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67" r:id="rId2"/>
    <p:sldId id="452" r:id="rId3"/>
    <p:sldId id="416" r:id="rId4"/>
    <p:sldId id="453" r:id="rId5"/>
    <p:sldId id="464" r:id="rId6"/>
    <p:sldId id="459" r:id="rId7"/>
    <p:sldId id="463" r:id="rId8"/>
    <p:sldId id="409" r:id="rId9"/>
    <p:sldId id="458" r:id="rId10"/>
    <p:sldId id="466" r:id="rId11"/>
    <p:sldId id="472" r:id="rId12"/>
    <p:sldId id="468" r:id="rId13"/>
    <p:sldId id="469" r:id="rId14"/>
    <p:sldId id="470" r:id="rId15"/>
    <p:sldId id="471" r:id="rId16"/>
    <p:sldId id="460" r:id="rId17"/>
    <p:sldId id="454" r:id="rId18"/>
    <p:sldId id="456" r:id="rId19"/>
    <p:sldId id="417" r:id="rId20"/>
    <p:sldId id="457" r:id="rId21"/>
    <p:sldId id="462" r:id="rId2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FF66FF"/>
    <a:srgbClr val="66FF33"/>
    <a:srgbClr val="00CC99"/>
    <a:srgbClr val="6666FF"/>
    <a:srgbClr val="F8EDEC"/>
    <a:srgbClr val="DDDDDD"/>
    <a:srgbClr val="B5E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115" autoAdjust="0"/>
  </p:normalViewPr>
  <p:slideViewPr>
    <p:cSldViewPr snapToGrid="0">
      <p:cViewPr varScale="1">
        <p:scale>
          <a:sx n="119" d="100"/>
          <a:sy n="119" d="100"/>
        </p:scale>
        <p:origin x="-1404" y="-96"/>
      </p:cViewPr>
      <p:guideLst>
        <p:guide orient="horz" pos="2160"/>
        <p:guide pos="2880"/>
      </p:guideLst>
    </p:cSldViewPr>
  </p:slideViewPr>
  <p:outlineViewPr>
    <p:cViewPr>
      <p:scale>
        <a:sx n="33" d="100"/>
        <a:sy n="33" d="100"/>
      </p:scale>
      <p:origin x="0" y="7008"/>
    </p:cViewPr>
  </p:outlineViewPr>
  <p:notesTextViewPr>
    <p:cViewPr>
      <p:scale>
        <a:sx n="100" d="100"/>
        <a:sy n="100" d="100"/>
      </p:scale>
      <p:origin x="0" y="0"/>
    </p:cViewPr>
  </p:notesText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defRPr>
            </a:lvl1pPr>
          </a:lstStyle>
          <a:p>
            <a:pPr>
              <a:defRPr/>
            </a:pPr>
            <a:fld id="{BFAC6794-DABD-4992-83C5-B6F892CB7F0E}" type="datetimeFigureOut">
              <a:rPr lang="en-US"/>
              <a:pPr>
                <a:defRPr/>
              </a:pPr>
              <a:t>4/11/2013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defRPr>
            </a:lvl1pPr>
          </a:lstStyle>
          <a:p>
            <a:pPr>
              <a:defRPr/>
            </a:pPr>
            <a:fld id="{8073063A-DF8B-44B1-8E3C-77BEBC059483}" type="slidenum">
              <a:rPr lang="en-US"/>
              <a:pPr>
                <a:defRPr/>
              </a:pPr>
              <a:t>‹#›</a:t>
            </a:fld>
            <a:endParaRPr lang="en-US"/>
          </a:p>
        </p:txBody>
      </p:sp>
    </p:spTree>
    <p:extLst>
      <p:ext uri="{BB962C8B-B14F-4D97-AF65-F5344CB8AC3E}">
        <p14:creationId xmlns:p14="http://schemas.microsoft.com/office/powerpoint/2010/main" val="1920495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68E477-6B95-4B47-943E-B0E79BC47C44}" type="slidenum">
              <a:rPr lang="en-US" smtClean="0">
                <a:solidFill>
                  <a:prstClr val="black"/>
                </a:solidFill>
              </a:rPr>
              <a:pPr>
                <a:defRPr/>
              </a:pPr>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68E477-6B95-4B47-943E-B0E79BC47C44}" type="slidenum">
              <a:rPr lang="en-US" smtClean="0">
                <a:solidFill>
                  <a:prstClr val="black"/>
                </a:solidFill>
              </a:rPr>
              <a:pPr>
                <a:defRPr/>
              </a:pPr>
              <a:t>15</a:t>
            </a:fld>
            <a:endParaRPr lang="en-US"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68E477-6B95-4B47-943E-B0E79BC47C44}" type="slidenum">
              <a:rPr lang="en-US" smtClean="0">
                <a:solidFill>
                  <a:prstClr val="black"/>
                </a:solidFill>
              </a:rPr>
              <a:pPr>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68E477-6B95-4B47-943E-B0E79BC47C44}" type="slidenum">
              <a:rPr lang="en-US" smtClean="0">
                <a:solidFill>
                  <a:prstClr val="black"/>
                </a:solidFill>
              </a:rPr>
              <a:pPr>
                <a:defRPr/>
              </a:pPr>
              <a:t>18</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8E477-6B95-4B47-943E-B0E79BC47C44}"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LIGO-G1300119-V2</a:t>
            </a:r>
            <a:endParaRPr lang="en-US"/>
          </a:p>
        </p:txBody>
      </p:sp>
      <p:sp>
        <p:nvSpPr>
          <p:cNvPr id="3" name="Slide Number Placeholder 5"/>
          <p:cNvSpPr>
            <a:spLocks noGrp="1"/>
          </p:cNvSpPr>
          <p:nvPr>
            <p:ph type="sldNum" sz="quarter" idx="11"/>
          </p:nvPr>
        </p:nvSpPr>
        <p:spPr/>
        <p:txBody>
          <a:bodyPr/>
          <a:lstStyle>
            <a:lvl1pPr>
              <a:defRPr/>
            </a:lvl1pPr>
          </a:lstStyle>
          <a:p>
            <a:pPr>
              <a:defRPr/>
            </a:pPr>
            <a:fld id="{DA074570-1A41-4004-A606-8D0046BFAF77}" type="slidenum">
              <a:rPr lang="en-US"/>
              <a:pPr>
                <a:defRPr/>
              </a:pPr>
              <a:t>‹#›</a:t>
            </a:fld>
            <a:endParaRPr lang="en-US"/>
          </a:p>
        </p:txBody>
      </p:sp>
    </p:spTree>
    <p:extLst>
      <p:ext uri="{BB962C8B-B14F-4D97-AF65-F5344CB8AC3E}">
        <p14:creationId xmlns:p14="http://schemas.microsoft.com/office/powerpoint/2010/main" val="144473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726386" y="274638"/>
            <a:ext cx="6960413" cy="405676"/>
          </a:xfrm>
          <a:prstGeom prst="rect">
            <a:avLst/>
          </a:prstGeom>
        </p:spPr>
        <p:txBody>
          <a:bodyPr rtlCol="0">
            <a:noAutofit/>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LIGO-G1300119-V2</a:t>
            </a:r>
            <a:endParaRPr lang="en-US"/>
          </a:p>
        </p:txBody>
      </p:sp>
      <p:sp>
        <p:nvSpPr>
          <p:cNvPr id="4" name="Slide Number Placeholder 5"/>
          <p:cNvSpPr>
            <a:spLocks noGrp="1"/>
          </p:cNvSpPr>
          <p:nvPr>
            <p:ph type="sldNum" sz="quarter" idx="11"/>
          </p:nvPr>
        </p:nvSpPr>
        <p:spPr/>
        <p:txBody>
          <a:bodyPr/>
          <a:lstStyle>
            <a:lvl1pPr>
              <a:defRPr/>
            </a:lvl1pPr>
          </a:lstStyle>
          <a:p>
            <a:pPr>
              <a:defRPr/>
            </a:pPr>
            <a:fld id="{D47D62D1-9AD4-4F39-977F-BC77AEC9E68E}" type="slidenum">
              <a:rPr lang="en-US"/>
              <a:pPr>
                <a:defRPr/>
              </a:pPr>
              <a:t>‹#›</a:t>
            </a:fld>
            <a:endParaRPr lang="en-US"/>
          </a:p>
        </p:txBody>
      </p:sp>
    </p:spTree>
    <p:extLst>
      <p:ext uri="{BB962C8B-B14F-4D97-AF65-F5344CB8AC3E}">
        <p14:creationId xmlns:p14="http://schemas.microsoft.com/office/powerpoint/2010/main" val="3818671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25613" y="274638"/>
            <a:ext cx="696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0" y="6669088"/>
            <a:ext cx="1273175" cy="185737"/>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Comic Sans MS" pitchFamily="66" charset="0"/>
              </a:defRPr>
            </a:lvl1pPr>
          </a:lstStyle>
          <a:p>
            <a:pPr>
              <a:defRPr/>
            </a:pPr>
            <a:r>
              <a:rPr lang="en-US" smtClean="0"/>
              <a:t>LIGO-G1300119-V2</a:t>
            </a:r>
            <a:endParaRPr lang="en-US"/>
          </a:p>
        </p:txBody>
      </p:sp>
      <p:sp>
        <p:nvSpPr>
          <p:cNvPr id="6" name="Slide Number Placeholder 5"/>
          <p:cNvSpPr>
            <a:spLocks noGrp="1"/>
          </p:cNvSpPr>
          <p:nvPr>
            <p:ph type="sldNum" sz="quarter" idx="4"/>
          </p:nvPr>
        </p:nvSpPr>
        <p:spPr>
          <a:xfrm>
            <a:off x="8462963" y="6650038"/>
            <a:ext cx="669925" cy="2032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36DEA9-F651-4C4D-B4F9-75544FA5F79F}" type="slidenum">
              <a:rPr lang="en-US"/>
              <a:pPr>
                <a:defRPr/>
              </a:pPr>
              <a:t>‹#›</a:t>
            </a:fld>
            <a:endParaRPr lang="en-US"/>
          </a:p>
        </p:txBody>
      </p:sp>
      <p:graphicFrame>
        <p:nvGraphicFramePr>
          <p:cNvPr id="1030" name="Object 14"/>
          <p:cNvGraphicFramePr>
            <a:graphicFrameLocks noChangeAspect="1"/>
          </p:cNvGraphicFramePr>
          <p:nvPr userDrawn="1"/>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74" name="Photo Editor Photo" r:id="rId5" imgW="4409524" imgH="3219899" progId="MSPhotoEd.3">
                  <p:embed/>
                </p:oleObj>
              </mc:Choice>
              <mc:Fallback>
                <p:oleObj name="Photo Editor Photo" r:id="rId5" imgW="4409524" imgH="3219899"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1"/>
          <p:cNvSpPr>
            <a:spLocks noChangeArrowheads="1"/>
          </p:cNvSpPr>
          <p:nvPr userDrawn="1"/>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fontAlgn="auto">
              <a:spcBef>
                <a:spcPts val="0"/>
              </a:spcBef>
              <a:spcAft>
                <a:spcPts val="0"/>
              </a:spcAft>
              <a:defRPr/>
            </a:pPr>
            <a:endParaRPr lang="en-US" sz="2400">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rtl="0" eaLnBrk="0" fontAlgn="base" hangingPunct="0">
        <a:spcBef>
          <a:spcPct val="0"/>
        </a:spcBef>
        <a:spcAft>
          <a:spcPct val="0"/>
        </a:spcAft>
        <a:defRPr sz="2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2400">
          <a:solidFill>
            <a:schemeClr val="tx1"/>
          </a:solidFill>
          <a:latin typeface="Comic Sans MS" pitchFamily="66" charset="0"/>
        </a:defRPr>
      </a:lvl2pPr>
      <a:lvl3pPr algn="ctr" rtl="0" eaLnBrk="0" fontAlgn="base" hangingPunct="0">
        <a:spcBef>
          <a:spcPct val="0"/>
        </a:spcBef>
        <a:spcAft>
          <a:spcPct val="0"/>
        </a:spcAft>
        <a:defRPr sz="2400">
          <a:solidFill>
            <a:schemeClr val="tx1"/>
          </a:solidFill>
          <a:latin typeface="Comic Sans MS" pitchFamily="66" charset="0"/>
        </a:defRPr>
      </a:lvl3pPr>
      <a:lvl4pPr algn="ctr" rtl="0" eaLnBrk="0" fontAlgn="base" hangingPunct="0">
        <a:spcBef>
          <a:spcPct val="0"/>
        </a:spcBef>
        <a:spcAft>
          <a:spcPct val="0"/>
        </a:spcAft>
        <a:defRPr sz="2400">
          <a:solidFill>
            <a:schemeClr val="tx1"/>
          </a:solidFill>
          <a:latin typeface="Comic Sans MS" pitchFamily="66" charset="0"/>
        </a:defRPr>
      </a:lvl4pPr>
      <a:lvl5pPr algn="ctr" rtl="0" eaLnBrk="0" fontAlgn="base" hangingPunct="0">
        <a:spcBef>
          <a:spcPct val="0"/>
        </a:spcBef>
        <a:spcAft>
          <a:spcPct val="0"/>
        </a:spcAft>
        <a:defRPr sz="2400">
          <a:solidFill>
            <a:schemeClr val="tx1"/>
          </a:solidFill>
          <a:latin typeface="Comic Sans MS" pitchFamily="66" charset="0"/>
        </a:defRPr>
      </a:lvl5pPr>
      <a:lvl6pPr marL="457200" algn="ctr" rtl="0" fontAlgn="base">
        <a:spcBef>
          <a:spcPct val="0"/>
        </a:spcBef>
        <a:spcAft>
          <a:spcPct val="0"/>
        </a:spcAft>
        <a:defRPr sz="2400">
          <a:solidFill>
            <a:schemeClr val="tx1"/>
          </a:solidFill>
          <a:latin typeface="Comic Sans MS" pitchFamily="66" charset="0"/>
        </a:defRPr>
      </a:lvl6pPr>
      <a:lvl7pPr marL="914400" algn="ctr" rtl="0" fontAlgn="base">
        <a:spcBef>
          <a:spcPct val="0"/>
        </a:spcBef>
        <a:spcAft>
          <a:spcPct val="0"/>
        </a:spcAft>
        <a:defRPr sz="2400">
          <a:solidFill>
            <a:schemeClr val="tx1"/>
          </a:solidFill>
          <a:latin typeface="Comic Sans MS" pitchFamily="66" charset="0"/>
        </a:defRPr>
      </a:lvl7pPr>
      <a:lvl8pPr marL="1371600" algn="ctr" rtl="0" fontAlgn="base">
        <a:spcBef>
          <a:spcPct val="0"/>
        </a:spcBef>
        <a:spcAft>
          <a:spcPct val="0"/>
        </a:spcAft>
        <a:defRPr sz="2400">
          <a:solidFill>
            <a:schemeClr val="tx1"/>
          </a:solidFill>
          <a:latin typeface="Comic Sans MS" pitchFamily="66" charset="0"/>
        </a:defRPr>
      </a:lvl8pPr>
      <a:lvl9pPr marL="1828800" algn="ctr" rtl="0" fontAlgn="base">
        <a:spcBef>
          <a:spcPct val="0"/>
        </a:spcBef>
        <a:spcAft>
          <a:spcPct val="0"/>
        </a:spcAft>
        <a:defRPr sz="2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4.png"/><Relationship Id="rId7"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png"/><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6.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7.png"/><Relationship Id="rId10" Type="http://schemas.openxmlformats.org/officeDocument/2006/relationships/slide" Target="slide4.xml"/><Relationship Id="rId4" Type="http://schemas.openxmlformats.org/officeDocument/2006/relationships/slide" Target="slide8.xml"/><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6.png"/><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383738" y="274638"/>
            <a:ext cx="7760261" cy="406400"/>
          </a:xfrm>
        </p:spPr>
        <p:txBody>
          <a:bodyPr/>
          <a:lstStyle/>
          <a:p>
            <a:r>
              <a:rPr lang="en-US" b="1" dirty="0"/>
              <a:t>Friendly Power Shutdown for LLO Corner Buildings</a:t>
            </a:r>
          </a:p>
        </p:txBody>
      </p:sp>
      <p:sp>
        <p:nvSpPr>
          <p:cNvPr id="3" name="Rectangle 2"/>
          <p:cNvSpPr/>
          <p:nvPr/>
        </p:nvSpPr>
        <p:spPr>
          <a:xfrm>
            <a:off x="1260444" y="1331976"/>
            <a:ext cx="6495914" cy="1169551"/>
          </a:xfrm>
          <a:prstGeom prst="rect">
            <a:avLst/>
          </a:prstGeom>
        </p:spPr>
        <p:txBody>
          <a:bodyPr wrap="square">
            <a:spAutoFit/>
          </a:bodyPr>
          <a:lstStyle/>
          <a:p>
            <a:r>
              <a:rPr lang="en-US" sz="1400" dirty="0"/>
              <a:t>There are two kinds of power shutdowns: Friendly, meaning we planned it, and Unfriendly, meaning the universe burped. This procedure is intended to identify Friendly power shutdown procedures. Initially, it is incomplete because eventually each subsystem using DC power must provide a procedure for that specific subsystem.</a:t>
            </a:r>
            <a:endParaRPr lang="en-US" sz="1400" dirty="0" smtClean="0">
              <a:latin typeface="Comic Sans MS" pitchFamily="66" charset="0"/>
            </a:endParaRPr>
          </a:p>
        </p:txBody>
      </p:sp>
    </p:spTree>
    <p:extLst>
      <p:ext uri="{BB962C8B-B14F-4D97-AF65-F5344CB8AC3E}">
        <p14:creationId xmlns:p14="http://schemas.microsoft.com/office/powerpoint/2010/main" val="169613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10</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sz="2000" dirty="0" smtClean="0"/>
              <a:t>LDAS Air Conditioning Shutdown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659" y="3600955"/>
            <a:ext cx="1078162" cy="107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312" y="3598527"/>
            <a:ext cx="1754129" cy="10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951" y="3600955"/>
            <a:ext cx="1754129" cy="10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233677" y="3020921"/>
            <a:ext cx="1790259" cy="738664"/>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#1 – Use CONTROLS to shut down.</a:t>
            </a:r>
            <a:endParaRPr lang="en-US" sz="1400" b="1" dirty="0" smtClean="0">
              <a:solidFill>
                <a:prstClr val="black"/>
              </a:solidFill>
              <a:latin typeface="Comic Sans MS" pitchFamily="66" charset="0"/>
            </a:endParaRPr>
          </a:p>
        </p:txBody>
      </p:sp>
      <p:sp>
        <p:nvSpPr>
          <p:cNvPr id="14" name="Rectangle 13"/>
          <p:cNvSpPr/>
          <p:nvPr/>
        </p:nvSpPr>
        <p:spPr>
          <a:xfrm>
            <a:off x="3676249" y="3020921"/>
            <a:ext cx="2163077" cy="523220"/>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#2 – De-energize with disconnect switch.</a:t>
            </a:r>
          </a:p>
        </p:txBody>
      </p:sp>
      <p:sp>
        <p:nvSpPr>
          <p:cNvPr id="15" name="Rectangle 14"/>
          <p:cNvSpPr/>
          <p:nvPr/>
        </p:nvSpPr>
        <p:spPr>
          <a:xfrm>
            <a:off x="3305522" y="1674121"/>
            <a:ext cx="3041209" cy="307777"/>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LDAS Air Conditioners</a:t>
            </a:r>
          </a:p>
        </p:txBody>
      </p:sp>
      <p:sp>
        <p:nvSpPr>
          <p:cNvPr id="16" name="Rectangle 15"/>
          <p:cNvSpPr/>
          <p:nvPr/>
        </p:nvSpPr>
        <p:spPr>
          <a:xfrm>
            <a:off x="6588039" y="3020921"/>
            <a:ext cx="1859550" cy="738664"/>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#3 – Use CONTROLS to shut down.</a:t>
            </a:r>
            <a:endParaRPr lang="en-US" sz="1400" b="1" dirty="0" smtClean="0">
              <a:solidFill>
                <a:prstClr val="black"/>
              </a:solidFill>
              <a:latin typeface="Comic Sans MS" pitchFamily="66" charset="0"/>
            </a:endParaRPr>
          </a:p>
        </p:txBody>
      </p:sp>
      <p:sp>
        <p:nvSpPr>
          <p:cNvPr id="13" name="TextBox 36"/>
          <p:cNvSpPr txBox="1">
            <a:spLocks noChangeArrowheads="1"/>
          </p:cNvSpPr>
          <p:nvPr/>
        </p:nvSpPr>
        <p:spPr bwMode="auto">
          <a:xfrm>
            <a:off x="347663" y="720725"/>
            <a:ext cx="17057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5" action="ppaction://hlinksldjump"/>
              </a:rPr>
              <a:t>&lt;&lt; LDAS Air Conditioners</a:t>
            </a:r>
            <a:endParaRPr lang="en-US" sz="800" b="1" dirty="0">
              <a:latin typeface="Comic Sans MS" pitchFamily="66" charset="0"/>
            </a:endParaRPr>
          </a:p>
        </p:txBody>
      </p:sp>
    </p:spTree>
    <p:extLst>
      <p:ext uri="{BB962C8B-B14F-4D97-AF65-F5344CB8AC3E}">
        <p14:creationId xmlns:p14="http://schemas.microsoft.com/office/powerpoint/2010/main" val="384198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11</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sz="2000" dirty="0" smtClean="0"/>
              <a:t>LDAS Air Conditioning </a:t>
            </a:r>
            <a:r>
              <a:rPr lang="en-US" sz="2000" dirty="0"/>
              <a:t>Startup</a:t>
            </a:r>
            <a:endParaRPr lang="en-US" sz="2000" dirty="0" smtClean="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659" y="3600955"/>
            <a:ext cx="1078162" cy="107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312" y="3598527"/>
            <a:ext cx="1754129" cy="10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951" y="3600955"/>
            <a:ext cx="1754129" cy="10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233677" y="3020921"/>
            <a:ext cx="1790259" cy="738664"/>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#1 – Use CONTROLS to start up.</a:t>
            </a:r>
            <a:endParaRPr lang="en-US" sz="1400" b="1" dirty="0" smtClean="0">
              <a:solidFill>
                <a:prstClr val="black"/>
              </a:solidFill>
              <a:latin typeface="Comic Sans MS" pitchFamily="66" charset="0"/>
            </a:endParaRPr>
          </a:p>
        </p:txBody>
      </p:sp>
      <p:sp>
        <p:nvSpPr>
          <p:cNvPr id="14" name="Rectangle 13"/>
          <p:cNvSpPr/>
          <p:nvPr/>
        </p:nvSpPr>
        <p:spPr>
          <a:xfrm>
            <a:off x="3676249" y="3020921"/>
            <a:ext cx="2093213" cy="523220"/>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#2 – Energize with disconnect switch.</a:t>
            </a:r>
          </a:p>
        </p:txBody>
      </p:sp>
      <p:sp>
        <p:nvSpPr>
          <p:cNvPr id="15" name="Rectangle 14"/>
          <p:cNvSpPr/>
          <p:nvPr/>
        </p:nvSpPr>
        <p:spPr>
          <a:xfrm>
            <a:off x="3305522" y="1674121"/>
            <a:ext cx="3041209" cy="307777"/>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LDAS Air Conditioners</a:t>
            </a:r>
          </a:p>
        </p:txBody>
      </p:sp>
      <p:sp>
        <p:nvSpPr>
          <p:cNvPr id="16" name="Rectangle 15"/>
          <p:cNvSpPr/>
          <p:nvPr/>
        </p:nvSpPr>
        <p:spPr>
          <a:xfrm>
            <a:off x="6588039" y="3020921"/>
            <a:ext cx="1859550" cy="738664"/>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#3 – Use CONTROLS to start up.</a:t>
            </a:r>
            <a:endParaRPr lang="en-US" sz="1400" b="1" dirty="0" smtClean="0">
              <a:solidFill>
                <a:prstClr val="black"/>
              </a:solidFill>
              <a:latin typeface="Comic Sans MS" pitchFamily="66" charset="0"/>
            </a:endParaRPr>
          </a:p>
        </p:txBody>
      </p:sp>
      <p:sp>
        <p:nvSpPr>
          <p:cNvPr id="13" name="TextBox 36"/>
          <p:cNvSpPr txBox="1">
            <a:spLocks noChangeArrowheads="1"/>
          </p:cNvSpPr>
          <p:nvPr/>
        </p:nvSpPr>
        <p:spPr bwMode="auto">
          <a:xfrm>
            <a:off x="347663" y="720725"/>
            <a:ext cx="17057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5" action="ppaction://hlinksldjump"/>
              </a:rPr>
              <a:t>&lt;&lt; LDAS Air Conditioners</a:t>
            </a:r>
            <a:endParaRPr lang="en-US" sz="800" b="1" dirty="0">
              <a:latin typeface="Comic Sans MS" pitchFamily="66" charset="0"/>
            </a:endParaRPr>
          </a:p>
        </p:txBody>
      </p:sp>
    </p:spTree>
    <p:extLst>
      <p:ext uri="{BB962C8B-B14F-4D97-AF65-F5344CB8AC3E}">
        <p14:creationId xmlns:p14="http://schemas.microsoft.com/office/powerpoint/2010/main" val="1309227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12</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SEC MAINS Location</a:t>
            </a: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26" y="1753669"/>
            <a:ext cx="8883648" cy="404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6705886" y="1104230"/>
            <a:ext cx="1363293" cy="985254"/>
            <a:chOff x="6357929" y="1023310"/>
            <a:chExt cx="1363293" cy="985254"/>
          </a:xfrm>
        </p:grpSpPr>
        <p:cxnSp>
          <p:nvCxnSpPr>
            <p:cNvPr id="11" name="Straight Arrow Connector 10"/>
            <p:cNvCxnSpPr>
              <a:stCxn id="10" idx="2"/>
              <a:endCxn id="14" idx="0"/>
            </p:cNvCxnSpPr>
            <p:nvPr/>
          </p:nvCxnSpPr>
          <p:spPr>
            <a:xfrm>
              <a:off x="7039576" y="1546530"/>
              <a:ext cx="153163" cy="46203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57929" y="1023310"/>
              <a:ext cx="1363293" cy="523220"/>
            </a:xfrm>
            <a:prstGeom prst="rect">
              <a:avLst/>
            </a:prstGeom>
            <a:solidFill>
              <a:schemeClr val="bg1"/>
            </a:solidFill>
            <a:ln>
              <a:solidFill>
                <a:schemeClr val="tx1"/>
              </a:solidFill>
            </a:ln>
          </p:spPr>
          <p:txBody>
            <a:bodyPr wrap="square">
              <a:spAutoFit/>
            </a:bodyPr>
            <a:lstStyle/>
            <a:p>
              <a:r>
                <a:rPr lang="en-US" sz="1400" dirty="0" smtClean="0">
                  <a:solidFill>
                    <a:prstClr val="black"/>
                  </a:solidFill>
                  <a:latin typeface="Comic Sans MS" pitchFamily="66" charset="0"/>
                  <a:hlinkClick r:id="rId4" action="ppaction://hlinksldjump"/>
                </a:rPr>
                <a:t>SEC MAINS Disconnects </a:t>
              </a:r>
              <a:endParaRPr lang="en-US" sz="1400" b="1" dirty="0" smtClean="0">
                <a:solidFill>
                  <a:prstClr val="black"/>
                </a:solidFill>
                <a:latin typeface="Comic Sans MS" pitchFamily="66" charset="0"/>
              </a:endParaRPr>
            </a:p>
          </p:txBody>
        </p:sp>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5070" y="3130921"/>
            <a:ext cx="2020889" cy="240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a:off x="7436422" y="2089484"/>
            <a:ext cx="208548" cy="72189"/>
          </a:xfrm>
          <a:prstGeom prst="rect">
            <a:avLst/>
          </a:prstGeom>
          <a:solidFill>
            <a:schemeClr val="bg1">
              <a:lumMod val="6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p>
        </p:txBody>
      </p:sp>
      <p:sp>
        <p:nvSpPr>
          <p:cNvPr id="20" name="TextBox 36"/>
          <p:cNvSpPr txBox="1">
            <a:spLocks noChangeArrowheads="1"/>
          </p:cNvSpPr>
          <p:nvPr/>
        </p:nvSpPr>
        <p:spPr bwMode="auto">
          <a:xfrm>
            <a:off x="540167"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6" action="ppaction://hlinksldjump"/>
              </a:rPr>
              <a:t>&lt;&lt; Locations</a:t>
            </a:r>
            <a:endParaRPr lang="en-US" sz="800" b="1" dirty="0">
              <a:latin typeface="Comic Sans MS" pitchFamily="66" charset="0"/>
            </a:endParaRPr>
          </a:p>
        </p:txBody>
      </p:sp>
      <p:sp>
        <p:nvSpPr>
          <p:cNvPr id="21" name="TextBox 36"/>
          <p:cNvSpPr txBox="1">
            <a:spLocks noChangeArrowheads="1"/>
          </p:cNvSpPr>
          <p:nvPr/>
        </p:nvSpPr>
        <p:spPr bwMode="auto">
          <a:xfrm>
            <a:off x="544060" y="873125"/>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7" action="ppaction://hlinksldjump"/>
              </a:rPr>
              <a:t>&lt;&lt; Shutdown Instructions</a:t>
            </a:r>
            <a:endParaRPr lang="en-US" sz="800" b="1" dirty="0">
              <a:latin typeface="Comic Sans MS" pitchFamily="66" charset="0"/>
            </a:endParaRPr>
          </a:p>
        </p:txBody>
      </p:sp>
      <p:sp>
        <p:nvSpPr>
          <p:cNvPr id="22" name="TextBox 36"/>
          <p:cNvSpPr txBox="1">
            <a:spLocks noChangeArrowheads="1"/>
          </p:cNvSpPr>
          <p:nvPr/>
        </p:nvSpPr>
        <p:spPr bwMode="auto">
          <a:xfrm>
            <a:off x="544060" y="1025525"/>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8" action="ppaction://hlinksldjump"/>
              </a:rPr>
              <a:t>&lt;&lt; Startup Instructions</a:t>
            </a:r>
            <a:endParaRPr lang="en-US" sz="800" b="1" dirty="0">
              <a:latin typeface="Comic Sans MS" pitchFamily="66" charset="0"/>
            </a:endParaRPr>
          </a:p>
        </p:txBody>
      </p:sp>
      <p:cxnSp>
        <p:nvCxnSpPr>
          <p:cNvPr id="15" name="Straight Arrow Connector 14"/>
          <p:cNvCxnSpPr>
            <a:stCxn id="2050" idx="0"/>
          </p:cNvCxnSpPr>
          <p:nvPr/>
        </p:nvCxnSpPr>
        <p:spPr>
          <a:xfrm flipH="1" flipV="1">
            <a:off x="7540696" y="2161673"/>
            <a:ext cx="494819" cy="969248"/>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0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13</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sz="2000" dirty="0" smtClean="0"/>
              <a:t>SEC MAINS Disconnects</a:t>
            </a:r>
          </a:p>
        </p:txBody>
      </p:sp>
      <p:sp>
        <p:nvSpPr>
          <p:cNvPr id="7" name="TextBox 36"/>
          <p:cNvSpPr txBox="1">
            <a:spLocks noChangeArrowheads="1"/>
          </p:cNvSpPr>
          <p:nvPr/>
        </p:nvSpPr>
        <p:spPr bwMode="auto">
          <a:xfrm>
            <a:off x="596314" y="720725"/>
            <a:ext cx="1729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3" action="ppaction://hlinksldjump"/>
              </a:rPr>
              <a:t>&lt;&lt; SEC MAINS Location</a:t>
            </a:r>
            <a:endParaRPr lang="en-US" sz="800" b="1" dirty="0">
              <a:latin typeface="Comic Sans MS" pitchFamily="66"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578" y="2009331"/>
            <a:ext cx="2394033" cy="284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3316" y="2009331"/>
            <a:ext cx="2363465" cy="284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36"/>
          <p:cNvSpPr txBox="1">
            <a:spLocks noChangeArrowheads="1"/>
          </p:cNvSpPr>
          <p:nvPr/>
        </p:nvSpPr>
        <p:spPr bwMode="auto">
          <a:xfrm>
            <a:off x="596315" y="873125"/>
            <a:ext cx="1729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6" action="ppaction://hlinksldjump"/>
              </a:rPr>
              <a:t>&lt;&lt; Shutdown Instructions</a:t>
            </a:r>
            <a:endParaRPr lang="en-US" sz="800" b="1" dirty="0">
              <a:latin typeface="Comic Sans MS" pitchFamily="66" charset="0"/>
            </a:endParaRPr>
          </a:p>
        </p:txBody>
      </p:sp>
      <p:sp>
        <p:nvSpPr>
          <p:cNvPr id="9" name="TextBox 36"/>
          <p:cNvSpPr txBox="1">
            <a:spLocks noChangeArrowheads="1"/>
          </p:cNvSpPr>
          <p:nvPr/>
        </p:nvSpPr>
        <p:spPr bwMode="auto">
          <a:xfrm>
            <a:off x="604336" y="1033545"/>
            <a:ext cx="1729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7" action="ppaction://hlinksldjump"/>
              </a:rPr>
              <a:t>&lt;&lt; Startup Instructions</a:t>
            </a:r>
            <a:endParaRPr lang="en-US" sz="800" b="1" dirty="0">
              <a:latin typeface="Comic Sans MS" pitchFamily="66" charset="0"/>
            </a:endParaRPr>
          </a:p>
        </p:txBody>
      </p:sp>
    </p:spTree>
    <p:extLst>
      <p:ext uri="{BB962C8B-B14F-4D97-AF65-F5344CB8AC3E}">
        <p14:creationId xmlns:p14="http://schemas.microsoft.com/office/powerpoint/2010/main" val="1569643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solidFill>
                  <a:prstClr val="black">
                    <a:tint val="75000"/>
                  </a:prstClr>
                </a:solidFill>
              </a:rPr>
              <a:pPr>
                <a:defRPr/>
              </a:pPr>
              <a:t>14</a:t>
            </a:fld>
            <a:endParaRPr lang="en-US" smtClean="0">
              <a:solidFill>
                <a:prstClr val="black">
                  <a:tint val="75000"/>
                </a:prstClr>
              </a:solidFill>
            </a:endParaRPr>
          </a:p>
        </p:txBody>
      </p:sp>
      <p:sp>
        <p:nvSpPr>
          <p:cNvPr id="387" name="Date Placeholder 386"/>
          <p:cNvSpPr>
            <a:spLocks noGrp="1"/>
          </p:cNvSpPr>
          <p:nvPr>
            <p:ph type="dt" sz="quarter" idx="10"/>
          </p:nvPr>
        </p:nvSpPr>
        <p:spPr/>
        <p:txBody>
          <a:bodyPr/>
          <a:lstStyle/>
          <a:p>
            <a:pPr>
              <a:defRPr/>
            </a:pPr>
            <a:r>
              <a:rPr lang="en-US" smtClean="0">
                <a:solidFill>
                  <a:prstClr val="black">
                    <a:tint val="75000"/>
                  </a:prstClr>
                </a:solidFill>
              </a:rPr>
              <a:t>LIGO-G1300119-V2</a:t>
            </a:r>
            <a:endParaRPr lang="en-US" dirty="0">
              <a:solidFill>
                <a:prstClr val="black">
                  <a:tint val="75000"/>
                </a:prstClr>
              </a:solidFill>
            </a:endParaRPr>
          </a:p>
        </p:txBody>
      </p:sp>
      <p:sp>
        <p:nvSpPr>
          <p:cNvPr id="2052" name="Title 1"/>
          <p:cNvSpPr>
            <a:spLocks noGrp="1"/>
          </p:cNvSpPr>
          <p:nvPr>
            <p:ph type="title"/>
          </p:nvPr>
        </p:nvSpPr>
        <p:spPr>
          <a:xfrm>
            <a:off x="1725613" y="274638"/>
            <a:ext cx="6961187" cy="406400"/>
          </a:xfrm>
        </p:spPr>
        <p:txBody>
          <a:bodyPr/>
          <a:lstStyle/>
          <a:p>
            <a:r>
              <a:rPr lang="en-US" dirty="0"/>
              <a:t>SEC MAINS </a:t>
            </a:r>
            <a:r>
              <a:rPr lang="en-US" dirty="0" smtClean="0"/>
              <a:t>Power Shutdown</a:t>
            </a:r>
          </a:p>
        </p:txBody>
      </p:sp>
      <p:sp>
        <p:nvSpPr>
          <p:cNvPr id="6" name="Rectangle 5"/>
          <p:cNvSpPr/>
          <p:nvPr/>
        </p:nvSpPr>
        <p:spPr>
          <a:xfrm>
            <a:off x="715012" y="1346529"/>
            <a:ext cx="7849211" cy="738664"/>
          </a:xfrm>
          <a:prstGeom prst="rect">
            <a:avLst/>
          </a:prstGeom>
        </p:spPr>
        <p:txBody>
          <a:bodyPr wrap="square">
            <a:spAutoFit/>
          </a:bodyPr>
          <a:lstStyle/>
          <a:p>
            <a:r>
              <a:rPr lang="en-US" sz="1400" dirty="0" smtClean="0">
                <a:solidFill>
                  <a:prstClr val="black"/>
                </a:solidFill>
                <a:latin typeface="Comic Sans MS" pitchFamily="66" charset="0"/>
                <a:hlinkClick r:id="rId3" action="ppaction://hlinksldjump"/>
              </a:rPr>
              <a:t>1. Turn off power to the LP Panel .</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3" action="ppaction://hlinksldjump"/>
              </a:rPr>
              <a:t>2. </a:t>
            </a:r>
            <a:r>
              <a:rPr lang="en-US" sz="1400" dirty="0">
                <a:solidFill>
                  <a:prstClr val="black"/>
                </a:solidFill>
                <a:latin typeface="Comic Sans MS" pitchFamily="66" charset="0"/>
                <a:hlinkClick r:id="rId3" action="ppaction://hlinksldjump"/>
              </a:rPr>
              <a:t>Turn off power to the </a:t>
            </a:r>
            <a:r>
              <a:rPr lang="en-US" sz="1400" dirty="0" smtClean="0">
                <a:solidFill>
                  <a:prstClr val="black"/>
                </a:solidFill>
                <a:latin typeface="Comic Sans MS" pitchFamily="66" charset="0"/>
                <a:hlinkClick r:id="rId3" action="ppaction://hlinksldjump"/>
              </a:rPr>
              <a:t>RP </a:t>
            </a:r>
            <a:r>
              <a:rPr lang="en-US" sz="1400" dirty="0">
                <a:solidFill>
                  <a:prstClr val="black"/>
                </a:solidFill>
                <a:latin typeface="Comic Sans MS" pitchFamily="66" charset="0"/>
                <a:hlinkClick r:id="rId3" action="ppaction://hlinksldjump"/>
              </a:rPr>
              <a:t>Panel .</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3" action="ppaction://hlinksldjump"/>
              </a:rPr>
              <a:t>3. </a:t>
            </a:r>
            <a:r>
              <a:rPr lang="en-US" sz="1400" dirty="0">
                <a:solidFill>
                  <a:prstClr val="black"/>
                </a:solidFill>
                <a:latin typeface="Comic Sans MS" pitchFamily="66" charset="0"/>
                <a:hlinkClick r:id="rId3" action="ppaction://hlinksldjump"/>
              </a:rPr>
              <a:t>Turn off power to the </a:t>
            </a:r>
            <a:r>
              <a:rPr lang="en-US" sz="1400" dirty="0" smtClean="0">
                <a:solidFill>
                  <a:prstClr val="black"/>
                </a:solidFill>
                <a:latin typeface="Comic Sans MS" pitchFamily="66" charset="0"/>
                <a:hlinkClick r:id="rId3" action="ppaction://hlinksldjump"/>
              </a:rPr>
              <a:t>MP Panel .</a:t>
            </a:r>
            <a:endParaRPr lang="en-US" sz="1400" dirty="0">
              <a:solidFill>
                <a:prstClr val="black"/>
              </a:solidFill>
              <a:latin typeface="Comic Sans MS" pitchFamily="66" charset="0"/>
            </a:endParaRPr>
          </a:p>
        </p:txBody>
      </p:sp>
      <p:sp>
        <p:nvSpPr>
          <p:cNvPr id="7" name="TextBox 36"/>
          <p:cNvSpPr txBox="1">
            <a:spLocks noChangeArrowheads="1"/>
          </p:cNvSpPr>
          <p:nvPr/>
        </p:nvSpPr>
        <p:spPr bwMode="auto">
          <a:xfrm>
            <a:off x="548190" y="710410"/>
            <a:ext cx="17057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solidFill>
                  <a:prstClr val="black"/>
                </a:solidFill>
                <a:latin typeface="Comic Sans MS" pitchFamily="66" charset="0"/>
                <a:hlinkClick r:id="rId3" action="ppaction://hlinksldjump"/>
              </a:rPr>
              <a:t>&lt;&lt; SEC MAINS Disconnects</a:t>
            </a:r>
            <a:endParaRPr lang="en-US" sz="800" b="1" dirty="0">
              <a:solidFill>
                <a:prstClr val="black"/>
              </a:solidFill>
              <a:latin typeface="Comic Sans MS" pitchFamily="66" charset="0"/>
            </a:endParaRPr>
          </a:p>
        </p:txBody>
      </p:sp>
    </p:spTree>
    <p:extLst>
      <p:ext uri="{BB962C8B-B14F-4D97-AF65-F5344CB8AC3E}">
        <p14:creationId xmlns:p14="http://schemas.microsoft.com/office/powerpoint/2010/main" val="2348764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solidFill>
                  <a:prstClr val="black">
                    <a:tint val="75000"/>
                  </a:prstClr>
                </a:solidFill>
              </a:rPr>
              <a:pPr>
                <a:defRPr/>
              </a:pPr>
              <a:t>15</a:t>
            </a:fld>
            <a:endParaRPr lang="en-US" smtClean="0">
              <a:solidFill>
                <a:prstClr val="black">
                  <a:tint val="75000"/>
                </a:prstClr>
              </a:solidFill>
            </a:endParaRPr>
          </a:p>
        </p:txBody>
      </p:sp>
      <p:sp>
        <p:nvSpPr>
          <p:cNvPr id="387" name="Date Placeholder 386"/>
          <p:cNvSpPr>
            <a:spLocks noGrp="1"/>
          </p:cNvSpPr>
          <p:nvPr>
            <p:ph type="dt" sz="quarter" idx="10"/>
          </p:nvPr>
        </p:nvSpPr>
        <p:spPr/>
        <p:txBody>
          <a:bodyPr/>
          <a:lstStyle/>
          <a:p>
            <a:pPr>
              <a:defRPr/>
            </a:pPr>
            <a:r>
              <a:rPr lang="en-US" smtClean="0">
                <a:solidFill>
                  <a:prstClr val="black">
                    <a:tint val="75000"/>
                  </a:prstClr>
                </a:solidFill>
              </a:rPr>
              <a:t>LIGO-G1300119-V2</a:t>
            </a:r>
            <a:endParaRPr lang="en-US" dirty="0">
              <a:solidFill>
                <a:prstClr val="black">
                  <a:tint val="75000"/>
                </a:prstClr>
              </a:solidFill>
            </a:endParaRPr>
          </a:p>
        </p:txBody>
      </p:sp>
      <p:sp>
        <p:nvSpPr>
          <p:cNvPr id="2052" name="Title 1"/>
          <p:cNvSpPr>
            <a:spLocks noGrp="1"/>
          </p:cNvSpPr>
          <p:nvPr>
            <p:ph type="title"/>
          </p:nvPr>
        </p:nvSpPr>
        <p:spPr>
          <a:xfrm>
            <a:off x="1725613" y="274638"/>
            <a:ext cx="6961187" cy="406400"/>
          </a:xfrm>
        </p:spPr>
        <p:txBody>
          <a:bodyPr/>
          <a:lstStyle/>
          <a:p>
            <a:r>
              <a:rPr lang="en-US" dirty="0"/>
              <a:t>SEC MAINS </a:t>
            </a:r>
            <a:r>
              <a:rPr lang="en-US" dirty="0" smtClean="0"/>
              <a:t>Power Startup</a:t>
            </a:r>
          </a:p>
        </p:txBody>
      </p:sp>
      <p:sp>
        <p:nvSpPr>
          <p:cNvPr id="8" name="Rectangle 7"/>
          <p:cNvSpPr/>
          <p:nvPr/>
        </p:nvSpPr>
        <p:spPr>
          <a:xfrm>
            <a:off x="715012" y="1352589"/>
            <a:ext cx="7849211" cy="738664"/>
          </a:xfrm>
          <a:prstGeom prst="rect">
            <a:avLst/>
          </a:prstGeom>
        </p:spPr>
        <p:txBody>
          <a:bodyPr wrap="square">
            <a:spAutoFit/>
          </a:bodyPr>
          <a:lstStyle/>
          <a:p>
            <a:r>
              <a:rPr lang="en-US" sz="1400" dirty="0" smtClean="0">
                <a:solidFill>
                  <a:prstClr val="black"/>
                </a:solidFill>
                <a:latin typeface="Comic Sans MS" pitchFamily="66" charset="0"/>
                <a:hlinkClick r:id="rId3" action="ppaction://hlinksldjump"/>
              </a:rPr>
              <a:t>1. Turn on power to the LP Panel .</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3" action="ppaction://hlinksldjump"/>
              </a:rPr>
              <a:t>2. </a:t>
            </a:r>
            <a:r>
              <a:rPr lang="en-US" sz="1400" dirty="0">
                <a:solidFill>
                  <a:prstClr val="black"/>
                </a:solidFill>
                <a:latin typeface="Comic Sans MS" pitchFamily="66" charset="0"/>
                <a:hlinkClick r:id="rId3" action="ppaction://hlinksldjump"/>
              </a:rPr>
              <a:t>Turn </a:t>
            </a:r>
            <a:r>
              <a:rPr lang="en-US" sz="1400" dirty="0" smtClean="0">
                <a:solidFill>
                  <a:prstClr val="black"/>
                </a:solidFill>
                <a:latin typeface="Comic Sans MS" pitchFamily="66" charset="0"/>
                <a:hlinkClick r:id="rId3" action="ppaction://hlinksldjump"/>
              </a:rPr>
              <a:t>on </a:t>
            </a:r>
            <a:r>
              <a:rPr lang="en-US" sz="1400" dirty="0">
                <a:solidFill>
                  <a:prstClr val="black"/>
                </a:solidFill>
                <a:latin typeface="Comic Sans MS" pitchFamily="66" charset="0"/>
                <a:hlinkClick r:id="rId3" action="ppaction://hlinksldjump"/>
              </a:rPr>
              <a:t>power to the </a:t>
            </a:r>
            <a:r>
              <a:rPr lang="en-US" sz="1400" dirty="0" smtClean="0">
                <a:solidFill>
                  <a:prstClr val="black"/>
                </a:solidFill>
                <a:latin typeface="Comic Sans MS" pitchFamily="66" charset="0"/>
                <a:hlinkClick r:id="rId3" action="ppaction://hlinksldjump"/>
              </a:rPr>
              <a:t>RP </a:t>
            </a:r>
            <a:r>
              <a:rPr lang="en-US" sz="1400" dirty="0">
                <a:solidFill>
                  <a:prstClr val="black"/>
                </a:solidFill>
                <a:latin typeface="Comic Sans MS" pitchFamily="66" charset="0"/>
                <a:hlinkClick r:id="rId3" action="ppaction://hlinksldjump"/>
              </a:rPr>
              <a:t>Panel .</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3" action="ppaction://hlinksldjump"/>
              </a:rPr>
              <a:t>3. </a:t>
            </a:r>
            <a:r>
              <a:rPr lang="en-US" sz="1400" dirty="0">
                <a:solidFill>
                  <a:prstClr val="black"/>
                </a:solidFill>
                <a:latin typeface="Comic Sans MS" pitchFamily="66" charset="0"/>
                <a:hlinkClick r:id="rId3" action="ppaction://hlinksldjump"/>
              </a:rPr>
              <a:t>Turn </a:t>
            </a:r>
            <a:r>
              <a:rPr lang="en-US" sz="1400" dirty="0" smtClean="0">
                <a:solidFill>
                  <a:prstClr val="black"/>
                </a:solidFill>
                <a:latin typeface="Comic Sans MS" pitchFamily="66" charset="0"/>
                <a:hlinkClick r:id="rId3" action="ppaction://hlinksldjump"/>
              </a:rPr>
              <a:t>on </a:t>
            </a:r>
            <a:r>
              <a:rPr lang="en-US" sz="1400" dirty="0">
                <a:solidFill>
                  <a:prstClr val="black"/>
                </a:solidFill>
                <a:latin typeface="Comic Sans MS" pitchFamily="66" charset="0"/>
                <a:hlinkClick r:id="rId3" action="ppaction://hlinksldjump"/>
              </a:rPr>
              <a:t>power to the </a:t>
            </a:r>
            <a:r>
              <a:rPr lang="en-US" sz="1400" dirty="0" smtClean="0">
                <a:solidFill>
                  <a:prstClr val="black"/>
                </a:solidFill>
                <a:latin typeface="Comic Sans MS" pitchFamily="66" charset="0"/>
                <a:hlinkClick r:id="rId3" action="ppaction://hlinksldjump"/>
              </a:rPr>
              <a:t>MP Panel .</a:t>
            </a:r>
            <a:endParaRPr lang="en-US" sz="1400" dirty="0">
              <a:solidFill>
                <a:prstClr val="black"/>
              </a:solidFill>
              <a:latin typeface="Comic Sans MS" pitchFamily="66" charset="0"/>
            </a:endParaRPr>
          </a:p>
        </p:txBody>
      </p:sp>
      <p:sp>
        <p:nvSpPr>
          <p:cNvPr id="10" name="TextBox 36"/>
          <p:cNvSpPr txBox="1">
            <a:spLocks noChangeArrowheads="1"/>
          </p:cNvSpPr>
          <p:nvPr/>
        </p:nvSpPr>
        <p:spPr bwMode="auto">
          <a:xfrm>
            <a:off x="548190" y="710410"/>
            <a:ext cx="17057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solidFill>
                  <a:prstClr val="black"/>
                </a:solidFill>
                <a:latin typeface="Comic Sans MS" pitchFamily="66" charset="0"/>
                <a:hlinkClick r:id="rId3" action="ppaction://hlinksldjump"/>
              </a:rPr>
              <a:t>&lt;&lt; SEC MAINS Disconnects</a:t>
            </a:r>
            <a:endParaRPr lang="en-US" sz="800" b="1" dirty="0">
              <a:solidFill>
                <a:prstClr val="black"/>
              </a:solidFill>
              <a:latin typeface="Comic Sans MS" pitchFamily="66" charset="0"/>
            </a:endParaRPr>
          </a:p>
        </p:txBody>
      </p:sp>
    </p:spTree>
    <p:extLst>
      <p:ext uri="{BB962C8B-B14F-4D97-AF65-F5344CB8AC3E}">
        <p14:creationId xmlns:p14="http://schemas.microsoft.com/office/powerpoint/2010/main" val="2633373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16</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sz="2000" dirty="0" smtClean="0"/>
              <a:t>Automation System Computer in the Control Room</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937" y="1480662"/>
            <a:ext cx="3544311" cy="406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4"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219903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solidFill>
                  <a:prstClr val="black">
                    <a:tint val="75000"/>
                  </a:prstClr>
                </a:solidFill>
              </a:rPr>
              <a:pPr>
                <a:defRPr/>
              </a:pPr>
              <a:t>17</a:t>
            </a:fld>
            <a:endParaRPr lang="en-US" smtClean="0">
              <a:solidFill>
                <a:prstClr val="black">
                  <a:tint val="75000"/>
                </a:prstClr>
              </a:solidFill>
            </a:endParaRPr>
          </a:p>
        </p:txBody>
      </p:sp>
      <p:sp>
        <p:nvSpPr>
          <p:cNvPr id="387" name="Date Placeholder 386"/>
          <p:cNvSpPr>
            <a:spLocks noGrp="1"/>
          </p:cNvSpPr>
          <p:nvPr>
            <p:ph type="dt" sz="quarter" idx="10"/>
          </p:nvPr>
        </p:nvSpPr>
        <p:spPr/>
        <p:txBody>
          <a:bodyPr/>
          <a:lstStyle/>
          <a:p>
            <a:pPr>
              <a:defRPr/>
            </a:pPr>
            <a:r>
              <a:rPr lang="en-US" smtClean="0">
                <a:solidFill>
                  <a:prstClr val="black">
                    <a:tint val="75000"/>
                  </a:prstClr>
                </a:solidFill>
              </a:rPr>
              <a:t>LIGO-G1300119-V2</a:t>
            </a:r>
            <a:endParaRPr lang="en-US" dirty="0">
              <a:solidFill>
                <a:prstClr val="black">
                  <a:tint val="75000"/>
                </a:prstClr>
              </a:solidFill>
            </a:endParaRPr>
          </a:p>
        </p:txBody>
      </p:sp>
      <p:sp>
        <p:nvSpPr>
          <p:cNvPr id="2052" name="Title 1"/>
          <p:cNvSpPr>
            <a:spLocks noGrp="1"/>
          </p:cNvSpPr>
          <p:nvPr>
            <p:ph type="title"/>
          </p:nvPr>
        </p:nvSpPr>
        <p:spPr>
          <a:xfrm>
            <a:off x="1725613" y="274638"/>
            <a:ext cx="6961187" cy="406400"/>
          </a:xfrm>
        </p:spPr>
        <p:txBody>
          <a:bodyPr/>
          <a:lstStyle/>
          <a:p>
            <a:r>
              <a:rPr lang="en-US" dirty="0" smtClean="0"/>
              <a:t>Maintenance Room Power Shutdown</a:t>
            </a:r>
          </a:p>
        </p:txBody>
      </p:sp>
      <p:sp>
        <p:nvSpPr>
          <p:cNvPr id="3" name="Rectangle 2"/>
          <p:cNvSpPr/>
          <p:nvPr/>
        </p:nvSpPr>
        <p:spPr>
          <a:xfrm>
            <a:off x="550258" y="1103938"/>
            <a:ext cx="8156772" cy="1169551"/>
          </a:xfrm>
          <a:prstGeom prst="rect">
            <a:avLst/>
          </a:prstGeom>
        </p:spPr>
        <p:txBody>
          <a:bodyPr wrap="square">
            <a:spAutoFit/>
          </a:bodyPr>
          <a:lstStyle/>
          <a:p>
            <a:r>
              <a:rPr lang="en-US" sz="1400" dirty="0">
                <a:solidFill>
                  <a:prstClr val="black"/>
                </a:solidFill>
                <a:latin typeface="Comic Sans MS" pitchFamily="66" charset="0"/>
                <a:hlinkClick r:id="rId3" action="ppaction://hlinksldjump"/>
              </a:rPr>
              <a:t>1</a:t>
            </a:r>
            <a:r>
              <a:rPr lang="en-US" sz="1400" dirty="0" smtClean="0">
                <a:solidFill>
                  <a:prstClr val="black"/>
                </a:solidFill>
                <a:latin typeface="Comic Sans MS" pitchFamily="66" charset="0"/>
                <a:hlinkClick r:id="rId3" action="ppaction://hlinksldjump"/>
              </a:rPr>
              <a:t>. Ramp down and turn off the LVEA fans using the Automation Computer in the Control Room.</a:t>
            </a:r>
            <a:endParaRPr lang="en-US" sz="1400" dirty="0" smtClean="0">
              <a:solidFill>
                <a:prstClr val="black"/>
              </a:solidFill>
              <a:latin typeface="Comic Sans MS" pitchFamily="66" charset="0"/>
            </a:endParaRPr>
          </a:p>
          <a:p>
            <a:r>
              <a:rPr lang="en-US" sz="1400" dirty="0">
                <a:solidFill>
                  <a:prstClr val="black"/>
                </a:solidFill>
                <a:latin typeface="Comic Sans MS" pitchFamily="66" charset="0"/>
                <a:hlinkClick r:id="rId3" action="ppaction://hlinksldjump"/>
              </a:rPr>
              <a:t>2</a:t>
            </a:r>
            <a:r>
              <a:rPr lang="en-US" sz="1400" dirty="0" smtClean="0">
                <a:solidFill>
                  <a:prstClr val="black"/>
                </a:solidFill>
                <a:latin typeface="Comic Sans MS" pitchFamily="66" charset="0"/>
                <a:hlinkClick r:id="rId3" action="ppaction://hlinksldjump"/>
              </a:rPr>
              <a:t>. Turn off air handler 4 using the Automation Computer in the Control Room.</a:t>
            </a:r>
            <a:endParaRPr lang="en-US" sz="1400" dirty="0" smtClean="0">
              <a:solidFill>
                <a:prstClr val="black"/>
              </a:solidFill>
              <a:latin typeface="Comic Sans MS" pitchFamily="66" charset="0"/>
            </a:endParaRPr>
          </a:p>
          <a:p>
            <a:r>
              <a:rPr lang="en-US" sz="1400" dirty="0">
                <a:solidFill>
                  <a:prstClr val="black"/>
                </a:solidFill>
                <a:latin typeface="Comic Sans MS" pitchFamily="66" charset="0"/>
                <a:hlinkClick r:id="rId4" action="ppaction://hlinksldjump"/>
              </a:rPr>
              <a:t>3</a:t>
            </a:r>
            <a:r>
              <a:rPr lang="en-US" sz="1400" dirty="0" smtClean="0">
                <a:solidFill>
                  <a:prstClr val="black"/>
                </a:solidFill>
                <a:latin typeface="Comic Sans MS" pitchFamily="66" charset="0"/>
                <a:hlinkClick r:id="rId4" action="ppaction://hlinksldjump"/>
              </a:rPr>
              <a:t>. De-energize the DC Transformer breaker switch.</a:t>
            </a:r>
            <a:endParaRPr lang="en-US" sz="1400" dirty="0" smtClean="0">
              <a:solidFill>
                <a:prstClr val="black"/>
              </a:solidFill>
              <a:latin typeface="Comic Sans MS" pitchFamily="66" charset="0"/>
            </a:endParaRPr>
          </a:p>
          <a:p>
            <a:r>
              <a:rPr lang="en-US" sz="1400" dirty="0">
                <a:solidFill>
                  <a:prstClr val="black"/>
                </a:solidFill>
                <a:latin typeface="Comic Sans MS" pitchFamily="66" charset="0"/>
                <a:hlinkClick r:id="rId5" action="ppaction://hlinksldjump"/>
              </a:rPr>
              <a:t>4</a:t>
            </a:r>
            <a:r>
              <a:rPr lang="en-US" sz="1400" dirty="0" smtClean="0">
                <a:solidFill>
                  <a:prstClr val="black"/>
                </a:solidFill>
                <a:latin typeface="Comic Sans MS" pitchFamily="66" charset="0"/>
                <a:hlinkClick r:id="rId5" action="ppaction://hlinksldjump"/>
              </a:rPr>
              <a:t>. De-energize the MAINS in the Maintenance Room.</a:t>
            </a:r>
            <a:endParaRPr lang="en-US" sz="1400" dirty="0" smtClean="0">
              <a:solidFill>
                <a:prstClr val="black"/>
              </a:solidFill>
              <a:latin typeface="Comic Sans MS" pitchFamily="66" charset="0"/>
            </a:endParaRPr>
          </a:p>
          <a:p>
            <a:r>
              <a:rPr lang="en-US" sz="1400" dirty="0" smtClean="0">
                <a:solidFill>
                  <a:prstClr val="black"/>
                </a:solidFill>
                <a:latin typeface="Comic Sans MS" pitchFamily="66" charset="0"/>
                <a:hlinkClick r:id="rId6" action="ppaction://hlinksldjump"/>
              </a:rPr>
              <a:t>5. </a:t>
            </a:r>
            <a:r>
              <a:rPr lang="en-US" sz="1400" dirty="0">
                <a:solidFill>
                  <a:prstClr val="black"/>
                </a:solidFill>
                <a:latin typeface="Comic Sans MS" pitchFamily="66" charset="0"/>
                <a:hlinkClick r:id="rId6" action="ppaction://hlinksldjump"/>
              </a:rPr>
              <a:t>Turn off all subsystem DC supplies. (Optional</a:t>
            </a:r>
            <a:r>
              <a:rPr lang="en-US" sz="1400" dirty="0" smtClean="0">
                <a:solidFill>
                  <a:prstClr val="black"/>
                </a:solidFill>
                <a:latin typeface="Comic Sans MS" pitchFamily="66" charset="0"/>
                <a:hlinkClick r:id="rId6" action="ppaction://hlinksldjump"/>
              </a:rPr>
              <a:t>)</a:t>
            </a:r>
            <a:endParaRPr lang="en-US" sz="1400" dirty="0" smtClean="0">
              <a:solidFill>
                <a:prstClr val="black"/>
              </a:solidFill>
              <a:latin typeface="Comic Sans MS" pitchFamily="66" charset="0"/>
            </a:endParaRPr>
          </a:p>
        </p:txBody>
      </p:sp>
      <p:sp>
        <p:nvSpPr>
          <p:cNvPr id="6" name="Rectangle 5"/>
          <p:cNvSpPr/>
          <p:nvPr/>
        </p:nvSpPr>
        <p:spPr>
          <a:xfrm>
            <a:off x="1725665" y="2667811"/>
            <a:ext cx="6102883" cy="1384995"/>
          </a:xfrm>
          <a:prstGeom prst="rect">
            <a:avLst/>
          </a:prstGeom>
        </p:spPr>
        <p:txBody>
          <a:bodyPr wrap="square">
            <a:spAutoFit/>
          </a:bodyPr>
          <a:lstStyle/>
          <a:p>
            <a:r>
              <a:rPr lang="en-US" sz="1400" dirty="0" smtClean="0">
                <a:latin typeface="Comic Sans MS" pitchFamily="66" charset="0"/>
              </a:rPr>
              <a:t>These MAINS in the Maintenance Room control power to:</a:t>
            </a:r>
          </a:p>
          <a:p>
            <a:pPr marL="342900" indent="-342900">
              <a:buAutoNum type="arabicPeriod"/>
            </a:pPr>
            <a:r>
              <a:rPr lang="en-US" sz="1400" dirty="0" smtClean="0">
                <a:latin typeface="Comic Sans MS" pitchFamily="66" charset="0"/>
              </a:rPr>
              <a:t>The Office Support Building (OSB)</a:t>
            </a:r>
          </a:p>
          <a:p>
            <a:pPr marL="342900" indent="-342900">
              <a:buAutoNum type="arabicPeriod"/>
            </a:pPr>
            <a:r>
              <a:rPr lang="en-US" sz="1400" dirty="0" smtClean="0">
                <a:latin typeface="Comic Sans MS" pitchFamily="66" charset="0"/>
              </a:rPr>
              <a:t>The Laser and Vacuum Equipment Area (LVEA) </a:t>
            </a:r>
          </a:p>
          <a:p>
            <a:pPr marL="342900" indent="-342900">
              <a:buAutoNum type="arabicPeriod"/>
            </a:pPr>
            <a:r>
              <a:rPr lang="en-US" sz="1400" dirty="0" smtClean="0">
                <a:latin typeface="Comic Sans MS" pitchFamily="66" charset="0"/>
              </a:rPr>
              <a:t>All computers that are NOT on their own UPS systems, but note that the times for power backup vary considerably.</a:t>
            </a:r>
          </a:p>
          <a:p>
            <a:pPr marL="342900" indent="-342900">
              <a:buAutoNum type="arabicPeriod"/>
            </a:pPr>
            <a:r>
              <a:rPr lang="en-US" sz="1400" dirty="0" smtClean="0">
                <a:latin typeface="Comic Sans MS" pitchFamily="66" charset="0"/>
              </a:rPr>
              <a:t>The Guard Shack</a:t>
            </a:r>
          </a:p>
        </p:txBody>
      </p:sp>
      <p:sp>
        <p:nvSpPr>
          <p:cNvPr id="7" name="Rectangle 6"/>
          <p:cNvSpPr/>
          <p:nvPr/>
        </p:nvSpPr>
        <p:spPr>
          <a:xfrm>
            <a:off x="1725665" y="4514540"/>
            <a:ext cx="6102883" cy="954107"/>
          </a:xfrm>
          <a:prstGeom prst="rect">
            <a:avLst/>
          </a:prstGeom>
        </p:spPr>
        <p:txBody>
          <a:bodyPr wrap="square">
            <a:spAutoFit/>
          </a:bodyPr>
          <a:lstStyle/>
          <a:p>
            <a:r>
              <a:rPr lang="en-US" sz="1400" dirty="0" smtClean="0">
                <a:latin typeface="Comic Sans MS" pitchFamily="66" charset="0"/>
              </a:rPr>
              <a:t>The DC Supplies fall into roughly three categories:</a:t>
            </a:r>
          </a:p>
          <a:p>
            <a:pPr marL="342900" indent="-342900">
              <a:buAutoNum type="arabicPeriod"/>
            </a:pPr>
            <a:r>
              <a:rPr lang="en-US" sz="1400" dirty="0" smtClean="0">
                <a:latin typeface="Comic Sans MS" pitchFamily="66" charset="0"/>
              </a:rPr>
              <a:t>The +12VDC Supplies used for Timing Chassis</a:t>
            </a:r>
          </a:p>
          <a:p>
            <a:pPr marL="342900" indent="-342900">
              <a:buAutoNum type="arabicPeriod"/>
            </a:pPr>
            <a:r>
              <a:rPr lang="en-US" sz="1400" dirty="0" smtClean="0">
                <a:latin typeface="Comic Sans MS" pitchFamily="66" charset="0"/>
              </a:rPr>
              <a:t>The +24VDC Supplies that power IO Extender Chassis</a:t>
            </a:r>
          </a:p>
          <a:p>
            <a:pPr marL="342900" indent="-342900">
              <a:buAutoNum type="arabicPeriod"/>
            </a:pPr>
            <a:r>
              <a:rPr lang="en-US" sz="1400" dirty="0" smtClean="0">
                <a:latin typeface="Comic Sans MS" pitchFamily="66" charset="0"/>
              </a:rPr>
              <a:t>All the rest, which are subsystem dependent</a:t>
            </a:r>
          </a:p>
        </p:txBody>
      </p:sp>
      <p:sp>
        <p:nvSpPr>
          <p:cNvPr id="8"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7"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4242895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solidFill>
                  <a:prstClr val="black">
                    <a:tint val="75000"/>
                  </a:prstClr>
                </a:solidFill>
              </a:rPr>
              <a:pPr>
                <a:defRPr/>
              </a:pPr>
              <a:t>18</a:t>
            </a:fld>
            <a:endParaRPr lang="en-US" smtClean="0">
              <a:solidFill>
                <a:prstClr val="black">
                  <a:tint val="75000"/>
                </a:prstClr>
              </a:solidFill>
            </a:endParaRPr>
          </a:p>
        </p:txBody>
      </p:sp>
      <p:sp>
        <p:nvSpPr>
          <p:cNvPr id="387" name="Date Placeholder 386"/>
          <p:cNvSpPr>
            <a:spLocks noGrp="1"/>
          </p:cNvSpPr>
          <p:nvPr>
            <p:ph type="dt" sz="quarter" idx="10"/>
          </p:nvPr>
        </p:nvSpPr>
        <p:spPr/>
        <p:txBody>
          <a:bodyPr/>
          <a:lstStyle/>
          <a:p>
            <a:pPr>
              <a:defRPr/>
            </a:pPr>
            <a:r>
              <a:rPr lang="en-US" smtClean="0">
                <a:solidFill>
                  <a:prstClr val="black">
                    <a:tint val="75000"/>
                  </a:prstClr>
                </a:solidFill>
              </a:rPr>
              <a:t>LIGO-G1300119-V2</a:t>
            </a:r>
            <a:endParaRPr lang="en-US" dirty="0">
              <a:solidFill>
                <a:prstClr val="black">
                  <a:tint val="75000"/>
                </a:prstClr>
              </a:solidFill>
            </a:endParaRPr>
          </a:p>
        </p:txBody>
      </p:sp>
      <p:sp>
        <p:nvSpPr>
          <p:cNvPr id="2052" name="Title 1"/>
          <p:cNvSpPr>
            <a:spLocks noGrp="1"/>
          </p:cNvSpPr>
          <p:nvPr>
            <p:ph type="title"/>
          </p:nvPr>
        </p:nvSpPr>
        <p:spPr>
          <a:xfrm>
            <a:off x="1725613" y="274638"/>
            <a:ext cx="6961187" cy="406400"/>
          </a:xfrm>
        </p:spPr>
        <p:txBody>
          <a:bodyPr/>
          <a:lstStyle/>
          <a:p>
            <a:r>
              <a:rPr lang="en-US" dirty="0" smtClean="0"/>
              <a:t>Maintenance Room Power Startup</a:t>
            </a:r>
          </a:p>
        </p:txBody>
      </p:sp>
      <p:sp>
        <p:nvSpPr>
          <p:cNvPr id="6" name="Rectangle 5"/>
          <p:cNvSpPr/>
          <p:nvPr/>
        </p:nvSpPr>
        <p:spPr>
          <a:xfrm>
            <a:off x="715012" y="1103938"/>
            <a:ext cx="7849211" cy="1384995"/>
          </a:xfrm>
          <a:prstGeom prst="rect">
            <a:avLst/>
          </a:prstGeom>
        </p:spPr>
        <p:txBody>
          <a:bodyPr wrap="square">
            <a:spAutoFit/>
          </a:bodyPr>
          <a:lstStyle/>
          <a:p>
            <a:r>
              <a:rPr lang="en-US" sz="1400" dirty="0" smtClean="0">
                <a:solidFill>
                  <a:prstClr val="black"/>
                </a:solidFill>
                <a:latin typeface="Comic Sans MS" pitchFamily="66" charset="0"/>
                <a:hlinkClick r:id="rId3" action="ppaction://hlinksldjump"/>
              </a:rPr>
              <a:t>1. Energize the </a:t>
            </a:r>
            <a:r>
              <a:rPr lang="en-US" sz="1400" dirty="0">
                <a:solidFill>
                  <a:prstClr val="black"/>
                </a:solidFill>
                <a:latin typeface="Comic Sans MS" pitchFamily="66" charset="0"/>
                <a:hlinkClick r:id="rId3" action="ppaction://hlinksldjump"/>
              </a:rPr>
              <a:t>MAINS in the Maintenance Room.</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4" action="ppaction://hlinksldjump"/>
              </a:rPr>
              <a:t>2. Energize </a:t>
            </a:r>
            <a:r>
              <a:rPr lang="en-US" sz="1400" dirty="0">
                <a:solidFill>
                  <a:prstClr val="black"/>
                </a:solidFill>
                <a:latin typeface="Comic Sans MS" pitchFamily="66" charset="0"/>
                <a:hlinkClick r:id="rId4" action="ppaction://hlinksldjump"/>
              </a:rPr>
              <a:t>the DC Transformer </a:t>
            </a:r>
            <a:r>
              <a:rPr lang="en-US" sz="1400" dirty="0" smtClean="0">
                <a:solidFill>
                  <a:prstClr val="black"/>
                </a:solidFill>
                <a:latin typeface="Comic Sans MS" pitchFamily="66" charset="0"/>
                <a:hlinkClick r:id="rId4" action="ppaction://hlinksldjump"/>
              </a:rPr>
              <a:t>breaker switch</a:t>
            </a:r>
            <a:r>
              <a:rPr lang="en-US" sz="1400" dirty="0">
                <a:solidFill>
                  <a:prstClr val="black"/>
                </a:solidFill>
                <a:latin typeface="Comic Sans MS" pitchFamily="66" charset="0"/>
                <a:hlinkClick r:id="rId4" action="ppaction://hlinksldjump"/>
              </a:rPr>
              <a:t>.</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5" action="ppaction://hlinksldjump"/>
              </a:rPr>
              <a:t>3. Turn on air </a:t>
            </a:r>
            <a:r>
              <a:rPr lang="en-US" sz="1400" dirty="0">
                <a:solidFill>
                  <a:prstClr val="black"/>
                </a:solidFill>
                <a:latin typeface="Comic Sans MS" pitchFamily="66" charset="0"/>
                <a:hlinkClick r:id="rId5" action="ppaction://hlinksldjump"/>
              </a:rPr>
              <a:t>handler 4 </a:t>
            </a:r>
            <a:r>
              <a:rPr lang="en-US" sz="1400" dirty="0" smtClean="0">
                <a:solidFill>
                  <a:prstClr val="black"/>
                </a:solidFill>
                <a:latin typeface="Comic Sans MS" pitchFamily="66" charset="0"/>
                <a:hlinkClick r:id="rId5" action="ppaction://hlinksldjump"/>
              </a:rPr>
              <a:t>using </a:t>
            </a:r>
            <a:r>
              <a:rPr lang="en-US" sz="1400" dirty="0">
                <a:solidFill>
                  <a:prstClr val="black"/>
                </a:solidFill>
                <a:latin typeface="Comic Sans MS" pitchFamily="66" charset="0"/>
                <a:hlinkClick r:id="rId5" action="ppaction://hlinksldjump"/>
              </a:rPr>
              <a:t>the Automation Computer in the Control Room.</a:t>
            </a:r>
            <a:endParaRPr lang="en-US" sz="1400" dirty="0">
              <a:solidFill>
                <a:prstClr val="black"/>
              </a:solidFill>
              <a:latin typeface="Comic Sans MS" pitchFamily="66" charset="0"/>
            </a:endParaRPr>
          </a:p>
          <a:p>
            <a:r>
              <a:rPr lang="en-US" sz="1400" dirty="0" smtClean="0">
                <a:solidFill>
                  <a:prstClr val="black"/>
                </a:solidFill>
                <a:latin typeface="Comic Sans MS" pitchFamily="66" charset="0"/>
                <a:hlinkClick r:id="rId5" action="ppaction://hlinksldjump"/>
              </a:rPr>
              <a:t>4. Turn on and ramp up the </a:t>
            </a:r>
            <a:r>
              <a:rPr lang="en-US" sz="1400" dirty="0">
                <a:solidFill>
                  <a:prstClr val="black"/>
                </a:solidFill>
                <a:latin typeface="Comic Sans MS" pitchFamily="66" charset="0"/>
                <a:hlinkClick r:id="rId5" action="ppaction://hlinksldjump"/>
              </a:rPr>
              <a:t>LVEA fans </a:t>
            </a:r>
            <a:r>
              <a:rPr lang="en-US" sz="1400" dirty="0" smtClean="0">
                <a:solidFill>
                  <a:prstClr val="black"/>
                </a:solidFill>
                <a:latin typeface="Comic Sans MS" pitchFamily="66" charset="0"/>
                <a:hlinkClick r:id="rId5" action="ppaction://hlinksldjump"/>
              </a:rPr>
              <a:t>using </a:t>
            </a:r>
            <a:r>
              <a:rPr lang="en-US" sz="1400" dirty="0">
                <a:solidFill>
                  <a:prstClr val="black"/>
                </a:solidFill>
                <a:latin typeface="Comic Sans MS" pitchFamily="66" charset="0"/>
                <a:hlinkClick r:id="rId5" action="ppaction://hlinksldjump"/>
              </a:rPr>
              <a:t>the Automation Computer in the Control Room. </a:t>
            </a:r>
            <a:endParaRPr lang="en-US" sz="1400" dirty="0" smtClean="0">
              <a:solidFill>
                <a:prstClr val="black"/>
              </a:solidFill>
              <a:latin typeface="Comic Sans MS" pitchFamily="66" charset="0"/>
            </a:endParaRPr>
          </a:p>
          <a:p>
            <a:r>
              <a:rPr lang="en-US" sz="1400" dirty="0" smtClean="0">
                <a:solidFill>
                  <a:prstClr val="black"/>
                </a:solidFill>
                <a:latin typeface="Comic Sans MS" pitchFamily="66" charset="0"/>
                <a:hlinkClick r:id="rId6" action="ppaction://hlinksldjump"/>
              </a:rPr>
              <a:t>5. Turn on DC Power Supplies for each subsystem according to specific procedures for that subsystem. (Optional)</a:t>
            </a:r>
            <a:endParaRPr lang="en-US" sz="1400" dirty="0" smtClean="0">
              <a:solidFill>
                <a:prstClr val="black"/>
              </a:solidFill>
              <a:latin typeface="Comic Sans MS" pitchFamily="66" charset="0"/>
            </a:endParaRPr>
          </a:p>
        </p:txBody>
      </p:sp>
      <p:sp>
        <p:nvSpPr>
          <p:cNvPr id="7"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7"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211379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19</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Maintenance Room MAINS Disconnect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232" y="1802538"/>
            <a:ext cx="2894504" cy="331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249" y="1802538"/>
            <a:ext cx="2474664" cy="159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5"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360587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2</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Power Shutdown Locations</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051" y="1060666"/>
            <a:ext cx="5928851" cy="53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ular Callout 7"/>
          <p:cNvSpPr/>
          <p:nvPr/>
        </p:nvSpPr>
        <p:spPr bwMode="auto">
          <a:xfrm>
            <a:off x="1064306" y="1172186"/>
            <a:ext cx="1733702" cy="575986"/>
          </a:xfrm>
          <a:prstGeom prst="wedgeRectCallout">
            <a:avLst>
              <a:gd name="adj1" fmla="val 59095"/>
              <a:gd name="adj2" fmla="val 12793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4" action="ppaction://hlinksldjump"/>
              </a:rPr>
              <a:t>Staging Building Air Conditioners</a:t>
            </a:r>
            <a:endParaRPr lang="en-US" sz="1100" dirty="0">
              <a:solidFill>
                <a:schemeClr val="tx1"/>
              </a:solidFill>
            </a:endParaRPr>
          </a:p>
        </p:txBody>
      </p:sp>
      <p:sp>
        <p:nvSpPr>
          <p:cNvPr id="9" name="Rectangular Callout 8"/>
          <p:cNvSpPr/>
          <p:nvPr/>
        </p:nvSpPr>
        <p:spPr bwMode="auto">
          <a:xfrm>
            <a:off x="1130533" y="2411428"/>
            <a:ext cx="1733702" cy="471226"/>
          </a:xfrm>
          <a:prstGeom prst="wedgeRectCallout">
            <a:avLst>
              <a:gd name="adj1" fmla="val 51020"/>
              <a:gd name="adj2" fmla="val 19034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5" action="ppaction://hlinksldjump"/>
              </a:rPr>
              <a:t>Mechanical (Chiller) Building MAINS Disconnect</a:t>
            </a:r>
            <a:endParaRPr lang="en-US" sz="1100" dirty="0">
              <a:solidFill>
                <a:schemeClr val="tx1"/>
              </a:solidFill>
            </a:endParaRPr>
          </a:p>
        </p:txBody>
      </p:sp>
      <p:sp>
        <p:nvSpPr>
          <p:cNvPr id="10" name="Rectangular Callout 9"/>
          <p:cNvSpPr/>
          <p:nvPr/>
        </p:nvSpPr>
        <p:spPr bwMode="auto">
          <a:xfrm>
            <a:off x="3341665" y="962952"/>
            <a:ext cx="1511072" cy="419583"/>
          </a:xfrm>
          <a:prstGeom prst="wedgeRectCallout">
            <a:avLst>
              <a:gd name="adj1" fmla="val -38596"/>
              <a:gd name="adj2" fmla="val 21530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6" action="ppaction://hlinksldjump"/>
              </a:rPr>
              <a:t>LDAS Air Conditioners</a:t>
            </a:r>
            <a:endParaRPr lang="en-US" sz="1100" dirty="0">
              <a:solidFill>
                <a:schemeClr val="tx1"/>
              </a:solidFill>
            </a:endParaRPr>
          </a:p>
        </p:txBody>
      </p:sp>
      <p:sp>
        <p:nvSpPr>
          <p:cNvPr id="11" name="Rectangular Callout 10"/>
          <p:cNvSpPr/>
          <p:nvPr/>
        </p:nvSpPr>
        <p:spPr bwMode="auto">
          <a:xfrm>
            <a:off x="3404395" y="2322414"/>
            <a:ext cx="1733702" cy="560239"/>
          </a:xfrm>
          <a:prstGeom prst="wedgeRectCallout">
            <a:avLst>
              <a:gd name="adj1" fmla="val 35617"/>
              <a:gd name="adj2" fmla="val 173393"/>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7" action="ppaction://hlinksldjump"/>
              </a:rPr>
              <a:t>CDS DC Power Supply Transformer Disconnect</a:t>
            </a:r>
            <a:endParaRPr lang="en-US" sz="1100" dirty="0">
              <a:solidFill>
                <a:schemeClr val="tx1"/>
              </a:solidFill>
            </a:endParaRPr>
          </a:p>
        </p:txBody>
      </p:sp>
      <p:sp>
        <p:nvSpPr>
          <p:cNvPr id="12" name="Rectangular Callout 11"/>
          <p:cNvSpPr/>
          <p:nvPr/>
        </p:nvSpPr>
        <p:spPr bwMode="auto">
          <a:xfrm>
            <a:off x="3404395" y="4066653"/>
            <a:ext cx="1733702" cy="424427"/>
          </a:xfrm>
          <a:prstGeom prst="wedgeRectCallout">
            <a:avLst>
              <a:gd name="adj1" fmla="val 30484"/>
              <a:gd name="adj2" fmla="val -166483"/>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8" action="ppaction://hlinksldjump"/>
              </a:rPr>
              <a:t>Maintenance Room MAINS Disconnect</a:t>
            </a:r>
            <a:endParaRPr lang="en-US" sz="1100" dirty="0">
              <a:solidFill>
                <a:schemeClr val="tx1"/>
              </a:solidFill>
            </a:endParaRPr>
          </a:p>
        </p:txBody>
      </p:sp>
      <p:sp>
        <p:nvSpPr>
          <p:cNvPr id="13" name="Rectangular Callout 12"/>
          <p:cNvSpPr/>
          <p:nvPr/>
        </p:nvSpPr>
        <p:spPr bwMode="auto">
          <a:xfrm>
            <a:off x="5629705" y="2411428"/>
            <a:ext cx="1733702" cy="406489"/>
          </a:xfrm>
          <a:prstGeom prst="wedgeRectCallout">
            <a:avLst>
              <a:gd name="adj1" fmla="val -44196"/>
              <a:gd name="adj2" fmla="val 27510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9" action="ppaction://hlinksldjump"/>
              </a:rPr>
              <a:t>Control Room Automation Computer</a:t>
            </a:r>
            <a:endParaRPr lang="en-US" sz="1100" dirty="0">
              <a:solidFill>
                <a:schemeClr val="tx1"/>
              </a:solidFill>
            </a:endParaRPr>
          </a:p>
        </p:txBody>
      </p:sp>
      <p:sp>
        <p:nvSpPr>
          <p:cNvPr id="15" name="Rectangular Callout 14"/>
          <p:cNvSpPr/>
          <p:nvPr/>
        </p:nvSpPr>
        <p:spPr bwMode="auto">
          <a:xfrm>
            <a:off x="5539433" y="1328589"/>
            <a:ext cx="1733702" cy="419583"/>
          </a:xfrm>
          <a:prstGeom prst="wedgeRectCallout">
            <a:avLst>
              <a:gd name="adj1" fmla="val -138529"/>
              <a:gd name="adj2" fmla="val 6619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100" dirty="0" smtClean="0">
                <a:solidFill>
                  <a:schemeClr val="tx1"/>
                </a:solidFill>
                <a:latin typeface="Comic Sans MS" pitchFamily="66" charset="0"/>
                <a:hlinkClick r:id="rId10" action="ppaction://hlinksldjump"/>
              </a:rPr>
              <a:t>SEC MAINS Disconnect</a:t>
            </a:r>
            <a:endParaRPr lang="en-US" sz="1100" dirty="0">
              <a:solidFill>
                <a:schemeClr val="tx1"/>
              </a:solidFill>
            </a:endParaRPr>
          </a:p>
        </p:txBody>
      </p:sp>
    </p:spTree>
    <p:extLst>
      <p:ext uri="{BB962C8B-B14F-4D97-AF65-F5344CB8AC3E}">
        <p14:creationId xmlns:p14="http://schemas.microsoft.com/office/powerpoint/2010/main" val="2260098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20</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CDS DC Transformer Breaker Switch</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639" y="1114576"/>
            <a:ext cx="2063385" cy="136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113" y="3024399"/>
            <a:ext cx="3500438"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5"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160620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21</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CPR - DC Power Supplies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606" y="1598142"/>
            <a:ext cx="5486400" cy="3417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4" action="ppaction://hlinksldjump"/>
              </a:rPr>
              <a:t>&lt;&lt; Locations</a:t>
            </a:r>
            <a:endParaRPr lang="en-US" sz="800" b="1" dirty="0">
              <a:latin typeface="Comic Sans MS" pitchFamily="66" charset="0"/>
            </a:endParaRPr>
          </a:p>
        </p:txBody>
      </p:sp>
      <p:sp>
        <p:nvSpPr>
          <p:cNvPr id="7" name="TextBox 36"/>
          <p:cNvSpPr txBox="1">
            <a:spLocks noChangeArrowheads="1"/>
          </p:cNvSpPr>
          <p:nvPr/>
        </p:nvSpPr>
        <p:spPr bwMode="auto">
          <a:xfrm>
            <a:off x="347663" y="2222834"/>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rPr>
              <a:t>PSL</a:t>
            </a:r>
            <a:endParaRPr lang="en-US" sz="800" b="1" dirty="0">
              <a:latin typeface="Comic Sans MS" pitchFamily="66" charset="0"/>
            </a:endParaRPr>
          </a:p>
        </p:txBody>
      </p:sp>
      <p:sp>
        <p:nvSpPr>
          <p:cNvPr id="8" name="TextBox 36"/>
          <p:cNvSpPr txBox="1">
            <a:spLocks noChangeArrowheads="1"/>
          </p:cNvSpPr>
          <p:nvPr/>
        </p:nvSpPr>
        <p:spPr bwMode="auto">
          <a:xfrm>
            <a:off x="347663" y="2001754"/>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rPr>
              <a:t>ISC</a:t>
            </a:r>
            <a:endParaRPr lang="en-US" sz="800" b="1" dirty="0">
              <a:latin typeface="Comic Sans MS" pitchFamily="66" charset="0"/>
            </a:endParaRPr>
          </a:p>
        </p:txBody>
      </p:sp>
      <p:sp>
        <p:nvSpPr>
          <p:cNvPr id="9" name="TextBox 36"/>
          <p:cNvSpPr txBox="1">
            <a:spLocks noChangeArrowheads="1"/>
          </p:cNvSpPr>
          <p:nvPr/>
        </p:nvSpPr>
        <p:spPr bwMode="auto">
          <a:xfrm>
            <a:off x="347663" y="2669673"/>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rPr>
              <a:t>SUS</a:t>
            </a:r>
            <a:endParaRPr lang="en-US" sz="800" b="1" dirty="0">
              <a:latin typeface="Comic Sans MS" pitchFamily="66" charset="0"/>
            </a:endParaRPr>
          </a:p>
        </p:txBody>
      </p:sp>
      <p:sp>
        <p:nvSpPr>
          <p:cNvPr id="10" name="TextBox 36"/>
          <p:cNvSpPr txBox="1">
            <a:spLocks noChangeArrowheads="1"/>
          </p:cNvSpPr>
          <p:nvPr/>
        </p:nvSpPr>
        <p:spPr bwMode="auto">
          <a:xfrm>
            <a:off x="347663" y="2448593"/>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rPr>
              <a:t>SEI</a:t>
            </a:r>
            <a:endParaRPr lang="en-US" sz="800" b="1" dirty="0">
              <a:latin typeface="Comic Sans MS" pitchFamily="66" charset="0"/>
            </a:endParaRPr>
          </a:p>
        </p:txBody>
      </p:sp>
      <p:sp>
        <p:nvSpPr>
          <p:cNvPr id="12" name="TextBox 36"/>
          <p:cNvSpPr txBox="1">
            <a:spLocks noChangeArrowheads="1"/>
          </p:cNvSpPr>
          <p:nvPr/>
        </p:nvSpPr>
        <p:spPr bwMode="auto">
          <a:xfrm>
            <a:off x="347663" y="2898440"/>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rPr>
              <a:t>TCS</a:t>
            </a:r>
            <a:endParaRPr lang="en-US" sz="800" b="1" dirty="0">
              <a:latin typeface="Comic Sans MS" pitchFamily="66" charset="0"/>
            </a:endParaRPr>
          </a:p>
        </p:txBody>
      </p:sp>
      <p:sp>
        <p:nvSpPr>
          <p:cNvPr id="13" name="TextBox 36"/>
          <p:cNvSpPr txBox="1">
            <a:spLocks noChangeArrowheads="1"/>
          </p:cNvSpPr>
          <p:nvPr/>
        </p:nvSpPr>
        <p:spPr bwMode="auto">
          <a:xfrm>
            <a:off x="347663" y="3120690"/>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rPr>
              <a:t>DAC</a:t>
            </a:r>
            <a:endParaRPr lang="en-US" sz="800" b="1" dirty="0">
              <a:latin typeface="Comic Sans MS" pitchFamily="66" charset="0"/>
            </a:endParaRPr>
          </a:p>
        </p:txBody>
      </p:sp>
    </p:spTree>
    <p:extLst>
      <p:ext uri="{BB962C8B-B14F-4D97-AF65-F5344CB8AC3E}">
        <p14:creationId xmlns:p14="http://schemas.microsoft.com/office/powerpoint/2010/main" val="1610122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3</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Mechanical (Chiller) Building Power Shutdown</a:t>
            </a:r>
          </a:p>
        </p:txBody>
      </p:sp>
      <p:sp>
        <p:nvSpPr>
          <p:cNvPr id="3" name="Rectangle 2"/>
          <p:cNvSpPr/>
          <p:nvPr/>
        </p:nvSpPr>
        <p:spPr>
          <a:xfrm>
            <a:off x="715012" y="1352591"/>
            <a:ext cx="6752589" cy="1384995"/>
          </a:xfrm>
          <a:prstGeom prst="rect">
            <a:avLst/>
          </a:prstGeom>
        </p:spPr>
        <p:txBody>
          <a:bodyPr wrap="square">
            <a:spAutoFit/>
          </a:bodyPr>
          <a:lstStyle/>
          <a:p>
            <a:r>
              <a:rPr lang="en-US" sz="1400" dirty="0" smtClean="0">
                <a:latin typeface="Comic Sans MS" pitchFamily="66" charset="0"/>
              </a:rPr>
              <a:t>1. Shut down the bake ovens in the VPW.</a:t>
            </a:r>
          </a:p>
          <a:p>
            <a:r>
              <a:rPr lang="en-US" sz="1400" dirty="0" smtClean="0">
                <a:latin typeface="Comic Sans MS" pitchFamily="66" charset="0"/>
              </a:rPr>
              <a:t>2. Shut down the LDAS computers.</a:t>
            </a:r>
          </a:p>
          <a:p>
            <a:r>
              <a:rPr lang="en-US" sz="1400" dirty="0" smtClean="0">
                <a:latin typeface="Comic Sans MS" pitchFamily="66" charset="0"/>
                <a:hlinkClick r:id="rId3" action="ppaction://hlinksldjump"/>
              </a:rPr>
              <a:t>3. Shut down the three air conditioners for the Staging Building.</a:t>
            </a:r>
            <a:endParaRPr lang="en-US" sz="1400" dirty="0" smtClean="0">
              <a:latin typeface="Comic Sans MS" pitchFamily="66" charset="0"/>
            </a:endParaRPr>
          </a:p>
          <a:p>
            <a:r>
              <a:rPr lang="en-US" sz="1400" dirty="0" smtClean="0">
                <a:latin typeface="Comic Sans MS" pitchFamily="66" charset="0"/>
                <a:hlinkClick r:id="rId4" action="ppaction://hlinksldjump"/>
              </a:rPr>
              <a:t>4. Shut down the three air conditioners for the LDAS room.</a:t>
            </a:r>
            <a:endParaRPr lang="en-US" sz="1400" dirty="0" smtClean="0">
              <a:latin typeface="Comic Sans MS" pitchFamily="66" charset="0"/>
            </a:endParaRPr>
          </a:p>
          <a:p>
            <a:r>
              <a:rPr lang="en-US" sz="1400" dirty="0" smtClean="0">
                <a:latin typeface="Comic Sans MS" pitchFamily="66" charset="0"/>
                <a:hlinkClick r:id="rId5" action="ppaction://hlinksldjump"/>
              </a:rPr>
              <a:t>5. Turn off the Chillers using the Automation Computer in the Control Room.</a:t>
            </a:r>
            <a:endParaRPr lang="en-US" sz="1400" dirty="0" smtClean="0">
              <a:latin typeface="Comic Sans MS" pitchFamily="66" charset="0"/>
            </a:endParaRPr>
          </a:p>
          <a:p>
            <a:r>
              <a:rPr lang="en-US" sz="1400" dirty="0" smtClean="0">
                <a:latin typeface="Comic Sans MS" pitchFamily="66" charset="0"/>
                <a:hlinkClick r:id="rId6" action="ppaction://hlinksldjump"/>
              </a:rPr>
              <a:t>6. De-energize the MAINS in the Mechanical Building.</a:t>
            </a:r>
            <a:endParaRPr lang="en-US" sz="1400" dirty="0" smtClean="0">
              <a:latin typeface="Comic Sans MS" pitchFamily="66" charset="0"/>
            </a:endParaRPr>
          </a:p>
        </p:txBody>
      </p:sp>
      <p:sp>
        <p:nvSpPr>
          <p:cNvPr id="6" name="Rectangle 5"/>
          <p:cNvSpPr/>
          <p:nvPr/>
        </p:nvSpPr>
        <p:spPr>
          <a:xfrm>
            <a:off x="2239013" y="3292742"/>
            <a:ext cx="5228588" cy="2246769"/>
          </a:xfrm>
          <a:prstGeom prst="rect">
            <a:avLst/>
          </a:prstGeom>
        </p:spPr>
        <p:txBody>
          <a:bodyPr wrap="square">
            <a:spAutoFit/>
          </a:bodyPr>
          <a:lstStyle/>
          <a:p>
            <a:r>
              <a:rPr lang="en-US" sz="1400" dirty="0" smtClean="0">
                <a:latin typeface="Comic Sans MS" pitchFamily="66" charset="0"/>
              </a:rPr>
              <a:t>These MAINS in the Mechanical Building control power to:</a:t>
            </a:r>
          </a:p>
          <a:p>
            <a:pPr marL="342900" indent="-342900">
              <a:buAutoNum type="arabicPeriod"/>
            </a:pPr>
            <a:r>
              <a:rPr lang="en-US" sz="1400" dirty="0" smtClean="0">
                <a:latin typeface="Comic Sans MS" pitchFamily="66" charset="0"/>
              </a:rPr>
              <a:t>The Mechanical Building</a:t>
            </a:r>
          </a:p>
          <a:p>
            <a:pPr marL="342900" indent="-342900">
              <a:buAutoNum type="arabicPeriod"/>
            </a:pPr>
            <a:r>
              <a:rPr lang="en-US" sz="1400" dirty="0" smtClean="0">
                <a:latin typeface="Comic Sans MS" pitchFamily="66" charset="0"/>
              </a:rPr>
              <a:t>The Vacuum Processing Warehouse (VPW)</a:t>
            </a:r>
          </a:p>
          <a:p>
            <a:pPr marL="342900" indent="-342900">
              <a:buAutoNum type="arabicPeriod"/>
            </a:pPr>
            <a:r>
              <a:rPr lang="en-US" sz="1400" dirty="0" smtClean="0">
                <a:latin typeface="Comic Sans MS" pitchFamily="66" charset="0"/>
              </a:rPr>
              <a:t>The Staging Building including:</a:t>
            </a:r>
          </a:p>
          <a:p>
            <a:pPr marL="800100" lvl="1" indent="-342900">
              <a:buFont typeface="+mj-lt"/>
              <a:buAutoNum type="alphaLcParenR"/>
            </a:pPr>
            <a:r>
              <a:rPr lang="en-US" sz="1400" dirty="0" smtClean="0">
                <a:latin typeface="Comic Sans MS" pitchFamily="66" charset="0"/>
              </a:rPr>
              <a:t>The High Bay</a:t>
            </a:r>
          </a:p>
          <a:p>
            <a:pPr marL="800100" lvl="1" indent="-342900">
              <a:buFont typeface="+mj-lt"/>
              <a:buAutoNum type="alphaLcParenR"/>
            </a:pPr>
            <a:r>
              <a:rPr lang="en-US" sz="1400" dirty="0" smtClean="0">
                <a:latin typeface="Comic Sans MS" pitchFamily="66" charset="0"/>
              </a:rPr>
              <a:t>The Offices</a:t>
            </a:r>
          </a:p>
          <a:p>
            <a:pPr marL="800100" lvl="1" indent="-342900">
              <a:buFont typeface="+mj-lt"/>
              <a:buAutoNum type="alphaLcParenR"/>
            </a:pPr>
            <a:r>
              <a:rPr lang="en-US" sz="1400" dirty="0" smtClean="0">
                <a:latin typeface="Comic Sans MS" pitchFamily="66" charset="0"/>
              </a:rPr>
              <a:t>The LDAS Room</a:t>
            </a:r>
          </a:p>
          <a:p>
            <a:pPr marL="800100" lvl="1" indent="-342900">
              <a:buFont typeface="+mj-lt"/>
              <a:buAutoNum type="alphaLcParenR"/>
            </a:pPr>
            <a:r>
              <a:rPr lang="en-US" sz="1400" dirty="0" smtClean="0">
                <a:latin typeface="Comic Sans MS" pitchFamily="66" charset="0"/>
              </a:rPr>
              <a:t>HPLF</a:t>
            </a:r>
          </a:p>
          <a:p>
            <a:pPr marL="800100" lvl="1" indent="-342900">
              <a:buFont typeface="+mj-lt"/>
              <a:buAutoNum type="alphaLcParenR"/>
            </a:pPr>
            <a:r>
              <a:rPr lang="en-US" sz="1400" dirty="0" smtClean="0">
                <a:latin typeface="Comic Sans MS" pitchFamily="66" charset="0"/>
              </a:rPr>
              <a:t>The Banquet Room</a:t>
            </a:r>
          </a:p>
          <a:p>
            <a:pPr marL="342900" indent="-342900">
              <a:buAutoNum type="arabicPeriod"/>
            </a:pPr>
            <a:r>
              <a:rPr lang="en-US" sz="1400" dirty="0" smtClean="0">
                <a:latin typeface="Comic Sans MS" pitchFamily="66" charset="0"/>
              </a:rPr>
              <a:t>The House Trailer</a:t>
            </a:r>
          </a:p>
        </p:txBody>
      </p:sp>
      <p:sp>
        <p:nvSpPr>
          <p:cNvPr id="7"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7"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3949665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4</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Mechanical (Chiller) Building Power Startup</a:t>
            </a:r>
          </a:p>
        </p:txBody>
      </p:sp>
      <p:sp>
        <p:nvSpPr>
          <p:cNvPr id="3" name="Rectangle 2"/>
          <p:cNvSpPr/>
          <p:nvPr/>
        </p:nvSpPr>
        <p:spPr>
          <a:xfrm>
            <a:off x="715011" y="1347257"/>
            <a:ext cx="7849211" cy="1384995"/>
          </a:xfrm>
          <a:prstGeom prst="rect">
            <a:avLst/>
          </a:prstGeom>
        </p:spPr>
        <p:txBody>
          <a:bodyPr wrap="square">
            <a:spAutoFit/>
          </a:bodyPr>
          <a:lstStyle/>
          <a:p>
            <a:r>
              <a:rPr lang="en-US" sz="1400" dirty="0" smtClean="0">
                <a:latin typeface="Comic Sans MS" pitchFamily="66" charset="0"/>
                <a:hlinkClick r:id="rId3" action="ppaction://hlinksldjump"/>
              </a:rPr>
              <a:t>1. Energize the </a:t>
            </a:r>
            <a:r>
              <a:rPr lang="en-US" sz="1400" dirty="0">
                <a:latin typeface="Comic Sans MS" pitchFamily="66" charset="0"/>
                <a:hlinkClick r:id="rId3" action="ppaction://hlinksldjump"/>
              </a:rPr>
              <a:t>MAINS in the Mechanical </a:t>
            </a:r>
            <a:r>
              <a:rPr lang="en-US" sz="1400" dirty="0" smtClean="0">
                <a:latin typeface="Comic Sans MS" pitchFamily="66" charset="0"/>
                <a:hlinkClick r:id="rId3" action="ppaction://hlinksldjump"/>
              </a:rPr>
              <a:t>(Chiller) Building</a:t>
            </a:r>
            <a:r>
              <a:rPr lang="en-US" sz="1400" dirty="0">
                <a:latin typeface="Comic Sans MS" pitchFamily="66" charset="0"/>
                <a:hlinkClick r:id="rId3" action="ppaction://hlinksldjump"/>
              </a:rPr>
              <a:t>.</a:t>
            </a:r>
            <a:endParaRPr lang="en-US" sz="1400" dirty="0">
              <a:latin typeface="Comic Sans MS" pitchFamily="66" charset="0"/>
            </a:endParaRPr>
          </a:p>
          <a:p>
            <a:r>
              <a:rPr lang="en-US" sz="1400" dirty="0" smtClean="0">
                <a:latin typeface="Comic Sans MS" pitchFamily="66" charset="0"/>
                <a:hlinkClick r:id="rId4" action="ppaction://hlinksldjump"/>
              </a:rPr>
              <a:t>2. Turn on the </a:t>
            </a:r>
            <a:r>
              <a:rPr lang="en-US" sz="1400" dirty="0">
                <a:latin typeface="Comic Sans MS" pitchFamily="66" charset="0"/>
                <a:hlinkClick r:id="rId4" action="ppaction://hlinksldjump"/>
              </a:rPr>
              <a:t>Chillers </a:t>
            </a:r>
            <a:r>
              <a:rPr lang="en-US" sz="1400" dirty="0" smtClean="0">
                <a:latin typeface="Comic Sans MS" pitchFamily="66" charset="0"/>
                <a:hlinkClick r:id="rId4" action="ppaction://hlinksldjump"/>
              </a:rPr>
              <a:t>using the </a:t>
            </a:r>
            <a:r>
              <a:rPr lang="en-US" sz="1400" dirty="0">
                <a:latin typeface="Comic Sans MS" pitchFamily="66" charset="0"/>
                <a:hlinkClick r:id="rId4" action="ppaction://hlinksldjump"/>
              </a:rPr>
              <a:t>Automation Computer in the Control Room.</a:t>
            </a:r>
            <a:endParaRPr lang="en-US" sz="1400" dirty="0">
              <a:latin typeface="Comic Sans MS" pitchFamily="66" charset="0"/>
            </a:endParaRPr>
          </a:p>
          <a:p>
            <a:r>
              <a:rPr lang="en-US" sz="1400" dirty="0" smtClean="0">
                <a:latin typeface="Comic Sans MS" pitchFamily="66" charset="0"/>
                <a:hlinkClick r:id="rId5" action="ppaction://hlinksldjump"/>
              </a:rPr>
              <a:t>3. Start up </a:t>
            </a:r>
            <a:r>
              <a:rPr lang="en-US" sz="1400" dirty="0">
                <a:latin typeface="Comic Sans MS" pitchFamily="66" charset="0"/>
                <a:hlinkClick r:id="rId5" action="ppaction://hlinksldjump"/>
              </a:rPr>
              <a:t>the air conditioners for the LDAS room.</a:t>
            </a:r>
            <a:endParaRPr lang="en-US" sz="1400" dirty="0">
              <a:latin typeface="Comic Sans MS" pitchFamily="66" charset="0"/>
            </a:endParaRPr>
          </a:p>
          <a:p>
            <a:r>
              <a:rPr lang="en-US" sz="1400" dirty="0" smtClean="0">
                <a:latin typeface="Comic Sans MS" pitchFamily="66" charset="0"/>
                <a:hlinkClick r:id="rId6" action="ppaction://hlinksldjump"/>
              </a:rPr>
              <a:t>4. Start up </a:t>
            </a:r>
            <a:r>
              <a:rPr lang="en-US" sz="1400" dirty="0">
                <a:latin typeface="Comic Sans MS" pitchFamily="66" charset="0"/>
                <a:hlinkClick r:id="rId6" action="ppaction://hlinksldjump"/>
              </a:rPr>
              <a:t>the air conditioners for the Staging Building.</a:t>
            </a:r>
            <a:endParaRPr lang="en-US" sz="1400" dirty="0">
              <a:latin typeface="Comic Sans MS" pitchFamily="66" charset="0"/>
            </a:endParaRPr>
          </a:p>
          <a:p>
            <a:r>
              <a:rPr lang="en-US" sz="1400" dirty="0" smtClean="0">
                <a:latin typeface="Comic Sans MS" pitchFamily="66" charset="0"/>
              </a:rPr>
              <a:t>5. Start </a:t>
            </a:r>
            <a:r>
              <a:rPr lang="en-US" sz="1400" dirty="0">
                <a:latin typeface="Comic Sans MS" pitchFamily="66" charset="0"/>
              </a:rPr>
              <a:t>up</a:t>
            </a:r>
            <a:r>
              <a:rPr lang="en-US" sz="1400" dirty="0" smtClean="0">
                <a:latin typeface="Comic Sans MS" pitchFamily="66" charset="0"/>
              </a:rPr>
              <a:t> </a:t>
            </a:r>
            <a:r>
              <a:rPr lang="en-US" sz="1400" dirty="0">
                <a:latin typeface="Comic Sans MS" pitchFamily="66" charset="0"/>
              </a:rPr>
              <a:t>the LDAS computers.</a:t>
            </a:r>
          </a:p>
          <a:p>
            <a:r>
              <a:rPr lang="en-US" sz="1400" dirty="0" smtClean="0">
                <a:latin typeface="Comic Sans MS" pitchFamily="66" charset="0"/>
              </a:rPr>
              <a:t>6. Start </a:t>
            </a:r>
            <a:r>
              <a:rPr lang="en-US" sz="1400" dirty="0">
                <a:latin typeface="Comic Sans MS" pitchFamily="66" charset="0"/>
              </a:rPr>
              <a:t>up </a:t>
            </a:r>
            <a:r>
              <a:rPr lang="en-US" sz="1400" dirty="0" smtClean="0">
                <a:latin typeface="Comic Sans MS" pitchFamily="66" charset="0"/>
              </a:rPr>
              <a:t>the bake ovens in the VPW.</a:t>
            </a:r>
          </a:p>
        </p:txBody>
      </p:sp>
      <p:sp>
        <p:nvSpPr>
          <p:cNvPr id="6"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7"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126247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5</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507959" y="274638"/>
            <a:ext cx="7178842" cy="406400"/>
          </a:xfrm>
        </p:spPr>
        <p:txBody>
          <a:bodyPr/>
          <a:lstStyle/>
          <a:p>
            <a:r>
              <a:rPr lang="en-US" dirty="0" smtClean="0"/>
              <a:t>Mechanical (Chiller) Building MAINS Disconnect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27" y="1658867"/>
            <a:ext cx="3657600" cy="363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9063" y="2412167"/>
            <a:ext cx="1972308" cy="711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620" y="3476461"/>
            <a:ext cx="3245791" cy="158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36"/>
          <p:cNvSpPr txBox="1">
            <a:spLocks noChangeArrowheads="1"/>
          </p:cNvSpPr>
          <p:nvPr/>
        </p:nvSpPr>
        <p:spPr bwMode="auto">
          <a:xfrm>
            <a:off x="347663"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800" b="1" dirty="0" smtClean="0">
                <a:latin typeface="Comic Sans MS" pitchFamily="66" charset="0"/>
                <a:hlinkClick r:id="rId6" action="ppaction://hlinksldjump"/>
              </a:rPr>
              <a:t>&lt;&lt; Locations</a:t>
            </a:r>
            <a:endParaRPr lang="en-US" sz="800" b="1" dirty="0">
              <a:latin typeface="Comic Sans MS" pitchFamily="66" charset="0"/>
            </a:endParaRPr>
          </a:p>
        </p:txBody>
      </p:sp>
    </p:spTree>
    <p:extLst>
      <p:ext uri="{BB962C8B-B14F-4D97-AF65-F5344CB8AC3E}">
        <p14:creationId xmlns:p14="http://schemas.microsoft.com/office/powerpoint/2010/main" val="176044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6</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Staging Building Air Conditioners</a:t>
            </a:r>
          </a:p>
        </p:txBody>
      </p:sp>
      <p:grpSp>
        <p:nvGrpSpPr>
          <p:cNvPr id="12" name="Group 11"/>
          <p:cNvGrpSpPr/>
          <p:nvPr/>
        </p:nvGrpSpPr>
        <p:grpSpPr>
          <a:xfrm>
            <a:off x="648288" y="1476184"/>
            <a:ext cx="7999752" cy="5078310"/>
            <a:chOff x="300331" y="994214"/>
            <a:chExt cx="7999752" cy="507831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50" y="2032742"/>
              <a:ext cx="6994733" cy="403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stCxn id="8" idx="2"/>
            </p:cNvCxnSpPr>
            <p:nvPr/>
          </p:nvCxnSpPr>
          <p:spPr>
            <a:xfrm>
              <a:off x="2157984" y="1969033"/>
              <a:ext cx="132061" cy="31292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 idx="2"/>
            </p:cNvCxnSpPr>
            <p:nvPr/>
          </p:nvCxnSpPr>
          <p:spPr>
            <a:xfrm flipH="1">
              <a:off x="2848395" y="2184476"/>
              <a:ext cx="1096580" cy="202675"/>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165550" y="1014925"/>
              <a:ext cx="3077743" cy="1169552"/>
              <a:chOff x="2898514" y="747889"/>
              <a:chExt cx="3077743" cy="1169552"/>
            </a:xfrm>
          </p:grpSpPr>
          <p:sp>
            <p:nvSpPr>
              <p:cNvPr id="10" name="Rectangle 9"/>
              <p:cNvSpPr/>
              <p:nvPr/>
            </p:nvSpPr>
            <p:spPr>
              <a:xfrm>
                <a:off x="2898514" y="747889"/>
                <a:ext cx="1558850" cy="1169551"/>
              </a:xfrm>
              <a:prstGeom prst="rect">
                <a:avLst/>
              </a:prstGeom>
              <a:solidFill>
                <a:schemeClr val="bg1"/>
              </a:solidFill>
              <a:ln>
                <a:solidFill>
                  <a:schemeClr val="tx1"/>
                </a:solidFill>
              </a:ln>
            </p:spPr>
            <p:txBody>
              <a:bodyPr wrap="square">
                <a:spAutoFit/>
              </a:bodyPr>
              <a:lstStyle/>
              <a:p>
                <a:r>
                  <a:rPr lang="en-US" sz="1400" dirty="0" smtClean="0">
                    <a:solidFill>
                      <a:prstClr val="black"/>
                    </a:solidFill>
                    <a:latin typeface="Comic Sans MS" pitchFamily="66" charset="0"/>
                    <a:hlinkClick r:id="rId4" action="ppaction://hlinksldjump"/>
                  </a:rPr>
                  <a:t>Air Conditioners </a:t>
                </a:r>
                <a:r>
                  <a:rPr lang="en-US" sz="1400" b="1" dirty="0" smtClean="0">
                    <a:solidFill>
                      <a:prstClr val="black"/>
                    </a:solidFill>
                    <a:latin typeface="Comic Sans MS" pitchFamily="66" charset="0"/>
                    <a:hlinkClick r:id="rId4" action="ppaction://hlinksldjump"/>
                  </a:rPr>
                  <a:t>#2</a:t>
                </a:r>
                <a:r>
                  <a:rPr lang="en-US" sz="1400" dirty="0" smtClean="0">
                    <a:solidFill>
                      <a:prstClr val="black"/>
                    </a:solidFill>
                    <a:latin typeface="Comic Sans MS" pitchFamily="66" charset="0"/>
                    <a:hlinkClick r:id="rId4" action="ppaction://hlinksldjump"/>
                  </a:rPr>
                  <a:t> and </a:t>
                </a:r>
                <a:r>
                  <a:rPr lang="en-US" sz="1400" b="1" dirty="0" smtClean="0">
                    <a:solidFill>
                      <a:prstClr val="black"/>
                    </a:solidFill>
                    <a:latin typeface="Comic Sans MS" pitchFamily="66" charset="0"/>
                    <a:hlinkClick r:id="rId4" action="ppaction://hlinksldjump"/>
                  </a:rPr>
                  <a:t>#3</a:t>
                </a:r>
                <a:r>
                  <a:rPr lang="en-US" sz="1400" dirty="0" smtClean="0">
                    <a:solidFill>
                      <a:prstClr val="black"/>
                    </a:solidFill>
                    <a:latin typeface="Comic Sans MS" pitchFamily="66" charset="0"/>
                    <a:hlinkClick r:id="rId4" action="ppaction://hlinksldjump"/>
                  </a:rPr>
                  <a:t> is outside, near the air conditioners.</a:t>
                </a:r>
                <a:endParaRPr lang="en-US" sz="1400" b="1" dirty="0" smtClean="0">
                  <a:solidFill>
                    <a:prstClr val="black"/>
                  </a:solidFill>
                  <a:latin typeface="Comic Sans MS" pitchFamily="66" charset="0"/>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6669" y="747891"/>
                <a:ext cx="1529588" cy="1169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9" name="Group 8"/>
            <p:cNvGrpSpPr/>
            <p:nvPr/>
          </p:nvGrpSpPr>
          <p:grpSpPr>
            <a:xfrm>
              <a:off x="300331" y="994214"/>
              <a:ext cx="2637078" cy="974819"/>
              <a:chOff x="33295" y="727178"/>
              <a:chExt cx="2637078" cy="974819"/>
            </a:xfrm>
          </p:grpSpPr>
          <p:sp>
            <p:nvSpPr>
              <p:cNvPr id="8" name="Rectangle 7"/>
              <p:cNvSpPr/>
              <p:nvPr/>
            </p:nvSpPr>
            <p:spPr>
              <a:xfrm>
                <a:off x="1111523" y="747890"/>
                <a:ext cx="1558850" cy="954107"/>
              </a:xfrm>
              <a:prstGeom prst="rect">
                <a:avLst/>
              </a:prstGeom>
              <a:solidFill>
                <a:schemeClr val="bg1"/>
              </a:solidFill>
              <a:ln>
                <a:solidFill>
                  <a:schemeClr val="tx1"/>
                </a:solidFill>
              </a:ln>
            </p:spPr>
            <p:txBody>
              <a:bodyPr wrap="square">
                <a:spAutoFit/>
              </a:bodyPr>
              <a:lstStyle/>
              <a:p>
                <a:r>
                  <a:rPr lang="en-US" sz="1400" dirty="0" smtClean="0">
                    <a:solidFill>
                      <a:prstClr val="black"/>
                    </a:solidFill>
                    <a:latin typeface="Comic Sans MS" pitchFamily="66" charset="0"/>
                    <a:hlinkClick r:id="rId6" action="ppaction://hlinksldjump"/>
                  </a:rPr>
                  <a:t>Air Conditioner #1 is inside, in Panel </a:t>
                </a:r>
                <a:r>
                  <a:rPr lang="en-US" sz="1400" b="1" dirty="0" smtClean="0">
                    <a:solidFill>
                      <a:prstClr val="black"/>
                    </a:solidFill>
                    <a:latin typeface="Comic Sans MS" pitchFamily="66" charset="0"/>
                    <a:hlinkClick r:id="rId6" action="ppaction://hlinksldjump"/>
                  </a:rPr>
                  <a:t>PNL MDP</a:t>
                </a:r>
                <a:r>
                  <a:rPr lang="en-US" sz="1400" dirty="0" smtClean="0">
                    <a:solidFill>
                      <a:prstClr val="black"/>
                    </a:solidFill>
                    <a:latin typeface="Comic Sans MS" pitchFamily="66" charset="0"/>
                    <a:hlinkClick r:id="rId6" action="ppaction://hlinksldjump"/>
                  </a:rPr>
                  <a:t>, Circuit </a:t>
                </a:r>
                <a:r>
                  <a:rPr lang="en-US" sz="1400" b="1" dirty="0" smtClean="0">
                    <a:solidFill>
                      <a:prstClr val="black"/>
                    </a:solidFill>
                    <a:latin typeface="Comic Sans MS" pitchFamily="66" charset="0"/>
                    <a:hlinkClick r:id="rId6" action="ppaction://hlinksldjump"/>
                  </a:rPr>
                  <a:t>ACU #1</a:t>
                </a:r>
                <a:endParaRPr lang="en-US" sz="1400" b="1" dirty="0" smtClean="0">
                  <a:solidFill>
                    <a:prstClr val="black"/>
                  </a:solidFill>
                  <a:latin typeface="Comic Sans MS" pitchFamily="66" charset="0"/>
                </a:endParaRPr>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95" y="727178"/>
                <a:ext cx="1078228" cy="9748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16" name="TextBox 36"/>
          <p:cNvSpPr txBox="1">
            <a:spLocks noChangeArrowheads="1"/>
          </p:cNvSpPr>
          <p:nvPr/>
        </p:nvSpPr>
        <p:spPr bwMode="auto">
          <a:xfrm>
            <a:off x="540167"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8" action="ppaction://hlinksldjump"/>
              </a:rPr>
              <a:t>&lt;&lt; Locations</a:t>
            </a:r>
            <a:endParaRPr lang="en-US" sz="800" b="1" dirty="0">
              <a:latin typeface="Comic Sans MS" pitchFamily="66" charset="0"/>
            </a:endParaRPr>
          </a:p>
        </p:txBody>
      </p:sp>
      <p:sp>
        <p:nvSpPr>
          <p:cNvPr id="17" name="TextBox 36"/>
          <p:cNvSpPr txBox="1">
            <a:spLocks noChangeArrowheads="1"/>
          </p:cNvSpPr>
          <p:nvPr/>
        </p:nvSpPr>
        <p:spPr bwMode="auto">
          <a:xfrm>
            <a:off x="544060" y="873125"/>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9" action="ppaction://hlinksldjump"/>
              </a:rPr>
              <a:t>&lt;&lt; Shutdown Instructions</a:t>
            </a:r>
            <a:endParaRPr lang="en-US" sz="800" b="1" dirty="0">
              <a:latin typeface="Comic Sans MS" pitchFamily="66" charset="0"/>
            </a:endParaRPr>
          </a:p>
        </p:txBody>
      </p:sp>
      <p:sp>
        <p:nvSpPr>
          <p:cNvPr id="18" name="TextBox 36"/>
          <p:cNvSpPr txBox="1">
            <a:spLocks noChangeArrowheads="1"/>
          </p:cNvSpPr>
          <p:nvPr/>
        </p:nvSpPr>
        <p:spPr bwMode="auto">
          <a:xfrm>
            <a:off x="544060" y="1025525"/>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10" action="ppaction://hlinksldjump"/>
              </a:rPr>
              <a:t>&lt;&lt; Startup Instructions</a:t>
            </a:r>
            <a:endParaRPr lang="en-US" sz="800" b="1" dirty="0">
              <a:latin typeface="Comic Sans MS" pitchFamily="66" charset="0"/>
            </a:endParaRPr>
          </a:p>
        </p:txBody>
      </p:sp>
    </p:spTree>
    <p:extLst>
      <p:ext uri="{BB962C8B-B14F-4D97-AF65-F5344CB8AC3E}">
        <p14:creationId xmlns:p14="http://schemas.microsoft.com/office/powerpoint/2010/main" val="3985817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7</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sz="2000" dirty="0" smtClean="0"/>
              <a:t>Staging Building Air Conditioner 1 Disconnect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360" y="1780247"/>
            <a:ext cx="3657600" cy="33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443660" y="4562676"/>
            <a:ext cx="2053759" cy="523220"/>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#1 – Use BREAKER to shut off.</a:t>
            </a:r>
            <a:endParaRPr lang="en-US" sz="1400" b="1" dirty="0" smtClean="0">
              <a:solidFill>
                <a:prstClr val="black"/>
              </a:solidFill>
              <a:latin typeface="Comic Sans MS" pitchFamily="66" charset="0"/>
            </a:endParaRPr>
          </a:p>
        </p:txBody>
      </p:sp>
      <p:cxnSp>
        <p:nvCxnSpPr>
          <p:cNvPr id="8" name="Straight Arrow Connector 7"/>
          <p:cNvCxnSpPr>
            <a:stCxn id="7" idx="1"/>
          </p:cNvCxnSpPr>
          <p:nvPr/>
        </p:nvCxnSpPr>
        <p:spPr>
          <a:xfrm flipH="1">
            <a:off x="6112042" y="4824286"/>
            <a:ext cx="331618"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36"/>
          <p:cNvSpPr txBox="1">
            <a:spLocks noChangeArrowheads="1"/>
          </p:cNvSpPr>
          <p:nvPr/>
        </p:nvSpPr>
        <p:spPr bwMode="auto">
          <a:xfrm>
            <a:off x="539791" y="720725"/>
            <a:ext cx="1729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4" action="ppaction://hlinksldjump"/>
              </a:rPr>
              <a:t>&lt;&lt; Staging Building Locations</a:t>
            </a:r>
            <a:endParaRPr lang="en-US" sz="800" b="1" dirty="0">
              <a:latin typeface="Comic Sans MS" pitchFamily="66" charset="0"/>
            </a:endParaRPr>
          </a:p>
        </p:txBody>
      </p:sp>
      <p:sp>
        <p:nvSpPr>
          <p:cNvPr id="10" name="TextBox 36"/>
          <p:cNvSpPr txBox="1">
            <a:spLocks noChangeArrowheads="1"/>
          </p:cNvSpPr>
          <p:nvPr/>
        </p:nvSpPr>
        <p:spPr bwMode="auto">
          <a:xfrm>
            <a:off x="536274" y="880022"/>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5" action="ppaction://hlinksldjump"/>
              </a:rPr>
              <a:t>&lt;&lt; Shutdown Instructions</a:t>
            </a:r>
            <a:endParaRPr lang="en-US" sz="800" b="1" dirty="0">
              <a:latin typeface="Comic Sans MS" pitchFamily="66" charset="0"/>
            </a:endParaRPr>
          </a:p>
        </p:txBody>
      </p:sp>
      <p:sp>
        <p:nvSpPr>
          <p:cNvPr id="11" name="TextBox 36"/>
          <p:cNvSpPr txBox="1">
            <a:spLocks noChangeArrowheads="1"/>
          </p:cNvSpPr>
          <p:nvPr/>
        </p:nvSpPr>
        <p:spPr bwMode="auto">
          <a:xfrm>
            <a:off x="536274" y="1032422"/>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6" action="ppaction://hlinksldjump"/>
              </a:rPr>
              <a:t>&lt;&lt; Startup Instructions</a:t>
            </a:r>
            <a:endParaRPr lang="en-US" sz="800" b="1" dirty="0">
              <a:latin typeface="Comic Sans MS" pitchFamily="66" charset="0"/>
            </a:endParaRPr>
          </a:p>
        </p:txBody>
      </p:sp>
    </p:spTree>
    <p:extLst>
      <p:ext uri="{BB962C8B-B14F-4D97-AF65-F5344CB8AC3E}">
        <p14:creationId xmlns:p14="http://schemas.microsoft.com/office/powerpoint/2010/main" val="157573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8</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sz="2000" dirty="0" smtClean="0"/>
              <a:t>Staging Building Air Conditioners 2 and 3 Disconnects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45" y="2168666"/>
            <a:ext cx="3502017" cy="267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6"/>
          <p:cNvSpPr txBox="1">
            <a:spLocks noChangeArrowheads="1"/>
          </p:cNvSpPr>
          <p:nvPr/>
        </p:nvSpPr>
        <p:spPr bwMode="auto">
          <a:xfrm>
            <a:off x="539791" y="720725"/>
            <a:ext cx="17297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4" action="ppaction://hlinksldjump"/>
              </a:rPr>
              <a:t>&lt;&lt; Staging Building Locations</a:t>
            </a:r>
            <a:endParaRPr lang="en-US" sz="800" b="1" dirty="0">
              <a:latin typeface="Comic Sans MS" pitchFamily="66" charset="0"/>
            </a:endParaRPr>
          </a:p>
        </p:txBody>
      </p:sp>
      <p:sp>
        <p:nvSpPr>
          <p:cNvPr id="8" name="Rectangle 7"/>
          <p:cNvSpPr/>
          <p:nvPr/>
        </p:nvSpPr>
        <p:spPr>
          <a:xfrm>
            <a:off x="2627894" y="1442487"/>
            <a:ext cx="1863895" cy="738664"/>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#2 – Use DISCONNECT to shut off.</a:t>
            </a:r>
            <a:endParaRPr lang="en-US" sz="1400" b="1" dirty="0" smtClean="0">
              <a:solidFill>
                <a:prstClr val="black"/>
              </a:solidFill>
              <a:latin typeface="Comic Sans MS" pitchFamily="66" charset="0"/>
            </a:endParaRPr>
          </a:p>
        </p:txBody>
      </p:sp>
      <p:cxnSp>
        <p:nvCxnSpPr>
          <p:cNvPr id="9" name="Straight Arrow Connector 8"/>
          <p:cNvCxnSpPr>
            <a:stCxn id="8" idx="1"/>
          </p:cNvCxnSpPr>
          <p:nvPr/>
        </p:nvCxnSpPr>
        <p:spPr>
          <a:xfrm flipH="1" flipV="1">
            <a:off x="2296276" y="1704097"/>
            <a:ext cx="331618" cy="10772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13894" y="1430002"/>
            <a:ext cx="1863895" cy="738664"/>
          </a:xfrm>
          <a:prstGeom prst="rect">
            <a:avLst/>
          </a:prstGeom>
          <a:solidFill>
            <a:schemeClr val="bg1"/>
          </a:solidFill>
          <a:ln>
            <a:solidFill>
              <a:schemeClr val="tx1"/>
            </a:solidFill>
          </a:ln>
        </p:spPr>
        <p:txBody>
          <a:bodyPr wrap="square">
            <a:spAutoFit/>
          </a:bodyPr>
          <a:lstStyle/>
          <a:p>
            <a:pPr algn="ctr"/>
            <a:r>
              <a:rPr lang="en-US" sz="1400" dirty="0" smtClean="0">
                <a:solidFill>
                  <a:prstClr val="black"/>
                </a:solidFill>
                <a:latin typeface="Comic Sans MS" pitchFamily="66" charset="0"/>
              </a:rPr>
              <a:t>AC #3 – Use DISCONNECT to shut off.</a:t>
            </a:r>
            <a:endParaRPr lang="en-US" sz="1400" b="1" dirty="0" smtClean="0">
              <a:solidFill>
                <a:prstClr val="black"/>
              </a:solidFill>
              <a:latin typeface="Comic Sans MS" pitchFamily="66" charset="0"/>
            </a:endParaRPr>
          </a:p>
        </p:txBody>
      </p:sp>
      <p:cxnSp>
        <p:nvCxnSpPr>
          <p:cNvPr id="13" name="Straight Arrow Connector 12"/>
          <p:cNvCxnSpPr>
            <a:stCxn id="12" idx="1"/>
          </p:cNvCxnSpPr>
          <p:nvPr/>
        </p:nvCxnSpPr>
        <p:spPr>
          <a:xfrm flipH="1" flipV="1">
            <a:off x="4581898" y="1742101"/>
            <a:ext cx="331996" cy="5723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36"/>
          <p:cNvSpPr txBox="1">
            <a:spLocks noChangeArrowheads="1"/>
          </p:cNvSpPr>
          <p:nvPr/>
        </p:nvSpPr>
        <p:spPr bwMode="auto">
          <a:xfrm>
            <a:off x="536274" y="880022"/>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5" action="ppaction://hlinksldjump"/>
              </a:rPr>
              <a:t>&lt;&lt; Shutdown Instructions</a:t>
            </a:r>
            <a:endParaRPr lang="en-US" sz="800" b="1" dirty="0">
              <a:latin typeface="Comic Sans MS" pitchFamily="66" charset="0"/>
            </a:endParaRPr>
          </a:p>
        </p:txBody>
      </p:sp>
      <p:sp>
        <p:nvSpPr>
          <p:cNvPr id="15" name="TextBox 36"/>
          <p:cNvSpPr txBox="1">
            <a:spLocks noChangeArrowheads="1"/>
          </p:cNvSpPr>
          <p:nvPr/>
        </p:nvSpPr>
        <p:spPr bwMode="auto">
          <a:xfrm>
            <a:off x="536274" y="1032422"/>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6" action="ppaction://hlinksldjump"/>
              </a:rPr>
              <a:t>&lt;&lt; Startup Instructions</a:t>
            </a:r>
            <a:endParaRPr lang="en-US" sz="800" b="1"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85"/>
          <p:cNvSpPr>
            <a:spLocks noGrp="1"/>
          </p:cNvSpPr>
          <p:nvPr>
            <p:ph type="sldNum" sz="quarter" idx="11"/>
          </p:nvPr>
        </p:nvSpPr>
        <p:spPr bwMode="auto">
          <a:ln>
            <a:miter lim="800000"/>
            <a:headEnd/>
            <a:tailEnd/>
          </a:ln>
        </p:spPr>
        <p:txBody>
          <a:bodyPr/>
          <a:lstStyle/>
          <a:p>
            <a:pPr>
              <a:defRPr/>
            </a:pPr>
            <a:fld id="{57DFC4AB-E3EB-4731-A59F-5E3791D7724D}" type="slidenum">
              <a:rPr lang="en-US" smtClean="0"/>
              <a:pPr>
                <a:defRPr/>
              </a:pPr>
              <a:t>9</a:t>
            </a:fld>
            <a:endParaRPr lang="en-US" smtClean="0"/>
          </a:p>
        </p:txBody>
      </p:sp>
      <p:sp>
        <p:nvSpPr>
          <p:cNvPr id="387" name="Date Placeholder 386"/>
          <p:cNvSpPr>
            <a:spLocks noGrp="1"/>
          </p:cNvSpPr>
          <p:nvPr>
            <p:ph type="dt" sz="quarter" idx="10"/>
          </p:nvPr>
        </p:nvSpPr>
        <p:spPr/>
        <p:txBody>
          <a:bodyPr/>
          <a:lstStyle/>
          <a:p>
            <a:pPr>
              <a:defRPr/>
            </a:pPr>
            <a:r>
              <a:rPr lang="en-US" smtClean="0"/>
              <a:t>LIGO-G1300119-V2</a:t>
            </a:r>
            <a:endParaRPr lang="en-US" dirty="0"/>
          </a:p>
        </p:txBody>
      </p:sp>
      <p:sp>
        <p:nvSpPr>
          <p:cNvPr id="2052" name="Title 1"/>
          <p:cNvSpPr>
            <a:spLocks noGrp="1"/>
          </p:cNvSpPr>
          <p:nvPr>
            <p:ph type="title"/>
          </p:nvPr>
        </p:nvSpPr>
        <p:spPr>
          <a:xfrm>
            <a:off x="1725613" y="274638"/>
            <a:ext cx="6961187" cy="406400"/>
          </a:xfrm>
        </p:spPr>
        <p:txBody>
          <a:bodyPr/>
          <a:lstStyle/>
          <a:p>
            <a:r>
              <a:rPr lang="en-US" dirty="0" smtClean="0"/>
              <a:t>LDAS Air Conditioners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47" y="2118630"/>
            <a:ext cx="6994733" cy="403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616826" y="2323167"/>
            <a:ext cx="2083085" cy="436075"/>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301281" y="1203795"/>
            <a:ext cx="4632326" cy="1074900"/>
            <a:chOff x="619406" y="4499172"/>
            <a:chExt cx="4820962" cy="1242448"/>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5079" y="4499172"/>
              <a:ext cx="1122067" cy="1239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4808" y="4499172"/>
              <a:ext cx="1825560" cy="124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406" y="4499172"/>
              <a:ext cx="1825560" cy="124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36"/>
          <p:cNvSpPr txBox="1">
            <a:spLocks noChangeArrowheads="1"/>
          </p:cNvSpPr>
          <p:nvPr/>
        </p:nvSpPr>
        <p:spPr bwMode="auto">
          <a:xfrm>
            <a:off x="540167" y="720725"/>
            <a:ext cx="13017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6" action="ppaction://hlinksldjump"/>
              </a:rPr>
              <a:t>&lt;&lt; Locations</a:t>
            </a:r>
            <a:endParaRPr lang="en-US" sz="800" b="1" dirty="0">
              <a:latin typeface="Comic Sans MS" pitchFamily="66" charset="0"/>
            </a:endParaRPr>
          </a:p>
        </p:txBody>
      </p:sp>
      <p:sp>
        <p:nvSpPr>
          <p:cNvPr id="17" name="TextBox 36"/>
          <p:cNvSpPr txBox="1">
            <a:spLocks noChangeArrowheads="1"/>
          </p:cNvSpPr>
          <p:nvPr/>
        </p:nvSpPr>
        <p:spPr bwMode="auto">
          <a:xfrm>
            <a:off x="544060" y="873125"/>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7" action="ppaction://hlinksldjump"/>
              </a:rPr>
              <a:t>&lt;&lt; Shutdown Instructions</a:t>
            </a:r>
            <a:endParaRPr lang="en-US" sz="800" b="1" dirty="0">
              <a:latin typeface="Comic Sans MS" pitchFamily="66" charset="0"/>
            </a:endParaRPr>
          </a:p>
        </p:txBody>
      </p:sp>
      <p:sp>
        <p:nvSpPr>
          <p:cNvPr id="18" name="TextBox 36"/>
          <p:cNvSpPr txBox="1">
            <a:spLocks noChangeArrowheads="1"/>
          </p:cNvSpPr>
          <p:nvPr/>
        </p:nvSpPr>
        <p:spPr bwMode="auto">
          <a:xfrm>
            <a:off x="544060" y="1025525"/>
            <a:ext cx="16296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dirty="0" smtClean="0">
                <a:latin typeface="Comic Sans MS" pitchFamily="66" charset="0"/>
                <a:hlinkClick r:id="rId8" action="ppaction://hlinksldjump"/>
              </a:rPr>
              <a:t>&lt;&lt; Startup Instructions</a:t>
            </a:r>
            <a:endParaRPr lang="en-US" sz="800" b="1" dirty="0">
              <a:latin typeface="Comic Sans MS" pitchFamily="66" charset="0"/>
            </a:endParaRPr>
          </a:p>
        </p:txBody>
      </p:sp>
    </p:spTree>
    <p:extLst>
      <p:ext uri="{BB962C8B-B14F-4D97-AF65-F5344CB8AC3E}">
        <p14:creationId xmlns:p14="http://schemas.microsoft.com/office/powerpoint/2010/main" val="3844746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d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3175">
          <a:solidFill>
            <a:schemeClr val="tx1"/>
          </a:solidFill>
        </a:ln>
      </a:spPr>
      <a:bodyPr rtlCol="0"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32707</TotalTime>
  <Words>941</Words>
  <Application>Microsoft Office PowerPoint</Application>
  <PresentationFormat>On-screen Show (4:3)</PresentationFormat>
  <Paragraphs>190</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LIGO-dlk</vt:lpstr>
      <vt:lpstr>Photo Editor Photo</vt:lpstr>
      <vt:lpstr>Friendly Power Shutdown for LLO Corner Buildings</vt:lpstr>
      <vt:lpstr>Power Shutdown Locations</vt:lpstr>
      <vt:lpstr>Mechanical (Chiller) Building Power Shutdown</vt:lpstr>
      <vt:lpstr>Mechanical (Chiller) Building Power Startup</vt:lpstr>
      <vt:lpstr>Mechanical (Chiller) Building MAINS Disconnect</vt:lpstr>
      <vt:lpstr>Staging Building Air Conditioners</vt:lpstr>
      <vt:lpstr>Staging Building Air Conditioner 1 Disconnect</vt:lpstr>
      <vt:lpstr>Staging Building Air Conditioners 2 and 3 Disconnects</vt:lpstr>
      <vt:lpstr>LDAS Air Conditioners</vt:lpstr>
      <vt:lpstr>LDAS Air Conditioning Shutdown</vt:lpstr>
      <vt:lpstr>LDAS Air Conditioning Startup</vt:lpstr>
      <vt:lpstr>SEC MAINS Location</vt:lpstr>
      <vt:lpstr>SEC MAINS Disconnects</vt:lpstr>
      <vt:lpstr>SEC MAINS Power Shutdown</vt:lpstr>
      <vt:lpstr>SEC MAINS Power Startup</vt:lpstr>
      <vt:lpstr>Automation System Computer in the Control Room</vt:lpstr>
      <vt:lpstr>Maintenance Room Power Shutdown</vt:lpstr>
      <vt:lpstr>Maintenance Room Power Startup</vt:lpstr>
      <vt:lpstr>Maintenance Room MAINS Disconnect</vt:lpstr>
      <vt:lpstr>CDS DC Transformer Breaker Switch</vt:lpstr>
      <vt:lpstr>CPR - DC Power Supplies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 Subsystem – Rack L1-PEM-01</dc:title>
  <dc:creator>David L Kinzel</dc:creator>
  <cp:lastModifiedBy>David Kinzel</cp:lastModifiedBy>
  <cp:revision>156</cp:revision>
  <cp:lastPrinted>2013-01-09T17:38:26Z</cp:lastPrinted>
  <dcterms:created xsi:type="dcterms:W3CDTF">2010-05-25T18:49:00Z</dcterms:created>
  <dcterms:modified xsi:type="dcterms:W3CDTF">2013-04-11T19:00:29Z</dcterms:modified>
</cp:coreProperties>
</file>