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0"/>
  </p:notesMasterIdLst>
  <p:sldIdLst>
    <p:sldId id="317" r:id="rId2"/>
    <p:sldId id="324" r:id="rId3"/>
    <p:sldId id="361" r:id="rId4"/>
    <p:sldId id="362" r:id="rId5"/>
    <p:sldId id="367" r:id="rId6"/>
    <p:sldId id="321" r:id="rId7"/>
    <p:sldId id="323" r:id="rId8"/>
    <p:sldId id="322" r:id="rId9"/>
    <p:sldId id="360" r:id="rId10"/>
    <p:sldId id="363" r:id="rId11"/>
    <p:sldId id="325" r:id="rId12"/>
    <p:sldId id="350" r:id="rId13"/>
    <p:sldId id="274" r:id="rId14"/>
    <p:sldId id="364" r:id="rId15"/>
    <p:sldId id="275" r:id="rId16"/>
    <p:sldId id="278" r:id="rId17"/>
    <p:sldId id="282" r:id="rId18"/>
    <p:sldId id="283" r:id="rId19"/>
    <p:sldId id="284" r:id="rId20"/>
    <p:sldId id="326" r:id="rId21"/>
    <p:sldId id="368" r:id="rId22"/>
    <p:sldId id="351" r:id="rId23"/>
    <p:sldId id="298" r:id="rId24"/>
    <p:sldId id="300" r:id="rId25"/>
    <p:sldId id="299" r:id="rId26"/>
    <p:sldId id="339" r:id="rId27"/>
    <p:sldId id="340" r:id="rId28"/>
    <p:sldId id="341" r:id="rId29"/>
    <p:sldId id="352" r:id="rId30"/>
    <p:sldId id="343" r:id="rId31"/>
    <p:sldId id="342" r:id="rId32"/>
    <p:sldId id="344" r:id="rId33"/>
    <p:sldId id="353" r:id="rId34"/>
    <p:sldId id="328" r:id="rId35"/>
    <p:sldId id="330" r:id="rId36"/>
    <p:sldId id="331" r:id="rId37"/>
    <p:sldId id="332" r:id="rId38"/>
    <p:sldId id="345" r:id="rId39"/>
    <p:sldId id="365" r:id="rId40"/>
    <p:sldId id="366" r:id="rId41"/>
    <p:sldId id="354" r:id="rId42"/>
    <p:sldId id="346" r:id="rId43"/>
    <p:sldId id="336" r:id="rId44"/>
    <p:sldId id="348" r:id="rId45"/>
    <p:sldId id="347" r:id="rId46"/>
    <p:sldId id="314" r:id="rId47"/>
    <p:sldId id="355" r:id="rId48"/>
    <p:sldId id="356" r:id="rId49"/>
    <p:sldId id="357" r:id="rId50"/>
    <p:sldId id="358" r:id="rId51"/>
    <p:sldId id="359" r:id="rId52"/>
    <p:sldId id="349" r:id="rId53"/>
    <p:sldId id="369" r:id="rId54"/>
    <p:sldId id="316" r:id="rId55"/>
    <p:sldId id="370" r:id="rId56"/>
    <p:sldId id="371" r:id="rId57"/>
    <p:sldId id="372" r:id="rId58"/>
    <p:sldId id="373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400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44"/>
    </p:cViewPr>
  </p:sorterViewPr>
  <p:notesViewPr>
    <p:cSldViewPr>
      <p:cViewPr varScale="1">
        <p:scale>
          <a:sx n="69" d="100"/>
          <a:sy n="69" d="100"/>
        </p:scale>
        <p:origin x="-3270" y="-108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image" Target="../media/image26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5FAE2A-F29B-4D2C-A350-88DEDF057EF3}" type="datetimeFigureOut">
              <a:rPr lang="en-US" smtClean="0"/>
              <a:pPr/>
              <a:t>1/15/2013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55F161-0EF7-4265-8861-5CDB1F74557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10^-18m/</a:t>
            </a:r>
            <a:r>
              <a:rPr lang="en-US" dirty="0" err="1" smtClean="0"/>
              <a:t>rtHz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3D3E38-F282-421D-A837-DFAFB24803A2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Change this tomorrow!!!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5F161-0EF7-4265-8861-5CDB1F74557E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Change this tomorrow!!!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5F161-0EF7-4265-8861-5CDB1F74557E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Log scale!!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5F161-0EF7-4265-8861-5CDB1F74557E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10-22-10-24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3D3E38-F282-421D-A837-DFAFB24803A2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10^-18m/</a:t>
            </a:r>
            <a:r>
              <a:rPr lang="en-US" dirty="0" err="1" smtClean="0"/>
              <a:t>rtHz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3D3E38-F282-421D-A837-DFAFB24803A2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10^-18m/</a:t>
            </a:r>
            <a:r>
              <a:rPr lang="en-US" dirty="0" err="1" smtClean="0"/>
              <a:t>rtHz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3D3E38-F282-421D-A837-DFAFB24803A2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D332836-497C-4FB0-A973-9F9DFE9D3336}" type="slidenum">
              <a:rPr lang="en-US" smtClean="0"/>
              <a:pPr/>
              <a:t>9</a:t>
            </a:fld>
            <a:endParaRPr lang="en-US" dirty="0" smtClean="0"/>
          </a:p>
        </p:txBody>
      </p:sp>
      <p:sp>
        <p:nvSpPr>
          <p:cNvPr id="389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solidFill>
            <a:srgbClr val="FFFFFF"/>
          </a:solidFill>
          <a:ln/>
        </p:spPr>
      </p:sp>
      <p:sp>
        <p:nvSpPr>
          <p:cNvPr id="389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D332836-497C-4FB0-A973-9F9DFE9D3336}" type="slidenum">
              <a:rPr lang="en-US" smtClean="0"/>
              <a:pPr/>
              <a:t>10</a:t>
            </a:fld>
            <a:endParaRPr lang="en-US" dirty="0" smtClean="0"/>
          </a:p>
        </p:txBody>
      </p:sp>
      <p:sp>
        <p:nvSpPr>
          <p:cNvPr id="389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solidFill>
            <a:srgbClr val="FFFFFF"/>
          </a:solidFill>
          <a:ln/>
        </p:spPr>
      </p:sp>
      <p:sp>
        <p:nvSpPr>
          <p:cNvPr id="389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424FDE3-F5B8-4F84-BDEC-5FDEC0CFFA1B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4915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endParaRPr lang="en-US"/>
          </a:p>
        </p:txBody>
      </p:sp>
      <p:sp>
        <p:nvSpPr>
          <p:cNvPr id="49156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>
              <a:spcBef>
                <a:spcPts val="450"/>
              </a:spcBef>
              <a:tabLst>
                <a:tab pos="0" algn="l"/>
                <a:tab pos="914318" algn="l"/>
                <a:tab pos="1828637" algn="l"/>
                <a:tab pos="2742956" algn="l"/>
                <a:tab pos="3657274" algn="l"/>
                <a:tab pos="4571592" algn="l"/>
                <a:tab pos="5485911" algn="l"/>
                <a:tab pos="6400230" algn="l"/>
                <a:tab pos="7314548" algn="l"/>
                <a:tab pos="8228867" algn="l"/>
                <a:tab pos="9143185" algn="l"/>
                <a:tab pos="10057504" algn="l"/>
              </a:tabLst>
            </a:pPr>
            <a:r>
              <a:rPr lang="en-US" dirty="0" smtClean="0">
                <a:latin typeface="Arial" charset="0"/>
                <a:cs typeface="Arial Unicode MS" charset="0"/>
              </a:rPr>
              <a:t>This is a squeezer-</a:t>
            </a:r>
          </a:p>
          <a:p>
            <a:pPr>
              <a:spcBef>
                <a:spcPts val="450"/>
              </a:spcBef>
              <a:tabLst>
                <a:tab pos="0" algn="l"/>
                <a:tab pos="914318" algn="l"/>
                <a:tab pos="1828637" algn="l"/>
                <a:tab pos="2742956" algn="l"/>
                <a:tab pos="3657274" algn="l"/>
                <a:tab pos="4571592" algn="l"/>
                <a:tab pos="5485911" algn="l"/>
                <a:tab pos="6400230" algn="l"/>
                <a:tab pos="7314548" algn="l"/>
                <a:tab pos="8228867" algn="l"/>
                <a:tab pos="9143185" algn="l"/>
                <a:tab pos="10057504" algn="l"/>
              </a:tabLst>
            </a:pPr>
            <a:r>
              <a:rPr lang="en-US" dirty="0" smtClean="0">
                <a:latin typeface="Arial" charset="0"/>
                <a:cs typeface="Arial Unicode MS" charset="0"/>
              </a:rPr>
              <a:t>Built at MIT using design elements from ANU, AEI</a:t>
            </a:r>
          </a:p>
          <a:p>
            <a:pPr>
              <a:spcBef>
                <a:spcPts val="450"/>
              </a:spcBef>
              <a:tabLst>
                <a:tab pos="0" algn="l"/>
                <a:tab pos="914318" algn="l"/>
                <a:tab pos="1828637" algn="l"/>
                <a:tab pos="2742956" algn="l"/>
                <a:tab pos="3657274" algn="l"/>
                <a:tab pos="4571592" algn="l"/>
                <a:tab pos="5485911" algn="l"/>
                <a:tab pos="6400230" algn="l"/>
                <a:tab pos="7314548" algn="l"/>
                <a:tab pos="8228867" algn="l"/>
                <a:tab pos="9143185" algn="l"/>
                <a:tab pos="10057504" algn="l"/>
              </a:tabLst>
            </a:pPr>
            <a:r>
              <a:rPr lang="en-US" dirty="0" smtClean="0">
                <a:latin typeface="Arial" charset="0"/>
                <a:cs typeface="Arial Unicode MS" charset="0"/>
              </a:rPr>
              <a:t>Shipped piece by piece and reassembled here</a:t>
            </a:r>
          </a:p>
          <a:p>
            <a:pPr>
              <a:spcBef>
                <a:spcPts val="450"/>
              </a:spcBef>
              <a:tabLst>
                <a:tab pos="0" algn="l"/>
                <a:tab pos="914318" algn="l"/>
                <a:tab pos="1828637" algn="l"/>
                <a:tab pos="2742956" algn="l"/>
                <a:tab pos="3657274" algn="l"/>
                <a:tab pos="4571592" algn="l"/>
                <a:tab pos="5485911" algn="l"/>
                <a:tab pos="6400230" algn="l"/>
                <a:tab pos="7314548" algn="l"/>
                <a:tab pos="8228867" algn="l"/>
                <a:tab pos="9143185" algn="l"/>
                <a:tab pos="10057504" algn="l"/>
              </a:tabLst>
            </a:pPr>
            <a:r>
              <a:rPr lang="en-US" dirty="0" smtClean="0">
                <a:latin typeface="Arial" charset="0"/>
                <a:cs typeface="Arial Unicode MS" charset="0"/>
              </a:rPr>
              <a:t>OPO creates squeezing</a:t>
            </a:r>
          </a:p>
          <a:p>
            <a:pPr>
              <a:spcBef>
                <a:spcPts val="450"/>
              </a:spcBef>
              <a:tabLst>
                <a:tab pos="0" algn="l"/>
                <a:tab pos="914318" algn="l"/>
                <a:tab pos="1828637" algn="l"/>
                <a:tab pos="2742956" algn="l"/>
                <a:tab pos="3657274" algn="l"/>
                <a:tab pos="4571592" algn="l"/>
                <a:tab pos="5485911" algn="l"/>
                <a:tab pos="6400230" algn="l"/>
                <a:tab pos="7314548" algn="l"/>
                <a:tab pos="8228867" algn="l"/>
                <a:tab pos="9143185" algn="l"/>
                <a:tab pos="10057504" algn="l"/>
              </a:tabLst>
            </a:pPr>
            <a:r>
              <a:rPr lang="en-US" dirty="0" smtClean="0">
                <a:latin typeface="Arial" charset="0"/>
                <a:cs typeface="Arial Unicode MS" charset="0"/>
              </a:rPr>
              <a:t>Advanced LIGO electronics</a:t>
            </a:r>
          </a:p>
          <a:p>
            <a:pPr>
              <a:spcBef>
                <a:spcPts val="450"/>
              </a:spcBef>
              <a:tabLst>
                <a:tab pos="0" algn="l"/>
                <a:tab pos="914318" algn="l"/>
                <a:tab pos="1828637" algn="l"/>
                <a:tab pos="2742956" algn="l"/>
                <a:tab pos="3657274" algn="l"/>
                <a:tab pos="4571592" algn="l"/>
                <a:tab pos="5485911" algn="l"/>
                <a:tab pos="6400230" algn="l"/>
                <a:tab pos="7314548" algn="l"/>
                <a:tab pos="8228867" algn="l"/>
                <a:tab pos="9143185" algn="l"/>
                <a:tab pos="10057504" algn="l"/>
              </a:tabLst>
            </a:pPr>
            <a:r>
              <a:rPr lang="en-US" dirty="0" smtClean="0">
                <a:latin typeface="Arial" charset="0"/>
                <a:cs typeface="Arial Unicode MS" charset="0"/>
              </a:rPr>
              <a:t>This is where I spend most of my time!</a:t>
            </a:r>
          </a:p>
        </p:txBody>
      </p:sp>
      <p:sp>
        <p:nvSpPr>
          <p:cNvPr id="49157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92" tIns="46796" rIns="89992" bIns="46796" anchor="b"/>
          <a:lstStyle/>
          <a:p>
            <a:pPr algn="r">
              <a:tabLst>
                <a:tab pos="0" algn="l"/>
                <a:tab pos="914318" algn="l"/>
                <a:tab pos="1828637" algn="l"/>
                <a:tab pos="2742956" algn="l"/>
                <a:tab pos="3657274" algn="l"/>
                <a:tab pos="4571592" algn="l"/>
                <a:tab pos="5485911" algn="l"/>
                <a:tab pos="6400230" algn="l"/>
                <a:tab pos="7314548" algn="l"/>
                <a:tab pos="8228867" algn="l"/>
                <a:tab pos="9143185" algn="l"/>
                <a:tab pos="10057504" algn="l"/>
              </a:tabLst>
            </a:pPr>
            <a:fld id="{BF0F43DC-5778-4424-B987-798D30CA0E94}" type="slidenum">
              <a:rPr lang="en-US" sz="1200">
                <a:solidFill>
                  <a:srgbClr val="114FFB"/>
                </a:solidFill>
                <a:latin typeface="Arial" charset="0"/>
              </a:rPr>
              <a:pPr algn="r">
                <a:tabLst>
                  <a:tab pos="0" algn="l"/>
                  <a:tab pos="914318" algn="l"/>
                  <a:tab pos="1828637" algn="l"/>
                  <a:tab pos="2742956" algn="l"/>
                  <a:tab pos="3657274" algn="l"/>
                  <a:tab pos="4571592" algn="l"/>
                  <a:tab pos="5485911" algn="l"/>
                  <a:tab pos="6400230" algn="l"/>
                  <a:tab pos="7314548" algn="l"/>
                  <a:tab pos="8228867" algn="l"/>
                  <a:tab pos="9143185" algn="l"/>
                  <a:tab pos="10057504" algn="l"/>
                </a:tabLst>
              </a:pPr>
              <a:t>13</a:t>
            </a:fld>
            <a:endParaRPr lang="en-US" sz="1200" dirty="0">
              <a:solidFill>
                <a:srgbClr val="114FFB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7AD9D56-1C42-4CFC-A3F3-DC1A25EAA612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440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8719" y="686405"/>
            <a:ext cx="4500563" cy="3429000"/>
          </a:xfrm>
          <a:solidFill>
            <a:srgbClr val="FFFFFF"/>
          </a:solidFill>
          <a:ln/>
        </p:spPr>
      </p:sp>
      <p:sp>
        <p:nvSpPr>
          <p:cNvPr id="440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4B74194-175C-4133-B767-7F3B4E0FD378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5017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endParaRPr lang="en-US"/>
          </a:p>
        </p:txBody>
      </p:sp>
      <p:sp>
        <p:nvSpPr>
          <p:cNvPr id="50180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>
              <a:spcBef>
                <a:spcPts val="450"/>
              </a:spcBef>
              <a:tabLst>
                <a:tab pos="0" algn="l"/>
                <a:tab pos="914318" algn="l"/>
                <a:tab pos="1828637" algn="l"/>
                <a:tab pos="2742956" algn="l"/>
                <a:tab pos="3657274" algn="l"/>
                <a:tab pos="4571592" algn="l"/>
                <a:tab pos="5485911" algn="l"/>
                <a:tab pos="6400230" algn="l"/>
                <a:tab pos="7314548" algn="l"/>
                <a:tab pos="8228867" algn="l"/>
                <a:tab pos="9143185" algn="l"/>
                <a:tab pos="10057504" algn="l"/>
              </a:tabLst>
            </a:pPr>
            <a:r>
              <a:rPr lang="en-US" dirty="0" smtClean="0">
                <a:latin typeface="Arial" charset="0"/>
                <a:cs typeface="Arial Unicode MS" charset="0"/>
              </a:rPr>
              <a:t>This is a squeezer-</a:t>
            </a:r>
          </a:p>
          <a:p>
            <a:pPr>
              <a:spcBef>
                <a:spcPts val="450"/>
              </a:spcBef>
              <a:tabLst>
                <a:tab pos="0" algn="l"/>
                <a:tab pos="914318" algn="l"/>
                <a:tab pos="1828637" algn="l"/>
                <a:tab pos="2742956" algn="l"/>
                <a:tab pos="3657274" algn="l"/>
                <a:tab pos="4571592" algn="l"/>
                <a:tab pos="5485911" algn="l"/>
                <a:tab pos="6400230" algn="l"/>
                <a:tab pos="7314548" algn="l"/>
                <a:tab pos="8228867" algn="l"/>
                <a:tab pos="9143185" algn="l"/>
                <a:tab pos="10057504" algn="l"/>
              </a:tabLst>
            </a:pPr>
            <a:r>
              <a:rPr lang="en-US" dirty="0" smtClean="0">
                <a:latin typeface="Arial" charset="0"/>
                <a:cs typeface="Arial Unicode MS" charset="0"/>
              </a:rPr>
              <a:t>Built at MIT using design elements from ANU, AEI</a:t>
            </a:r>
          </a:p>
          <a:p>
            <a:pPr>
              <a:spcBef>
                <a:spcPts val="450"/>
              </a:spcBef>
              <a:tabLst>
                <a:tab pos="0" algn="l"/>
                <a:tab pos="914318" algn="l"/>
                <a:tab pos="1828637" algn="l"/>
                <a:tab pos="2742956" algn="l"/>
                <a:tab pos="3657274" algn="l"/>
                <a:tab pos="4571592" algn="l"/>
                <a:tab pos="5485911" algn="l"/>
                <a:tab pos="6400230" algn="l"/>
                <a:tab pos="7314548" algn="l"/>
                <a:tab pos="8228867" algn="l"/>
                <a:tab pos="9143185" algn="l"/>
                <a:tab pos="10057504" algn="l"/>
              </a:tabLst>
            </a:pPr>
            <a:r>
              <a:rPr lang="en-US" dirty="0" smtClean="0">
                <a:latin typeface="Arial" charset="0"/>
                <a:cs typeface="Arial Unicode MS" charset="0"/>
              </a:rPr>
              <a:t>Shipped piece by piece and reassembled here</a:t>
            </a:r>
          </a:p>
          <a:p>
            <a:pPr>
              <a:spcBef>
                <a:spcPts val="450"/>
              </a:spcBef>
              <a:tabLst>
                <a:tab pos="0" algn="l"/>
                <a:tab pos="914318" algn="l"/>
                <a:tab pos="1828637" algn="l"/>
                <a:tab pos="2742956" algn="l"/>
                <a:tab pos="3657274" algn="l"/>
                <a:tab pos="4571592" algn="l"/>
                <a:tab pos="5485911" algn="l"/>
                <a:tab pos="6400230" algn="l"/>
                <a:tab pos="7314548" algn="l"/>
                <a:tab pos="8228867" algn="l"/>
                <a:tab pos="9143185" algn="l"/>
                <a:tab pos="10057504" algn="l"/>
              </a:tabLst>
            </a:pPr>
            <a:r>
              <a:rPr lang="en-US" dirty="0" smtClean="0">
                <a:latin typeface="Arial" charset="0"/>
                <a:cs typeface="Arial Unicode MS" charset="0"/>
              </a:rPr>
              <a:t>OPO creates squeezing</a:t>
            </a:r>
          </a:p>
          <a:p>
            <a:pPr>
              <a:spcBef>
                <a:spcPts val="450"/>
              </a:spcBef>
              <a:tabLst>
                <a:tab pos="0" algn="l"/>
                <a:tab pos="914318" algn="l"/>
                <a:tab pos="1828637" algn="l"/>
                <a:tab pos="2742956" algn="l"/>
                <a:tab pos="3657274" algn="l"/>
                <a:tab pos="4571592" algn="l"/>
                <a:tab pos="5485911" algn="l"/>
                <a:tab pos="6400230" algn="l"/>
                <a:tab pos="7314548" algn="l"/>
                <a:tab pos="8228867" algn="l"/>
                <a:tab pos="9143185" algn="l"/>
                <a:tab pos="10057504" algn="l"/>
              </a:tabLst>
            </a:pPr>
            <a:r>
              <a:rPr lang="en-US" dirty="0" smtClean="0">
                <a:latin typeface="Arial" charset="0"/>
                <a:cs typeface="Arial Unicode MS" charset="0"/>
              </a:rPr>
              <a:t>Advanced LIGO electronics</a:t>
            </a:r>
          </a:p>
          <a:p>
            <a:pPr>
              <a:spcBef>
                <a:spcPts val="450"/>
              </a:spcBef>
              <a:tabLst>
                <a:tab pos="0" algn="l"/>
                <a:tab pos="914318" algn="l"/>
                <a:tab pos="1828637" algn="l"/>
                <a:tab pos="2742956" algn="l"/>
                <a:tab pos="3657274" algn="l"/>
                <a:tab pos="4571592" algn="l"/>
                <a:tab pos="5485911" algn="l"/>
                <a:tab pos="6400230" algn="l"/>
                <a:tab pos="7314548" algn="l"/>
                <a:tab pos="8228867" algn="l"/>
                <a:tab pos="9143185" algn="l"/>
                <a:tab pos="10057504" algn="l"/>
              </a:tabLst>
            </a:pPr>
            <a:r>
              <a:rPr lang="en-US" dirty="0" smtClean="0">
                <a:latin typeface="Arial" charset="0"/>
                <a:cs typeface="Arial Unicode MS" charset="0"/>
              </a:rPr>
              <a:t>This is where I spend most of my time!</a:t>
            </a:r>
          </a:p>
        </p:txBody>
      </p:sp>
      <p:sp>
        <p:nvSpPr>
          <p:cNvPr id="50181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92" tIns="46796" rIns="89992" bIns="46796" anchor="b"/>
          <a:lstStyle/>
          <a:p>
            <a:pPr algn="r">
              <a:tabLst>
                <a:tab pos="0" algn="l"/>
                <a:tab pos="914318" algn="l"/>
                <a:tab pos="1828637" algn="l"/>
                <a:tab pos="2742956" algn="l"/>
                <a:tab pos="3657274" algn="l"/>
                <a:tab pos="4571592" algn="l"/>
                <a:tab pos="5485911" algn="l"/>
                <a:tab pos="6400230" algn="l"/>
                <a:tab pos="7314548" algn="l"/>
                <a:tab pos="8228867" algn="l"/>
                <a:tab pos="9143185" algn="l"/>
                <a:tab pos="10057504" algn="l"/>
              </a:tabLst>
            </a:pPr>
            <a:fld id="{E64078C3-BA9E-49C9-A6C5-FFF12B6492CD}" type="slidenum">
              <a:rPr lang="en-US" sz="1200">
                <a:solidFill>
                  <a:srgbClr val="114FFB"/>
                </a:solidFill>
                <a:latin typeface="Arial" charset="0"/>
              </a:rPr>
              <a:pPr algn="r">
                <a:tabLst>
                  <a:tab pos="0" algn="l"/>
                  <a:tab pos="914318" algn="l"/>
                  <a:tab pos="1828637" algn="l"/>
                  <a:tab pos="2742956" algn="l"/>
                  <a:tab pos="3657274" algn="l"/>
                  <a:tab pos="4571592" algn="l"/>
                  <a:tab pos="5485911" algn="l"/>
                  <a:tab pos="6400230" algn="l"/>
                  <a:tab pos="7314548" algn="l"/>
                  <a:tab pos="8228867" algn="l"/>
                  <a:tab pos="9143185" algn="l"/>
                  <a:tab pos="10057504" algn="l"/>
                </a:tabLst>
              </a:pPr>
              <a:t>15</a:t>
            </a:fld>
            <a:endParaRPr lang="en-US" sz="1200" dirty="0">
              <a:solidFill>
                <a:srgbClr val="114FFB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5F161-0EF7-4265-8861-5CDB1F74557E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FBC36-A409-4FA6-B1C9-80AA0C50F03E}" type="datetimeFigureOut">
              <a:rPr lang="en-US" smtClean="0"/>
              <a:pPr/>
              <a:t>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6EEBA-06A3-4CCD-8093-0945CF127A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FBC36-A409-4FA6-B1C9-80AA0C50F03E}" type="datetimeFigureOut">
              <a:rPr lang="en-US" smtClean="0"/>
              <a:pPr/>
              <a:t>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6EEBA-06A3-4CCD-8093-0945CF127A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FBC36-A409-4FA6-B1C9-80AA0C50F03E}" type="datetimeFigureOut">
              <a:rPr lang="en-US" smtClean="0"/>
              <a:pPr/>
              <a:t>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6EEBA-06A3-4CCD-8093-0945CF127A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FBC36-A409-4FA6-B1C9-80AA0C50F03E}" type="datetimeFigureOut">
              <a:rPr lang="en-US" smtClean="0"/>
              <a:pPr/>
              <a:t>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6EEBA-06A3-4CCD-8093-0945CF127A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FBC36-A409-4FA6-B1C9-80AA0C50F03E}" type="datetimeFigureOut">
              <a:rPr lang="en-US" smtClean="0"/>
              <a:pPr/>
              <a:t>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6EEBA-06A3-4CCD-8093-0945CF127A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FBC36-A409-4FA6-B1C9-80AA0C50F03E}" type="datetimeFigureOut">
              <a:rPr lang="en-US" smtClean="0"/>
              <a:pPr/>
              <a:t>1/15/2013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6EEBA-06A3-4CCD-8093-0945CF127A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FBC36-A409-4FA6-B1C9-80AA0C50F03E}" type="datetimeFigureOut">
              <a:rPr lang="en-US" smtClean="0"/>
              <a:pPr/>
              <a:t>1/15/2013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6EEBA-06A3-4CCD-8093-0945CF127A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FBC36-A409-4FA6-B1C9-80AA0C50F03E}" type="datetimeFigureOut">
              <a:rPr lang="en-US" smtClean="0"/>
              <a:pPr/>
              <a:t>1/15/2013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6EEBA-06A3-4CCD-8093-0945CF127A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FBC36-A409-4FA6-B1C9-80AA0C50F03E}" type="datetimeFigureOut">
              <a:rPr lang="en-US" smtClean="0"/>
              <a:pPr/>
              <a:t>1/15/2013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6EEBA-06A3-4CCD-8093-0945CF127A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FBC36-A409-4FA6-B1C9-80AA0C50F03E}" type="datetimeFigureOut">
              <a:rPr lang="en-US" smtClean="0"/>
              <a:pPr/>
              <a:t>1/15/2013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6EEBA-06A3-4CCD-8093-0945CF127A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FBC36-A409-4FA6-B1C9-80AA0C50F03E}" type="datetimeFigureOut">
              <a:rPr lang="en-US" smtClean="0"/>
              <a:pPr/>
              <a:t>1/15/2013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6EEBA-06A3-4CCD-8093-0945CF127A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FBC36-A409-4FA6-B1C9-80AA0C50F03E}" type="datetimeFigureOut">
              <a:rPr lang="en-US" smtClean="0"/>
              <a:pPr/>
              <a:t>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A6EEBA-06A3-4CCD-8093-0945CF127AC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Sheila2\Documents\MATLAB\talks\movies\uncorrelated.avi" TargetMode="Externa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Sheila2\Documents\MATLAB\talks\movies\correlated.avi" TargetMode="Externa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7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10.bin"/><Relationship Id="rId4" Type="http://schemas.openxmlformats.org/officeDocument/2006/relationships/oleObject" Target="../embeddings/oleObject9.bin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image" Target="../media/image58.jpeg"/><Relationship Id="rId10" Type="http://schemas.openxmlformats.org/officeDocument/2006/relationships/image" Target="../media/image63.pn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Quantum noise reduction using squeezed states in LIGO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2160" tIns="46080" rIns="92160" bIns="46080" anchor="ctr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27FB6E60-5ABB-49D2-A3A5-1C55072CBAE1}" type="slidenum">
              <a:rPr lang="en-US" sz="1400">
                <a:solidFill>
                  <a:srgbClr val="FFFFFF"/>
                </a:solidFill>
                <a:latin typeface="Arial" charset="0"/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10</a:t>
            </a:fld>
            <a:endParaRPr lang="en-US" sz="14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533400" y="379413"/>
            <a:ext cx="8305800" cy="838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 anchor="b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dirty="0" smtClean="0">
                <a:solidFill>
                  <a:srgbClr val="FFFFFF"/>
                </a:solidFill>
                <a:latin typeface="+mj-lt"/>
              </a:rPr>
              <a:t>Quantum</a:t>
            </a:r>
            <a:r>
              <a:rPr lang="en-US" sz="4400" i="1" dirty="0" smtClean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4400" dirty="0" smtClean="0">
                <a:solidFill>
                  <a:srgbClr val="FFFFFF"/>
                </a:solidFill>
                <a:latin typeface="+mj-lt"/>
              </a:rPr>
              <a:t>Light</a:t>
            </a:r>
            <a:endParaRPr lang="en-US" sz="4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4340" name="Line 3"/>
          <p:cNvSpPr>
            <a:spLocks noChangeShapeType="1"/>
          </p:cNvSpPr>
          <p:nvPr/>
        </p:nvSpPr>
        <p:spPr bwMode="auto">
          <a:xfrm>
            <a:off x="4724400" y="5257800"/>
            <a:ext cx="3048000" cy="1588"/>
          </a:xfrm>
          <a:prstGeom prst="line">
            <a:avLst/>
          </a:prstGeom>
          <a:noFill/>
          <a:ln w="12600"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318375" y="4724400"/>
            <a:ext cx="446254" cy="4638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dirty="0" smtClean="0">
                <a:solidFill>
                  <a:srgbClr val="FFFF00"/>
                </a:solidFill>
              </a:rPr>
              <a:t>X</a:t>
            </a:r>
            <a:r>
              <a:rPr lang="en-US" sz="2400" baseline="-25000" dirty="0">
                <a:solidFill>
                  <a:srgbClr val="FFFF00"/>
                </a:solidFill>
              </a:rPr>
              <a:t>1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4342" name="Text Box 5"/>
          <p:cNvSpPr txBox="1">
            <a:spLocks noChangeArrowheads="1"/>
          </p:cNvSpPr>
          <p:nvPr/>
        </p:nvSpPr>
        <p:spPr bwMode="auto">
          <a:xfrm>
            <a:off x="5565775" y="1981200"/>
            <a:ext cx="446254" cy="4638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dirty="0" smtClean="0">
                <a:solidFill>
                  <a:srgbClr val="FFFF00"/>
                </a:solidFill>
              </a:rPr>
              <a:t>X</a:t>
            </a:r>
            <a:r>
              <a:rPr lang="en-US" sz="2400" baseline="-25000" dirty="0">
                <a:solidFill>
                  <a:srgbClr val="FFFF00"/>
                </a:solidFill>
              </a:rPr>
              <a:t>2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4343" name="Line 6"/>
          <p:cNvSpPr>
            <a:spLocks noChangeShapeType="1"/>
          </p:cNvSpPr>
          <p:nvPr/>
        </p:nvSpPr>
        <p:spPr bwMode="auto">
          <a:xfrm>
            <a:off x="5715000" y="2438400"/>
            <a:ext cx="0" cy="3505200"/>
          </a:xfrm>
          <a:prstGeom prst="line">
            <a:avLst/>
          </a:prstGeom>
          <a:noFill/>
          <a:ln w="12600"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3" cstate="print"/>
          <a:srcRect l="13000" t="40301" r="29500" b="42340"/>
          <a:stretch>
            <a:fillRect/>
          </a:stretch>
        </p:blipFill>
        <p:spPr bwMode="auto">
          <a:xfrm>
            <a:off x="762000" y="19812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 Box 17"/>
          <p:cNvSpPr txBox="1">
            <a:spLocks noChangeArrowheads="1"/>
          </p:cNvSpPr>
          <p:nvPr/>
        </p:nvSpPr>
        <p:spPr bwMode="auto">
          <a:xfrm>
            <a:off x="1371600" y="3657600"/>
            <a:ext cx="1727053" cy="525401"/>
          </a:xfrm>
          <a:prstGeom prst="rect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dirty="0" smtClean="0">
                <a:solidFill>
                  <a:srgbClr val="FFFFFF"/>
                </a:solidFill>
              </a:rPr>
              <a:t>∆X</a:t>
            </a:r>
            <a:r>
              <a:rPr lang="en-US" sz="2800" baseline="-25000" dirty="0" smtClean="0">
                <a:solidFill>
                  <a:srgbClr val="FFFFFF"/>
                </a:solidFill>
              </a:rPr>
              <a:t>1</a:t>
            </a:r>
            <a:r>
              <a:rPr lang="en-US" sz="2800" dirty="0">
                <a:solidFill>
                  <a:srgbClr val="FFFFFF"/>
                </a:solidFill>
              </a:rPr>
              <a:t> ∆</a:t>
            </a:r>
            <a:r>
              <a:rPr lang="en-US" sz="2800" dirty="0" smtClean="0">
                <a:solidFill>
                  <a:srgbClr val="FFFFFF"/>
                </a:solidFill>
              </a:rPr>
              <a:t>X</a:t>
            </a:r>
            <a:r>
              <a:rPr lang="en-US" sz="2800" baseline="-25000" dirty="0" smtClean="0">
                <a:solidFill>
                  <a:srgbClr val="FFFFFF"/>
                </a:solidFill>
              </a:rPr>
              <a:t>2</a:t>
            </a:r>
            <a:r>
              <a:rPr lang="en-US" sz="2800" dirty="0" smtClean="0">
                <a:solidFill>
                  <a:srgbClr val="FFFFFF"/>
                </a:solidFill>
              </a:rPr>
              <a:t> ≥1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35" name="Rectangle 18"/>
          <p:cNvSpPr>
            <a:spLocks noChangeArrowheads="1"/>
          </p:cNvSpPr>
          <p:nvPr/>
        </p:nvSpPr>
        <p:spPr bwMode="auto">
          <a:xfrm>
            <a:off x="838200" y="3200400"/>
            <a:ext cx="35814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dirty="0">
                <a:solidFill>
                  <a:srgbClr val="FFFFFF"/>
                </a:solidFill>
              </a:rPr>
              <a:t>The uncertainty principle</a:t>
            </a:r>
          </a:p>
        </p:txBody>
      </p:sp>
      <p:sp>
        <p:nvSpPr>
          <p:cNvPr id="36" name="Oval 11"/>
          <p:cNvSpPr>
            <a:spLocks noChangeArrowheads="1"/>
          </p:cNvSpPr>
          <p:nvPr/>
        </p:nvSpPr>
        <p:spPr bwMode="auto">
          <a:xfrm>
            <a:off x="5334000" y="4953000"/>
            <a:ext cx="762000" cy="685800"/>
          </a:xfrm>
          <a:prstGeom prst="ellipse">
            <a:avLst/>
          </a:prstGeom>
          <a:solidFill>
            <a:srgbClr val="D49FFF">
              <a:alpha val="45097"/>
            </a:srgbClr>
          </a:solidFill>
          <a:ln w="12600">
            <a:solidFill>
              <a:srgbClr val="DFE9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7" name="Rectangle 18"/>
          <p:cNvSpPr>
            <a:spLocks noChangeArrowheads="1"/>
          </p:cNvSpPr>
          <p:nvPr/>
        </p:nvSpPr>
        <p:spPr bwMode="auto">
          <a:xfrm>
            <a:off x="990600" y="4953000"/>
            <a:ext cx="35814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dirty="0" smtClean="0">
                <a:solidFill>
                  <a:srgbClr val="FFFFFF"/>
                </a:solidFill>
              </a:rPr>
              <a:t>Vacuum Fluctuations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3" name="Rectangle 18"/>
          <p:cNvSpPr>
            <a:spLocks noChangeArrowheads="1"/>
          </p:cNvSpPr>
          <p:nvPr/>
        </p:nvSpPr>
        <p:spPr bwMode="auto">
          <a:xfrm>
            <a:off x="990600" y="4953000"/>
            <a:ext cx="35814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dirty="0" smtClean="0">
                <a:solidFill>
                  <a:srgbClr val="FFFFFF"/>
                </a:solidFill>
              </a:rPr>
              <a:t>Squeezed vacuum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4" name="Oval 11"/>
          <p:cNvSpPr>
            <a:spLocks noChangeArrowheads="1"/>
          </p:cNvSpPr>
          <p:nvPr/>
        </p:nvSpPr>
        <p:spPr bwMode="auto">
          <a:xfrm>
            <a:off x="5486400" y="4800600"/>
            <a:ext cx="457200" cy="990600"/>
          </a:xfrm>
          <a:prstGeom prst="ellipse">
            <a:avLst/>
          </a:prstGeom>
          <a:solidFill>
            <a:srgbClr val="D49FFF">
              <a:alpha val="45097"/>
            </a:srgbClr>
          </a:solidFill>
          <a:ln w="12600">
            <a:solidFill>
              <a:srgbClr val="DFE9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5" name="Oval 11"/>
          <p:cNvSpPr>
            <a:spLocks noChangeArrowheads="1"/>
          </p:cNvSpPr>
          <p:nvPr/>
        </p:nvSpPr>
        <p:spPr bwMode="auto">
          <a:xfrm rot="3771872">
            <a:off x="5498047" y="4790357"/>
            <a:ext cx="457200" cy="990600"/>
          </a:xfrm>
          <a:prstGeom prst="ellipse">
            <a:avLst/>
          </a:prstGeom>
          <a:solidFill>
            <a:srgbClr val="D49FFF">
              <a:alpha val="45097"/>
            </a:srgbClr>
          </a:solidFill>
          <a:ln w="12600">
            <a:solidFill>
              <a:srgbClr val="DFE9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5715000" y="5257800"/>
            <a:ext cx="9906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flipV="1">
            <a:off x="5715000" y="4876800"/>
            <a:ext cx="914400" cy="3810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6553200" y="4876800"/>
            <a:ext cx="617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/>
              <a:t>θ</a:t>
            </a:r>
            <a:r>
              <a:rPr lang="en-US" sz="2400" baseline="-25000" dirty="0" err="1" smtClean="0"/>
              <a:t>sqz</a:t>
            </a:r>
            <a:endParaRPr lang="en-US" sz="2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27" grpId="0"/>
      <p:bldP spid="13" grpId="0"/>
      <p:bldP spid="14" grpId="0" animBg="1"/>
      <p:bldP spid="14" grpId="1" animBg="1"/>
      <p:bldP spid="15" grpId="0" animBg="1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533400" y="379413"/>
            <a:ext cx="8305800" cy="838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 anchor="b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dirty="0" smtClean="0">
                <a:solidFill>
                  <a:srgbClr val="FFFFFF"/>
                </a:solidFill>
                <a:latin typeface="+mj-lt"/>
              </a:rPr>
              <a:t>Squeezing in an interferometer</a:t>
            </a:r>
            <a:endParaRPr lang="en-US" sz="4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7537" y="4646146"/>
            <a:ext cx="34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4" name="Group 17"/>
          <p:cNvGrpSpPr/>
          <p:nvPr/>
        </p:nvGrpSpPr>
        <p:grpSpPr>
          <a:xfrm>
            <a:off x="2438402" y="1600200"/>
            <a:ext cx="3740666" cy="2583176"/>
            <a:chOff x="6149492" y="2451641"/>
            <a:chExt cx="1982287" cy="1813444"/>
          </a:xfrm>
        </p:grpSpPr>
        <p:sp>
          <p:nvSpPr>
            <p:cNvPr id="5" name="Rectangle 33"/>
            <p:cNvSpPr>
              <a:spLocks noChangeArrowheads="1"/>
            </p:cNvSpPr>
            <p:nvPr/>
          </p:nvSpPr>
          <p:spPr bwMode="auto">
            <a:xfrm>
              <a:off x="7966617" y="3680561"/>
              <a:ext cx="165162" cy="584524"/>
            </a:xfrm>
            <a:prstGeom prst="rect">
              <a:avLst/>
            </a:prstGeom>
            <a:gradFill rotWithShape="1">
              <a:gsLst>
                <a:gs pos="0">
                  <a:srgbClr val="CCFFFF"/>
                </a:gs>
                <a:gs pos="100000">
                  <a:srgbClr val="5E7676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Rectangle 34"/>
            <p:cNvSpPr>
              <a:spLocks noChangeArrowheads="1"/>
            </p:cNvSpPr>
            <p:nvPr/>
          </p:nvSpPr>
          <p:spPr bwMode="auto">
            <a:xfrm rot="16200000">
              <a:off x="6373485" y="2227648"/>
              <a:ext cx="159040" cy="607025"/>
            </a:xfrm>
            <a:prstGeom prst="rect">
              <a:avLst/>
            </a:prstGeom>
            <a:gradFill rotWithShape="1">
              <a:gsLst>
                <a:gs pos="0">
                  <a:srgbClr val="CCFFFF"/>
                </a:gs>
                <a:gs pos="100000">
                  <a:srgbClr val="5E7676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" name="Group 18"/>
          <p:cNvGrpSpPr/>
          <p:nvPr/>
        </p:nvGrpSpPr>
        <p:grpSpPr>
          <a:xfrm>
            <a:off x="152400" y="1806078"/>
            <a:ext cx="5714999" cy="4213722"/>
            <a:chOff x="4896253" y="2646332"/>
            <a:chExt cx="3028543" cy="2958121"/>
          </a:xfrm>
        </p:grpSpPr>
        <p:sp>
          <p:nvSpPr>
            <p:cNvPr id="8" name="Rectangle 2"/>
            <p:cNvSpPr>
              <a:spLocks noChangeArrowheads="1"/>
            </p:cNvSpPr>
            <p:nvPr/>
          </p:nvSpPr>
          <p:spPr bwMode="auto">
            <a:xfrm rot="2748482">
              <a:off x="6335786" y="3600438"/>
              <a:ext cx="150796" cy="623302"/>
            </a:xfrm>
            <a:prstGeom prst="rect">
              <a:avLst/>
            </a:prstGeom>
            <a:gradFill rotWithShape="1">
              <a:gsLst>
                <a:gs pos="0">
                  <a:srgbClr val="5E7676"/>
                </a:gs>
                <a:gs pos="50000">
                  <a:srgbClr val="CCFFFF"/>
                </a:gs>
                <a:gs pos="100000">
                  <a:srgbClr val="5E7676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Line 4"/>
            <p:cNvSpPr>
              <a:spLocks noChangeShapeType="1"/>
            </p:cNvSpPr>
            <p:nvPr/>
          </p:nvSpPr>
          <p:spPr bwMode="auto">
            <a:xfrm flipV="1">
              <a:off x="5663484" y="3996106"/>
              <a:ext cx="2261312" cy="2085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5"/>
            <p:cNvSpPr>
              <a:spLocks noChangeShapeType="1"/>
            </p:cNvSpPr>
            <p:nvPr/>
          </p:nvSpPr>
          <p:spPr bwMode="auto">
            <a:xfrm flipV="1">
              <a:off x="6411635" y="2646332"/>
              <a:ext cx="0" cy="134977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Line 6"/>
            <p:cNvSpPr>
              <a:spLocks noChangeShapeType="1"/>
            </p:cNvSpPr>
            <p:nvPr/>
          </p:nvSpPr>
          <p:spPr bwMode="auto">
            <a:xfrm flipH="1">
              <a:off x="6394398" y="3996106"/>
              <a:ext cx="36317" cy="1608347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25"/>
            <p:cNvSpPr>
              <a:spLocks noChangeArrowheads="1"/>
            </p:cNvSpPr>
            <p:nvPr/>
          </p:nvSpPr>
          <p:spPr bwMode="auto">
            <a:xfrm>
              <a:off x="4896253" y="3822608"/>
              <a:ext cx="764680" cy="342866"/>
            </a:xfrm>
            <a:prstGeom prst="rect">
              <a:avLst/>
            </a:prstGeom>
            <a:gradFill rotWithShape="1">
              <a:gsLst>
                <a:gs pos="0">
                  <a:srgbClr val="CCFFFF"/>
                </a:gs>
                <a:gs pos="100000">
                  <a:srgbClr val="5E76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Laser</a:t>
              </a:r>
            </a:p>
          </p:txBody>
        </p:sp>
      </p:grpSp>
      <p:sp>
        <p:nvSpPr>
          <p:cNvPr id="13" name="Chord 12"/>
          <p:cNvSpPr/>
          <p:nvPr/>
        </p:nvSpPr>
        <p:spPr>
          <a:xfrm rot="-5400000">
            <a:off x="2511804" y="5641596"/>
            <a:ext cx="868350" cy="862757"/>
          </a:xfrm>
          <a:prstGeom prst="chord">
            <a:avLst>
              <a:gd name="adj1" fmla="val 5443980"/>
              <a:gd name="adj2" fmla="val 16200000"/>
            </a:avLst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Elbow Connector 36"/>
          <p:cNvCxnSpPr/>
          <p:nvPr/>
        </p:nvCxnSpPr>
        <p:spPr>
          <a:xfrm rot="10800000">
            <a:off x="3200402" y="3962402"/>
            <a:ext cx="1295399" cy="533399"/>
          </a:xfrm>
          <a:prstGeom prst="bentConnector3">
            <a:avLst>
              <a:gd name="adj1" fmla="val 100177"/>
            </a:avLst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1" descr="C:\Users\sheila\Pictures\squeezer\P1010466.JPG"/>
          <p:cNvPicPr>
            <a:picLocks noChangeAspect="1" noChangeArrowheads="1"/>
          </p:cNvPicPr>
          <p:nvPr/>
        </p:nvPicPr>
        <p:blipFill>
          <a:blip r:embed="rId2" cstate="print"/>
          <a:srcRect t="22222" r="16667" b="27778"/>
          <a:stretch>
            <a:fillRect/>
          </a:stretch>
        </p:blipFill>
        <p:spPr bwMode="auto">
          <a:xfrm rot="10800000">
            <a:off x="4648200" y="4343400"/>
            <a:ext cx="2540000" cy="1143000"/>
          </a:xfrm>
          <a:prstGeom prst="rect">
            <a:avLst/>
          </a:prstGeom>
          <a:noFill/>
          <a:ln w="47625">
            <a:solidFill>
              <a:schemeClr val="tx1"/>
            </a:solidFill>
          </a:ln>
        </p:spPr>
      </p:pic>
      <p:cxnSp>
        <p:nvCxnSpPr>
          <p:cNvPr id="28" name="Elbow Connector 36"/>
          <p:cNvCxnSpPr/>
          <p:nvPr/>
        </p:nvCxnSpPr>
        <p:spPr>
          <a:xfrm flipV="1">
            <a:off x="3657600" y="4660900"/>
            <a:ext cx="762000" cy="215900"/>
          </a:xfrm>
          <a:prstGeom prst="bentConnector3">
            <a:avLst>
              <a:gd name="adj1" fmla="val -2048"/>
            </a:avLst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Line 6"/>
          <p:cNvSpPr>
            <a:spLocks noChangeShapeType="1"/>
          </p:cNvSpPr>
          <p:nvPr/>
        </p:nvSpPr>
        <p:spPr bwMode="auto">
          <a:xfrm>
            <a:off x="3657600" y="5029200"/>
            <a:ext cx="0" cy="762000"/>
          </a:xfrm>
          <a:prstGeom prst="line">
            <a:avLst/>
          </a:prstGeom>
          <a:noFill/>
          <a:ln w="12600"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7" name="Line 6"/>
          <p:cNvSpPr>
            <a:spLocks noChangeShapeType="1"/>
          </p:cNvSpPr>
          <p:nvPr/>
        </p:nvSpPr>
        <p:spPr bwMode="auto">
          <a:xfrm rot="5400000">
            <a:off x="3657600" y="5029200"/>
            <a:ext cx="0" cy="762000"/>
          </a:xfrm>
          <a:prstGeom prst="line">
            <a:avLst/>
          </a:prstGeom>
          <a:noFill/>
          <a:ln w="12600"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8" name="Oval 11"/>
          <p:cNvSpPr>
            <a:spLocks noChangeArrowheads="1"/>
          </p:cNvSpPr>
          <p:nvPr/>
        </p:nvSpPr>
        <p:spPr bwMode="auto">
          <a:xfrm>
            <a:off x="3505200" y="5257800"/>
            <a:ext cx="304800" cy="304800"/>
          </a:xfrm>
          <a:prstGeom prst="ellipse">
            <a:avLst/>
          </a:prstGeom>
          <a:solidFill>
            <a:srgbClr val="D49FFF">
              <a:alpha val="45097"/>
            </a:srgbClr>
          </a:solidFill>
          <a:ln w="12600">
            <a:solidFill>
              <a:srgbClr val="DFE9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9" name="Line 6"/>
          <p:cNvSpPr>
            <a:spLocks noChangeShapeType="1"/>
          </p:cNvSpPr>
          <p:nvPr/>
        </p:nvSpPr>
        <p:spPr bwMode="auto">
          <a:xfrm>
            <a:off x="3886200" y="3810000"/>
            <a:ext cx="0" cy="609600"/>
          </a:xfrm>
          <a:prstGeom prst="line">
            <a:avLst/>
          </a:prstGeom>
          <a:noFill/>
          <a:ln w="12600"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0" name="Line 6"/>
          <p:cNvSpPr>
            <a:spLocks noChangeShapeType="1"/>
          </p:cNvSpPr>
          <p:nvPr/>
        </p:nvSpPr>
        <p:spPr bwMode="auto">
          <a:xfrm rot="5400000">
            <a:off x="3848100" y="3924300"/>
            <a:ext cx="0" cy="381000"/>
          </a:xfrm>
          <a:prstGeom prst="line">
            <a:avLst/>
          </a:prstGeom>
          <a:noFill/>
          <a:ln w="12600"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1" name="Oval 11"/>
          <p:cNvSpPr>
            <a:spLocks noChangeArrowheads="1"/>
          </p:cNvSpPr>
          <p:nvPr/>
        </p:nvSpPr>
        <p:spPr bwMode="auto">
          <a:xfrm>
            <a:off x="3810000" y="3886200"/>
            <a:ext cx="152400" cy="457200"/>
          </a:xfrm>
          <a:prstGeom prst="ellipse">
            <a:avLst/>
          </a:prstGeom>
          <a:solidFill>
            <a:srgbClr val="D49FFF">
              <a:alpha val="45097"/>
            </a:srgbClr>
          </a:solidFill>
          <a:ln w="12600">
            <a:solidFill>
              <a:srgbClr val="DFE9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cxnSp>
        <p:nvCxnSpPr>
          <p:cNvPr id="42" name="Elbow Connector 36"/>
          <p:cNvCxnSpPr>
            <a:stCxn id="3" idx="2"/>
          </p:cNvCxnSpPr>
          <p:nvPr/>
        </p:nvCxnSpPr>
        <p:spPr>
          <a:xfrm rot="5400000" flipH="1">
            <a:off x="2793380" y="4217023"/>
            <a:ext cx="1129276" cy="467634"/>
          </a:xfrm>
          <a:prstGeom prst="bentConnector3">
            <a:avLst>
              <a:gd name="adj1" fmla="val 31462"/>
            </a:avLst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533400"/>
            <a:ext cx="8458200" cy="901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3600" dirty="0" smtClean="0"/>
              <a:t>LIGO interferometers, quantum light and 			quantum noise</a:t>
            </a:r>
          </a:p>
          <a:p>
            <a:pPr>
              <a:buFont typeface="Wingdings" pitchFamily="2" charset="2"/>
              <a:buChar char="§"/>
            </a:pPr>
            <a:r>
              <a:rPr lang="en-US" sz="36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Generation and detection of squeezing</a:t>
            </a:r>
          </a:p>
          <a:p>
            <a:pPr>
              <a:buFont typeface="Wingdings" pitchFamily="2" charset="2"/>
              <a:buChar char="§"/>
            </a:pPr>
            <a:r>
              <a:rPr lang="en-US" sz="3600" dirty="0" smtClean="0"/>
              <a:t>Squeezing in Enhanced LIGO</a:t>
            </a:r>
          </a:p>
          <a:p>
            <a:pPr>
              <a:buFont typeface="Wingdings" pitchFamily="2" charset="2"/>
              <a:buChar char="§"/>
            </a:pPr>
            <a:r>
              <a:rPr lang="en-US" sz="3600" dirty="0" smtClean="0"/>
              <a:t>Environmental noise couplings</a:t>
            </a:r>
            <a:endParaRPr lang="en-US" sz="3600" dirty="0"/>
          </a:p>
          <a:p>
            <a:pPr>
              <a:buFont typeface="Wingdings" pitchFamily="2" charset="2"/>
              <a:buChar char="§"/>
            </a:pPr>
            <a:r>
              <a:rPr lang="en-US" sz="3600" dirty="0" smtClean="0"/>
              <a:t>Limits to the level of squeezing</a:t>
            </a:r>
          </a:p>
          <a:p>
            <a:pPr lvl="1">
              <a:buFont typeface="Arial" pitchFamily="34" charset="0"/>
              <a:buChar char="•"/>
            </a:pPr>
            <a:r>
              <a:rPr lang="en-US" sz="3600" dirty="0" smtClean="0"/>
              <a:t>Losses</a:t>
            </a:r>
          </a:p>
          <a:p>
            <a:pPr lvl="1">
              <a:buFont typeface="Arial" pitchFamily="34" charset="0"/>
              <a:buChar char="•"/>
            </a:pPr>
            <a:r>
              <a:rPr lang="en-US" sz="3600" dirty="0" smtClean="0"/>
              <a:t>Squeezing angle fluctuations</a:t>
            </a:r>
          </a:p>
          <a:p>
            <a:pPr>
              <a:buFont typeface="Wingdings" pitchFamily="2" charset="2"/>
              <a:buChar char="§"/>
            </a:pPr>
            <a:r>
              <a:rPr lang="en-US" sz="3600" dirty="0" smtClean="0"/>
              <a:t>Potential benefit for Advanced LIGO and 			beyond</a:t>
            </a:r>
          </a:p>
          <a:p>
            <a:pPr lvl="1">
              <a:buFont typeface="Arial" pitchFamily="34" charset="0"/>
              <a:buChar char="•"/>
            </a:pPr>
            <a:endParaRPr lang="en-US" sz="4400" dirty="0" smtClean="0">
              <a:solidFill>
                <a:srgbClr val="FB4005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4400" dirty="0" smtClean="0">
              <a:solidFill>
                <a:srgbClr val="FB4005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4400" dirty="0" smtClean="0">
              <a:solidFill>
                <a:srgbClr val="FB4005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4400" dirty="0" smtClean="0">
              <a:solidFill>
                <a:srgbClr val="FB4005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4400" dirty="0">
              <a:solidFill>
                <a:srgbClr val="FB400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"/>
          <p:cNvSpPr txBox="1"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2160" tIns="46080" rIns="92160" bIns="46080" anchor="ctr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6B262A48-F8AB-4CCF-95B9-2284C0AE9984}" type="slidenum">
              <a:rPr lang="en-US" sz="1400">
                <a:solidFill>
                  <a:srgbClr val="FFFFFF"/>
                </a:solidFill>
                <a:latin typeface="Arial" charset="0"/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13</a:t>
            </a:fld>
            <a:endParaRPr lang="en-US" sz="14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579" name="Text Box 2"/>
          <p:cNvSpPr txBox="1">
            <a:spLocks noChangeArrowheads="1"/>
          </p:cNvSpPr>
          <p:nvPr/>
        </p:nvSpPr>
        <p:spPr bwMode="auto">
          <a:xfrm>
            <a:off x="304800" y="762000"/>
            <a:ext cx="8610600" cy="838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 anchor="b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dirty="0" smtClean="0">
                <a:solidFill>
                  <a:srgbClr val="FFFFFF"/>
                </a:solidFill>
                <a:latin typeface="+mj-lt"/>
              </a:rPr>
              <a:t>Vacuum and coherent states are sums of uncorrelated sidebands</a:t>
            </a:r>
            <a:endParaRPr lang="en-US" sz="440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9" name="uncorrelated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57200" y="2133600"/>
            <a:ext cx="8245151" cy="404012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1"/>
          <p:cNvSpPr txBox="1">
            <a:spLocks noChangeArrowheads="1"/>
          </p:cNvSpPr>
          <p:nvPr/>
        </p:nvSpPr>
        <p:spPr bwMode="auto">
          <a:xfrm>
            <a:off x="1066800" y="914400"/>
            <a:ext cx="7010400" cy="838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 anchor="b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dirty="0" smtClean="0">
                <a:solidFill>
                  <a:srgbClr val="FFFFFF"/>
                </a:solidFill>
                <a:latin typeface="+mj-lt"/>
              </a:rPr>
              <a:t>Squeezer: Optical parametric oscillator</a:t>
            </a:r>
            <a:endParaRPr lang="en-US" sz="4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09600" y="2133600"/>
            <a:ext cx="32770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Classical OPO: </a:t>
            </a:r>
          </a:p>
          <a:p>
            <a:r>
              <a:rPr lang="en-US" sz="2400" dirty="0" smtClean="0"/>
              <a:t>Phase sensitive amplifier</a:t>
            </a:r>
            <a:endParaRPr lang="en-US" sz="2400" dirty="0"/>
          </a:p>
        </p:txBody>
      </p:sp>
      <p:sp>
        <p:nvSpPr>
          <p:cNvPr id="61" name="Line 6"/>
          <p:cNvSpPr>
            <a:spLocks noChangeShapeType="1"/>
          </p:cNvSpPr>
          <p:nvPr/>
        </p:nvSpPr>
        <p:spPr bwMode="auto">
          <a:xfrm>
            <a:off x="914400" y="4038600"/>
            <a:ext cx="0" cy="990600"/>
          </a:xfrm>
          <a:prstGeom prst="line">
            <a:avLst/>
          </a:prstGeom>
          <a:noFill/>
          <a:ln w="12600"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2" name="Line 6"/>
          <p:cNvSpPr>
            <a:spLocks noChangeShapeType="1"/>
          </p:cNvSpPr>
          <p:nvPr/>
        </p:nvSpPr>
        <p:spPr bwMode="auto">
          <a:xfrm rot="5400000">
            <a:off x="1028700" y="4152900"/>
            <a:ext cx="0" cy="990600"/>
          </a:xfrm>
          <a:prstGeom prst="line">
            <a:avLst/>
          </a:prstGeom>
          <a:noFill/>
          <a:ln w="12600"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6" name="Line 6"/>
          <p:cNvSpPr>
            <a:spLocks noChangeShapeType="1"/>
          </p:cNvSpPr>
          <p:nvPr/>
        </p:nvSpPr>
        <p:spPr bwMode="auto">
          <a:xfrm>
            <a:off x="4876800" y="4191000"/>
            <a:ext cx="0" cy="762000"/>
          </a:xfrm>
          <a:prstGeom prst="line">
            <a:avLst/>
          </a:prstGeom>
          <a:noFill/>
          <a:ln w="12600"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7" name="Line 6"/>
          <p:cNvSpPr>
            <a:spLocks noChangeShapeType="1"/>
          </p:cNvSpPr>
          <p:nvPr/>
        </p:nvSpPr>
        <p:spPr bwMode="auto">
          <a:xfrm rot="5400000">
            <a:off x="4876800" y="4191000"/>
            <a:ext cx="0" cy="762000"/>
          </a:xfrm>
          <a:prstGeom prst="line">
            <a:avLst/>
          </a:prstGeom>
          <a:noFill/>
          <a:ln w="12600"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8" name="Oval 11"/>
          <p:cNvSpPr>
            <a:spLocks noChangeArrowheads="1"/>
          </p:cNvSpPr>
          <p:nvPr/>
        </p:nvSpPr>
        <p:spPr bwMode="auto">
          <a:xfrm>
            <a:off x="4724400" y="4419600"/>
            <a:ext cx="304800" cy="304800"/>
          </a:xfrm>
          <a:prstGeom prst="ellipse">
            <a:avLst/>
          </a:prstGeom>
          <a:solidFill>
            <a:srgbClr val="D49FFF">
              <a:alpha val="45097"/>
            </a:srgbClr>
          </a:solidFill>
          <a:ln w="12600">
            <a:solidFill>
              <a:srgbClr val="DFE9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9" name="Line 6"/>
          <p:cNvSpPr>
            <a:spLocks noChangeShapeType="1"/>
          </p:cNvSpPr>
          <p:nvPr/>
        </p:nvSpPr>
        <p:spPr bwMode="auto">
          <a:xfrm>
            <a:off x="5410200" y="3276600"/>
            <a:ext cx="0" cy="762000"/>
          </a:xfrm>
          <a:prstGeom prst="line">
            <a:avLst/>
          </a:prstGeom>
          <a:noFill/>
          <a:ln w="12600"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0" name="Line 6"/>
          <p:cNvSpPr>
            <a:spLocks noChangeShapeType="1"/>
          </p:cNvSpPr>
          <p:nvPr/>
        </p:nvSpPr>
        <p:spPr bwMode="auto">
          <a:xfrm rot="5400000">
            <a:off x="5410200" y="3276600"/>
            <a:ext cx="0" cy="762000"/>
          </a:xfrm>
          <a:prstGeom prst="line">
            <a:avLst/>
          </a:prstGeom>
          <a:noFill/>
          <a:ln w="12600"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1" name="Oval 11"/>
          <p:cNvSpPr>
            <a:spLocks noChangeArrowheads="1"/>
          </p:cNvSpPr>
          <p:nvPr/>
        </p:nvSpPr>
        <p:spPr bwMode="auto">
          <a:xfrm>
            <a:off x="5334000" y="3352800"/>
            <a:ext cx="152400" cy="609600"/>
          </a:xfrm>
          <a:prstGeom prst="ellipse">
            <a:avLst/>
          </a:prstGeom>
          <a:solidFill>
            <a:srgbClr val="D49FFF">
              <a:alpha val="45097"/>
            </a:srgbClr>
          </a:solidFill>
          <a:ln w="12600">
            <a:solidFill>
              <a:srgbClr val="DFE9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cxnSp>
        <p:nvCxnSpPr>
          <p:cNvPr id="85" name="Straight Arrow Connector 84"/>
          <p:cNvCxnSpPr/>
          <p:nvPr/>
        </p:nvCxnSpPr>
        <p:spPr>
          <a:xfrm>
            <a:off x="1371600" y="4572000"/>
            <a:ext cx="609600" cy="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flipH="1" flipV="1">
            <a:off x="1600200" y="4038600"/>
            <a:ext cx="457200" cy="3810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>
            <a:off x="5410200" y="4495800"/>
            <a:ext cx="685800" cy="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 flipH="1" flipV="1">
            <a:off x="5638800" y="3962400"/>
            <a:ext cx="457200" cy="3810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>
            <a:off x="914400" y="4648200"/>
            <a:ext cx="457200" cy="0"/>
          </a:xfrm>
          <a:prstGeom prst="straightConnector1">
            <a:avLst/>
          </a:prstGeom>
          <a:ln w="31750">
            <a:solidFill>
              <a:schemeClr val="accent4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 rot="-5400000">
            <a:off x="685800" y="4419600"/>
            <a:ext cx="457200" cy="0"/>
          </a:xfrm>
          <a:prstGeom prst="straightConnector1">
            <a:avLst/>
          </a:prstGeom>
          <a:ln w="31750">
            <a:solidFill>
              <a:schemeClr val="accent4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Line 6"/>
          <p:cNvSpPr>
            <a:spLocks noChangeShapeType="1"/>
          </p:cNvSpPr>
          <p:nvPr/>
        </p:nvSpPr>
        <p:spPr bwMode="auto">
          <a:xfrm>
            <a:off x="1295400" y="3124200"/>
            <a:ext cx="0" cy="990600"/>
          </a:xfrm>
          <a:prstGeom prst="line">
            <a:avLst/>
          </a:prstGeom>
          <a:noFill/>
          <a:ln w="12600"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1" name="Line 6"/>
          <p:cNvSpPr>
            <a:spLocks noChangeShapeType="1"/>
          </p:cNvSpPr>
          <p:nvPr/>
        </p:nvSpPr>
        <p:spPr bwMode="auto">
          <a:xfrm rot="5400000">
            <a:off x="1409700" y="3238500"/>
            <a:ext cx="0" cy="990600"/>
          </a:xfrm>
          <a:prstGeom prst="line">
            <a:avLst/>
          </a:prstGeom>
          <a:noFill/>
          <a:ln w="12600"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102" name="Straight Arrow Connector 101"/>
          <p:cNvCxnSpPr/>
          <p:nvPr/>
        </p:nvCxnSpPr>
        <p:spPr>
          <a:xfrm>
            <a:off x="1295400" y="3733800"/>
            <a:ext cx="304800" cy="0"/>
          </a:xfrm>
          <a:prstGeom prst="straightConnector1">
            <a:avLst/>
          </a:prstGeom>
          <a:ln w="31750">
            <a:solidFill>
              <a:schemeClr val="accent4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>
            <a:endCxn id="100" idx="0"/>
          </p:cNvCxnSpPr>
          <p:nvPr/>
        </p:nvCxnSpPr>
        <p:spPr>
          <a:xfrm flipV="1">
            <a:off x="1295400" y="3124200"/>
            <a:ext cx="0" cy="609600"/>
          </a:xfrm>
          <a:prstGeom prst="straightConnector1">
            <a:avLst/>
          </a:prstGeom>
          <a:ln w="31750">
            <a:solidFill>
              <a:schemeClr val="accent4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82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4419600"/>
            <a:ext cx="11525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2675" y="4267200"/>
            <a:ext cx="11525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9" name="TextBox 108"/>
          <p:cNvSpPr txBox="1"/>
          <p:nvPr/>
        </p:nvSpPr>
        <p:spPr>
          <a:xfrm>
            <a:off x="4495800" y="2057400"/>
            <a:ext cx="33765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Quantum OPO:</a:t>
            </a:r>
          </a:p>
          <a:p>
            <a:r>
              <a:rPr lang="en-US" sz="2400" dirty="0" smtClean="0"/>
              <a:t>Turns a vacuum state into</a:t>
            </a:r>
          </a:p>
          <a:p>
            <a:r>
              <a:rPr lang="en-US" sz="2400" dirty="0" smtClean="0"/>
              <a:t> squeezed vacuum</a:t>
            </a:r>
            <a:endParaRPr lang="en-U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10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"/>
          <p:cNvSpPr txBox="1"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2160" tIns="46080" rIns="92160" bIns="46080" anchor="ctr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C2441BD7-C3B7-45C7-BCCE-526A13E0541F}" type="slidenum">
              <a:rPr lang="en-US" sz="1400">
                <a:solidFill>
                  <a:srgbClr val="FFFFFF"/>
                </a:solidFill>
                <a:latin typeface="Arial" charset="0"/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15</a:t>
            </a:fld>
            <a:endParaRPr lang="en-US" sz="14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5604" name="Text Box 2"/>
          <p:cNvSpPr txBox="1">
            <a:spLocks noChangeArrowheads="1"/>
          </p:cNvSpPr>
          <p:nvPr/>
        </p:nvSpPr>
        <p:spPr bwMode="auto">
          <a:xfrm>
            <a:off x="1143000" y="609600"/>
            <a:ext cx="7010400" cy="946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 anchor="b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dirty="0" smtClean="0">
                <a:solidFill>
                  <a:srgbClr val="FFFFFF"/>
                </a:solidFill>
                <a:latin typeface="+mj-lt"/>
              </a:rPr>
              <a:t>A squeezed state is a sum of correlated sidebands</a:t>
            </a:r>
            <a:endParaRPr lang="en-US" sz="440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11" name="correlated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04800" y="2057400"/>
            <a:ext cx="8562392" cy="419557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314" name="Picture 2"/>
          <p:cNvPicPr>
            <a:picLocks noChangeAspect="1" noChangeArrowheads="1"/>
          </p:cNvPicPr>
          <p:nvPr/>
        </p:nvPicPr>
        <p:blipFill>
          <a:blip r:embed="rId2" cstate="print"/>
          <a:srcRect l="32500" t="6222" r="32000" b="8444"/>
          <a:stretch>
            <a:fillRect/>
          </a:stretch>
        </p:blipFill>
        <p:spPr bwMode="auto">
          <a:xfrm rot="-5400000">
            <a:off x="1224360" y="1061640"/>
            <a:ext cx="4790281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219200" y="457200"/>
            <a:ext cx="7010400" cy="838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 anchor="b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dirty="0" smtClean="0">
                <a:solidFill>
                  <a:srgbClr val="FFFFFF"/>
                </a:solidFill>
                <a:latin typeface="+mj-lt"/>
              </a:rPr>
              <a:t>A squeezer table</a:t>
            </a:r>
            <a:endParaRPr lang="en-US" sz="4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457200" y="3962400"/>
            <a:ext cx="1371600" cy="1524000"/>
          </a:xfrm>
          <a:prstGeom prst="rect">
            <a:avLst/>
          </a:prstGeom>
          <a:noFill/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cs typeface="Arial Unicode MS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438400" y="3048000"/>
            <a:ext cx="1524000" cy="685800"/>
          </a:xfrm>
          <a:prstGeom prst="rect">
            <a:avLst/>
          </a:prstGeom>
          <a:noFill/>
          <a:ln w="63500" cap="flat" cmpd="sng" algn="ctr">
            <a:solidFill>
              <a:srgbClr val="37FB1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cs typeface="Arial Unicode MS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71800" y="2362200"/>
            <a:ext cx="1184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37FB1D"/>
                </a:solidFill>
                <a:latin typeface="+mn-lt"/>
              </a:rPr>
              <a:t>SHG</a:t>
            </a:r>
            <a:endParaRPr lang="en-US" sz="3600" b="1" dirty="0">
              <a:solidFill>
                <a:srgbClr val="37FB1D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5486400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+mn-lt"/>
              </a:rPr>
              <a:t>Laser</a:t>
            </a:r>
            <a:endParaRPr lang="en-US" sz="3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495800" y="3352800"/>
            <a:ext cx="990600" cy="1981200"/>
          </a:xfrm>
          <a:prstGeom prst="rect">
            <a:avLst/>
          </a:prstGeom>
          <a:noFill/>
          <a:ln w="635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6" charset="0"/>
              <a:cs typeface="Arial Unicode M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0" y="5410200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7030A0"/>
                </a:solidFill>
                <a:latin typeface="+mn-lt"/>
              </a:rPr>
              <a:t>OPO</a:t>
            </a:r>
            <a:endParaRPr lang="en-US" sz="36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410200" y="1981200"/>
            <a:ext cx="1219200" cy="1219200"/>
          </a:xfrm>
          <a:prstGeom prst="rect">
            <a:avLst/>
          </a:prstGeom>
          <a:noFill/>
          <a:ln w="635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6" charset="0"/>
              <a:cs typeface="Arial Unicode MS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8000" y="2286000"/>
            <a:ext cx="18598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  <a:latin typeface="+mn-lt"/>
              </a:rPr>
              <a:t>Homodyne </a:t>
            </a:r>
          </a:p>
          <a:p>
            <a:r>
              <a:rPr lang="en-US" b="1" dirty="0" smtClean="0">
                <a:solidFill>
                  <a:srgbClr val="FFC000"/>
                </a:solidFill>
                <a:latin typeface="+mn-lt"/>
              </a:rPr>
              <a:t>Detector</a:t>
            </a:r>
            <a:endParaRPr lang="en-US" b="1" dirty="0">
              <a:solidFill>
                <a:srgbClr val="FFC000"/>
              </a:solidFill>
              <a:latin typeface="+mn-lt"/>
            </a:endParaRPr>
          </a:p>
        </p:txBody>
      </p:sp>
      <p:cxnSp>
        <p:nvCxnSpPr>
          <p:cNvPr id="17" name="Elbow Connector 16"/>
          <p:cNvCxnSpPr/>
          <p:nvPr/>
        </p:nvCxnSpPr>
        <p:spPr bwMode="auto">
          <a:xfrm flipV="1">
            <a:off x="1143000" y="3352800"/>
            <a:ext cx="1219200" cy="533400"/>
          </a:xfrm>
          <a:prstGeom prst="bentConnector3">
            <a:avLst>
              <a:gd name="adj1" fmla="val 301"/>
            </a:avLst>
          </a:prstGeom>
          <a:solidFill>
            <a:srgbClr val="00B8FF"/>
          </a:solidFill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Elbow Connector 22"/>
          <p:cNvCxnSpPr>
            <a:stCxn id="8" idx="3"/>
          </p:cNvCxnSpPr>
          <p:nvPr/>
        </p:nvCxnSpPr>
        <p:spPr bwMode="auto">
          <a:xfrm flipV="1">
            <a:off x="5486400" y="3200400"/>
            <a:ext cx="609600" cy="1143000"/>
          </a:xfrm>
          <a:prstGeom prst="bentConnector2">
            <a:avLst/>
          </a:prstGeom>
          <a:solidFill>
            <a:srgbClr val="00B8FF"/>
          </a:solidFill>
          <a:ln w="63500" cap="flat" cmpd="sng" algn="ctr">
            <a:solidFill>
              <a:srgbClr val="C00000"/>
            </a:solidFill>
            <a:prstDash val="sysDot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>
            <a:off x="3352800" y="3810000"/>
            <a:ext cx="1143000" cy="469900"/>
          </a:xfrm>
          <a:prstGeom prst="bentConnector3">
            <a:avLst>
              <a:gd name="adj1" fmla="val 1807"/>
            </a:avLst>
          </a:prstGeom>
          <a:solidFill>
            <a:srgbClr val="00B8FF"/>
          </a:solidFill>
          <a:ln w="63500" cap="flat" cmpd="sng" algn="ctr">
            <a:solidFill>
              <a:srgbClr val="37FB1D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Elbow Connector 22"/>
          <p:cNvCxnSpPr/>
          <p:nvPr/>
        </p:nvCxnSpPr>
        <p:spPr bwMode="auto">
          <a:xfrm rot="5400000">
            <a:off x="5073650" y="5372100"/>
            <a:ext cx="2051050" cy="6350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63500" cap="flat" cmpd="sng" algn="ctr">
            <a:solidFill>
              <a:srgbClr val="C00000"/>
            </a:solidFill>
            <a:prstDash val="sysDot"/>
            <a:round/>
            <a:headEnd type="none" w="med" len="med"/>
            <a:tailEnd type="arrow"/>
          </a:ln>
          <a:effectLst/>
        </p:spPr>
      </p:cxnSp>
      <p:sp>
        <p:nvSpPr>
          <p:cNvPr id="44" name="TextBox 43"/>
          <p:cNvSpPr txBox="1"/>
          <p:nvPr/>
        </p:nvSpPr>
        <p:spPr>
          <a:xfrm>
            <a:off x="6785662" y="5257800"/>
            <a:ext cx="23583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  <a:latin typeface="+mn-lt"/>
              </a:rPr>
              <a:t>Interferometer </a:t>
            </a:r>
          </a:p>
          <a:p>
            <a:r>
              <a:rPr lang="en-US" b="1" dirty="0" smtClean="0">
                <a:solidFill>
                  <a:srgbClr val="FFC000"/>
                </a:solidFill>
                <a:latin typeface="+mn-lt"/>
              </a:rPr>
              <a:t>Dark Port</a:t>
            </a:r>
            <a:endParaRPr lang="en-US" b="1" dirty="0">
              <a:solidFill>
                <a:srgbClr val="FFC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533400" y="457200"/>
            <a:ext cx="8153400" cy="7429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en-US" sz="4400" kern="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Balanced Homodyne Detection</a:t>
            </a:r>
            <a:endParaRPr kumimoji="0" lang="en-US" sz="44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5" name="Group 51"/>
          <p:cNvGrpSpPr/>
          <p:nvPr/>
        </p:nvGrpSpPr>
        <p:grpSpPr>
          <a:xfrm>
            <a:off x="152400" y="3733800"/>
            <a:ext cx="4884574" cy="1905000"/>
            <a:chOff x="-1415566" y="3381375"/>
            <a:chExt cx="7968766" cy="2714625"/>
          </a:xfrm>
        </p:grpSpPr>
        <p:sp>
          <p:nvSpPr>
            <p:cNvPr id="11" name="Rectangle 10"/>
            <p:cNvSpPr/>
            <p:nvPr/>
          </p:nvSpPr>
          <p:spPr bwMode="auto">
            <a:xfrm rot="18896102">
              <a:off x="2988668" y="3354048"/>
              <a:ext cx="176689" cy="1603072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  <a:cs typeface="Arial Unicode MS" charset="0"/>
              </a:endParaRPr>
            </a:p>
          </p:txBody>
        </p:sp>
        <p:grpSp>
          <p:nvGrpSpPr>
            <p:cNvPr id="6" name="Group 4"/>
            <p:cNvGrpSpPr/>
            <p:nvPr/>
          </p:nvGrpSpPr>
          <p:grpSpPr>
            <a:xfrm rot="14317579">
              <a:off x="4169704" y="3938620"/>
              <a:ext cx="1594326" cy="2302915"/>
              <a:chOff x="3968274" y="3564485"/>
              <a:chExt cx="1594326" cy="2302915"/>
            </a:xfrm>
            <a:solidFill>
              <a:srgbClr val="FFFF00"/>
            </a:solidFill>
          </p:grpSpPr>
          <p:sp>
            <p:nvSpPr>
              <p:cNvPr id="3" name="Chord 2"/>
              <p:cNvSpPr/>
              <p:nvPr/>
            </p:nvSpPr>
            <p:spPr bwMode="auto">
              <a:xfrm>
                <a:off x="4724400" y="5105400"/>
                <a:ext cx="838200" cy="762000"/>
              </a:xfrm>
              <a:prstGeom prst="chord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6" charset="0"/>
                  <a:cs typeface="Arial Unicode MS" charset="0"/>
                </a:endParaRPr>
              </a:p>
            </p:txBody>
          </p:sp>
          <p:sp>
            <p:nvSpPr>
              <p:cNvPr id="4" name="Chord 3"/>
              <p:cNvSpPr/>
              <p:nvPr/>
            </p:nvSpPr>
            <p:spPr bwMode="auto">
              <a:xfrm>
                <a:off x="3968274" y="3564485"/>
                <a:ext cx="838200" cy="762000"/>
              </a:xfrm>
              <a:prstGeom prst="chord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6" charset="0"/>
                  <a:cs typeface="Arial Unicode MS" charset="0"/>
                </a:endParaRPr>
              </a:p>
            </p:txBody>
          </p:sp>
        </p:grpSp>
        <p:cxnSp>
          <p:nvCxnSpPr>
            <p:cNvPr id="7" name="Straight Arrow Connector 6"/>
            <p:cNvCxnSpPr/>
            <p:nvPr/>
          </p:nvCxnSpPr>
          <p:spPr bwMode="auto">
            <a:xfrm>
              <a:off x="609600" y="4191000"/>
              <a:ext cx="4648200" cy="0"/>
            </a:xfrm>
            <a:prstGeom prst="straightConnector1">
              <a:avLst/>
            </a:prstGeom>
            <a:solidFill>
              <a:srgbClr val="00B8FF"/>
            </a:solidFill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2" name="Straight Arrow Connector 11"/>
            <p:cNvCxnSpPr>
              <a:endCxn id="4" idx="2"/>
            </p:cNvCxnSpPr>
            <p:nvPr/>
          </p:nvCxnSpPr>
          <p:spPr bwMode="auto">
            <a:xfrm>
              <a:off x="2971800" y="5715000"/>
              <a:ext cx="1418400" cy="4422"/>
            </a:xfrm>
            <a:prstGeom prst="straightConnector1">
              <a:avLst/>
            </a:prstGeom>
            <a:solidFill>
              <a:srgbClr val="00B8FF"/>
            </a:solidFill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 flipV="1">
              <a:off x="2971800" y="4191000"/>
              <a:ext cx="0" cy="1524000"/>
            </a:xfrm>
            <a:prstGeom prst="line">
              <a:avLst/>
            </a:prstGeom>
            <a:solidFill>
              <a:srgbClr val="00B8FF"/>
            </a:solidFill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5" name="TextBox 34"/>
            <p:cNvSpPr txBox="1"/>
            <p:nvPr/>
          </p:nvSpPr>
          <p:spPr>
            <a:xfrm>
              <a:off x="-1415566" y="3381375"/>
              <a:ext cx="2906509" cy="657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+mn-lt"/>
                </a:rPr>
                <a:t>Local Oscillator</a:t>
              </a:r>
              <a:endParaRPr lang="en-US" dirty="0">
                <a:latin typeface="+mn-lt"/>
              </a:endParaRPr>
            </a:p>
          </p:txBody>
        </p:sp>
        <p:sp>
          <p:nvSpPr>
            <p:cNvPr id="37" name="Oval 36"/>
            <p:cNvSpPr/>
            <p:nvPr/>
          </p:nvSpPr>
          <p:spPr bwMode="auto">
            <a:xfrm>
              <a:off x="5943600" y="5181600"/>
              <a:ext cx="609600" cy="60960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  <a:cs typeface="Arial Unicode MS" charset="0"/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 bwMode="auto">
            <a:xfrm>
              <a:off x="6096000" y="5486400"/>
              <a:ext cx="304800" cy="0"/>
            </a:xfrm>
            <a:prstGeom prst="line">
              <a:avLst/>
            </a:prstGeom>
            <a:solidFill>
              <a:srgbClr val="00B8FF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Curved Connector 41"/>
            <p:cNvCxnSpPr>
              <a:endCxn id="37" idx="0"/>
            </p:cNvCxnSpPr>
            <p:nvPr/>
          </p:nvCxnSpPr>
          <p:spPr bwMode="auto">
            <a:xfrm rot="16200000" flipH="1">
              <a:off x="5715000" y="4648200"/>
              <a:ext cx="609600" cy="457200"/>
            </a:xfrm>
            <a:prstGeom prst="curvedConnector3">
              <a:avLst>
                <a:gd name="adj1" fmla="val 50000"/>
              </a:avLst>
            </a:prstGeom>
            <a:solidFill>
              <a:srgbClr val="00B8FF"/>
            </a:solidFill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Curved Connector 42"/>
            <p:cNvCxnSpPr/>
            <p:nvPr/>
          </p:nvCxnSpPr>
          <p:spPr bwMode="auto">
            <a:xfrm flipV="1">
              <a:off x="4876800" y="5638800"/>
              <a:ext cx="1066800" cy="457200"/>
            </a:xfrm>
            <a:prstGeom prst="curvedConnector3">
              <a:avLst>
                <a:gd name="adj1" fmla="val 50000"/>
              </a:avLst>
            </a:prstGeom>
            <a:solidFill>
              <a:srgbClr val="00B8FF"/>
            </a:solidFill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5" name="TextBox 24"/>
          <p:cNvSpPr txBox="1"/>
          <p:nvPr/>
        </p:nvSpPr>
        <p:spPr>
          <a:xfrm>
            <a:off x="5714999" y="1981200"/>
            <a:ext cx="342900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  <a:buFont typeface="Arial" pitchFamily="34" charset="0"/>
              <a:buChar char="•"/>
            </a:pPr>
            <a:r>
              <a:rPr lang="en-US" sz="2800" dirty="0" smtClean="0"/>
              <a:t>Noise of local oscillator is subtracted</a:t>
            </a:r>
            <a:endParaRPr lang="en-US" sz="2800" dirty="0" smtClean="0">
              <a:latin typeface="+mn-lt"/>
            </a:endParaRPr>
          </a:p>
          <a:p>
            <a:pPr>
              <a:buFont typeface="Arial" pitchFamily="34" charset="0"/>
              <a:buChar char="•"/>
            </a:pPr>
            <a:endParaRPr lang="en-US" dirty="0">
              <a:latin typeface="+mn-lt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152400" y="3733800"/>
            <a:ext cx="5105400" cy="2057400"/>
          </a:xfrm>
          <a:prstGeom prst="rect">
            <a:avLst/>
          </a:prstGeom>
          <a:noFill/>
          <a:ln w="635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cs typeface="Arial Unicode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1"/>
          <p:cNvGrpSpPr/>
          <p:nvPr/>
        </p:nvGrpSpPr>
        <p:grpSpPr>
          <a:xfrm>
            <a:off x="152400" y="3733800"/>
            <a:ext cx="4884574" cy="1905000"/>
            <a:chOff x="-1415566" y="3381375"/>
            <a:chExt cx="7968766" cy="2714625"/>
          </a:xfrm>
        </p:grpSpPr>
        <p:sp>
          <p:nvSpPr>
            <p:cNvPr id="11" name="Rectangle 10"/>
            <p:cNvSpPr/>
            <p:nvPr/>
          </p:nvSpPr>
          <p:spPr bwMode="auto">
            <a:xfrm rot="18896102">
              <a:off x="2988668" y="3354048"/>
              <a:ext cx="176689" cy="1603072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  <a:cs typeface="Arial Unicode MS" charset="0"/>
              </a:endParaRPr>
            </a:p>
          </p:txBody>
        </p:sp>
        <p:grpSp>
          <p:nvGrpSpPr>
            <p:cNvPr id="6" name="Group 4"/>
            <p:cNvGrpSpPr/>
            <p:nvPr/>
          </p:nvGrpSpPr>
          <p:grpSpPr>
            <a:xfrm rot="14317579">
              <a:off x="4169704" y="3938620"/>
              <a:ext cx="1594326" cy="2302915"/>
              <a:chOff x="3968274" y="3564485"/>
              <a:chExt cx="1594326" cy="2302915"/>
            </a:xfrm>
            <a:solidFill>
              <a:srgbClr val="FFFF00"/>
            </a:solidFill>
          </p:grpSpPr>
          <p:sp>
            <p:nvSpPr>
              <p:cNvPr id="3" name="Chord 2"/>
              <p:cNvSpPr/>
              <p:nvPr/>
            </p:nvSpPr>
            <p:spPr bwMode="auto">
              <a:xfrm>
                <a:off x="4724400" y="5105400"/>
                <a:ext cx="838200" cy="762000"/>
              </a:xfrm>
              <a:prstGeom prst="chord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6" charset="0"/>
                  <a:cs typeface="Arial Unicode MS" charset="0"/>
                </a:endParaRPr>
              </a:p>
            </p:txBody>
          </p:sp>
          <p:sp>
            <p:nvSpPr>
              <p:cNvPr id="4" name="Chord 3"/>
              <p:cNvSpPr/>
              <p:nvPr/>
            </p:nvSpPr>
            <p:spPr bwMode="auto">
              <a:xfrm>
                <a:off x="3968274" y="3564485"/>
                <a:ext cx="838200" cy="762000"/>
              </a:xfrm>
              <a:prstGeom prst="chord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6" charset="0"/>
                  <a:cs typeface="Arial Unicode MS" charset="0"/>
                </a:endParaRPr>
              </a:p>
            </p:txBody>
          </p:sp>
        </p:grpSp>
        <p:cxnSp>
          <p:nvCxnSpPr>
            <p:cNvPr id="7" name="Straight Arrow Connector 6"/>
            <p:cNvCxnSpPr/>
            <p:nvPr/>
          </p:nvCxnSpPr>
          <p:spPr bwMode="auto">
            <a:xfrm>
              <a:off x="609600" y="4191000"/>
              <a:ext cx="4648200" cy="0"/>
            </a:xfrm>
            <a:prstGeom prst="straightConnector1">
              <a:avLst/>
            </a:prstGeom>
            <a:solidFill>
              <a:srgbClr val="00B8FF"/>
            </a:solidFill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2" name="Straight Arrow Connector 11"/>
            <p:cNvCxnSpPr>
              <a:endCxn id="4" idx="2"/>
            </p:cNvCxnSpPr>
            <p:nvPr/>
          </p:nvCxnSpPr>
          <p:spPr bwMode="auto">
            <a:xfrm>
              <a:off x="2971800" y="5715000"/>
              <a:ext cx="1418400" cy="4422"/>
            </a:xfrm>
            <a:prstGeom prst="straightConnector1">
              <a:avLst/>
            </a:prstGeom>
            <a:solidFill>
              <a:srgbClr val="00B8FF"/>
            </a:solidFill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 flipV="1">
              <a:off x="2971800" y="4191000"/>
              <a:ext cx="0" cy="1524000"/>
            </a:xfrm>
            <a:prstGeom prst="line">
              <a:avLst/>
            </a:prstGeom>
            <a:solidFill>
              <a:srgbClr val="00B8FF"/>
            </a:solidFill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5" name="TextBox 34"/>
            <p:cNvSpPr txBox="1"/>
            <p:nvPr/>
          </p:nvSpPr>
          <p:spPr>
            <a:xfrm>
              <a:off x="-1415566" y="3381375"/>
              <a:ext cx="2906509" cy="657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+mn-lt"/>
                </a:rPr>
                <a:t>Local Oscillator</a:t>
              </a:r>
              <a:endParaRPr lang="en-US" dirty="0">
                <a:latin typeface="+mn-lt"/>
              </a:endParaRPr>
            </a:p>
          </p:txBody>
        </p:sp>
        <p:sp>
          <p:nvSpPr>
            <p:cNvPr id="37" name="Oval 36"/>
            <p:cNvSpPr/>
            <p:nvPr/>
          </p:nvSpPr>
          <p:spPr bwMode="auto">
            <a:xfrm>
              <a:off x="5943600" y="5181600"/>
              <a:ext cx="609600" cy="60960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  <a:cs typeface="Arial Unicode MS" charset="0"/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 bwMode="auto">
            <a:xfrm>
              <a:off x="6096000" y="5486400"/>
              <a:ext cx="304800" cy="0"/>
            </a:xfrm>
            <a:prstGeom prst="line">
              <a:avLst/>
            </a:prstGeom>
            <a:solidFill>
              <a:srgbClr val="00B8FF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Curved Connector 41"/>
            <p:cNvCxnSpPr>
              <a:endCxn id="37" idx="0"/>
            </p:cNvCxnSpPr>
            <p:nvPr/>
          </p:nvCxnSpPr>
          <p:spPr bwMode="auto">
            <a:xfrm rot="16200000" flipH="1">
              <a:off x="5715000" y="4648200"/>
              <a:ext cx="609600" cy="457200"/>
            </a:xfrm>
            <a:prstGeom prst="curvedConnector3">
              <a:avLst>
                <a:gd name="adj1" fmla="val 50000"/>
              </a:avLst>
            </a:prstGeom>
            <a:solidFill>
              <a:srgbClr val="00B8FF"/>
            </a:solidFill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Curved Connector 42"/>
            <p:cNvCxnSpPr/>
            <p:nvPr/>
          </p:nvCxnSpPr>
          <p:spPr bwMode="auto">
            <a:xfrm flipV="1">
              <a:off x="4876800" y="5638800"/>
              <a:ext cx="1066800" cy="457200"/>
            </a:xfrm>
            <a:prstGeom prst="curvedConnector3">
              <a:avLst>
                <a:gd name="adj1" fmla="val 50000"/>
              </a:avLst>
            </a:prstGeom>
            <a:solidFill>
              <a:srgbClr val="00B8FF"/>
            </a:solidFill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2" cstate="print"/>
          <a:srcRect l="26001" t="17780" r="25499" b="12001"/>
          <a:stretch>
            <a:fillRect/>
          </a:stretch>
        </p:blipFill>
        <p:spPr bwMode="auto">
          <a:xfrm>
            <a:off x="5334000" y="4002718"/>
            <a:ext cx="3657600" cy="25282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38" name="Straight Connector 37"/>
          <p:cNvCxnSpPr/>
          <p:nvPr/>
        </p:nvCxnSpPr>
        <p:spPr bwMode="auto">
          <a:xfrm flipH="1">
            <a:off x="5715000" y="4953000"/>
            <a:ext cx="3124200" cy="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0" name="Rectangle 39"/>
          <p:cNvSpPr/>
          <p:nvPr/>
        </p:nvSpPr>
        <p:spPr bwMode="auto">
          <a:xfrm>
            <a:off x="152400" y="3733800"/>
            <a:ext cx="5105400" cy="2057400"/>
          </a:xfrm>
          <a:prstGeom prst="rect">
            <a:avLst/>
          </a:prstGeom>
          <a:noFill/>
          <a:ln w="635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cs typeface="Arial Unicode MS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>
            <a:off x="2895600" y="2743200"/>
            <a:ext cx="0" cy="1295400"/>
          </a:xfrm>
          <a:prstGeom prst="straightConnector1">
            <a:avLst/>
          </a:prstGeom>
          <a:solidFill>
            <a:srgbClr val="00B8FF"/>
          </a:solidFill>
          <a:ln w="63500" cap="flat" cmpd="sng" algn="ctr">
            <a:solidFill>
              <a:srgbClr val="FF0000"/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>
            <a:off x="2895600" y="4114800"/>
            <a:ext cx="1295400" cy="0"/>
          </a:xfrm>
          <a:prstGeom prst="straightConnector1">
            <a:avLst/>
          </a:prstGeom>
          <a:solidFill>
            <a:srgbClr val="00B8FF"/>
          </a:solidFill>
          <a:ln w="63500" cap="flat" cmpd="sng" algn="ctr">
            <a:solidFill>
              <a:srgbClr val="FF0000"/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 flipV="1">
            <a:off x="2971800" y="4495800"/>
            <a:ext cx="0" cy="762000"/>
          </a:xfrm>
          <a:prstGeom prst="line">
            <a:avLst/>
          </a:prstGeom>
          <a:solidFill>
            <a:srgbClr val="00B8FF"/>
          </a:solidFill>
          <a:ln w="635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>
            <a:off x="2971800" y="5181600"/>
            <a:ext cx="869429" cy="3103"/>
          </a:xfrm>
          <a:prstGeom prst="straightConnector1">
            <a:avLst/>
          </a:prstGeom>
          <a:solidFill>
            <a:srgbClr val="00B8FF"/>
          </a:solidFill>
          <a:ln w="63500" cap="flat" cmpd="sng" algn="ctr">
            <a:solidFill>
              <a:srgbClr val="FF0000"/>
            </a:solidFill>
            <a:prstDash val="sysDash"/>
            <a:round/>
            <a:headEnd type="none" w="med" len="med"/>
            <a:tailEnd type="arrow"/>
          </a:ln>
          <a:effectLst/>
        </p:spPr>
      </p:cxnSp>
      <p:sp>
        <p:nvSpPr>
          <p:cNvPr id="34" name="TextBox 33"/>
          <p:cNvSpPr txBox="1"/>
          <p:nvPr/>
        </p:nvSpPr>
        <p:spPr>
          <a:xfrm>
            <a:off x="2971800" y="2743200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Vacuum fluctuations</a:t>
            </a:r>
            <a:endParaRPr lang="en-US" dirty="0">
              <a:latin typeface="+mn-lt"/>
            </a:endParaRPr>
          </a:p>
        </p:txBody>
      </p:sp>
      <p:sp>
        <p:nvSpPr>
          <p:cNvPr id="27" name="Rectangle 2"/>
          <p:cNvSpPr txBox="1">
            <a:spLocks noChangeArrowheads="1"/>
          </p:cNvSpPr>
          <p:nvPr/>
        </p:nvSpPr>
        <p:spPr>
          <a:xfrm>
            <a:off x="457200" y="552450"/>
            <a:ext cx="8153400" cy="7429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en-US" sz="4400" kern="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Balanced Homodyne Detection</a:t>
            </a:r>
            <a:endParaRPr kumimoji="0" lang="en-US" sz="44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10200" y="1752600"/>
            <a:ext cx="342900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  <a:buFont typeface="Arial" pitchFamily="34" charset="0"/>
              <a:buChar char="•"/>
            </a:pPr>
            <a:r>
              <a:rPr lang="en-US" sz="2800" dirty="0" smtClean="0">
                <a:latin typeface="+mn-lt"/>
              </a:rPr>
              <a:t>Local Oscillator amplifies noise on the squeezed field</a:t>
            </a:r>
          </a:p>
          <a:p>
            <a:pPr>
              <a:buFont typeface="Arial" pitchFamily="34" charset="0"/>
              <a:buChar char="•"/>
            </a:pP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5714999" y="1981200"/>
            <a:ext cx="342900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  <a:buFont typeface="Arial" pitchFamily="34" charset="0"/>
              <a:buChar char="•"/>
            </a:pPr>
            <a:r>
              <a:rPr lang="en-US" sz="2000" dirty="0" smtClean="0">
                <a:latin typeface="+mn-lt"/>
              </a:rPr>
              <a:t>Local Oscillator amplifies noise on the squeezed field</a:t>
            </a:r>
          </a:p>
          <a:p>
            <a:pPr>
              <a:buClr>
                <a:schemeClr val="bg1"/>
              </a:buClr>
              <a:buFont typeface="Arial" pitchFamily="34" charset="0"/>
              <a:buChar char="•"/>
            </a:pPr>
            <a:r>
              <a:rPr lang="en-US" sz="2000" dirty="0" smtClean="0">
                <a:latin typeface="+mn-lt"/>
              </a:rPr>
              <a:t>Local Oscillator noise is subtracted</a:t>
            </a:r>
          </a:p>
          <a:p>
            <a:pPr>
              <a:buFont typeface="Arial" pitchFamily="34" charset="0"/>
              <a:buChar char="•"/>
            </a:pPr>
            <a:endParaRPr lang="en-US" dirty="0">
              <a:latin typeface="+mn-lt"/>
            </a:endParaRPr>
          </a:p>
        </p:txBody>
      </p:sp>
      <p:grpSp>
        <p:nvGrpSpPr>
          <p:cNvPr id="3" name="Group 32"/>
          <p:cNvGrpSpPr/>
          <p:nvPr/>
        </p:nvGrpSpPr>
        <p:grpSpPr>
          <a:xfrm>
            <a:off x="5334000" y="3962400"/>
            <a:ext cx="3657600" cy="2568575"/>
            <a:chOff x="1600200" y="1752600"/>
            <a:chExt cx="5867400" cy="4854575"/>
          </a:xfrm>
        </p:grpSpPr>
        <p:pic>
          <p:nvPicPr>
            <p:cNvPr id="26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26001" t="17780" r="25499" b="12001"/>
            <a:stretch>
              <a:fillRect/>
            </a:stretch>
          </p:blipFill>
          <p:spPr bwMode="auto">
            <a:xfrm>
              <a:off x="1600200" y="1828800"/>
              <a:ext cx="5867400" cy="47783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27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26498" t="15335" r="25002" b="12665"/>
            <a:stretch>
              <a:fillRect/>
            </a:stretch>
          </p:blipFill>
          <p:spPr bwMode="auto">
            <a:xfrm>
              <a:off x="1600200" y="1752600"/>
              <a:ext cx="5867400" cy="48355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cxnSp>
          <p:nvCxnSpPr>
            <p:cNvPr id="28" name="AutoShape 5"/>
            <p:cNvCxnSpPr>
              <a:cxnSpLocks noChangeShapeType="1"/>
            </p:cNvCxnSpPr>
            <p:nvPr/>
          </p:nvCxnSpPr>
          <p:spPr bwMode="auto">
            <a:xfrm rot="5400000">
              <a:off x="3202781" y="4725194"/>
              <a:ext cx="1673225" cy="1588"/>
            </a:xfrm>
            <a:prstGeom prst="straightConnector1">
              <a:avLst/>
            </a:prstGeom>
            <a:noFill/>
            <a:ln w="38160">
              <a:solidFill>
                <a:srgbClr val="FF0000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31" name="AutoShape 6"/>
            <p:cNvCxnSpPr>
              <a:cxnSpLocks noChangeShapeType="1"/>
            </p:cNvCxnSpPr>
            <p:nvPr/>
          </p:nvCxnSpPr>
          <p:spPr bwMode="auto">
            <a:xfrm rot="16200000" flipH="1">
              <a:off x="5448301" y="4686300"/>
              <a:ext cx="1446212" cy="1587"/>
            </a:xfrm>
            <a:prstGeom prst="straightConnector1">
              <a:avLst/>
            </a:prstGeom>
            <a:noFill/>
            <a:ln w="38160">
              <a:solidFill>
                <a:srgbClr val="FF0000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32" name="AutoShape 7"/>
            <p:cNvCxnSpPr>
              <a:cxnSpLocks noChangeShapeType="1"/>
            </p:cNvCxnSpPr>
            <p:nvPr/>
          </p:nvCxnSpPr>
          <p:spPr bwMode="auto">
            <a:xfrm rot="16200000" flipH="1">
              <a:off x="4380707" y="4685506"/>
              <a:ext cx="1446212" cy="3175"/>
            </a:xfrm>
            <a:prstGeom prst="straightConnector1">
              <a:avLst/>
            </a:prstGeom>
            <a:noFill/>
            <a:ln w="38160">
              <a:solidFill>
                <a:srgbClr val="FF0000"/>
              </a:solidFill>
              <a:miter lim="800000"/>
              <a:headEnd/>
              <a:tailEnd type="triangle" w="med" len="med"/>
            </a:ln>
          </p:spPr>
        </p:cxnSp>
      </p:grpSp>
      <p:cxnSp>
        <p:nvCxnSpPr>
          <p:cNvPr id="33" name="Straight Connector 32"/>
          <p:cNvCxnSpPr/>
          <p:nvPr/>
        </p:nvCxnSpPr>
        <p:spPr bwMode="auto">
          <a:xfrm flipH="1">
            <a:off x="5715000" y="4953000"/>
            <a:ext cx="3124200" cy="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 flipH="1">
            <a:off x="5715000" y="6096000"/>
            <a:ext cx="3124200" cy="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" name="Group 37"/>
          <p:cNvGrpSpPr/>
          <p:nvPr/>
        </p:nvGrpSpPr>
        <p:grpSpPr>
          <a:xfrm>
            <a:off x="1393756" y="4215108"/>
            <a:ext cx="3643218" cy="1423692"/>
            <a:chOff x="609600" y="4067239"/>
            <a:chExt cx="5943600" cy="2028761"/>
          </a:xfrm>
        </p:grpSpPr>
        <p:sp>
          <p:nvSpPr>
            <p:cNvPr id="40" name="Rectangle 39"/>
            <p:cNvSpPr/>
            <p:nvPr/>
          </p:nvSpPr>
          <p:spPr bwMode="auto">
            <a:xfrm rot="18896102">
              <a:off x="2988668" y="3354048"/>
              <a:ext cx="176689" cy="1603072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  <a:cs typeface="Arial Unicode MS" charset="0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 rot="14317579">
              <a:off x="4169704" y="3938620"/>
              <a:ext cx="1594326" cy="2302915"/>
              <a:chOff x="3968274" y="3564485"/>
              <a:chExt cx="1594326" cy="2302915"/>
            </a:xfrm>
            <a:solidFill>
              <a:srgbClr val="FFFF00"/>
            </a:solidFill>
          </p:grpSpPr>
          <p:sp>
            <p:nvSpPr>
              <p:cNvPr id="52" name="Chord 51"/>
              <p:cNvSpPr/>
              <p:nvPr/>
            </p:nvSpPr>
            <p:spPr bwMode="auto">
              <a:xfrm>
                <a:off x="4724400" y="5105400"/>
                <a:ext cx="838200" cy="762000"/>
              </a:xfrm>
              <a:prstGeom prst="chord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6" charset="0"/>
                  <a:cs typeface="Arial Unicode MS" charset="0"/>
                </a:endParaRPr>
              </a:p>
            </p:txBody>
          </p:sp>
          <p:sp>
            <p:nvSpPr>
              <p:cNvPr id="56" name="Chord 3"/>
              <p:cNvSpPr/>
              <p:nvPr/>
            </p:nvSpPr>
            <p:spPr bwMode="auto">
              <a:xfrm>
                <a:off x="3968274" y="3564485"/>
                <a:ext cx="838200" cy="762000"/>
              </a:xfrm>
              <a:prstGeom prst="chord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6" charset="0"/>
                  <a:cs typeface="Arial Unicode MS" charset="0"/>
                </a:endParaRPr>
              </a:p>
            </p:txBody>
          </p:sp>
        </p:grpSp>
        <p:cxnSp>
          <p:nvCxnSpPr>
            <p:cNvPr id="44" name="Straight Arrow Connector 43"/>
            <p:cNvCxnSpPr/>
            <p:nvPr/>
          </p:nvCxnSpPr>
          <p:spPr bwMode="auto">
            <a:xfrm>
              <a:off x="609600" y="4191000"/>
              <a:ext cx="4648200" cy="0"/>
            </a:xfrm>
            <a:prstGeom prst="straightConnector1">
              <a:avLst/>
            </a:prstGeom>
            <a:solidFill>
              <a:srgbClr val="00B8FF"/>
            </a:solidFill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5" name="Straight Arrow Connector 44"/>
            <p:cNvCxnSpPr/>
            <p:nvPr/>
          </p:nvCxnSpPr>
          <p:spPr bwMode="auto">
            <a:xfrm>
              <a:off x="2971800" y="5715000"/>
              <a:ext cx="1418400" cy="4422"/>
            </a:xfrm>
            <a:prstGeom prst="straightConnector1">
              <a:avLst/>
            </a:prstGeom>
            <a:solidFill>
              <a:srgbClr val="00B8FF"/>
            </a:solidFill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6" name="Straight Connector 45"/>
            <p:cNvCxnSpPr/>
            <p:nvPr/>
          </p:nvCxnSpPr>
          <p:spPr bwMode="auto">
            <a:xfrm flipV="1">
              <a:off x="2971800" y="4191000"/>
              <a:ext cx="0" cy="1524000"/>
            </a:xfrm>
            <a:prstGeom prst="line">
              <a:avLst/>
            </a:prstGeom>
            <a:solidFill>
              <a:srgbClr val="00B8FF"/>
            </a:solidFill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8" name="Oval 47"/>
            <p:cNvSpPr/>
            <p:nvPr/>
          </p:nvSpPr>
          <p:spPr bwMode="auto">
            <a:xfrm>
              <a:off x="5943600" y="5181600"/>
              <a:ext cx="609600" cy="60960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  <a:cs typeface="Arial Unicode MS" charset="0"/>
              </a:endParaRPr>
            </a:p>
          </p:txBody>
        </p:sp>
        <p:cxnSp>
          <p:nvCxnSpPr>
            <p:cNvPr id="49" name="Straight Connector 48"/>
            <p:cNvCxnSpPr/>
            <p:nvPr/>
          </p:nvCxnSpPr>
          <p:spPr bwMode="auto">
            <a:xfrm>
              <a:off x="6096000" y="5486400"/>
              <a:ext cx="304800" cy="0"/>
            </a:xfrm>
            <a:prstGeom prst="line">
              <a:avLst/>
            </a:prstGeom>
            <a:solidFill>
              <a:srgbClr val="00B8FF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Curved Connector 49"/>
            <p:cNvCxnSpPr>
              <a:endCxn id="48" idx="0"/>
            </p:cNvCxnSpPr>
            <p:nvPr/>
          </p:nvCxnSpPr>
          <p:spPr bwMode="auto">
            <a:xfrm rot="16200000" flipH="1">
              <a:off x="5715000" y="4648200"/>
              <a:ext cx="609600" cy="457200"/>
            </a:xfrm>
            <a:prstGeom prst="curvedConnector3">
              <a:avLst>
                <a:gd name="adj1" fmla="val 50000"/>
              </a:avLst>
            </a:prstGeom>
            <a:solidFill>
              <a:srgbClr val="00B8FF"/>
            </a:solidFill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Curved Connector 50"/>
            <p:cNvCxnSpPr/>
            <p:nvPr/>
          </p:nvCxnSpPr>
          <p:spPr bwMode="auto">
            <a:xfrm flipV="1">
              <a:off x="4876800" y="5638800"/>
              <a:ext cx="1066800" cy="457200"/>
            </a:xfrm>
            <a:prstGeom prst="curvedConnector3">
              <a:avLst>
                <a:gd name="adj1" fmla="val 50000"/>
              </a:avLst>
            </a:prstGeom>
            <a:solidFill>
              <a:srgbClr val="00B8FF"/>
            </a:solidFill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9" name="Rectangle 58"/>
          <p:cNvSpPr/>
          <p:nvPr/>
        </p:nvSpPr>
        <p:spPr bwMode="auto">
          <a:xfrm>
            <a:off x="152400" y="3733800"/>
            <a:ext cx="5105400" cy="2057400"/>
          </a:xfrm>
          <a:prstGeom prst="rect">
            <a:avLst/>
          </a:prstGeom>
          <a:noFill/>
          <a:ln w="635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cs typeface="Arial Unicode MS" charset="0"/>
            </a:endParaRPr>
          </a:p>
        </p:txBody>
      </p:sp>
      <p:cxnSp>
        <p:nvCxnSpPr>
          <p:cNvPr id="60" name="Straight Arrow Connector 59"/>
          <p:cNvCxnSpPr/>
          <p:nvPr/>
        </p:nvCxnSpPr>
        <p:spPr bwMode="auto">
          <a:xfrm>
            <a:off x="2895600" y="2743200"/>
            <a:ext cx="0" cy="1295400"/>
          </a:xfrm>
          <a:prstGeom prst="straightConnector1">
            <a:avLst/>
          </a:prstGeom>
          <a:solidFill>
            <a:srgbClr val="00B8FF"/>
          </a:solidFill>
          <a:ln w="63500" cap="flat" cmpd="sng" algn="ctr">
            <a:solidFill>
              <a:srgbClr val="FF0000"/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61" name="Straight Arrow Connector 60"/>
          <p:cNvCxnSpPr/>
          <p:nvPr/>
        </p:nvCxnSpPr>
        <p:spPr bwMode="auto">
          <a:xfrm>
            <a:off x="2895600" y="4114800"/>
            <a:ext cx="1295400" cy="0"/>
          </a:xfrm>
          <a:prstGeom prst="straightConnector1">
            <a:avLst/>
          </a:prstGeom>
          <a:solidFill>
            <a:srgbClr val="00B8FF"/>
          </a:solidFill>
          <a:ln w="63500" cap="flat" cmpd="sng" algn="ctr">
            <a:solidFill>
              <a:srgbClr val="FF0000"/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62" name="Straight Connector 61"/>
          <p:cNvCxnSpPr/>
          <p:nvPr/>
        </p:nvCxnSpPr>
        <p:spPr bwMode="auto">
          <a:xfrm flipV="1">
            <a:off x="2971800" y="4495800"/>
            <a:ext cx="0" cy="762000"/>
          </a:xfrm>
          <a:prstGeom prst="line">
            <a:avLst/>
          </a:prstGeom>
          <a:solidFill>
            <a:srgbClr val="00B8FF"/>
          </a:solidFill>
          <a:ln w="635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Arrow Connector 62"/>
          <p:cNvCxnSpPr/>
          <p:nvPr/>
        </p:nvCxnSpPr>
        <p:spPr bwMode="auto">
          <a:xfrm>
            <a:off x="2971800" y="5181600"/>
            <a:ext cx="869429" cy="3103"/>
          </a:xfrm>
          <a:prstGeom prst="straightConnector1">
            <a:avLst/>
          </a:prstGeom>
          <a:solidFill>
            <a:srgbClr val="00B8FF"/>
          </a:solidFill>
          <a:ln w="63500" cap="flat" cmpd="sng" algn="ctr">
            <a:solidFill>
              <a:srgbClr val="FF0000"/>
            </a:solidFill>
            <a:prstDash val="sysDash"/>
            <a:round/>
            <a:headEnd type="none" w="med" len="med"/>
            <a:tailEnd type="arrow"/>
          </a:ln>
          <a:effectLst/>
        </p:spPr>
      </p:cxnSp>
      <p:sp>
        <p:nvSpPr>
          <p:cNvPr id="64" name="TextBox 63"/>
          <p:cNvSpPr txBox="1"/>
          <p:nvPr/>
        </p:nvSpPr>
        <p:spPr>
          <a:xfrm>
            <a:off x="2971800" y="2743200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Squeezed State</a:t>
            </a:r>
            <a:endParaRPr lang="en-US" dirty="0">
              <a:latin typeface="+mn-lt"/>
            </a:endParaRPr>
          </a:p>
        </p:txBody>
      </p:sp>
      <p:sp>
        <p:nvSpPr>
          <p:cNvPr id="35" name="Rectangle 2"/>
          <p:cNvSpPr txBox="1">
            <a:spLocks noChangeArrowheads="1"/>
          </p:cNvSpPr>
          <p:nvPr/>
        </p:nvSpPr>
        <p:spPr>
          <a:xfrm>
            <a:off x="533400" y="457200"/>
            <a:ext cx="8153400" cy="7429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en-US" sz="4400" kern="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Balanced Homodyne Detection</a:t>
            </a:r>
            <a:endParaRPr kumimoji="0" lang="en-US" sz="44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2400" y="3733800"/>
            <a:ext cx="1781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Local Oscillator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533400"/>
            <a:ext cx="8458200" cy="901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36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LIGO interferometers, quantum light and 			quantum noise</a:t>
            </a:r>
          </a:p>
          <a:p>
            <a:pPr>
              <a:buFont typeface="Wingdings" pitchFamily="2" charset="2"/>
              <a:buChar char="§"/>
            </a:pPr>
            <a:r>
              <a:rPr lang="en-US" sz="3600" dirty="0" smtClean="0"/>
              <a:t>Generation and detection of squeezing</a:t>
            </a:r>
          </a:p>
          <a:p>
            <a:pPr>
              <a:buFont typeface="Wingdings" pitchFamily="2" charset="2"/>
              <a:buChar char="§"/>
            </a:pPr>
            <a:r>
              <a:rPr lang="en-US" sz="3600" dirty="0" smtClean="0"/>
              <a:t>Squeezing in Enhanced LIGO</a:t>
            </a:r>
          </a:p>
          <a:p>
            <a:pPr>
              <a:buFont typeface="Wingdings" pitchFamily="2" charset="2"/>
              <a:buChar char="§"/>
            </a:pPr>
            <a:r>
              <a:rPr lang="en-US" sz="3600" dirty="0" smtClean="0"/>
              <a:t>Environmental noise couplings</a:t>
            </a:r>
            <a:endParaRPr lang="en-US" sz="3600" dirty="0"/>
          </a:p>
          <a:p>
            <a:pPr>
              <a:buFont typeface="Wingdings" pitchFamily="2" charset="2"/>
              <a:buChar char="§"/>
            </a:pPr>
            <a:r>
              <a:rPr lang="en-US" sz="3600" dirty="0" smtClean="0"/>
              <a:t>Limits to the level of squeezing</a:t>
            </a:r>
          </a:p>
          <a:p>
            <a:pPr lvl="1">
              <a:buFont typeface="Arial" pitchFamily="34" charset="0"/>
              <a:buChar char="•"/>
            </a:pPr>
            <a:r>
              <a:rPr lang="en-US" sz="3600" dirty="0" smtClean="0"/>
              <a:t>Losses</a:t>
            </a:r>
          </a:p>
          <a:p>
            <a:pPr lvl="1">
              <a:buFont typeface="Arial" pitchFamily="34" charset="0"/>
              <a:buChar char="•"/>
            </a:pPr>
            <a:r>
              <a:rPr lang="en-US" sz="3600" dirty="0" smtClean="0"/>
              <a:t>Squeezing angle fluctuations</a:t>
            </a:r>
          </a:p>
          <a:p>
            <a:pPr>
              <a:buFont typeface="Wingdings" pitchFamily="2" charset="2"/>
              <a:buChar char="§"/>
            </a:pPr>
            <a:r>
              <a:rPr lang="en-US" sz="3600" dirty="0" smtClean="0"/>
              <a:t>Potential benefit for Advanced LIGO and 			beyond</a:t>
            </a:r>
          </a:p>
          <a:p>
            <a:pPr lvl="1">
              <a:buFont typeface="Arial" pitchFamily="34" charset="0"/>
              <a:buChar char="•"/>
            </a:pPr>
            <a:endParaRPr lang="en-US" sz="4400" dirty="0" smtClean="0">
              <a:solidFill>
                <a:srgbClr val="FB4005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4400" dirty="0" smtClean="0">
              <a:solidFill>
                <a:srgbClr val="FB4005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4400" dirty="0" smtClean="0">
              <a:solidFill>
                <a:srgbClr val="FB4005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4400" dirty="0" smtClean="0">
              <a:solidFill>
                <a:srgbClr val="FB4005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4400" dirty="0">
              <a:solidFill>
                <a:srgbClr val="FB400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2"/>
          <p:cNvSpPr txBox="1">
            <a:spLocks noChangeArrowheads="1"/>
          </p:cNvSpPr>
          <p:nvPr/>
        </p:nvSpPr>
        <p:spPr>
          <a:xfrm>
            <a:off x="533400" y="457200"/>
            <a:ext cx="8153400" cy="7429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en-US" sz="4400" kern="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Un</a:t>
            </a:r>
            <a:r>
              <a:rPr lang="en-US" sz="4400" kern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</a:t>
            </a:r>
            <a:r>
              <a:rPr lang="en-US" sz="4400" kern="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alanced Homodyne Detection</a:t>
            </a:r>
            <a:endParaRPr kumimoji="0" lang="en-US" sz="44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1937118" y="1524000"/>
            <a:ext cx="2711082" cy="2133600"/>
            <a:chOff x="530479" y="1371600"/>
            <a:chExt cx="3194558" cy="2987040"/>
          </a:xfrm>
        </p:grpSpPr>
        <p:grpSp>
          <p:nvGrpSpPr>
            <p:cNvPr id="3" name="Group 37"/>
            <p:cNvGrpSpPr/>
            <p:nvPr/>
          </p:nvGrpSpPr>
          <p:grpSpPr>
            <a:xfrm>
              <a:off x="1493489" y="2765183"/>
              <a:ext cx="1935512" cy="288616"/>
              <a:chOff x="2015444" y="3955640"/>
              <a:chExt cx="3157622" cy="411279"/>
            </a:xfrm>
          </p:grpSpPr>
          <p:sp>
            <p:nvSpPr>
              <p:cNvPr id="40" name="Rectangle 39"/>
              <p:cNvSpPr/>
              <p:nvPr/>
            </p:nvSpPr>
            <p:spPr bwMode="auto">
              <a:xfrm rot="18896102">
                <a:off x="2716852" y="3254232"/>
                <a:ext cx="411279" cy="1814095"/>
              </a:xfrm>
              <a:prstGeom prst="rect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6" charset="0"/>
                  <a:cs typeface="Arial Unicode MS" charset="0"/>
                </a:endParaRPr>
              </a:p>
            </p:txBody>
          </p:sp>
          <p:cxnSp>
            <p:nvCxnSpPr>
              <p:cNvPr id="45" name="Straight Arrow Connector 44"/>
              <p:cNvCxnSpPr/>
              <p:nvPr/>
            </p:nvCxnSpPr>
            <p:spPr bwMode="auto">
              <a:xfrm>
                <a:off x="3059731" y="4141470"/>
                <a:ext cx="2113335" cy="0"/>
              </a:xfrm>
              <a:prstGeom prst="straightConnector1">
                <a:avLst/>
              </a:prstGeom>
              <a:solidFill>
                <a:srgbClr val="00B8FF"/>
              </a:solidFill>
              <a:ln w="635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cxnSp>
          <p:nvCxnSpPr>
            <p:cNvPr id="60" name="Straight Arrow Connector 59"/>
            <p:cNvCxnSpPr/>
            <p:nvPr/>
          </p:nvCxnSpPr>
          <p:spPr bwMode="auto">
            <a:xfrm>
              <a:off x="2133600" y="1371600"/>
              <a:ext cx="0" cy="1295400"/>
            </a:xfrm>
            <a:prstGeom prst="straightConnector1">
              <a:avLst/>
            </a:prstGeom>
            <a:solidFill>
              <a:srgbClr val="00B8FF"/>
            </a:solidFill>
            <a:ln w="635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1" name="Straight Arrow Connector 60"/>
            <p:cNvCxnSpPr/>
            <p:nvPr/>
          </p:nvCxnSpPr>
          <p:spPr bwMode="auto">
            <a:xfrm>
              <a:off x="2133600" y="2743200"/>
              <a:ext cx="1295400" cy="0"/>
            </a:xfrm>
            <a:prstGeom prst="straightConnector1">
              <a:avLst/>
            </a:prstGeom>
            <a:solidFill>
              <a:srgbClr val="00B8FF"/>
            </a:solidFill>
            <a:ln w="635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8" name="Elbow Connector 37"/>
            <p:cNvCxnSpPr/>
            <p:nvPr/>
          </p:nvCxnSpPr>
          <p:spPr>
            <a:xfrm>
              <a:off x="530479" y="2971800"/>
              <a:ext cx="1398778" cy="1386840"/>
            </a:xfrm>
            <a:prstGeom prst="bentConnector3">
              <a:avLst>
                <a:gd name="adj1" fmla="val 99019"/>
              </a:avLst>
            </a:prstGeom>
            <a:ln w="1587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Chord 53"/>
            <p:cNvSpPr/>
            <p:nvPr/>
          </p:nvSpPr>
          <p:spPr>
            <a:xfrm rot="10800000">
              <a:off x="3115437" y="2590800"/>
              <a:ext cx="609600" cy="457200"/>
            </a:xfrm>
            <a:prstGeom prst="chord">
              <a:avLst>
                <a:gd name="adj1" fmla="val 5443980"/>
                <a:gd name="adj2" fmla="val 16200000"/>
              </a:avLst>
            </a:prstGeom>
            <a:gradFill flip="none" rotWithShape="1">
              <a:gsLst>
                <a:gs pos="0">
                  <a:schemeClr val="accent6">
                    <a:lumMod val="75000"/>
                    <a:shade val="30000"/>
                    <a:satMod val="115000"/>
                  </a:schemeClr>
                </a:gs>
                <a:gs pos="50000">
                  <a:schemeClr val="accent6">
                    <a:lumMod val="75000"/>
                    <a:shade val="67500"/>
                    <a:satMod val="115000"/>
                  </a:schemeClr>
                </a:gs>
                <a:gs pos="100000">
                  <a:schemeClr val="accent6">
                    <a:lumMod val="7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81000" y="4191000"/>
            <a:ext cx="342900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  <a:buFont typeface="Arial" pitchFamily="34" charset="0"/>
              <a:buChar char="•"/>
            </a:pPr>
            <a:r>
              <a:rPr lang="en-US" sz="2800" dirty="0" smtClean="0">
                <a:latin typeface="+mn-lt"/>
              </a:rPr>
              <a:t>High reflectivity beam splitter</a:t>
            </a:r>
          </a:p>
          <a:p>
            <a:pPr>
              <a:buClr>
                <a:schemeClr val="bg1"/>
              </a:buClr>
              <a:buFont typeface="Arial" pitchFamily="34" charset="0"/>
              <a:buChar char="•"/>
            </a:pPr>
            <a:r>
              <a:rPr lang="en-US" sz="2800" dirty="0" smtClean="0"/>
              <a:t>Requires low noise local oscillator</a:t>
            </a:r>
            <a:endParaRPr lang="en-US" sz="2800" dirty="0" smtClean="0">
              <a:latin typeface="+mn-lt"/>
            </a:endParaRPr>
          </a:p>
          <a:p>
            <a:pPr>
              <a:buFont typeface="Arial" pitchFamily="34" charset="0"/>
              <a:buChar char="•"/>
            </a:pP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381000" y="4191000"/>
            <a:ext cx="342900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  <a:buFont typeface="Arial" pitchFamily="34" charset="0"/>
              <a:buChar char="•"/>
            </a:pPr>
            <a:r>
              <a:rPr lang="en-US" sz="2800" dirty="0" smtClean="0">
                <a:latin typeface="+mn-lt"/>
              </a:rPr>
              <a:t>High reflectivity beam splitter</a:t>
            </a:r>
          </a:p>
          <a:p>
            <a:pPr>
              <a:buClr>
                <a:schemeClr val="bg1"/>
              </a:buClr>
              <a:buFont typeface="Arial" pitchFamily="34" charset="0"/>
              <a:buChar char="•"/>
            </a:pPr>
            <a:r>
              <a:rPr lang="en-US" sz="2800" dirty="0" smtClean="0"/>
              <a:t>Requires low noise local oscillator</a:t>
            </a:r>
            <a:endParaRPr lang="en-US" sz="2800" dirty="0" smtClean="0">
              <a:latin typeface="+mn-lt"/>
            </a:endParaRPr>
          </a:p>
          <a:p>
            <a:pPr>
              <a:buFont typeface="Arial" pitchFamily="34" charset="0"/>
              <a:buChar char="•"/>
            </a:pPr>
            <a:endParaRPr lang="en-US" dirty="0">
              <a:latin typeface="+mn-lt"/>
            </a:endParaRPr>
          </a:p>
        </p:txBody>
      </p:sp>
      <p:sp>
        <p:nvSpPr>
          <p:cNvPr id="35" name="Rectangle 2"/>
          <p:cNvSpPr txBox="1">
            <a:spLocks noChangeArrowheads="1"/>
          </p:cNvSpPr>
          <p:nvPr/>
        </p:nvSpPr>
        <p:spPr>
          <a:xfrm>
            <a:off x="533400" y="457200"/>
            <a:ext cx="8153400" cy="7429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en-US" sz="4400" kern="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Un</a:t>
            </a:r>
            <a:r>
              <a:rPr lang="en-US" sz="4400" kern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</a:t>
            </a:r>
            <a:r>
              <a:rPr lang="en-US" sz="4400" kern="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alanced Homodyne Detection</a:t>
            </a:r>
            <a:endParaRPr kumimoji="0" lang="en-US" sz="44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" name="Group 65"/>
          <p:cNvGrpSpPr/>
          <p:nvPr/>
        </p:nvGrpSpPr>
        <p:grpSpPr>
          <a:xfrm>
            <a:off x="1844859" y="1981200"/>
            <a:ext cx="2269941" cy="1248486"/>
            <a:chOff x="1570102" y="1798321"/>
            <a:chExt cx="2674747" cy="1747881"/>
          </a:xfrm>
        </p:grpSpPr>
        <p:grpSp>
          <p:nvGrpSpPr>
            <p:cNvPr id="3" name="Group 37"/>
            <p:cNvGrpSpPr/>
            <p:nvPr/>
          </p:nvGrpSpPr>
          <p:grpSpPr>
            <a:xfrm>
              <a:off x="1570102" y="1798321"/>
              <a:ext cx="2371178" cy="1747881"/>
              <a:chOff x="2140430" y="2577858"/>
              <a:chExt cx="3868372" cy="2490738"/>
            </a:xfrm>
          </p:grpSpPr>
          <p:sp>
            <p:nvSpPr>
              <p:cNvPr id="40" name="Rectangle 39"/>
              <p:cNvSpPr/>
              <p:nvPr/>
            </p:nvSpPr>
            <p:spPr bwMode="auto">
              <a:xfrm>
                <a:off x="2140430" y="2577858"/>
                <a:ext cx="585932" cy="2490738"/>
              </a:xfrm>
              <a:prstGeom prst="rect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6" charset="0"/>
                  <a:cs typeface="Arial Unicode MS" charset="0"/>
                </a:endParaRPr>
              </a:p>
            </p:txBody>
          </p:sp>
          <p:cxnSp>
            <p:nvCxnSpPr>
              <p:cNvPr id="45" name="Straight Arrow Connector 44"/>
              <p:cNvCxnSpPr>
                <a:endCxn id="54" idx="2"/>
              </p:cNvCxnSpPr>
              <p:nvPr/>
            </p:nvCxnSpPr>
            <p:spPr bwMode="auto">
              <a:xfrm flipV="1">
                <a:off x="3059732" y="4119775"/>
                <a:ext cx="2949070" cy="21696"/>
              </a:xfrm>
              <a:prstGeom prst="straightConnector1">
                <a:avLst/>
              </a:prstGeom>
              <a:solidFill>
                <a:srgbClr val="00B8FF"/>
              </a:solidFill>
              <a:ln w="635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cxnSp>
          <p:nvCxnSpPr>
            <p:cNvPr id="60" name="Straight Arrow Connector 59"/>
            <p:cNvCxnSpPr/>
            <p:nvPr/>
          </p:nvCxnSpPr>
          <p:spPr bwMode="auto">
            <a:xfrm rot="5400000">
              <a:off x="2474406" y="1999933"/>
              <a:ext cx="0" cy="1090295"/>
            </a:xfrm>
            <a:prstGeom prst="straightConnector1">
              <a:avLst/>
            </a:prstGeom>
            <a:solidFill>
              <a:srgbClr val="00B8FF"/>
            </a:solidFill>
            <a:ln w="635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1" name="Straight Arrow Connector 60"/>
            <p:cNvCxnSpPr/>
            <p:nvPr/>
          </p:nvCxnSpPr>
          <p:spPr bwMode="auto">
            <a:xfrm>
              <a:off x="2133601" y="2743201"/>
              <a:ext cx="1771015" cy="15240"/>
            </a:xfrm>
            <a:prstGeom prst="straightConnector1">
              <a:avLst/>
            </a:prstGeom>
            <a:solidFill>
              <a:srgbClr val="00B8FF"/>
            </a:solidFill>
            <a:ln w="635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arrow"/>
            </a:ln>
            <a:effectLst/>
          </p:spPr>
        </p:cxnSp>
        <p:sp>
          <p:nvSpPr>
            <p:cNvPr id="54" name="Chord 53"/>
            <p:cNvSpPr/>
            <p:nvPr/>
          </p:nvSpPr>
          <p:spPr>
            <a:xfrm rot="10800000">
              <a:off x="3635249" y="2651761"/>
              <a:ext cx="609600" cy="457200"/>
            </a:xfrm>
            <a:prstGeom prst="chord">
              <a:avLst>
                <a:gd name="adj1" fmla="val 5443980"/>
                <a:gd name="adj2" fmla="val 16200000"/>
              </a:avLst>
            </a:prstGeom>
            <a:gradFill flip="none" rotWithShape="1">
              <a:gsLst>
                <a:gs pos="0">
                  <a:schemeClr val="accent6">
                    <a:lumMod val="75000"/>
                    <a:shade val="30000"/>
                    <a:satMod val="115000"/>
                  </a:schemeClr>
                </a:gs>
                <a:gs pos="50000">
                  <a:schemeClr val="accent6">
                    <a:lumMod val="75000"/>
                    <a:shade val="67500"/>
                    <a:satMod val="115000"/>
                  </a:schemeClr>
                </a:gs>
                <a:gs pos="100000">
                  <a:schemeClr val="accent6">
                    <a:lumMod val="7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" name="Straight Arrow Connector 13"/>
          <p:cNvCxnSpPr/>
          <p:nvPr/>
        </p:nvCxnSpPr>
        <p:spPr bwMode="auto">
          <a:xfrm>
            <a:off x="701859" y="2438400"/>
            <a:ext cx="1099350" cy="0"/>
          </a:xfrm>
          <a:prstGeom prst="straightConnector1">
            <a:avLst/>
          </a:prstGeom>
          <a:solidFill>
            <a:srgbClr val="00B8FF"/>
          </a:solidFill>
          <a:ln w="1079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rot="10800000">
            <a:off x="625660" y="2819399"/>
            <a:ext cx="1099350" cy="0"/>
          </a:xfrm>
          <a:prstGeom prst="straightConnector1">
            <a:avLst/>
          </a:prstGeom>
          <a:solidFill>
            <a:srgbClr val="00B8FF"/>
          </a:solidFill>
          <a:ln w="1079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9" name="Group 17"/>
          <p:cNvGrpSpPr/>
          <p:nvPr/>
        </p:nvGrpSpPr>
        <p:grpSpPr>
          <a:xfrm>
            <a:off x="5779526" y="2764596"/>
            <a:ext cx="2907274" cy="2696259"/>
            <a:chOff x="6407939" y="2323958"/>
            <a:chExt cx="1976363" cy="1816834"/>
          </a:xfrm>
        </p:grpSpPr>
        <p:sp>
          <p:nvSpPr>
            <p:cNvPr id="20" name="Rectangle 33"/>
            <p:cNvSpPr>
              <a:spLocks noChangeArrowheads="1"/>
            </p:cNvSpPr>
            <p:nvPr/>
          </p:nvSpPr>
          <p:spPr bwMode="auto">
            <a:xfrm>
              <a:off x="8219140" y="3556268"/>
              <a:ext cx="165162" cy="584524"/>
            </a:xfrm>
            <a:prstGeom prst="rect">
              <a:avLst/>
            </a:prstGeom>
            <a:gradFill rotWithShape="1">
              <a:gsLst>
                <a:gs pos="0">
                  <a:srgbClr val="CCFFFF"/>
                </a:gs>
                <a:gs pos="100000">
                  <a:srgbClr val="5E7676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Rectangle 34"/>
            <p:cNvSpPr>
              <a:spLocks noChangeArrowheads="1"/>
            </p:cNvSpPr>
            <p:nvPr/>
          </p:nvSpPr>
          <p:spPr bwMode="auto">
            <a:xfrm rot="16200000">
              <a:off x="6631932" y="2099965"/>
              <a:ext cx="159040" cy="607025"/>
            </a:xfrm>
            <a:prstGeom prst="rect">
              <a:avLst/>
            </a:prstGeom>
            <a:gradFill rotWithShape="1">
              <a:gsLst>
                <a:gs pos="0">
                  <a:srgbClr val="CCFFFF"/>
                </a:gs>
                <a:gs pos="100000">
                  <a:srgbClr val="5E7676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2" name="Group 18"/>
          <p:cNvGrpSpPr/>
          <p:nvPr/>
        </p:nvGrpSpPr>
        <p:grpSpPr>
          <a:xfrm>
            <a:off x="4405243" y="2996569"/>
            <a:ext cx="4039247" cy="3197028"/>
            <a:chOff x="5178920" y="2646332"/>
            <a:chExt cx="2745880" cy="2154269"/>
          </a:xfrm>
        </p:grpSpPr>
        <p:sp>
          <p:nvSpPr>
            <p:cNvPr id="23" name="Rectangle 2"/>
            <p:cNvSpPr>
              <a:spLocks noChangeArrowheads="1"/>
            </p:cNvSpPr>
            <p:nvPr/>
          </p:nvSpPr>
          <p:spPr bwMode="auto">
            <a:xfrm rot="2748482">
              <a:off x="6286813" y="3564987"/>
              <a:ext cx="145615" cy="916972"/>
            </a:xfrm>
            <a:prstGeom prst="rect">
              <a:avLst/>
            </a:prstGeom>
            <a:gradFill rotWithShape="1">
              <a:gsLst>
                <a:gs pos="0">
                  <a:srgbClr val="5E7676"/>
                </a:gs>
                <a:gs pos="50000">
                  <a:srgbClr val="CCFFFF"/>
                </a:gs>
                <a:gs pos="100000">
                  <a:srgbClr val="5E7676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Line 4"/>
            <p:cNvSpPr>
              <a:spLocks noChangeShapeType="1"/>
            </p:cNvSpPr>
            <p:nvPr/>
          </p:nvSpPr>
          <p:spPr bwMode="auto">
            <a:xfrm>
              <a:off x="5977128" y="3996106"/>
              <a:ext cx="194767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5"/>
            <p:cNvSpPr>
              <a:spLocks noChangeShapeType="1"/>
            </p:cNvSpPr>
            <p:nvPr/>
          </p:nvSpPr>
          <p:spPr bwMode="auto">
            <a:xfrm flipV="1">
              <a:off x="6411635" y="2646332"/>
              <a:ext cx="0" cy="134977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6"/>
            <p:cNvSpPr>
              <a:spLocks noChangeShapeType="1"/>
            </p:cNvSpPr>
            <p:nvPr/>
          </p:nvSpPr>
          <p:spPr bwMode="auto">
            <a:xfrm flipH="1">
              <a:off x="6414853" y="3996106"/>
              <a:ext cx="11798" cy="80449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Rectangle 25"/>
            <p:cNvSpPr>
              <a:spLocks noChangeArrowheads="1"/>
            </p:cNvSpPr>
            <p:nvPr/>
          </p:nvSpPr>
          <p:spPr bwMode="auto">
            <a:xfrm>
              <a:off x="5178920" y="3822608"/>
              <a:ext cx="764680" cy="342866"/>
            </a:xfrm>
            <a:prstGeom prst="rect">
              <a:avLst/>
            </a:prstGeom>
            <a:gradFill rotWithShape="1">
              <a:gsLst>
                <a:gs pos="0">
                  <a:srgbClr val="CCFFFF"/>
                </a:gs>
                <a:gs pos="100000">
                  <a:srgbClr val="5E76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Laser</a:t>
              </a:r>
            </a:p>
          </p:txBody>
        </p:sp>
      </p:grpSp>
      <p:sp>
        <p:nvSpPr>
          <p:cNvPr id="29" name="Chord 28"/>
          <p:cNvSpPr/>
          <p:nvPr/>
        </p:nvSpPr>
        <p:spPr>
          <a:xfrm rot="-5400000">
            <a:off x="5813182" y="5840788"/>
            <a:ext cx="904673" cy="672551"/>
          </a:xfrm>
          <a:prstGeom prst="chord">
            <a:avLst>
              <a:gd name="adj1" fmla="val 5443980"/>
              <a:gd name="adj2" fmla="val 16200000"/>
            </a:avLst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533400"/>
            <a:ext cx="8458200" cy="901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3600" dirty="0" smtClean="0"/>
              <a:t>LIGO interferometers, quantum light and 			quantum noise</a:t>
            </a:r>
          </a:p>
          <a:p>
            <a:pPr>
              <a:buFont typeface="Wingdings" pitchFamily="2" charset="2"/>
              <a:buChar char="§"/>
            </a:pPr>
            <a:r>
              <a:rPr lang="en-US" sz="3600" dirty="0" smtClean="0"/>
              <a:t>Generation and detection of squeezing</a:t>
            </a:r>
          </a:p>
          <a:p>
            <a:pPr>
              <a:buFont typeface="Wingdings" pitchFamily="2" charset="2"/>
              <a:buChar char="§"/>
            </a:pPr>
            <a:r>
              <a:rPr lang="en-US" sz="36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Squeezing in Enhanced LIGO</a:t>
            </a:r>
          </a:p>
          <a:p>
            <a:pPr>
              <a:buFont typeface="Wingdings" pitchFamily="2" charset="2"/>
              <a:buChar char="§"/>
            </a:pPr>
            <a:r>
              <a:rPr lang="en-US" sz="3600" dirty="0" smtClean="0"/>
              <a:t>Environmental noise couplings</a:t>
            </a:r>
            <a:endParaRPr lang="en-US" sz="3600" dirty="0"/>
          </a:p>
          <a:p>
            <a:pPr>
              <a:buFont typeface="Wingdings" pitchFamily="2" charset="2"/>
              <a:buChar char="§"/>
            </a:pPr>
            <a:r>
              <a:rPr lang="en-US" sz="3600" dirty="0" smtClean="0"/>
              <a:t>Limits to the level of squeezing</a:t>
            </a:r>
          </a:p>
          <a:p>
            <a:pPr lvl="1">
              <a:buFont typeface="Arial" pitchFamily="34" charset="0"/>
              <a:buChar char="•"/>
            </a:pPr>
            <a:r>
              <a:rPr lang="en-US" sz="3600" dirty="0" smtClean="0"/>
              <a:t>Losses</a:t>
            </a:r>
          </a:p>
          <a:p>
            <a:pPr lvl="1">
              <a:buFont typeface="Arial" pitchFamily="34" charset="0"/>
              <a:buChar char="•"/>
            </a:pPr>
            <a:r>
              <a:rPr lang="en-US" sz="3600" dirty="0" smtClean="0"/>
              <a:t>Squeezing angle fluctuations</a:t>
            </a:r>
          </a:p>
          <a:p>
            <a:pPr>
              <a:buFont typeface="Wingdings" pitchFamily="2" charset="2"/>
              <a:buChar char="§"/>
            </a:pPr>
            <a:r>
              <a:rPr lang="en-US" sz="3600" dirty="0" smtClean="0"/>
              <a:t>Potential benefit for Advanced LIGO and 			beyond</a:t>
            </a:r>
          </a:p>
          <a:p>
            <a:pPr lvl="1">
              <a:buFont typeface="Arial" pitchFamily="34" charset="0"/>
              <a:buChar char="•"/>
            </a:pPr>
            <a:endParaRPr lang="en-US" sz="4400" dirty="0" smtClean="0">
              <a:solidFill>
                <a:srgbClr val="FB4005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4400" dirty="0" smtClean="0">
              <a:solidFill>
                <a:srgbClr val="FB4005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4400" dirty="0" smtClean="0">
              <a:solidFill>
                <a:srgbClr val="FB4005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4400" dirty="0" smtClean="0">
              <a:solidFill>
                <a:srgbClr val="FB4005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4400" dirty="0">
              <a:solidFill>
                <a:srgbClr val="FB400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H1 squeezing experiment</a:t>
            </a:r>
            <a:endParaRPr lang="en-US" dirty="0"/>
          </a:p>
        </p:txBody>
      </p:sp>
      <p:pic>
        <p:nvPicPr>
          <p:cNvPr id="4" name="Picture 2" descr="C:\Users\sheila\Pictures\winterspring2012\2012-03-16 2012\2012 068.JPG"/>
          <p:cNvPicPr>
            <a:picLocks noChangeAspect="1" noChangeArrowheads="1"/>
          </p:cNvPicPr>
          <p:nvPr/>
        </p:nvPicPr>
        <p:blipFill>
          <a:blip r:embed="rId2" cstate="print">
            <a:lum bright="30000" contrast="20000"/>
          </a:blip>
          <a:srcRect/>
          <a:stretch>
            <a:fillRect/>
          </a:stretch>
        </p:blipFill>
        <p:spPr bwMode="auto">
          <a:xfrm>
            <a:off x="5257800" y="1676400"/>
            <a:ext cx="3429000" cy="4572000"/>
          </a:xfrm>
          <a:prstGeom prst="rect">
            <a:avLst/>
          </a:prstGeom>
          <a:noFill/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00200"/>
            <a:ext cx="46482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Demonstrate that squeezing does not add noise in the LIGO band</a:t>
            </a:r>
          </a:p>
          <a:p>
            <a:r>
              <a:rPr lang="en-US" dirty="0" smtClean="0"/>
              <a:t>Study environmental noise couplings</a:t>
            </a:r>
          </a:p>
          <a:p>
            <a:r>
              <a:rPr lang="en-US" dirty="0" smtClean="0"/>
              <a:t>Understand limits to measured squeezing in order to plan for </a:t>
            </a:r>
            <a:r>
              <a:rPr lang="en-US" dirty="0" err="1" smtClean="0"/>
              <a:t>aLIGO</a:t>
            </a:r>
            <a:r>
              <a:rPr lang="en-US" dirty="0" smtClean="0"/>
              <a:t>+ squeezing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8B7254-8BB7-644C-A757-37435CCFA7BB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5000" y="304800"/>
            <a:ext cx="4960818" cy="1467785"/>
          </a:xfrm>
          <a:prstGeom prst="rect">
            <a:avLst/>
          </a:prstGeom>
        </p:spPr>
      </p:pic>
      <p:pic>
        <p:nvPicPr>
          <p:cNvPr id="6" name="Picture 5" descr="box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77638" y="2570199"/>
            <a:ext cx="1588088" cy="1191066"/>
          </a:xfrm>
          <a:prstGeom prst="rect">
            <a:avLst/>
          </a:prstGeom>
          <a:effectLst>
            <a:glow rad="63500">
              <a:schemeClr val="accent2">
                <a:alpha val="75000"/>
              </a:schemeClr>
            </a:glow>
          </a:effectLst>
        </p:spPr>
      </p:pic>
      <p:sp>
        <p:nvSpPr>
          <p:cNvPr id="7" name="Oval 6"/>
          <p:cNvSpPr/>
          <p:nvPr/>
        </p:nvSpPr>
        <p:spPr>
          <a:xfrm>
            <a:off x="6002865" y="449768"/>
            <a:ext cx="824912" cy="29633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5" descr="PA190036.JPG"/>
          <p:cNvPicPr>
            <a:picLocks noChangeAspect="1"/>
          </p:cNvPicPr>
          <p:nvPr/>
        </p:nvPicPr>
        <p:blipFill>
          <a:blip r:embed="rId4" cstate="print"/>
          <a:srcRect l="4518" t="22226" r="1587" b="16320"/>
          <a:stretch>
            <a:fillRect/>
          </a:stretch>
        </p:blipFill>
        <p:spPr bwMode="auto">
          <a:xfrm>
            <a:off x="499534" y="2660535"/>
            <a:ext cx="2362451" cy="106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3">
                <a:alpha val="75000"/>
              </a:schemeClr>
            </a:glow>
          </a:effectLst>
        </p:spPr>
      </p:pic>
      <p:sp>
        <p:nvSpPr>
          <p:cNvPr id="9" name="TextBox 8"/>
          <p:cNvSpPr txBox="1"/>
          <p:nvPr/>
        </p:nvSpPr>
        <p:spPr>
          <a:xfrm>
            <a:off x="465216" y="1985423"/>
            <a:ext cx="2222949" cy="58477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Bow-tie cavity OPO design from ANU (2008)</a:t>
            </a:r>
            <a:endParaRPr lang="en-US" sz="1600" dirty="0"/>
          </a:p>
        </p:txBody>
      </p:sp>
      <p:pic>
        <p:nvPicPr>
          <p:cNvPr id="10" name="Picture 9" descr="IMG_3780.jpg"/>
          <p:cNvPicPr>
            <a:picLocks noChangeAspect="1"/>
          </p:cNvPicPr>
          <p:nvPr/>
        </p:nvPicPr>
        <p:blipFill>
          <a:blip r:embed="rId5" cstate="print"/>
          <a:srcRect r="19681" b="29545"/>
          <a:stretch>
            <a:fillRect/>
          </a:stretch>
        </p:blipFill>
        <p:spPr>
          <a:xfrm>
            <a:off x="3371707" y="2465872"/>
            <a:ext cx="2252133" cy="1481667"/>
          </a:xfrm>
          <a:prstGeom prst="rect">
            <a:avLst/>
          </a:prstGeom>
          <a:effectLst>
            <a:glow rad="101600">
              <a:srgbClr val="A6F5B4">
                <a:alpha val="75000"/>
              </a:srgbClr>
            </a:glow>
          </a:effectLst>
        </p:spPr>
      </p:pic>
      <p:sp>
        <p:nvSpPr>
          <p:cNvPr id="11" name="TextBox 10"/>
          <p:cNvSpPr txBox="1"/>
          <p:nvPr/>
        </p:nvSpPr>
        <p:spPr>
          <a:xfrm>
            <a:off x="3154013" y="1910266"/>
            <a:ext cx="2682716" cy="58477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H1 Squeezer built at MIT (2009-2010)</a:t>
            </a:r>
            <a:endParaRPr lang="en-US" sz="1600" dirty="0"/>
          </a:p>
        </p:txBody>
      </p:sp>
      <p:sp>
        <p:nvSpPr>
          <p:cNvPr id="12" name="Right Arrow 11"/>
          <p:cNvSpPr/>
          <p:nvPr/>
        </p:nvSpPr>
        <p:spPr>
          <a:xfrm>
            <a:off x="2950634" y="2906756"/>
            <a:ext cx="347132" cy="304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968997" y="1910266"/>
            <a:ext cx="3049053" cy="58477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H1 Squeezer shipped to LHO (Oct 2010)</a:t>
            </a:r>
            <a:endParaRPr lang="en-US" sz="1600" dirty="0"/>
          </a:p>
        </p:txBody>
      </p:sp>
      <p:pic>
        <p:nvPicPr>
          <p:cNvPr id="14" name="Picture 13" descr="IMG_186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13600" y="2906756"/>
            <a:ext cx="1896531" cy="1422398"/>
          </a:xfrm>
          <a:prstGeom prst="rect">
            <a:avLst/>
          </a:prstGeom>
          <a:effectLst>
            <a:glow rad="63500">
              <a:schemeClr val="accent2">
                <a:alpha val="75000"/>
              </a:schemeClr>
            </a:glow>
          </a:effectLst>
        </p:spPr>
      </p:pic>
      <p:pic>
        <p:nvPicPr>
          <p:cNvPr id="15" name="Picture 14" descr="table.jpg"/>
          <p:cNvPicPr>
            <a:picLocks noChangeAspect="1"/>
          </p:cNvPicPr>
          <p:nvPr/>
        </p:nvPicPr>
        <p:blipFill>
          <a:blip r:embed="rId7" cstate="print"/>
          <a:srcRect l="13802" r="26563"/>
          <a:stretch>
            <a:fillRect/>
          </a:stretch>
        </p:blipFill>
        <p:spPr>
          <a:xfrm>
            <a:off x="5854703" y="5010356"/>
            <a:ext cx="1396993" cy="1756917"/>
          </a:xfrm>
          <a:prstGeom prst="rect">
            <a:avLst/>
          </a:prstGeom>
          <a:effectLst>
            <a:glow rad="63500">
              <a:schemeClr val="accent1">
                <a:alpha val="75000"/>
              </a:schemeClr>
            </a:glow>
          </a:effectLst>
        </p:spPr>
      </p:pic>
      <p:sp>
        <p:nvSpPr>
          <p:cNvPr id="16" name="TextBox 15"/>
          <p:cNvSpPr txBox="1"/>
          <p:nvPr/>
        </p:nvSpPr>
        <p:spPr>
          <a:xfrm>
            <a:off x="5910778" y="4766864"/>
            <a:ext cx="2935834" cy="58477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H1 Squeezer Installation (Summer 2011)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3508755" y="4120533"/>
            <a:ext cx="1952183" cy="58477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H1 Recovery</a:t>
            </a:r>
          </a:p>
          <a:p>
            <a:pPr algn="ctr"/>
            <a:r>
              <a:rPr lang="en-US" sz="1600" dirty="0" smtClean="0"/>
              <a:t>(Sept 2011)</a:t>
            </a:r>
            <a:endParaRPr lang="en-US" sz="1600" dirty="0"/>
          </a:p>
        </p:txBody>
      </p:sp>
      <p:pic>
        <p:nvPicPr>
          <p:cNvPr id="18" name="Picture 17" descr="relock_H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93692" y="4745450"/>
            <a:ext cx="2145478" cy="1282817"/>
          </a:xfrm>
          <a:prstGeom prst="rect">
            <a:avLst/>
          </a:prstGeom>
        </p:spPr>
      </p:pic>
      <p:sp>
        <p:nvSpPr>
          <p:cNvPr id="19" name="Right Arrow 18"/>
          <p:cNvSpPr/>
          <p:nvPr/>
        </p:nvSpPr>
        <p:spPr>
          <a:xfrm rot="10800000">
            <a:off x="5466372" y="5275255"/>
            <a:ext cx="314935" cy="304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83195" y="4048137"/>
            <a:ext cx="2194942" cy="58477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Squeeze injection in H1 (Nov – Dec 4 2011)</a:t>
            </a:r>
            <a:endParaRPr lang="en-US" sz="1600" dirty="0"/>
          </a:p>
        </p:txBody>
      </p:sp>
      <p:pic>
        <p:nvPicPr>
          <p:cNvPr id="21" name="Picture 20" descr="Sens.pdf"/>
          <p:cNvPicPr>
            <a:picLocks noChangeAspect="1"/>
          </p:cNvPicPr>
          <p:nvPr/>
        </p:nvPicPr>
        <p:blipFill>
          <a:blip r:embed="rId9" cstate="print"/>
          <a:srcRect l="2686" t="26991" r="3170" b="8421"/>
          <a:stretch>
            <a:fillRect/>
          </a:stretch>
        </p:blipFill>
        <p:spPr>
          <a:xfrm>
            <a:off x="16934" y="4632913"/>
            <a:ext cx="2998272" cy="158948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2" name="Right Arrow 21"/>
          <p:cNvSpPr/>
          <p:nvPr/>
        </p:nvSpPr>
        <p:spPr>
          <a:xfrm>
            <a:off x="5744629" y="2929467"/>
            <a:ext cx="347132" cy="304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P1000533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121519" y="5427655"/>
            <a:ext cx="1725093" cy="1293820"/>
          </a:xfrm>
          <a:prstGeom prst="rect">
            <a:avLst/>
          </a:prstGeom>
          <a:effectLst>
            <a:glow rad="63500">
              <a:schemeClr val="accent1">
                <a:alpha val="75000"/>
              </a:schemeClr>
            </a:glow>
          </a:effectLst>
        </p:spPr>
      </p:pic>
      <p:sp>
        <p:nvSpPr>
          <p:cNvPr id="24" name="Right Arrow 23"/>
          <p:cNvSpPr/>
          <p:nvPr/>
        </p:nvSpPr>
        <p:spPr>
          <a:xfrm rot="5400000">
            <a:off x="7192434" y="4401122"/>
            <a:ext cx="347132" cy="304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 rot="10800000">
            <a:off x="3056771" y="5275256"/>
            <a:ext cx="314935" cy="304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1000" t="18667" r="18000" b="5778"/>
          <a:stretch>
            <a:fillRect/>
          </a:stretch>
        </p:blipFill>
        <p:spPr bwMode="auto">
          <a:xfrm>
            <a:off x="1524000" y="1600200"/>
            <a:ext cx="603504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Squeezing in Enhanced LIGO</a:t>
            </a:r>
            <a:endParaRPr lang="en-US" dirty="0"/>
          </a:p>
        </p:txBody>
      </p:sp>
      <p:graphicFrame>
        <p:nvGraphicFramePr>
          <p:cNvPr id="25601" name="Object 1"/>
          <p:cNvGraphicFramePr>
            <a:graphicFrameLocks noChangeAspect="1"/>
          </p:cNvGraphicFramePr>
          <p:nvPr/>
        </p:nvGraphicFramePr>
        <p:xfrm>
          <a:off x="1366838" y="1295400"/>
          <a:ext cx="6481762" cy="5230895"/>
        </p:xfrm>
        <a:graphic>
          <a:graphicData uri="http://schemas.openxmlformats.org/presentationml/2006/ole">
            <p:oleObj spid="_x0000_s11266" name="Acrobat Document" r:id="rId3" imgW="4886257" imgH="3943350" progId="AcroExch.Document.7">
              <p:embed/>
            </p:oleObj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553200" y="4495800"/>
            <a:ext cx="78258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2.1dB</a:t>
            </a:r>
          </a:p>
        </p:txBody>
      </p:sp>
      <p:graphicFrame>
        <p:nvGraphicFramePr>
          <p:cNvPr id="25603" name="Object 3"/>
          <p:cNvGraphicFramePr>
            <a:graphicFrameLocks noChangeAspect="1"/>
          </p:cNvGraphicFramePr>
          <p:nvPr/>
        </p:nvGraphicFramePr>
        <p:xfrm>
          <a:off x="1371600" y="1295400"/>
          <a:ext cx="6477000" cy="5181600"/>
        </p:xfrm>
        <a:graphic>
          <a:graphicData uri="http://schemas.openxmlformats.org/presentationml/2006/ole">
            <p:oleObj spid="_x0000_s11267" name="Acrobat Document" r:id="rId4" imgW="5143500" imgH="3857625" progId="AcroExch.Document.7">
              <p:embed/>
            </p:oleObj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5486400" y="5029200"/>
            <a:ext cx="282910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20% improvement in SNR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Best broadband sensitivity to date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5500" t="20444" r="25500" b="10222"/>
          <a:stretch>
            <a:fillRect/>
          </a:stretch>
        </p:blipFill>
        <p:spPr bwMode="auto">
          <a:xfrm>
            <a:off x="1203569" y="1295400"/>
            <a:ext cx="6797431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Squeezing in Enhanced LIGO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5500" t="20445" r="25000" b="9333"/>
          <a:stretch>
            <a:fillRect/>
          </a:stretch>
        </p:blipFill>
        <p:spPr bwMode="auto">
          <a:xfrm>
            <a:off x="304800" y="1219200"/>
            <a:ext cx="6705600" cy="5350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>
          <a:xfrm>
            <a:off x="1981200" y="4648200"/>
            <a:ext cx="1752600" cy="1371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 l="29692" t="21674" r="26040" b="15613"/>
          <a:stretch>
            <a:fillRect/>
          </a:stretch>
        </p:blipFill>
        <p:spPr bwMode="auto">
          <a:xfrm>
            <a:off x="4191000" y="1295400"/>
            <a:ext cx="4876800" cy="3886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>
          <a:xfrm flipV="1">
            <a:off x="2286000" y="1295400"/>
            <a:ext cx="1905000" cy="35052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8" idx="5"/>
          </p:cNvCxnSpPr>
          <p:nvPr/>
        </p:nvCxnSpPr>
        <p:spPr>
          <a:xfrm flipV="1">
            <a:off x="3477137" y="5181600"/>
            <a:ext cx="5514463" cy="637334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191000" y="1295400"/>
            <a:ext cx="4876800" cy="38862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geo_nphys2083-f3.jpg"/>
          <p:cNvPicPr>
            <a:picLocks noChangeAspect="1"/>
          </p:cNvPicPr>
          <p:nvPr/>
        </p:nvPicPr>
        <p:blipFill>
          <a:blip r:embed="rId4" cstate="print"/>
          <a:srcRect l="14741" t="24834" r="14461" b="22480"/>
          <a:stretch>
            <a:fillRect/>
          </a:stretch>
        </p:blipFill>
        <p:spPr>
          <a:xfrm>
            <a:off x="9982200" y="4953000"/>
            <a:ext cx="5715000" cy="2514600"/>
          </a:xfrm>
          <a:prstGeom prst="snip2SameRect">
            <a:avLst>
              <a:gd name="adj1" fmla="val 4400"/>
              <a:gd name="adj2" fmla="val 49999"/>
            </a:avLst>
          </a:prstGeom>
        </p:spPr>
      </p:pic>
      <p:sp>
        <p:nvSpPr>
          <p:cNvPr id="19" name="TextBox 18"/>
          <p:cNvSpPr txBox="1"/>
          <p:nvPr/>
        </p:nvSpPr>
        <p:spPr>
          <a:xfrm>
            <a:off x="5486400" y="5791200"/>
            <a:ext cx="3459986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1Mpc  range added to NS range</a:t>
            </a:r>
          </a:p>
          <a:p>
            <a:r>
              <a:rPr lang="en-US" sz="2000" dirty="0" smtClean="0"/>
              <a:t>24% increase in volume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 animBg="1"/>
      <p:bldP spid="18" grpId="1" animBg="1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533400"/>
            <a:ext cx="8458200" cy="901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3600" dirty="0" smtClean="0"/>
              <a:t>LIGO interferometers, quantum light and 			quantum noise</a:t>
            </a:r>
          </a:p>
          <a:p>
            <a:pPr>
              <a:buFont typeface="Wingdings" pitchFamily="2" charset="2"/>
              <a:buChar char="§"/>
            </a:pPr>
            <a:r>
              <a:rPr lang="en-US" sz="3600" dirty="0" smtClean="0"/>
              <a:t>Generation and detection of squeezing</a:t>
            </a:r>
          </a:p>
          <a:p>
            <a:pPr>
              <a:buFont typeface="Wingdings" pitchFamily="2" charset="2"/>
              <a:buChar char="§"/>
            </a:pPr>
            <a:r>
              <a:rPr lang="en-US" sz="3600" dirty="0" smtClean="0"/>
              <a:t>Squeezing in Enhanced LIGO</a:t>
            </a:r>
          </a:p>
          <a:p>
            <a:pPr>
              <a:buFont typeface="Wingdings" pitchFamily="2" charset="2"/>
              <a:buChar char="§"/>
            </a:pPr>
            <a:r>
              <a:rPr lang="en-US" sz="36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Environmental noise couplings</a:t>
            </a:r>
            <a:endParaRPr lang="en-US" sz="36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3600" dirty="0" smtClean="0"/>
              <a:t>Limits to the level of squeezing</a:t>
            </a:r>
          </a:p>
          <a:p>
            <a:pPr lvl="1">
              <a:buFont typeface="Arial" pitchFamily="34" charset="0"/>
              <a:buChar char="•"/>
            </a:pPr>
            <a:r>
              <a:rPr lang="en-US" sz="3600" dirty="0" smtClean="0"/>
              <a:t>Losses</a:t>
            </a:r>
          </a:p>
          <a:p>
            <a:pPr lvl="1">
              <a:buFont typeface="Arial" pitchFamily="34" charset="0"/>
              <a:buChar char="•"/>
            </a:pPr>
            <a:r>
              <a:rPr lang="en-US" sz="3600" dirty="0" smtClean="0"/>
              <a:t>Squeezing angle fluctuations</a:t>
            </a:r>
          </a:p>
          <a:p>
            <a:pPr>
              <a:buFont typeface="Wingdings" pitchFamily="2" charset="2"/>
              <a:buChar char="§"/>
            </a:pPr>
            <a:r>
              <a:rPr lang="en-US" sz="3600" dirty="0" smtClean="0"/>
              <a:t>Potential benefit for Advanced LIGO and 			beyond</a:t>
            </a:r>
          </a:p>
          <a:p>
            <a:pPr lvl="1">
              <a:buFont typeface="Arial" pitchFamily="34" charset="0"/>
              <a:buChar char="•"/>
            </a:pPr>
            <a:endParaRPr lang="en-US" sz="4400" dirty="0" smtClean="0">
              <a:solidFill>
                <a:srgbClr val="FB4005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4400" dirty="0" smtClean="0">
              <a:solidFill>
                <a:srgbClr val="FB4005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4400" dirty="0" smtClean="0">
              <a:solidFill>
                <a:srgbClr val="FB4005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4400" dirty="0" smtClean="0">
              <a:solidFill>
                <a:srgbClr val="FB4005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4400" dirty="0">
              <a:solidFill>
                <a:srgbClr val="FB400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GravitationalWave_PlusPolarizatio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667000" y="7086600"/>
            <a:ext cx="4953000" cy="4953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Michelson interferometer</a:t>
            </a:r>
            <a:endParaRPr lang="en-US" dirty="0"/>
          </a:p>
        </p:txBody>
      </p:sp>
      <p:pic>
        <p:nvPicPr>
          <p:cNvPr id="137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38635" t="8418" r="15907" b="14135"/>
          <a:stretch>
            <a:fillRect/>
          </a:stretch>
        </p:blipFill>
        <p:spPr bwMode="auto">
          <a:xfrm>
            <a:off x="-3276600" y="7772400"/>
            <a:ext cx="4929809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660281" y="65648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3" name="Group 17"/>
          <p:cNvGrpSpPr/>
          <p:nvPr/>
        </p:nvGrpSpPr>
        <p:grpSpPr>
          <a:xfrm>
            <a:off x="4117483" y="1905000"/>
            <a:ext cx="2907274" cy="2696259"/>
            <a:chOff x="6407939" y="2323958"/>
            <a:chExt cx="1976363" cy="1816834"/>
          </a:xfrm>
        </p:grpSpPr>
        <p:sp>
          <p:nvSpPr>
            <p:cNvPr id="21" name="Rectangle 33"/>
            <p:cNvSpPr>
              <a:spLocks noChangeArrowheads="1"/>
            </p:cNvSpPr>
            <p:nvPr/>
          </p:nvSpPr>
          <p:spPr bwMode="auto">
            <a:xfrm>
              <a:off x="8219140" y="3556268"/>
              <a:ext cx="165162" cy="584524"/>
            </a:xfrm>
            <a:prstGeom prst="rect">
              <a:avLst/>
            </a:prstGeom>
            <a:gradFill rotWithShape="1">
              <a:gsLst>
                <a:gs pos="0">
                  <a:srgbClr val="CCFFFF"/>
                </a:gs>
                <a:gs pos="100000">
                  <a:srgbClr val="5E7676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Rectangle 34"/>
            <p:cNvSpPr>
              <a:spLocks noChangeArrowheads="1"/>
            </p:cNvSpPr>
            <p:nvPr/>
          </p:nvSpPr>
          <p:spPr bwMode="auto">
            <a:xfrm rot="16200000">
              <a:off x="6631932" y="2099965"/>
              <a:ext cx="159040" cy="607025"/>
            </a:xfrm>
            <a:prstGeom prst="rect">
              <a:avLst/>
            </a:prstGeom>
            <a:gradFill rotWithShape="1">
              <a:gsLst>
                <a:gs pos="0">
                  <a:srgbClr val="CCFFFF"/>
                </a:gs>
                <a:gs pos="100000">
                  <a:srgbClr val="5E7676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18"/>
          <p:cNvGrpSpPr/>
          <p:nvPr/>
        </p:nvGrpSpPr>
        <p:grpSpPr>
          <a:xfrm>
            <a:off x="2743200" y="2136973"/>
            <a:ext cx="4039247" cy="3197028"/>
            <a:chOff x="5178920" y="2646332"/>
            <a:chExt cx="2745880" cy="2154269"/>
          </a:xfrm>
        </p:grpSpPr>
        <p:sp>
          <p:nvSpPr>
            <p:cNvPr id="10" name="Rectangle 2"/>
            <p:cNvSpPr>
              <a:spLocks noChangeArrowheads="1"/>
            </p:cNvSpPr>
            <p:nvPr/>
          </p:nvSpPr>
          <p:spPr bwMode="auto">
            <a:xfrm rot="2748482">
              <a:off x="6286813" y="3564987"/>
              <a:ext cx="145615" cy="916972"/>
            </a:xfrm>
            <a:prstGeom prst="rect">
              <a:avLst/>
            </a:prstGeom>
            <a:gradFill rotWithShape="1">
              <a:gsLst>
                <a:gs pos="0">
                  <a:srgbClr val="5E7676"/>
                </a:gs>
                <a:gs pos="50000">
                  <a:srgbClr val="CCFFFF"/>
                </a:gs>
                <a:gs pos="100000">
                  <a:srgbClr val="5E7676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Line 4"/>
            <p:cNvSpPr>
              <a:spLocks noChangeShapeType="1"/>
            </p:cNvSpPr>
            <p:nvPr/>
          </p:nvSpPr>
          <p:spPr bwMode="auto">
            <a:xfrm>
              <a:off x="5977128" y="3996106"/>
              <a:ext cx="194767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Line 5"/>
            <p:cNvSpPr>
              <a:spLocks noChangeShapeType="1"/>
            </p:cNvSpPr>
            <p:nvPr/>
          </p:nvSpPr>
          <p:spPr bwMode="auto">
            <a:xfrm flipV="1">
              <a:off x="6411635" y="2646332"/>
              <a:ext cx="0" cy="134977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6"/>
            <p:cNvSpPr>
              <a:spLocks noChangeShapeType="1"/>
            </p:cNvSpPr>
            <p:nvPr/>
          </p:nvSpPr>
          <p:spPr bwMode="auto">
            <a:xfrm flipH="1">
              <a:off x="6414853" y="3996106"/>
              <a:ext cx="11798" cy="80449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25"/>
            <p:cNvSpPr>
              <a:spLocks noChangeArrowheads="1"/>
            </p:cNvSpPr>
            <p:nvPr/>
          </p:nvSpPr>
          <p:spPr bwMode="auto">
            <a:xfrm>
              <a:off x="5178920" y="3822608"/>
              <a:ext cx="764680" cy="342866"/>
            </a:xfrm>
            <a:prstGeom prst="rect">
              <a:avLst/>
            </a:prstGeom>
            <a:gradFill rotWithShape="1">
              <a:gsLst>
                <a:gs pos="0">
                  <a:srgbClr val="CCFFFF"/>
                </a:gs>
                <a:gs pos="100000">
                  <a:srgbClr val="5E76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Laser</a:t>
              </a:r>
            </a:p>
          </p:txBody>
        </p:sp>
      </p:grpSp>
      <p:sp>
        <p:nvSpPr>
          <p:cNvPr id="23" name="Chord 22"/>
          <p:cNvSpPr/>
          <p:nvPr/>
        </p:nvSpPr>
        <p:spPr>
          <a:xfrm rot="-5400000">
            <a:off x="4151139" y="4981192"/>
            <a:ext cx="904673" cy="672551"/>
          </a:xfrm>
          <a:prstGeom prst="chord">
            <a:avLst>
              <a:gd name="adj1" fmla="val 5443980"/>
              <a:gd name="adj2" fmla="val 16200000"/>
            </a:avLst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Backscatter noise</a:t>
            </a:r>
            <a:endParaRPr lang="en-US" dirty="0"/>
          </a:p>
        </p:txBody>
      </p:sp>
      <p:grpSp>
        <p:nvGrpSpPr>
          <p:cNvPr id="3" name="Group 95"/>
          <p:cNvGrpSpPr>
            <a:grpSpLocks/>
          </p:cNvGrpSpPr>
          <p:nvPr/>
        </p:nvGrpSpPr>
        <p:grpSpPr bwMode="auto">
          <a:xfrm>
            <a:off x="4146010" y="1600200"/>
            <a:ext cx="4235991" cy="4619777"/>
            <a:chOff x="-873089" y="2044717"/>
            <a:chExt cx="4500768" cy="4520392"/>
          </a:xfrm>
        </p:grpSpPr>
        <p:sp>
          <p:nvSpPr>
            <p:cNvPr id="12" name="Chord 44"/>
            <p:cNvSpPr>
              <a:spLocks noChangeArrowheads="1"/>
            </p:cNvSpPr>
            <p:nvPr/>
          </p:nvSpPr>
          <p:spPr bwMode="auto">
            <a:xfrm rot="17473198">
              <a:off x="1773689" y="6057109"/>
              <a:ext cx="499534" cy="516466"/>
            </a:xfrm>
            <a:custGeom>
              <a:avLst/>
              <a:gdLst>
                <a:gd name="T0" fmla="*/ 429297 w 499534"/>
                <a:gd name="T1" fmla="*/ 437763 h 516466"/>
                <a:gd name="T2" fmla="*/ 249767 w 499534"/>
                <a:gd name="T3" fmla="*/ 0 h 516466"/>
                <a:gd name="T4" fmla="*/ 339532 w 499534"/>
                <a:gd name="T5" fmla="*/ 218882 h 516466"/>
                <a:gd name="T6" fmla="*/ 1 60000 65536"/>
                <a:gd name="T7" fmla="*/ 3 60000 65536"/>
                <a:gd name="T8" fmla="*/ 4 60000 65536"/>
                <a:gd name="T9" fmla="*/ 73155 w 499534"/>
                <a:gd name="T10" fmla="*/ 75635 h 516466"/>
                <a:gd name="T11" fmla="*/ 426379 w 499534"/>
                <a:gd name="T12" fmla="*/ 440831 h 51646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99534" h="516466">
                  <a:moveTo>
                    <a:pt x="429297" y="437763"/>
                  </a:moveTo>
                  <a:lnTo>
                    <a:pt x="429297" y="437763"/>
                  </a:lnTo>
                  <a:cubicBezTo>
                    <a:pt x="382240" y="488064"/>
                    <a:pt x="317452" y="516465"/>
                    <a:pt x="249767" y="516466"/>
                  </a:cubicBezTo>
                  <a:cubicBezTo>
                    <a:pt x="111824" y="516466"/>
                    <a:pt x="0" y="400851"/>
                    <a:pt x="0" y="258233"/>
                  </a:cubicBezTo>
                  <a:cubicBezTo>
                    <a:pt x="-1" y="115614"/>
                    <a:pt x="111824" y="0"/>
                    <a:pt x="249766" y="0"/>
                  </a:cubicBezTo>
                  <a:close/>
                </a:path>
              </a:pathLst>
            </a:custGeom>
            <a:solidFill>
              <a:srgbClr val="FEFB31"/>
            </a:solidFill>
            <a:ln w="9525">
              <a:solidFill>
                <a:srgbClr val="653065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cxnSp>
          <p:nvCxnSpPr>
            <p:cNvPr id="13" name="Straight Connector 12"/>
            <p:cNvCxnSpPr>
              <a:cxnSpLocks noChangeShapeType="1"/>
            </p:cNvCxnSpPr>
            <p:nvPr/>
          </p:nvCxnSpPr>
          <p:spPr bwMode="auto">
            <a:xfrm flipH="1" flipV="1">
              <a:off x="-194029" y="3213564"/>
              <a:ext cx="3821708" cy="46919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 type="triangle"/>
              <a:tailEnd type="none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14" name="Straight Connector 13"/>
            <p:cNvCxnSpPr>
              <a:cxnSpLocks noChangeShapeType="1"/>
              <a:endCxn id="12" idx="2"/>
            </p:cNvCxnSpPr>
            <p:nvPr/>
          </p:nvCxnSpPr>
          <p:spPr bwMode="auto">
            <a:xfrm>
              <a:off x="2008420" y="2044717"/>
              <a:ext cx="13633" cy="417383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 type="triangle"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-873089" y="3084745"/>
              <a:ext cx="695506" cy="30206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653065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3391863">
              <a:off x="1936585" y="2718494"/>
              <a:ext cx="186520" cy="963963"/>
            </a:xfrm>
            <a:prstGeom prst="rect">
              <a:avLst/>
            </a:prstGeom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0" name="TextBox 92"/>
            <p:cNvSpPr txBox="1">
              <a:spLocks noChangeArrowheads="1"/>
            </p:cNvSpPr>
            <p:nvPr/>
          </p:nvSpPr>
          <p:spPr bwMode="auto">
            <a:xfrm>
              <a:off x="-825287" y="3088567"/>
              <a:ext cx="63125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  <a:latin typeface="Calibri" charset="0"/>
                </a:rPr>
                <a:t>LASER</a:t>
              </a:r>
              <a:endParaRPr lang="en-US" sz="1200" dirty="0">
                <a:solidFill>
                  <a:schemeClr val="bg1"/>
                </a:solidFill>
                <a:latin typeface="Calibri" charset="0"/>
              </a:endParaRPr>
            </a:p>
          </p:txBody>
        </p:sp>
      </p:grpSp>
      <p:sp>
        <p:nvSpPr>
          <p:cNvPr id="47" name="Rectangle 46"/>
          <p:cNvSpPr/>
          <p:nvPr/>
        </p:nvSpPr>
        <p:spPr>
          <a:xfrm>
            <a:off x="6781800" y="3505200"/>
            <a:ext cx="228600" cy="152400"/>
          </a:xfrm>
          <a:prstGeom prst="rect">
            <a:avLst/>
          </a:prstGeom>
          <a:solidFill>
            <a:srgbClr val="E0E0E0">
              <a:alpha val="5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6629400" y="3657600"/>
            <a:ext cx="533400" cy="381000"/>
          </a:xfrm>
          <a:prstGeom prst="rect">
            <a:avLst/>
          </a:prstGeom>
          <a:solidFill>
            <a:srgbClr val="E0E0E0">
              <a:alpha val="5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6781800" y="4038600"/>
            <a:ext cx="228600" cy="152400"/>
          </a:xfrm>
          <a:prstGeom prst="rect">
            <a:avLst/>
          </a:prstGeom>
          <a:solidFill>
            <a:srgbClr val="E0E0E0">
              <a:alpha val="5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Down Arrow 49"/>
          <p:cNvSpPr/>
          <p:nvPr/>
        </p:nvSpPr>
        <p:spPr>
          <a:xfrm>
            <a:off x="6781800" y="3733800"/>
            <a:ext cx="228600" cy="2286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Arrow Connector 66"/>
          <p:cNvCxnSpPr/>
          <p:nvPr/>
        </p:nvCxnSpPr>
        <p:spPr bwMode="auto">
          <a:xfrm flipV="1">
            <a:off x="6781800" y="3200400"/>
            <a:ext cx="0" cy="914400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prstDash val="dash"/>
            <a:round/>
            <a:headEnd type="none" w="sm" len="sm"/>
            <a:tailEnd type="arrow"/>
          </a:ln>
        </p:spPr>
      </p:cxnSp>
      <p:sp>
        <p:nvSpPr>
          <p:cNvPr id="80" name="Content Placeholder 2"/>
          <p:cNvSpPr txBox="1">
            <a:spLocks/>
          </p:cNvSpPr>
          <p:nvPr/>
        </p:nvSpPr>
        <p:spPr>
          <a:xfrm>
            <a:off x="304800" y="4953000"/>
            <a:ext cx="5943600" cy="137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" name="Group 41"/>
          <p:cNvGrpSpPr/>
          <p:nvPr/>
        </p:nvGrpSpPr>
        <p:grpSpPr>
          <a:xfrm rot="16200000">
            <a:off x="5638799" y="3733800"/>
            <a:ext cx="609601" cy="762000"/>
            <a:chOff x="5715000" y="3733800"/>
            <a:chExt cx="533400" cy="685800"/>
          </a:xfrm>
        </p:grpSpPr>
        <p:sp>
          <p:nvSpPr>
            <p:cNvPr id="36" name="Rectangle 35"/>
            <p:cNvSpPr/>
            <p:nvPr/>
          </p:nvSpPr>
          <p:spPr>
            <a:xfrm>
              <a:off x="5867400" y="3733800"/>
              <a:ext cx="228600" cy="152400"/>
            </a:xfrm>
            <a:prstGeom prst="rect">
              <a:avLst/>
            </a:prstGeom>
            <a:solidFill>
              <a:srgbClr val="E0E0E0">
                <a:alpha val="5882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715000" y="3886200"/>
              <a:ext cx="533400" cy="381000"/>
            </a:xfrm>
            <a:prstGeom prst="rect">
              <a:avLst/>
            </a:prstGeom>
            <a:solidFill>
              <a:srgbClr val="E0E0E0">
                <a:alpha val="5882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867400" y="4267200"/>
              <a:ext cx="228600" cy="152400"/>
            </a:xfrm>
            <a:prstGeom prst="rect">
              <a:avLst/>
            </a:prstGeom>
            <a:solidFill>
              <a:srgbClr val="E0E0E0">
                <a:alpha val="5882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Down Arrow 40"/>
            <p:cNvSpPr/>
            <p:nvPr/>
          </p:nvSpPr>
          <p:spPr>
            <a:xfrm>
              <a:off x="5867400" y="3962400"/>
              <a:ext cx="228600" cy="228600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9" name="Straight Connector 68"/>
          <p:cNvCxnSpPr>
            <a:cxnSpLocks noChangeShapeType="1"/>
          </p:cNvCxnSpPr>
          <p:nvPr/>
        </p:nvCxnSpPr>
        <p:spPr bwMode="auto">
          <a:xfrm>
            <a:off x="4953000" y="4038600"/>
            <a:ext cx="166284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triangle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66" name="Straight Arrow Connector 65"/>
          <p:cNvCxnSpPr/>
          <p:nvPr/>
        </p:nvCxnSpPr>
        <p:spPr bwMode="auto">
          <a:xfrm>
            <a:off x="4953000" y="4114800"/>
            <a:ext cx="1752600" cy="0"/>
          </a:xfrm>
          <a:prstGeom prst="straightConnector1">
            <a:avLst/>
          </a:prstGeom>
          <a:noFill/>
          <a:ln w="34925" algn="ctr">
            <a:solidFill>
              <a:srgbClr val="FFC000"/>
            </a:solidFill>
            <a:prstDash val="dash"/>
            <a:round/>
            <a:headEnd type="none" w="sm" len="sm"/>
            <a:tailEnd type="arrow"/>
          </a:ln>
        </p:spPr>
      </p:cxnSp>
      <p:cxnSp>
        <p:nvCxnSpPr>
          <p:cNvPr id="44" name="Straight Connector 43"/>
          <p:cNvCxnSpPr>
            <a:cxnSpLocks noChangeShapeType="1"/>
          </p:cNvCxnSpPr>
          <p:nvPr/>
        </p:nvCxnSpPr>
        <p:spPr bwMode="auto">
          <a:xfrm flipH="1">
            <a:off x="5638800" y="3733800"/>
            <a:ext cx="13560" cy="304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triangle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139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3886200"/>
            <a:ext cx="11525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2" name="Straight Connector 41"/>
          <p:cNvCxnSpPr>
            <a:cxnSpLocks noChangeShapeType="1"/>
          </p:cNvCxnSpPr>
          <p:nvPr/>
        </p:nvCxnSpPr>
        <p:spPr bwMode="auto">
          <a:xfrm>
            <a:off x="4114800" y="4114800"/>
            <a:ext cx="5334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triangle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45" name="Straight Connector 44"/>
          <p:cNvCxnSpPr>
            <a:cxnSpLocks noChangeShapeType="1"/>
          </p:cNvCxnSpPr>
          <p:nvPr/>
        </p:nvCxnSpPr>
        <p:spPr bwMode="auto">
          <a:xfrm flipH="1" flipV="1">
            <a:off x="4114800" y="4191000"/>
            <a:ext cx="609600" cy="304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triangle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60" name="Straight Connector 59"/>
          <p:cNvCxnSpPr>
            <a:cxnSpLocks noChangeShapeType="1"/>
          </p:cNvCxnSpPr>
          <p:nvPr/>
        </p:nvCxnSpPr>
        <p:spPr bwMode="auto">
          <a:xfrm flipH="1">
            <a:off x="4343400" y="4495800"/>
            <a:ext cx="2286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triangle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70" name="Content Placeholder 2"/>
          <p:cNvSpPr txBox="1">
            <a:spLocks/>
          </p:cNvSpPr>
          <p:nvPr/>
        </p:nvSpPr>
        <p:spPr>
          <a:xfrm>
            <a:off x="152400" y="1600200"/>
            <a:ext cx="36576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6700" dirty="0" smtClean="0"/>
              <a:t>Light from interferometer is sent towards OPO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6700" dirty="0" smtClean="0"/>
              <a:t>A second scattering event in OPO sends light back towards IFO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6700" dirty="0" smtClean="0"/>
              <a:t>Spurious interferometer adds noise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Noise Coupling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28600" y="6172200"/>
            <a:ext cx="9067800" cy="990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6700" dirty="0" smtClean="0"/>
              <a:t>Around 100 </a:t>
            </a:r>
            <a:r>
              <a:rPr lang="en-US" sz="6700" dirty="0" err="1" smtClean="0"/>
              <a:t>fW</a:t>
            </a:r>
            <a:r>
              <a:rPr lang="en-US" sz="6700" dirty="0" smtClean="0"/>
              <a:t> of backscattered power at detector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3200" dirty="0" smtClean="0"/>
          </a:p>
        </p:txBody>
      </p:sp>
      <p:pic>
        <p:nvPicPr>
          <p:cNvPr id="6" name="Picture 5" descr="Nov29RI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1295400"/>
            <a:ext cx="5886029" cy="48883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Backscatter in Advanced LIGO</a:t>
            </a:r>
            <a:endParaRPr lang="en-US" dirty="0"/>
          </a:p>
        </p:txBody>
      </p:sp>
      <p:sp>
        <p:nvSpPr>
          <p:cNvPr id="80" name="Content Placeholder 2"/>
          <p:cNvSpPr txBox="1">
            <a:spLocks/>
          </p:cNvSpPr>
          <p:nvPr/>
        </p:nvSpPr>
        <p:spPr>
          <a:xfrm>
            <a:off x="304800" y="4953000"/>
            <a:ext cx="5943600" cy="137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143000" y="1447800"/>
            <a:ext cx="2895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smtClean="0"/>
              <a:t>Better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Acoustic enclosure (factor of 10 above 100 Hz)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Lower OPO finesse (needed anyway)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Good Faraday performance in vacuum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257800" y="1524000"/>
            <a:ext cx="2895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smtClean="0"/>
              <a:t>Worse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More power 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6 dB of squeezing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Better detection efficiency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Possibly better matching of scattered beam into OPO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/>
          </a:p>
        </p:txBody>
      </p:sp>
      <p:sp>
        <p:nvSpPr>
          <p:cNvPr id="45" name="TextBox 44"/>
          <p:cNvSpPr txBox="1"/>
          <p:nvPr/>
        </p:nvSpPr>
        <p:spPr>
          <a:xfrm>
            <a:off x="1295400" y="4343400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Backscatter noise 40-80x below shot noise above 100 Hz.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266683" y="5410200"/>
            <a:ext cx="74201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Out of vacuum OPO is compatible with Advanced LIGO sensitivity, in vacuum OPO probably needed for a third generation interferometer.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5" grpId="0"/>
      <p:bldP spid="4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533400"/>
            <a:ext cx="8458200" cy="901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3600" dirty="0" smtClean="0"/>
              <a:t>LIGO interferometers, quantum light and 			quantum noise</a:t>
            </a:r>
          </a:p>
          <a:p>
            <a:pPr>
              <a:buFont typeface="Wingdings" pitchFamily="2" charset="2"/>
              <a:buChar char="§"/>
            </a:pPr>
            <a:r>
              <a:rPr lang="en-US" sz="3600" dirty="0" smtClean="0"/>
              <a:t>Generation and detection of squeezing</a:t>
            </a:r>
          </a:p>
          <a:p>
            <a:pPr>
              <a:buFont typeface="Wingdings" pitchFamily="2" charset="2"/>
              <a:buChar char="§"/>
            </a:pPr>
            <a:r>
              <a:rPr lang="en-US" sz="3600" dirty="0" smtClean="0"/>
              <a:t>Squeezing in Enhanced LIGO</a:t>
            </a:r>
          </a:p>
          <a:p>
            <a:pPr>
              <a:buFont typeface="Wingdings" pitchFamily="2" charset="2"/>
              <a:buChar char="§"/>
            </a:pPr>
            <a:r>
              <a:rPr lang="en-US" sz="3600" dirty="0" smtClean="0"/>
              <a:t>Environmental noise couplings</a:t>
            </a:r>
            <a:endParaRPr lang="en-US" sz="3600" dirty="0"/>
          </a:p>
          <a:p>
            <a:pPr>
              <a:buFont typeface="Wingdings" pitchFamily="2" charset="2"/>
              <a:buChar char="§"/>
            </a:pPr>
            <a:r>
              <a:rPr lang="en-US" sz="36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Limits to the level of squeezing</a:t>
            </a:r>
          </a:p>
          <a:p>
            <a:pPr lvl="1">
              <a:buFont typeface="Arial" pitchFamily="34" charset="0"/>
              <a:buChar char="•"/>
            </a:pPr>
            <a:r>
              <a:rPr lang="en-US" sz="36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Losses</a:t>
            </a:r>
          </a:p>
          <a:p>
            <a:pPr lvl="1">
              <a:buFont typeface="Arial" pitchFamily="34" charset="0"/>
              <a:buChar char="•"/>
            </a:pPr>
            <a:r>
              <a:rPr lang="en-US" sz="3600" dirty="0" smtClean="0"/>
              <a:t>Squeezing angle fluctuations</a:t>
            </a:r>
          </a:p>
          <a:p>
            <a:pPr>
              <a:buFont typeface="Wingdings" pitchFamily="2" charset="2"/>
              <a:buChar char="§"/>
            </a:pPr>
            <a:r>
              <a:rPr lang="en-US" sz="3600" dirty="0" smtClean="0"/>
              <a:t>Potential benefit for Advanced LIGO and 			beyond</a:t>
            </a:r>
          </a:p>
          <a:p>
            <a:pPr lvl="1">
              <a:buFont typeface="Arial" pitchFamily="34" charset="0"/>
              <a:buChar char="•"/>
            </a:pPr>
            <a:endParaRPr lang="en-US" sz="4400" dirty="0" smtClean="0">
              <a:solidFill>
                <a:srgbClr val="FB4005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4400" dirty="0" smtClean="0">
              <a:solidFill>
                <a:srgbClr val="FB4005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4400" dirty="0" smtClean="0">
              <a:solidFill>
                <a:srgbClr val="FB4005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4400" dirty="0" smtClean="0">
              <a:solidFill>
                <a:srgbClr val="FB4005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4400" dirty="0">
              <a:solidFill>
                <a:srgbClr val="FB400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9"/>
          <p:cNvGrpSpPr/>
          <p:nvPr/>
        </p:nvGrpSpPr>
        <p:grpSpPr>
          <a:xfrm>
            <a:off x="1752600" y="4140481"/>
            <a:ext cx="2819400" cy="1593569"/>
            <a:chOff x="2057400" y="3969031"/>
            <a:chExt cx="2819400" cy="1593569"/>
          </a:xfrm>
        </p:grpSpPr>
        <p:sp>
          <p:nvSpPr>
            <p:cNvPr id="5" name="Rectangle 4"/>
            <p:cNvSpPr/>
            <p:nvPr/>
          </p:nvSpPr>
          <p:spPr bwMode="auto">
            <a:xfrm rot="18896102">
              <a:off x="3362003" y="3265121"/>
              <a:ext cx="213895" cy="1621715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  <a:cs typeface="Arial Unicode MS" charset="0"/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 bwMode="auto">
            <a:xfrm>
              <a:off x="2057400" y="4114800"/>
              <a:ext cx="1371600" cy="0"/>
            </a:xfrm>
            <a:prstGeom prst="straightConnector1">
              <a:avLst/>
            </a:prstGeom>
            <a:solidFill>
              <a:srgbClr val="00B8FF"/>
            </a:solidFill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6" name="Straight Arrow Connector 25"/>
            <p:cNvCxnSpPr/>
            <p:nvPr/>
          </p:nvCxnSpPr>
          <p:spPr bwMode="auto">
            <a:xfrm>
              <a:off x="3352800" y="4114800"/>
              <a:ext cx="0" cy="1447800"/>
            </a:xfrm>
            <a:prstGeom prst="straightConnector1">
              <a:avLst/>
            </a:prstGeom>
            <a:solidFill>
              <a:srgbClr val="00B8FF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9" name="Straight Arrow Connector 28"/>
            <p:cNvCxnSpPr/>
            <p:nvPr/>
          </p:nvCxnSpPr>
          <p:spPr bwMode="auto">
            <a:xfrm>
              <a:off x="3505200" y="4114800"/>
              <a:ext cx="1371600" cy="0"/>
            </a:xfrm>
            <a:prstGeom prst="straightConnector1">
              <a:avLst/>
            </a:prstGeom>
            <a:solidFill>
              <a:srgbClr val="00B8FF"/>
            </a:solidFill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31" name="TextBox 30"/>
          <p:cNvSpPr txBox="1"/>
          <p:nvPr/>
        </p:nvSpPr>
        <p:spPr>
          <a:xfrm>
            <a:off x="5562600" y="1905000"/>
            <a:ext cx="358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  <a:buFont typeface="Arial" pitchFamily="34" charset="0"/>
              <a:buChar char="•"/>
            </a:pPr>
            <a:r>
              <a:rPr lang="en-US" dirty="0" smtClean="0">
                <a:latin typeface="+mn-lt"/>
              </a:rPr>
              <a:t>Every loss can be seen as a </a:t>
            </a:r>
            <a:r>
              <a:rPr lang="en-US" dirty="0" err="1" smtClean="0">
                <a:latin typeface="+mn-lt"/>
              </a:rPr>
              <a:t>beamsplitter</a:t>
            </a:r>
            <a:r>
              <a:rPr lang="en-US" dirty="0" smtClean="0">
                <a:latin typeface="+mn-lt"/>
              </a:rPr>
              <a:t> with power transmission </a:t>
            </a:r>
            <a:r>
              <a:rPr lang="el-GR" dirty="0" smtClean="0">
                <a:latin typeface="+mn-lt"/>
              </a:rPr>
              <a:t>η</a:t>
            </a:r>
            <a:r>
              <a:rPr lang="en-US" baseline="-25000" dirty="0" smtClean="0">
                <a:latin typeface="+mn-lt"/>
              </a:rPr>
              <a:t>loss</a:t>
            </a:r>
          </a:p>
        </p:txBody>
      </p:sp>
      <p:graphicFrame>
        <p:nvGraphicFramePr>
          <p:cNvPr id="36" name="Object 35"/>
          <p:cNvGraphicFramePr>
            <a:graphicFrameLocks noChangeAspect="1"/>
          </p:cNvGraphicFramePr>
          <p:nvPr/>
        </p:nvGraphicFramePr>
        <p:xfrm>
          <a:off x="3200400" y="5353050"/>
          <a:ext cx="1494064" cy="514350"/>
        </p:xfrm>
        <a:graphic>
          <a:graphicData uri="http://schemas.openxmlformats.org/presentationml/2006/ole">
            <p:oleObj spid="_x0000_s7170" name="Equation" r:id="rId3" imgW="774360" imgH="266400" progId="Equation.3">
              <p:embed/>
            </p:oleObj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/>
        </p:nvGraphicFramePr>
        <p:xfrm>
          <a:off x="3657600" y="3505200"/>
          <a:ext cx="1228402" cy="533400"/>
        </p:xfrm>
        <a:graphic>
          <a:graphicData uri="http://schemas.openxmlformats.org/presentationml/2006/ole">
            <p:oleObj spid="_x0000_s7171" name="Equation" r:id="rId4" imgW="495000" imgH="266400" progId="Equation.3">
              <p:embed/>
            </p:oleObj>
          </a:graphicData>
        </a:graphic>
      </p:graphicFrame>
      <p:graphicFrame>
        <p:nvGraphicFramePr>
          <p:cNvPr id="197637" name="Object 5"/>
          <p:cNvGraphicFramePr>
            <a:graphicFrameLocks noChangeAspect="1"/>
          </p:cNvGraphicFramePr>
          <p:nvPr/>
        </p:nvGraphicFramePr>
        <p:xfrm>
          <a:off x="1752600" y="3752850"/>
          <a:ext cx="377825" cy="330200"/>
        </p:xfrm>
        <a:graphic>
          <a:graphicData uri="http://schemas.openxmlformats.org/presentationml/2006/ole">
            <p:oleObj spid="_x0000_s7172" name="Equation" r:id="rId5" imgW="152280" imgH="164880" progId="Equation.3">
              <p:embed/>
            </p:oleObj>
          </a:graphicData>
        </a:graphic>
      </p:graphicFrame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1295400" y="457200"/>
            <a:ext cx="7010400" cy="944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en-US" sz="4400" kern="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Losses destroy squeezing</a:t>
            </a:r>
            <a:endParaRPr kumimoji="0" lang="en-US" sz="44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295400" y="457200"/>
            <a:ext cx="7010400" cy="944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en-US" sz="4400" kern="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Losses destroy squeezing</a:t>
            </a:r>
            <a:endParaRPr kumimoji="0" lang="en-US" sz="44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752600" y="4140481"/>
            <a:ext cx="2819400" cy="1593569"/>
            <a:chOff x="2057400" y="3969031"/>
            <a:chExt cx="2819400" cy="1593569"/>
          </a:xfrm>
        </p:grpSpPr>
        <p:sp>
          <p:nvSpPr>
            <p:cNvPr id="4" name="Rectangle 3"/>
            <p:cNvSpPr/>
            <p:nvPr/>
          </p:nvSpPr>
          <p:spPr bwMode="auto">
            <a:xfrm rot="18896102">
              <a:off x="3362003" y="3265121"/>
              <a:ext cx="213895" cy="1621715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  <a:cs typeface="Arial Unicode MS" charset="0"/>
              </a:endParaRPr>
            </a:p>
          </p:txBody>
        </p:sp>
        <p:cxnSp>
          <p:nvCxnSpPr>
            <p:cNvPr id="5" name="Straight Arrow Connector 4"/>
            <p:cNvCxnSpPr/>
            <p:nvPr/>
          </p:nvCxnSpPr>
          <p:spPr bwMode="auto">
            <a:xfrm>
              <a:off x="2057400" y="4114800"/>
              <a:ext cx="1371600" cy="0"/>
            </a:xfrm>
            <a:prstGeom prst="straightConnector1">
              <a:avLst/>
            </a:prstGeom>
            <a:solidFill>
              <a:srgbClr val="00B8FF"/>
            </a:solidFill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" name="Straight Arrow Connector 5"/>
            <p:cNvCxnSpPr/>
            <p:nvPr/>
          </p:nvCxnSpPr>
          <p:spPr bwMode="auto">
            <a:xfrm>
              <a:off x="3352800" y="4114800"/>
              <a:ext cx="0" cy="1447800"/>
            </a:xfrm>
            <a:prstGeom prst="straightConnector1">
              <a:avLst/>
            </a:prstGeom>
            <a:solidFill>
              <a:srgbClr val="00B8FF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" name="Straight Arrow Connector 6"/>
            <p:cNvCxnSpPr/>
            <p:nvPr/>
          </p:nvCxnSpPr>
          <p:spPr bwMode="auto">
            <a:xfrm>
              <a:off x="3505200" y="4114800"/>
              <a:ext cx="1371600" cy="0"/>
            </a:xfrm>
            <a:prstGeom prst="straightConnector1">
              <a:avLst/>
            </a:prstGeom>
            <a:solidFill>
              <a:srgbClr val="00B8FF"/>
            </a:solidFill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8" name="TextBox 7"/>
          <p:cNvSpPr txBox="1"/>
          <p:nvPr/>
        </p:nvSpPr>
        <p:spPr>
          <a:xfrm>
            <a:off x="5562600" y="1905000"/>
            <a:ext cx="358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  <a:buFont typeface="Arial" pitchFamily="34" charset="0"/>
              <a:buChar char="•"/>
            </a:pPr>
            <a:r>
              <a:rPr lang="en-US" dirty="0" smtClean="0">
                <a:latin typeface="+mn-lt"/>
              </a:rPr>
              <a:t>Every loss can be seen as a </a:t>
            </a:r>
            <a:r>
              <a:rPr lang="en-US" dirty="0" err="1" smtClean="0">
                <a:latin typeface="+mn-lt"/>
              </a:rPr>
              <a:t>beamsplitter</a:t>
            </a:r>
            <a:r>
              <a:rPr lang="en-US" dirty="0" smtClean="0">
                <a:latin typeface="+mn-lt"/>
              </a:rPr>
              <a:t> with power transmission </a:t>
            </a:r>
            <a:r>
              <a:rPr lang="el-GR" dirty="0" smtClean="0">
                <a:latin typeface="+mn-lt"/>
              </a:rPr>
              <a:t>η</a:t>
            </a:r>
            <a:r>
              <a:rPr lang="en-US" baseline="-25000" dirty="0" smtClean="0">
                <a:latin typeface="+mn-lt"/>
              </a:rPr>
              <a:t>loss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3048000" y="2819400"/>
            <a:ext cx="0" cy="137160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arrow"/>
          </a:ln>
          <a:effectLst/>
        </p:spPr>
      </p:cxnSp>
      <p:sp>
        <p:nvSpPr>
          <p:cNvPr id="13" name="Oval 11"/>
          <p:cNvSpPr>
            <a:spLocks noChangeArrowheads="1"/>
          </p:cNvSpPr>
          <p:nvPr/>
        </p:nvSpPr>
        <p:spPr bwMode="auto">
          <a:xfrm>
            <a:off x="2438400" y="2743200"/>
            <a:ext cx="457200" cy="457200"/>
          </a:xfrm>
          <a:prstGeom prst="ellipse">
            <a:avLst/>
          </a:prstGeom>
          <a:solidFill>
            <a:srgbClr val="D49FFF">
              <a:alpha val="45097"/>
            </a:srgbClr>
          </a:solidFill>
          <a:ln w="12600">
            <a:solidFill>
              <a:srgbClr val="DFE9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4" name="Object 6"/>
          <p:cNvGraphicFramePr>
            <a:graphicFrameLocks noChangeAspect="1"/>
          </p:cNvGraphicFramePr>
          <p:nvPr/>
        </p:nvGraphicFramePr>
        <p:xfrm>
          <a:off x="790575" y="4800600"/>
          <a:ext cx="1733550" cy="457200"/>
        </p:xfrm>
        <a:graphic>
          <a:graphicData uri="http://schemas.openxmlformats.org/presentationml/2006/ole">
            <p:oleObj spid="_x0000_s9218" name="Equation" r:id="rId3" imgW="698400" imgH="228600" progId="Equation.3">
              <p:embed/>
            </p:oleObj>
          </a:graphicData>
        </a:graphic>
      </p:graphicFrame>
      <p:graphicFrame>
        <p:nvGraphicFramePr>
          <p:cNvPr id="15" name="Object 7"/>
          <p:cNvGraphicFramePr>
            <a:graphicFrameLocks noChangeAspect="1"/>
          </p:cNvGraphicFramePr>
          <p:nvPr/>
        </p:nvGraphicFramePr>
        <p:xfrm>
          <a:off x="2763838" y="2209800"/>
          <a:ext cx="1292225" cy="457200"/>
        </p:xfrm>
        <a:graphic>
          <a:graphicData uri="http://schemas.openxmlformats.org/presentationml/2006/ole">
            <p:oleObj spid="_x0000_s9219" name="Equation" r:id="rId4" imgW="520560" imgH="228600" progId="Equation.3">
              <p:embed/>
            </p:oleObj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5562600" y="3276600"/>
            <a:ext cx="3581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  <a:buFont typeface="Arial" pitchFamily="34" charset="0"/>
              <a:buChar char="•"/>
            </a:pPr>
            <a:r>
              <a:rPr lang="en-US" dirty="0" smtClean="0">
                <a:latin typeface="+mn-lt"/>
              </a:rPr>
              <a:t>A loss allows vacuum state to “leak” into the beam</a:t>
            </a:r>
          </a:p>
          <a:p>
            <a:pPr>
              <a:buClr>
                <a:schemeClr val="bg1"/>
              </a:buClr>
              <a:buFont typeface="Arial" pitchFamily="34" charset="0"/>
              <a:buChar char="•"/>
            </a:pPr>
            <a:endParaRPr lang="en-US" dirty="0">
              <a:latin typeface="+mn-lt"/>
            </a:endParaRPr>
          </a:p>
        </p:txBody>
      </p:sp>
      <p:sp>
        <p:nvSpPr>
          <p:cNvPr id="19" name="Oval 11"/>
          <p:cNvSpPr>
            <a:spLocks noChangeArrowheads="1"/>
          </p:cNvSpPr>
          <p:nvPr/>
        </p:nvSpPr>
        <p:spPr bwMode="auto">
          <a:xfrm>
            <a:off x="1327028" y="3774610"/>
            <a:ext cx="273172" cy="815711"/>
          </a:xfrm>
          <a:prstGeom prst="ellipse">
            <a:avLst/>
          </a:prstGeom>
          <a:solidFill>
            <a:srgbClr val="D49FFF">
              <a:alpha val="45097"/>
            </a:srgbClr>
          </a:solidFill>
          <a:ln w="12600">
            <a:solidFill>
              <a:srgbClr val="DFE9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295400" y="457200"/>
            <a:ext cx="7010400" cy="944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en-US" sz="4400" kern="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Losses destroy squeezing</a:t>
            </a:r>
            <a:endParaRPr kumimoji="0" lang="en-US" sz="44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752600" y="4140481"/>
            <a:ext cx="2819400" cy="1593569"/>
            <a:chOff x="2057400" y="3969031"/>
            <a:chExt cx="2819400" cy="1593569"/>
          </a:xfrm>
        </p:grpSpPr>
        <p:sp>
          <p:nvSpPr>
            <p:cNvPr id="4" name="Rectangle 3"/>
            <p:cNvSpPr/>
            <p:nvPr/>
          </p:nvSpPr>
          <p:spPr bwMode="auto">
            <a:xfrm rot="18896102">
              <a:off x="3362003" y="3265121"/>
              <a:ext cx="213895" cy="1621715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  <a:cs typeface="Arial Unicode MS" charset="0"/>
              </a:endParaRPr>
            </a:p>
          </p:txBody>
        </p:sp>
        <p:cxnSp>
          <p:nvCxnSpPr>
            <p:cNvPr id="5" name="Straight Arrow Connector 4"/>
            <p:cNvCxnSpPr/>
            <p:nvPr/>
          </p:nvCxnSpPr>
          <p:spPr bwMode="auto">
            <a:xfrm>
              <a:off x="2057400" y="4114800"/>
              <a:ext cx="1371600" cy="0"/>
            </a:xfrm>
            <a:prstGeom prst="straightConnector1">
              <a:avLst/>
            </a:prstGeom>
            <a:solidFill>
              <a:srgbClr val="00B8FF"/>
            </a:solidFill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" name="Straight Arrow Connector 5"/>
            <p:cNvCxnSpPr/>
            <p:nvPr/>
          </p:nvCxnSpPr>
          <p:spPr bwMode="auto">
            <a:xfrm>
              <a:off x="3352800" y="4114800"/>
              <a:ext cx="0" cy="1447800"/>
            </a:xfrm>
            <a:prstGeom prst="straightConnector1">
              <a:avLst/>
            </a:prstGeom>
            <a:solidFill>
              <a:srgbClr val="00B8FF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" name="Straight Arrow Connector 6"/>
            <p:cNvCxnSpPr/>
            <p:nvPr/>
          </p:nvCxnSpPr>
          <p:spPr bwMode="auto">
            <a:xfrm>
              <a:off x="3505200" y="4114800"/>
              <a:ext cx="1371600" cy="0"/>
            </a:xfrm>
            <a:prstGeom prst="straightConnector1">
              <a:avLst/>
            </a:prstGeom>
            <a:solidFill>
              <a:srgbClr val="00B8FF"/>
            </a:solidFill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8" name="TextBox 7"/>
          <p:cNvSpPr txBox="1"/>
          <p:nvPr/>
        </p:nvSpPr>
        <p:spPr>
          <a:xfrm>
            <a:off x="5562600" y="1905000"/>
            <a:ext cx="358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  <a:buFont typeface="Arial" pitchFamily="34" charset="0"/>
              <a:buChar char="•"/>
            </a:pPr>
            <a:r>
              <a:rPr lang="en-US" dirty="0" smtClean="0">
                <a:latin typeface="+mn-lt"/>
              </a:rPr>
              <a:t>Every loss can be seen as a </a:t>
            </a:r>
            <a:r>
              <a:rPr lang="en-US" dirty="0" err="1" smtClean="0">
                <a:latin typeface="+mn-lt"/>
              </a:rPr>
              <a:t>beamsplitter</a:t>
            </a:r>
            <a:r>
              <a:rPr lang="en-US" dirty="0" smtClean="0">
                <a:latin typeface="+mn-lt"/>
              </a:rPr>
              <a:t> with power transmission </a:t>
            </a:r>
            <a:r>
              <a:rPr lang="el-GR" dirty="0" smtClean="0">
                <a:latin typeface="+mn-lt"/>
              </a:rPr>
              <a:t>η</a:t>
            </a:r>
            <a:r>
              <a:rPr lang="en-US" baseline="-25000" dirty="0" smtClean="0">
                <a:latin typeface="+mn-lt"/>
              </a:rPr>
              <a:t>loss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3048000" y="2819400"/>
            <a:ext cx="0" cy="137160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arrow"/>
          </a:ln>
          <a:effectLst/>
        </p:spPr>
      </p:cxnSp>
      <p:sp>
        <p:nvSpPr>
          <p:cNvPr id="13" name="Oval 11"/>
          <p:cNvSpPr>
            <a:spLocks noChangeArrowheads="1"/>
          </p:cNvSpPr>
          <p:nvPr/>
        </p:nvSpPr>
        <p:spPr bwMode="auto">
          <a:xfrm>
            <a:off x="2438400" y="2743200"/>
            <a:ext cx="457200" cy="457200"/>
          </a:xfrm>
          <a:prstGeom prst="ellipse">
            <a:avLst/>
          </a:prstGeom>
          <a:solidFill>
            <a:srgbClr val="D49FFF">
              <a:alpha val="45097"/>
            </a:srgbClr>
          </a:solidFill>
          <a:ln w="12600">
            <a:solidFill>
              <a:srgbClr val="DFE9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4" name="Object 6"/>
          <p:cNvGraphicFramePr>
            <a:graphicFrameLocks noChangeAspect="1"/>
          </p:cNvGraphicFramePr>
          <p:nvPr/>
        </p:nvGraphicFramePr>
        <p:xfrm>
          <a:off x="790575" y="4800600"/>
          <a:ext cx="1733550" cy="457200"/>
        </p:xfrm>
        <a:graphic>
          <a:graphicData uri="http://schemas.openxmlformats.org/presentationml/2006/ole">
            <p:oleObj spid="_x0000_s10242" name="Equation" r:id="rId3" imgW="698400" imgH="228600" progId="Equation.3">
              <p:embed/>
            </p:oleObj>
          </a:graphicData>
        </a:graphic>
      </p:graphicFrame>
      <p:graphicFrame>
        <p:nvGraphicFramePr>
          <p:cNvPr id="15" name="Object 7"/>
          <p:cNvGraphicFramePr>
            <a:graphicFrameLocks noChangeAspect="1"/>
          </p:cNvGraphicFramePr>
          <p:nvPr/>
        </p:nvGraphicFramePr>
        <p:xfrm>
          <a:off x="2763838" y="2209800"/>
          <a:ext cx="1292225" cy="457200"/>
        </p:xfrm>
        <a:graphic>
          <a:graphicData uri="http://schemas.openxmlformats.org/presentationml/2006/ole">
            <p:oleObj spid="_x0000_s10243" name="Equation" r:id="rId4" imgW="520560" imgH="228600" progId="Equation.3">
              <p:embed/>
            </p:oleObj>
          </a:graphicData>
        </a:graphic>
      </p:graphicFrame>
      <p:graphicFrame>
        <p:nvGraphicFramePr>
          <p:cNvPr id="16" name="Object 8"/>
          <p:cNvGraphicFramePr>
            <a:graphicFrameLocks noChangeAspect="1"/>
          </p:cNvGraphicFramePr>
          <p:nvPr/>
        </p:nvGraphicFramePr>
        <p:xfrm>
          <a:off x="3146425" y="3429000"/>
          <a:ext cx="2568575" cy="338138"/>
        </p:xfrm>
        <a:graphic>
          <a:graphicData uri="http://schemas.openxmlformats.org/presentationml/2006/ole">
            <p:oleObj spid="_x0000_s10244" name="Equation" r:id="rId5" imgW="1473120" imgH="241200" progId="Equation.3">
              <p:embed/>
            </p:oleObj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5715000" y="3276600"/>
            <a:ext cx="3581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  <a:buFont typeface="Arial" pitchFamily="34" charset="0"/>
              <a:buChar char="•"/>
            </a:pPr>
            <a:r>
              <a:rPr lang="en-US" dirty="0" err="1">
                <a:latin typeface="+mn-lt"/>
              </a:rPr>
              <a:t>Beamsplitter</a:t>
            </a:r>
            <a:r>
              <a:rPr lang="en-US" dirty="0">
                <a:latin typeface="+mn-lt"/>
              </a:rPr>
              <a:t> mixes the squeezed state with vacuum state</a:t>
            </a:r>
          </a:p>
          <a:p>
            <a:pPr>
              <a:buClr>
                <a:schemeClr val="bg1"/>
              </a:buClr>
              <a:buFont typeface="Arial" pitchFamily="34" charset="0"/>
              <a:buChar char="•"/>
            </a:pPr>
            <a:endParaRPr lang="en-US" dirty="0"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38800" y="460254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  <a:buFont typeface="Arial" pitchFamily="34" charset="0"/>
              <a:buChar char="•"/>
            </a:pPr>
            <a:r>
              <a:rPr lang="en-US" dirty="0" smtClean="0">
                <a:latin typeface="+mn-lt"/>
              </a:rPr>
              <a:t>Resulting state has higher noise in squeezed quadrature</a:t>
            </a:r>
          </a:p>
        </p:txBody>
      </p:sp>
      <p:sp>
        <p:nvSpPr>
          <p:cNvPr id="19" name="Oval 11"/>
          <p:cNvSpPr>
            <a:spLocks noChangeArrowheads="1"/>
          </p:cNvSpPr>
          <p:nvPr/>
        </p:nvSpPr>
        <p:spPr bwMode="auto">
          <a:xfrm>
            <a:off x="1327028" y="3774610"/>
            <a:ext cx="273172" cy="815711"/>
          </a:xfrm>
          <a:prstGeom prst="ellipse">
            <a:avLst/>
          </a:prstGeom>
          <a:solidFill>
            <a:srgbClr val="D49FFF">
              <a:alpha val="45097"/>
            </a:srgbClr>
          </a:solidFill>
          <a:ln w="12600">
            <a:solidFill>
              <a:srgbClr val="DFE9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Oval 11"/>
          <p:cNvSpPr>
            <a:spLocks noChangeArrowheads="1"/>
          </p:cNvSpPr>
          <p:nvPr/>
        </p:nvSpPr>
        <p:spPr bwMode="auto">
          <a:xfrm>
            <a:off x="4724400" y="3832489"/>
            <a:ext cx="349372" cy="968111"/>
          </a:xfrm>
          <a:prstGeom prst="ellipse">
            <a:avLst/>
          </a:prstGeom>
          <a:solidFill>
            <a:srgbClr val="D49FFF">
              <a:alpha val="45097"/>
            </a:srgbClr>
          </a:solidFill>
          <a:ln w="12600">
            <a:solidFill>
              <a:srgbClr val="DFE9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295400" y="152400"/>
            <a:ext cx="7010400" cy="944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en-US" sz="4400" kern="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Losses limit squeezing</a:t>
            </a:r>
            <a:endParaRPr kumimoji="0" lang="en-US" sz="44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99362" name="Picture 2"/>
          <p:cNvPicPr>
            <a:picLocks noChangeAspect="1" noChangeArrowheads="1"/>
          </p:cNvPicPr>
          <p:nvPr/>
        </p:nvPicPr>
        <p:blipFill>
          <a:blip r:embed="rId2" cstate="print"/>
          <a:srcRect l="24000" t="13333" r="27000" b="13778"/>
          <a:stretch>
            <a:fillRect/>
          </a:stretch>
        </p:blipFill>
        <p:spPr bwMode="auto">
          <a:xfrm>
            <a:off x="1371600" y="1524000"/>
            <a:ext cx="5943600" cy="4973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Loss budget and goals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143000" y="1962661"/>
          <a:ext cx="6629400" cy="2304539"/>
        </p:xfrm>
        <a:graphic>
          <a:graphicData uri="http://schemas.openxmlformats.org/drawingml/2006/table">
            <a:tbl>
              <a:tblPr/>
              <a:tblGrid>
                <a:gridCol w="2639319"/>
                <a:gridCol w="1820222"/>
                <a:gridCol w="2169859"/>
              </a:tblGrid>
              <a:tr h="43735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31" marR="596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dirty="0" smtClean="0">
                          <a:latin typeface="Calibri"/>
                          <a:ea typeface="Calibri"/>
                          <a:cs typeface="Times New Roman"/>
                        </a:rPr>
                        <a:t>Enhanced LIGO squeezing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31" marR="596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Advanced</a:t>
                      </a:r>
                      <a:r>
                        <a:rPr lang="en-US" sz="2000" baseline="0" dirty="0" smtClean="0">
                          <a:latin typeface="Calibri"/>
                          <a:ea typeface="Calibri"/>
                          <a:cs typeface="Times New Roman"/>
                        </a:rPr>
                        <a:t> LIGO assumptions</a:t>
                      </a:r>
                    </a:p>
                  </a:txBody>
                  <a:tcPr marL="59631" marR="596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42454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Times New Roman"/>
                        </a:rPr>
                        <a:t>3 faraday passes</a:t>
                      </a:r>
                    </a:p>
                  </a:txBody>
                  <a:tcPr marL="59631" marR="596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5% each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31" marR="596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3% each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31" marR="596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42454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Mode</a:t>
                      </a:r>
                      <a:r>
                        <a:rPr lang="en-US" sz="2000" baseline="0" dirty="0" smtClean="0">
                          <a:latin typeface="Calibri"/>
                          <a:ea typeface="Calibri"/>
                          <a:cs typeface="Times New Roman"/>
                        </a:rPr>
                        <a:t> matching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31" marR="596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30%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31" marR="596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4%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31" marR="596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21227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Output</a:t>
                      </a:r>
                      <a:r>
                        <a:rPr lang="en-US" sz="2000" baseline="0" dirty="0" smtClean="0">
                          <a:latin typeface="Calibri"/>
                          <a:ea typeface="Calibri"/>
                          <a:cs typeface="Times New Roman"/>
                        </a:rPr>
                        <a:t> mode cleaner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31" marR="596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19%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31" marR="596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3% 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31" marR="596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40389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Times New Roman"/>
                        </a:rPr>
                        <a:t>Total </a:t>
                      </a: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losses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31" marR="596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55-60%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31" marR="596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20-25%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31" marR="596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486400" y="4648200"/>
            <a:ext cx="342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Based on a tally of 11 different loss sources  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143000" y="304800"/>
            <a:ext cx="7010400" cy="944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en-US" sz="4400" kern="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Losses degrade the purity of the squeezed state</a:t>
            </a:r>
            <a:endParaRPr kumimoji="0" lang="en-US" sz="44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818387" y="4064281"/>
            <a:ext cx="2089028" cy="1193519"/>
            <a:chOff x="2057400" y="3969031"/>
            <a:chExt cx="2819400" cy="1593569"/>
          </a:xfrm>
        </p:grpSpPr>
        <p:sp>
          <p:nvSpPr>
            <p:cNvPr id="4" name="Rectangle 3"/>
            <p:cNvSpPr/>
            <p:nvPr/>
          </p:nvSpPr>
          <p:spPr bwMode="auto">
            <a:xfrm rot="18896102">
              <a:off x="3362003" y="3265121"/>
              <a:ext cx="213895" cy="1621715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  <a:cs typeface="Arial Unicode MS" charset="0"/>
              </a:endParaRPr>
            </a:p>
          </p:txBody>
        </p:sp>
        <p:cxnSp>
          <p:nvCxnSpPr>
            <p:cNvPr id="5" name="Straight Arrow Connector 4"/>
            <p:cNvCxnSpPr/>
            <p:nvPr/>
          </p:nvCxnSpPr>
          <p:spPr bwMode="auto">
            <a:xfrm>
              <a:off x="2057400" y="4114800"/>
              <a:ext cx="1371600" cy="0"/>
            </a:xfrm>
            <a:prstGeom prst="straightConnector1">
              <a:avLst/>
            </a:prstGeom>
            <a:solidFill>
              <a:srgbClr val="00B8FF"/>
            </a:solidFill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" name="Straight Arrow Connector 5"/>
            <p:cNvCxnSpPr/>
            <p:nvPr/>
          </p:nvCxnSpPr>
          <p:spPr bwMode="auto">
            <a:xfrm>
              <a:off x="3352800" y="4114800"/>
              <a:ext cx="0" cy="1447800"/>
            </a:xfrm>
            <a:prstGeom prst="straightConnector1">
              <a:avLst/>
            </a:prstGeom>
            <a:solidFill>
              <a:srgbClr val="00B8FF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" name="Straight Arrow Connector 6"/>
            <p:cNvCxnSpPr/>
            <p:nvPr/>
          </p:nvCxnSpPr>
          <p:spPr bwMode="auto">
            <a:xfrm>
              <a:off x="3505200" y="4114800"/>
              <a:ext cx="1371600" cy="0"/>
            </a:xfrm>
            <a:prstGeom prst="straightConnector1">
              <a:avLst/>
            </a:prstGeom>
            <a:solidFill>
              <a:srgbClr val="00B8FF"/>
            </a:solidFill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cxnSp>
        <p:nvCxnSpPr>
          <p:cNvPr id="12" name="Straight Arrow Connector 11"/>
          <p:cNvCxnSpPr/>
          <p:nvPr/>
        </p:nvCxnSpPr>
        <p:spPr bwMode="auto">
          <a:xfrm>
            <a:off x="4764415" y="3048000"/>
            <a:ext cx="0" cy="1027273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arrow"/>
          </a:ln>
          <a:effectLst/>
        </p:spPr>
      </p:cxnSp>
      <p:sp>
        <p:nvSpPr>
          <p:cNvPr id="13" name="Oval 11"/>
          <p:cNvSpPr>
            <a:spLocks noChangeArrowheads="1"/>
          </p:cNvSpPr>
          <p:nvPr/>
        </p:nvSpPr>
        <p:spPr bwMode="auto">
          <a:xfrm>
            <a:off x="4267200" y="2057400"/>
            <a:ext cx="872161" cy="875824"/>
          </a:xfrm>
          <a:prstGeom prst="ellipse">
            <a:avLst/>
          </a:prstGeom>
          <a:solidFill>
            <a:srgbClr val="D49FFF">
              <a:alpha val="45097"/>
            </a:srgbClr>
          </a:solidFill>
          <a:ln w="12600">
            <a:solidFill>
              <a:srgbClr val="DFE9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6477000" y="3429000"/>
            <a:ext cx="282301" cy="1601535"/>
          </a:xfrm>
          <a:prstGeom prst="ellipse">
            <a:avLst/>
          </a:prstGeom>
          <a:solidFill>
            <a:srgbClr val="D49FFF">
              <a:alpha val="45097"/>
            </a:srgbClr>
          </a:solidFill>
          <a:ln w="12600">
            <a:solidFill>
              <a:srgbClr val="DFE9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Oval 11"/>
          <p:cNvSpPr>
            <a:spLocks noChangeArrowheads="1"/>
          </p:cNvSpPr>
          <p:nvPr/>
        </p:nvSpPr>
        <p:spPr bwMode="auto">
          <a:xfrm>
            <a:off x="2453470" y="2941580"/>
            <a:ext cx="76200" cy="2043318"/>
          </a:xfrm>
          <a:prstGeom prst="ellipse">
            <a:avLst/>
          </a:prstGeom>
          <a:solidFill>
            <a:srgbClr val="D49FFF">
              <a:alpha val="45097"/>
            </a:srgbClr>
          </a:solidFill>
          <a:ln w="12600">
            <a:solidFill>
              <a:srgbClr val="DFE9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6" name="AutoShape 13"/>
          <p:cNvCxnSpPr>
            <a:cxnSpLocks noChangeShapeType="1"/>
          </p:cNvCxnSpPr>
          <p:nvPr/>
        </p:nvCxnSpPr>
        <p:spPr bwMode="auto">
          <a:xfrm>
            <a:off x="2377270" y="4998980"/>
            <a:ext cx="228600" cy="0"/>
          </a:xfrm>
          <a:prstGeom prst="straightConnector1">
            <a:avLst/>
          </a:prstGeom>
          <a:noFill/>
          <a:ln w="12600">
            <a:solidFill>
              <a:srgbClr val="FFFF00"/>
            </a:solidFill>
            <a:miter lim="800000"/>
            <a:headEnd type="triangle" w="med" len="med"/>
            <a:tailEnd type="triangle" w="med" len="med"/>
          </a:ln>
        </p:spPr>
      </p:cxnSp>
      <p:cxnSp>
        <p:nvCxnSpPr>
          <p:cNvPr id="17" name="AutoShape 14"/>
          <p:cNvCxnSpPr>
            <a:cxnSpLocks noChangeShapeType="1"/>
          </p:cNvCxnSpPr>
          <p:nvPr/>
        </p:nvCxnSpPr>
        <p:spPr bwMode="auto">
          <a:xfrm flipV="1">
            <a:off x="2133600" y="2895600"/>
            <a:ext cx="0" cy="2133600"/>
          </a:xfrm>
          <a:prstGeom prst="straightConnector1">
            <a:avLst/>
          </a:prstGeom>
          <a:noFill/>
          <a:ln w="12600">
            <a:solidFill>
              <a:srgbClr val="FFFF00"/>
            </a:solidFill>
            <a:miter lim="800000"/>
            <a:headEnd type="triangle" w="med" len="med"/>
            <a:tailEnd type="triangle" w="med" len="med"/>
          </a:ln>
        </p:spPr>
      </p:cxn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381000" y="3429000"/>
            <a:ext cx="1616446" cy="132562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dirty="0" smtClean="0"/>
              <a:t>∆X</a:t>
            </a:r>
            <a:r>
              <a:rPr lang="en-US" sz="4000" baseline="-25000" dirty="0" smtClean="0"/>
              <a:t>2</a:t>
            </a:r>
            <a:r>
              <a:rPr lang="en-US" sz="4000" dirty="0" smtClean="0"/>
              <a:t>=</a:t>
            </a:r>
            <a:r>
              <a:rPr lang="en-US" sz="4000" dirty="0" err="1" smtClean="0"/>
              <a:t>e</a:t>
            </a:r>
            <a:r>
              <a:rPr lang="en-US" sz="4000" baseline="30000" dirty="0" err="1" smtClean="0"/>
              <a:t>r</a:t>
            </a:r>
            <a:r>
              <a:rPr lang="en-US" sz="4000" baseline="-25000" dirty="0" smtClean="0"/>
              <a:t> 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dirty="0" smtClean="0"/>
              <a:t>=10dB</a:t>
            </a:r>
            <a:endParaRPr lang="en-US" sz="4000" dirty="0"/>
          </a:p>
        </p:txBody>
      </p:sp>
      <p:sp>
        <p:nvSpPr>
          <p:cNvPr id="22" name="Text Box 15"/>
          <p:cNvSpPr txBox="1">
            <a:spLocks noChangeArrowheads="1"/>
          </p:cNvSpPr>
          <p:nvPr/>
        </p:nvSpPr>
        <p:spPr bwMode="auto">
          <a:xfrm>
            <a:off x="1752600" y="5105400"/>
            <a:ext cx="1661330" cy="132562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dirty="0" smtClean="0"/>
              <a:t>∆X</a:t>
            </a:r>
            <a:r>
              <a:rPr lang="en-US" sz="4000" baseline="-25000" dirty="0" smtClean="0"/>
              <a:t>1</a:t>
            </a:r>
            <a:r>
              <a:rPr lang="en-US" sz="4000" dirty="0" smtClean="0"/>
              <a:t>=e</a:t>
            </a:r>
            <a:r>
              <a:rPr lang="en-US" sz="4000" baseline="30000" dirty="0" smtClean="0"/>
              <a:t>-r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dirty="0" smtClean="0"/>
              <a:t>=-10dB</a:t>
            </a:r>
            <a:endParaRPr lang="en-US" sz="4000" dirty="0"/>
          </a:p>
        </p:txBody>
      </p: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4038600" y="5486400"/>
            <a:ext cx="1972313" cy="7100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dirty="0" smtClean="0"/>
              <a:t>55% loss</a:t>
            </a:r>
            <a:endParaRPr lang="en-US" sz="4000" dirty="0"/>
          </a:p>
        </p:txBody>
      </p:sp>
      <p:cxnSp>
        <p:nvCxnSpPr>
          <p:cNvPr id="27" name="AutoShape 13"/>
          <p:cNvCxnSpPr>
            <a:cxnSpLocks noChangeShapeType="1"/>
          </p:cNvCxnSpPr>
          <p:nvPr/>
        </p:nvCxnSpPr>
        <p:spPr bwMode="auto">
          <a:xfrm>
            <a:off x="6492070" y="5227580"/>
            <a:ext cx="228600" cy="0"/>
          </a:xfrm>
          <a:prstGeom prst="straightConnector1">
            <a:avLst/>
          </a:prstGeom>
          <a:noFill/>
          <a:ln w="12600">
            <a:solidFill>
              <a:srgbClr val="FFFF00"/>
            </a:solidFill>
            <a:miter lim="800000"/>
            <a:headEnd type="triangle" w="med" len="med"/>
            <a:tailEnd type="triangle" w="med" len="med"/>
          </a:ln>
        </p:spPr>
      </p:cxnSp>
      <p:cxnSp>
        <p:nvCxnSpPr>
          <p:cNvPr id="28" name="AutoShape 14"/>
          <p:cNvCxnSpPr>
            <a:cxnSpLocks noChangeShapeType="1"/>
          </p:cNvCxnSpPr>
          <p:nvPr/>
        </p:nvCxnSpPr>
        <p:spPr bwMode="auto">
          <a:xfrm flipV="1">
            <a:off x="6934200" y="3429000"/>
            <a:ext cx="0" cy="1600200"/>
          </a:xfrm>
          <a:prstGeom prst="straightConnector1">
            <a:avLst/>
          </a:prstGeom>
          <a:noFill/>
          <a:ln w="12600">
            <a:solidFill>
              <a:srgbClr val="FFFF00"/>
            </a:solidFill>
            <a:miter lim="800000"/>
            <a:headEnd type="triangle" w="med" len="med"/>
            <a:tailEnd type="triangle" w="med" len="med"/>
          </a:ln>
        </p:spPr>
      </p:cxnSp>
      <p:sp>
        <p:nvSpPr>
          <p:cNvPr id="29" name="Text Box 15"/>
          <p:cNvSpPr txBox="1">
            <a:spLocks noChangeArrowheads="1"/>
          </p:cNvSpPr>
          <p:nvPr/>
        </p:nvSpPr>
        <p:spPr bwMode="auto">
          <a:xfrm>
            <a:off x="7239000" y="3505200"/>
            <a:ext cx="1973915" cy="7100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dirty="0" smtClean="0"/>
              <a:t>∆X</a:t>
            </a:r>
            <a:r>
              <a:rPr lang="en-US" sz="4000" baseline="-25000" dirty="0" smtClean="0"/>
              <a:t>2</a:t>
            </a:r>
            <a:r>
              <a:rPr lang="en-US" sz="4000" dirty="0" smtClean="0"/>
              <a:t>=7dB</a:t>
            </a:r>
            <a:endParaRPr lang="en-US" sz="4000" dirty="0"/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5867400" y="5334000"/>
            <a:ext cx="2131009" cy="7100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dirty="0" smtClean="0"/>
              <a:t>∆X</a:t>
            </a:r>
            <a:r>
              <a:rPr lang="en-US" sz="4000" baseline="-25000" dirty="0" smtClean="0"/>
              <a:t>1</a:t>
            </a:r>
            <a:r>
              <a:rPr lang="en-US" sz="4000" dirty="0" smtClean="0"/>
              <a:t>=-2dB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  <p:bldP spid="20" grpId="1" animBg="1"/>
      <p:bldP spid="26" grpId="0"/>
      <p:bldP spid="29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GravitationalWave_PlusPolarizatio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667000" y="7086600"/>
            <a:ext cx="4953000" cy="4953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Michelson interferometer</a:t>
            </a:r>
            <a:endParaRPr lang="en-US" dirty="0"/>
          </a:p>
        </p:txBody>
      </p:sp>
      <p:pic>
        <p:nvPicPr>
          <p:cNvPr id="137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38635" t="8418" r="15907" b="14135"/>
          <a:stretch>
            <a:fillRect/>
          </a:stretch>
        </p:blipFill>
        <p:spPr bwMode="auto">
          <a:xfrm>
            <a:off x="-3276600" y="7772400"/>
            <a:ext cx="4929809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660281" y="65648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3" name="Group 17"/>
          <p:cNvGrpSpPr/>
          <p:nvPr/>
        </p:nvGrpSpPr>
        <p:grpSpPr>
          <a:xfrm>
            <a:off x="4114799" y="1676401"/>
            <a:ext cx="2300360" cy="2924858"/>
            <a:chOff x="6406113" y="2169920"/>
            <a:chExt cx="1563783" cy="1970872"/>
          </a:xfrm>
        </p:grpSpPr>
        <p:sp>
          <p:nvSpPr>
            <p:cNvPr id="21" name="Rectangle 33"/>
            <p:cNvSpPr>
              <a:spLocks noChangeArrowheads="1"/>
            </p:cNvSpPr>
            <p:nvPr/>
          </p:nvSpPr>
          <p:spPr bwMode="auto">
            <a:xfrm>
              <a:off x="7804734" y="3556268"/>
              <a:ext cx="165162" cy="584524"/>
            </a:xfrm>
            <a:prstGeom prst="rect">
              <a:avLst/>
            </a:prstGeom>
            <a:gradFill rotWithShape="1">
              <a:gsLst>
                <a:gs pos="0">
                  <a:srgbClr val="CCFFFF"/>
                </a:gs>
                <a:gs pos="100000">
                  <a:srgbClr val="5E7676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Rectangle 34"/>
            <p:cNvSpPr>
              <a:spLocks noChangeArrowheads="1"/>
            </p:cNvSpPr>
            <p:nvPr/>
          </p:nvSpPr>
          <p:spPr bwMode="auto">
            <a:xfrm rot="16200000">
              <a:off x="6630106" y="1945927"/>
              <a:ext cx="159040" cy="607025"/>
            </a:xfrm>
            <a:prstGeom prst="rect">
              <a:avLst/>
            </a:prstGeom>
            <a:gradFill rotWithShape="1">
              <a:gsLst>
                <a:gs pos="0">
                  <a:srgbClr val="CCFFFF"/>
                </a:gs>
                <a:gs pos="100000">
                  <a:srgbClr val="5E7676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18"/>
          <p:cNvGrpSpPr/>
          <p:nvPr/>
        </p:nvGrpSpPr>
        <p:grpSpPr>
          <a:xfrm>
            <a:off x="2743200" y="1905000"/>
            <a:ext cx="3429000" cy="3429002"/>
            <a:chOff x="5178920" y="2490020"/>
            <a:chExt cx="2331034" cy="2310581"/>
          </a:xfrm>
        </p:grpSpPr>
        <p:sp>
          <p:nvSpPr>
            <p:cNvPr id="10" name="Rectangle 2"/>
            <p:cNvSpPr>
              <a:spLocks noChangeArrowheads="1"/>
            </p:cNvSpPr>
            <p:nvPr/>
          </p:nvSpPr>
          <p:spPr bwMode="auto">
            <a:xfrm rot="2748482">
              <a:off x="6286813" y="3564987"/>
              <a:ext cx="145615" cy="916972"/>
            </a:xfrm>
            <a:prstGeom prst="rect">
              <a:avLst/>
            </a:prstGeom>
            <a:gradFill rotWithShape="1">
              <a:gsLst>
                <a:gs pos="0">
                  <a:srgbClr val="5E7676"/>
                </a:gs>
                <a:gs pos="50000">
                  <a:srgbClr val="CCFFFF"/>
                </a:gs>
                <a:gs pos="100000">
                  <a:srgbClr val="5E7676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Line 4"/>
            <p:cNvSpPr>
              <a:spLocks noChangeShapeType="1"/>
            </p:cNvSpPr>
            <p:nvPr/>
          </p:nvSpPr>
          <p:spPr bwMode="auto">
            <a:xfrm flipV="1">
              <a:off x="5977128" y="3979060"/>
              <a:ext cx="1532826" cy="17045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Line 5"/>
            <p:cNvSpPr>
              <a:spLocks noChangeShapeType="1"/>
            </p:cNvSpPr>
            <p:nvPr/>
          </p:nvSpPr>
          <p:spPr bwMode="auto">
            <a:xfrm flipV="1">
              <a:off x="6411635" y="2490020"/>
              <a:ext cx="10503" cy="150608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6"/>
            <p:cNvSpPr>
              <a:spLocks noChangeShapeType="1"/>
            </p:cNvSpPr>
            <p:nvPr/>
          </p:nvSpPr>
          <p:spPr bwMode="auto">
            <a:xfrm flipH="1">
              <a:off x="6414853" y="3996106"/>
              <a:ext cx="11798" cy="80449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25"/>
            <p:cNvSpPr>
              <a:spLocks noChangeArrowheads="1"/>
            </p:cNvSpPr>
            <p:nvPr/>
          </p:nvSpPr>
          <p:spPr bwMode="auto">
            <a:xfrm>
              <a:off x="5178920" y="3822608"/>
              <a:ext cx="764680" cy="342866"/>
            </a:xfrm>
            <a:prstGeom prst="rect">
              <a:avLst/>
            </a:prstGeom>
            <a:gradFill rotWithShape="1">
              <a:gsLst>
                <a:gs pos="0">
                  <a:srgbClr val="CCFFFF"/>
                </a:gs>
                <a:gs pos="100000">
                  <a:srgbClr val="5E76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Laser</a:t>
              </a:r>
            </a:p>
          </p:txBody>
        </p:sp>
      </p:grpSp>
      <p:sp>
        <p:nvSpPr>
          <p:cNvPr id="23" name="Chord 22"/>
          <p:cNvSpPr/>
          <p:nvPr/>
        </p:nvSpPr>
        <p:spPr>
          <a:xfrm rot="-5400000">
            <a:off x="4151139" y="4981192"/>
            <a:ext cx="904673" cy="672551"/>
          </a:xfrm>
          <a:prstGeom prst="chord">
            <a:avLst>
              <a:gd name="adj1" fmla="val 5443980"/>
              <a:gd name="adj2" fmla="val 16200000"/>
            </a:avLst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sqzALI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98060" y="1828800"/>
            <a:ext cx="6121940" cy="487680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304800"/>
            <a:ext cx="8991600" cy="944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en-US" sz="4400" kern="0" noProof="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Squeezing with a radiation pressure limited interferometer</a:t>
            </a:r>
            <a:endParaRPr kumimoji="0" lang="en-US" sz="44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533400"/>
            <a:ext cx="8458200" cy="901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3600" dirty="0" smtClean="0"/>
              <a:t>LIGO interferometers, quantum light and 			quantum noise</a:t>
            </a:r>
          </a:p>
          <a:p>
            <a:pPr>
              <a:buFont typeface="Wingdings" pitchFamily="2" charset="2"/>
              <a:buChar char="§"/>
            </a:pPr>
            <a:r>
              <a:rPr lang="en-US" sz="3600" dirty="0" smtClean="0"/>
              <a:t>Generation and detection of squeezing</a:t>
            </a:r>
          </a:p>
          <a:p>
            <a:pPr>
              <a:buFont typeface="Wingdings" pitchFamily="2" charset="2"/>
              <a:buChar char="§"/>
            </a:pPr>
            <a:r>
              <a:rPr lang="en-US" sz="3600" dirty="0" smtClean="0"/>
              <a:t>Squeezing in Enhanced LIGO</a:t>
            </a:r>
          </a:p>
          <a:p>
            <a:pPr>
              <a:buFont typeface="Wingdings" pitchFamily="2" charset="2"/>
              <a:buChar char="§"/>
            </a:pPr>
            <a:r>
              <a:rPr lang="en-US" sz="3600" dirty="0" smtClean="0"/>
              <a:t>Environmental noise couplings</a:t>
            </a:r>
            <a:endParaRPr lang="en-US" sz="3600" dirty="0"/>
          </a:p>
          <a:p>
            <a:pPr>
              <a:buFont typeface="Wingdings" pitchFamily="2" charset="2"/>
              <a:buChar char="§"/>
            </a:pPr>
            <a:r>
              <a:rPr lang="en-US" sz="36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Limits to the level of squeezing</a:t>
            </a:r>
          </a:p>
          <a:p>
            <a:pPr lvl="1">
              <a:buFont typeface="Arial" pitchFamily="34" charset="0"/>
              <a:buChar char="•"/>
            </a:pPr>
            <a:r>
              <a:rPr lang="en-US" sz="3600" dirty="0" smtClean="0"/>
              <a:t>Losses</a:t>
            </a:r>
          </a:p>
          <a:p>
            <a:pPr lvl="1">
              <a:buFont typeface="Arial" pitchFamily="34" charset="0"/>
              <a:buChar char="•"/>
            </a:pPr>
            <a:r>
              <a:rPr lang="en-US" sz="36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Squeezing angle fluctuations</a:t>
            </a:r>
          </a:p>
          <a:p>
            <a:pPr>
              <a:buFont typeface="Wingdings" pitchFamily="2" charset="2"/>
              <a:buChar char="§"/>
            </a:pPr>
            <a:r>
              <a:rPr lang="en-US" sz="3600" dirty="0" smtClean="0"/>
              <a:t>Potential benefit for Advanced LIGO and 			beyond</a:t>
            </a:r>
          </a:p>
          <a:p>
            <a:pPr lvl="1">
              <a:buFont typeface="Arial" pitchFamily="34" charset="0"/>
              <a:buChar char="•"/>
            </a:pPr>
            <a:endParaRPr lang="en-US" sz="4400" dirty="0" smtClean="0">
              <a:solidFill>
                <a:srgbClr val="FB4005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4400" dirty="0" smtClean="0">
              <a:solidFill>
                <a:srgbClr val="FB4005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4400" dirty="0" smtClean="0">
              <a:solidFill>
                <a:srgbClr val="FB4005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4400" dirty="0" smtClean="0">
              <a:solidFill>
                <a:srgbClr val="FB4005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4400" dirty="0">
              <a:solidFill>
                <a:srgbClr val="FB400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143000" y="304800"/>
            <a:ext cx="7010400" cy="944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en-US" sz="4400" kern="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Squeezing Angle Fluctuations</a:t>
            </a:r>
            <a:endParaRPr lang="en-US" sz="4400" kern="0" noProof="0" dirty="0" smtClean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Line 6"/>
          <p:cNvSpPr>
            <a:spLocks noChangeShapeType="1"/>
          </p:cNvSpPr>
          <p:nvPr/>
        </p:nvSpPr>
        <p:spPr bwMode="auto">
          <a:xfrm>
            <a:off x="1674812" y="2514600"/>
            <a:ext cx="1588" cy="3048000"/>
          </a:xfrm>
          <a:prstGeom prst="line">
            <a:avLst/>
          </a:prstGeom>
          <a:noFill/>
          <a:ln w="126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 flipV="1">
            <a:off x="1676400" y="3581400"/>
            <a:ext cx="0" cy="1752600"/>
          </a:xfrm>
          <a:prstGeom prst="straightConnector1">
            <a:avLst/>
          </a:prstGeom>
          <a:solidFill>
            <a:srgbClr val="00B8FF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" name="Oval 11"/>
          <p:cNvSpPr>
            <a:spLocks noChangeArrowheads="1"/>
          </p:cNvSpPr>
          <p:nvPr/>
        </p:nvSpPr>
        <p:spPr bwMode="auto">
          <a:xfrm rot="5400000">
            <a:off x="1600200" y="2743200"/>
            <a:ext cx="152400" cy="1676400"/>
          </a:xfrm>
          <a:prstGeom prst="ellipse">
            <a:avLst/>
          </a:prstGeom>
          <a:solidFill>
            <a:srgbClr val="D49FFF">
              <a:alpha val="45097"/>
            </a:srgbClr>
          </a:solidFill>
          <a:ln w="12600">
            <a:solidFill>
              <a:srgbClr val="DFE9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10"/>
          <p:cNvGrpSpPr/>
          <p:nvPr/>
        </p:nvGrpSpPr>
        <p:grpSpPr>
          <a:xfrm>
            <a:off x="685800" y="2057400"/>
            <a:ext cx="2057400" cy="3276600"/>
            <a:chOff x="533400" y="2057400"/>
            <a:chExt cx="2057400" cy="3276600"/>
          </a:xfrm>
        </p:grpSpPr>
        <p:grpSp>
          <p:nvGrpSpPr>
            <p:cNvPr id="7" name="Group 9"/>
            <p:cNvGrpSpPr/>
            <p:nvPr/>
          </p:nvGrpSpPr>
          <p:grpSpPr>
            <a:xfrm>
              <a:off x="533400" y="4876800"/>
              <a:ext cx="2057400" cy="457200"/>
              <a:chOff x="533400" y="4876800"/>
              <a:chExt cx="2057400" cy="457200"/>
            </a:xfrm>
          </p:grpSpPr>
          <p:sp>
            <p:nvSpPr>
              <p:cNvPr id="9" name="Line 3"/>
              <p:cNvSpPr>
                <a:spLocks noChangeShapeType="1"/>
              </p:cNvSpPr>
              <p:nvPr/>
            </p:nvSpPr>
            <p:spPr bwMode="auto">
              <a:xfrm>
                <a:off x="533400" y="5334000"/>
                <a:ext cx="2057400" cy="0"/>
              </a:xfrm>
              <a:prstGeom prst="line">
                <a:avLst/>
              </a:prstGeom>
              <a:noFill/>
              <a:ln w="126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10" name="Text Box 4"/>
              <p:cNvSpPr txBox="1">
                <a:spLocks noChangeArrowheads="1"/>
              </p:cNvSpPr>
              <p:nvPr/>
            </p:nvSpPr>
            <p:spPr bwMode="auto">
              <a:xfrm>
                <a:off x="2209800" y="4876800"/>
                <a:ext cx="380530" cy="37151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US" dirty="0" smtClean="0"/>
                  <a:t>X</a:t>
                </a:r>
                <a:r>
                  <a:rPr lang="en-US" baseline="-25000" dirty="0"/>
                  <a:t>1</a:t>
                </a:r>
                <a:endParaRPr lang="en-US" dirty="0"/>
              </a:p>
            </p:txBody>
          </p:sp>
        </p:grpSp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1374775" y="2057400"/>
              <a:ext cx="380530" cy="37151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dirty="0" smtClean="0"/>
                <a:t>X</a:t>
              </a:r>
              <a:r>
                <a:rPr lang="en-US" baseline="-25000" dirty="0"/>
                <a:t>2</a:t>
              </a:r>
              <a:endParaRPr lang="en-US" dirty="0"/>
            </a:p>
          </p:txBody>
        </p:sp>
      </p:grpSp>
      <p:pic>
        <p:nvPicPr>
          <p:cNvPr id="13" name="Picture 12" descr="PhaseNois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71800" y="1371600"/>
            <a:ext cx="5886029" cy="46888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>
                                      <p:cBhvr override="childStyle">
                                        <p:cTn id="10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7B8F6"/>
                                      </p:to>
                                    </p:animClr>
                                    <p:animClr clrSpc="rgb">
                                      <p:cBhvr>
                                        <p:cTn id="1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7B8F6"/>
                                      </p:to>
                                    </p:animClr>
                                    <p:set>
                                      <p:cBhvr>
                                        <p:cTn id="12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838200" y="228600"/>
            <a:ext cx="8001000" cy="838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 anchor="b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dirty="0" smtClean="0">
                <a:solidFill>
                  <a:srgbClr val="FFFFFF"/>
                </a:solidFill>
                <a:latin typeface="+mj-lt"/>
              </a:rPr>
              <a:t>Squeezing Angle Fluctuations</a:t>
            </a:r>
          </a:p>
        </p:txBody>
      </p:sp>
      <p:pic>
        <p:nvPicPr>
          <p:cNvPr id="4" name="Picture 3" descr="dBMeasSQzAngFluct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7800" y="1295400"/>
            <a:ext cx="6628572" cy="53714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Squeezing angle fluctuations</a:t>
            </a:r>
            <a:endParaRPr lang="en-US" dirty="0"/>
          </a:p>
        </p:txBody>
      </p:sp>
      <p:pic>
        <p:nvPicPr>
          <p:cNvPr id="5" name="Picture 4" descr="demoPN.png"/>
          <p:cNvPicPr>
            <a:picLocks noChangeAspect="1"/>
          </p:cNvPicPr>
          <p:nvPr/>
        </p:nvPicPr>
        <p:blipFill>
          <a:blip r:embed="rId2" cstate="print"/>
          <a:srcRect l="6863" t="24444" r="8301" b="22222"/>
          <a:stretch>
            <a:fillRect/>
          </a:stretch>
        </p:blipFill>
        <p:spPr>
          <a:xfrm>
            <a:off x="1447800" y="1371600"/>
            <a:ext cx="6172200" cy="5021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Measurement of squeezing angle fluctuations and losses</a:t>
            </a:r>
            <a:endParaRPr lang="en-US" dirty="0"/>
          </a:p>
        </p:txBody>
      </p:sp>
      <p:pic>
        <p:nvPicPr>
          <p:cNvPr id="4" name="Picture 3" descr="MarathonLos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5400" y="1524000"/>
            <a:ext cx="6343228" cy="5053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Squeezing angle fluctuations</a:t>
            </a:r>
            <a:endParaRPr lang="en-US" dirty="0"/>
          </a:p>
        </p:txBody>
      </p:sp>
      <p:pic>
        <p:nvPicPr>
          <p:cNvPr id="7" name="Picture 6" descr="IFOMarathonwMisalig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1600" y="1295400"/>
            <a:ext cx="6324600" cy="52341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86200" y="1828800"/>
            <a:ext cx="154721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Fit: 62% losses</a:t>
            </a:r>
          </a:p>
          <a:p>
            <a:r>
              <a:rPr lang="en-US" dirty="0" smtClean="0"/>
              <a:t>81±13 </a:t>
            </a:r>
            <a:r>
              <a:rPr lang="en-US" dirty="0" err="1" smtClean="0"/>
              <a:t>mrad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553200" y="4267200"/>
            <a:ext cx="1371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109±9 </a:t>
            </a:r>
            <a:r>
              <a:rPr lang="en-US" dirty="0" err="1" smtClean="0"/>
              <a:t>mrad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934200" y="5715000"/>
            <a:ext cx="1371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37±6 </a:t>
            </a:r>
            <a:r>
              <a:rPr lang="en-US" dirty="0" err="1" smtClean="0"/>
              <a:t>mrad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533400"/>
            <a:ext cx="8458200" cy="8340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3600" dirty="0" smtClean="0"/>
              <a:t>LIGO interferometers, quantum light and 			quantum noise</a:t>
            </a:r>
          </a:p>
          <a:p>
            <a:pPr>
              <a:buFont typeface="Wingdings" pitchFamily="2" charset="2"/>
              <a:buChar char="§"/>
            </a:pPr>
            <a:r>
              <a:rPr lang="en-US" sz="3600" dirty="0" smtClean="0"/>
              <a:t>Generation and detection of squeezing</a:t>
            </a:r>
          </a:p>
          <a:p>
            <a:pPr>
              <a:buFont typeface="Wingdings" pitchFamily="2" charset="2"/>
              <a:buChar char="§"/>
            </a:pPr>
            <a:r>
              <a:rPr lang="en-US" sz="3600" dirty="0" smtClean="0"/>
              <a:t>Squeezing in Enhanced LIGO</a:t>
            </a:r>
          </a:p>
          <a:p>
            <a:pPr>
              <a:buFont typeface="Wingdings" pitchFamily="2" charset="2"/>
              <a:buChar char="§"/>
            </a:pPr>
            <a:r>
              <a:rPr lang="en-US" sz="3600" dirty="0" smtClean="0"/>
              <a:t>Environmental noise couplings</a:t>
            </a:r>
            <a:endParaRPr lang="en-US" sz="3600" dirty="0"/>
          </a:p>
          <a:p>
            <a:pPr>
              <a:buFont typeface="Wingdings" pitchFamily="2" charset="2"/>
              <a:buChar char="§"/>
            </a:pPr>
            <a:r>
              <a:rPr lang="en-US" sz="3600" dirty="0" smtClean="0"/>
              <a:t>Limits to the level of squeezing</a:t>
            </a:r>
          </a:p>
          <a:p>
            <a:pPr lvl="1">
              <a:buFont typeface="Arial" pitchFamily="34" charset="0"/>
              <a:buChar char="•"/>
            </a:pPr>
            <a:r>
              <a:rPr lang="en-US" sz="3600" dirty="0" smtClean="0"/>
              <a:t>Losses</a:t>
            </a:r>
          </a:p>
          <a:p>
            <a:pPr lvl="1">
              <a:buFont typeface="Arial" pitchFamily="34" charset="0"/>
              <a:buChar char="•"/>
            </a:pPr>
            <a:r>
              <a:rPr lang="en-US" sz="3600" dirty="0" smtClean="0"/>
              <a:t>Squeezing angle fluctuations</a:t>
            </a:r>
          </a:p>
          <a:p>
            <a:pPr>
              <a:buFont typeface="Wingdings" pitchFamily="2" charset="2"/>
              <a:buChar char="§"/>
            </a:pPr>
            <a:r>
              <a:rPr lang="en-US" sz="36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Potential benefit for Advanced LIGO and 			beyond</a:t>
            </a:r>
            <a:endParaRPr lang="en-US" sz="4400" dirty="0" smtClean="0">
              <a:solidFill>
                <a:srgbClr val="FB4005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4400" dirty="0" smtClean="0">
              <a:solidFill>
                <a:srgbClr val="FB4005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4400" dirty="0" smtClean="0">
              <a:solidFill>
                <a:srgbClr val="FB4005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4400" dirty="0" smtClean="0">
              <a:solidFill>
                <a:srgbClr val="FB4005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4400" dirty="0">
              <a:solidFill>
                <a:srgbClr val="FB400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143000" y="304800"/>
            <a:ext cx="7010400" cy="944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en-US" sz="4400" kern="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 alternative to high power operation in Advanced LIGO</a:t>
            </a:r>
            <a:endParaRPr kumimoji="0" lang="en-US" sz="44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42339" name="Picture 3"/>
          <p:cNvPicPr>
            <a:picLocks noChangeAspect="1" noChangeArrowheads="1"/>
          </p:cNvPicPr>
          <p:nvPr/>
        </p:nvPicPr>
        <p:blipFill>
          <a:blip r:embed="rId2" cstate="print"/>
          <a:srcRect l="18500" t="18889" r="31500" b="11778"/>
          <a:stretch>
            <a:fillRect/>
          </a:stretch>
        </p:blipFill>
        <p:spPr bwMode="auto">
          <a:xfrm>
            <a:off x="2971801" y="7391400"/>
            <a:ext cx="6172199" cy="481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40" name="Picture 4"/>
          <p:cNvPicPr>
            <a:picLocks noChangeAspect="1" noChangeArrowheads="1"/>
          </p:cNvPicPr>
          <p:nvPr/>
        </p:nvPicPr>
        <p:blipFill>
          <a:blip r:embed="rId3" cstate="print"/>
          <a:srcRect l="6500" t="17778" r="43500" b="9333"/>
          <a:stretch>
            <a:fillRect/>
          </a:stretch>
        </p:blipFill>
        <p:spPr bwMode="auto">
          <a:xfrm>
            <a:off x="1600200" y="1828800"/>
            <a:ext cx="5867400" cy="4811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41" name="Picture 5"/>
          <p:cNvPicPr>
            <a:picLocks noChangeAspect="1" noChangeArrowheads="1"/>
          </p:cNvPicPr>
          <p:nvPr/>
        </p:nvPicPr>
        <p:blipFill>
          <a:blip r:embed="rId4" cstate="print"/>
          <a:srcRect l="6500" t="17778" r="44000" b="9333"/>
          <a:stretch>
            <a:fillRect/>
          </a:stretch>
        </p:blipFill>
        <p:spPr bwMode="auto">
          <a:xfrm>
            <a:off x="1600200" y="1752600"/>
            <a:ext cx="6019800" cy="4986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066800" y="198437"/>
            <a:ext cx="7010400" cy="944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en-US" sz="4400" kern="0" noProof="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Squeezing in Advanced LIGO</a:t>
            </a:r>
            <a:endParaRPr kumimoji="0" lang="en-US" sz="44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NSrangewSqzFull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00" y="1378936"/>
            <a:ext cx="6324600" cy="5325978"/>
          </a:xfrm>
          <a:prstGeom prst="rect">
            <a:avLst/>
          </a:prstGeom>
        </p:spPr>
      </p:pic>
      <p:pic>
        <p:nvPicPr>
          <p:cNvPr id="5" name="Picture 4" descr="BHrangewSqzFull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2428" y="1382796"/>
            <a:ext cx="6247572" cy="51704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GravitationalWave_PlusPolarizatio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667000" y="7086600"/>
            <a:ext cx="4953000" cy="4953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Michelson interferometer</a:t>
            </a:r>
            <a:endParaRPr lang="en-US" dirty="0"/>
          </a:p>
        </p:txBody>
      </p:sp>
      <p:pic>
        <p:nvPicPr>
          <p:cNvPr id="137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38635" t="8418" r="15907" b="14135"/>
          <a:stretch>
            <a:fillRect/>
          </a:stretch>
        </p:blipFill>
        <p:spPr bwMode="auto">
          <a:xfrm>
            <a:off x="-3276600" y="7772400"/>
            <a:ext cx="4929809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660281" y="65648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3" name="Group 17"/>
          <p:cNvGrpSpPr/>
          <p:nvPr/>
        </p:nvGrpSpPr>
        <p:grpSpPr>
          <a:xfrm>
            <a:off x="4114800" y="2362201"/>
            <a:ext cx="3364474" cy="2239058"/>
            <a:chOff x="6407939" y="2632036"/>
            <a:chExt cx="2287167" cy="1508756"/>
          </a:xfrm>
        </p:grpSpPr>
        <p:sp>
          <p:nvSpPr>
            <p:cNvPr id="21" name="Rectangle 33"/>
            <p:cNvSpPr>
              <a:spLocks noChangeArrowheads="1"/>
            </p:cNvSpPr>
            <p:nvPr/>
          </p:nvSpPr>
          <p:spPr bwMode="auto">
            <a:xfrm>
              <a:off x="8529944" y="3556268"/>
              <a:ext cx="165162" cy="584524"/>
            </a:xfrm>
            <a:prstGeom prst="rect">
              <a:avLst/>
            </a:prstGeom>
            <a:gradFill rotWithShape="1">
              <a:gsLst>
                <a:gs pos="0">
                  <a:srgbClr val="CCFFFF"/>
                </a:gs>
                <a:gs pos="100000">
                  <a:srgbClr val="5E7676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Rectangle 34"/>
            <p:cNvSpPr>
              <a:spLocks noChangeArrowheads="1"/>
            </p:cNvSpPr>
            <p:nvPr/>
          </p:nvSpPr>
          <p:spPr bwMode="auto">
            <a:xfrm rot="16200000">
              <a:off x="6631932" y="2408043"/>
              <a:ext cx="159040" cy="607025"/>
            </a:xfrm>
            <a:prstGeom prst="rect">
              <a:avLst/>
            </a:prstGeom>
            <a:gradFill rotWithShape="1">
              <a:gsLst>
                <a:gs pos="0">
                  <a:srgbClr val="CCFFFF"/>
                </a:gs>
                <a:gs pos="100000">
                  <a:srgbClr val="5E7676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18"/>
          <p:cNvGrpSpPr/>
          <p:nvPr/>
        </p:nvGrpSpPr>
        <p:grpSpPr>
          <a:xfrm>
            <a:off x="2743199" y="2590800"/>
            <a:ext cx="4495800" cy="2743202"/>
            <a:chOff x="5178920" y="2952136"/>
            <a:chExt cx="3056245" cy="1848465"/>
          </a:xfrm>
        </p:grpSpPr>
        <p:sp>
          <p:nvSpPr>
            <p:cNvPr id="10" name="Rectangle 2"/>
            <p:cNvSpPr>
              <a:spLocks noChangeArrowheads="1"/>
            </p:cNvSpPr>
            <p:nvPr/>
          </p:nvSpPr>
          <p:spPr bwMode="auto">
            <a:xfrm rot="2748482">
              <a:off x="6286813" y="3564987"/>
              <a:ext cx="145615" cy="916972"/>
            </a:xfrm>
            <a:prstGeom prst="rect">
              <a:avLst/>
            </a:prstGeom>
            <a:gradFill rotWithShape="1">
              <a:gsLst>
                <a:gs pos="0">
                  <a:srgbClr val="5E7676"/>
                </a:gs>
                <a:gs pos="50000">
                  <a:srgbClr val="CCFFFF"/>
                </a:gs>
                <a:gs pos="100000">
                  <a:srgbClr val="5E7676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Line 4"/>
            <p:cNvSpPr>
              <a:spLocks noChangeShapeType="1"/>
            </p:cNvSpPr>
            <p:nvPr/>
          </p:nvSpPr>
          <p:spPr bwMode="auto">
            <a:xfrm flipV="1">
              <a:off x="5977128" y="3979060"/>
              <a:ext cx="2258037" cy="17045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Line 5"/>
            <p:cNvSpPr>
              <a:spLocks noChangeShapeType="1"/>
            </p:cNvSpPr>
            <p:nvPr/>
          </p:nvSpPr>
          <p:spPr bwMode="auto">
            <a:xfrm flipV="1">
              <a:off x="6411635" y="2952136"/>
              <a:ext cx="10503" cy="104397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6"/>
            <p:cNvSpPr>
              <a:spLocks noChangeShapeType="1"/>
            </p:cNvSpPr>
            <p:nvPr/>
          </p:nvSpPr>
          <p:spPr bwMode="auto">
            <a:xfrm flipH="1">
              <a:off x="6414853" y="3996106"/>
              <a:ext cx="11798" cy="80449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25"/>
            <p:cNvSpPr>
              <a:spLocks noChangeArrowheads="1"/>
            </p:cNvSpPr>
            <p:nvPr/>
          </p:nvSpPr>
          <p:spPr bwMode="auto">
            <a:xfrm>
              <a:off x="5178920" y="3822608"/>
              <a:ext cx="764680" cy="342866"/>
            </a:xfrm>
            <a:prstGeom prst="rect">
              <a:avLst/>
            </a:prstGeom>
            <a:gradFill rotWithShape="1">
              <a:gsLst>
                <a:gs pos="0">
                  <a:srgbClr val="CCFFFF"/>
                </a:gs>
                <a:gs pos="100000">
                  <a:srgbClr val="5E76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Laser</a:t>
              </a:r>
            </a:p>
          </p:txBody>
        </p:sp>
      </p:grpSp>
      <p:sp>
        <p:nvSpPr>
          <p:cNvPr id="23" name="Chord 22"/>
          <p:cNvSpPr/>
          <p:nvPr/>
        </p:nvSpPr>
        <p:spPr>
          <a:xfrm rot="-5400000">
            <a:off x="4151139" y="4981192"/>
            <a:ext cx="904673" cy="672551"/>
          </a:xfrm>
          <a:prstGeom prst="chord">
            <a:avLst>
              <a:gd name="adj1" fmla="val 5443980"/>
              <a:gd name="adj2" fmla="val 16200000"/>
            </a:avLst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IGOwFreqIndepOp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0" y="1295400"/>
            <a:ext cx="6742857" cy="5371429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143000" y="304800"/>
            <a:ext cx="7010400" cy="944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en-US" sz="4400" kern="0" noProof="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Squeezing with full power</a:t>
            </a:r>
            <a:endParaRPr kumimoji="0" lang="en-US" sz="44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57800" y="5105400"/>
            <a:ext cx="23964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28% increase in volume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4" name="Picture 4"/>
          <p:cNvPicPr>
            <a:picLocks noChangeAspect="1" noChangeArrowheads="1"/>
          </p:cNvPicPr>
          <p:nvPr/>
        </p:nvPicPr>
        <p:blipFill>
          <a:blip r:embed="rId2" cstate="print"/>
          <a:srcRect l="20000" t="15111" r="30000" b="14667"/>
          <a:stretch>
            <a:fillRect/>
          </a:stretch>
        </p:blipFill>
        <p:spPr bwMode="auto">
          <a:xfrm>
            <a:off x="1447800" y="1889760"/>
            <a:ext cx="6096000" cy="481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143000" y="304800"/>
            <a:ext cx="7010400" cy="944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en-US" sz="4400" kern="0" noProof="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Frequency Dependent Squeezing</a:t>
            </a:r>
            <a:endParaRPr kumimoji="0" lang="en-US" sz="44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2" cstate="print"/>
          <a:srcRect l="26187" t="17632" r="25536" b="8684"/>
          <a:stretch>
            <a:fillRect/>
          </a:stretch>
        </p:blipFill>
        <p:spPr bwMode="auto">
          <a:xfrm>
            <a:off x="762000" y="1219200"/>
            <a:ext cx="6375156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239000" y="1524000"/>
            <a:ext cx="1905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Non linear gain optimized for shot noise limited interferometer,  maximum pump power 80% of threshold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304800"/>
            <a:ext cx="8991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latin typeface="+mj-lt"/>
                <a:ea typeface="+mj-ea"/>
                <a:cs typeface="+mj-cs"/>
              </a:rPr>
              <a:t>Paths to better squeezing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1600200" y="4343400"/>
            <a:ext cx="457200" cy="3810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29000" y="2133600"/>
            <a:ext cx="2133600" cy="4572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3200400" y="2438400"/>
            <a:ext cx="457200" cy="3810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562600"/>
          </a:xfrm>
        </p:spPr>
        <p:txBody>
          <a:bodyPr>
            <a:normAutofit/>
          </a:bodyPr>
          <a:lstStyle/>
          <a:p>
            <a:r>
              <a:rPr lang="en-US" dirty="0" smtClean="0"/>
              <a:t>2dB of squeezing in Enhanced LIGO </a:t>
            </a:r>
          </a:p>
          <a:p>
            <a:r>
              <a:rPr lang="en-US" dirty="0" smtClean="0"/>
              <a:t>Squeezing compatible with low frequency sensitivity</a:t>
            </a:r>
          </a:p>
          <a:p>
            <a:r>
              <a:rPr lang="en-US" dirty="0" smtClean="0"/>
              <a:t>Backscatter should not be a problem for </a:t>
            </a:r>
            <a:r>
              <a:rPr lang="en-US" dirty="0" err="1" smtClean="0"/>
              <a:t>aLIGO</a:t>
            </a:r>
            <a:endParaRPr lang="en-US" dirty="0" smtClean="0"/>
          </a:p>
          <a:p>
            <a:r>
              <a:rPr lang="en-US" dirty="0" smtClean="0"/>
              <a:t>To get higher levels of squeezing we will need to reduce interferometer losses and squeezing angle fluctuations</a:t>
            </a:r>
          </a:p>
          <a:p>
            <a:pPr>
              <a:buNone/>
            </a:pPr>
            <a:r>
              <a:rPr lang="en-US" sz="4000" dirty="0" smtClean="0">
                <a:solidFill>
                  <a:srgbClr val="FFFF00"/>
                </a:solidFill>
              </a:rPr>
              <a:t>Squeezing will soon be the simplest way to improve LIGO’s sensitivity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686800" cy="1828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My committee</a:t>
            </a:r>
          </a:p>
          <a:p>
            <a:r>
              <a:rPr lang="en-US" dirty="0" smtClean="0"/>
              <a:t>Mentors: </a:t>
            </a:r>
            <a:r>
              <a:rPr lang="en-US" dirty="0" err="1" smtClean="0"/>
              <a:t>Nergis</a:t>
            </a:r>
            <a:r>
              <a:rPr lang="en-US" dirty="0" smtClean="0"/>
              <a:t> </a:t>
            </a:r>
            <a:r>
              <a:rPr lang="en-US" dirty="0" err="1" smtClean="0"/>
              <a:t>Mavalvala</a:t>
            </a:r>
            <a:r>
              <a:rPr lang="en-US" dirty="0" smtClean="0"/>
              <a:t>, Lisa </a:t>
            </a:r>
            <a:r>
              <a:rPr lang="en-US" dirty="0" err="1" smtClean="0"/>
              <a:t>Barsotti</a:t>
            </a:r>
            <a:r>
              <a:rPr lang="en-US" dirty="0" smtClean="0"/>
              <a:t>, Daniel </a:t>
            </a:r>
            <a:r>
              <a:rPr lang="en-US" dirty="0" err="1" smtClean="0"/>
              <a:t>Sigg</a:t>
            </a:r>
            <a:endParaRPr lang="en-US" dirty="0" smtClean="0"/>
          </a:p>
          <a:p>
            <a:r>
              <a:rPr lang="en-US" dirty="0" smtClean="0"/>
              <a:t>LIGO Lab at MIT, staff at Hanford, and all the squeezers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971800" y="304800"/>
            <a:ext cx="3733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Thank you!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 descr="C:\Users\sheila\Pictures\My Pictures\Sheon's Sqz Move Photos\DSCN0313.JPG"/>
          <p:cNvPicPr>
            <a:picLocks noChangeAspect="1" noChangeArrowheads="1"/>
          </p:cNvPicPr>
          <p:nvPr/>
        </p:nvPicPr>
        <p:blipFill>
          <a:blip r:embed="rId2" cstate="print"/>
          <a:srcRect l="31059" t="26938" r="33585" b="15819"/>
          <a:stretch>
            <a:fillRect/>
          </a:stretch>
        </p:blipFill>
        <p:spPr bwMode="auto">
          <a:xfrm>
            <a:off x="7543800" y="3162300"/>
            <a:ext cx="1600200" cy="1943100"/>
          </a:xfrm>
          <a:prstGeom prst="rect">
            <a:avLst/>
          </a:prstGeom>
          <a:noFill/>
        </p:spPr>
      </p:pic>
      <p:pic>
        <p:nvPicPr>
          <p:cNvPr id="6" name="Picture 3" descr="C:\Users\sheila\Pictures\pear butte trail\P1000593.jpg"/>
          <p:cNvPicPr>
            <a:picLocks noChangeAspect="1" noChangeArrowheads="1"/>
          </p:cNvPicPr>
          <p:nvPr/>
        </p:nvPicPr>
        <p:blipFill>
          <a:blip r:embed="rId3" cstate="print"/>
          <a:srcRect t="8889" r="27778" b="31111"/>
          <a:stretch>
            <a:fillRect/>
          </a:stretch>
        </p:blipFill>
        <p:spPr bwMode="auto">
          <a:xfrm>
            <a:off x="0" y="5108917"/>
            <a:ext cx="1647825" cy="1825283"/>
          </a:xfrm>
          <a:prstGeom prst="rect">
            <a:avLst/>
          </a:prstGeom>
          <a:noFill/>
        </p:spPr>
      </p:pic>
      <p:pic>
        <p:nvPicPr>
          <p:cNvPr id="7" name="Picture 6" descr="C:\Users\sheila\Pictures\My Pictures\2011\P1010949.JPG"/>
          <p:cNvPicPr>
            <a:picLocks noChangeAspect="1" noChangeArrowheads="1"/>
          </p:cNvPicPr>
          <p:nvPr/>
        </p:nvPicPr>
        <p:blipFill>
          <a:blip r:embed="rId4" cstate="print"/>
          <a:srcRect l="45555" t="55555" r="29259" b="11111"/>
          <a:stretch>
            <a:fillRect/>
          </a:stretch>
        </p:blipFill>
        <p:spPr bwMode="auto">
          <a:xfrm>
            <a:off x="6248400" y="3124200"/>
            <a:ext cx="1295400" cy="2286000"/>
          </a:xfrm>
          <a:prstGeom prst="rect">
            <a:avLst/>
          </a:prstGeom>
          <a:noFill/>
        </p:spPr>
      </p:pic>
      <p:pic>
        <p:nvPicPr>
          <p:cNvPr id="8" name="Picture 3" descr="C:\Users\sheila\Pictures\2011-09-22 summer 2011\nic control r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4953000"/>
            <a:ext cx="2667000" cy="2000250"/>
          </a:xfrm>
          <a:prstGeom prst="rect">
            <a:avLst/>
          </a:prstGeom>
          <a:noFill/>
        </p:spPr>
      </p:pic>
      <p:pic>
        <p:nvPicPr>
          <p:cNvPr id="9" name="Picture 8" descr="C:\Users\sheila\Pictures\pear butte trail\IMG_0213.jpg"/>
          <p:cNvPicPr>
            <a:picLocks noChangeAspect="1" noChangeArrowheads="1"/>
          </p:cNvPicPr>
          <p:nvPr/>
        </p:nvPicPr>
        <p:blipFill>
          <a:blip r:embed="rId6" cstate="print"/>
          <a:srcRect l="57500" t="21250" r="7500" b="38750"/>
          <a:stretch>
            <a:fillRect/>
          </a:stretch>
        </p:blipFill>
        <p:spPr bwMode="auto">
          <a:xfrm>
            <a:off x="6743700" y="5029200"/>
            <a:ext cx="2400300" cy="1828800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print"/>
          <a:srcRect l="64000" t="46444" r="25080" b="34889"/>
          <a:stretch>
            <a:fillRect/>
          </a:stretch>
        </p:blipFill>
        <p:spPr bwMode="auto">
          <a:xfrm>
            <a:off x="1524000" y="4953000"/>
            <a:ext cx="1981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8" cstate="print"/>
          <a:srcRect t="5556" r="83000" b="57111"/>
          <a:stretch>
            <a:fillRect/>
          </a:stretch>
        </p:blipFill>
        <p:spPr bwMode="auto">
          <a:xfrm>
            <a:off x="5105400" y="4903695"/>
            <a:ext cx="1611086" cy="1954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://t3.gstatic.com/images?q=tbn:ANd9GcTp3H6UCHr8oHB0KR8HjBtW_1tJAHPelgTlYYXUkODKqnLrPNo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3182408"/>
            <a:ext cx="1752600" cy="1890536"/>
          </a:xfrm>
          <a:prstGeom prst="rect">
            <a:avLst/>
          </a:prstGeom>
          <a:noFill/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0" cstate="print"/>
          <a:srcRect l="41000" t="9778" r="32000" b="43111"/>
          <a:stretch>
            <a:fillRect/>
          </a:stretch>
        </p:blipFill>
        <p:spPr bwMode="auto">
          <a:xfrm>
            <a:off x="3429000" y="3505200"/>
            <a:ext cx="1524000" cy="1495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C:\Users\sheila\Pictures\My Pictures\2011\P1010945.JPG"/>
          <p:cNvPicPr>
            <a:picLocks noChangeAspect="1" noChangeArrowheads="1"/>
          </p:cNvPicPr>
          <p:nvPr/>
        </p:nvPicPr>
        <p:blipFill>
          <a:blip r:embed="rId11" cstate="print"/>
          <a:srcRect l="55833" t="26667" r="25834" b="51111"/>
          <a:stretch>
            <a:fillRect/>
          </a:stretch>
        </p:blipFill>
        <p:spPr bwMode="auto">
          <a:xfrm>
            <a:off x="1752600" y="3429000"/>
            <a:ext cx="1676400" cy="152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35000" t="24000" r="55000" b="58222"/>
          <a:stretch>
            <a:fillRect/>
          </a:stretch>
        </p:blipFill>
        <p:spPr bwMode="auto">
          <a:xfrm>
            <a:off x="990600" y="19050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35000" t="24000" r="55000" b="58222"/>
          <a:stretch>
            <a:fillRect/>
          </a:stretch>
        </p:blipFill>
        <p:spPr bwMode="auto">
          <a:xfrm>
            <a:off x="2667000" y="19050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438400" y="2514600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pic>
        <p:nvPicPr>
          <p:cNvPr id="92165" name="Picture 5"/>
          <p:cNvPicPr>
            <a:picLocks noChangeAspect="1" noChangeArrowheads="1"/>
          </p:cNvPicPr>
          <p:nvPr/>
        </p:nvPicPr>
        <p:blipFill>
          <a:blip r:embed="rId3" cstate="print"/>
          <a:srcRect l="28000" t="33778" r="50000" b="26222"/>
          <a:stretch>
            <a:fillRect/>
          </a:stretch>
        </p:blipFill>
        <p:spPr bwMode="auto">
          <a:xfrm>
            <a:off x="1295400" y="3810000"/>
            <a:ext cx="2590800" cy="2649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Coherent locking of squeezing angle</a:t>
            </a:r>
            <a:br>
              <a:rPr lang="en-US" dirty="0" smtClean="0"/>
            </a:br>
            <a:r>
              <a:rPr lang="en-US" dirty="0" smtClean="0"/>
              <a:t>inject frequency shifted sideband with coherent amplitude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143000" y="1524000"/>
            <a:ext cx="1166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IFO carrier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667000" y="1524000"/>
            <a:ext cx="1462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SQZ sideband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35000" t="24000" r="55000" b="58222"/>
          <a:stretch>
            <a:fillRect/>
          </a:stretch>
        </p:blipFill>
        <p:spPr bwMode="auto">
          <a:xfrm>
            <a:off x="990600" y="19050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35000" t="24000" r="55000" b="58222"/>
          <a:stretch>
            <a:fillRect/>
          </a:stretch>
        </p:blipFill>
        <p:spPr bwMode="auto">
          <a:xfrm>
            <a:off x="2667000" y="19050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45000" t="24222" r="45000" b="58000"/>
          <a:stretch>
            <a:fillRect/>
          </a:stretch>
        </p:blipFill>
        <p:spPr bwMode="auto">
          <a:xfrm>
            <a:off x="5334000" y="19050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45000" t="24222" r="45000" b="58000"/>
          <a:stretch>
            <a:fillRect/>
          </a:stretch>
        </p:blipFill>
        <p:spPr bwMode="auto">
          <a:xfrm>
            <a:off x="7010400" y="19050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438400" y="2514600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781800" y="2514600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pic>
        <p:nvPicPr>
          <p:cNvPr id="92165" name="Picture 5"/>
          <p:cNvPicPr>
            <a:picLocks noChangeAspect="1" noChangeArrowheads="1"/>
          </p:cNvPicPr>
          <p:nvPr/>
        </p:nvPicPr>
        <p:blipFill>
          <a:blip r:embed="rId4" cstate="print"/>
          <a:srcRect l="28000" t="33778" r="50000" b="26222"/>
          <a:stretch>
            <a:fillRect/>
          </a:stretch>
        </p:blipFill>
        <p:spPr bwMode="auto">
          <a:xfrm>
            <a:off x="1295400" y="3810000"/>
            <a:ext cx="2590800" cy="2649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 cstate="print"/>
          <a:srcRect l="53500" t="33778" r="25500" b="26222"/>
          <a:stretch>
            <a:fillRect/>
          </a:stretch>
        </p:blipFill>
        <p:spPr bwMode="auto">
          <a:xfrm>
            <a:off x="5638800" y="3782786"/>
            <a:ext cx="2514600" cy="2694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Squeezing angle error signal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143000" y="1524000"/>
            <a:ext cx="1166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IFO carrier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486400" y="1447800"/>
            <a:ext cx="1166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IFO carrier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667000" y="1524000"/>
            <a:ext cx="1462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SQZ sideband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010400" y="1447800"/>
            <a:ext cx="1462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SQZ sideband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35000" t="24000" r="55000" b="58222"/>
          <a:stretch>
            <a:fillRect/>
          </a:stretch>
        </p:blipFill>
        <p:spPr bwMode="auto">
          <a:xfrm>
            <a:off x="457200" y="19050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35000" t="24000" r="55000" b="58222"/>
          <a:stretch>
            <a:fillRect/>
          </a:stretch>
        </p:blipFill>
        <p:spPr bwMode="auto">
          <a:xfrm>
            <a:off x="4953000" y="19050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45000" t="24222" r="45000" b="58000"/>
          <a:stretch>
            <a:fillRect/>
          </a:stretch>
        </p:blipFill>
        <p:spPr bwMode="auto">
          <a:xfrm>
            <a:off x="2362200" y="19050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45000" t="24222" r="45000" b="58000"/>
          <a:stretch>
            <a:fillRect/>
          </a:stretch>
        </p:blipFill>
        <p:spPr bwMode="auto">
          <a:xfrm>
            <a:off x="7086600" y="19050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985918" y="25146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191000" y="2438400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Squeezing angle error signal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629400" y="24384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17" name="Double Bracket 16"/>
          <p:cNvSpPr/>
          <p:nvPr/>
        </p:nvSpPr>
        <p:spPr>
          <a:xfrm>
            <a:off x="228600" y="1524000"/>
            <a:ext cx="3886200" cy="2209800"/>
          </a:xfrm>
          <a:prstGeom prst="bracketPair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uble Bracket 17"/>
          <p:cNvSpPr/>
          <p:nvPr/>
        </p:nvSpPr>
        <p:spPr>
          <a:xfrm>
            <a:off x="4648200" y="1447800"/>
            <a:ext cx="4343400" cy="2209800"/>
          </a:xfrm>
          <a:prstGeom prst="bracketPair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4" cstate="print"/>
          <a:srcRect l="28500" t="20445" r="25000" b="50222"/>
          <a:stretch>
            <a:fillRect/>
          </a:stretch>
        </p:blipFill>
        <p:spPr bwMode="auto">
          <a:xfrm>
            <a:off x="990600" y="3962400"/>
            <a:ext cx="7086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1676400" y="1371600"/>
            <a:ext cx="1166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IFO carrier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096000" y="1371600"/>
            <a:ext cx="1462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SQZ sideband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35000" t="24000" r="55000" b="58222"/>
          <a:stretch>
            <a:fillRect/>
          </a:stretch>
        </p:blipFill>
        <p:spPr bwMode="auto">
          <a:xfrm>
            <a:off x="533400" y="19050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35000" t="24000" r="55000" b="58222"/>
          <a:stretch>
            <a:fillRect/>
          </a:stretch>
        </p:blipFill>
        <p:spPr bwMode="auto">
          <a:xfrm>
            <a:off x="5029200" y="19050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45000" t="24222" r="45000" b="58000"/>
          <a:stretch>
            <a:fillRect/>
          </a:stretch>
        </p:blipFill>
        <p:spPr bwMode="auto">
          <a:xfrm>
            <a:off x="2514600" y="19050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45000" t="24222" r="45000" b="58000"/>
          <a:stretch>
            <a:fillRect/>
          </a:stretch>
        </p:blipFill>
        <p:spPr bwMode="auto">
          <a:xfrm>
            <a:off x="7086600" y="19050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057400" y="25908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343400" y="2438400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Squeezing angle error signal</a:t>
            </a:r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533400" y="3810000"/>
            <a:ext cx="8229600" cy="3306763"/>
          </a:xfrm>
        </p:spPr>
        <p:txBody>
          <a:bodyPr>
            <a:normAutofit/>
          </a:bodyPr>
          <a:lstStyle/>
          <a:p>
            <a:r>
              <a:rPr lang="en-US" dirty="0" smtClean="0"/>
              <a:t>Static misalignments will cause a change in the demodulation phase needed to detect the maximum squeezing</a:t>
            </a:r>
          </a:p>
          <a:p>
            <a:r>
              <a:rPr lang="en-US" dirty="0" smtClean="0"/>
              <a:t>Beam jitter will add phase noise, especially when beating against a static misalignment.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629400" y="24384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17" name="Double Bracket 16"/>
          <p:cNvSpPr/>
          <p:nvPr/>
        </p:nvSpPr>
        <p:spPr>
          <a:xfrm>
            <a:off x="228600" y="1524000"/>
            <a:ext cx="4114800" cy="2209800"/>
          </a:xfrm>
          <a:prstGeom prst="bracketPair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uble Bracket 17"/>
          <p:cNvSpPr/>
          <p:nvPr/>
        </p:nvSpPr>
        <p:spPr>
          <a:xfrm>
            <a:off x="4648200" y="1447800"/>
            <a:ext cx="4343400" cy="2209800"/>
          </a:xfrm>
          <a:prstGeom prst="bracketPair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676400" y="1447800"/>
            <a:ext cx="1166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IFO carrier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172200" y="1371600"/>
            <a:ext cx="1462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SQZ sideband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heila2\Documents\thesis\Defense\LIGOSchema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905000"/>
            <a:ext cx="5903913" cy="4092243"/>
          </a:xfrm>
          <a:prstGeom prst="rect">
            <a:avLst/>
          </a:prstGeom>
          <a:noFill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LIGO interferometers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 descr="IEALI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0200" y="1447800"/>
            <a:ext cx="6190829" cy="50366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Need to reduce quantum noise</a:t>
            </a:r>
            <a:endParaRPr lang="en-US" dirty="0"/>
          </a:p>
        </p:txBody>
      </p:sp>
      <p:pic>
        <p:nvPicPr>
          <p:cNvPr id="137219" name="Picture 3"/>
          <p:cNvPicPr>
            <a:picLocks noChangeAspect="1" noChangeArrowheads="1"/>
          </p:cNvPicPr>
          <p:nvPr/>
        </p:nvPicPr>
        <p:blipFill>
          <a:blip r:embed="rId2" cstate="print"/>
          <a:srcRect l="15500" t="15111" r="32500" b="14667"/>
          <a:stretch>
            <a:fillRect/>
          </a:stretch>
        </p:blipFill>
        <p:spPr bwMode="auto">
          <a:xfrm>
            <a:off x="1143000" y="1371600"/>
            <a:ext cx="6858000" cy="5209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Quantum noise in an interferometer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70137" y="4646146"/>
            <a:ext cx="34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3" name="Group 17"/>
          <p:cNvGrpSpPr/>
          <p:nvPr/>
        </p:nvGrpSpPr>
        <p:grpSpPr>
          <a:xfrm>
            <a:off x="4191002" y="1600200"/>
            <a:ext cx="3740666" cy="2583176"/>
            <a:chOff x="6149492" y="2451641"/>
            <a:chExt cx="1982287" cy="1813444"/>
          </a:xfrm>
        </p:grpSpPr>
        <p:sp>
          <p:nvSpPr>
            <p:cNvPr id="21" name="Rectangle 33"/>
            <p:cNvSpPr>
              <a:spLocks noChangeArrowheads="1"/>
            </p:cNvSpPr>
            <p:nvPr/>
          </p:nvSpPr>
          <p:spPr bwMode="auto">
            <a:xfrm>
              <a:off x="7966617" y="3680561"/>
              <a:ext cx="165162" cy="584524"/>
            </a:xfrm>
            <a:prstGeom prst="rect">
              <a:avLst/>
            </a:prstGeom>
            <a:gradFill rotWithShape="1">
              <a:gsLst>
                <a:gs pos="0">
                  <a:srgbClr val="CCFFFF"/>
                </a:gs>
                <a:gs pos="100000">
                  <a:srgbClr val="5E7676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Rectangle 34"/>
            <p:cNvSpPr>
              <a:spLocks noChangeArrowheads="1"/>
            </p:cNvSpPr>
            <p:nvPr/>
          </p:nvSpPr>
          <p:spPr bwMode="auto">
            <a:xfrm rot="16200000">
              <a:off x="6373485" y="2227648"/>
              <a:ext cx="159040" cy="607025"/>
            </a:xfrm>
            <a:prstGeom prst="rect">
              <a:avLst/>
            </a:prstGeom>
            <a:gradFill rotWithShape="1">
              <a:gsLst>
                <a:gs pos="0">
                  <a:srgbClr val="CCFFFF"/>
                </a:gs>
                <a:gs pos="100000">
                  <a:srgbClr val="5E7676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18"/>
          <p:cNvGrpSpPr/>
          <p:nvPr/>
        </p:nvGrpSpPr>
        <p:grpSpPr>
          <a:xfrm>
            <a:off x="1905000" y="1806078"/>
            <a:ext cx="5714999" cy="3068668"/>
            <a:chOff x="4896253" y="2646332"/>
            <a:chExt cx="3028543" cy="2154269"/>
          </a:xfrm>
        </p:grpSpPr>
        <p:sp>
          <p:nvSpPr>
            <p:cNvPr id="10" name="Rectangle 2"/>
            <p:cNvSpPr>
              <a:spLocks noChangeArrowheads="1"/>
            </p:cNvSpPr>
            <p:nvPr/>
          </p:nvSpPr>
          <p:spPr bwMode="auto">
            <a:xfrm rot="2748482">
              <a:off x="6335786" y="3600438"/>
              <a:ext cx="150796" cy="623302"/>
            </a:xfrm>
            <a:prstGeom prst="rect">
              <a:avLst/>
            </a:prstGeom>
            <a:gradFill rotWithShape="1">
              <a:gsLst>
                <a:gs pos="0">
                  <a:srgbClr val="5E7676"/>
                </a:gs>
                <a:gs pos="50000">
                  <a:srgbClr val="CCFFFF"/>
                </a:gs>
                <a:gs pos="100000">
                  <a:srgbClr val="5E7676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Line 4"/>
            <p:cNvSpPr>
              <a:spLocks noChangeShapeType="1"/>
            </p:cNvSpPr>
            <p:nvPr/>
          </p:nvSpPr>
          <p:spPr bwMode="auto">
            <a:xfrm flipV="1">
              <a:off x="5663484" y="3996106"/>
              <a:ext cx="2261312" cy="2085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Line 5"/>
            <p:cNvSpPr>
              <a:spLocks noChangeShapeType="1"/>
            </p:cNvSpPr>
            <p:nvPr/>
          </p:nvSpPr>
          <p:spPr bwMode="auto">
            <a:xfrm flipV="1">
              <a:off x="6411635" y="2646332"/>
              <a:ext cx="0" cy="134977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6"/>
            <p:cNvSpPr>
              <a:spLocks noChangeShapeType="1"/>
            </p:cNvSpPr>
            <p:nvPr/>
          </p:nvSpPr>
          <p:spPr bwMode="auto">
            <a:xfrm flipH="1">
              <a:off x="6414853" y="3996106"/>
              <a:ext cx="11798" cy="804495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25"/>
            <p:cNvSpPr>
              <a:spLocks noChangeArrowheads="1"/>
            </p:cNvSpPr>
            <p:nvPr/>
          </p:nvSpPr>
          <p:spPr bwMode="auto">
            <a:xfrm>
              <a:off x="4896253" y="3822608"/>
              <a:ext cx="764680" cy="342866"/>
            </a:xfrm>
            <a:prstGeom prst="rect">
              <a:avLst/>
            </a:prstGeom>
            <a:gradFill rotWithShape="1">
              <a:gsLst>
                <a:gs pos="0">
                  <a:srgbClr val="CCFFFF"/>
                </a:gs>
                <a:gs pos="100000">
                  <a:srgbClr val="5E76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Laser</a:t>
              </a:r>
            </a:p>
          </p:txBody>
        </p:sp>
      </p:grpSp>
      <p:sp>
        <p:nvSpPr>
          <p:cNvPr id="18" name="Chord 17"/>
          <p:cNvSpPr/>
          <p:nvPr/>
        </p:nvSpPr>
        <p:spPr>
          <a:xfrm rot="-5400000">
            <a:off x="4416805" y="4496542"/>
            <a:ext cx="868350" cy="862757"/>
          </a:xfrm>
          <a:prstGeom prst="chord">
            <a:avLst>
              <a:gd name="adj1" fmla="val 5443980"/>
              <a:gd name="adj2" fmla="val 16200000"/>
            </a:avLst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5181600" y="4191000"/>
            <a:ext cx="600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/>
              <a:t>δ</a:t>
            </a:r>
            <a:r>
              <a:rPr lang="en-US" sz="2400" dirty="0" smtClean="0"/>
              <a:t>E</a:t>
            </a:r>
            <a:r>
              <a:rPr lang="en-US" sz="2400" baseline="-25000" dirty="0" smtClean="0"/>
              <a:t>d</a:t>
            </a:r>
            <a:endParaRPr lang="en-US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3429001" y="3198346"/>
            <a:ext cx="1036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</a:t>
            </a:r>
            <a:r>
              <a:rPr lang="en-US" sz="2400" baseline="-25000" dirty="0" smtClean="0"/>
              <a:t>L </a:t>
            </a:r>
            <a:r>
              <a:rPr lang="en-US" sz="2400" dirty="0" smtClean="0"/>
              <a:t>+</a:t>
            </a:r>
            <a:r>
              <a:rPr lang="el-GR" sz="2400" dirty="0" smtClean="0"/>
              <a:t>δ</a:t>
            </a:r>
            <a:r>
              <a:rPr lang="en-US" sz="2400" dirty="0" smtClean="0"/>
              <a:t>E</a:t>
            </a:r>
            <a:r>
              <a:rPr lang="en-US" sz="2400" baseline="-25000" dirty="0" smtClean="0"/>
              <a:t>L</a:t>
            </a:r>
            <a:endParaRPr lang="en-US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4876800" y="2055346"/>
            <a:ext cx="2133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E</a:t>
            </a:r>
            <a:r>
              <a:rPr lang="en-US" sz="2400" baseline="-25000" dirty="0" err="1" smtClean="0"/>
              <a:t>y</a:t>
            </a:r>
            <a:r>
              <a:rPr lang="en-US" sz="2400" dirty="0" smtClean="0"/>
              <a:t>=E</a:t>
            </a:r>
            <a:r>
              <a:rPr lang="en-US" sz="2400" baseline="-25000" dirty="0" smtClean="0"/>
              <a:t>L</a:t>
            </a:r>
            <a:r>
              <a:rPr lang="en-US" sz="2400" dirty="0" smtClean="0"/>
              <a:t>+</a:t>
            </a:r>
            <a:r>
              <a:rPr lang="el-GR" sz="2400" dirty="0" smtClean="0"/>
              <a:t>δ</a:t>
            </a:r>
            <a:r>
              <a:rPr lang="en-US" sz="2400" dirty="0" err="1" smtClean="0"/>
              <a:t>E</a:t>
            </a:r>
            <a:r>
              <a:rPr lang="en-US" sz="2400" baseline="-25000" dirty="0" err="1" smtClean="0"/>
              <a:t>L</a:t>
            </a:r>
            <a:r>
              <a:rPr lang="en-US" sz="2400" dirty="0" err="1" smtClean="0"/>
              <a:t>+i</a:t>
            </a:r>
            <a:r>
              <a:rPr lang="el-GR" sz="2400" dirty="0" smtClean="0"/>
              <a:t>δ</a:t>
            </a:r>
            <a:r>
              <a:rPr lang="en-US" sz="2400" dirty="0" smtClean="0"/>
              <a:t>E</a:t>
            </a:r>
            <a:r>
              <a:rPr lang="en-US" sz="2400" baseline="-25000" dirty="0" smtClean="0"/>
              <a:t>d</a:t>
            </a:r>
            <a:endParaRPr lang="en-US" sz="2400" dirty="0" smtClean="0"/>
          </a:p>
          <a:p>
            <a:endParaRPr lang="en-US" sz="2400" dirty="0"/>
          </a:p>
        </p:txBody>
      </p:sp>
      <p:sp>
        <p:nvSpPr>
          <p:cNvPr id="29" name="TextBox 28"/>
          <p:cNvSpPr txBox="1"/>
          <p:nvPr/>
        </p:nvSpPr>
        <p:spPr>
          <a:xfrm>
            <a:off x="5410200" y="3207603"/>
            <a:ext cx="2362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</a:t>
            </a:r>
            <a:r>
              <a:rPr lang="en-US" sz="2400" baseline="-25000" dirty="0" smtClean="0"/>
              <a:t>x</a:t>
            </a:r>
            <a:r>
              <a:rPr lang="en-US" sz="2400" dirty="0" smtClean="0"/>
              <a:t>=</a:t>
            </a:r>
            <a:r>
              <a:rPr lang="en-US" sz="2400" dirty="0" err="1" smtClean="0"/>
              <a:t>iE</a:t>
            </a:r>
            <a:r>
              <a:rPr lang="en-US" sz="2400" baseline="-25000" dirty="0" err="1" smtClean="0"/>
              <a:t>L</a:t>
            </a:r>
            <a:r>
              <a:rPr lang="en-US" sz="2400" baseline="-25000" dirty="0" smtClean="0"/>
              <a:t> </a:t>
            </a:r>
            <a:r>
              <a:rPr lang="en-US" sz="2400" dirty="0" smtClean="0"/>
              <a:t>+</a:t>
            </a:r>
            <a:r>
              <a:rPr lang="en-US" sz="2400" dirty="0" err="1" smtClean="0"/>
              <a:t>i</a:t>
            </a:r>
            <a:r>
              <a:rPr lang="el-GR" sz="2400" dirty="0" smtClean="0"/>
              <a:t>δ</a:t>
            </a:r>
            <a:r>
              <a:rPr lang="en-US" sz="2400" dirty="0" smtClean="0"/>
              <a:t>E</a:t>
            </a:r>
            <a:r>
              <a:rPr lang="en-US" sz="2400" baseline="-25000" dirty="0" smtClean="0"/>
              <a:t>L</a:t>
            </a:r>
            <a:r>
              <a:rPr lang="en-US" sz="2400" dirty="0" smtClean="0"/>
              <a:t>+</a:t>
            </a:r>
            <a:r>
              <a:rPr lang="el-GR" sz="2400" dirty="0" smtClean="0"/>
              <a:t>δ</a:t>
            </a:r>
            <a:r>
              <a:rPr lang="en-US" sz="2400" dirty="0" smtClean="0"/>
              <a:t>E</a:t>
            </a:r>
            <a:r>
              <a:rPr lang="en-US" sz="2400" baseline="-25000" dirty="0" smtClean="0"/>
              <a:t>d</a:t>
            </a:r>
            <a:endParaRPr lang="en-US" sz="2400" dirty="0" smtClean="0"/>
          </a:p>
          <a:p>
            <a:endParaRPr lang="en-US" sz="2400" dirty="0"/>
          </a:p>
        </p:txBody>
      </p:sp>
      <p:sp>
        <p:nvSpPr>
          <p:cNvPr id="30" name="TextBox 29"/>
          <p:cNvSpPr txBox="1"/>
          <p:nvPr/>
        </p:nvSpPr>
        <p:spPr>
          <a:xfrm>
            <a:off x="457200" y="1752600"/>
            <a:ext cx="34085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Radiation pressure noise: </a:t>
            </a:r>
          </a:p>
          <a:p>
            <a:r>
              <a:rPr lang="en-US" sz="2400" dirty="0" smtClean="0"/>
              <a:t>ΔF</a:t>
            </a:r>
            <a:r>
              <a:rPr lang="el-GR" sz="2400" dirty="0" smtClean="0"/>
              <a:t>α</a:t>
            </a:r>
            <a:r>
              <a:rPr lang="en-US" sz="2400" dirty="0" smtClean="0"/>
              <a:t>|E</a:t>
            </a:r>
            <a:r>
              <a:rPr lang="en-US" sz="2400" baseline="-25000" dirty="0" smtClean="0"/>
              <a:t>y</a:t>
            </a:r>
            <a:r>
              <a:rPr lang="en-US" sz="2400" dirty="0" smtClean="0"/>
              <a:t>|</a:t>
            </a:r>
            <a:r>
              <a:rPr lang="en-US" sz="2400" baseline="30000" dirty="0" smtClean="0"/>
              <a:t>2 </a:t>
            </a:r>
            <a:r>
              <a:rPr lang="en-US" sz="2400" dirty="0" smtClean="0"/>
              <a:t>-|E</a:t>
            </a:r>
            <a:r>
              <a:rPr lang="en-US" sz="2400" baseline="-25000" dirty="0" smtClean="0"/>
              <a:t>x</a:t>
            </a:r>
            <a:r>
              <a:rPr lang="en-US" sz="2400" dirty="0" smtClean="0"/>
              <a:t>|</a:t>
            </a:r>
            <a:r>
              <a:rPr lang="en-US" sz="2400" baseline="30000" dirty="0" smtClean="0"/>
              <a:t>2</a:t>
            </a:r>
            <a:endParaRPr lang="en-US" sz="2400" dirty="0"/>
          </a:p>
        </p:txBody>
      </p:sp>
      <p:sp>
        <p:nvSpPr>
          <p:cNvPr id="31" name="TextBox 30"/>
          <p:cNvSpPr txBox="1"/>
          <p:nvPr/>
        </p:nvSpPr>
        <p:spPr>
          <a:xfrm>
            <a:off x="4876800" y="2057400"/>
            <a:ext cx="421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E</a:t>
            </a:r>
            <a:r>
              <a:rPr lang="en-US" sz="2400" baseline="-25000" dirty="0" err="1" smtClean="0"/>
              <a:t>y</a:t>
            </a:r>
            <a:endParaRPr lang="en-US" sz="2400" dirty="0"/>
          </a:p>
        </p:txBody>
      </p:sp>
      <p:sp>
        <p:nvSpPr>
          <p:cNvPr id="32" name="TextBox 31"/>
          <p:cNvSpPr txBox="1"/>
          <p:nvPr/>
        </p:nvSpPr>
        <p:spPr>
          <a:xfrm>
            <a:off x="5410200" y="3200400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</a:t>
            </a:r>
            <a:r>
              <a:rPr lang="en-US" sz="2400" baseline="-25000" dirty="0" smtClean="0"/>
              <a:t>x</a:t>
            </a:r>
            <a:endParaRPr lang="en-US" sz="2400" dirty="0"/>
          </a:p>
        </p:txBody>
      </p:sp>
      <p:sp>
        <p:nvSpPr>
          <p:cNvPr id="33" name="TextBox 32"/>
          <p:cNvSpPr txBox="1"/>
          <p:nvPr/>
        </p:nvSpPr>
        <p:spPr>
          <a:xfrm>
            <a:off x="457200" y="1752600"/>
            <a:ext cx="340856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Radiation pressure noise: </a:t>
            </a:r>
          </a:p>
          <a:p>
            <a:r>
              <a:rPr lang="en-US" sz="2400" dirty="0" smtClean="0"/>
              <a:t>ΔF</a:t>
            </a:r>
            <a:r>
              <a:rPr lang="el-GR" sz="2400" dirty="0" smtClean="0"/>
              <a:t>α</a:t>
            </a:r>
            <a:r>
              <a:rPr lang="en-US" sz="2400" dirty="0" err="1" smtClean="0"/>
              <a:t>Im</a:t>
            </a:r>
            <a:r>
              <a:rPr lang="en-US" sz="2400" dirty="0" smtClean="0"/>
              <a:t>[E</a:t>
            </a:r>
            <a:r>
              <a:rPr lang="en-US" sz="2400" baseline="-25000" dirty="0" smtClean="0"/>
              <a:t>L </a:t>
            </a:r>
            <a:r>
              <a:rPr lang="en-US" sz="2400" baseline="30000" dirty="0" smtClean="0"/>
              <a:t>*</a:t>
            </a:r>
            <a:r>
              <a:rPr lang="el-GR" sz="2400" dirty="0" smtClean="0"/>
              <a:t>δ</a:t>
            </a:r>
            <a:r>
              <a:rPr lang="en-US" sz="2400" dirty="0" smtClean="0"/>
              <a:t>E</a:t>
            </a:r>
            <a:r>
              <a:rPr lang="en-US" sz="2400" baseline="-25000" dirty="0" smtClean="0"/>
              <a:t>d</a:t>
            </a:r>
            <a:r>
              <a:rPr lang="en-US" sz="2400" dirty="0" smtClean="0"/>
              <a:t>]</a:t>
            </a:r>
          </a:p>
          <a:p>
            <a:endParaRPr lang="en-US" sz="2400" baseline="-25000" dirty="0"/>
          </a:p>
        </p:txBody>
      </p:sp>
      <p:sp>
        <p:nvSpPr>
          <p:cNvPr id="34" name="TextBox 33"/>
          <p:cNvSpPr txBox="1"/>
          <p:nvPr/>
        </p:nvSpPr>
        <p:spPr>
          <a:xfrm>
            <a:off x="457200" y="4800600"/>
            <a:ext cx="22987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Shot noise:</a:t>
            </a:r>
          </a:p>
          <a:p>
            <a:r>
              <a:rPr lang="en-US" sz="2400" dirty="0" err="1" smtClean="0"/>
              <a:t>δI</a:t>
            </a:r>
            <a:r>
              <a:rPr lang="en-US" sz="2400" baseline="-25000" dirty="0" smtClean="0"/>
              <a:t> PD </a:t>
            </a:r>
            <a:r>
              <a:rPr lang="el-GR" sz="2400" dirty="0" smtClean="0"/>
              <a:t>α</a:t>
            </a:r>
            <a:r>
              <a:rPr lang="en-US" sz="2400" dirty="0" smtClean="0"/>
              <a:t> Re[E</a:t>
            </a:r>
            <a:r>
              <a:rPr lang="en-US" sz="2400" baseline="-25000" dirty="0" smtClean="0"/>
              <a:t>L </a:t>
            </a:r>
            <a:r>
              <a:rPr lang="en-US" sz="2400" baseline="30000" dirty="0" smtClean="0"/>
              <a:t>*</a:t>
            </a:r>
            <a:r>
              <a:rPr lang="el-GR" sz="2400" dirty="0" smtClean="0"/>
              <a:t>δ</a:t>
            </a:r>
            <a:r>
              <a:rPr lang="en-US" sz="2400" dirty="0" smtClean="0"/>
              <a:t>E</a:t>
            </a:r>
            <a:r>
              <a:rPr lang="en-US" sz="2400" baseline="-25000" dirty="0" smtClean="0"/>
              <a:t>d</a:t>
            </a:r>
            <a:r>
              <a:rPr lang="en-US" sz="2400" dirty="0" smtClean="0"/>
              <a:t>]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33400" y="5638800"/>
            <a:ext cx="545816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Shot noise limited sensitivity</a:t>
            </a:r>
            <a:r>
              <a:rPr lang="el-GR" sz="2400" dirty="0" smtClean="0"/>
              <a:t> α</a:t>
            </a:r>
            <a:r>
              <a:rPr lang="en-US" sz="2400" dirty="0" smtClean="0"/>
              <a:t> Re[</a:t>
            </a:r>
            <a:r>
              <a:rPr lang="el-GR" sz="2400" dirty="0" smtClean="0"/>
              <a:t>δ</a:t>
            </a:r>
            <a:r>
              <a:rPr lang="en-US" sz="2400" dirty="0" smtClean="0"/>
              <a:t>E</a:t>
            </a:r>
            <a:r>
              <a:rPr lang="en-US" sz="2400" baseline="-25000" dirty="0" smtClean="0"/>
              <a:t>d</a:t>
            </a:r>
            <a:r>
              <a:rPr lang="en-US" sz="2400" dirty="0" smtClean="0"/>
              <a:t>]/E</a:t>
            </a:r>
            <a:r>
              <a:rPr lang="en-US" sz="2400" baseline="-25000" dirty="0" smtClean="0"/>
              <a:t>L</a:t>
            </a:r>
            <a:endParaRPr lang="en-US" sz="2400" dirty="0" smtClean="0"/>
          </a:p>
          <a:p>
            <a:endParaRPr lang="en-US" dirty="0"/>
          </a:p>
        </p:txBody>
      </p:sp>
      <p:cxnSp>
        <p:nvCxnSpPr>
          <p:cNvPr id="37" name="Elbow Connector 36"/>
          <p:cNvCxnSpPr>
            <a:stCxn id="23" idx="1"/>
          </p:cNvCxnSpPr>
          <p:nvPr/>
        </p:nvCxnSpPr>
        <p:spPr>
          <a:xfrm rot="10800000">
            <a:off x="4876804" y="3886203"/>
            <a:ext cx="304797" cy="535631"/>
          </a:xfrm>
          <a:prstGeom prst="bentConnector2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8" grpId="0" build="allAtOnce"/>
      <p:bldP spid="29" grpId="0" build="allAtOnce"/>
      <p:bldP spid="30" grpId="0"/>
      <p:bldP spid="30" grpId="1"/>
      <p:bldP spid="31" grpId="0"/>
      <p:bldP spid="31" grpId="1"/>
      <p:bldP spid="32" grpId="0"/>
      <p:bldP spid="32" grpId="1"/>
      <p:bldP spid="33" grpId="0"/>
      <p:bldP spid="34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2160" tIns="46080" rIns="92160" bIns="46080" anchor="ctr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27FB6E60-5ABB-49D2-A3A5-1C55072CBAE1}" type="slidenum">
              <a:rPr lang="en-US" sz="1400">
                <a:solidFill>
                  <a:srgbClr val="FFFFFF"/>
                </a:solidFill>
                <a:latin typeface="Arial" charset="0"/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9</a:t>
            </a:fld>
            <a:endParaRPr lang="en-US" sz="14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533400" y="379413"/>
            <a:ext cx="8305800" cy="838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 anchor="b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dirty="0" smtClean="0">
                <a:solidFill>
                  <a:srgbClr val="FFFFFF"/>
                </a:solidFill>
                <a:latin typeface="+mj-lt"/>
              </a:rPr>
              <a:t>Quantum</a:t>
            </a:r>
            <a:r>
              <a:rPr lang="en-US" sz="4400" i="1" dirty="0" smtClean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4400" dirty="0" smtClean="0">
                <a:solidFill>
                  <a:srgbClr val="FFFFFF"/>
                </a:solidFill>
                <a:latin typeface="+mj-lt"/>
              </a:rPr>
              <a:t>Light</a:t>
            </a:r>
            <a:endParaRPr lang="en-US" sz="4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4340" name="Line 3"/>
          <p:cNvSpPr>
            <a:spLocks noChangeShapeType="1"/>
          </p:cNvSpPr>
          <p:nvPr/>
        </p:nvSpPr>
        <p:spPr bwMode="auto">
          <a:xfrm>
            <a:off x="4724400" y="5257800"/>
            <a:ext cx="3048000" cy="1588"/>
          </a:xfrm>
          <a:prstGeom prst="line">
            <a:avLst/>
          </a:prstGeom>
          <a:noFill/>
          <a:ln w="12600"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318375" y="4724400"/>
            <a:ext cx="446254" cy="4638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dirty="0" smtClean="0">
                <a:solidFill>
                  <a:srgbClr val="FFFF00"/>
                </a:solidFill>
              </a:rPr>
              <a:t>X</a:t>
            </a:r>
            <a:r>
              <a:rPr lang="en-US" sz="2400" baseline="-25000" dirty="0">
                <a:solidFill>
                  <a:srgbClr val="FFFF00"/>
                </a:solidFill>
              </a:rPr>
              <a:t>1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4342" name="Text Box 5"/>
          <p:cNvSpPr txBox="1">
            <a:spLocks noChangeArrowheads="1"/>
          </p:cNvSpPr>
          <p:nvPr/>
        </p:nvSpPr>
        <p:spPr bwMode="auto">
          <a:xfrm>
            <a:off x="5565775" y="1981200"/>
            <a:ext cx="446254" cy="4638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dirty="0" smtClean="0">
                <a:solidFill>
                  <a:srgbClr val="FFFF00"/>
                </a:solidFill>
              </a:rPr>
              <a:t>X</a:t>
            </a:r>
            <a:r>
              <a:rPr lang="en-US" sz="2400" baseline="-25000" dirty="0">
                <a:solidFill>
                  <a:srgbClr val="FFFF00"/>
                </a:solidFill>
              </a:rPr>
              <a:t>2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4343" name="Line 6"/>
          <p:cNvSpPr>
            <a:spLocks noChangeShapeType="1"/>
          </p:cNvSpPr>
          <p:nvPr/>
        </p:nvSpPr>
        <p:spPr bwMode="auto">
          <a:xfrm>
            <a:off x="5715000" y="2438400"/>
            <a:ext cx="1588" cy="3048000"/>
          </a:xfrm>
          <a:prstGeom prst="line">
            <a:avLst/>
          </a:prstGeom>
          <a:noFill/>
          <a:ln w="12600"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 flipV="1">
            <a:off x="5715000" y="3276600"/>
            <a:ext cx="762000" cy="1981200"/>
          </a:xfrm>
          <a:prstGeom prst="straightConnector1">
            <a:avLst/>
          </a:prstGeom>
          <a:solidFill>
            <a:srgbClr val="00B8FF"/>
          </a:solidFill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5943600" y="4800600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/>
              <a:t>θ</a:t>
            </a:r>
            <a:endParaRPr lang="en-US" sz="2400" dirty="0"/>
          </a:p>
        </p:txBody>
      </p:sp>
      <p:sp>
        <p:nvSpPr>
          <p:cNvPr id="12" name="Pie 11"/>
          <p:cNvSpPr/>
          <p:nvPr/>
        </p:nvSpPr>
        <p:spPr>
          <a:xfrm rot="4115536">
            <a:off x="5420369" y="4926295"/>
            <a:ext cx="685800" cy="609600"/>
          </a:xfrm>
          <a:prstGeom prst="pie">
            <a:avLst>
              <a:gd name="adj1" fmla="val 13561790"/>
              <a:gd name="adj2" fmla="val 174797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67400" y="3657600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</a:t>
            </a:r>
            <a:endParaRPr lang="en-US" sz="2400" dirty="0"/>
          </a:p>
        </p:txBody>
      </p:sp>
      <p:sp>
        <p:nvSpPr>
          <p:cNvPr id="14" name="Oval 13"/>
          <p:cNvSpPr/>
          <p:nvPr/>
        </p:nvSpPr>
        <p:spPr>
          <a:xfrm>
            <a:off x="6477000" y="3200400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537" name="Picture 1"/>
          <p:cNvPicPr>
            <a:picLocks noChangeAspect="1" noChangeArrowheads="1"/>
          </p:cNvPicPr>
          <p:nvPr/>
        </p:nvPicPr>
        <p:blipFill>
          <a:blip r:embed="rId3" cstate="print"/>
          <a:srcRect l="48933" t="8889" r="20000" b="12000"/>
          <a:stretch>
            <a:fillRect/>
          </a:stretch>
        </p:blipFill>
        <p:spPr bwMode="auto">
          <a:xfrm>
            <a:off x="5791200" y="2438400"/>
            <a:ext cx="1447800" cy="2765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4" cstate="print"/>
          <a:srcRect l="13000" t="40301" r="29500" b="42340"/>
          <a:stretch>
            <a:fillRect/>
          </a:stretch>
        </p:blipFill>
        <p:spPr bwMode="auto">
          <a:xfrm>
            <a:off x="762000" y="19812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AutoShape 13"/>
          <p:cNvCxnSpPr>
            <a:cxnSpLocks noChangeShapeType="1"/>
          </p:cNvCxnSpPr>
          <p:nvPr/>
        </p:nvCxnSpPr>
        <p:spPr bwMode="auto">
          <a:xfrm flipV="1">
            <a:off x="6324600" y="3505200"/>
            <a:ext cx="533400" cy="3176"/>
          </a:xfrm>
          <a:prstGeom prst="straightConnector1">
            <a:avLst/>
          </a:prstGeom>
          <a:noFill/>
          <a:ln w="12600">
            <a:solidFill>
              <a:srgbClr val="FFFF00"/>
            </a:solidFill>
            <a:miter lim="800000"/>
            <a:headEnd type="triangle" w="med" len="med"/>
            <a:tailEnd type="triangle" w="med" len="med"/>
          </a:ln>
        </p:spPr>
      </p:cxnSp>
      <p:cxnSp>
        <p:nvCxnSpPr>
          <p:cNvPr id="21" name="AutoShape 14"/>
          <p:cNvCxnSpPr>
            <a:cxnSpLocks noChangeShapeType="1"/>
          </p:cNvCxnSpPr>
          <p:nvPr/>
        </p:nvCxnSpPr>
        <p:spPr bwMode="auto">
          <a:xfrm flipV="1">
            <a:off x="7010401" y="2895600"/>
            <a:ext cx="1" cy="531813"/>
          </a:xfrm>
          <a:prstGeom prst="straightConnector1">
            <a:avLst/>
          </a:prstGeom>
          <a:noFill/>
          <a:ln w="12600">
            <a:solidFill>
              <a:srgbClr val="FFFF00"/>
            </a:solidFill>
            <a:miter lim="800000"/>
            <a:headEnd type="triangle" w="med" len="med"/>
            <a:tailEnd type="triangle" w="med" len="med"/>
          </a:ln>
        </p:spPr>
      </p:cxnSp>
      <p:sp>
        <p:nvSpPr>
          <p:cNvPr id="23" name="Text Box 15"/>
          <p:cNvSpPr txBox="1">
            <a:spLocks noChangeArrowheads="1"/>
          </p:cNvSpPr>
          <p:nvPr/>
        </p:nvSpPr>
        <p:spPr bwMode="auto">
          <a:xfrm>
            <a:off x="7086600" y="2895600"/>
            <a:ext cx="619378" cy="4638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dirty="0" smtClean="0">
                <a:solidFill>
                  <a:srgbClr val="FFFF00"/>
                </a:solidFill>
              </a:rPr>
              <a:t>∆X</a:t>
            </a:r>
            <a:r>
              <a:rPr lang="en-US" sz="2400" baseline="-25000" dirty="0">
                <a:solidFill>
                  <a:srgbClr val="FFFF00"/>
                </a:solidFill>
              </a:rPr>
              <a:t>2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5" name="Text Box 16"/>
          <p:cNvSpPr txBox="1">
            <a:spLocks noChangeArrowheads="1"/>
          </p:cNvSpPr>
          <p:nvPr/>
        </p:nvSpPr>
        <p:spPr bwMode="auto">
          <a:xfrm>
            <a:off x="6400800" y="3581400"/>
            <a:ext cx="619378" cy="4638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dirty="0" smtClean="0">
                <a:solidFill>
                  <a:srgbClr val="FFFF00"/>
                </a:solidFill>
              </a:rPr>
              <a:t>∆X</a:t>
            </a:r>
            <a:r>
              <a:rPr lang="en-US" sz="2400" baseline="-25000" dirty="0" smtClean="0">
                <a:solidFill>
                  <a:srgbClr val="FFFF00"/>
                </a:solidFill>
              </a:rPr>
              <a:t>1</a:t>
            </a:r>
            <a:endParaRPr lang="en-US" sz="2400" dirty="0">
              <a:solidFill>
                <a:srgbClr val="FFFF00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 bwMode="auto">
          <a:xfrm flipV="1">
            <a:off x="5715000" y="3124200"/>
            <a:ext cx="914400" cy="2133600"/>
          </a:xfrm>
          <a:prstGeom prst="straightConnector1">
            <a:avLst/>
          </a:prstGeom>
          <a:solidFill>
            <a:srgbClr val="00B8FF"/>
          </a:solidFill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" name="Text Box 17"/>
          <p:cNvSpPr txBox="1">
            <a:spLocks noChangeArrowheads="1"/>
          </p:cNvSpPr>
          <p:nvPr/>
        </p:nvSpPr>
        <p:spPr bwMode="auto">
          <a:xfrm>
            <a:off x="1371600" y="3657600"/>
            <a:ext cx="1727053" cy="525401"/>
          </a:xfrm>
          <a:prstGeom prst="rect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dirty="0" smtClean="0">
                <a:solidFill>
                  <a:srgbClr val="FFFFFF"/>
                </a:solidFill>
              </a:rPr>
              <a:t>∆X</a:t>
            </a:r>
            <a:r>
              <a:rPr lang="en-US" sz="2800" baseline="-25000" dirty="0" smtClean="0">
                <a:solidFill>
                  <a:srgbClr val="FFFFFF"/>
                </a:solidFill>
              </a:rPr>
              <a:t>1</a:t>
            </a:r>
            <a:r>
              <a:rPr lang="en-US" sz="2800" dirty="0">
                <a:solidFill>
                  <a:srgbClr val="FFFFFF"/>
                </a:solidFill>
              </a:rPr>
              <a:t> ∆</a:t>
            </a:r>
            <a:r>
              <a:rPr lang="en-US" sz="2800" dirty="0" smtClean="0">
                <a:solidFill>
                  <a:srgbClr val="FFFFFF"/>
                </a:solidFill>
              </a:rPr>
              <a:t>X</a:t>
            </a:r>
            <a:r>
              <a:rPr lang="en-US" sz="2800" baseline="-25000" dirty="0" smtClean="0">
                <a:solidFill>
                  <a:srgbClr val="FFFFFF"/>
                </a:solidFill>
              </a:rPr>
              <a:t>2</a:t>
            </a:r>
            <a:r>
              <a:rPr lang="en-US" sz="2800" dirty="0" smtClean="0">
                <a:solidFill>
                  <a:srgbClr val="FFFFFF"/>
                </a:solidFill>
              </a:rPr>
              <a:t> ≥1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35" name="Rectangle 18"/>
          <p:cNvSpPr>
            <a:spLocks noChangeArrowheads="1"/>
          </p:cNvSpPr>
          <p:nvPr/>
        </p:nvSpPr>
        <p:spPr bwMode="auto">
          <a:xfrm>
            <a:off x="838200" y="3200400"/>
            <a:ext cx="35814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dirty="0">
                <a:solidFill>
                  <a:srgbClr val="FFFFFF"/>
                </a:solidFill>
              </a:rPr>
              <a:t>The uncertainty principle</a:t>
            </a:r>
          </a:p>
        </p:txBody>
      </p:sp>
      <p:sp>
        <p:nvSpPr>
          <p:cNvPr id="36" name="Oval 11"/>
          <p:cNvSpPr>
            <a:spLocks noChangeArrowheads="1"/>
          </p:cNvSpPr>
          <p:nvPr/>
        </p:nvSpPr>
        <p:spPr bwMode="auto">
          <a:xfrm>
            <a:off x="6248400" y="2819400"/>
            <a:ext cx="685800" cy="609600"/>
          </a:xfrm>
          <a:prstGeom prst="ellipse">
            <a:avLst/>
          </a:prstGeom>
          <a:solidFill>
            <a:srgbClr val="D49FFF">
              <a:alpha val="45097"/>
            </a:srgbClr>
          </a:solidFill>
          <a:ln w="12600">
            <a:solidFill>
              <a:srgbClr val="DFE9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 animBg="1"/>
      <p:bldP spid="14341" grpId="0"/>
      <p:bldP spid="14342" grpId="0"/>
      <p:bldP spid="14343" grpId="0" animBg="1"/>
      <p:bldP spid="11" grpId="0"/>
      <p:bldP spid="11" grpId="1"/>
      <p:bldP spid="12" grpId="0" animBg="1"/>
      <p:bldP spid="12" grpId="1" animBg="1"/>
      <p:bldP spid="13" grpId="0"/>
      <p:bldP spid="14" grpId="0" animBg="1"/>
      <p:bldP spid="23" grpId="0"/>
      <p:bldP spid="25" grpId="0"/>
      <p:bldP spid="34" grpId="0" animBg="1"/>
      <p:bldP spid="35" grpId="0"/>
      <p:bldP spid="36" grpId="0" animBg="1"/>
    </p:bld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744</TotalTime>
  <Words>1031</Words>
  <Application>Microsoft Office PowerPoint</Application>
  <PresentationFormat>On-screen Show (4:3)</PresentationFormat>
  <Paragraphs>319</Paragraphs>
  <Slides>58</Slides>
  <Notes>13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58</vt:i4>
      </vt:variant>
    </vt:vector>
  </HeadingPairs>
  <TitlesOfParts>
    <vt:vector size="61" baseType="lpstr">
      <vt:lpstr>Theme1</vt:lpstr>
      <vt:lpstr>Acrobat Document</vt:lpstr>
      <vt:lpstr>Equation</vt:lpstr>
      <vt:lpstr>Quantum noise reduction using squeezed states in LIGO</vt:lpstr>
      <vt:lpstr>Slide 2</vt:lpstr>
      <vt:lpstr>Michelson interferometer</vt:lpstr>
      <vt:lpstr>Michelson interferometer</vt:lpstr>
      <vt:lpstr>Michelson interferometer</vt:lpstr>
      <vt:lpstr>Slide 6</vt:lpstr>
      <vt:lpstr>Need to reduce quantum noise</vt:lpstr>
      <vt:lpstr>Quantum noise in an interferometer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H1 squeezing experiment</vt:lpstr>
      <vt:lpstr>Slide 24</vt:lpstr>
      <vt:lpstr>Experiment Layout</vt:lpstr>
      <vt:lpstr> Squeezing in Enhanced LIGO</vt:lpstr>
      <vt:lpstr> Best broadband sensitivity to date</vt:lpstr>
      <vt:lpstr> Squeezing in Enhanced LIGO</vt:lpstr>
      <vt:lpstr>Slide 29</vt:lpstr>
      <vt:lpstr>Backscatter noise</vt:lpstr>
      <vt:lpstr>Noise Coupling</vt:lpstr>
      <vt:lpstr>Backscatter in Advanced LIGO</vt:lpstr>
      <vt:lpstr>Slide 33</vt:lpstr>
      <vt:lpstr>Slide 34</vt:lpstr>
      <vt:lpstr>Slide 35</vt:lpstr>
      <vt:lpstr>Slide 36</vt:lpstr>
      <vt:lpstr>Slide 37</vt:lpstr>
      <vt:lpstr>Loss budget and goals</vt:lpstr>
      <vt:lpstr>Slide 39</vt:lpstr>
      <vt:lpstr>Slide 40</vt:lpstr>
      <vt:lpstr>Slide 41</vt:lpstr>
      <vt:lpstr>Slide 42</vt:lpstr>
      <vt:lpstr>Slide 43</vt:lpstr>
      <vt:lpstr>Squeezing angle fluctuations</vt:lpstr>
      <vt:lpstr>Measurement of squeezing angle fluctuations and losses</vt:lpstr>
      <vt:lpstr>Squeezing angle fluctuations</vt:lpstr>
      <vt:lpstr>Slide 47</vt:lpstr>
      <vt:lpstr>Slide 48</vt:lpstr>
      <vt:lpstr>Slide 49</vt:lpstr>
      <vt:lpstr>Slide 50</vt:lpstr>
      <vt:lpstr>Slide 51</vt:lpstr>
      <vt:lpstr>Slide 52</vt:lpstr>
      <vt:lpstr>Summary</vt:lpstr>
      <vt:lpstr>Slide 54</vt:lpstr>
      <vt:lpstr>Coherent locking of squeezing angle inject frequency shifted sideband with coherent amplitude</vt:lpstr>
      <vt:lpstr>Squeezing angle error signal</vt:lpstr>
      <vt:lpstr>Squeezing angle error signal</vt:lpstr>
      <vt:lpstr>Squeezing angle error signal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Sheila2</dc:creator>
  <cp:lastModifiedBy>Sheila2</cp:lastModifiedBy>
  <cp:revision>40</cp:revision>
  <dcterms:created xsi:type="dcterms:W3CDTF">2013-01-07T20:50:00Z</dcterms:created>
  <dcterms:modified xsi:type="dcterms:W3CDTF">2013-01-15T20:50:38Z</dcterms:modified>
</cp:coreProperties>
</file>