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mpg" ContentType="video/mpeg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tiff" ContentType="image/tiff"/>
  <Default Extension="vml" ContentType="application/vnd.openxmlformats-officedocument.vmlDrawing"/>
  <Default Extension="wmv" ContentType="video/x-ms-wm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307" r:id="rId3"/>
    <p:sldId id="259" r:id="rId4"/>
    <p:sldId id="258" r:id="rId5"/>
    <p:sldId id="260" r:id="rId6"/>
    <p:sldId id="261" r:id="rId7"/>
    <p:sldId id="264" r:id="rId8"/>
    <p:sldId id="266" r:id="rId9"/>
    <p:sldId id="269" r:id="rId10"/>
    <p:sldId id="271" r:id="rId11"/>
    <p:sldId id="272" r:id="rId12"/>
    <p:sldId id="289" r:id="rId13"/>
    <p:sldId id="291" r:id="rId14"/>
    <p:sldId id="302" r:id="rId15"/>
    <p:sldId id="273" r:id="rId16"/>
    <p:sldId id="293" r:id="rId17"/>
    <p:sldId id="294" r:id="rId18"/>
    <p:sldId id="297" r:id="rId19"/>
    <p:sldId id="298" r:id="rId20"/>
    <p:sldId id="300" r:id="rId21"/>
    <p:sldId id="280" r:id="rId22"/>
    <p:sldId id="295" r:id="rId23"/>
    <p:sldId id="301" r:id="rId24"/>
    <p:sldId id="296" r:id="rId25"/>
    <p:sldId id="292" r:id="rId26"/>
    <p:sldId id="299" r:id="rId27"/>
    <p:sldId id="305" r:id="rId28"/>
    <p:sldId id="306" r:id="rId29"/>
    <p:sldId id="304" r:id="rId30"/>
    <p:sldId id="288" r:id="rId31"/>
    <p:sldId id="290" r:id="rId32"/>
    <p:sldId id="281" r:id="rId33"/>
    <p:sldId id="282" r:id="rId34"/>
    <p:sldId id="283" r:id="rId35"/>
    <p:sldId id="284" r:id="rId36"/>
    <p:sldId id="265" r:id="rId37"/>
    <p:sldId id="274" r:id="rId38"/>
    <p:sldId id="277" r:id="rId39"/>
    <p:sldId id="278" r:id="rId40"/>
    <p:sldId id="275" r:id="rId41"/>
    <p:sldId id="276" r:id="rId42"/>
    <p:sldId id="279" r:id="rId43"/>
    <p:sldId id="268" r:id="rId44"/>
    <p:sldId id="270" r:id="rId45"/>
    <p:sldId id="285" r:id="rId46"/>
    <p:sldId id="303" r:id="rId4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EC20A"/>
    <a:srgbClr val="0033CC"/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63" autoAdjust="0"/>
    <p:restoredTop sz="94615" autoAdjust="0"/>
  </p:normalViewPr>
  <p:slideViewPr>
    <p:cSldViewPr>
      <p:cViewPr varScale="1">
        <p:scale>
          <a:sx n="107" d="100"/>
          <a:sy n="107" d="100"/>
        </p:scale>
        <p:origin x="-1098" y="-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oleObject" Target="Macintosh%20HD:Users:gari:Documents:cocdocs:LIGO2:Coating:CSIRO:Plot%20of%20distortion%20for%20FM01%20&amp;%20FM03.xlsx" TargetMode="External"/><Relationship Id="rId1" Type="http://schemas.openxmlformats.org/officeDocument/2006/relationships/themeOverride" Target="../theme/themeOverrid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en-US" sz="1400" dirty="0"/>
              <a:t>Distortion of FMs (over ~272 mm aperture) due to annealing</a:t>
            </a:r>
          </a:p>
        </c:rich>
      </c:tx>
      <c:layout>
        <c:manualLayout>
          <c:xMode val="edge"/>
          <c:yMode val="edge"/>
          <c:x val="2.70972112301976E-2"/>
          <c:y val="1.7448456278491498E-2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10589755825976301"/>
          <c:y val="0.13853722261990001"/>
          <c:w val="0.64641645682614501"/>
          <c:h val="0.67581188784328805"/>
        </c:manualLayout>
      </c:layout>
      <c:scatterChart>
        <c:scatterStyle val="lineMarker"/>
        <c:varyColors val="0"/>
        <c:ser>
          <c:idx val="2"/>
          <c:order val="0"/>
          <c:tx>
            <c:v>"FM01 - S1 cumulative distortion after annealing"</c:v>
          </c:tx>
          <c:spPr>
            <a:ln>
              <a:solidFill>
                <a:srgbClr val="3366FF"/>
              </a:solidFill>
            </a:ln>
          </c:spPr>
          <c:marker>
            <c:spPr>
              <a:solidFill>
                <a:srgbClr val="0000FF"/>
              </a:solidFill>
              <a:ln>
                <a:solidFill>
                  <a:srgbClr val="3366FF"/>
                </a:solidFill>
              </a:ln>
            </c:spPr>
          </c:marker>
          <c:xVal>
            <c:numRef>
              <c:f>Sheet1!$A$5:$A$10</c:f>
              <c:numCache>
                <c:formatCode>General</c:formatCode>
                <c:ptCount val="6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7</c:v>
                </c:pt>
                <c:pt idx="5">
                  <c:v>8</c:v>
                </c:pt>
              </c:numCache>
            </c:numRef>
          </c:xVal>
          <c:yVal>
            <c:numRef>
              <c:f>Sheet1!$C$5:$C$10</c:f>
              <c:numCache>
                <c:formatCode>General</c:formatCode>
                <c:ptCount val="6"/>
                <c:pt idx="0">
                  <c:v>78</c:v>
                </c:pt>
                <c:pt idx="1">
                  <c:v>144</c:v>
                </c:pt>
                <c:pt idx="2">
                  <c:v>198</c:v>
                </c:pt>
                <c:pt idx="3">
                  <c:v>249</c:v>
                </c:pt>
              </c:numCache>
            </c:numRef>
          </c:yVal>
          <c:smooth val="0"/>
        </c:ser>
        <c:ser>
          <c:idx val="3"/>
          <c:order val="1"/>
          <c:tx>
            <c:v>"FM03 - S1 cumulative distortion after annealing"</c:v>
          </c:tx>
          <c:spPr>
            <a:ln>
              <a:solidFill>
                <a:srgbClr val="FF6600"/>
              </a:solidFill>
            </a:ln>
          </c:spPr>
          <c:marker>
            <c:symbol val="circle"/>
            <c:size val="9"/>
            <c:spPr>
              <a:solidFill>
                <a:srgbClr val="FF6600"/>
              </a:solidFill>
            </c:spPr>
          </c:marker>
          <c:xVal>
            <c:numRef>
              <c:f>Sheet1!$D$5:$D$9</c:f>
              <c:numCache>
                <c:formatCode>General</c:formatCode>
                <c:ptCount val="5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7</c:v>
                </c:pt>
              </c:numCache>
            </c:numRef>
          </c:xVal>
          <c:yVal>
            <c:numRef>
              <c:f>Sheet1!$F$5:$F$10</c:f>
              <c:numCache>
                <c:formatCode>General</c:formatCode>
                <c:ptCount val="6"/>
                <c:pt idx="0">
                  <c:v>186</c:v>
                </c:pt>
                <c:pt idx="1">
                  <c:v>241</c:v>
                </c:pt>
                <c:pt idx="2">
                  <c:v>285</c:v>
                </c:pt>
                <c:pt idx="3">
                  <c:v>396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55719872"/>
        <c:axId val="121244480"/>
      </c:scatterChart>
      <c:valAx>
        <c:axId val="155719872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Number of days dwell time at 600C</a:t>
                </a:r>
              </a:p>
            </c:rich>
          </c:tx>
          <c:layout>
            <c:manualLayout>
              <c:xMode val="edge"/>
              <c:yMode val="edge"/>
              <c:x val="0.21114361943000701"/>
              <c:y val="0.89854913498299005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txPr>
          <a:bodyPr rot="0" vert="horz"/>
          <a:lstStyle/>
          <a:p>
            <a:pPr>
              <a:defRPr/>
            </a:pPr>
            <a:endParaRPr lang="en-US"/>
          </a:p>
        </c:txPr>
        <c:crossAx val="121244480"/>
        <c:crosses val="autoZero"/>
        <c:crossBetween val="midCat"/>
        <c:majorUnit val="1"/>
        <c:minorUnit val="1"/>
      </c:valAx>
      <c:valAx>
        <c:axId val="121244480"/>
        <c:scaling>
          <c:orientation val="minMax"/>
        </c:scaling>
        <c:delete val="0"/>
        <c:axPos val="l"/>
        <c:majorGridlines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Distortion in nm</a:t>
                </a:r>
              </a:p>
            </c:rich>
          </c:tx>
          <c:layout>
            <c:manualLayout>
              <c:xMode val="edge"/>
              <c:yMode val="edge"/>
              <c:x val="2.1410394766644002E-3"/>
              <c:y val="0.30072402535048998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txPr>
          <a:bodyPr rot="0" vert="horz"/>
          <a:lstStyle/>
          <a:p>
            <a:pPr>
              <a:defRPr/>
            </a:pPr>
            <a:endParaRPr lang="en-US"/>
          </a:p>
        </c:txPr>
        <c:crossAx val="155719872"/>
        <c:crosses val="autoZero"/>
        <c:crossBetween val="midCat"/>
      </c:valAx>
      <c:spPr>
        <a:solidFill>
          <a:sysClr val="window" lastClr="FFFFFF"/>
        </a:solidFill>
      </c:spPr>
    </c:plotArea>
    <c:legend>
      <c:legendPos val="r"/>
      <c:layout>
        <c:manualLayout>
          <c:xMode val="edge"/>
          <c:yMode val="edge"/>
          <c:x val="0.75476238765608805"/>
          <c:y val="0.15993879742304901"/>
          <c:w val="0.24081151658073199"/>
          <c:h val="0.44565188862261801"/>
        </c:manualLayout>
      </c:layout>
      <c:overlay val="0"/>
    </c:legend>
    <c:plotVisOnly val="1"/>
    <c:dispBlanksAs val="gap"/>
    <c:showDLblsOverMax val="0"/>
  </c:chart>
  <c:externalData r:id="rId2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e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image" Target="../media/image22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54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67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676FE0-4DD9-4CA1-8A43-F84392F498BB}" type="datetimeFigureOut">
              <a:rPr lang="en-US" smtClean="0"/>
              <a:t>11/7/2012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838358-17D5-46FB-9BC8-FFA2D3F8AD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86101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676FE0-4DD9-4CA1-8A43-F84392F498BB}" type="datetimeFigureOut">
              <a:rPr lang="en-US" smtClean="0"/>
              <a:t>11/7/2012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838358-17D5-46FB-9BC8-FFA2D3F8AD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37226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676FE0-4DD9-4CA1-8A43-F84392F498BB}" type="datetimeFigureOut">
              <a:rPr lang="en-US" smtClean="0"/>
              <a:t>11/7/2012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838358-17D5-46FB-9BC8-FFA2D3F8AD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65049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676FE0-4DD9-4CA1-8A43-F84392F498BB}" type="datetimeFigureOut">
              <a:rPr lang="en-US" smtClean="0"/>
              <a:t>11/7/2012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838358-17D5-46FB-9BC8-FFA2D3F8AD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34229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676FE0-4DD9-4CA1-8A43-F84392F498BB}" type="datetimeFigureOut">
              <a:rPr lang="en-US" smtClean="0"/>
              <a:t>11/7/2012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838358-17D5-46FB-9BC8-FFA2D3F8AD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27487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676FE0-4DD9-4CA1-8A43-F84392F498BB}" type="datetimeFigureOut">
              <a:rPr lang="en-US" smtClean="0"/>
              <a:t>11/7/2012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838358-17D5-46FB-9BC8-FFA2D3F8AD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64614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676FE0-4DD9-4CA1-8A43-F84392F498BB}" type="datetimeFigureOut">
              <a:rPr lang="en-US" smtClean="0"/>
              <a:t>11/7/2012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838358-17D5-46FB-9BC8-FFA2D3F8AD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57212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676FE0-4DD9-4CA1-8A43-F84392F498BB}" type="datetimeFigureOut">
              <a:rPr lang="en-US" smtClean="0"/>
              <a:t>11/7/2012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838358-17D5-46FB-9BC8-FFA2D3F8AD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12709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676FE0-4DD9-4CA1-8A43-F84392F498BB}" type="datetimeFigureOut">
              <a:rPr lang="en-US" smtClean="0"/>
              <a:t>11/7/2012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838358-17D5-46FB-9BC8-FFA2D3F8AD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18615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676FE0-4DD9-4CA1-8A43-F84392F498BB}" type="datetimeFigureOut">
              <a:rPr lang="en-US" smtClean="0"/>
              <a:t>11/7/2012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838358-17D5-46FB-9BC8-FFA2D3F8AD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80635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676FE0-4DD9-4CA1-8A43-F84392F498BB}" type="datetimeFigureOut">
              <a:rPr lang="en-US" smtClean="0"/>
              <a:t>11/7/2012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838358-17D5-46FB-9BC8-FFA2D3F8AD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44613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676FE0-4DD9-4CA1-8A43-F84392F498BB}" type="datetimeFigureOut">
              <a:rPr lang="en-US" smtClean="0"/>
              <a:t>11/7/2012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838358-17D5-46FB-9BC8-FFA2D3F8AD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3679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7" Type="http://schemas.openxmlformats.org/officeDocument/2006/relationships/image" Target="../media/image24.jpeg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23.emf"/><Relationship Id="rId5" Type="http://schemas.openxmlformats.org/officeDocument/2006/relationships/oleObject" Target="../embeddings/oleObject3.bin"/><Relationship Id="rId4" Type="http://schemas.openxmlformats.org/officeDocument/2006/relationships/image" Target="../media/image22.emf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0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wmf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5.tiff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wmf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5.tif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53.png"/><Relationship Id="rId2" Type="http://schemas.openxmlformats.org/officeDocument/2006/relationships/video" Target="../media/media2.mpg"/><Relationship Id="rId1" Type="http://schemas.microsoft.com/office/2007/relationships/media" Target="../media/media2.mpg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wmf"/><Relationship Id="rId3" Type="http://schemas.openxmlformats.org/officeDocument/2006/relationships/image" Target="../media/image51.png"/><Relationship Id="rId7" Type="http://schemas.openxmlformats.org/officeDocument/2006/relationships/oleObject" Target="../embeddings/oleObject4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56.jpeg"/><Relationship Id="rId5" Type="http://schemas.openxmlformats.org/officeDocument/2006/relationships/image" Target="../media/image53.png"/><Relationship Id="rId4" Type="http://schemas.openxmlformats.org/officeDocument/2006/relationships/image" Target="../media/image55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wmf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image" Target="../media/image65.wmf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68.png"/><Relationship Id="rId4" Type="http://schemas.openxmlformats.org/officeDocument/2006/relationships/image" Target="../media/image67.emf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w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7.jpeg"/><Relationship Id="rId4" Type="http://schemas.openxmlformats.org/officeDocument/2006/relationships/image" Target="../media/image16.emf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wmf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BD5D81"/>
              </a:clrFrom>
              <a:clrTo>
                <a:srgbClr val="BD5D81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820" t="11562" r="15395" b="23543"/>
          <a:stretch/>
        </p:blipFill>
        <p:spPr bwMode="auto">
          <a:xfrm>
            <a:off x="0" y="66236"/>
            <a:ext cx="9144000" cy="6784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00200" y="533400"/>
            <a:ext cx="6174236" cy="2152650"/>
          </a:xfrm>
        </p:spPr>
        <p:txBody>
          <a:bodyPr>
            <a:normAutofit/>
          </a:bodyPr>
          <a:lstStyle/>
          <a:p>
            <a:r>
              <a:rPr lang="en-US" b="1" dirty="0" smtClean="0">
                <a:solidFill>
                  <a:srgbClr val="FFFF00"/>
                </a:solidFill>
              </a:rPr>
              <a:t>Thermal Noise, Optics, and Gravitational Wave Detection</a:t>
            </a:r>
            <a:endParaRPr lang="en-US" b="1" dirty="0">
              <a:solidFill>
                <a:srgbClr val="FFFF0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67105" y="4429855"/>
            <a:ext cx="6400800" cy="1752600"/>
          </a:xfrm>
        </p:spPr>
        <p:txBody>
          <a:bodyPr/>
          <a:lstStyle/>
          <a:p>
            <a:r>
              <a:rPr lang="en-US" b="1" dirty="0" smtClean="0">
                <a:solidFill>
                  <a:srgbClr val="FFFF00"/>
                </a:solidFill>
              </a:rPr>
              <a:t>Gregory Harry</a:t>
            </a:r>
          </a:p>
          <a:p>
            <a:r>
              <a:rPr lang="en-US" b="1" dirty="0" smtClean="0">
                <a:solidFill>
                  <a:srgbClr val="FFFF00"/>
                </a:solidFill>
              </a:rPr>
              <a:t>American University</a:t>
            </a:r>
          </a:p>
          <a:p>
            <a:r>
              <a:rPr lang="en-US" sz="2400" b="1" smtClean="0">
                <a:solidFill>
                  <a:srgbClr val="FFFF00"/>
                </a:solidFill>
                <a:latin typeface="+mj-lt"/>
              </a:rPr>
              <a:t>LIGO-G1201134</a:t>
            </a:r>
            <a:endParaRPr lang="en-US" sz="3600" dirty="0">
              <a:solidFill>
                <a:srgbClr val="FFFF00"/>
              </a:solidFill>
              <a:latin typeface="+mj-lt"/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6836" y="66237"/>
            <a:ext cx="1217164" cy="10788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575491"/>
            <a:ext cx="1295400" cy="12825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1752600" y="2383249"/>
            <a:ext cx="6174236" cy="21526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 smtClean="0">
                <a:solidFill>
                  <a:srgbClr val="FFFF00"/>
                </a:solidFill>
              </a:rPr>
              <a:t>National Institute of Science and Technology</a:t>
            </a:r>
          </a:p>
          <a:p>
            <a:r>
              <a:rPr lang="en-US" sz="2400" dirty="0" smtClean="0">
                <a:solidFill>
                  <a:srgbClr val="FFFF00"/>
                </a:solidFill>
              </a:rPr>
              <a:t>November 5, 2012</a:t>
            </a:r>
            <a:endParaRPr lang="en-US" sz="2400" dirty="0">
              <a:solidFill>
                <a:srgbClr val="FFFF00"/>
              </a:solidFill>
            </a:endParaRPr>
          </a:p>
        </p:txBody>
      </p:sp>
      <p:pic>
        <p:nvPicPr>
          <p:cNvPr id="9218" name="Picture 2" descr="https://encrypted-tbn3.gstatic.com/images?q=tbn:ANd9GcSuhM_VADQMyFqYtcZF5b6Al2LVRu-PYJAAb7-7gKllTFYVxwHLruIIKw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6237"/>
            <a:ext cx="1752599" cy="723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https://encrypted-tbn2.gstatic.com/images?q=tbn:ANd9GcRmK8NA4bfjthAIOBoGcYOywsmDyliYeAddwUj0jiOmLn5eYlOR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0900" y="6179821"/>
            <a:ext cx="1943100" cy="60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4231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Applications Limited by Coating Thermal Noise</a:t>
            </a:r>
            <a:endParaRPr lang="en-US" dirty="0"/>
          </a:p>
        </p:txBody>
      </p:sp>
      <p:sp>
        <p:nvSpPr>
          <p:cNvPr id="3" name="Content Placeholder 2"/>
          <p:cNvSpPr txBox="1">
            <a:spLocks/>
          </p:cNvSpPr>
          <p:nvPr/>
        </p:nvSpPr>
        <p:spPr>
          <a:xfrm>
            <a:off x="304800" y="1519646"/>
            <a:ext cx="8001000" cy="19669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US" dirty="0" smtClean="0"/>
              <a:t>Frequency stabilization</a:t>
            </a:r>
          </a:p>
          <a:p>
            <a:pPr lvl="1">
              <a:spcBef>
                <a:spcPts val="0"/>
              </a:spcBef>
            </a:pPr>
            <a:r>
              <a:rPr lang="en-US" dirty="0" smtClean="0"/>
              <a:t>Precise timing measurements</a:t>
            </a:r>
          </a:p>
          <a:p>
            <a:pPr lvl="1">
              <a:spcBef>
                <a:spcPts val="0"/>
              </a:spcBef>
            </a:pPr>
            <a:r>
              <a:rPr lang="en-US" dirty="0" smtClean="0"/>
              <a:t>Frequency combs</a:t>
            </a:r>
          </a:p>
          <a:p>
            <a:pPr lvl="1">
              <a:spcBef>
                <a:spcPts val="0"/>
              </a:spcBef>
            </a:pPr>
            <a:r>
              <a:rPr lang="en-US" dirty="0" smtClean="0"/>
              <a:t>Work done at NIST-Boulder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5901142" y="1367730"/>
            <a:ext cx="2168435" cy="2118896"/>
            <a:chOff x="224246" y="807453"/>
            <a:chExt cx="2778034" cy="2880896"/>
          </a:xfrm>
        </p:grpSpPr>
        <p:pic>
          <p:nvPicPr>
            <p:cNvPr id="5" name="Picture 3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9080" y="807453"/>
              <a:ext cx="2743200" cy="274320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" name="Content Placeholder 2"/>
            <p:cNvSpPr txBox="1">
              <a:spLocks/>
            </p:cNvSpPr>
            <p:nvPr/>
          </p:nvSpPr>
          <p:spPr>
            <a:xfrm>
              <a:off x="224246" y="2819400"/>
              <a:ext cx="1691640" cy="868949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 fontScale="92500" lnSpcReduction="20000"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spcBef>
                  <a:spcPts val="0"/>
                </a:spcBef>
                <a:buNone/>
              </a:pPr>
              <a:r>
                <a:rPr lang="en-US" sz="2400" dirty="0" err="1" smtClean="0">
                  <a:solidFill>
                    <a:schemeClr val="bg1"/>
                  </a:solidFill>
                </a:rPr>
                <a:t>Sr</a:t>
              </a:r>
              <a:r>
                <a:rPr lang="en-US" sz="2400" dirty="0" smtClean="0">
                  <a:solidFill>
                    <a:schemeClr val="bg1"/>
                  </a:solidFill>
                </a:rPr>
                <a:t> Atomic Clock</a:t>
              </a:r>
              <a:endParaRPr lang="en-US" sz="2400" dirty="0">
                <a:solidFill>
                  <a:schemeClr val="bg1"/>
                </a:solidFill>
              </a:endParaRPr>
            </a:p>
          </p:txBody>
        </p:sp>
      </p:grpSp>
      <p:sp>
        <p:nvSpPr>
          <p:cNvPr id="8" name="Content Placeholder 2"/>
          <p:cNvSpPr txBox="1">
            <a:spLocks/>
          </p:cNvSpPr>
          <p:nvPr/>
        </p:nvSpPr>
        <p:spPr>
          <a:xfrm>
            <a:off x="1839686" y="3297044"/>
            <a:ext cx="7239000" cy="2057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US" dirty="0" smtClean="0"/>
              <a:t>Quantum </a:t>
            </a:r>
            <a:r>
              <a:rPr lang="en-US" dirty="0" err="1" smtClean="0"/>
              <a:t>optomechanics</a:t>
            </a:r>
            <a:endParaRPr lang="en-US" dirty="0" smtClean="0"/>
          </a:p>
          <a:p>
            <a:pPr lvl="1">
              <a:spcBef>
                <a:spcPts val="0"/>
              </a:spcBef>
            </a:pPr>
            <a:r>
              <a:rPr lang="en-US" dirty="0"/>
              <a:t>Q</a:t>
            </a:r>
            <a:r>
              <a:rPr lang="en-US" dirty="0" smtClean="0"/>
              <a:t>uantum behavior of macroscopic objects</a:t>
            </a:r>
          </a:p>
          <a:p>
            <a:pPr>
              <a:spcBef>
                <a:spcPts val="0"/>
              </a:spcBef>
            </a:pPr>
            <a:r>
              <a:rPr lang="en-US" dirty="0" smtClean="0"/>
              <a:t>Cavity quantum electrodynamics</a:t>
            </a:r>
          </a:p>
          <a:p>
            <a:pPr lvl="1">
              <a:spcBef>
                <a:spcPts val="0"/>
              </a:spcBef>
            </a:pPr>
            <a:r>
              <a:rPr lang="en-US" dirty="0" smtClean="0"/>
              <a:t>Single atom-photon interactions</a:t>
            </a:r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-76200" y="5105400"/>
            <a:ext cx="7315200" cy="175260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US" sz="3500" dirty="0" smtClean="0"/>
              <a:t>Gravitational </a:t>
            </a:r>
            <a:r>
              <a:rPr lang="en-US" sz="3500" dirty="0"/>
              <a:t>Wave Detection</a:t>
            </a:r>
          </a:p>
          <a:p>
            <a:pPr lvl="1">
              <a:spcBef>
                <a:spcPts val="0"/>
              </a:spcBef>
            </a:pPr>
            <a:r>
              <a:rPr lang="en-US" sz="3000" dirty="0" smtClean="0"/>
              <a:t>First research on coating thermal noise</a:t>
            </a:r>
          </a:p>
          <a:p>
            <a:pPr lvl="1">
              <a:spcBef>
                <a:spcPts val="0"/>
              </a:spcBef>
            </a:pPr>
            <a:r>
              <a:rPr lang="en-US" sz="3000" dirty="0" smtClean="0"/>
              <a:t>Focus </a:t>
            </a:r>
            <a:r>
              <a:rPr lang="en-US" sz="3000" dirty="0"/>
              <a:t>of American University </a:t>
            </a:r>
            <a:r>
              <a:rPr lang="en-US" sz="3000" dirty="0" smtClean="0"/>
              <a:t>efforts</a:t>
            </a:r>
          </a:p>
          <a:p>
            <a:pPr>
              <a:spcBef>
                <a:spcPts val="0"/>
              </a:spcBef>
            </a:pPr>
            <a:r>
              <a:rPr lang="en-US" sz="3500" dirty="0"/>
              <a:t>B</a:t>
            </a:r>
            <a:r>
              <a:rPr lang="en-US" sz="3500" dirty="0" smtClean="0"/>
              <a:t>ook on coatings and applications</a:t>
            </a:r>
            <a:endParaRPr lang="en-US" sz="3500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029" y="3747764"/>
            <a:ext cx="1398270" cy="1398270"/>
          </a:xfrm>
          <a:prstGeom prst="rect">
            <a:avLst/>
          </a:prstGeom>
        </p:spPr>
      </p:pic>
      <p:sp>
        <p:nvSpPr>
          <p:cNvPr id="11" name="Content Placeholder 2"/>
          <p:cNvSpPr txBox="1">
            <a:spLocks/>
          </p:cNvSpPr>
          <p:nvPr/>
        </p:nvSpPr>
        <p:spPr>
          <a:xfrm>
            <a:off x="-16871" y="3270428"/>
            <a:ext cx="1998071" cy="4773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r>
              <a:rPr lang="en-US" sz="2400" dirty="0" smtClean="0">
                <a:solidFill>
                  <a:srgbClr val="0033CC"/>
                </a:solidFill>
              </a:rPr>
              <a:t>Atom in Cavity</a:t>
            </a:r>
            <a:endParaRPr lang="en-US" sz="2400" dirty="0">
              <a:solidFill>
                <a:srgbClr val="0033CC"/>
              </a:solidFill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30" r="14667"/>
          <a:stretch/>
        </p:blipFill>
        <p:spPr bwMode="auto">
          <a:xfrm>
            <a:off x="7467600" y="4725805"/>
            <a:ext cx="1491343" cy="21213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59760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7980" y="0"/>
            <a:ext cx="8229600" cy="990600"/>
          </a:xfrm>
        </p:spPr>
        <p:txBody>
          <a:bodyPr/>
          <a:lstStyle/>
          <a:p>
            <a:r>
              <a:rPr lang="en-US" dirty="0" smtClean="0"/>
              <a:t>Gravitational Wave Detection</a:t>
            </a:r>
            <a:endParaRPr lang="en-US" dirty="0"/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75701776"/>
              </p:ext>
            </p:extLst>
          </p:nvPr>
        </p:nvGraphicFramePr>
        <p:xfrm>
          <a:off x="381000" y="4419600"/>
          <a:ext cx="2302512" cy="18272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49" name="CorelDRAW" r:id="rId3" imgW="2643226" imgH="2099066" progId="CorelDRAW.Graphic.12">
                  <p:embed/>
                </p:oleObj>
              </mc:Choice>
              <mc:Fallback>
                <p:oleObj name="CorelDRAW" r:id="rId3" imgW="2643226" imgH="2099066" progId="CorelDRAW.Graphic.12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1000" y="4419600"/>
                        <a:ext cx="2302512" cy="18272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47882857"/>
              </p:ext>
            </p:extLst>
          </p:nvPr>
        </p:nvGraphicFramePr>
        <p:xfrm>
          <a:off x="2667000" y="4402364"/>
          <a:ext cx="2057400" cy="179206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50" name="CorelDRAW" r:id="rId5" imgW="2634917" imgH="2296180" progId="CorelDRAW.Graphic.12">
                  <p:embed/>
                </p:oleObj>
              </mc:Choice>
              <mc:Fallback>
                <p:oleObj name="CorelDRAW" r:id="rId5" imgW="2634917" imgH="2296180" progId="CorelDRAW.Graphic.12">
                  <p:embed/>
                  <p:pic>
                    <p:nvPicPr>
                      <p:cNvPr id="0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67000" y="4402364"/>
                        <a:ext cx="2057400" cy="179206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Content Placeholder 2"/>
          <p:cNvSpPr txBox="1">
            <a:spLocks/>
          </p:cNvSpPr>
          <p:nvPr/>
        </p:nvSpPr>
        <p:spPr>
          <a:xfrm>
            <a:off x="381000" y="6174770"/>
            <a:ext cx="4343400" cy="432395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r>
              <a:rPr lang="en-US" sz="2400" dirty="0" smtClean="0">
                <a:solidFill>
                  <a:srgbClr val="0033CC"/>
                </a:solidFill>
              </a:rPr>
              <a:t>LIGO Gravitational Wave Detectors</a:t>
            </a:r>
            <a:endParaRPr lang="en-US" sz="2400" dirty="0">
              <a:solidFill>
                <a:srgbClr val="0033CC"/>
              </a:solidFill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249381" y="857624"/>
            <a:ext cx="8686799" cy="3646461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US" dirty="0" smtClean="0"/>
              <a:t>Measure prediction of Einstein’s theory of gravity</a:t>
            </a:r>
          </a:p>
          <a:p>
            <a:pPr lvl="1">
              <a:spcBef>
                <a:spcPts val="0"/>
              </a:spcBef>
            </a:pPr>
            <a:r>
              <a:rPr lang="en-US" dirty="0" smtClean="0"/>
              <a:t>Moving masses produce waves in space and time</a:t>
            </a:r>
          </a:p>
          <a:p>
            <a:pPr>
              <a:spcBef>
                <a:spcPts val="0"/>
              </a:spcBef>
            </a:pPr>
            <a:r>
              <a:rPr lang="en-US" dirty="0" smtClean="0"/>
              <a:t>Astronomical sized objects needed</a:t>
            </a:r>
          </a:p>
          <a:p>
            <a:pPr lvl="1">
              <a:spcBef>
                <a:spcPts val="0"/>
              </a:spcBef>
            </a:pPr>
            <a:r>
              <a:rPr lang="en-US" dirty="0" smtClean="0"/>
              <a:t>Still very tiny effect, about 10</a:t>
            </a:r>
            <a:r>
              <a:rPr lang="en-US" baseline="30000" dirty="0" smtClean="0"/>
              <a:t>-18</a:t>
            </a:r>
            <a:r>
              <a:rPr lang="en-US" dirty="0" smtClean="0"/>
              <a:t> m at Earth</a:t>
            </a:r>
          </a:p>
          <a:p>
            <a:pPr>
              <a:spcBef>
                <a:spcPts val="0"/>
              </a:spcBef>
            </a:pPr>
            <a:r>
              <a:rPr lang="en-US" dirty="0"/>
              <a:t>I</a:t>
            </a:r>
            <a:r>
              <a:rPr lang="en-US" dirty="0" smtClean="0"/>
              <a:t>nterferometer measures separation between coated optics; need to boost signal</a:t>
            </a:r>
          </a:p>
          <a:p>
            <a:pPr lvl="1">
              <a:spcBef>
                <a:spcPts val="0"/>
              </a:spcBef>
            </a:pPr>
            <a:r>
              <a:rPr lang="en-US" dirty="0" smtClean="0"/>
              <a:t>High laser power: hundreds of kilowatts</a:t>
            </a:r>
          </a:p>
          <a:p>
            <a:pPr lvl="1">
              <a:spcBef>
                <a:spcPts val="0"/>
              </a:spcBef>
            </a:pPr>
            <a:r>
              <a:rPr lang="en-US" dirty="0"/>
              <a:t>L</a:t>
            </a:r>
            <a:r>
              <a:rPr lang="en-US" dirty="0" smtClean="0"/>
              <a:t>ong arms: 4 kilometers</a:t>
            </a:r>
          </a:p>
        </p:txBody>
      </p:sp>
      <p:pic>
        <p:nvPicPr>
          <p:cNvPr id="9" name="Picture 8" descr="fig03-grav wave effect b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105400" y="4198828"/>
            <a:ext cx="3602180" cy="26547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Content Placeholder 2"/>
          <p:cNvSpPr txBox="1">
            <a:spLocks/>
          </p:cNvSpPr>
          <p:nvPr/>
        </p:nvSpPr>
        <p:spPr>
          <a:xfrm>
            <a:off x="4800600" y="3845154"/>
            <a:ext cx="4343400" cy="432395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r>
              <a:rPr lang="en-US" sz="2400" dirty="0" smtClean="0">
                <a:solidFill>
                  <a:srgbClr val="0033CC"/>
                </a:solidFill>
              </a:rPr>
              <a:t>Effect of Gravitational Waves</a:t>
            </a:r>
            <a:endParaRPr lang="en-US" sz="2400" dirty="0">
              <a:solidFill>
                <a:srgbClr val="0033CC"/>
              </a:solidFill>
            </a:endParaRPr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381000" y="4419600"/>
            <a:ext cx="2286000" cy="457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r>
              <a:rPr lang="en-US" sz="2000" dirty="0" smtClean="0">
                <a:solidFill>
                  <a:schemeClr val="bg1"/>
                </a:solidFill>
              </a:rPr>
              <a:t>Livingston LA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12" name="Content Placeholder 2"/>
          <p:cNvSpPr txBox="1">
            <a:spLocks/>
          </p:cNvSpPr>
          <p:nvPr/>
        </p:nvSpPr>
        <p:spPr>
          <a:xfrm>
            <a:off x="2667000" y="4419600"/>
            <a:ext cx="2057400" cy="457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r>
              <a:rPr lang="en-US" sz="2000" dirty="0" smtClean="0"/>
              <a:t>Hanford WA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897321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://i.space.com/images/i/3327/iFF/080408-ligo-diagram-02.jpg?129226712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0852" y="3200400"/>
            <a:ext cx="4453148" cy="2968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3501" y="9378"/>
            <a:ext cx="8229600" cy="1143000"/>
          </a:xfrm>
        </p:spPr>
        <p:txBody>
          <a:bodyPr/>
          <a:lstStyle/>
          <a:p>
            <a:r>
              <a:rPr lang="en-US" dirty="0" smtClean="0"/>
              <a:t>LIGO Detectors</a:t>
            </a:r>
            <a:endParaRPr lang="en-US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234901" y="998161"/>
            <a:ext cx="8686799" cy="2455653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US" dirty="0" smtClean="0"/>
              <a:t>Initial LIGO had two 4-km long and one </a:t>
            </a:r>
            <a:r>
              <a:rPr lang="en-US" dirty="0"/>
              <a:t>2-km long </a:t>
            </a:r>
            <a:r>
              <a:rPr lang="en-US" dirty="0" smtClean="0"/>
              <a:t>interferometers</a:t>
            </a:r>
          </a:p>
          <a:p>
            <a:pPr lvl="1">
              <a:spcBef>
                <a:spcPts val="0"/>
              </a:spcBef>
            </a:pPr>
            <a:r>
              <a:rPr lang="en-US" dirty="0" smtClean="0"/>
              <a:t>Livingston Louisiana and Hanford Washington</a:t>
            </a:r>
          </a:p>
          <a:p>
            <a:pPr>
              <a:spcBef>
                <a:spcPts val="0"/>
              </a:spcBef>
            </a:pPr>
            <a:r>
              <a:rPr lang="en-US" dirty="0" smtClean="0"/>
              <a:t>Advanced LIGO has three 4-km interferometers under construction</a:t>
            </a: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248969" y="3100019"/>
            <a:ext cx="5120869" cy="34531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US" dirty="0" smtClean="0"/>
              <a:t>One each in Livingston, Hanford, one in India</a:t>
            </a:r>
          </a:p>
          <a:p>
            <a:pPr>
              <a:spcBef>
                <a:spcPts val="0"/>
              </a:spcBef>
            </a:pPr>
            <a:r>
              <a:rPr lang="en-US" dirty="0" smtClean="0"/>
              <a:t>Michelson configuration with </a:t>
            </a:r>
            <a:r>
              <a:rPr lang="en-US" dirty="0" err="1" smtClean="0"/>
              <a:t>Fabry</a:t>
            </a:r>
            <a:r>
              <a:rPr lang="en-US" dirty="0" smtClean="0"/>
              <a:t>-Perot arms</a:t>
            </a:r>
          </a:p>
          <a:p>
            <a:pPr lvl="1">
              <a:spcBef>
                <a:spcPts val="0"/>
              </a:spcBef>
            </a:pPr>
            <a:r>
              <a:rPr lang="en-US" dirty="0" smtClean="0"/>
              <a:t>Also signal and power boosting mirrors</a:t>
            </a:r>
          </a:p>
          <a:p>
            <a:pPr>
              <a:spcBef>
                <a:spcPts val="0"/>
              </a:spcBef>
            </a:pPr>
            <a:r>
              <a:rPr lang="en-US" dirty="0" smtClean="0"/>
              <a:t>Mirrors hang as pendulums</a:t>
            </a: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4578301" y="2783441"/>
            <a:ext cx="4453148" cy="5847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r>
              <a:rPr lang="en-US" sz="2400" dirty="0" smtClean="0">
                <a:solidFill>
                  <a:srgbClr val="0033CC"/>
                </a:solidFill>
              </a:rPr>
              <a:t>Simplified LIGO Interferometer</a:t>
            </a:r>
            <a:endParaRPr lang="en-US" sz="2400" dirty="0">
              <a:solidFill>
                <a:srgbClr val="0033CC"/>
              </a:solidFill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279449" y="6324599"/>
            <a:ext cx="9016951" cy="68883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US" dirty="0" smtClean="0"/>
              <a:t>Full 8-km optical path in vacuum</a:t>
            </a:r>
          </a:p>
        </p:txBody>
      </p:sp>
    </p:spTree>
    <p:extLst>
      <p:ext uri="{BB962C8B-B14F-4D97-AF65-F5344CB8AC3E}">
        <p14:creationId xmlns:p14="http://schemas.microsoft.com/office/powerpoint/2010/main" val="2656791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/>
          <p:cNvSpPr/>
          <p:nvPr/>
        </p:nvSpPr>
        <p:spPr>
          <a:xfrm>
            <a:off x="0" y="3481127"/>
            <a:ext cx="4267200" cy="334339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1730" y="20715"/>
            <a:ext cx="8229600" cy="1143000"/>
          </a:xfrm>
        </p:spPr>
        <p:txBody>
          <a:bodyPr/>
          <a:lstStyle/>
          <a:p>
            <a:r>
              <a:rPr lang="en-US" dirty="0" smtClean="0"/>
              <a:t>Advanced LIGO</a:t>
            </a:r>
            <a:endParaRPr lang="en-US" dirty="0"/>
          </a:p>
        </p:txBody>
      </p:sp>
      <p:grpSp>
        <p:nvGrpSpPr>
          <p:cNvPr id="3" name="Group 7"/>
          <p:cNvGrpSpPr>
            <a:grpSpLocks noChangeAspect="1"/>
          </p:cNvGrpSpPr>
          <p:nvPr/>
        </p:nvGrpSpPr>
        <p:grpSpPr bwMode="auto">
          <a:xfrm>
            <a:off x="5994844" y="1382076"/>
            <a:ext cx="3104387" cy="2841328"/>
            <a:chOff x="3504" y="1344"/>
            <a:chExt cx="2254" cy="2063"/>
          </a:xfrm>
        </p:grpSpPr>
        <p:pic>
          <p:nvPicPr>
            <p:cNvPr id="4" name="Picture 8" descr="LIGO volume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3504" y="1344"/>
              <a:ext cx="2208" cy="20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" name="Text Box 9"/>
            <p:cNvSpPr txBox="1">
              <a:spLocks noChangeAspect="1" noChangeArrowheads="1"/>
            </p:cNvSpPr>
            <p:nvPr/>
          </p:nvSpPr>
          <p:spPr bwMode="auto">
            <a:xfrm>
              <a:off x="4995" y="3280"/>
              <a:ext cx="717" cy="86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lIns="0" tIns="0" rIns="0" bIns="0" anchor="ctr">
              <a:spAutoFit/>
            </a:bodyPr>
            <a:lstStyle/>
            <a:p>
              <a:endParaRPr lang="en-GB" sz="900">
                <a:solidFill>
                  <a:schemeClr val="bg1"/>
                </a:solidFill>
                <a:latin typeface="Helvetica" pitchFamily="34" charset="0"/>
                <a:ea typeface="ＭＳ Ｐゴシック" pitchFamily="34" charset="-128"/>
              </a:endParaRPr>
            </a:p>
          </p:txBody>
        </p:sp>
        <p:sp>
          <p:nvSpPr>
            <p:cNvPr id="6" name="Rectangle 10"/>
            <p:cNvSpPr>
              <a:spLocks noChangeAspect="1" noChangeArrowheads="1"/>
            </p:cNvSpPr>
            <p:nvPr/>
          </p:nvSpPr>
          <p:spPr bwMode="auto">
            <a:xfrm>
              <a:off x="5101" y="1855"/>
              <a:ext cx="447" cy="316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900">
                  <a:solidFill>
                    <a:srgbClr val="FFFFFF"/>
                  </a:solidFill>
                  <a:ea typeface="ＭＳ Ｐゴシック" pitchFamily="34" charset="-128"/>
                </a:rPr>
                <a:t>100 million light years</a:t>
              </a:r>
            </a:p>
          </p:txBody>
        </p:sp>
        <p:sp>
          <p:nvSpPr>
            <p:cNvPr id="7" name="Line 11"/>
            <p:cNvSpPr>
              <a:spLocks noChangeAspect="1" noChangeShapeType="1"/>
            </p:cNvSpPr>
            <p:nvPr/>
          </p:nvSpPr>
          <p:spPr bwMode="auto">
            <a:xfrm>
              <a:off x="5221" y="2056"/>
              <a:ext cx="164" cy="0"/>
            </a:xfrm>
            <a:prstGeom prst="line">
              <a:avLst/>
            </a:prstGeom>
            <a:noFill/>
            <a:ln w="6350">
              <a:solidFill>
                <a:srgbClr val="FFFFFF"/>
              </a:solidFill>
              <a:round/>
              <a:headEnd type="triangle" w="sm" len="sm"/>
              <a:tailEnd type="triangle" w="sm" len="sm"/>
            </a:ln>
          </p:spPr>
          <p:txBody>
            <a:bodyPr wrap="none" anchor="ctr"/>
            <a:lstStyle/>
            <a:p>
              <a:endParaRPr lang="en-AU"/>
            </a:p>
          </p:txBody>
        </p:sp>
        <p:grpSp>
          <p:nvGrpSpPr>
            <p:cNvPr id="8" name="Group 12"/>
            <p:cNvGrpSpPr>
              <a:grpSpLocks/>
            </p:cNvGrpSpPr>
            <p:nvPr/>
          </p:nvGrpSpPr>
          <p:grpSpPr bwMode="auto">
            <a:xfrm>
              <a:off x="3559" y="2308"/>
              <a:ext cx="1989" cy="1087"/>
              <a:chOff x="3559" y="2308"/>
              <a:chExt cx="1989" cy="1087"/>
            </a:xfrm>
          </p:grpSpPr>
          <p:sp>
            <p:nvSpPr>
              <p:cNvPr id="19" name="Rectangle 13"/>
              <p:cNvSpPr>
                <a:spLocks noChangeAspect="1" noChangeArrowheads="1"/>
              </p:cNvSpPr>
              <p:nvPr/>
            </p:nvSpPr>
            <p:spPr bwMode="auto">
              <a:xfrm>
                <a:off x="3559" y="3162"/>
                <a:ext cx="1150" cy="233"/>
              </a:xfrm>
              <a:prstGeom prst="rect">
                <a:avLst/>
              </a:prstGeom>
              <a:noFill/>
              <a:ln w="12700">
                <a:noFill/>
                <a:miter lim="800000"/>
                <a:headEnd type="none" w="sm" len="sm"/>
                <a:tailEnd type="none" w="sm" len="sm"/>
              </a:ln>
            </p:spPr>
            <p:txBody>
              <a:bodyPr wrap="none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sz="1800" dirty="0">
                    <a:solidFill>
                      <a:srgbClr val="FFFFFF"/>
                    </a:solidFill>
                    <a:latin typeface="Arial" charset="0"/>
                    <a:ea typeface="ＭＳ Ｐゴシック" pitchFamily="34" charset="-128"/>
                    <a:cs typeface="Arial" charset="0"/>
                  </a:rPr>
                  <a:t>Advanced LIGO</a:t>
                </a:r>
                <a:endParaRPr lang="en-US" sz="1800" dirty="0">
                  <a:solidFill>
                    <a:schemeClr val="tx2"/>
                  </a:solidFill>
                  <a:latin typeface="Arial" charset="0"/>
                  <a:ea typeface="ＭＳ Ｐゴシック" pitchFamily="34" charset="-128"/>
                  <a:cs typeface="Arial" charset="0"/>
                </a:endParaRPr>
              </a:p>
            </p:txBody>
          </p:sp>
          <p:sp>
            <p:nvSpPr>
              <p:cNvPr id="20" name="Line 14"/>
              <p:cNvSpPr>
                <a:spLocks noChangeAspect="1" noChangeShapeType="1"/>
              </p:cNvSpPr>
              <p:nvPr/>
            </p:nvSpPr>
            <p:spPr bwMode="auto">
              <a:xfrm flipV="1">
                <a:off x="4077" y="2308"/>
                <a:ext cx="1471" cy="912"/>
              </a:xfrm>
              <a:prstGeom prst="line">
                <a:avLst/>
              </a:prstGeom>
              <a:noFill/>
              <a:ln w="12700">
                <a:solidFill>
                  <a:srgbClr val="FFFFFF"/>
                </a:solidFill>
                <a:round/>
                <a:headEnd type="none" w="sm" len="sm"/>
                <a:tailEnd type="triangle" w="sm" len="sm"/>
              </a:ln>
            </p:spPr>
            <p:txBody>
              <a:bodyPr wrap="none" anchor="ctr"/>
              <a:lstStyle/>
              <a:p>
                <a:endParaRPr lang="en-AU"/>
              </a:p>
            </p:txBody>
          </p:sp>
          <p:sp>
            <p:nvSpPr>
              <p:cNvPr id="21" name="Line 15"/>
              <p:cNvSpPr>
                <a:spLocks noChangeAspect="1" noChangeShapeType="1"/>
              </p:cNvSpPr>
              <p:nvPr/>
            </p:nvSpPr>
            <p:spPr bwMode="auto">
              <a:xfrm flipH="1" flipV="1">
                <a:off x="3577" y="2391"/>
                <a:ext cx="500" cy="829"/>
              </a:xfrm>
              <a:prstGeom prst="line">
                <a:avLst/>
              </a:prstGeom>
              <a:noFill/>
              <a:ln w="12700">
                <a:solidFill>
                  <a:srgbClr val="FFFFFF"/>
                </a:solidFill>
                <a:round/>
                <a:headEnd type="none" w="sm" len="sm"/>
                <a:tailEnd type="triangle" w="sm" len="sm"/>
              </a:ln>
            </p:spPr>
            <p:txBody>
              <a:bodyPr wrap="none" anchor="ctr"/>
              <a:lstStyle/>
              <a:p>
                <a:endParaRPr lang="en-AU"/>
              </a:p>
            </p:txBody>
          </p:sp>
        </p:grpSp>
        <p:grpSp>
          <p:nvGrpSpPr>
            <p:cNvPr id="9" name="Group 16"/>
            <p:cNvGrpSpPr>
              <a:grpSpLocks/>
            </p:cNvGrpSpPr>
            <p:nvPr/>
          </p:nvGrpSpPr>
          <p:grpSpPr bwMode="auto">
            <a:xfrm>
              <a:off x="3577" y="1365"/>
              <a:ext cx="1235" cy="1213"/>
              <a:chOff x="3577" y="1365"/>
              <a:chExt cx="1235" cy="1213"/>
            </a:xfrm>
          </p:grpSpPr>
          <p:sp>
            <p:nvSpPr>
              <p:cNvPr id="14" name="Oval 17"/>
              <p:cNvSpPr>
                <a:spLocks noChangeAspect="1" noChangeArrowheads="1"/>
              </p:cNvSpPr>
              <p:nvPr/>
            </p:nvSpPr>
            <p:spPr bwMode="auto">
              <a:xfrm>
                <a:off x="4403" y="2201"/>
                <a:ext cx="409" cy="377"/>
              </a:xfrm>
              <a:prstGeom prst="ellipse">
                <a:avLst/>
              </a:prstGeom>
              <a:solidFill>
                <a:srgbClr val="CC3300">
                  <a:alpha val="38039"/>
                </a:srgbClr>
              </a:solidFill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GB"/>
              </a:p>
            </p:txBody>
          </p:sp>
          <p:grpSp>
            <p:nvGrpSpPr>
              <p:cNvPr id="15" name="Group 18"/>
              <p:cNvGrpSpPr>
                <a:grpSpLocks/>
              </p:cNvGrpSpPr>
              <p:nvPr/>
            </p:nvGrpSpPr>
            <p:grpSpPr bwMode="auto">
              <a:xfrm>
                <a:off x="3577" y="1365"/>
                <a:ext cx="1235" cy="1026"/>
                <a:chOff x="3577" y="1365"/>
                <a:chExt cx="1235" cy="1026"/>
              </a:xfrm>
            </p:grpSpPr>
            <p:sp>
              <p:nvSpPr>
                <p:cNvPr id="16" name="Line 19"/>
                <p:cNvSpPr>
                  <a:spLocks noChangeAspect="1" noChangeShapeType="1"/>
                </p:cNvSpPr>
                <p:nvPr/>
              </p:nvSpPr>
              <p:spPr bwMode="auto">
                <a:xfrm>
                  <a:off x="4077" y="1537"/>
                  <a:ext cx="735" cy="854"/>
                </a:xfrm>
                <a:prstGeom prst="line">
                  <a:avLst/>
                </a:prstGeom>
                <a:noFill/>
                <a:ln w="12700">
                  <a:solidFill>
                    <a:srgbClr val="FFFFFF"/>
                  </a:solidFill>
                  <a:round/>
                  <a:headEnd type="none" w="sm" len="sm"/>
                  <a:tailEnd type="triangle" w="sm" len="sm"/>
                </a:ln>
              </p:spPr>
              <p:txBody>
                <a:bodyPr wrap="none" anchor="ctr"/>
                <a:lstStyle/>
                <a:p>
                  <a:endParaRPr lang="en-AU"/>
                </a:p>
              </p:txBody>
            </p:sp>
            <p:sp>
              <p:nvSpPr>
                <p:cNvPr id="17" name="Line 20"/>
                <p:cNvSpPr>
                  <a:spLocks noChangeAspect="1" noChangeShapeType="1"/>
                </p:cNvSpPr>
                <p:nvPr/>
              </p:nvSpPr>
              <p:spPr bwMode="auto">
                <a:xfrm>
                  <a:off x="4077" y="1537"/>
                  <a:ext cx="326" cy="771"/>
                </a:xfrm>
                <a:prstGeom prst="line">
                  <a:avLst/>
                </a:prstGeom>
                <a:noFill/>
                <a:ln w="12700">
                  <a:solidFill>
                    <a:srgbClr val="FFFFFF"/>
                  </a:solidFill>
                  <a:round/>
                  <a:headEnd type="none" w="sm" len="sm"/>
                  <a:tailEnd type="triangle" w="sm" len="sm"/>
                </a:ln>
              </p:spPr>
              <p:txBody>
                <a:bodyPr wrap="none" anchor="ctr"/>
                <a:lstStyle/>
                <a:p>
                  <a:endParaRPr lang="en-AU"/>
                </a:p>
              </p:txBody>
            </p:sp>
            <p:sp>
              <p:nvSpPr>
                <p:cNvPr id="18" name="Text Box 21"/>
                <p:cNvSpPr txBox="1">
                  <a:spLocks noChangeAspect="1" noChangeArrowheads="1"/>
                </p:cNvSpPr>
                <p:nvPr/>
              </p:nvSpPr>
              <p:spPr bwMode="auto">
                <a:xfrm>
                  <a:off x="3577" y="1365"/>
                  <a:ext cx="1158" cy="233"/>
                </a:xfrm>
                <a:prstGeom prst="rect">
                  <a:avLst/>
                </a:prstGeom>
                <a:noFill/>
                <a:ln w="12700">
                  <a:noFill/>
                  <a:miter lim="800000"/>
                  <a:headEnd type="none" w="sm" len="sm"/>
                  <a:tailEnd type="none" w="sm" len="sm"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en-US" sz="1800">
                      <a:solidFill>
                        <a:srgbClr val="FFFFFF"/>
                      </a:solidFill>
                      <a:latin typeface="Helvetica" pitchFamily="34" charset="0"/>
                      <a:ea typeface="ＭＳ Ｐゴシック" pitchFamily="34" charset="-128"/>
                    </a:rPr>
                    <a:t>Enhanced LIGO</a:t>
                  </a:r>
                </a:p>
              </p:txBody>
            </p:sp>
          </p:grpSp>
        </p:grpSp>
        <p:grpSp>
          <p:nvGrpSpPr>
            <p:cNvPr id="10" name="Group 22"/>
            <p:cNvGrpSpPr>
              <a:grpSpLocks/>
            </p:cNvGrpSpPr>
            <p:nvPr/>
          </p:nvGrpSpPr>
          <p:grpSpPr bwMode="auto">
            <a:xfrm>
              <a:off x="4608" y="1358"/>
              <a:ext cx="1150" cy="1117"/>
              <a:chOff x="4608" y="1358"/>
              <a:chExt cx="1150" cy="1117"/>
            </a:xfrm>
          </p:grpSpPr>
          <p:sp>
            <p:nvSpPr>
              <p:cNvPr id="11" name="Rectangle 23"/>
              <p:cNvSpPr>
                <a:spLocks noChangeAspect="1" noChangeArrowheads="1"/>
              </p:cNvSpPr>
              <p:nvPr/>
            </p:nvSpPr>
            <p:spPr bwMode="auto">
              <a:xfrm>
                <a:off x="4911" y="1358"/>
                <a:ext cx="847" cy="233"/>
              </a:xfrm>
              <a:prstGeom prst="rect">
                <a:avLst/>
              </a:prstGeom>
              <a:noFill/>
              <a:ln w="12700">
                <a:noFill/>
                <a:miter lim="800000"/>
                <a:headEnd type="none" w="sm" len="sm"/>
                <a:tailEnd type="none" w="sm" len="sm"/>
              </a:ln>
            </p:spPr>
            <p:txBody>
              <a:bodyPr wrap="none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sz="1800">
                    <a:solidFill>
                      <a:srgbClr val="FFFFFF"/>
                    </a:solidFill>
                    <a:latin typeface="Arial" charset="0"/>
                    <a:ea typeface="ＭＳ Ｐゴシック" pitchFamily="34" charset="-128"/>
                    <a:cs typeface="Arial" charset="0"/>
                  </a:rPr>
                  <a:t>Initial LIGO</a:t>
                </a:r>
                <a:endParaRPr lang="en-US" sz="180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Arial" charset="0"/>
                </a:endParaRPr>
              </a:p>
            </p:txBody>
          </p:sp>
          <p:sp>
            <p:nvSpPr>
              <p:cNvPr id="12" name="Line 24"/>
              <p:cNvSpPr>
                <a:spLocks noChangeAspect="1" noChangeShapeType="1"/>
              </p:cNvSpPr>
              <p:nvPr/>
            </p:nvSpPr>
            <p:spPr bwMode="auto">
              <a:xfrm flipH="1">
                <a:off x="4608" y="1537"/>
                <a:ext cx="695" cy="771"/>
              </a:xfrm>
              <a:prstGeom prst="line">
                <a:avLst/>
              </a:prstGeom>
              <a:noFill/>
              <a:ln w="12700">
                <a:solidFill>
                  <a:srgbClr val="FFFFFF"/>
                </a:solidFill>
                <a:round/>
                <a:headEnd type="none" w="sm" len="sm"/>
                <a:tailEnd type="triangle" w="sm" len="sm"/>
              </a:ln>
            </p:spPr>
            <p:txBody>
              <a:bodyPr wrap="none" anchor="ctr"/>
              <a:lstStyle/>
              <a:p>
                <a:endParaRPr lang="en-AU"/>
              </a:p>
            </p:txBody>
          </p:sp>
          <p:sp>
            <p:nvSpPr>
              <p:cNvPr id="13" name="Line 25"/>
              <p:cNvSpPr>
                <a:spLocks noChangeAspect="1" noChangeShapeType="1"/>
              </p:cNvSpPr>
              <p:nvPr/>
            </p:nvSpPr>
            <p:spPr bwMode="auto">
              <a:xfrm flipH="1">
                <a:off x="4608" y="1536"/>
                <a:ext cx="695" cy="939"/>
              </a:xfrm>
              <a:prstGeom prst="line">
                <a:avLst/>
              </a:prstGeom>
              <a:noFill/>
              <a:ln w="12700">
                <a:solidFill>
                  <a:srgbClr val="FFFFFF"/>
                </a:solidFill>
                <a:round/>
                <a:headEnd type="none" w="sm" len="sm"/>
                <a:tailEnd type="triangle" w="sm" len="sm"/>
              </a:ln>
            </p:spPr>
            <p:txBody>
              <a:bodyPr wrap="none" anchor="ctr"/>
              <a:lstStyle/>
              <a:p>
                <a:endParaRPr lang="en-AU"/>
              </a:p>
            </p:txBody>
          </p:sp>
        </p:grpSp>
      </p:grpSp>
      <p:pic>
        <p:nvPicPr>
          <p:cNvPr id="22" name="Picture 4" descr="NoiseTermsPlot.pdf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317" y="3524876"/>
            <a:ext cx="4273859" cy="33451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Content Placeholder 2"/>
          <p:cNvSpPr txBox="1">
            <a:spLocks/>
          </p:cNvSpPr>
          <p:nvPr/>
        </p:nvSpPr>
        <p:spPr>
          <a:xfrm>
            <a:off x="0" y="876536"/>
            <a:ext cx="6095999" cy="26045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US" dirty="0" smtClean="0"/>
              <a:t>October 2010, installation began on Advanced LIGO (</a:t>
            </a:r>
            <a:r>
              <a:rPr lang="en-US" dirty="0" err="1" smtClean="0"/>
              <a:t>aLIGO</a:t>
            </a:r>
            <a:r>
              <a:rPr lang="en-US" dirty="0" smtClean="0"/>
              <a:t>)</a:t>
            </a:r>
          </a:p>
          <a:p>
            <a:pPr>
              <a:spcBef>
                <a:spcPts val="0"/>
              </a:spcBef>
            </a:pPr>
            <a:r>
              <a:rPr lang="en-US" dirty="0" smtClean="0"/>
              <a:t>Most hardware procured</a:t>
            </a:r>
          </a:p>
          <a:p>
            <a:pPr>
              <a:spcBef>
                <a:spcPts val="0"/>
              </a:spcBef>
            </a:pPr>
            <a:r>
              <a:rPr lang="en-US" dirty="0" smtClean="0"/>
              <a:t>Installation of mirrors and other hardware in progress</a:t>
            </a:r>
          </a:p>
        </p:txBody>
      </p:sp>
      <p:sp>
        <p:nvSpPr>
          <p:cNvPr id="24" name="Content Placeholder 2"/>
          <p:cNvSpPr txBox="1">
            <a:spLocks/>
          </p:cNvSpPr>
          <p:nvPr/>
        </p:nvSpPr>
        <p:spPr>
          <a:xfrm>
            <a:off x="4185019" y="4182041"/>
            <a:ext cx="4958981" cy="2750288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US" dirty="0" smtClean="0"/>
              <a:t>Sensitivity designed to be 10X initial LIGO</a:t>
            </a:r>
          </a:p>
          <a:p>
            <a:pPr lvl="1">
              <a:spcBef>
                <a:spcPts val="0"/>
              </a:spcBef>
            </a:pPr>
            <a:r>
              <a:rPr lang="en-US" dirty="0" smtClean="0"/>
              <a:t>Initial LIGO saw </a:t>
            </a:r>
            <a:r>
              <a:rPr lang="en-US" smtClean="0"/>
              <a:t>no signals</a:t>
            </a:r>
            <a:endParaRPr lang="en-US"/>
          </a:p>
          <a:p>
            <a:pPr>
              <a:spcBef>
                <a:spcPts val="0"/>
              </a:spcBef>
            </a:pPr>
            <a:r>
              <a:rPr lang="en-US" dirty="0" smtClean="0"/>
              <a:t>Limited in sensitive band by coating thermal noise</a:t>
            </a:r>
          </a:p>
          <a:p>
            <a:pPr>
              <a:spcBef>
                <a:spcPts val="0"/>
              </a:spcBef>
            </a:pPr>
            <a:r>
              <a:rPr lang="en-US" dirty="0" smtClean="0"/>
              <a:t>Early data in 2015</a:t>
            </a:r>
          </a:p>
        </p:txBody>
      </p:sp>
      <p:sp>
        <p:nvSpPr>
          <p:cNvPr id="26" name="Content Placeholder 2"/>
          <p:cNvSpPr txBox="1">
            <a:spLocks/>
          </p:cNvSpPr>
          <p:nvPr/>
        </p:nvSpPr>
        <p:spPr>
          <a:xfrm>
            <a:off x="685800" y="3582140"/>
            <a:ext cx="1790700" cy="12946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r>
              <a:rPr lang="en-US" sz="2400" dirty="0" smtClean="0">
                <a:solidFill>
                  <a:srgbClr val="0033CC"/>
                </a:solidFill>
              </a:rPr>
              <a:t>Advanced LIGO Sensitivity</a:t>
            </a:r>
            <a:endParaRPr lang="en-US" sz="2400" dirty="0">
              <a:solidFill>
                <a:srgbClr val="0033CC"/>
              </a:solidFill>
            </a:endParaRPr>
          </a:p>
        </p:txBody>
      </p:sp>
      <p:sp>
        <p:nvSpPr>
          <p:cNvPr id="27" name="Content Placeholder 2"/>
          <p:cNvSpPr txBox="1">
            <a:spLocks/>
          </p:cNvSpPr>
          <p:nvPr/>
        </p:nvSpPr>
        <p:spPr>
          <a:xfrm>
            <a:off x="5724660" y="876536"/>
            <a:ext cx="3581400" cy="5847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r>
              <a:rPr lang="en-US" sz="2400" dirty="0" smtClean="0">
                <a:solidFill>
                  <a:srgbClr val="0033CC"/>
                </a:solidFill>
              </a:rPr>
              <a:t>Astronomical Reach</a:t>
            </a:r>
            <a:endParaRPr lang="en-US" sz="2400" dirty="0">
              <a:solidFill>
                <a:srgbClr val="0033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1462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4044"/>
            <a:ext cx="8229600" cy="1143000"/>
          </a:xfrm>
        </p:spPr>
        <p:txBody>
          <a:bodyPr/>
          <a:lstStyle/>
          <a:p>
            <a:r>
              <a:rPr lang="en-US" dirty="0" smtClean="0"/>
              <a:t>Advanced LIGO Optics Types</a:t>
            </a:r>
            <a:endParaRPr lang="en-US" dirty="0"/>
          </a:p>
        </p:txBody>
      </p:sp>
      <p:sp>
        <p:nvSpPr>
          <p:cNvPr id="3" name="Content Placeholder 2"/>
          <p:cNvSpPr txBox="1">
            <a:spLocks/>
          </p:cNvSpPr>
          <p:nvPr/>
        </p:nvSpPr>
        <p:spPr>
          <a:xfrm>
            <a:off x="28316" y="935574"/>
            <a:ext cx="5322219" cy="5410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US" dirty="0" smtClean="0"/>
              <a:t>Test masses</a:t>
            </a:r>
          </a:p>
          <a:p>
            <a:pPr lvl="1">
              <a:spcBef>
                <a:spcPts val="0"/>
              </a:spcBef>
            </a:pPr>
            <a:r>
              <a:rPr lang="en-US" sz="2000" dirty="0" smtClean="0"/>
              <a:t>Define </a:t>
            </a:r>
            <a:r>
              <a:rPr lang="en-US" sz="2000" dirty="0" err="1" smtClean="0"/>
              <a:t>Fabry</a:t>
            </a:r>
            <a:r>
              <a:rPr lang="en-US" sz="2000" dirty="0" smtClean="0"/>
              <a:t>-Perot cavities</a:t>
            </a:r>
          </a:p>
          <a:p>
            <a:pPr lvl="1">
              <a:spcBef>
                <a:spcPts val="0"/>
              </a:spcBef>
            </a:pPr>
            <a:r>
              <a:rPr lang="en-US" sz="2000" dirty="0"/>
              <a:t>E</a:t>
            </a:r>
            <a:r>
              <a:rPr lang="en-US" sz="2000" dirty="0" smtClean="0"/>
              <a:t>nd test mass and input test masses</a:t>
            </a:r>
            <a:endParaRPr lang="en-US" sz="1200" dirty="0"/>
          </a:p>
          <a:p>
            <a:pPr lvl="1">
              <a:spcBef>
                <a:spcPts val="0"/>
              </a:spcBef>
            </a:pPr>
            <a:r>
              <a:rPr lang="en-US" sz="2000" dirty="0" smtClean="0"/>
              <a:t>Highest optical power on coatings</a:t>
            </a:r>
          </a:p>
          <a:p>
            <a:pPr lvl="1">
              <a:spcBef>
                <a:spcPts val="0"/>
              </a:spcBef>
            </a:pPr>
            <a:r>
              <a:rPr lang="en-US" sz="2000" dirty="0" smtClean="0"/>
              <a:t>Most stringent requirements</a:t>
            </a:r>
          </a:p>
          <a:p>
            <a:pPr lvl="1">
              <a:spcBef>
                <a:spcPts val="0"/>
              </a:spcBef>
            </a:pPr>
            <a:r>
              <a:rPr lang="en-US" sz="2000" i="1" dirty="0" err="1"/>
              <a:t>Laboratoire</a:t>
            </a:r>
            <a:r>
              <a:rPr lang="en-US" sz="2000" i="1" dirty="0"/>
              <a:t> des </a:t>
            </a:r>
            <a:r>
              <a:rPr lang="en-US" sz="2000" i="1" dirty="0" err="1"/>
              <a:t>Matériaux</a:t>
            </a:r>
            <a:r>
              <a:rPr lang="en-US" sz="2000" i="1" dirty="0"/>
              <a:t> </a:t>
            </a:r>
            <a:r>
              <a:rPr lang="en-US" sz="2000" i="1" dirty="0" err="1" smtClean="0"/>
              <a:t>Avancés</a:t>
            </a:r>
            <a:r>
              <a:rPr lang="en-US" sz="2000" dirty="0" smtClean="0"/>
              <a:t> (</a:t>
            </a:r>
            <a:r>
              <a:rPr lang="en-US" sz="2000" dirty="0"/>
              <a:t>LMA</a:t>
            </a:r>
            <a:r>
              <a:rPr lang="en-US" sz="2000" dirty="0" smtClean="0"/>
              <a:t>)</a:t>
            </a:r>
          </a:p>
          <a:p>
            <a:pPr>
              <a:spcBef>
                <a:spcPts val="0"/>
              </a:spcBef>
            </a:pPr>
            <a:r>
              <a:rPr lang="en-US" sz="2400" dirty="0" err="1" smtClean="0"/>
              <a:t>Beamsplitters</a:t>
            </a:r>
            <a:endParaRPr lang="en-US" sz="2400" dirty="0" smtClean="0"/>
          </a:p>
          <a:p>
            <a:pPr lvl="1">
              <a:spcBef>
                <a:spcPts val="0"/>
              </a:spcBef>
            </a:pPr>
            <a:r>
              <a:rPr lang="en-US" sz="2000" dirty="0" smtClean="0"/>
              <a:t>Divide the beam into two arms</a:t>
            </a:r>
          </a:p>
          <a:p>
            <a:pPr lvl="1">
              <a:spcBef>
                <a:spcPts val="0"/>
              </a:spcBef>
            </a:pPr>
            <a:r>
              <a:rPr lang="en-US" sz="2000" dirty="0"/>
              <a:t>E</a:t>
            </a:r>
            <a:r>
              <a:rPr lang="en-US" sz="2000" dirty="0" smtClean="0"/>
              <a:t>qual stress on both sides</a:t>
            </a:r>
          </a:p>
          <a:p>
            <a:pPr lvl="1">
              <a:spcBef>
                <a:spcPts val="0"/>
              </a:spcBef>
            </a:pPr>
            <a:r>
              <a:rPr lang="en-US" sz="2000" dirty="0" smtClean="0"/>
              <a:t>Commonwealth Scientific and       Industrial Research Organization (CSIRO)</a:t>
            </a:r>
          </a:p>
          <a:p>
            <a:pPr>
              <a:spcBef>
                <a:spcPts val="0"/>
              </a:spcBef>
            </a:pPr>
            <a:r>
              <a:rPr lang="en-US" sz="2400" dirty="0"/>
              <a:t>Compensation plates</a:t>
            </a:r>
          </a:p>
          <a:p>
            <a:pPr lvl="1">
              <a:spcBef>
                <a:spcPts val="0"/>
              </a:spcBef>
            </a:pPr>
            <a:r>
              <a:rPr lang="en-US" sz="2000" dirty="0"/>
              <a:t>Secondary optic behind input test masses</a:t>
            </a:r>
          </a:p>
          <a:p>
            <a:pPr lvl="1">
              <a:spcBef>
                <a:spcPts val="0"/>
              </a:spcBef>
            </a:pPr>
            <a:r>
              <a:rPr lang="en-US" sz="2000" dirty="0"/>
              <a:t>Used to adjust thermal </a:t>
            </a:r>
            <a:r>
              <a:rPr lang="en-US" sz="2000" dirty="0" smtClean="0"/>
              <a:t>lensing</a:t>
            </a:r>
          </a:p>
          <a:p>
            <a:pPr lvl="1">
              <a:spcBef>
                <a:spcPts val="0"/>
              </a:spcBef>
            </a:pPr>
            <a:r>
              <a:rPr lang="en-US" sz="2000" dirty="0" smtClean="0"/>
              <a:t>CSIRO</a:t>
            </a:r>
            <a:endParaRPr lang="en-US" sz="2000" dirty="0"/>
          </a:p>
          <a:p>
            <a:pPr lvl="1">
              <a:spcBef>
                <a:spcPts val="0"/>
              </a:spcBef>
            </a:pPr>
            <a:endParaRPr lang="en-US" sz="2000" dirty="0" smtClean="0"/>
          </a:p>
        </p:txBody>
      </p:sp>
      <p:grpSp>
        <p:nvGrpSpPr>
          <p:cNvPr id="34" name="Group 33"/>
          <p:cNvGrpSpPr/>
          <p:nvPr/>
        </p:nvGrpSpPr>
        <p:grpSpPr>
          <a:xfrm>
            <a:off x="3971010" y="935574"/>
            <a:ext cx="5259387" cy="4335462"/>
            <a:chOff x="3482975" y="1420813"/>
            <a:chExt cx="5740400" cy="4875212"/>
          </a:xfrm>
        </p:grpSpPr>
        <p:sp>
          <p:nvSpPr>
            <p:cNvPr id="4" name="Line 26"/>
            <p:cNvSpPr>
              <a:spLocks noChangeShapeType="1"/>
            </p:cNvSpPr>
            <p:nvPr/>
          </p:nvSpPr>
          <p:spPr bwMode="auto">
            <a:xfrm>
              <a:off x="5937250" y="4741863"/>
              <a:ext cx="0" cy="1360487"/>
            </a:xfrm>
            <a:prstGeom prst="line">
              <a:avLst/>
            </a:prstGeom>
            <a:noFill/>
            <a:ln w="57150">
              <a:solidFill>
                <a:srgbClr val="FF6743"/>
              </a:solidFill>
              <a:prstDash val="sysDot"/>
              <a:round/>
              <a:headEnd type="none" w="sm" len="sm"/>
              <a:tailEnd/>
            </a:ln>
          </p:spPr>
          <p:txBody>
            <a:bodyPr/>
            <a:lstStyle/>
            <a:p>
              <a:endParaRPr lang="en-AU"/>
            </a:p>
          </p:txBody>
        </p:sp>
        <p:sp>
          <p:nvSpPr>
            <p:cNvPr id="5" name="Line 25"/>
            <p:cNvSpPr>
              <a:spLocks noChangeShapeType="1"/>
            </p:cNvSpPr>
            <p:nvPr/>
          </p:nvSpPr>
          <p:spPr bwMode="auto">
            <a:xfrm>
              <a:off x="5880100" y="3660775"/>
              <a:ext cx="0" cy="984250"/>
            </a:xfrm>
            <a:prstGeom prst="line">
              <a:avLst/>
            </a:prstGeom>
            <a:noFill/>
            <a:ln w="57150">
              <a:solidFill>
                <a:srgbClr val="FF6743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AU"/>
            </a:p>
          </p:txBody>
        </p:sp>
        <p:sp>
          <p:nvSpPr>
            <p:cNvPr id="6" name="Line 24"/>
            <p:cNvSpPr>
              <a:spLocks noChangeShapeType="1"/>
            </p:cNvSpPr>
            <p:nvPr/>
          </p:nvSpPr>
          <p:spPr bwMode="auto">
            <a:xfrm>
              <a:off x="3797300" y="4602163"/>
              <a:ext cx="3151188" cy="0"/>
            </a:xfrm>
            <a:prstGeom prst="line">
              <a:avLst/>
            </a:prstGeom>
            <a:noFill/>
            <a:ln w="57150">
              <a:solidFill>
                <a:srgbClr val="FF6743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AU"/>
            </a:p>
          </p:txBody>
        </p:sp>
        <p:sp>
          <p:nvSpPr>
            <p:cNvPr id="7" name="Rectangle 20"/>
            <p:cNvSpPr>
              <a:spLocks noChangeArrowheads="1"/>
            </p:cNvSpPr>
            <p:nvPr/>
          </p:nvSpPr>
          <p:spPr bwMode="auto">
            <a:xfrm rot="5400000">
              <a:off x="7875588" y="3697287"/>
              <a:ext cx="374650" cy="1812925"/>
            </a:xfrm>
            <a:prstGeom prst="rect">
              <a:avLst/>
            </a:prstGeom>
            <a:gradFill rotWithShape="1">
              <a:gsLst>
                <a:gs pos="0">
                  <a:srgbClr val="FFD0C5"/>
                </a:gs>
                <a:gs pos="50000">
                  <a:srgbClr val="FF3300"/>
                </a:gs>
                <a:gs pos="100000">
                  <a:srgbClr val="FFD0C5"/>
                </a:gs>
              </a:gsLst>
              <a:lin ang="5400000" scaled="1"/>
            </a:gradFill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" name="Rectangle 19"/>
            <p:cNvSpPr>
              <a:spLocks noChangeArrowheads="1"/>
            </p:cNvSpPr>
            <p:nvPr/>
          </p:nvSpPr>
          <p:spPr bwMode="auto">
            <a:xfrm>
              <a:off x="5686425" y="1770063"/>
              <a:ext cx="374650" cy="1698625"/>
            </a:xfrm>
            <a:prstGeom prst="rect">
              <a:avLst/>
            </a:prstGeom>
            <a:gradFill rotWithShape="1">
              <a:gsLst>
                <a:gs pos="0">
                  <a:srgbClr val="FFD0C5"/>
                </a:gs>
                <a:gs pos="50000">
                  <a:srgbClr val="FF3300"/>
                </a:gs>
                <a:gs pos="100000">
                  <a:srgbClr val="FFD0C5"/>
                </a:gs>
              </a:gsLst>
              <a:lin ang="0" scaled="1"/>
            </a:gradFill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" name="Rectangle 4"/>
            <p:cNvSpPr>
              <a:spLocks noChangeArrowheads="1"/>
            </p:cNvSpPr>
            <p:nvPr/>
          </p:nvSpPr>
          <p:spPr bwMode="auto">
            <a:xfrm>
              <a:off x="5521325" y="1555750"/>
              <a:ext cx="687388" cy="244475"/>
            </a:xfrm>
            <a:prstGeom prst="rect">
              <a:avLst/>
            </a:prstGeom>
            <a:solidFill>
              <a:schemeClr val="accent1"/>
            </a:solidFill>
            <a:ln w="19050">
              <a:solidFill>
                <a:schemeClr val="tx2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" name="Text Box 5"/>
            <p:cNvSpPr txBox="1">
              <a:spLocks noChangeArrowheads="1"/>
            </p:cNvSpPr>
            <p:nvPr/>
          </p:nvSpPr>
          <p:spPr bwMode="auto">
            <a:xfrm>
              <a:off x="6199188" y="1420813"/>
              <a:ext cx="1254125" cy="457200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r>
                <a:rPr lang="en-US" sz="1200" b="1">
                  <a:solidFill>
                    <a:srgbClr val="9900CC"/>
                  </a:solidFill>
                  <a:latin typeface="Helvetica" pitchFamily="34" charset="0"/>
                </a:rPr>
                <a:t>Test Masses:</a:t>
              </a:r>
            </a:p>
            <a:p>
              <a:r>
                <a:rPr lang="en-US" sz="1200" b="1">
                  <a:solidFill>
                    <a:srgbClr val="9900CC"/>
                  </a:solidFill>
                  <a:latin typeface="Helvetica" pitchFamily="34" charset="0"/>
                </a:rPr>
                <a:t>34cm </a:t>
              </a:r>
              <a:r>
                <a:rPr lang="en-US" sz="1200" b="1">
                  <a:solidFill>
                    <a:srgbClr val="9900CC"/>
                  </a:solidFill>
                  <a:latin typeface="Helvetica" pitchFamily="34" charset="0"/>
                  <a:sym typeface="Symbol" pitchFamily="18" charset="2"/>
                </a:rPr>
                <a:t> x 20cm</a:t>
              </a:r>
            </a:p>
          </p:txBody>
        </p:sp>
        <p:sp>
          <p:nvSpPr>
            <p:cNvPr id="11" name="Text Box 6"/>
            <p:cNvSpPr txBox="1">
              <a:spLocks noChangeArrowheads="1"/>
            </p:cNvSpPr>
            <p:nvPr/>
          </p:nvSpPr>
          <p:spPr bwMode="auto">
            <a:xfrm>
              <a:off x="4956175" y="1565275"/>
              <a:ext cx="573088" cy="274638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r>
                <a:rPr lang="en-US" sz="1200" b="1">
                  <a:solidFill>
                    <a:schemeClr val="tx2"/>
                  </a:solidFill>
                  <a:latin typeface="Helvetica" pitchFamily="34" charset="0"/>
                </a:rPr>
                <a:t>40 kg</a:t>
              </a:r>
              <a:endParaRPr lang="en-US" sz="1200" b="1">
                <a:solidFill>
                  <a:schemeClr val="tx2"/>
                </a:solidFill>
                <a:latin typeface="Helvetica" pitchFamily="34" charset="0"/>
                <a:sym typeface="Symbol" pitchFamily="18" charset="2"/>
              </a:endParaRPr>
            </a:p>
          </p:txBody>
        </p:sp>
        <p:sp>
          <p:nvSpPr>
            <p:cNvPr id="12" name="Rectangle 7"/>
            <p:cNvSpPr>
              <a:spLocks noChangeArrowheads="1"/>
            </p:cNvSpPr>
            <p:nvPr/>
          </p:nvSpPr>
          <p:spPr bwMode="auto">
            <a:xfrm>
              <a:off x="5522913" y="3468688"/>
              <a:ext cx="687387" cy="244475"/>
            </a:xfrm>
            <a:prstGeom prst="rect">
              <a:avLst/>
            </a:prstGeom>
            <a:solidFill>
              <a:schemeClr val="accent1"/>
            </a:solidFill>
            <a:ln w="19050">
              <a:solidFill>
                <a:schemeClr val="tx2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" name="Text Box 9"/>
            <p:cNvSpPr txBox="1">
              <a:spLocks noChangeArrowheads="1"/>
            </p:cNvSpPr>
            <p:nvPr/>
          </p:nvSpPr>
          <p:spPr bwMode="auto">
            <a:xfrm>
              <a:off x="4957763" y="3470275"/>
              <a:ext cx="573087" cy="274638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r>
                <a:rPr lang="en-US" sz="1200" b="1">
                  <a:solidFill>
                    <a:schemeClr val="tx2"/>
                  </a:solidFill>
                  <a:latin typeface="Helvetica" pitchFamily="34" charset="0"/>
                </a:rPr>
                <a:t>40 kg</a:t>
              </a:r>
              <a:endParaRPr lang="en-US" sz="1200" b="1">
                <a:solidFill>
                  <a:schemeClr val="tx2"/>
                </a:solidFill>
                <a:latin typeface="Helvetica" pitchFamily="34" charset="0"/>
                <a:sym typeface="Symbol" pitchFamily="18" charset="2"/>
              </a:endParaRPr>
            </a:p>
          </p:txBody>
        </p:sp>
        <p:sp>
          <p:nvSpPr>
            <p:cNvPr id="14" name="Rectangle 10"/>
            <p:cNvSpPr>
              <a:spLocks noChangeArrowheads="1"/>
            </p:cNvSpPr>
            <p:nvPr/>
          </p:nvSpPr>
          <p:spPr bwMode="auto">
            <a:xfrm rot="-5400000">
              <a:off x="6684169" y="4485481"/>
              <a:ext cx="687388" cy="244475"/>
            </a:xfrm>
            <a:prstGeom prst="rect">
              <a:avLst/>
            </a:prstGeom>
            <a:solidFill>
              <a:schemeClr val="accent1"/>
            </a:solidFill>
            <a:ln w="19050">
              <a:solidFill>
                <a:schemeClr val="tx2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" name="Rectangle 11"/>
            <p:cNvSpPr>
              <a:spLocks noChangeArrowheads="1"/>
            </p:cNvSpPr>
            <p:nvPr/>
          </p:nvSpPr>
          <p:spPr bwMode="auto">
            <a:xfrm rot="-5400000">
              <a:off x="8757444" y="4487069"/>
              <a:ext cx="687387" cy="244475"/>
            </a:xfrm>
            <a:prstGeom prst="rect">
              <a:avLst/>
            </a:prstGeom>
            <a:solidFill>
              <a:schemeClr val="accent1"/>
            </a:solidFill>
            <a:ln w="19050">
              <a:solidFill>
                <a:schemeClr val="tx2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" name="Rectangle 12"/>
            <p:cNvSpPr>
              <a:spLocks noChangeArrowheads="1"/>
            </p:cNvSpPr>
            <p:nvPr/>
          </p:nvSpPr>
          <p:spPr bwMode="auto">
            <a:xfrm rot="2700000">
              <a:off x="5852319" y="4220369"/>
              <a:ext cx="217488" cy="819150"/>
            </a:xfrm>
            <a:prstGeom prst="rect">
              <a:avLst/>
            </a:prstGeom>
            <a:solidFill>
              <a:srgbClr val="FFCC00"/>
            </a:solidFill>
            <a:ln w="19050">
              <a:solidFill>
                <a:schemeClr val="tx2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" name="Text Box 13"/>
            <p:cNvSpPr txBox="1">
              <a:spLocks noChangeArrowheads="1"/>
            </p:cNvSpPr>
            <p:nvPr/>
          </p:nvSpPr>
          <p:spPr bwMode="auto">
            <a:xfrm>
              <a:off x="4672013" y="4752975"/>
              <a:ext cx="1169987" cy="457200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r>
                <a:rPr lang="en-US" sz="1200" b="1">
                  <a:solidFill>
                    <a:srgbClr val="FF9900"/>
                  </a:solidFill>
                  <a:latin typeface="Helvetica" pitchFamily="34" charset="0"/>
                </a:rPr>
                <a:t>BS: </a:t>
              </a:r>
            </a:p>
            <a:p>
              <a:r>
                <a:rPr lang="en-US" sz="1200" b="1">
                  <a:solidFill>
                    <a:srgbClr val="FF9900"/>
                  </a:solidFill>
                  <a:latin typeface="Helvetica" pitchFamily="34" charset="0"/>
                </a:rPr>
                <a:t>37cm </a:t>
              </a:r>
              <a:r>
                <a:rPr lang="en-US" sz="1200" b="1">
                  <a:solidFill>
                    <a:srgbClr val="FF9900"/>
                  </a:solidFill>
                  <a:latin typeface="Helvetica" pitchFamily="34" charset="0"/>
                  <a:sym typeface="Symbol" pitchFamily="18" charset="2"/>
                </a:rPr>
                <a:t> x 6cm</a:t>
              </a:r>
            </a:p>
          </p:txBody>
        </p:sp>
        <p:sp>
          <p:nvSpPr>
            <p:cNvPr id="18" name="Rectangle 14"/>
            <p:cNvSpPr>
              <a:spLocks noChangeArrowheads="1"/>
            </p:cNvSpPr>
            <p:nvPr/>
          </p:nvSpPr>
          <p:spPr bwMode="auto">
            <a:xfrm rot="-5400000">
              <a:off x="3432176" y="4516437"/>
              <a:ext cx="601662" cy="176213"/>
            </a:xfrm>
            <a:prstGeom prst="rect">
              <a:avLst/>
            </a:prstGeom>
            <a:solidFill>
              <a:srgbClr val="00CC99"/>
            </a:solidFill>
            <a:ln w="19050">
              <a:solidFill>
                <a:schemeClr val="tx2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" name="Rectangle 16"/>
            <p:cNvSpPr>
              <a:spLocks noChangeArrowheads="1"/>
            </p:cNvSpPr>
            <p:nvPr/>
          </p:nvSpPr>
          <p:spPr bwMode="auto">
            <a:xfrm rot="10800000">
              <a:off x="5635625" y="6081713"/>
              <a:ext cx="601663" cy="176212"/>
            </a:xfrm>
            <a:prstGeom prst="rect">
              <a:avLst/>
            </a:prstGeom>
            <a:solidFill>
              <a:srgbClr val="00CC99"/>
            </a:solidFill>
            <a:ln w="19050">
              <a:solidFill>
                <a:schemeClr val="tx2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" name="Text Box 17"/>
            <p:cNvSpPr txBox="1">
              <a:spLocks noChangeArrowheads="1"/>
            </p:cNvSpPr>
            <p:nvPr/>
          </p:nvSpPr>
          <p:spPr bwMode="auto">
            <a:xfrm>
              <a:off x="3703638" y="5527675"/>
              <a:ext cx="1522412" cy="457200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r>
                <a:rPr lang="en-US" sz="1200" b="1">
                  <a:solidFill>
                    <a:srgbClr val="009999"/>
                  </a:solidFill>
                  <a:latin typeface="Helvetica" pitchFamily="34" charset="0"/>
                </a:rPr>
                <a:t>Recycling Mirrors:</a:t>
              </a:r>
            </a:p>
            <a:p>
              <a:r>
                <a:rPr lang="en-US" sz="1200" b="1">
                  <a:solidFill>
                    <a:srgbClr val="009999"/>
                  </a:solidFill>
                  <a:latin typeface="Helvetica" pitchFamily="34" charset="0"/>
                </a:rPr>
                <a:t>26.5cm </a:t>
              </a:r>
              <a:r>
                <a:rPr lang="en-US" sz="1200" b="1">
                  <a:solidFill>
                    <a:srgbClr val="009999"/>
                  </a:solidFill>
                  <a:latin typeface="Helvetica" pitchFamily="34" charset="0"/>
                  <a:sym typeface="Symbol" pitchFamily="18" charset="2"/>
                </a:rPr>
                <a:t> x 10cm</a:t>
              </a:r>
            </a:p>
          </p:txBody>
        </p:sp>
        <p:sp>
          <p:nvSpPr>
            <p:cNvPr id="21" name="Text Box 21"/>
            <p:cNvSpPr txBox="1">
              <a:spLocks noChangeArrowheads="1"/>
            </p:cNvSpPr>
            <p:nvPr/>
          </p:nvSpPr>
          <p:spPr bwMode="auto">
            <a:xfrm>
              <a:off x="6634163" y="4965700"/>
              <a:ext cx="798512" cy="457200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r>
                <a:rPr lang="en-US" sz="1200" b="1">
                  <a:solidFill>
                    <a:schemeClr val="tx2"/>
                  </a:solidFill>
                  <a:latin typeface="Helvetica" pitchFamily="34" charset="0"/>
                </a:rPr>
                <a:t>ITM</a:t>
              </a:r>
            </a:p>
            <a:p>
              <a:r>
                <a:rPr lang="en-US" sz="1200" b="1">
                  <a:solidFill>
                    <a:schemeClr val="tx2"/>
                  </a:solidFill>
                  <a:latin typeface="Helvetica" pitchFamily="34" charset="0"/>
                </a:rPr>
                <a:t>T = 1.4%</a:t>
              </a:r>
              <a:endParaRPr lang="en-US" sz="1200" b="1">
                <a:solidFill>
                  <a:schemeClr val="tx2"/>
                </a:solidFill>
                <a:latin typeface="Helvetica" pitchFamily="34" charset="0"/>
                <a:sym typeface="Symbol" pitchFamily="18" charset="2"/>
              </a:endParaRPr>
            </a:p>
          </p:txBody>
        </p:sp>
        <p:sp>
          <p:nvSpPr>
            <p:cNvPr id="24" name="Text Box 27"/>
            <p:cNvSpPr txBox="1">
              <a:spLocks noChangeArrowheads="1"/>
            </p:cNvSpPr>
            <p:nvPr/>
          </p:nvSpPr>
          <p:spPr bwMode="auto">
            <a:xfrm>
              <a:off x="5111750" y="6021388"/>
              <a:ext cx="481013" cy="274637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r>
                <a:rPr lang="en-US" sz="1200" b="1">
                  <a:solidFill>
                    <a:schemeClr val="tx2"/>
                  </a:solidFill>
                  <a:latin typeface="Helvetica" pitchFamily="34" charset="0"/>
                </a:rPr>
                <a:t>SR3</a:t>
              </a:r>
              <a:endParaRPr lang="en-US" sz="1200" b="1">
                <a:solidFill>
                  <a:schemeClr val="tx2"/>
                </a:solidFill>
                <a:latin typeface="Helvetica" pitchFamily="34" charset="0"/>
                <a:sym typeface="Symbol" pitchFamily="18" charset="2"/>
              </a:endParaRPr>
            </a:p>
          </p:txBody>
        </p:sp>
        <p:sp>
          <p:nvSpPr>
            <p:cNvPr id="25" name="Text Box 28"/>
            <p:cNvSpPr txBox="1">
              <a:spLocks noChangeArrowheads="1"/>
            </p:cNvSpPr>
            <p:nvPr/>
          </p:nvSpPr>
          <p:spPr bwMode="auto">
            <a:xfrm>
              <a:off x="3482975" y="4945063"/>
              <a:ext cx="481013" cy="274637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r>
                <a:rPr lang="en-US" sz="1200" b="1" dirty="0">
                  <a:solidFill>
                    <a:schemeClr val="tx2"/>
                  </a:solidFill>
                  <a:latin typeface="Helvetica" pitchFamily="34" charset="0"/>
                </a:rPr>
                <a:t>PR3</a:t>
              </a:r>
              <a:endParaRPr lang="en-US" sz="1200" b="1" dirty="0">
                <a:solidFill>
                  <a:schemeClr val="tx2"/>
                </a:solidFill>
                <a:latin typeface="Helvetica" pitchFamily="34" charset="0"/>
                <a:sym typeface="Symbol" pitchFamily="18" charset="2"/>
              </a:endParaRPr>
            </a:p>
          </p:txBody>
        </p:sp>
        <p:sp>
          <p:nvSpPr>
            <p:cNvPr id="26" name="AutoShape 31"/>
            <p:cNvSpPr>
              <a:spLocks noChangeArrowheads="1"/>
            </p:cNvSpPr>
            <p:nvPr/>
          </p:nvSpPr>
          <p:spPr bwMode="auto">
            <a:xfrm>
              <a:off x="7186613" y="4370388"/>
              <a:ext cx="1741487" cy="541337"/>
            </a:xfrm>
            <a:prstGeom prst="curvedRightArrow">
              <a:avLst>
                <a:gd name="adj1" fmla="val 6981"/>
                <a:gd name="adj2" fmla="val 26981"/>
                <a:gd name="adj3" fmla="val 51025"/>
              </a:avLst>
            </a:prstGeom>
            <a:solidFill>
              <a:schemeClr val="tx1"/>
            </a:solidFill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" name="Rectangle 34"/>
            <p:cNvSpPr>
              <a:spLocks noChangeArrowheads="1"/>
            </p:cNvSpPr>
            <p:nvPr/>
          </p:nvSpPr>
          <p:spPr bwMode="auto">
            <a:xfrm>
              <a:off x="5532438" y="3894138"/>
              <a:ext cx="687387" cy="114300"/>
            </a:xfrm>
            <a:prstGeom prst="rect">
              <a:avLst/>
            </a:prstGeom>
            <a:solidFill>
              <a:srgbClr val="99FF33"/>
            </a:solidFill>
            <a:ln w="19050">
              <a:solidFill>
                <a:schemeClr val="tx2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" name="Rectangle 35"/>
            <p:cNvSpPr>
              <a:spLocks noChangeArrowheads="1"/>
            </p:cNvSpPr>
            <p:nvPr/>
          </p:nvSpPr>
          <p:spPr bwMode="auto">
            <a:xfrm rot="-5400000">
              <a:off x="6284119" y="4537869"/>
              <a:ext cx="687388" cy="114300"/>
            </a:xfrm>
            <a:prstGeom prst="rect">
              <a:avLst/>
            </a:prstGeom>
            <a:solidFill>
              <a:srgbClr val="99FF33"/>
            </a:solidFill>
            <a:ln w="19050">
              <a:solidFill>
                <a:schemeClr val="tx2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" name="Text Box 36"/>
            <p:cNvSpPr txBox="1">
              <a:spLocks noChangeArrowheads="1"/>
            </p:cNvSpPr>
            <p:nvPr/>
          </p:nvSpPr>
          <p:spPr bwMode="auto">
            <a:xfrm>
              <a:off x="6316663" y="3638550"/>
              <a:ext cx="1776412" cy="457200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r>
                <a:rPr lang="en-US" sz="1200" b="1">
                  <a:solidFill>
                    <a:srgbClr val="33CC33"/>
                  </a:solidFill>
                  <a:latin typeface="Helvetica" pitchFamily="34" charset="0"/>
                </a:rPr>
                <a:t>Compensation plates:</a:t>
              </a:r>
            </a:p>
            <a:p>
              <a:r>
                <a:rPr lang="en-US" sz="1200" b="1">
                  <a:solidFill>
                    <a:srgbClr val="33CC33"/>
                  </a:solidFill>
                  <a:latin typeface="Helvetica" pitchFamily="34" charset="0"/>
                </a:rPr>
                <a:t>34cm </a:t>
              </a:r>
              <a:r>
                <a:rPr lang="en-US" sz="1200" b="1">
                  <a:solidFill>
                    <a:srgbClr val="33CC33"/>
                  </a:solidFill>
                  <a:latin typeface="Helvetica" pitchFamily="34" charset="0"/>
                  <a:sym typeface="Symbol" pitchFamily="18" charset="2"/>
                </a:rPr>
                <a:t> x 10cm</a:t>
              </a:r>
            </a:p>
          </p:txBody>
        </p:sp>
        <p:sp>
          <p:nvSpPr>
            <p:cNvPr id="30" name="Line 41"/>
            <p:cNvSpPr>
              <a:spLocks noChangeShapeType="1"/>
            </p:cNvSpPr>
            <p:nvPr/>
          </p:nvSpPr>
          <p:spPr bwMode="auto">
            <a:xfrm flipV="1">
              <a:off x="3838575" y="4383088"/>
              <a:ext cx="1390650" cy="214312"/>
            </a:xfrm>
            <a:prstGeom prst="line">
              <a:avLst/>
            </a:prstGeom>
            <a:noFill/>
            <a:ln w="57150">
              <a:solidFill>
                <a:srgbClr val="FF6743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AU"/>
            </a:p>
          </p:txBody>
        </p:sp>
        <p:sp>
          <p:nvSpPr>
            <p:cNvPr id="31" name="Line 42"/>
            <p:cNvSpPr>
              <a:spLocks noChangeShapeType="1"/>
            </p:cNvSpPr>
            <p:nvPr/>
          </p:nvSpPr>
          <p:spPr bwMode="auto">
            <a:xfrm>
              <a:off x="3824288" y="4156075"/>
              <a:ext cx="1390650" cy="214313"/>
            </a:xfrm>
            <a:prstGeom prst="line">
              <a:avLst/>
            </a:prstGeom>
            <a:noFill/>
            <a:ln w="57150">
              <a:solidFill>
                <a:srgbClr val="FF6743"/>
              </a:solidFill>
              <a:round/>
              <a:headEnd type="triangle" w="sm" len="sm"/>
              <a:tailEnd type="none" w="sm" len="sm"/>
            </a:ln>
          </p:spPr>
          <p:txBody>
            <a:bodyPr/>
            <a:lstStyle/>
            <a:p>
              <a:endParaRPr lang="en-AU"/>
            </a:p>
          </p:txBody>
        </p:sp>
        <p:sp>
          <p:nvSpPr>
            <p:cNvPr id="32" name="Line 43"/>
            <p:cNvSpPr>
              <a:spLocks noChangeShapeType="1"/>
            </p:cNvSpPr>
            <p:nvPr/>
          </p:nvSpPr>
          <p:spPr bwMode="auto">
            <a:xfrm flipH="1">
              <a:off x="5961063" y="5116513"/>
              <a:ext cx="166687" cy="889000"/>
            </a:xfrm>
            <a:prstGeom prst="line">
              <a:avLst/>
            </a:prstGeom>
            <a:noFill/>
            <a:ln w="57150">
              <a:solidFill>
                <a:srgbClr val="FF6743"/>
              </a:solidFill>
              <a:prstDash val="sysDot"/>
              <a:round/>
              <a:headEnd type="none" w="sm" len="sm"/>
              <a:tailEnd/>
            </a:ln>
          </p:spPr>
          <p:txBody>
            <a:bodyPr/>
            <a:lstStyle/>
            <a:p>
              <a:endParaRPr lang="en-AU"/>
            </a:p>
          </p:txBody>
        </p:sp>
        <p:sp>
          <p:nvSpPr>
            <p:cNvPr id="33" name="Line 44"/>
            <p:cNvSpPr>
              <a:spLocks noChangeShapeType="1"/>
            </p:cNvSpPr>
            <p:nvPr/>
          </p:nvSpPr>
          <p:spPr bwMode="auto">
            <a:xfrm>
              <a:off x="6122988" y="5121275"/>
              <a:ext cx="166687" cy="889000"/>
            </a:xfrm>
            <a:prstGeom prst="line">
              <a:avLst/>
            </a:prstGeom>
            <a:noFill/>
            <a:ln w="57150">
              <a:solidFill>
                <a:srgbClr val="FF6743"/>
              </a:solidFill>
              <a:prstDash val="sysDot"/>
              <a:round/>
              <a:headEnd type="none" w="sm" len="sm"/>
              <a:tailEnd type="triangle" w="sm" len="med"/>
            </a:ln>
          </p:spPr>
          <p:txBody>
            <a:bodyPr/>
            <a:lstStyle/>
            <a:p>
              <a:endParaRPr lang="en-AU"/>
            </a:p>
          </p:txBody>
        </p:sp>
      </p:grpSp>
      <p:sp>
        <p:nvSpPr>
          <p:cNvPr id="35" name="Content Placeholder 2"/>
          <p:cNvSpPr txBox="1">
            <a:spLocks/>
          </p:cNvSpPr>
          <p:nvPr/>
        </p:nvSpPr>
        <p:spPr>
          <a:xfrm>
            <a:off x="29629" y="5780085"/>
            <a:ext cx="8610600" cy="11909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US" sz="2400" dirty="0" smtClean="0"/>
              <a:t>Recycling mirrors</a:t>
            </a:r>
          </a:p>
          <a:p>
            <a:pPr lvl="1">
              <a:spcBef>
                <a:spcPts val="0"/>
              </a:spcBef>
            </a:pPr>
            <a:r>
              <a:rPr lang="en-US" sz="2000" dirty="0" smtClean="0"/>
              <a:t>Reflect both optical power and signals back into interferometer</a:t>
            </a:r>
          </a:p>
          <a:p>
            <a:pPr lvl="1">
              <a:spcBef>
                <a:spcPts val="0"/>
              </a:spcBef>
            </a:pPr>
            <a:r>
              <a:rPr lang="en-US" sz="2000" dirty="0" smtClean="0"/>
              <a:t>CSIRO</a:t>
            </a:r>
          </a:p>
          <a:p>
            <a:pPr lvl="1">
              <a:spcBef>
                <a:spcPts val="0"/>
              </a:spcBef>
            </a:pPr>
            <a:endParaRPr lang="en-US" sz="2000" dirty="0" smtClean="0"/>
          </a:p>
        </p:txBody>
      </p:sp>
    </p:spTree>
    <p:extLst>
      <p:ext uri="{BB962C8B-B14F-4D97-AF65-F5344CB8AC3E}">
        <p14:creationId xmlns:p14="http://schemas.microsoft.com/office/powerpoint/2010/main" val="3736770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7980" y="65462"/>
            <a:ext cx="8229600" cy="792162"/>
          </a:xfrm>
        </p:spPr>
        <p:txBody>
          <a:bodyPr>
            <a:normAutofit/>
          </a:bodyPr>
          <a:lstStyle/>
          <a:p>
            <a:r>
              <a:rPr lang="en-US" dirty="0" smtClean="0"/>
              <a:t>Advanced LIGO Test Masses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 txBox="1">
                <a:spLocks/>
              </p:cNvSpPr>
              <p:nvPr/>
            </p:nvSpPr>
            <p:spPr>
              <a:xfrm>
                <a:off x="21771" y="762000"/>
                <a:ext cx="6431963" cy="3048000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342900" indent="-3429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spcBef>
                    <a:spcPts val="0"/>
                  </a:spcBef>
                </a:pPr>
                <a:r>
                  <a:rPr lang="en-US" dirty="0" smtClean="0"/>
                  <a:t>40 kilograms with 6 cm spot size</a:t>
                </a:r>
              </a:p>
              <a:p>
                <a:pPr lvl="1">
                  <a:spcBef>
                    <a:spcPts val="0"/>
                  </a:spcBef>
                </a:pPr>
                <a:r>
                  <a:rPr lang="en-US" sz="2400" dirty="0" smtClean="0"/>
                  <a:t>Large spot reduces coating thermal noise</a:t>
                </a:r>
              </a:p>
              <a:p>
                <a:pPr lvl="1">
                  <a:spcBef>
                    <a:spcPts val="0"/>
                  </a:spcBef>
                </a:pPr>
                <a:r>
                  <a:rPr lang="en-US" sz="2400" dirty="0" smtClean="0"/>
                  <a:t>Fused silica glass for low thermal noise</a:t>
                </a:r>
              </a:p>
              <a:p>
                <a:pPr>
                  <a:spcBef>
                    <a:spcPts val="0"/>
                  </a:spcBef>
                </a:pPr>
                <a:r>
                  <a:rPr lang="en-US" dirty="0" smtClean="0"/>
                  <a:t>Two step polish</a:t>
                </a:r>
              </a:p>
              <a:p>
                <a:pPr lvl="1">
                  <a:spcBef>
                    <a:spcPts val="0"/>
                  </a:spcBef>
                </a:pPr>
                <a:r>
                  <a:rPr lang="en-US" sz="2400" dirty="0" err="1" smtClean="0"/>
                  <a:t>Superpolish</a:t>
                </a:r>
                <a:r>
                  <a:rPr lang="en-US" sz="2400" dirty="0" smtClean="0"/>
                  <a:t> to 1 </a:t>
                </a:r>
                <a14:m>
                  <m:oMath xmlns:m="http://schemas.openxmlformats.org/officeDocument/2006/math">
                    <m:r>
                      <a:rPr lang="en-US" sz="2400" i="1" smtClean="0">
                        <a:latin typeface="Cambria Math"/>
                        <a:ea typeface="Cambria Math"/>
                      </a:rPr>
                      <m:t>Å</m:t>
                    </m:r>
                  </m:oMath>
                </a14:m>
                <a:r>
                  <a:rPr lang="en-US" sz="2400" dirty="0" smtClean="0"/>
                  <a:t> </a:t>
                </a:r>
                <a:r>
                  <a:rPr lang="en-US" sz="2400" dirty="0" err="1" smtClean="0"/>
                  <a:t>microroughness</a:t>
                </a:r>
                <a:r>
                  <a:rPr lang="en-US" sz="2400" dirty="0" smtClean="0"/>
                  <a:t> , within 100 nm of figure requirement</a:t>
                </a:r>
              </a:p>
              <a:p>
                <a:pPr lvl="1">
                  <a:spcBef>
                    <a:spcPts val="0"/>
                  </a:spcBef>
                </a:pPr>
                <a:r>
                  <a:rPr lang="en-US" sz="2400" dirty="0" smtClean="0"/>
                  <a:t>Ion beam figuring to correct figure</a:t>
                </a:r>
              </a:p>
            </p:txBody>
          </p:sp>
        </mc:Choice>
        <mc:Fallback xmlns="">
          <p:sp>
            <p:nvSpPr>
              <p:cNvPr id="3" name="Content Placeholder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771" y="762000"/>
                <a:ext cx="6431963" cy="3048000"/>
              </a:xfrm>
              <a:prstGeom prst="rect">
                <a:avLst/>
              </a:prstGeom>
              <a:blipFill rotWithShape="1">
                <a:blip r:embed="rId2"/>
                <a:stretch>
                  <a:fillRect l="-2180" t="-2600" b="-2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Content Placeholder 2"/>
          <p:cNvSpPr txBox="1">
            <a:spLocks/>
          </p:cNvSpPr>
          <p:nvPr/>
        </p:nvSpPr>
        <p:spPr>
          <a:xfrm>
            <a:off x="5978235" y="859741"/>
            <a:ext cx="3048000" cy="432395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r>
              <a:rPr lang="en-US" sz="2400" dirty="0" smtClean="0">
                <a:solidFill>
                  <a:srgbClr val="0033CC"/>
                </a:solidFill>
              </a:rPr>
              <a:t>LIGO Test Mass</a:t>
            </a:r>
            <a:endParaRPr lang="en-US" sz="2400" dirty="0">
              <a:solidFill>
                <a:srgbClr val="0033CC"/>
              </a:solidFill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2895600" y="4114799"/>
            <a:ext cx="6400800" cy="27432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r>
              <a:rPr lang="en-US" b="1" dirty="0" smtClean="0"/>
              <a:t>Metrology</a:t>
            </a:r>
          </a:p>
          <a:p>
            <a:pPr marL="0" indent="0" algn="ctr">
              <a:spcBef>
                <a:spcPts val="0"/>
              </a:spcBef>
              <a:buNone/>
            </a:pPr>
            <a:endParaRPr lang="en-US" b="1" dirty="0" smtClean="0"/>
          </a:p>
        </p:txBody>
      </p:sp>
      <p:pic>
        <p:nvPicPr>
          <p:cNvPr id="7" name="Picture 6" descr="ITM08-2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2547"/>
          <a:stretch/>
        </p:blipFill>
        <p:spPr>
          <a:xfrm>
            <a:off x="6453734" y="1281250"/>
            <a:ext cx="2043894" cy="22697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Content Placeholder 2"/>
          <p:cNvSpPr txBox="1">
            <a:spLocks/>
          </p:cNvSpPr>
          <p:nvPr/>
        </p:nvSpPr>
        <p:spPr>
          <a:xfrm>
            <a:off x="381000" y="6425605"/>
            <a:ext cx="2133601" cy="432395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r>
              <a:rPr lang="en-US" sz="2400" dirty="0" smtClean="0">
                <a:solidFill>
                  <a:srgbClr val="0033CC"/>
                </a:solidFill>
              </a:rPr>
              <a:t>Surface Figure</a:t>
            </a:r>
            <a:endParaRPr lang="en-US" sz="2400" dirty="0">
              <a:solidFill>
                <a:srgbClr val="0033CC"/>
              </a:solidFill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68582164"/>
              </p:ext>
            </p:extLst>
          </p:nvPr>
        </p:nvGraphicFramePr>
        <p:xfrm>
          <a:off x="3429000" y="4787602"/>
          <a:ext cx="5715000" cy="1854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90800"/>
                <a:gridCol w="1524000"/>
                <a:gridCol w="1600200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Property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Requirement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Measurement</a:t>
                      </a: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Microroughness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0.16 nm </a:t>
                      </a:r>
                      <a:r>
                        <a:rPr lang="en-US" dirty="0" err="1" smtClean="0"/>
                        <a:t>rms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0.11 nm </a:t>
                      </a:r>
                      <a:r>
                        <a:rPr lang="en-US" dirty="0" err="1" smtClean="0"/>
                        <a:t>rms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Radius of Curvature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2245-5+15 m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2249.8 m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Surface Figure Error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0.3 n</a:t>
                      </a:r>
                      <a:r>
                        <a:rPr lang="en-US" baseline="0" dirty="0" smtClean="0"/>
                        <a:t>m </a:t>
                      </a:r>
                      <a:r>
                        <a:rPr lang="en-US" baseline="0" dirty="0" err="1" smtClean="0"/>
                        <a:t>rms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0.12 nm </a:t>
                      </a:r>
                      <a:r>
                        <a:rPr lang="en-US" dirty="0" err="1" smtClean="0"/>
                        <a:t>rms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Astigmatism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3 nm </a:t>
                      </a:r>
                      <a:r>
                        <a:rPr lang="en-US" dirty="0" err="1" smtClean="0"/>
                        <a:t>rms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0.04 nm </a:t>
                      </a:r>
                      <a:r>
                        <a:rPr lang="en-US" dirty="0" err="1" smtClean="0"/>
                        <a:t>rms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0" name="Content Placeholder 2"/>
          <p:cNvSpPr txBox="1">
            <a:spLocks/>
          </p:cNvSpPr>
          <p:nvPr/>
        </p:nvSpPr>
        <p:spPr>
          <a:xfrm>
            <a:off x="21771" y="3581399"/>
            <a:ext cx="9122229" cy="5878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spcBef>
                <a:spcPts val="0"/>
              </a:spcBef>
            </a:pPr>
            <a:r>
              <a:rPr lang="en-US" sz="2400" dirty="0" smtClean="0"/>
              <a:t>Polishing done at Coastline and </a:t>
            </a:r>
            <a:r>
              <a:rPr lang="en-US" sz="2400" dirty="0" err="1" smtClean="0"/>
              <a:t>Zygo</a:t>
            </a:r>
            <a:r>
              <a:rPr lang="en-US" sz="2400" dirty="0" smtClean="0"/>
              <a:t> Extreme Precision Optics</a:t>
            </a: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62594"/>
            <a:ext cx="3352800" cy="23630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37272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7980" y="65462"/>
            <a:ext cx="8229600" cy="792162"/>
          </a:xfrm>
        </p:spPr>
        <p:txBody>
          <a:bodyPr>
            <a:normAutofit/>
          </a:bodyPr>
          <a:lstStyle/>
          <a:p>
            <a:r>
              <a:rPr lang="en-US" dirty="0" smtClean="0"/>
              <a:t>Advanced LIGO Optics Coatings</a:t>
            </a:r>
            <a:endParaRPr lang="en-US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5978235" y="859741"/>
            <a:ext cx="3048000" cy="432395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r>
              <a:rPr lang="en-US" sz="2400" dirty="0" smtClean="0">
                <a:solidFill>
                  <a:srgbClr val="0033CC"/>
                </a:solidFill>
              </a:rPr>
              <a:t>Thermal Lensing</a:t>
            </a:r>
            <a:endParaRPr lang="en-US" sz="2400" dirty="0">
              <a:solidFill>
                <a:srgbClr val="0033CC"/>
              </a:solidFill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3352800" y="3657601"/>
            <a:ext cx="5943600" cy="320040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r>
              <a:rPr lang="en-US" b="1" dirty="0" smtClean="0"/>
              <a:t>Coatings</a:t>
            </a:r>
          </a:p>
          <a:p>
            <a:pPr>
              <a:spcBef>
                <a:spcPts val="0"/>
              </a:spcBef>
            </a:pPr>
            <a:r>
              <a:rPr lang="en-US" dirty="0" smtClean="0"/>
              <a:t>Ion beam deposition coating</a:t>
            </a:r>
          </a:p>
          <a:p>
            <a:pPr>
              <a:spcBef>
                <a:spcPts val="0"/>
              </a:spcBef>
            </a:pPr>
            <a:r>
              <a:rPr lang="en-US" dirty="0" err="1"/>
              <a:t>T</a:t>
            </a:r>
            <a:r>
              <a:rPr lang="en-US" dirty="0" err="1" smtClean="0"/>
              <a:t>itania</a:t>
            </a:r>
            <a:r>
              <a:rPr lang="en-US" dirty="0" smtClean="0"/>
              <a:t> doped </a:t>
            </a:r>
            <a:r>
              <a:rPr lang="en-US" dirty="0" err="1" smtClean="0"/>
              <a:t>tantala</a:t>
            </a:r>
            <a:r>
              <a:rPr lang="en-US" dirty="0" smtClean="0"/>
              <a:t>/silica</a:t>
            </a:r>
          </a:p>
          <a:p>
            <a:pPr lvl="1">
              <a:spcBef>
                <a:spcPts val="0"/>
              </a:spcBef>
            </a:pPr>
            <a:r>
              <a:rPr lang="en-US" dirty="0" smtClean="0"/>
              <a:t>Lower thermal noise</a:t>
            </a:r>
          </a:p>
          <a:p>
            <a:pPr lvl="1">
              <a:spcBef>
                <a:spcPts val="0"/>
              </a:spcBef>
            </a:pPr>
            <a:r>
              <a:rPr lang="en-US" dirty="0"/>
              <a:t>Large index </a:t>
            </a:r>
            <a:r>
              <a:rPr lang="en-US" dirty="0" smtClean="0"/>
              <a:t>contrast, low coating thickness</a:t>
            </a:r>
          </a:p>
          <a:p>
            <a:pPr lvl="1">
              <a:spcBef>
                <a:spcPts val="0"/>
              </a:spcBef>
            </a:pPr>
            <a:r>
              <a:rPr lang="en-US" dirty="0"/>
              <a:t>Reduced absorption, low </a:t>
            </a:r>
            <a:r>
              <a:rPr lang="en-US" dirty="0" smtClean="0"/>
              <a:t>scatter</a:t>
            </a:r>
          </a:p>
          <a:p>
            <a:pPr>
              <a:spcBef>
                <a:spcPts val="0"/>
              </a:spcBef>
            </a:pPr>
            <a:r>
              <a:rPr lang="en-US" dirty="0" smtClean="0"/>
              <a:t>Design to preserve reflectivity but reduce amount of </a:t>
            </a:r>
            <a:r>
              <a:rPr lang="en-US" dirty="0" err="1" smtClean="0"/>
              <a:t>titania-tantala</a:t>
            </a:r>
            <a:endParaRPr lang="en-US" dirty="0" smtClean="0"/>
          </a:p>
          <a:p>
            <a:pPr lvl="1">
              <a:spcBef>
                <a:spcPts val="0"/>
              </a:spcBef>
            </a:pPr>
            <a:endParaRPr lang="en-US" dirty="0" smtClean="0"/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250371" y="6481234"/>
            <a:ext cx="2895600" cy="432395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r>
              <a:rPr lang="en-US" sz="2400" dirty="0" smtClean="0">
                <a:solidFill>
                  <a:srgbClr val="0033CC"/>
                </a:solidFill>
              </a:rPr>
              <a:t>Coated LIGO Optic</a:t>
            </a:r>
            <a:endParaRPr lang="en-US" sz="2400" dirty="0">
              <a:solidFill>
                <a:srgbClr val="0033CC"/>
              </a:solidFill>
            </a:endParaRPr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05361773"/>
              </p:ext>
            </p:extLst>
          </p:nvPr>
        </p:nvGraphicFramePr>
        <p:xfrm>
          <a:off x="263235" y="859741"/>
          <a:ext cx="5715000" cy="2595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90800"/>
                <a:gridCol w="1524000"/>
                <a:gridCol w="1600200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Property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Requirement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Measurement</a:t>
                      </a: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Scatter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10 ppm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6.5 ppm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Absorption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0.5 ppm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0.5 ppm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Uniformity</a:t>
                      </a:r>
                      <a:r>
                        <a:rPr lang="en-US" baseline="0" dirty="0" smtClean="0"/>
                        <a:t> of reflectivity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0.2%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0.2%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End Mirror Transmission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5 </a:t>
                      </a:r>
                      <a:r>
                        <a:rPr lang="en-US" dirty="0" smtClean="0">
                          <a:latin typeface="Times New Roman"/>
                          <a:cs typeface="Times New Roman"/>
                        </a:rPr>
                        <a:t>± 1</a:t>
                      </a:r>
                      <a:r>
                        <a:rPr lang="en-US" dirty="0" smtClean="0"/>
                        <a:t> ppm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4.8 ppm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Input Mirror Transmission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1.4 </a:t>
                      </a:r>
                      <a:r>
                        <a:rPr lang="en-US" dirty="0" smtClean="0">
                          <a:latin typeface="Times New Roman"/>
                          <a:cs typeface="Times New Roman"/>
                        </a:rPr>
                        <a:t>± </a:t>
                      </a:r>
                      <a:r>
                        <a:rPr lang="en-US" dirty="0" smtClean="0">
                          <a:latin typeface="+mn-lt"/>
                          <a:cs typeface="Times New Roman"/>
                        </a:rPr>
                        <a:t>0.1</a:t>
                      </a:r>
                      <a:r>
                        <a:rPr lang="en-US" baseline="0" dirty="0" smtClean="0">
                          <a:latin typeface="+mn-lt"/>
                          <a:cs typeface="Times New Roman"/>
                        </a:rPr>
                        <a:t> %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1.38%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Transmission Matching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1%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TBD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10" name="Picture 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1295401"/>
            <a:ext cx="2281066" cy="2362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6" name="Picture 2" descr="https://ligoimages.mit.edu/filestore/1/9/8/7/8_e5dc86f57c07f48/19878scr_8f0e5606640e6b2.jpg?v=2012-07-02+16%3A46%3A37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77" t="14510" r="33863" b="22623"/>
          <a:stretch/>
        </p:blipFill>
        <p:spPr bwMode="auto">
          <a:xfrm>
            <a:off x="228600" y="3505200"/>
            <a:ext cx="2895600" cy="2976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98202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Advanced LIGO Optics Issues</a:t>
            </a:r>
            <a:endParaRPr lang="en-US" dirty="0"/>
          </a:p>
        </p:txBody>
      </p:sp>
      <p:sp>
        <p:nvSpPr>
          <p:cNvPr id="3" name="Content Placeholder 2"/>
          <p:cNvSpPr txBox="1">
            <a:spLocks/>
          </p:cNvSpPr>
          <p:nvPr/>
        </p:nvSpPr>
        <p:spPr>
          <a:xfrm>
            <a:off x="304800" y="1459139"/>
            <a:ext cx="5181600" cy="25923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US" dirty="0" smtClean="0"/>
              <a:t>Absorption of AR coatings</a:t>
            </a:r>
          </a:p>
          <a:p>
            <a:pPr lvl="1">
              <a:spcBef>
                <a:spcPts val="0"/>
              </a:spcBef>
            </a:pPr>
            <a:r>
              <a:rPr lang="en-US" dirty="0" smtClean="0"/>
              <a:t>Inexplicably large in some samples, overall high</a:t>
            </a:r>
          </a:p>
          <a:p>
            <a:pPr lvl="1">
              <a:spcBef>
                <a:spcPts val="0"/>
              </a:spcBef>
            </a:pPr>
            <a:r>
              <a:rPr lang="en-US" dirty="0" smtClean="0"/>
              <a:t>Annealing bringing down close to specifications</a:t>
            </a:r>
          </a:p>
        </p:txBody>
      </p:sp>
      <p:grpSp>
        <p:nvGrpSpPr>
          <p:cNvPr id="4" name="Group 10"/>
          <p:cNvGrpSpPr>
            <a:grpSpLocks/>
          </p:cNvGrpSpPr>
          <p:nvPr/>
        </p:nvGrpSpPr>
        <p:grpSpPr bwMode="auto">
          <a:xfrm>
            <a:off x="5542189" y="1459139"/>
            <a:ext cx="3590925" cy="2439987"/>
            <a:chOff x="3706" y="933"/>
            <a:chExt cx="2262" cy="1537"/>
          </a:xfrm>
        </p:grpSpPr>
        <p:pic>
          <p:nvPicPr>
            <p:cNvPr id="5" name="Picture 8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06" y="934"/>
              <a:ext cx="2256" cy="152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" name="Rectangle 9"/>
            <p:cNvSpPr>
              <a:spLocks noChangeArrowheads="1"/>
            </p:cNvSpPr>
            <p:nvPr/>
          </p:nvSpPr>
          <p:spPr bwMode="auto">
            <a:xfrm>
              <a:off x="3708" y="933"/>
              <a:ext cx="2260" cy="1537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7" name="Content Placeholder 2"/>
          <p:cNvSpPr txBox="1">
            <a:spLocks/>
          </p:cNvSpPr>
          <p:nvPr/>
        </p:nvSpPr>
        <p:spPr>
          <a:xfrm>
            <a:off x="304800" y="3581400"/>
            <a:ext cx="8153400" cy="3276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US" dirty="0" smtClean="0"/>
              <a:t>Figure change with annealing</a:t>
            </a:r>
          </a:p>
          <a:p>
            <a:pPr lvl="1">
              <a:spcBef>
                <a:spcPts val="0"/>
              </a:spcBef>
            </a:pPr>
            <a:r>
              <a:rPr lang="en-US" dirty="0" smtClean="0"/>
              <a:t>Significant distortion in optic shape</a:t>
            </a:r>
          </a:p>
          <a:p>
            <a:pPr lvl="1">
              <a:spcBef>
                <a:spcPts val="0"/>
              </a:spcBef>
            </a:pPr>
            <a:r>
              <a:rPr lang="en-US" dirty="0" smtClean="0"/>
              <a:t>Only some optics, mostly Corning glass</a:t>
            </a:r>
          </a:p>
          <a:p>
            <a:pPr>
              <a:spcBef>
                <a:spcPts val="0"/>
              </a:spcBef>
            </a:pPr>
            <a:r>
              <a:rPr lang="en-US" dirty="0" smtClean="0"/>
              <a:t>Polishing effects on thermal noise</a:t>
            </a:r>
          </a:p>
          <a:p>
            <a:pPr lvl="1">
              <a:spcBef>
                <a:spcPts val="0"/>
              </a:spcBef>
            </a:pPr>
            <a:r>
              <a:rPr lang="en-US" dirty="0" smtClean="0"/>
              <a:t>Ion beam etching used with </a:t>
            </a:r>
            <a:r>
              <a:rPr lang="en-US" dirty="0" err="1" smtClean="0"/>
              <a:t>superpolish</a:t>
            </a:r>
            <a:endParaRPr lang="en-US" dirty="0" smtClean="0"/>
          </a:p>
          <a:p>
            <a:pPr lvl="1">
              <a:spcBef>
                <a:spcPts val="0"/>
              </a:spcBef>
            </a:pPr>
            <a:r>
              <a:rPr lang="en-US" dirty="0" smtClean="0"/>
              <a:t>Both techniques demonstrated to not adversely effect thermal noise; details unknown</a:t>
            </a:r>
          </a:p>
        </p:txBody>
      </p:sp>
    </p:spTree>
    <p:extLst>
      <p:ext uri="{BB962C8B-B14F-4D97-AF65-F5344CB8AC3E}">
        <p14:creationId xmlns:p14="http://schemas.microsoft.com/office/powerpoint/2010/main" val="57875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1098" y="37171"/>
            <a:ext cx="8229600" cy="1143000"/>
          </a:xfrm>
        </p:spPr>
        <p:txBody>
          <a:bodyPr/>
          <a:lstStyle/>
          <a:p>
            <a:r>
              <a:rPr lang="en-US" dirty="0" smtClean="0"/>
              <a:t>AR Coating Absorption</a:t>
            </a:r>
            <a:endParaRPr lang="en-US" dirty="0"/>
          </a:p>
        </p:txBody>
      </p:sp>
      <p:pic>
        <p:nvPicPr>
          <p:cNvPr id="3" name="Content Placeholder 5" descr="AR1,2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" r="50515"/>
          <a:stretch/>
        </p:blipFill>
        <p:spPr bwMode="auto">
          <a:xfrm>
            <a:off x="125286" y="894557"/>
            <a:ext cx="1855914" cy="3796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pic>
      <p:sp>
        <p:nvSpPr>
          <p:cNvPr id="4" name="Content Placeholder 2"/>
          <p:cNvSpPr txBox="1">
            <a:spLocks/>
          </p:cNvSpPr>
          <p:nvPr/>
        </p:nvSpPr>
        <p:spPr>
          <a:xfrm>
            <a:off x="2177090" y="1091499"/>
            <a:ext cx="7195510" cy="36329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US" dirty="0" smtClean="0"/>
              <a:t>Possibly related to thin </a:t>
            </a:r>
            <a:r>
              <a:rPr lang="en-US" dirty="0" err="1" smtClean="0"/>
              <a:t>tantala</a:t>
            </a:r>
            <a:r>
              <a:rPr lang="en-US" dirty="0" smtClean="0"/>
              <a:t> layer</a:t>
            </a:r>
          </a:p>
          <a:p>
            <a:pPr lvl="1">
              <a:spcBef>
                <a:spcPts val="0"/>
              </a:spcBef>
            </a:pPr>
            <a:r>
              <a:rPr lang="en-US" sz="2400" dirty="0" smtClean="0"/>
              <a:t>Only seen on </a:t>
            </a:r>
            <a:r>
              <a:rPr lang="en-US" sz="2400" dirty="0" err="1" smtClean="0"/>
              <a:t>beamsplitters</a:t>
            </a:r>
            <a:r>
              <a:rPr lang="en-US" sz="2400" dirty="0" smtClean="0"/>
              <a:t> and compensation plates; have thin layers</a:t>
            </a:r>
          </a:p>
          <a:p>
            <a:pPr>
              <a:spcBef>
                <a:spcPts val="0"/>
              </a:spcBef>
            </a:pPr>
            <a:r>
              <a:rPr lang="en-US" dirty="0" smtClean="0"/>
              <a:t>Consistent with </a:t>
            </a:r>
            <a:r>
              <a:rPr lang="en-US" dirty="0" err="1" smtClean="0"/>
              <a:t>tantala</a:t>
            </a:r>
            <a:r>
              <a:rPr lang="en-US" dirty="0" smtClean="0"/>
              <a:t>, substrate and/or interlayer absorption</a:t>
            </a:r>
          </a:p>
          <a:p>
            <a:pPr>
              <a:spcBef>
                <a:spcPts val="0"/>
              </a:spcBef>
            </a:pPr>
            <a:r>
              <a:rPr lang="en-US" dirty="0" smtClean="0"/>
              <a:t>Improves with annealing</a:t>
            </a:r>
          </a:p>
          <a:p>
            <a:pPr lvl="1">
              <a:spcBef>
                <a:spcPts val="0"/>
              </a:spcBef>
            </a:pPr>
            <a:r>
              <a:rPr lang="en-US" sz="2400" dirty="0" smtClean="0"/>
              <a:t>Can take &gt; 100 hours at &gt; 450 C</a:t>
            </a:r>
          </a:p>
          <a:p>
            <a:pPr>
              <a:spcBef>
                <a:spcPts val="0"/>
              </a:spcBef>
            </a:pPr>
            <a:r>
              <a:rPr lang="en-US" dirty="0" smtClean="0"/>
              <a:t>Humidity while annealing may play role</a:t>
            </a:r>
          </a:p>
        </p:txBody>
      </p:sp>
      <p:pic>
        <p:nvPicPr>
          <p:cNvPr id="5" name="Content Placeholder 8" descr="etchLoss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611" r="-7611"/>
          <a:stretch/>
        </p:blipFill>
        <p:spPr bwMode="auto">
          <a:xfrm>
            <a:off x="4689475" y="5168199"/>
            <a:ext cx="4454525" cy="16898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pic>
      <p:pic>
        <p:nvPicPr>
          <p:cNvPr id="6" name="Content Placeholder 4" descr="136_AR3.tif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6790" b="-6790"/>
          <a:stretch>
            <a:fillRect/>
          </a:stretch>
        </p:blipFill>
        <p:spPr>
          <a:xfrm>
            <a:off x="990600" y="5060599"/>
            <a:ext cx="3598333" cy="1905000"/>
          </a:xfrm>
          <a:prstGeom prst="rect">
            <a:avLst/>
          </a:prstGeom>
        </p:spPr>
      </p:pic>
      <p:sp>
        <p:nvSpPr>
          <p:cNvPr id="7" name="Content Placeholder 2"/>
          <p:cNvSpPr txBox="1">
            <a:spLocks/>
          </p:cNvSpPr>
          <p:nvPr/>
        </p:nvSpPr>
        <p:spPr>
          <a:xfrm>
            <a:off x="4953000" y="4795335"/>
            <a:ext cx="3886199" cy="432395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r>
              <a:rPr lang="en-US" sz="2400" dirty="0" smtClean="0">
                <a:solidFill>
                  <a:srgbClr val="0033CC"/>
                </a:solidFill>
              </a:rPr>
              <a:t>Models of Absorption </a:t>
            </a:r>
            <a:r>
              <a:rPr lang="en-US" sz="2400" dirty="0" err="1" smtClean="0">
                <a:solidFill>
                  <a:srgbClr val="0033CC"/>
                </a:solidFill>
              </a:rPr>
              <a:t>vs</a:t>
            </a:r>
            <a:r>
              <a:rPr lang="en-US" sz="2400" dirty="0" smtClean="0">
                <a:solidFill>
                  <a:srgbClr val="0033CC"/>
                </a:solidFill>
              </a:rPr>
              <a:t> Depth</a:t>
            </a:r>
            <a:endParaRPr lang="en-US" sz="2400" dirty="0">
              <a:solidFill>
                <a:srgbClr val="0033CC"/>
              </a:solidFill>
            </a:endParaRP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846666" y="4825815"/>
            <a:ext cx="3886199" cy="432395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r>
              <a:rPr lang="en-US" sz="2400" dirty="0" smtClean="0">
                <a:solidFill>
                  <a:srgbClr val="0033CC"/>
                </a:solidFill>
              </a:rPr>
              <a:t>Absorption with Annealing</a:t>
            </a:r>
            <a:endParaRPr lang="en-US" sz="2400" dirty="0">
              <a:solidFill>
                <a:srgbClr val="0033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3515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Figure Change with Annealing</a:t>
            </a:r>
            <a:endParaRPr lang="en-US" dirty="0"/>
          </a:p>
        </p:txBody>
      </p:sp>
      <p:grpSp>
        <p:nvGrpSpPr>
          <p:cNvPr id="4" name="Group 3"/>
          <p:cNvGrpSpPr/>
          <p:nvPr/>
        </p:nvGrpSpPr>
        <p:grpSpPr>
          <a:xfrm>
            <a:off x="3657600" y="3127413"/>
            <a:ext cx="5181600" cy="3420754"/>
            <a:chOff x="3962400" y="3124200"/>
            <a:chExt cx="5181600" cy="3420754"/>
          </a:xfrm>
        </p:grpSpPr>
        <p:sp>
          <p:nvSpPr>
            <p:cNvPr id="9" name="Rounded Rectangle 8"/>
            <p:cNvSpPr/>
            <p:nvPr/>
          </p:nvSpPr>
          <p:spPr>
            <a:xfrm>
              <a:off x="3962400" y="3124200"/>
              <a:ext cx="5181600" cy="3270233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aphicFrame>
          <p:nvGraphicFramePr>
            <p:cNvPr id="3" name="Chart 2"/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112783713"/>
                </p:ext>
              </p:extLst>
            </p:nvPr>
          </p:nvGraphicFramePr>
          <p:xfrm>
            <a:off x="4114800" y="3192154"/>
            <a:ext cx="5029200" cy="335280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2"/>
            </a:graphicData>
          </a:graphic>
        </p:graphicFrame>
      </p:grpSp>
      <p:sp>
        <p:nvSpPr>
          <p:cNvPr id="5" name="Content Placeholder 2"/>
          <p:cNvSpPr txBox="1">
            <a:spLocks/>
          </p:cNvSpPr>
          <p:nvPr/>
        </p:nvSpPr>
        <p:spPr>
          <a:xfrm>
            <a:off x="4686300" y="6380393"/>
            <a:ext cx="3124200" cy="432395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r>
              <a:rPr lang="en-US" sz="2400" dirty="0" smtClean="0">
                <a:solidFill>
                  <a:srgbClr val="0033CC"/>
                </a:solidFill>
              </a:rPr>
              <a:t>8 nm stability required</a:t>
            </a:r>
            <a:endParaRPr lang="en-US" sz="2400" dirty="0">
              <a:solidFill>
                <a:srgbClr val="0033CC"/>
              </a:solidFill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228600" y="1447800"/>
            <a:ext cx="8610600" cy="1676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US" dirty="0" smtClean="0"/>
              <a:t>Change in surface figure with annealing observed in some Advanced LIGO optics</a:t>
            </a:r>
          </a:p>
          <a:p>
            <a:pPr>
              <a:spcBef>
                <a:spcPts val="0"/>
              </a:spcBef>
            </a:pPr>
            <a:r>
              <a:rPr lang="en-US" dirty="0" smtClean="0"/>
              <a:t>Primarily in Corning 7980 fused silica</a:t>
            </a: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228600" y="3030776"/>
            <a:ext cx="3581400" cy="3979623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US" dirty="0" smtClean="0"/>
              <a:t>Corning optics replaced with </a:t>
            </a:r>
            <a:r>
              <a:rPr lang="en-US" dirty="0" err="1" smtClean="0"/>
              <a:t>Heraeus</a:t>
            </a:r>
            <a:r>
              <a:rPr lang="en-US" dirty="0" smtClean="0"/>
              <a:t> glass</a:t>
            </a:r>
          </a:p>
          <a:p>
            <a:pPr>
              <a:spcBef>
                <a:spcPts val="0"/>
              </a:spcBef>
            </a:pPr>
            <a:r>
              <a:rPr lang="en-US" dirty="0" smtClean="0"/>
              <a:t>Recently seen in </a:t>
            </a:r>
            <a:r>
              <a:rPr lang="en-US" dirty="0" err="1" smtClean="0"/>
              <a:t>Heraeus</a:t>
            </a:r>
            <a:r>
              <a:rPr lang="en-US" dirty="0" smtClean="0"/>
              <a:t> as well</a:t>
            </a:r>
          </a:p>
          <a:p>
            <a:pPr lvl="1">
              <a:spcBef>
                <a:spcPts val="0"/>
              </a:spcBef>
            </a:pPr>
            <a:r>
              <a:rPr lang="en-US" dirty="0" smtClean="0"/>
              <a:t>About 10% of Corning change</a:t>
            </a:r>
          </a:p>
          <a:p>
            <a:pPr>
              <a:spcBef>
                <a:spcPts val="0"/>
              </a:spcBef>
            </a:pPr>
            <a:r>
              <a:rPr lang="en-US" dirty="0" smtClean="0"/>
              <a:t>No understanding of cause or cure</a:t>
            </a:r>
          </a:p>
        </p:txBody>
      </p:sp>
    </p:spTree>
    <p:extLst>
      <p:ext uri="{BB962C8B-B14F-4D97-AF65-F5344CB8AC3E}">
        <p14:creationId xmlns:p14="http://schemas.microsoft.com/office/powerpoint/2010/main" val="2308644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458200" cy="4876800"/>
          </a:xfrm>
        </p:spPr>
        <p:txBody>
          <a:bodyPr>
            <a:normAutofit fontScale="92500"/>
          </a:bodyPr>
          <a:lstStyle/>
          <a:p>
            <a:r>
              <a:rPr lang="en-US" dirty="0" smtClean="0"/>
              <a:t>Introduction to Thermal Noise</a:t>
            </a:r>
          </a:p>
          <a:p>
            <a:pPr lvl="1"/>
            <a:r>
              <a:rPr lang="en-US" dirty="0" smtClean="0"/>
              <a:t>History and background</a:t>
            </a:r>
          </a:p>
          <a:p>
            <a:r>
              <a:rPr lang="en-US" dirty="0" smtClean="0"/>
              <a:t>Coating Thermal Noise</a:t>
            </a:r>
          </a:p>
          <a:p>
            <a:r>
              <a:rPr lang="en-US" dirty="0" smtClean="0"/>
              <a:t>Applications Limited by Coating Thermal Noise</a:t>
            </a:r>
          </a:p>
          <a:p>
            <a:r>
              <a:rPr lang="en-US" dirty="0" smtClean="0"/>
              <a:t>Gravitational Wave Detection and Advanced LIGO</a:t>
            </a:r>
          </a:p>
          <a:p>
            <a:r>
              <a:rPr lang="en-US" smtClean="0"/>
              <a:t>Optics </a:t>
            </a:r>
            <a:r>
              <a:rPr lang="en-US" dirty="0" smtClean="0"/>
              <a:t>in the Advanced LIGO Detectors</a:t>
            </a:r>
          </a:p>
          <a:p>
            <a:pPr lvl="1"/>
            <a:r>
              <a:rPr lang="en-US" dirty="0" smtClean="0"/>
              <a:t>Issues arising during design, construction, and installation</a:t>
            </a:r>
          </a:p>
          <a:p>
            <a:r>
              <a:rPr lang="en-US" dirty="0" smtClean="0"/>
              <a:t>Optics Projects of Potential Mutual Interest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489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480"/>
            <a:ext cx="8229600" cy="1143000"/>
          </a:xfrm>
        </p:spPr>
        <p:txBody>
          <a:bodyPr/>
          <a:lstStyle/>
          <a:p>
            <a:r>
              <a:rPr lang="en-US" dirty="0" smtClean="0"/>
              <a:t>Polishing and Thermal Noise</a:t>
            </a:r>
            <a:endParaRPr lang="en-US" dirty="0"/>
          </a:p>
        </p:txBody>
      </p:sp>
      <p:sp>
        <p:nvSpPr>
          <p:cNvPr id="3" name="Content Placeholder 2"/>
          <p:cNvSpPr txBox="1">
            <a:spLocks/>
          </p:cNvSpPr>
          <p:nvPr/>
        </p:nvSpPr>
        <p:spPr>
          <a:xfrm>
            <a:off x="232117" y="990599"/>
            <a:ext cx="5673383" cy="3200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US" dirty="0" smtClean="0"/>
              <a:t>Mechanical loss of glass surfaces worse than bulk</a:t>
            </a:r>
          </a:p>
          <a:p>
            <a:pPr>
              <a:spcBef>
                <a:spcPts val="0"/>
              </a:spcBef>
            </a:pPr>
            <a:r>
              <a:rPr lang="en-US" dirty="0" smtClean="0"/>
              <a:t>Flame polished silica surfaces well characterized</a:t>
            </a:r>
          </a:p>
          <a:p>
            <a:pPr>
              <a:spcBef>
                <a:spcPts val="0"/>
              </a:spcBef>
            </a:pPr>
            <a:r>
              <a:rPr lang="en-US" dirty="0" smtClean="0"/>
              <a:t>No large </a:t>
            </a:r>
            <a:r>
              <a:rPr lang="en-US" dirty="0"/>
              <a:t>thermal noise </a:t>
            </a:r>
            <a:r>
              <a:rPr lang="en-US" dirty="0" smtClean="0"/>
              <a:t>effects from super- or ion beam polish</a:t>
            </a:r>
            <a:endParaRPr lang="en-US" dirty="0"/>
          </a:p>
          <a:p>
            <a:pPr>
              <a:spcBef>
                <a:spcPts val="0"/>
              </a:spcBef>
            </a:pPr>
            <a:endParaRPr lang="en-US" dirty="0" smtClean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232117" y="3962400"/>
            <a:ext cx="8911883" cy="2895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spcBef>
                <a:spcPts val="0"/>
              </a:spcBef>
            </a:pPr>
            <a:r>
              <a:rPr lang="en-US" dirty="0" smtClean="0"/>
              <a:t>Details unstudied</a:t>
            </a:r>
          </a:p>
          <a:p>
            <a:pPr lvl="1">
              <a:spcBef>
                <a:spcPts val="0"/>
              </a:spcBef>
            </a:pPr>
            <a:r>
              <a:rPr lang="en-US" dirty="0" smtClean="0"/>
              <a:t>Might be able to improve with annealing, chemical treatment, or other processes</a:t>
            </a:r>
          </a:p>
          <a:p>
            <a:pPr lvl="1">
              <a:spcBef>
                <a:spcPts val="0"/>
              </a:spcBef>
            </a:pPr>
            <a:r>
              <a:rPr lang="en-US" dirty="0"/>
              <a:t>T</a:t>
            </a:r>
            <a:r>
              <a:rPr lang="en-US" dirty="0" smtClean="0"/>
              <a:t>rade offs between roughness and mechanical loss?</a:t>
            </a:r>
          </a:p>
          <a:p>
            <a:pPr>
              <a:spcBef>
                <a:spcPts val="0"/>
              </a:spcBef>
            </a:pPr>
            <a:r>
              <a:rPr lang="en-US" dirty="0" smtClean="0"/>
              <a:t>Magneto-rheological polishing another option</a:t>
            </a:r>
          </a:p>
          <a:p>
            <a:pPr lvl="1">
              <a:spcBef>
                <a:spcPts val="0"/>
              </a:spcBef>
            </a:pPr>
            <a:r>
              <a:rPr lang="en-US" dirty="0" smtClean="0"/>
              <a:t>Experience has </a:t>
            </a:r>
            <a:r>
              <a:rPr lang="en-US" dirty="0" err="1" smtClean="0"/>
              <a:t>microroughness</a:t>
            </a:r>
            <a:r>
              <a:rPr lang="en-US" dirty="0" smtClean="0"/>
              <a:t> high</a:t>
            </a: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5715001" y="3399514"/>
            <a:ext cx="3505200" cy="11430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r>
              <a:rPr lang="en-US" sz="2400" dirty="0" smtClean="0">
                <a:solidFill>
                  <a:srgbClr val="0033CC"/>
                </a:solidFill>
              </a:rPr>
              <a:t>Silica Mechanical Loss </a:t>
            </a:r>
            <a:r>
              <a:rPr lang="en-US" sz="2400" dirty="0" err="1" smtClean="0">
                <a:solidFill>
                  <a:srgbClr val="0033CC"/>
                </a:solidFill>
              </a:rPr>
              <a:t>vs</a:t>
            </a:r>
            <a:r>
              <a:rPr lang="en-US" sz="2400" dirty="0" smtClean="0">
                <a:solidFill>
                  <a:srgbClr val="0033CC"/>
                </a:solidFill>
              </a:rPr>
              <a:t> Surface to Volume Ratio</a:t>
            </a:r>
            <a:endParaRPr lang="en-US" sz="2400" dirty="0">
              <a:solidFill>
                <a:srgbClr val="0033CC"/>
              </a:solidFill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5905500" y="838200"/>
            <a:ext cx="3064669" cy="2576732"/>
            <a:chOff x="973931" y="1586644"/>
            <a:chExt cx="6705600" cy="5257288"/>
          </a:xfrm>
        </p:grpSpPr>
        <p:sp>
          <p:nvSpPr>
            <p:cNvPr id="11" name="Rounded Rectangle 10"/>
            <p:cNvSpPr/>
            <p:nvPr/>
          </p:nvSpPr>
          <p:spPr>
            <a:xfrm>
              <a:off x="973931" y="1586644"/>
              <a:ext cx="6705600" cy="5257288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2" name="Picture 3"/>
            <p:cNvPicPr>
              <a:picLocks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3000" y="1753112"/>
              <a:ext cx="6367463" cy="50593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362952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943" y="4267200"/>
            <a:ext cx="2895601" cy="24157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Improved Coatings for Next Generation Detectors</a:t>
            </a:r>
            <a:endParaRPr lang="en-US" dirty="0"/>
          </a:p>
        </p:txBody>
      </p:sp>
      <p:sp>
        <p:nvSpPr>
          <p:cNvPr id="3" name="Content Placeholder 2"/>
          <p:cNvSpPr txBox="1">
            <a:spLocks/>
          </p:cNvSpPr>
          <p:nvPr/>
        </p:nvSpPr>
        <p:spPr>
          <a:xfrm>
            <a:off x="-32658" y="1170350"/>
            <a:ext cx="6629402" cy="294444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US" sz="3600" dirty="0" smtClean="0"/>
              <a:t>Reducing temperature</a:t>
            </a:r>
          </a:p>
          <a:p>
            <a:pPr lvl="1">
              <a:spcBef>
                <a:spcPts val="0"/>
              </a:spcBef>
            </a:pPr>
            <a:r>
              <a:rPr lang="en-US" dirty="0"/>
              <a:t>L</a:t>
            </a:r>
            <a:r>
              <a:rPr lang="en-US" dirty="0" smtClean="0"/>
              <a:t>owers T in thermal noise equation</a:t>
            </a:r>
          </a:p>
          <a:p>
            <a:pPr lvl="1">
              <a:spcBef>
                <a:spcPts val="0"/>
              </a:spcBef>
            </a:pPr>
            <a:r>
              <a:rPr lang="en-US" dirty="0"/>
              <a:t>P</a:t>
            </a:r>
            <a:r>
              <a:rPr lang="en-US" dirty="0" smtClean="0"/>
              <a:t>roperties (</a:t>
            </a:r>
            <a:r>
              <a:rPr lang="en-US" i="1" dirty="0" smtClean="0">
                <a:latin typeface="Symbol" pitchFamily="18" charset="2"/>
              </a:rPr>
              <a:t>f</a:t>
            </a:r>
            <a:r>
              <a:rPr lang="en-US" dirty="0" smtClean="0"/>
              <a:t>, </a:t>
            </a:r>
            <a:r>
              <a:rPr lang="en-US" i="1" dirty="0" smtClean="0"/>
              <a:t>Y</a:t>
            </a:r>
            <a:r>
              <a:rPr lang="en-US" dirty="0" smtClean="0"/>
              <a:t>, etc.) can change</a:t>
            </a:r>
          </a:p>
          <a:p>
            <a:pPr>
              <a:spcBef>
                <a:spcPts val="0"/>
              </a:spcBef>
            </a:pPr>
            <a:r>
              <a:rPr lang="en-US" sz="3600" dirty="0"/>
              <a:t>Beam shaping</a:t>
            </a:r>
          </a:p>
          <a:p>
            <a:pPr lvl="1">
              <a:spcBef>
                <a:spcPts val="0"/>
              </a:spcBef>
            </a:pPr>
            <a:r>
              <a:rPr lang="en-US" dirty="0"/>
              <a:t>Effectively increase beam size</a:t>
            </a:r>
          </a:p>
          <a:p>
            <a:pPr lvl="1">
              <a:spcBef>
                <a:spcPts val="0"/>
              </a:spcBef>
            </a:pPr>
            <a:r>
              <a:rPr lang="en-US" dirty="0" smtClean="0"/>
              <a:t>Strict figure requirements</a:t>
            </a:r>
            <a:endParaRPr lang="en-US" dirty="0"/>
          </a:p>
          <a:p>
            <a:pPr lvl="1">
              <a:spcBef>
                <a:spcPts val="0"/>
              </a:spcBef>
            </a:pPr>
            <a:endParaRPr lang="en-US" dirty="0" smtClean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3809999" y="3924648"/>
            <a:ext cx="5410201" cy="323815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US" sz="3600" dirty="0" smtClean="0"/>
              <a:t>All reflective optics</a:t>
            </a:r>
          </a:p>
          <a:p>
            <a:pPr lvl="1">
              <a:spcBef>
                <a:spcPts val="0"/>
              </a:spcBef>
            </a:pPr>
            <a:r>
              <a:rPr lang="en-US" dirty="0" smtClean="0"/>
              <a:t>Diffractive coatings</a:t>
            </a:r>
          </a:p>
          <a:p>
            <a:pPr lvl="1">
              <a:spcBef>
                <a:spcPts val="0"/>
              </a:spcBef>
            </a:pPr>
            <a:r>
              <a:rPr lang="en-US" dirty="0" smtClean="0"/>
              <a:t>Improved thermal lensing</a:t>
            </a:r>
          </a:p>
          <a:p>
            <a:pPr>
              <a:spcBef>
                <a:spcPts val="0"/>
              </a:spcBef>
            </a:pPr>
            <a:r>
              <a:rPr lang="en-US" sz="3600" dirty="0" smtClean="0"/>
              <a:t>Coating free mirrors</a:t>
            </a:r>
          </a:p>
          <a:p>
            <a:pPr lvl="1">
              <a:spcBef>
                <a:spcPts val="0"/>
              </a:spcBef>
            </a:pPr>
            <a:r>
              <a:rPr lang="en-US" dirty="0" smtClean="0"/>
              <a:t>Eliminate need for coatings</a:t>
            </a:r>
          </a:p>
          <a:p>
            <a:pPr lvl="1">
              <a:spcBef>
                <a:spcPts val="0"/>
              </a:spcBef>
            </a:pPr>
            <a:r>
              <a:rPr lang="en-US" dirty="0" smtClean="0"/>
              <a:t>Hard to get high reflectivity</a:t>
            </a:r>
          </a:p>
        </p:txBody>
      </p:sp>
      <p:pic>
        <p:nvPicPr>
          <p:cNvPr id="7" name="Picture 6" descr="optimisedbeam_intensity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1" y="1511597"/>
            <a:ext cx="3276600" cy="204926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dist="35921" dir="2700000" algn="ctr" rotWithShape="0">
              <a:srgbClr val="80808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ontent Placeholder 2"/>
          <p:cNvSpPr txBox="1">
            <a:spLocks/>
          </p:cNvSpPr>
          <p:nvPr/>
        </p:nvSpPr>
        <p:spPr>
          <a:xfrm>
            <a:off x="6308272" y="1533368"/>
            <a:ext cx="2819401" cy="432395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r>
              <a:rPr lang="en-US" sz="2400" dirty="0" smtClean="0">
                <a:solidFill>
                  <a:srgbClr val="0033CC"/>
                </a:solidFill>
              </a:rPr>
              <a:t>Different Beam Shapes</a:t>
            </a:r>
            <a:endParaRPr lang="en-US" sz="2400" dirty="0">
              <a:solidFill>
                <a:srgbClr val="0033CC"/>
              </a:solidFill>
            </a:endParaRPr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1600199" y="4267200"/>
            <a:ext cx="1905001" cy="11033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r>
              <a:rPr lang="en-US" sz="2400" dirty="0" smtClean="0">
                <a:solidFill>
                  <a:srgbClr val="0033CC"/>
                </a:solidFill>
              </a:rPr>
              <a:t>Diffractive </a:t>
            </a:r>
            <a:r>
              <a:rPr lang="en-US" sz="2400" dirty="0" err="1" smtClean="0">
                <a:solidFill>
                  <a:srgbClr val="0033CC"/>
                </a:solidFill>
              </a:rPr>
              <a:t>Beamsplitter</a:t>
            </a:r>
            <a:endParaRPr lang="en-US" sz="2400" dirty="0">
              <a:solidFill>
                <a:srgbClr val="0033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3908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Next Generation Polishing Issues</a:t>
            </a:r>
            <a:endParaRPr lang="en-US" dirty="0"/>
          </a:p>
        </p:txBody>
      </p:sp>
      <p:sp>
        <p:nvSpPr>
          <p:cNvPr id="3" name="Content Placeholder 2"/>
          <p:cNvSpPr txBox="1">
            <a:spLocks/>
          </p:cNvSpPr>
          <p:nvPr/>
        </p:nvSpPr>
        <p:spPr>
          <a:xfrm>
            <a:off x="228600" y="1458686"/>
            <a:ext cx="8610600" cy="20465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US" dirty="0" smtClean="0"/>
              <a:t>Mesa beam or other unusual beam shapes allow for larger spot sizes </a:t>
            </a:r>
          </a:p>
          <a:p>
            <a:pPr lvl="1">
              <a:spcBef>
                <a:spcPts val="0"/>
              </a:spcBef>
            </a:pPr>
            <a:r>
              <a:rPr lang="en-US" dirty="0" smtClean="0"/>
              <a:t>Reduce thermal noise, better averaging</a:t>
            </a:r>
          </a:p>
          <a:p>
            <a:pPr lvl="1">
              <a:spcBef>
                <a:spcPts val="0"/>
              </a:spcBef>
            </a:pPr>
            <a:r>
              <a:rPr lang="en-US" dirty="0" smtClean="0"/>
              <a:t>Difficult to polish, may require new techniques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4944" y="3962399"/>
            <a:ext cx="3541713" cy="2706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Content Placeholder 2"/>
          <p:cNvSpPr txBox="1">
            <a:spLocks/>
          </p:cNvSpPr>
          <p:nvPr/>
        </p:nvSpPr>
        <p:spPr>
          <a:xfrm>
            <a:off x="195943" y="3417320"/>
            <a:ext cx="6357257" cy="344068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US" dirty="0" smtClean="0"/>
              <a:t>Gauss-</a:t>
            </a:r>
            <a:r>
              <a:rPr lang="en-US" dirty="0" err="1" smtClean="0"/>
              <a:t>Laguerre</a:t>
            </a:r>
            <a:r>
              <a:rPr lang="en-US" dirty="0" smtClean="0"/>
              <a:t> modes allow spherical polish but require extreme figure</a:t>
            </a:r>
          </a:p>
          <a:p>
            <a:pPr>
              <a:spcBef>
                <a:spcPts val="0"/>
              </a:spcBef>
            </a:pPr>
            <a:r>
              <a:rPr lang="en-US" dirty="0"/>
              <a:t>Coating-free mirrors may have strict </a:t>
            </a:r>
            <a:r>
              <a:rPr lang="en-US" dirty="0" smtClean="0"/>
              <a:t>roughness </a:t>
            </a:r>
            <a:r>
              <a:rPr lang="en-US" dirty="0"/>
              <a:t>and figure </a:t>
            </a:r>
            <a:r>
              <a:rPr lang="en-US" dirty="0" smtClean="0"/>
              <a:t>needs</a:t>
            </a:r>
          </a:p>
          <a:p>
            <a:pPr lvl="1">
              <a:spcBef>
                <a:spcPts val="0"/>
              </a:spcBef>
            </a:pPr>
            <a:r>
              <a:rPr lang="en-US" dirty="0" smtClean="0"/>
              <a:t>Also require AR coatings so absorption is important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1109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Next Generation Optics Materials</a:t>
            </a:r>
            <a:endParaRPr lang="en-US" dirty="0"/>
          </a:p>
        </p:txBody>
      </p:sp>
      <p:sp>
        <p:nvSpPr>
          <p:cNvPr id="3" name="Content Placeholder 2"/>
          <p:cNvSpPr txBox="1">
            <a:spLocks/>
          </p:cNvSpPr>
          <p:nvPr/>
        </p:nvSpPr>
        <p:spPr>
          <a:xfrm>
            <a:off x="0" y="1446213"/>
            <a:ext cx="6705600" cy="2820987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US" dirty="0" smtClean="0"/>
              <a:t>Cryogenic silicon or sapphire mirrors</a:t>
            </a:r>
          </a:p>
          <a:p>
            <a:pPr lvl="1">
              <a:spcBef>
                <a:spcPts val="0"/>
              </a:spcBef>
            </a:pPr>
            <a:r>
              <a:rPr lang="en-US" dirty="0" smtClean="0"/>
              <a:t>Thermal noise lower at low temperatures</a:t>
            </a:r>
          </a:p>
          <a:p>
            <a:pPr lvl="1">
              <a:spcBef>
                <a:spcPts val="0"/>
              </a:spcBef>
            </a:pPr>
            <a:r>
              <a:rPr lang="en-US" dirty="0" smtClean="0"/>
              <a:t>What figure/</a:t>
            </a:r>
            <a:r>
              <a:rPr lang="en-US" dirty="0" err="1" smtClean="0"/>
              <a:t>microroughness</a:t>
            </a:r>
            <a:r>
              <a:rPr lang="en-US" dirty="0" smtClean="0"/>
              <a:t> is possible?</a:t>
            </a:r>
          </a:p>
          <a:p>
            <a:pPr lvl="1">
              <a:spcBef>
                <a:spcPts val="0"/>
              </a:spcBef>
            </a:pPr>
            <a:r>
              <a:rPr lang="en-US" dirty="0" smtClean="0"/>
              <a:t>What homogeneity can silicon have at 1550 nm?</a:t>
            </a:r>
          </a:p>
          <a:p>
            <a:pPr lvl="1">
              <a:spcBef>
                <a:spcPts val="0"/>
              </a:spcBef>
            </a:pPr>
            <a:r>
              <a:rPr lang="en-US" dirty="0" smtClean="0"/>
              <a:t>How does polish effect thermal noise?</a:t>
            </a:r>
          </a:p>
          <a:p>
            <a:pPr lvl="1">
              <a:spcBef>
                <a:spcPts val="0"/>
              </a:spcBef>
            </a:pPr>
            <a:r>
              <a:rPr lang="en-US" dirty="0" smtClean="0"/>
              <a:t>What coatings are possible?</a:t>
            </a:r>
          </a:p>
        </p:txBody>
      </p:sp>
      <p:pic>
        <p:nvPicPr>
          <p:cNvPr id="4" name="Picture 1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5352" y="1457099"/>
            <a:ext cx="2288648" cy="2057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3200400" y="4049486"/>
            <a:ext cx="6019800" cy="30331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US" dirty="0" smtClean="0"/>
              <a:t>New coating materials</a:t>
            </a:r>
          </a:p>
          <a:p>
            <a:pPr lvl="1">
              <a:spcBef>
                <a:spcPts val="0"/>
              </a:spcBef>
            </a:pPr>
            <a:r>
              <a:rPr lang="en-US" dirty="0" smtClean="0"/>
              <a:t>Silica /</a:t>
            </a:r>
            <a:r>
              <a:rPr lang="en-US" dirty="0" err="1" smtClean="0"/>
              <a:t>tantala</a:t>
            </a:r>
            <a:r>
              <a:rPr lang="en-US" dirty="0" smtClean="0"/>
              <a:t> increase mechanical loss at low temperature</a:t>
            </a:r>
          </a:p>
          <a:p>
            <a:pPr lvl="1">
              <a:spcBef>
                <a:spcPts val="0"/>
              </a:spcBef>
            </a:pPr>
            <a:r>
              <a:rPr lang="en-US" dirty="0" err="1" smtClean="0"/>
              <a:t>Hafnia</a:t>
            </a:r>
            <a:r>
              <a:rPr lang="en-US" dirty="0" smtClean="0"/>
              <a:t> improves mechanical loss</a:t>
            </a:r>
          </a:p>
          <a:p>
            <a:pPr lvl="1">
              <a:spcBef>
                <a:spcPts val="0"/>
              </a:spcBef>
            </a:pPr>
            <a:r>
              <a:rPr lang="en-US" dirty="0" smtClean="0"/>
              <a:t>Crystalline coatings promising: </a:t>
            </a:r>
            <a:r>
              <a:rPr lang="en-US" dirty="0" err="1" smtClean="0"/>
              <a:t>AlGaAs</a:t>
            </a:r>
            <a:r>
              <a:rPr lang="en-US" dirty="0" smtClean="0"/>
              <a:t>, </a:t>
            </a:r>
            <a:r>
              <a:rPr lang="en-US" dirty="0" err="1" smtClean="0"/>
              <a:t>AlGaP</a:t>
            </a:r>
            <a:endParaRPr lang="en-US" dirty="0" smtClean="0"/>
          </a:p>
          <a:p>
            <a:pPr lvl="1">
              <a:spcBef>
                <a:spcPts val="0"/>
              </a:spcBef>
            </a:pPr>
            <a:endParaRPr lang="en-US" dirty="0" smtClean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6324599" y="3514499"/>
            <a:ext cx="2895601" cy="432395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r>
              <a:rPr lang="en-US" sz="2400" dirty="0" smtClean="0">
                <a:solidFill>
                  <a:srgbClr val="0033CC"/>
                </a:solidFill>
              </a:rPr>
              <a:t>40 kg Sapphire Optic</a:t>
            </a:r>
            <a:endParaRPr lang="en-US" sz="2400" dirty="0">
              <a:solidFill>
                <a:srgbClr val="0033CC"/>
              </a:solidFill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627576"/>
            <a:ext cx="3657600" cy="20588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Content Placeholder 2"/>
          <p:cNvSpPr txBox="1">
            <a:spLocks/>
          </p:cNvSpPr>
          <p:nvPr/>
        </p:nvSpPr>
        <p:spPr>
          <a:xfrm>
            <a:off x="1" y="4064553"/>
            <a:ext cx="3429000" cy="605419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r>
              <a:rPr lang="en-US" sz="2400" dirty="0" err="1" smtClean="0">
                <a:solidFill>
                  <a:srgbClr val="0033CC"/>
                </a:solidFill>
              </a:rPr>
              <a:t>Tantala</a:t>
            </a:r>
            <a:r>
              <a:rPr lang="en-US" sz="2400" dirty="0" smtClean="0">
                <a:solidFill>
                  <a:srgbClr val="0033CC"/>
                </a:solidFill>
              </a:rPr>
              <a:t> and </a:t>
            </a:r>
            <a:r>
              <a:rPr lang="en-US" sz="2400" dirty="0" err="1" smtClean="0">
                <a:solidFill>
                  <a:srgbClr val="0033CC"/>
                </a:solidFill>
              </a:rPr>
              <a:t>Hafnia</a:t>
            </a:r>
            <a:r>
              <a:rPr lang="en-US" sz="2400" dirty="0" smtClean="0">
                <a:solidFill>
                  <a:srgbClr val="0033CC"/>
                </a:solidFill>
              </a:rPr>
              <a:t> </a:t>
            </a:r>
            <a:r>
              <a:rPr lang="en-US" sz="2400" dirty="0" err="1" smtClean="0">
                <a:solidFill>
                  <a:srgbClr val="0033CC"/>
                </a:solidFill>
              </a:rPr>
              <a:t>vs</a:t>
            </a:r>
            <a:r>
              <a:rPr lang="en-US" sz="2400" dirty="0" smtClean="0">
                <a:solidFill>
                  <a:srgbClr val="0033CC"/>
                </a:solidFill>
              </a:rPr>
              <a:t> Temperature</a:t>
            </a:r>
            <a:endParaRPr lang="en-US" sz="2400" dirty="0">
              <a:solidFill>
                <a:srgbClr val="0033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022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Conclusions</a:t>
            </a:r>
            <a:endParaRPr lang="en-US" dirty="0"/>
          </a:p>
        </p:txBody>
      </p:sp>
      <p:sp>
        <p:nvSpPr>
          <p:cNvPr id="3" name="Content Placeholder 2"/>
          <p:cNvSpPr txBox="1">
            <a:spLocks/>
          </p:cNvSpPr>
          <p:nvPr/>
        </p:nvSpPr>
        <p:spPr>
          <a:xfrm>
            <a:off x="10885" y="1335314"/>
            <a:ext cx="9133115" cy="552268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US" dirty="0" smtClean="0"/>
              <a:t>Coating thermal noise limitation in many precision optical measurements</a:t>
            </a:r>
          </a:p>
          <a:p>
            <a:pPr lvl="1">
              <a:spcBef>
                <a:spcPts val="0"/>
              </a:spcBef>
            </a:pPr>
            <a:r>
              <a:rPr lang="en-US" dirty="0" smtClean="0"/>
              <a:t>Gravitational wave detectors prime example</a:t>
            </a:r>
          </a:p>
          <a:p>
            <a:pPr>
              <a:spcBef>
                <a:spcPts val="0"/>
              </a:spcBef>
            </a:pPr>
            <a:r>
              <a:rPr lang="en-US" dirty="0" smtClean="0"/>
              <a:t>Advanced gravitational wave detectors coming soon</a:t>
            </a:r>
          </a:p>
          <a:p>
            <a:pPr lvl="1">
              <a:spcBef>
                <a:spcPts val="0"/>
              </a:spcBef>
            </a:pPr>
            <a:r>
              <a:rPr lang="en-US" dirty="0" smtClean="0"/>
              <a:t>Improved technology will provide greater sensitivity</a:t>
            </a:r>
          </a:p>
          <a:p>
            <a:pPr>
              <a:spcBef>
                <a:spcPts val="0"/>
              </a:spcBef>
            </a:pPr>
            <a:r>
              <a:rPr lang="en-US" dirty="0" err="1" smtClean="0"/>
              <a:t>aLIGO</a:t>
            </a:r>
            <a:r>
              <a:rPr lang="en-US" dirty="0" smtClean="0"/>
              <a:t> mirrors are larger with bigger spot sizes, finer polish, lower absorption, and lower thermal noise</a:t>
            </a:r>
          </a:p>
          <a:p>
            <a:pPr>
              <a:spcBef>
                <a:spcPts val="0"/>
              </a:spcBef>
            </a:pPr>
            <a:r>
              <a:rPr lang="en-US" dirty="0" err="1" smtClean="0"/>
              <a:t>aLIGO</a:t>
            </a:r>
            <a:r>
              <a:rPr lang="en-US" dirty="0" smtClean="0"/>
              <a:t> optics issues during fabrication include high absorption and figure change with annealing</a:t>
            </a:r>
          </a:p>
          <a:p>
            <a:pPr>
              <a:spcBef>
                <a:spcPts val="0"/>
              </a:spcBef>
            </a:pPr>
            <a:r>
              <a:rPr lang="en-US" dirty="0" smtClean="0"/>
              <a:t>Next generation detectors need optics research</a:t>
            </a:r>
          </a:p>
          <a:p>
            <a:pPr>
              <a:spcBef>
                <a:spcPts val="0"/>
              </a:spcBef>
            </a:pPr>
            <a:r>
              <a:rPr lang="en-US" dirty="0" smtClean="0"/>
              <a:t>Many areas of mutual interest with NIST</a:t>
            </a:r>
          </a:p>
          <a:p>
            <a:pPr>
              <a:spcBef>
                <a:spcPts val="0"/>
              </a:spcBef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98646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Advanced LIGO Technology</a:t>
            </a:r>
            <a:endParaRPr lang="en-US" dirty="0"/>
          </a:p>
        </p:txBody>
      </p:sp>
      <p:pic>
        <p:nvPicPr>
          <p:cNvPr id="3" name="Bild 12" descr="hposc-small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38051" y="1733540"/>
            <a:ext cx="2655825" cy="17660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Content Placeholder 2"/>
          <p:cNvSpPr txBox="1">
            <a:spLocks/>
          </p:cNvSpPr>
          <p:nvPr/>
        </p:nvSpPr>
        <p:spPr>
          <a:xfrm>
            <a:off x="5428488" y="1295400"/>
            <a:ext cx="3581400" cy="5847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r>
              <a:rPr lang="en-US" sz="2400" dirty="0" smtClean="0">
                <a:solidFill>
                  <a:srgbClr val="0033CC"/>
                </a:solidFill>
              </a:rPr>
              <a:t>180 W </a:t>
            </a:r>
            <a:r>
              <a:rPr lang="en-US" sz="2400" dirty="0" err="1" smtClean="0">
                <a:solidFill>
                  <a:srgbClr val="0033CC"/>
                </a:solidFill>
              </a:rPr>
              <a:t>Nd:YAG</a:t>
            </a:r>
            <a:r>
              <a:rPr lang="en-US" sz="2400" dirty="0" smtClean="0">
                <a:solidFill>
                  <a:srgbClr val="0033CC"/>
                </a:solidFill>
              </a:rPr>
              <a:t> Laser</a:t>
            </a:r>
            <a:endParaRPr lang="en-US" sz="2400" dirty="0">
              <a:solidFill>
                <a:srgbClr val="0033CC"/>
              </a:solidFill>
            </a:endParaRPr>
          </a:p>
        </p:txBody>
      </p:sp>
      <p:pic>
        <p:nvPicPr>
          <p:cNvPr id="5" name="Picture 5"/>
          <p:cNvPicPr>
            <a:picLocks noChangeAspect="1" noChangeArrowheads="1"/>
          </p:cNvPicPr>
          <p:nvPr/>
        </p:nvPicPr>
        <p:blipFill rotWithShape="1">
          <a:blip r:embed="rId3" cstate="print"/>
          <a:srcRect l="61702" t="3187" r="2590" b="7261"/>
          <a:stretch/>
        </p:blipFill>
        <p:spPr bwMode="auto">
          <a:xfrm>
            <a:off x="228600" y="2146029"/>
            <a:ext cx="2392493" cy="3940577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</p:pic>
      <p:sp>
        <p:nvSpPr>
          <p:cNvPr id="6" name="Content Placeholder 2"/>
          <p:cNvSpPr txBox="1">
            <a:spLocks/>
          </p:cNvSpPr>
          <p:nvPr/>
        </p:nvSpPr>
        <p:spPr>
          <a:xfrm>
            <a:off x="2582422" y="2376997"/>
            <a:ext cx="2560507" cy="9717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r>
              <a:rPr lang="en-US" sz="2400" dirty="0" smtClean="0">
                <a:solidFill>
                  <a:srgbClr val="0033CC"/>
                </a:solidFill>
              </a:rPr>
              <a:t>Multistage Active Seismic Isolation</a:t>
            </a:r>
            <a:endParaRPr lang="en-US" sz="2400" dirty="0">
              <a:solidFill>
                <a:srgbClr val="0033CC"/>
              </a:solidFill>
            </a:endParaRPr>
          </a:p>
        </p:txBody>
      </p:sp>
      <p:grpSp>
        <p:nvGrpSpPr>
          <p:cNvPr id="7" name="Group 210"/>
          <p:cNvGrpSpPr>
            <a:grpSpLocks/>
          </p:cNvGrpSpPr>
          <p:nvPr/>
        </p:nvGrpSpPr>
        <p:grpSpPr bwMode="auto">
          <a:xfrm>
            <a:off x="2694366" y="3252510"/>
            <a:ext cx="3477834" cy="3605490"/>
            <a:chOff x="101" y="2002"/>
            <a:chExt cx="2182" cy="2174"/>
          </a:xfrm>
        </p:grpSpPr>
        <p:pic>
          <p:nvPicPr>
            <p:cNvPr id="8" name="Picture 211" descr="d040402_assembly_etm_suspension_&amp;_structure_-_silica"/>
            <p:cNvPicPr>
              <a:picLocks noChangeAspect="1" noChangeArrowheads="1"/>
            </p:cNvPicPr>
            <p:nvPr/>
          </p:nvPicPr>
          <p:blipFill>
            <a:blip r:embed="rId4" cstate="print"/>
            <a:srcRect l="37701" t="5714" r="37701" b="8002"/>
            <a:stretch>
              <a:fillRect/>
            </a:stretch>
          </p:blipFill>
          <p:spPr bwMode="auto">
            <a:xfrm>
              <a:off x="1437" y="2002"/>
              <a:ext cx="846" cy="21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" name="Rectangle 212"/>
            <p:cNvSpPr>
              <a:spLocks noChangeArrowheads="1"/>
            </p:cNvSpPr>
            <p:nvPr/>
          </p:nvSpPr>
          <p:spPr bwMode="auto">
            <a:xfrm>
              <a:off x="101" y="2116"/>
              <a:ext cx="1396" cy="2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/>
              <a:r>
                <a:rPr lang="en-GB" sz="1200" b="1">
                  <a:latin typeface="Tahoma" pitchFamily="34" charset="0"/>
                </a:rPr>
                <a:t>Optics Table Interface</a:t>
              </a:r>
            </a:p>
            <a:p>
              <a:pPr algn="l"/>
              <a:r>
                <a:rPr lang="en-GB" sz="1200" b="1">
                  <a:latin typeface="Tahoma" pitchFamily="34" charset="0"/>
                </a:rPr>
                <a:t>(Seismic Isolation System)</a:t>
              </a:r>
              <a:endParaRPr lang="en-US" sz="1200" b="1">
                <a:latin typeface="Tahoma" pitchFamily="34" charset="0"/>
              </a:endParaRPr>
            </a:p>
          </p:txBody>
        </p:sp>
        <p:sp>
          <p:nvSpPr>
            <p:cNvPr id="10" name="Rectangle 213"/>
            <p:cNvSpPr>
              <a:spLocks noChangeArrowheads="1"/>
            </p:cNvSpPr>
            <p:nvPr/>
          </p:nvSpPr>
          <p:spPr bwMode="auto">
            <a:xfrm>
              <a:off x="118" y="2671"/>
              <a:ext cx="968" cy="1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/>
              <a:r>
                <a:rPr lang="en-GB" sz="1200" b="1">
                  <a:latin typeface="Tahoma" pitchFamily="34" charset="0"/>
                </a:rPr>
                <a:t>Damping Controls</a:t>
              </a:r>
              <a:endParaRPr lang="en-US" sz="1200" b="1">
                <a:latin typeface="Tahoma" pitchFamily="34" charset="0"/>
              </a:endParaRPr>
            </a:p>
          </p:txBody>
        </p:sp>
        <p:sp>
          <p:nvSpPr>
            <p:cNvPr id="11" name="Rectangle 214"/>
            <p:cNvSpPr>
              <a:spLocks noChangeArrowheads="1"/>
            </p:cNvSpPr>
            <p:nvPr/>
          </p:nvSpPr>
          <p:spPr bwMode="auto">
            <a:xfrm>
              <a:off x="123" y="3594"/>
              <a:ext cx="711" cy="2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/>
              <a:r>
                <a:rPr lang="en-GB" sz="1200" b="1">
                  <a:latin typeface="Tahoma" pitchFamily="34" charset="0"/>
                </a:rPr>
                <a:t>Electrostatic</a:t>
              </a:r>
            </a:p>
            <a:p>
              <a:pPr algn="l"/>
              <a:r>
                <a:rPr lang="en-GB" sz="1200" b="1">
                  <a:latin typeface="Tahoma" pitchFamily="34" charset="0"/>
                </a:rPr>
                <a:t>Actuation</a:t>
              </a:r>
              <a:endParaRPr lang="en-US" sz="1200" b="1">
                <a:latin typeface="Tahoma" pitchFamily="34" charset="0"/>
              </a:endParaRPr>
            </a:p>
          </p:txBody>
        </p:sp>
        <p:sp>
          <p:nvSpPr>
            <p:cNvPr id="12" name="Rectangle 215"/>
            <p:cNvSpPr>
              <a:spLocks noChangeArrowheads="1"/>
            </p:cNvSpPr>
            <p:nvPr/>
          </p:nvSpPr>
          <p:spPr bwMode="auto">
            <a:xfrm>
              <a:off x="118" y="3103"/>
              <a:ext cx="1018" cy="28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/>
              <a:r>
                <a:rPr lang="en-GB" sz="1200" b="1">
                  <a:latin typeface="Tahoma" pitchFamily="34" charset="0"/>
                </a:rPr>
                <a:t>Hierarchical Global</a:t>
              </a:r>
            </a:p>
            <a:p>
              <a:pPr algn="l"/>
              <a:r>
                <a:rPr lang="en-GB" sz="1200" b="1">
                  <a:latin typeface="Tahoma" pitchFamily="34" charset="0"/>
                </a:rPr>
                <a:t>Controls</a:t>
              </a:r>
              <a:endParaRPr lang="en-US" sz="1200" b="1">
                <a:latin typeface="Tahoma" pitchFamily="34" charset="0"/>
              </a:endParaRPr>
            </a:p>
          </p:txBody>
        </p:sp>
        <p:sp>
          <p:nvSpPr>
            <p:cNvPr id="13" name="Line 216"/>
            <p:cNvSpPr>
              <a:spLocks noChangeShapeType="1"/>
            </p:cNvSpPr>
            <p:nvPr/>
          </p:nvSpPr>
          <p:spPr bwMode="auto">
            <a:xfrm flipV="1">
              <a:off x="1020" y="2060"/>
              <a:ext cx="583" cy="91"/>
            </a:xfrm>
            <a:prstGeom prst="line">
              <a:avLst/>
            </a:prstGeom>
            <a:noFill/>
            <a:ln w="38100">
              <a:solidFill>
                <a:schemeClr val="hlink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AU"/>
            </a:p>
          </p:txBody>
        </p:sp>
        <p:sp>
          <p:nvSpPr>
            <p:cNvPr id="14" name="Line 217"/>
            <p:cNvSpPr>
              <a:spLocks noChangeShapeType="1"/>
            </p:cNvSpPr>
            <p:nvPr/>
          </p:nvSpPr>
          <p:spPr bwMode="auto">
            <a:xfrm flipV="1">
              <a:off x="1084" y="2567"/>
              <a:ext cx="444" cy="144"/>
            </a:xfrm>
            <a:prstGeom prst="line">
              <a:avLst/>
            </a:prstGeom>
            <a:noFill/>
            <a:ln w="38100">
              <a:solidFill>
                <a:schemeClr val="hlink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AU"/>
            </a:p>
          </p:txBody>
        </p:sp>
        <p:sp>
          <p:nvSpPr>
            <p:cNvPr id="15" name="Line 218"/>
            <p:cNvSpPr>
              <a:spLocks noChangeShapeType="1"/>
            </p:cNvSpPr>
            <p:nvPr/>
          </p:nvSpPr>
          <p:spPr bwMode="auto">
            <a:xfrm flipV="1">
              <a:off x="1106" y="2935"/>
              <a:ext cx="423" cy="262"/>
            </a:xfrm>
            <a:prstGeom prst="line">
              <a:avLst/>
            </a:prstGeom>
            <a:noFill/>
            <a:ln w="38100">
              <a:solidFill>
                <a:schemeClr val="hlink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AU"/>
            </a:p>
          </p:txBody>
        </p:sp>
        <p:sp>
          <p:nvSpPr>
            <p:cNvPr id="16" name="Line 219"/>
            <p:cNvSpPr>
              <a:spLocks noChangeShapeType="1"/>
            </p:cNvSpPr>
            <p:nvPr/>
          </p:nvSpPr>
          <p:spPr bwMode="auto">
            <a:xfrm>
              <a:off x="1110" y="3191"/>
              <a:ext cx="434" cy="87"/>
            </a:xfrm>
            <a:prstGeom prst="line">
              <a:avLst/>
            </a:prstGeom>
            <a:noFill/>
            <a:ln w="38100">
              <a:solidFill>
                <a:schemeClr val="hlink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AU"/>
            </a:p>
          </p:txBody>
        </p:sp>
        <p:sp>
          <p:nvSpPr>
            <p:cNvPr id="17" name="Line 220"/>
            <p:cNvSpPr>
              <a:spLocks noChangeShapeType="1"/>
            </p:cNvSpPr>
            <p:nvPr/>
          </p:nvSpPr>
          <p:spPr bwMode="auto">
            <a:xfrm>
              <a:off x="988" y="3724"/>
              <a:ext cx="540" cy="101"/>
            </a:xfrm>
            <a:prstGeom prst="line">
              <a:avLst/>
            </a:prstGeom>
            <a:noFill/>
            <a:ln w="38100">
              <a:solidFill>
                <a:schemeClr val="hlink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AU"/>
            </a:p>
          </p:txBody>
        </p:sp>
        <p:sp>
          <p:nvSpPr>
            <p:cNvPr id="18" name="Line 221"/>
            <p:cNvSpPr>
              <a:spLocks noChangeShapeType="1"/>
            </p:cNvSpPr>
            <p:nvPr/>
          </p:nvSpPr>
          <p:spPr bwMode="auto">
            <a:xfrm>
              <a:off x="1110" y="3182"/>
              <a:ext cx="427" cy="575"/>
            </a:xfrm>
            <a:prstGeom prst="line">
              <a:avLst/>
            </a:prstGeom>
            <a:noFill/>
            <a:ln w="38100">
              <a:solidFill>
                <a:schemeClr val="hlink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AU"/>
            </a:p>
          </p:txBody>
        </p:sp>
      </p:grpSp>
      <p:sp>
        <p:nvSpPr>
          <p:cNvPr id="19" name="Content Placeholder 2"/>
          <p:cNvSpPr txBox="1">
            <a:spLocks/>
          </p:cNvSpPr>
          <p:nvPr/>
        </p:nvSpPr>
        <p:spPr>
          <a:xfrm>
            <a:off x="76200" y="6325088"/>
            <a:ext cx="4747582" cy="5240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r>
              <a:rPr lang="en-US" sz="2400" dirty="0" smtClean="0">
                <a:solidFill>
                  <a:srgbClr val="0033CC"/>
                </a:solidFill>
              </a:rPr>
              <a:t>Quadruple Pendulum Suspension</a:t>
            </a:r>
            <a:endParaRPr lang="en-US" sz="2400" dirty="0">
              <a:solidFill>
                <a:srgbClr val="0033CC"/>
              </a:solidFill>
            </a:endParaRPr>
          </a:p>
        </p:txBody>
      </p:sp>
      <p:pic>
        <p:nvPicPr>
          <p:cNvPr id="20" name="Picture 38" descr="ESD cropped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2888" y="4799852"/>
            <a:ext cx="2667000" cy="2065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Content Placeholder 2"/>
          <p:cNvSpPr txBox="1">
            <a:spLocks/>
          </p:cNvSpPr>
          <p:nvPr/>
        </p:nvSpPr>
        <p:spPr>
          <a:xfrm>
            <a:off x="6332258" y="3828148"/>
            <a:ext cx="2560507" cy="9717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r>
              <a:rPr lang="en-US" sz="2400" dirty="0" smtClean="0">
                <a:solidFill>
                  <a:srgbClr val="0033CC"/>
                </a:solidFill>
              </a:rPr>
              <a:t>Feedback and Control</a:t>
            </a:r>
            <a:endParaRPr lang="en-US" sz="2400" dirty="0">
              <a:solidFill>
                <a:srgbClr val="0033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1780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Questions on Figure and Annealing</a:t>
            </a:r>
            <a:endParaRPr lang="en-US" dirty="0"/>
          </a:p>
        </p:txBody>
      </p:sp>
      <p:sp>
        <p:nvSpPr>
          <p:cNvPr id="3" name="Content Placeholder 2"/>
          <p:cNvSpPr txBox="1">
            <a:spLocks/>
          </p:cNvSpPr>
          <p:nvPr/>
        </p:nvSpPr>
        <p:spPr>
          <a:xfrm>
            <a:off x="232117" y="1371600"/>
            <a:ext cx="8610600" cy="5638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US" dirty="0" smtClean="0"/>
              <a:t>Does type of glass matter? </a:t>
            </a:r>
          </a:p>
          <a:p>
            <a:pPr lvl="1">
              <a:spcBef>
                <a:spcPts val="0"/>
              </a:spcBef>
            </a:pPr>
            <a:r>
              <a:rPr lang="en-US" dirty="0" smtClean="0"/>
              <a:t>Primarily seen in Corning 7980 fused silica</a:t>
            </a:r>
          </a:p>
          <a:p>
            <a:pPr lvl="1">
              <a:spcBef>
                <a:spcPts val="0"/>
              </a:spcBef>
            </a:pPr>
            <a:r>
              <a:rPr lang="en-US" dirty="0" smtClean="0"/>
              <a:t>Also in one </a:t>
            </a:r>
            <a:r>
              <a:rPr lang="en-US" dirty="0" err="1" smtClean="0"/>
              <a:t>Heraeus</a:t>
            </a:r>
            <a:r>
              <a:rPr lang="en-US" dirty="0" smtClean="0"/>
              <a:t> glass optic</a:t>
            </a:r>
            <a:endParaRPr lang="en-US" dirty="0"/>
          </a:p>
          <a:p>
            <a:pPr>
              <a:spcBef>
                <a:spcPts val="0"/>
              </a:spcBef>
            </a:pPr>
            <a:r>
              <a:rPr lang="en-US" dirty="0" smtClean="0"/>
              <a:t>Is type or quality of polish important</a:t>
            </a:r>
          </a:p>
          <a:p>
            <a:pPr lvl="1">
              <a:spcBef>
                <a:spcPts val="0"/>
              </a:spcBef>
            </a:pPr>
            <a:r>
              <a:rPr lang="en-US" dirty="0" err="1" smtClean="0"/>
              <a:t>Heraeus</a:t>
            </a:r>
            <a:r>
              <a:rPr lang="en-US" dirty="0" smtClean="0"/>
              <a:t> optic that changed had spotty surface with high </a:t>
            </a:r>
            <a:r>
              <a:rPr lang="en-US" dirty="0" err="1" smtClean="0"/>
              <a:t>microroughness</a:t>
            </a:r>
            <a:endParaRPr lang="en-US" dirty="0" smtClean="0"/>
          </a:p>
          <a:p>
            <a:pPr>
              <a:spcBef>
                <a:spcPts val="0"/>
              </a:spcBef>
            </a:pPr>
            <a:r>
              <a:rPr lang="en-US" dirty="0" smtClean="0"/>
              <a:t>Are there correlations between figure change and molecular level issues in glass</a:t>
            </a:r>
          </a:p>
          <a:p>
            <a:pPr lvl="1">
              <a:spcBef>
                <a:spcPts val="0"/>
              </a:spcBef>
            </a:pPr>
            <a:r>
              <a:rPr lang="en-US" dirty="0" smtClean="0"/>
              <a:t>Impurities </a:t>
            </a:r>
          </a:p>
          <a:p>
            <a:pPr lvl="1">
              <a:spcBef>
                <a:spcPts val="0"/>
              </a:spcBef>
            </a:pPr>
            <a:r>
              <a:rPr lang="en-US" dirty="0" smtClean="0"/>
              <a:t>Bond angle changes</a:t>
            </a:r>
          </a:p>
          <a:p>
            <a:pPr lvl="1">
              <a:spcBef>
                <a:spcPts val="0"/>
              </a:spcBef>
            </a:pPr>
            <a:r>
              <a:rPr lang="en-US" dirty="0" smtClean="0"/>
              <a:t>Can these be studied with X-ray or other techniques</a:t>
            </a:r>
          </a:p>
          <a:p>
            <a:pPr>
              <a:spcBef>
                <a:spcPts val="0"/>
              </a:spcBef>
            </a:pPr>
            <a:r>
              <a:rPr lang="en-US" dirty="0" smtClean="0"/>
              <a:t>Preliminary interest in this issue from Corning</a:t>
            </a:r>
          </a:p>
        </p:txBody>
      </p:sp>
    </p:spTree>
    <p:extLst>
      <p:ext uri="{BB962C8B-B14F-4D97-AF65-F5344CB8AC3E}">
        <p14:creationId xmlns:p14="http://schemas.microsoft.com/office/powerpoint/2010/main" val="746593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 txBox="1">
            <a:spLocks/>
          </p:cNvSpPr>
          <p:nvPr/>
        </p:nvSpPr>
        <p:spPr>
          <a:xfrm>
            <a:off x="3238500" y="1282273"/>
            <a:ext cx="5981700" cy="25277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US" dirty="0" smtClean="0"/>
              <a:t>Primary value of diffractive optics improved thermal lensing</a:t>
            </a:r>
          </a:p>
          <a:p>
            <a:pPr lvl="1">
              <a:spcBef>
                <a:spcPts val="0"/>
              </a:spcBef>
            </a:pPr>
            <a:r>
              <a:rPr lang="en-US" dirty="0" smtClean="0"/>
              <a:t>No transmission in substrates</a:t>
            </a:r>
          </a:p>
          <a:p>
            <a:pPr>
              <a:spcBef>
                <a:spcPts val="0"/>
              </a:spcBef>
            </a:pPr>
            <a:r>
              <a:rPr lang="en-US" dirty="0" smtClean="0"/>
              <a:t>Can be made of opaque material</a:t>
            </a:r>
          </a:p>
          <a:p>
            <a:pPr lvl="1">
              <a:spcBef>
                <a:spcPts val="0"/>
              </a:spcBef>
            </a:pPr>
            <a:r>
              <a:rPr lang="en-US" dirty="0" smtClean="0"/>
              <a:t>Silicon at 1064 nm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Diffractive Optics</a:t>
            </a:r>
            <a:endParaRPr lang="en-US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86" y="1447800"/>
            <a:ext cx="3249386" cy="1828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1696" y="4724400"/>
            <a:ext cx="2912690" cy="21465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5869741" y="4227077"/>
            <a:ext cx="3249386" cy="432395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r>
              <a:rPr lang="en-US" sz="2400" dirty="0" smtClean="0">
                <a:solidFill>
                  <a:srgbClr val="0033CC"/>
                </a:solidFill>
              </a:rPr>
              <a:t>Silicon Waveguide Grating</a:t>
            </a:r>
            <a:endParaRPr lang="en-US" sz="2400" dirty="0">
              <a:solidFill>
                <a:srgbClr val="0033CC"/>
              </a:solidFill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-10886" y="2780850"/>
            <a:ext cx="3249386" cy="432395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r>
              <a:rPr lang="en-US" sz="2400" dirty="0" smtClean="0">
                <a:solidFill>
                  <a:schemeClr val="bg1"/>
                </a:solidFill>
              </a:rPr>
              <a:t>Diffraction Grating Coating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0" y="3581401"/>
            <a:ext cx="7620000" cy="328952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US" dirty="0" smtClean="0"/>
              <a:t>Thermal noise needs more research</a:t>
            </a:r>
          </a:p>
          <a:p>
            <a:pPr lvl="1">
              <a:spcBef>
                <a:spcPts val="0"/>
              </a:spcBef>
            </a:pPr>
            <a:r>
              <a:rPr lang="en-US" dirty="0" smtClean="0"/>
              <a:t>Surface quality may be important</a:t>
            </a:r>
          </a:p>
          <a:p>
            <a:pPr>
              <a:spcBef>
                <a:spcPts val="0"/>
              </a:spcBef>
            </a:pPr>
            <a:r>
              <a:rPr lang="en-US" dirty="0"/>
              <a:t>Mirror size needs development</a:t>
            </a:r>
          </a:p>
          <a:p>
            <a:pPr>
              <a:spcBef>
                <a:spcPts val="0"/>
              </a:spcBef>
            </a:pPr>
            <a:r>
              <a:rPr lang="en-US" dirty="0"/>
              <a:t>Noise from lateral displacement </a:t>
            </a:r>
            <a:r>
              <a:rPr lang="en-US" dirty="0" smtClean="0"/>
              <a:t>          needs solution</a:t>
            </a:r>
          </a:p>
          <a:p>
            <a:pPr>
              <a:spcBef>
                <a:spcPts val="0"/>
              </a:spcBef>
            </a:pPr>
            <a:r>
              <a:rPr lang="en-US" dirty="0" smtClean="0"/>
              <a:t>Exact topology to be determined</a:t>
            </a:r>
            <a:endParaRPr lang="en-US" dirty="0"/>
          </a:p>
          <a:p>
            <a:pPr lvl="1">
              <a:spcBef>
                <a:spcPts val="0"/>
              </a:spcBef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980773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Projects of Mutual Interested between LIGO and NIST</a:t>
            </a:r>
            <a:endParaRPr lang="en-US" dirty="0"/>
          </a:p>
        </p:txBody>
      </p:sp>
      <p:sp>
        <p:nvSpPr>
          <p:cNvPr id="3" name="Content Placeholder 2"/>
          <p:cNvSpPr txBox="1">
            <a:spLocks/>
          </p:cNvSpPr>
          <p:nvPr/>
        </p:nvSpPr>
        <p:spPr>
          <a:xfrm>
            <a:off x="236553" y="1447800"/>
            <a:ext cx="5630847" cy="2209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US" dirty="0" smtClean="0"/>
              <a:t>Causes and cures of absorption in AR coatings</a:t>
            </a:r>
          </a:p>
          <a:p>
            <a:pPr>
              <a:spcBef>
                <a:spcPts val="0"/>
              </a:spcBef>
            </a:pPr>
            <a:r>
              <a:rPr lang="en-US" dirty="0" smtClean="0"/>
              <a:t>Causes and cures of figure change in silica with annealing</a:t>
            </a:r>
          </a:p>
        </p:txBody>
      </p:sp>
      <p:pic>
        <p:nvPicPr>
          <p:cNvPr id="4" name="Content Placeholder 4" descr="136_AR3.tiff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6790" b="-6790"/>
          <a:stretch>
            <a:fillRect/>
          </a:stretch>
        </p:blipFill>
        <p:spPr>
          <a:xfrm>
            <a:off x="5724525" y="1447800"/>
            <a:ext cx="3003159" cy="1589908"/>
          </a:xfrm>
          <a:prstGeom prst="rect">
            <a:avLst/>
          </a:prstGeom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2438400" y="3457919"/>
            <a:ext cx="6572250" cy="2209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US" dirty="0" smtClean="0"/>
              <a:t>Thermal noise, </a:t>
            </a:r>
            <a:r>
              <a:rPr lang="en-US" dirty="0" err="1" smtClean="0"/>
              <a:t>microroughness</a:t>
            </a:r>
            <a:r>
              <a:rPr lang="en-US" dirty="0" smtClean="0"/>
              <a:t>, and figure from polishing techniques</a:t>
            </a:r>
          </a:p>
          <a:p>
            <a:pPr>
              <a:spcBef>
                <a:spcPts val="0"/>
              </a:spcBef>
            </a:pPr>
            <a:r>
              <a:rPr lang="en-US" dirty="0" smtClean="0"/>
              <a:t>Polish and thermal noise in sapphire and silicon substrates</a:t>
            </a:r>
          </a:p>
        </p:txBody>
      </p:sp>
      <p:pic>
        <p:nvPicPr>
          <p:cNvPr id="6" name="Picture 1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3657600"/>
            <a:ext cx="1872449" cy="16832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Content Placeholder 2"/>
          <p:cNvSpPr txBox="1">
            <a:spLocks/>
          </p:cNvSpPr>
          <p:nvPr/>
        </p:nvSpPr>
        <p:spPr>
          <a:xfrm>
            <a:off x="236553" y="5410200"/>
            <a:ext cx="6392847" cy="1447800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US" dirty="0" err="1" smtClean="0"/>
              <a:t>Microroughness</a:t>
            </a:r>
            <a:r>
              <a:rPr lang="en-US" dirty="0" smtClean="0"/>
              <a:t>, figure, and thermal noise in crystalline coatings and diffractive optics</a:t>
            </a: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7958" y="5361393"/>
            <a:ext cx="1982106" cy="14607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9099929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Thermal Lensing In </a:t>
            </a:r>
            <a:r>
              <a:rPr lang="en-US" dirty="0" err="1" smtClean="0"/>
              <a:t>aLIGO</a:t>
            </a:r>
            <a:r>
              <a:rPr lang="en-US" dirty="0" smtClean="0"/>
              <a:t> Optics</a:t>
            </a:r>
            <a:endParaRPr lang="en-US" dirty="0"/>
          </a:p>
        </p:txBody>
      </p:sp>
      <p:pic>
        <p:nvPicPr>
          <p:cNvPr id="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1219200"/>
            <a:ext cx="3581400" cy="29133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86217"/>
            <a:ext cx="4724400" cy="1935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Content Placeholder 2"/>
          <p:cNvSpPr txBox="1">
            <a:spLocks/>
          </p:cNvSpPr>
          <p:nvPr/>
        </p:nvSpPr>
        <p:spPr>
          <a:xfrm>
            <a:off x="-32657" y="1160786"/>
            <a:ext cx="5943600" cy="3200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US" dirty="0" smtClean="0"/>
              <a:t>Initial LIGO optics polished assuming thermal lens forms</a:t>
            </a:r>
          </a:p>
          <a:p>
            <a:pPr>
              <a:spcBef>
                <a:spcPts val="0"/>
              </a:spcBef>
            </a:pPr>
            <a:r>
              <a:rPr lang="en-US" dirty="0" smtClean="0"/>
              <a:t>Point design assume particular absorption values</a:t>
            </a:r>
          </a:p>
          <a:p>
            <a:pPr>
              <a:spcBef>
                <a:spcPts val="0"/>
              </a:spcBef>
            </a:pPr>
            <a:r>
              <a:rPr lang="en-US" dirty="0" smtClean="0"/>
              <a:t>Needed to go to feedback system with CO</a:t>
            </a:r>
            <a:r>
              <a:rPr lang="en-US" baseline="-25000" dirty="0" smtClean="0"/>
              <a:t>2</a:t>
            </a:r>
            <a:r>
              <a:rPr lang="en-US" dirty="0" smtClean="0"/>
              <a:t> laser</a:t>
            </a:r>
          </a:p>
          <a:p>
            <a:pPr lvl="1">
              <a:spcBef>
                <a:spcPts val="0"/>
              </a:spcBef>
            </a:pPr>
            <a:endParaRPr lang="en-US" dirty="0" smtClean="0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5638800" y="4132585"/>
            <a:ext cx="3048000" cy="432395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r>
              <a:rPr lang="en-US" sz="2400" dirty="0" smtClean="0">
                <a:solidFill>
                  <a:srgbClr val="0033CC"/>
                </a:solidFill>
              </a:rPr>
              <a:t>Cavity Gain in Initial LIGO</a:t>
            </a:r>
            <a:endParaRPr lang="en-US" sz="2400" dirty="0">
              <a:solidFill>
                <a:srgbClr val="0033CC"/>
              </a:solidFill>
            </a:endParaRP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342900" y="6421618"/>
            <a:ext cx="4038600" cy="432395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r>
              <a:rPr lang="en-US" sz="2400" dirty="0" smtClean="0">
                <a:solidFill>
                  <a:srgbClr val="0033CC"/>
                </a:solidFill>
              </a:rPr>
              <a:t>Thermal Compensation System</a:t>
            </a:r>
            <a:endParaRPr lang="en-US" sz="2400" dirty="0">
              <a:solidFill>
                <a:srgbClr val="0033CC"/>
              </a:solidFill>
            </a:endParaRPr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4599214" y="4486217"/>
            <a:ext cx="4773385" cy="23677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US" dirty="0" smtClean="0"/>
              <a:t>Advanced LIGO designed with compensation</a:t>
            </a:r>
          </a:p>
          <a:p>
            <a:pPr>
              <a:spcBef>
                <a:spcPts val="0"/>
              </a:spcBef>
            </a:pPr>
            <a:r>
              <a:rPr lang="en-US" dirty="0"/>
              <a:t>M</a:t>
            </a:r>
            <a:r>
              <a:rPr lang="en-US" dirty="0" smtClean="0"/>
              <a:t>inimize CO</a:t>
            </a:r>
            <a:r>
              <a:rPr lang="en-US" baseline="-25000" dirty="0" smtClean="0"/>
              <a:t>2</a:t>
            </a:r>
            <a:r>
              <a:rPr lang="en-US" dirty="0" smtClean="0"/>
              <a:t> laser power to reduce noise</a:t>
            </a:r>
          </a:p>
          <a:p>
            <a:pPr lvl="1">
              <a:spcBef>
                <a:spcPts val="0"/>
              </a:spcBef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400469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r>
              <a:rPr lang="en-US" dirty="0" smtClean="0"/>
              <a:t>Thermal Noise</a:t>
            </a:r>
            <a:endParaRPr 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76200" y="1129147"/>
            <a:ext cx="5791200" cy="2895599"/>
          </a:xfrm>
        </p:spPr>
        <p:txBody>
          <a:bodyPr>
            <a:normAutofit fontScale="85000" lnSpcReduction="10000"/>
          </a:bodyPr>
          <a:lstStyle/>
          <a:p>
            <a:r>
              <a:rPr lang="en-US" dirty="0" smtClean="0"/>
              <a:t>Random motion when not at 0 Kelvin</a:t>
            </a:r>
          </a:p>
          <a:p>
            <a:pPr lvl="1"/>
            <a:r>
              <a:rPr lang="en-US" dirty="0" smtClean="0"/>
              <a:t>Can also appear as random voltage, force, pressure, optical properties, etc.</a:t>
            </a:r>
          </a:p>
          <a:p>
            <a:r>
              <a:rPr lang="en-US" dirty="0"/>
              <a:t>E</a:t>
            </a:r>
            <a:r>
              <a:rPr lang="en-US" dirty="0" smtClean="0"/>
              <a:t>nergy in thermal noise increases with temperature</a:t>
            </a:r>
          </a:p>
          <a:p>
            <a:pPr lvl="1"/>
            <a:r>
              <a:rPr lang="en-US" dirty="0" smtClean="0"/>
              <a:t>Cooling is a way, but not the only way, to reduce these thermal fluctuations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7400" y="1295400"/>
            <a:ext cx="2895600" cy="2171700"/>
          </a:xfrm>
          <a:prstGeom prst="rect">
            <a:avLst/>
          </a:prstGeom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2971800" y="4114801"/>
            <a:ext cx="6400800" cy="2743199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These random motions set a lower limit on measuring signals</a:t>
            </a:r>
          </a:p>
          <a:p>
            <a:pPr lvl="1"/>
            <a:r>
              <a:rPr lang="en-US" dirty="0" smtClean="0"/>
              <a:t>This is the “noise” part of thermal noise</a:t>
            </a:r>
          </a:p>
          <a:p>
            <a:r>
              <a:rPr lang="en-US" dirty="0" smtClean="0"/>
              <a:t>Not random fluctuations in temperature</a:t>
            </a:r>
          </a:p>
          <a:p>
            <a:pPr lvl="1"/>
            <a:r>
              <a:rPr lang="en-US" dirty="0" smtClean="0"/>
              <a:t>Although these can play a role in thermal noise (thermo-optic, </a:t>
            </a:r>
            <a:r>
              <a:rPr lang="en-US" dirty="0" err="1" smtClean="0"/>
              <a:t>thermoelastic</a:t>
            </a:r>
            <a:r>
              <a:rPr lang="en-US" dirty="0" smtClean="0"/>
              <a:t>, etc.)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4157870"/>
            <a:ext cx="2447925" cy="21286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Content Placeholder 2"/>
          <p:cNvSpPr txBox="1">
            <a:spLocks/>
          </p:cNvSpPr>
          <p:nvPr/>
        </p:nvSpPr>
        <p:spPr>
          <a:xfrm>
            <a:off x="5860869" y="3467100"/>
            <a:ext cx="3048000" cy="432395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r>
              <a:rPr lang="en-US" sz="2400" dirty="0" smtClean="0">
                <a:solidFill>
                  <a:srgbClr val="0033CC"/>
                </a:solidFill>
              </a:rPr>
              <a:t>Thermal Energy</a:t>
            </a:r>
            <a:endParaRPr lang="en-US" sz="2400" dirty="0">
              <a:solidFill>
                <a:srgbClr val="0033CC"/>
              </a:solidFill>
            </a:endParaRP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80962" y="6286500"/>
            <a:ext cx="3048000" cy="432395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r>
              <a:rPr lang="en-US" sz="2400" dirty="0" smtClean="0">
                <a:solidFill>
                  <a:srgbClr val="0033CC"/>
                </a:solidFill>
              </a:rPr>
              <a:t>Cooling</a:t>
            </a:r>
            <a:endParaRPr lang="en-US" sz="2400" dirty="0">
              <a:solidFill>
                <a:srgbClr val="0033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5210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Astronomical Sources of Gravitational Waves</a:t>
            </a:r>
            <a:endParaRPr lang="en-US" dirty="0"/>
          </a:p>
        </p:txBody>
      </p:sp>
      <p:sp>
        <p:nvSpPr>
          <p:cNvPr id="3" name="Content Placeholder 2"/>
          <p:cNvSpPr txBox="1">
            <a:spLocks/>
          </p:cNvSpPr>
          <p:nvPr/>
        </p:nvSpPr>
        <p:spPr>
          <a:xfrm>
            <a:off x="438694" y="926802"/>
            <a:ext cx="3581400" cy="737195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r>
              <a:rPr lang="en-US" sz="2400" dirty="0" err="1" smtClean="0">
                <a:solidFill>
                  <a:srgbClr val="0033CC"/>
                </a:solidFill>
              </a:rPr>
              <a:t>Inspiral</a:t>
            </a:r>
            <a:r>
              <a:rPr lang="en-US" sz="2400" dirty="0" smtClean="0">
                <a:solidFill>
                  <a:srgbClr val="0033CC"/>
                </a:solidFill>
              </a:rPr>
              <a:t> Sources: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US" sz="2400" dirty="0" smtClean="0">
                <a:solidFill>
                  <a:srgbClr val="0033CC"/>
                </a:solidFill>
              </a:rPr>
              <a:t> Neutron Stars</a:t>
            </a:r>
            <a:endParaRPr lang="en-US" sz="2400" dirty="0">
              <a:solidFill>
                <a:srgbClr val="0033CC"/>
              </a:solidFill>
            </a:endParaRPr>
          </a:p>
        </p:txBody>
      </p:sp>
      <p:pic>
        <p:nvPicPr>
          <p:cNvPr id="4" name="wd_lg.mp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85800" y="1587797"/>
            <a:ext cx="3087189" cy="2058126"/>
          </a:xfrm>
          <a:prstGeom prst="rect">
            <a:avLst/>
          </a:prstGeom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865735" y="1911063"/>
            <a:ext cx="1977871" cy="19778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Content Placeholder 2"/>
          <p:cNvSpPr txBox="1">
            <a:spLocks/>
          </p:cNvSpPr>
          <p:nvPr/>
        </p:nvSpPr>
        <p:spPr>
          <a:xfrm>
            <a:off x="5390965" y="4069497"/>
            <a:ext cx="3581400" cy="584795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r>
              <a:rPr lang="en-US" sz="2400" dirty="0" smtClean="0">
                <a:solidFill>
                  <a:srgbClr val="0033CC"/>
                </a:solidFill>
              </a:rPr>
              <a:t>Stochastic Sources: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US" sz="2400" dirty="0" smtClean="0">
                <a:solidFill>
                  <a:srgbClr val="0033CC"/>
                </a:solidFill>
              </a:rPr>
              <a:t>Gravitational Wave Background</a:t>
            </a:r>
            <a:endParaRPr lang="en-US" sz="2400" dirty="0">
              <a:solidFill>
                <a:srgbClr val="0033CC"/>
              </a:solidFill>
            </a:endParaRPr>
          </a:p>
        </p:txBody>
      </p:sp>
      <p:pic>
        <p:nvPicPr>
          <p:cNvPr id="7" name="Picture 22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800"/>
          <a:stretch/>
        </p:blipFill>
        <p:spPr bwMode="auto">
          <a:xfrm>
            <a:off x="914400" y="4392751"/>
            <a:ext cx="2362200" cy="22895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8" name="Content Placeholder 2"/>
          <p:cNvSpPr txBox="1">
            <a:spLocks/>
          </p:cNvSpPr>
          <p:nvPr/>
        </p:nvSpPr>
        <p:spPr>
          <a:xfrm>
            <a:off x="304800" y="3777100"/>
            <a:ext cx="3581400" cy="584795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r>
              <a:rPr lang="en-US" sz="2400" dirty="0" smtClean="0">
                <a:solidFill>
                  <a:srgbClr val="0033CC"/>
                </a:solidFill>
              </a:rPr>
              <a:t>Burst Sources: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US" sz="2400" dirty="0" smtClean="0">
                <a:solidFill>
                  <a:srgbClr val="0033CC"/>
                </a:solidFill>
              </a:rPr>
              <a:t>Supernova</a:t>
            </a:r>
            <a:endParaRPr lang="en-US" sz="2400" dirty="0">
              <a:solidFill>
                <a:srgbClr val="0033CC"/>
              </a:solidFill>
            </a:endParaRPr>
          </a:p>
        </p:txBody>
      </p:sp>
      <p:pic>
        <p:nvPicPr>
          <p:cNvPr id="9" name="Picture 2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4724400"/>
            <a:ext cx="3429000" cy="1714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Content Placeholder 2"/>
          <p:cNvSpPr txBox="1">
            <a:spLocks/>
          </p:cNvSpPr>
          <p:nvPr/>
        </p:nvSpPr>
        <p:spPr>
          <a:xfrm>
            <a:off x="5216371" y="1327008"/>
            <a:ext cx="3581400" cy="584795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r>
              <a:rPr lang="en-US" sz="2400" dirty="0" smtClean="0">
                <a:solidFill>
                  <a:srgbClr val="0033CC"/>
                </a:solidFill>
              </a:rPr>
              <a:t>Periodic Sources: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US" sz="2400" dirty="0" smtClean="0">
                <a:solidFill>
                  <a:srgbClr val="0033CC"/>
                </a:solidFill>
              </a:rPr>
              <a:t>Rotating Neutron Stars</a:t>
            </a:r>
            <a:endParaRPr lang="en-US" sz="2400" dirty="0">
              <a:solidFill>
                <a:srgbClr val="0033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4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20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5300" y="3251012"/>
            <a:ext cx="3467100" cy="3467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 descr="https://www.lsc-group.phys.uwm.edu/ligovirgo/exttrig/public/grb_error_box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646" y="3189514"/>
            <a:ext cx="3141754" cy="3508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131" y="3962400"/>
            <a:ext cx="4481664" cy="224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1730" y="76200"/>
            <a:ext cx="8229600" cy="1143000"/>
          </a:xfrm>
        </p:spPr>
        <p:txBody>
          <a:bodyPr/>
          <a:lstStyle/>
          <a:p>
            <a:r>
              <a:rPr lang="en-US" dirty="0" smtClean="0"/>
              <a:t>Results from Initial LIGO</a:t>
            </a:r>
            <a:endParaRPr lang="en-US" dirty="0"/>
          </a:p>
        </p:txBody>
      </p:sp>
      <p:sp>
        <p:nvSpPr>
          <p:cNvPr id="3" name="Content Placeholder 2"/>
          <p:cNvSpPr txBox="1">
            <a:spLocks/>
          </p:cNvSpPr>
          <p:nvPr/>
        </p:nvSpPr>
        <p:spPr>
          <a:xfrm>
            <a:off x="54429" y="1038661"/>
            <a:ext cx="6644869" cy="215085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US" dirty="0" smtClean="0"/>
              <a:t>Initial LIGO at design sensitivity from November 2005 to October 2007</a:t>
            </a:r>
          </a:p>
          <a:p>
            <a:pPr>
              <a:spcBef>
                <a:spcPts val="0"/>
              </a:spcBef>
            </a:pPr>
            <a:r>
              <a:rPr lang="en-US" dirty="0" smtClean="0"/>
              <a:t>No gravitational waves detected</a:t>
            </a:r>
          </a:p>
          <a:p>
            <a:pPr>
              <a:spcBef>
                <a:spcPts val="0"/>
              </a:spcBef>
            </a:pPr>
            <a:r>
              <a:rPr lang="en-US" dirty="0"/>
              <a:t>I</a:t>
            </a:r>
            <a:r>
              <a:rPr lang="en-US" dirty="0" smtClean="0"/>
              <a:t>nteresting /notable non-detections </a:t>
            </a:r>
          </a:p>
        </p:txBody>
      </p:sp>
      <p:pic>
        <p:nvPicPr>
          <p:cNvPr id="4" name="Picture 3" descr="SampleNoiseAnalysis"/>
          <p:cNvPicPr>
            <a:picLocks noChangeAspect="1" noChangeArrowheads="1"/>
          </p:cNvPicPr>
          <p:nvPr/>
        </p:nvPicPr>
        <p:blipFill>
          <a:blip r:embed="rId6" cstate="print"/>
          <a:srcRect l="6361" t="9406" r="9628" b="5879"/>
          <a:stretch>
            <a:fillRect/>
          </a:stretch>
        </p:blipFill>
        <p:spPr bwMode="auto">
          <a:xfrm>
            <a:off x="76200" y="3200400"/>
            <a:ext cx="4610100" cy="35930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4686300" y="3124201"/>
            <a:ext cx="4533900" cy="3810000"/>
          </a:xfrm>
          <a:prstGeom prst="rect">
            <a:avLst/>
          </a:prstGeom>
        </p:spPr>
        <p:txBody>
          <a:bodyPr>
            <a:normAutofit fontScale="925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</a:pPr>
            <a:r>
              <a:rPr lang="en-US" sz="2800" dirty="0" smtClean="0"/>
              <a:t>Crab Pulsar</a:t>
            </a:r>
          </a:p>
          <a:p>
            <a:pPr lvl="1">
              <a:buFontTx/>
              <a:buChar char="•"/>
            </a:pPr>
            <a:r>
              <a:rPr lang="en-US" sz="2400" dirty="0" smtClean="0"/>
              <a:t>Energy loss due to gravitational waves less than 6%</a:t>
            </a:r>
          </a:p>
          <a:p>
            <a:pPr lvl="1">
              <a:buFontTx/>
              <a:buChar char="•"/>
            </a:pPr>
            <a:r>
              <a:rPr lang="en-US" sz="2400" dirty="0" err="1" smtClean="0"/>
              <a:t>Ellipticity</a:t>
            </a:r>
            <a:r>
              <a:rPr lang="en-US" sz="2400" dirty="0" smtClean="0"/>
              <a:t> limit &lt; 3 10</a:t>
            </a:r>
            <a:r>
              <a:rPr lang="en-US" sz="2400" baseline="30000" dirty="0" smtClean="0"/>
              <a:t>-4</a:t>
            </a:r>
          </a:p>
          <a:p>
            <a:pPr>
              <a:buFontTx/>
              <a:buChar char="•"/>
            </a:pPr>
            <a:r>
              <a:rPr lang="en-AU" sz="2800" dirty="0" smtClean="0"/>
              <a:t>GRB070201</a:t>
            </a:r>
          </a:p>
          <a:p>
            <a:pPr lvl="1">
              <a:buFontTx/>
              <a:buChar char="•"/>
            </a:pPr>
            <a:r>
              <a:rPr lang="en-AU" sz="2400" dirty="0" smtClean="0"/>
              <a:t>Either not in Andromeda or not neutron star </a:t>
            </a:r>
            <a:r>
              <a:rPr lang="en-AU" sz="2400" dirty="0" err="1" smtClean="0"/>
              <a:t>inspiral</a:t>
            </a:r>
            <a:endParaRPr lang="en-AU" sz="2400" dirty="0" smtClean="0"/>
          </a:p>
          <a:p>
            <a:pPr>
              <a:buFontTx/>
              <a:buChar char="•"/>
            </a:pPr>
            <a:r>
              <a:rPr lang="en-AU" sz="2800" dirty="0" smtClean="0"/>
              <a:t>Stochastic background below theoretical limits</a:t>
            </a:r>
            <a:endParaRPr lang="en-AU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1371600" y="3234730"/>
            <a:ext cx="2590800" cy="8800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r>
              <a:rPr lang="en-US" sz="2400" dirty="0" smtClean="0">
                <a:solidFill>
                  <a:srgbClr val="0033CC"/>
                </a:solidFill>
              </a:rPr>
              <a:t>Initial LIGO Sensitivity</a:t>
            </a:r>
            <a:endParaRPr lang="en-US" sz="2400" dirty="0">
              <a:solidFill>
                <a:srgbClr val="0033CC"/>
              </a:solidFill>
            </a:endParaRPr>
          </a:p>
        </p:txBody>
      </p:sp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80575428"/>
              </p:ext>
            </p:extLst>
          </p:nvPr>
        </p:nvGraphicFramePr>
        <p:xfrm>
          <a:off x="6019800" y="1020352"/>
          <a:ext cx="3000375" cy="193527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24" name="CorelDRAW" r:id="rId7" imgW="6397752" imgH="4130040" progId="CorelDRAW.Graphic.12">
                  <p:embed/>
                </p:oleObj>
              </mc:Choice>
              <mc:Fallback>
                <p:oleObj name="CorelDRAW" r:id="rId7" imgW="6397752" imgH="4130040" progId="CorelDRAW.Graphic.12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19800" y="1020352"/>
                        <a:ext cx="3000375" cy="193527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Content Placeholder 2"/>
          <p:cNvSpPr txBox="1">
            <a:spLocks/>
          </p:cNvSpPr>
          <p:nvPr/>
        </p:nvSpPr>
        <p:spPr>
          <a:xfrm>
            <a:off x="6400800" y="2845148"/>
            <a:ext cx="2819400" cy="55810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r>
              <a:rPr lang="en-US" sz="2400" dirty="0" smtClean="0">
                <a:solidFill>
                  <a:srgbClr val="0033CC"/>
                </a:solidFill>
              </a:rPr>
              <a:t>Initial LIGO Detector</a:t>
            </a:r>
            <a:endParaRPr lang="en-US" sz="2400" dirty="0">
              <a:solidFill>
                <a:srgbClr val="0033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66924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1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3855"/>
            <a:ext cx="8229600" cy="1143000"/>
          </a:xfrm>
        </p:spPr>
        <p:txBody>
          <a:bodyPr/>
          <a:lstStyle/>
          <a:p>
            <a:r>
              <a:rPr lang="en-US" dirty="0" smtClean="0"/>
              <a:t>Cryogenics</a:t>
            </a:r>
            <a:endParaRPr lang="en-US" dirty="0"/>
          </a:p>
        </p:txBody>
      </p:sp>
      <p:sp>
        <p:nvSpPr>
          <p:cNvPr id="3" name="Content Placeholder 2"/>
          <p:cNvSpPr txBox="1">
            <a:spLocks/>
          </p:cNvSpPr>
          <p:nvPr/>
        </p:nvSpPr>
        <p:spPr>
          <a:xfrm>
            <a:off x="221673" y="2975230"/>
            <a:ext cx="5569527" cy="3733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r>
              <a:rPr lang="en-US" b="1" dirty="0" smtClean="0"/>
              <a:t>Engineering challenges</a:t>
            </a:r>
          </a:p>
          <a:p>
            <a:pPr>
              <a:spcBef>
                <a:spcPts val="0"/>
              </a:spcBef>
            </a:pPr>
            <a:r>
              <a:rPr lang="en-US" dirty="0"/>
              <a:t>H</a:t>
            </a:r>
            <a:r>
              <a:rPr lang="en-US" dirty="0" smtClean="0"/>
              <a:t>igh thermal conductivity materials to get heat out</a:t>
            </a:r>
          </a:p>
          <a:p>
            <a:pPr>
              <a:spcBef>
                <a:spcPts val="0"/>
              </a:spcBef>
            </a:pPr>
            <a:r>
              <a:rPr lang="en-US" dirty="0" smtClean="0"/>
              <a:t>High light power can add heat to optics</a:t>
            </a:r>
          </a:p>
          <a:p>
            <a:pPr>
              <a:spcBef>
                <a:spcPts val="0"/>
              </a:spcBef>
            </a:pPr>
            <a:r>
              <a:rPr lang="en-US" dirty="0" smtClean="0"/>
              <a:t>Refrigerators can cause vibration and other noise</a:t>
            </a:r>
          </a:p>
        </p:txBody>
      </p:sp>
      <p:pic>
        <p:nvPicPr>
          <p:cNvPr id="5" name="Picture 4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0300" y="3131110"/>
            <a:ext cx="2432802" cy="30185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Content Placeholder 2"/>
          <p:cNvSpPr txBox="1">
            <a:spLocks/>
          </p:cNvSpPr>
          <p:nvPr/>
        </p:nvSpPr>
        <p:spPr>
          <a:xfrm>
            <a:off x="5902701" y="6209407"/>
            <a:ext cx="3048000" cy="432395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r>
              <a:rPr lang="en-US" sz="2400" dirty="0" smtClean="0">
                <a:solidFill>
                  <a:srgbClr val="0033CC"/>
                </a:solidFill>
              </a:rPr>
              <a:t>Cooled Mirror</a:t>
            </a:r>
            <a:endParaRPr lang="en-US" sz="2400" dirty="0">
              <a:solidFill>
                <a:srgbClr val="0033CC"/>
              </a:solidFill>
            </a:endParaRP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235526" y="990600"/>
            <a:ext cx="8686799" cy="2362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US" dirty="0" smtClean="0"/>
              <a:t>Reduction in </a:t>
            </a:r>
            <a:r>
              <a:rPr lang="en-US" i="1" dirty="0" smtClean="0"/>
              <a:t>T</a:t>
            </a:r>
            <a:r>
              <a:rPr lang="en-US" dirty="0" smtClean="0"/>
              <a:t> directly lowers thermal noise</a:t>
            </a:r>
          </a:p>
          <a:p>
            <a:pPr>
              <a:spcBef>
                <a:spcPts val="0"/>
              </a:spcBef>
            </a:pPr>
            <a:r>
              <a:rPr lang="en-US" dirty="0" smtClean="0"/>
              <a:t>Need to study materials at low temperatures</a:t>
            </a:r>
          </a:p>
          <a:p>
            <a:pPr lvl="1">
              <a:spcBef>
                <a:spcPts val="0"/>
              </a:spcBef>
            </a:pPr>
            <a:r>
              <a:rPr lang="en-US" dirty="0" smtClean="0"/>
              <a:t>Properties can improve,  worsen, or stay same</a:t>
            </a:r>
          </a:p>
          <a:p>
            <a:pPr lvl="1">
              <a:spcBef>
                <a:spcPts val="0"/>
              </a:spcBef>
            </a:pPr>
            <a:r>
              <a:rPr lang="en-US" dirty="0" smtClean="0"/>
              <a:t>New materials may become possible</a:t>
            </a:r>
          </a:p>
        </p:txBody>
      </p:sp>
    </p:spTree>
    <p:extLst>
      <p:ext uri="{BB962C8B-B14F-4D97-AF65-F5344CB8AC3E}">
        <p14:creationId xmlns:p14="http://schemas.microsoft.com/office/powerpoint/2010/main" val="2195883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3855"/>
            <a:ext cx="8229600" cy="1143000"/>
          </a:xfrm>
        </p:spPr>
        <p:txBody>
          <a:bodyPr/>
          <a:lstStyle/>
          <a:p>
            <a:r>
              <a:rPr lang="en-US" dirty="0" smtClean="0"/>
              <a:t>Cryogenics and Materials</a:t>
            </a:r>
            <a:endParaRPr lang="en-US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2978" y="1259073"/>
            <a:ext cx="3407723" cy="26066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210" y="3886200"/>
            <a:ext cx="3504628" cy="26292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2177" y="1055167"/>
            <a:ext cx="5569527" cy="298343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US" dirty="0" smtClean="0"/>
              <a:t>Material </a:t>
            </a:r>
            <a:r>
              <a:rPr lang="en-US" dirty="0" smtClean="0">
                <a:latin typeface="Symbol" pitchFamily="18" charset="2"/>
              </a:rPr>
              <a:t>f</a:t>
            </a:r>
            <a:r>
              <a:rPr lang="en-US" dirty="0" smtClean="0"/>
              <a:t>’s change with T</a:t>
            </a:r>
          </a:p>
          <a:p>
            <a:pPr>
              <a:spcBef>
                <a:spcPts val="0"/>
              </a:spcBef>
            </a:pPr>
            <a:r>
              <a:rPr lang="en-US" dirty="0" smtClean="0"/>
              <a:t>Often have loss peaks</a:t>
            </a:r>
          </a:p>
          <a:p>
            <a:pPr lvl="1">
              <a:spcBef>
                <a:spcPts val="0"/>
              </a:spcBef>
            </a:pPr>
            <a:r>
              <a:rPr lang="en-US" dirty="0" err="1" smtClean="0"/>
              <a:t>Tantala</a:t>
            </a:r>
            <a:r>
              <a:rPr lang="en-US" dirty="0" smtClean="0"/>
              <a:t>, </a:t>
            </a:r>
            <a:r>
              <a:rPr lang="en-US" dirty="0" err="1" smtClean="0"/>
              <a:t>titania-tantala</a:t>
            </a:r>
            <a:r>
              <a:rPr lang="en-US" dirty="0" smtClean="0"/>
              <a:t>, silica</a:t>
            </a:r>
          </a:p>
          <a:p>
            <a:pPr lvl="1">
              <a:spcBef>
                <a:spcPts val="0"/>
              </a:spcBef>
            </a:pPr>
            <a:r>
              <a:rPr lang="en-US" dirty="0" smtClean="0"/>
              <a:t>Help understand source of mechanical loss</a:t>
            </a:r>
          </a:p>
          <a:p>
            <a:pPr>
              <a:spcBef>
                <a:spcPts val="0"/>
              </a:spcBef>
            </a:pPr>
            <a:r>
              <a:rPr lang="en-US" dirty="0" smtClean="0"/>
              <a:t>Very low T,  </a:t>
            </a:r>
            <a:r>
              <a:rPr lang="en-US" dirty="0" smtClean="0">
                <a:latin typeface="Symbol" pitchFamily="18" charset="2"/>
              </a:rPr>
              <a:t>f</a:t>
            </a:r>
            <a:r>
              <a:rPr lang="en-US" dirty="0" smtClean="0"/>
              <a:t>’s become low</a:t>
            </a: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3943838" y="3886200"/>
            <a:ext cx="5279129" cy="298343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US" dirty="0" smtClean="0"/>
              <a:t>Many loss peaks different with annealing/doping</a:t>
            </a:r>
          </a:p>
          <a:p>
            <a:pPr>
              <a:spcBef>
                <a:spcPts val="0"/>
              </a:spcBef>
            </a:pPr>
            <a:r>
              <a:rPr lang="en-US" dirty="0" err="1" smtClean="0"/>
              <a:t>Hafnia</a:t>
            </a:r>
            <a:r>
              <a:rPr lang="en-US" dirty="0" smtClean="0"/>
              <a:t> (HfO</a:t>
            </a:r>
            <a:r>
              <a:rPr lang="en-US" baseline="-25000" dirty="0" smtClean="0"/>
              <a:t>2</a:t>
            </a:r>
            <a:r>
              <a:rPr lang="en-US" dirty="0" smtClean="0"/>
              <a:t>) poor at room temperature but continually improves with low T</a:t>
            </a: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5410200" y="834615"/>
            <a:ext cx="3540501" cy="432395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r>
              <a:rPr lang="en-US" sz="2400" dirty="0" smtClean="0">
                <a:solidFill>
                  <a:srgbClr val="0033CC"/>
                </a:solidFill>
              </a:rPr>
              <a:t>Loss Peaks in Ta and Ti-Ta</a:t>
            </a:r>
            <a:endParaRPr lang="en-US" sz="2400" dirty="0">
              <a:solidFill>
                <a:srgbClr val="0033CC"/>
              </a:solidFill>
            </a:endParaRP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439210" y="6515431"/>
            <a:ext cx="3504628" cy="432395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r>
              <a:rPr lang="en-US" sz="2400" dirty="0" err="1" smtClean="0">
                <a:solidFill>
                  <a:srgbClr val="0033CC"/>
                </a:solidFill>
              </a:rPr>
              <a:t>Hafnia</a:t>
            </a:r>
            <a:r>
              <a:rPr lang="en-US" sz="2400" dirty="0" smtClean="0">
                <a:solidFill>
                  <a:srgbClr val="0033CC"/>
                </a:solidFill>
              </a:rPr>
              <a:t> Mechanical Loss</a:t>
            </a:r>
            <a:endParaRPr lang="en-US" sz="2400" dirty="0">
              <a:solidFill>
                <a:srgbClr val="0033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0933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354"/>
            <a:ext cx="8229600" cy="1143000"/>
          </a:xfrm>
        </p:spPr>
        <p:txBody>
          <a:bodyPr/>
          <a:lstStyle/>
          <a:p>
            <a:r>
              <a:rPr lang="en-US" dirty="0" smtClean="0"/>
              <a:t>Beam Shaping</a:t>
            </a:r>
            <a:endParaRPr lang="en-US" dirty="0"/>
          </a:p>
        </p:txBody>
      </p:sp>
      <p:pic>
        <p:nvPicPr>
          <p:cNvPr id="3" name="Picture 2" descr="transmittedLG33-20110420.png"/>
          <p:cNvPicPr>
            <a:picLocks noChangeAspect="1"/>
          </p:cNvPicPr>
          <p:nvPr/>
        </p:nvPicPr>
        <p:blipFill>
          <a:blip r:embed="rId2"/>
          <a:srcRect l="30811" t="12932" r="10270" b="15518"/>
          <a:stretch>
            <a:fillRect/>
          </a:stretch>
        </p:blipFill>
        <p:spPr>
          <a:xfrm>
            <a:off x="6172200" y="4278018"/>
            <a:ext cx="2298171" cy="2216603"/>
          </a:xfrm>
          <a:prstGeom prst="rect">
            <a:avLst/>
          </a:prstGeom>
        </p:spPr>
      </p:pic>
      <p:pic>
        <p:nvPicPr>
          <p:cNvPr id="6" name="Picture 5" descr="optimisedbeam_intensity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430" y="1295400"/>
            <a:ext cx="3561806" cy="222763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dist="35921" dir="2700000" algn="ctr" rotWithShape="0">
              <a:srgbClr val="80808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ontent Placeholder 2"/>
          <p:cNvSpPr txBox="1">
            <a:spLocks/>
          </p:cNvSpPr>
          <p:nvPr/>
        </p:nvSpPr>
        <p:spPr>
          <a:xfrm>
            <a:off x="3692236" y="1055167"/>
            <a:ext cx="5569527" cy="366923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US" dirty="0"/>
              <a:t>A</a:t>
            </a:r>
            <a:r>
              <a:rPr lang="en-US" dirty="0" smtClean="0"/>
              <a:t>veraging across mirror gives lower thermal noise</a:t>
            </a:r>
          </a:p>
          <a:p>
            <a:pPr>
              <a:spcBef>
                <a:spcPts val="0"/>
              </a:spcBef>
            </a:pPr>
            <a:r>
              <a:rPr lang="en-US" dirty="0" smtClean="0"/>
              <a:t>Effectively increasing </a:t>
            </a:r>
            <a:r>
              <a:rPr lang="en-US" i="1" dirty="0" smtClean="0"/>
              <a:t>w</a:t>
            </a:r>
            <a:r>
              <a:rPr lang="en-US" dirty="0" smtClean="0"/>
              <a:t> value</a:t>
            </a:r>
          </a:p>
          <a:p>
            <a:pPr>
              <a:spcBef>
                <a:spcPts val="0"/>
              </a:spcBef>
            </a:pPr>
            <a:r>
              <a:rPr lang="en-US" dirty="0" smtClean="0"/>
              <a:t>Brings up optical problems</a:t>
            </a:r>
          </a:p>
          <a:p>
            <a:pPr lvl="1">
              <a:spcBef>
                <a:spcPts val="0"/>
              </a:spcBef>
            </a:pPr>
            <a:r>
              <a:rPr lang="en-US" dirty="0" smtClean="0"/>
              <a:t>Optical loss at edge of mirror</a:t>
            </a:r>
          </a:p>
          <a:p>
            <a:pPr lvl="1">
              <a:spcBef>
                <a:spcPts val="0"/>
              </a:spcBef>
            </a:pPr>
            <a:r>
              <a:rPr lang="en-US" dirty="0" smtClean="0"/>
              <a:t>Cavity stability at high power</a:t>
            </a: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128253" y="4037852"/>
            <a:ext cx="5891547" cy="29725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US" dirty="0" smtClean="0"/>
              <a:t>Many experimental attempts</a:t>
            </a:r>
          </a:p>
          <a:p>
            <a:pPr>
              <a:spcBef>
                <a:spcPts val="0"/>
              </a:spcBef>
            </a:pPr>
            <a:r>
              <a:rPr lang="en-US" dirty="0" smtClean="0"/>
              <a:t>Mesa beams</a:t>
            </a:r>
          </a:p>
          <a:p>
            <a:pPr lvl="1">
              <a:spcBef>
                <a:spcPts val="0"/>
              </a:spcBef>
            </a:pPr>
            <a:r>
              <a:rPr lang="en-US" dirty="0" smtClean="0"/>
              <a:t>Requires special shaped mirror</a:t>
            </a:r>
          </a:p>
          <a:p>
            <a:pPr>
              <a:spcBef>
                <a:spcPts val="0"/>
              </a:spcBef>
            </a:pPr>
            <a:r>
              <a:rPr lang="en-US" dirty="0" err="1" smtClean="0"/>
              <a:t>Laguerre</a:t>
            </a:r>
            <a:r>
              <a:rPr lang="en-US" dirty="0" smtClean="0"/>
              <a:t> Gauss beams</a:t>
            </a:r>
          </a:p>
          <a:p>
            <a:pPr lvl="1">
              <a:spcBef>
                <a:spcPts val="0"/>
              </a:spcBef>
            </a:pPr>
            <a:r>
              <a:rPr lang="en-US" dirty="0" smtClean="0"/>
              <a:t>Use spherical mirrors</a:t>
            </a:r>
          </a:p>
          <a:p>
            <a:pPr lvl="1">
              <a:spcBef>
                <a:spcPts val="0"/>
              </a:spcBef>
            </a:pPr>
            <a:r>
              <a:rPr lang="en-US" smtClean="0"/>
              <a:t>Plans for use </a:t>
            </a:r>
            <a:r>
              <a:rPr lang="en-US" dirty="0" smtClean="0"/>
              <a:t>in prototype</a:t>
            </a:r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151735" y="833207"/>
            <a:ext cx="3540501" cy="432395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r>
              <a:rPr lang="en-US" sz="2400" dirty="0" smtClean="0">
                <a:solidFill>
                  <a:srgbClr val="0033CC"/>
                </a:solidFill>
              </a:rPr>
              <a:t>Different Shaped Beams</a:t>
            </a:r>
            <a:endParaRPr lang="en-US" sz="2400" dirty="0">
              <a:solidFill>
                <a:srgbClr val="0033CC"/>
              </a:solidFill>
            </a:endParaRPr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5603499" y="6425605"/>
            <a:ext cx="3540501" cy="432395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r>
              <a:rPr lang="en-US" sz="2400" dirty="0" err="1" smtClean="0">
                <a:solidFill>
                  <a:srgbClr val="0033CC"/>
                </a:solidFill>
              </a:rPr>
              <a:t>Laguerre</a:t>
            </a:r>
            <a:r>
              <a:rPr lang="en-US" sz="2400" dirty="0" smtClean="0">
                <a:solidFill>
                  <a:srgbClr val="0033CC"/>
                </a:solidFill>
              </a:rPr>
              <a:t> Gauss 3,3 Mode</a:t>
            </a:r>
            <a:endParaRPr lang="en-US" sz="2400" dirty="0">
              <a:solidFill>
                <a:srgbClr val="0033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4551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r>
              <a:rPr lang="en-US" dirty="0" smtClean="0"/>
              <a:t>Coating Free Mirrors</a:t>
            </a:r>
            <a:endParaRPr lang="en-US" dirty="0"/>
          </a:p>
        </p:txBody>
      </p:sp>
      <p:pic>
        <p:nvPicPr>
          <p:cNvPr id="3" name="Picture 2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331" y="1524000"/>
            <a:ext cx="3124200" cy="1546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4357" y="4705350"/>
            <a:ext cx="2362200" cy="1771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3955869" y="1219200"/>
            <a:ext cx="5225538" cy="34861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US" dirty="0" smtClean="0"/>
              <a:t>Can use total internal reflection effect for mirror</a:t>
            </a:r>
          </a:p>
          <a:p>
            <a:pPr>
              <a:spcBef>
                <a:spcPts val="0"/>
              </a:spcBef>
            </a:pPr>
            <a:r>
              <a:rPr lang="en-US" dirty="0" smtClean="0"/>
              <a:t>Need an anti-reflective coating on face</a:t>
            </a:r>
          </a:p>
          <a:p>
            <a:pPr lvl="1">
              <a:spcBef>
                <a:spcPts val="0"/>
              </a:spcBef>
            </a:pPr>
            <a:r>
              <a:rPr lang="en-US" dirty="0" smtClean="0"/>
              <a:t>Much thinner than reflective</a:t>
            </a:r>
          </a:p>
          <a:p>
            <a:pPr>
              <a:spcBef>
                <a:spcPts val="0"/>
              </a:spcBef>
            </a:pPr>
            <a:r>
              <a:rPr lang="en-US" dirty="0" smtClean="0"/>
              <a:t>Beam travels inside mirror</a:t>
            </a:r>
          </a:p>
          <a:p>
            <a:pPr lvl="1">
              <a:spcBef>
                <a:spcPts val="0"/>
              </a:spcBef>
            </a:pPr>
            <a:r>
              <a:rPr lang="en-US" dirty="0" smtClean="0"/>
              <a:t>Scatter, absorption concerns</a:t>
            </a: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228601" y="3382736"/>
            <a:ext cx="3962399" cy="13226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US" dirty="0" smtClean="0"/>
              <a:t>Mostly theory and modeling work</a:t>
            </a: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259081" y="4419600"/>
            <a:ext cx="5755276" cy="2438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US" dirty="0" smtClean="0"/>
              <a:t>Concerns with level of reflectivity achievable</a:t>
            </a:r>
          </a:p>
          <a:p>
            <a:pPr>
              <a:spcBef>
                <a:spcPts val="0"/>
              </a:spcBef>
            </a:pPr>
            <a:r>
              <a:rPr lang="en-US" dirty="0" smtClean="0"/>
              <a:t>Experiment using Brewster angle mirror</a:t>
            </a: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339633" y="1113900"/>
            <a:ext cx="3048000" cy="432395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r>
              <a:rPr lang="en-US" sz="2400" dirty="0" smtClean="0">
                <a:solidFill>
                  <a:srgbClr val="0033CC"/>
                </a:solidFill>
              </a:rPr>
              <a:t>Coating Free Mirrors</a:t>
            </a:r>
            <a:endParaRPr lang="en-US" sz="2400" dirty="0">
              <a:solidFill>
                <a:srgbClr val="0033CC"/>
              </a:solidFill>
            </a:endParaRPr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5671457" y="6425605"/>
            <a:ext cx="3048000" cy="432395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r>
              <a:rPr lang="en-US" sz="2400" dirty="0" smtClean="0">
                <a:solidFill>
                  <a:srgbClr val="0033CC"/>
                </a:solidFill>
              </a:rPr>
              <a:t>Brewster’s Angle Reflector</a:t>
            </a:r>
            <a:endParaRPr lang="en-US" sz="2400" dirty="0">
              <a:solidFill>
                <a:srgbClr val="0033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0222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Coating Thermal Noise II</a:t>
            </a:r>
            <a:endParaRPr lang="en-US" dirty="0"/>
          </a:p>
        </p:txBody>
      </p:sp>
      <p:pic>
        <p:nvPicPr>
          <p:cNvPr id="3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004" y="1600200"/>
            <a:ext cx="3108325" cy="2403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Straight Arrow Connector 4"/>
          <p:cNvCxnSpPr/>
          <p:nvPr/>
        </p:nvCxnSpPr>
        <p:spPr>
          <a:xfrm flipV="1">
            <a:off x="2172204" y="2895600"/>
            <a:ext cx="0" cy="99060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>
            <a:off x="2186059" y="1690255"/>
            <a:ext cx="0" cy="91440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9" name="Title 1"/>
          <p:cNvSpPr txBox="1">
            <a:spLocks/>
          </p:cNvSpPr>
          <p:nvPr/>
        </p:nvSpPr>
        <p:spPr>
          <a:xfrm>
            <a:off x="1881259" y="3785177"/>
            <a:ext cx="609600" cy="688975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i="1" dirty="0" smtClean="0">
                <a:solidFill>
                  <a:srgbClr val="C00000"/>
                </a:solidFill>
              </a:rPr>
              <a:t>w</a:t>
            </a:r>
            <a:endParaRPr lang="en-US" i="1" dirty="0">
              <a:solidFill>
                <a:srgbClr val="C0000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 rot="5400000">
            <a:off x="5908964" y="4267201"/>
            <a:ext cx="1371600" cy="2743200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 rot="5400000">
            <a:off x="6494318" y="3480956"/>
            <a:ext cx="200891" cy="2743200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Arrow Connector 13"/>
          <p:cNvCxnSpPr/>
          <p:nvPr/>
        </p:nvCxnSpPr>
        <p:spPr>
          <a:xfrm rot="5400000" flipH="1">
            <a:off x="7703127" y="5399664"/>
            <a:ext cx="762000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rot="5400000">
            <a:off x="7620000" y="4207453"/>
            <a:ext cx="914399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8" name="Title 1"/>
          <p:cNvSpPr txBox="1">
            <a:spLocks/>
          </p:cNvSpPr>
          <p:nvPr/>
        </p:nvSpPr>
        <p:spPr>
          <a:xfrm>
            <a:off x="8229600" y="4474152"/>
            <a:ext cx="609600" cy="688975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i="1" dirty="0" smtClean="0">
                <a:solidFill>
                  <a:srgbClr val="C00000"/>
                </a:solidFill>
              </a:rPr>
              <a:t>d</a:t>
            </a:r>
            <a:endParaRPr lang="en-US" i="1" dirty="0">
              <a:solidFill>
                <a:srgbClr val="C00000"/>
              </a:solidFill>
            </a:endParaRPr>
          </a:p>
        </p:txBody>
      </p:sp>
      <p:pic>
        <p:nvPicPr>
          <p:cNvPr id="19" name="Picture 18" descr="spring_animat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4747" y="4460586"/>
            <a:ext cx="1254847" cy="2238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itle 1"/>
          <p:cNvSpPr txBox="1">
            <a:spLocks/>
          </p:cNvSpPr>
          <p:nvPr/>
        </p:nvSpPr>
        <p:spPr>
          <a:xfrm>
            <a:off x="2452255" y="5091689"/>
            <a:ext cx="902492" cy="688975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i="1" dirty="0" err="1" smtClean="0">
                <a:solidFill>
                  <a:srgbClr val="C00000"/>
                </a:solidFill>
              </a:rPr>
              <a:t>Y,</a:t>
            </a:r>
            <a:r>
              <a:rPr lang="en-US" i="1" dirty="0" err="1" smtClean="0">
                <a:solidFill>
                  <a:srgbClr val="C00000"/>
                </a:solidFill>
                <a:latin typeface="Symbol" pitchFamily="18" charset="2"/>
              </a:rPr>
              <a:t>f</a:t>
            </a:r>
            <a:endParaRPr lang="en-US" i="1" dirty="0">
              <a:solidFill>
                <a:srgbClr val="C00000"/>
              </a:solidFill>
              <a:latin typeface="Symbol" pitchFamily="18" charset="2"/>
            </a:endParaRPr>
          </a:p>
        </p:txBody>
      </p:sp>
      <p:sp>
        <p:nvSpPr>
          <p:cNvPr id="23" name="Content Placeholder 2"/>
          <p:cNvSpPr txBox="1">
            <a:spLocks/>
          </p:cNvSpPr>
          <p:nvPr/>
        </p:nvSpPr>
        <p:spPr>
          <a:xfrm>
            <a:off x="3565525" y="1467873"/>
            <a:ext cx="5426075" cy="253580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US" i="1" dirty="0"/>
              <a:t>w</a:t>
            </a:r>
            <a:r>
              <a:rPr lang="en-US" dirty="0" smtClean="0"/>
              <a:t>: how well noise is averaged </a:t>
            </a:r>
          </a:p>
          <a:p>
            <a:pPr>
              <a:spcBef>
                <a:spcPts val="0"/>
              </a:spcBef>
            </a:pPr>
            <a:r>
              <a:rPr lang="en-US" i="1" dirty="0"/>
              <a:t>d</a:t>
            </a:r>
            <a:r>
              <a:rPr lang="en-US" dirty="0" smtClean="0"/>
              <a:t>: how much coating</a:t>
            </a:r>
          </a:p>
          <a:p>
            <a:pPr>
              <a:spcBef>
                <a:spcPts val="0"/>
              </a:spcBef>
            </a:pPr>
            <a:r>
              <a:rPr lang="en-US" i="1" dirty="0" smtClean="0"/>
              <a:t>Y</a:t>
            </a:r>
            <a:r>
              <a:rPr lang="en-US" dirty="0" smtClean="0"/>
              <a:t>: how stiff is the coating</a:t>
            </a:r>
          </a:p>
          <a:p>
            <a:pPr>
              <a:spcBef>
                <a:spcPts val="0"/>
              </a:spcBef>
            </a:pPr>
            <a:r>
              <a:rPr lang="en-US" i="1" dirty="0" smtClean="0">
                <a:latin typeface="Symbol" pitchFamily="18" charset="2"/>
              </a:rPr>
              <a:t>f</a:t>
            </a:r>
            <a:r>
              <a:rPr lang="en-US" dirty="0" smtClean="0"/>
              <a:t>: how much heat energy can affect coating motion</a:t>
            </a:r>
            <a:endParaRPr lang="en-US" dirty="0"/>
          </a:p>
        </p:txBody>
      </p:sp>
      <p:cxnSp>
        <p:nvCxnSpPr>
          <p:cNvPr id="25" name="Straight Arrow Connector 24"/>
          <p:cNvCxnSpPr/>
          <p:nvPr/>
        </p:nvCxnSpPr>
        <p:spPr>
          <a:xfrm flipV="1">
            <a:off x="4191000" y="4852556"/>
            <a:ext cx="914400" cy="54710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6" name="Content Placeholder 2"/>
          <p:cNvSpPr txBox="1">
            <a:spLocks/>
          </p:cNvSpPr>
          <p:nvPr/>
        </p:nvSpPr>
        <p:spPr>
          <a:xfrm>
            <a:off x="5056909" y="5882708"/>
            <a:ext cx="3048000" cy="432395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r>
              <a:rPr lang="en-US" sz="2400" dirty="0" smtClean="0">
                <a:solidFill>
                  <a:srgbClr val="FFFF00"/>
                </a:solidFill>
              </a:rPr>
              <a:t>Substrate</a:t>
            </a:r>
            <a:endParaRPr lang="en-US" sz="2400" dirty="0">
              <a:solidFill>
                <a:srgbClr val="FFFF00"/>
              </a:solidFill>
            </a:endParaRPr>
          </a:p>
        </p:txBody>
      </p:sp>
      <p:sp>
        <p:nvSpPr>
          <p:cNvPr id="27" name="Content Placeholder 2"/>
          <p:cNvSpPr txBox="1">
            <a:spLocks/>
          </p:cNvSpPr>
          <p:nvPr/>
        </p:nvSpPr>
        <p:spPr>
          <a:xfrm>
            <a:off x="5077690" y="4386244"/>
            <a:ext cx="3048000" cy="432395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r>
              <a:rPr lang="en-US" sz="2400" dirty="0" smtClean="0"/>
              <a:t>Coating</a:t>
            </a:r>
            <a:endParaRPr lang="en-US" sz="2400" dirty="0"/>
          </a:p>
        </p:txBody>
      </p:sp>
      <p:sp>
        <p:nvSpPr>
          <p:cNvPr id="28" name="Content Placeholder 2"/>
          <p:cNvSpPr txBox="1">
            <a:spLocks/>
          </p:cNvSpPr>
          <p:nvPr/>
        </p:nvSpPr>
        <p:spPr>
          <a:xfrm>
            <a:off x="191004" y="1167805"/>
            <a:ext cx="3048000" cy="432395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r>
              <a:rPr lang="en-US" sz="2400" dirty="0" smtClean="0">
                <a:solidFill>
                  <a:srgbClr val="0033CC"/>
                </a:solidFill>
              </a:rPr>
              <a:t>Side View of Optic</a:t>
            </a:r>
            <a:endParaRPr lang="en-US" sz="2400" dirty="0">
              <a:solidFill>
                <a:srgbClr val="0033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1663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7980" y="27709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Frequency Stabilization</a:t>
            </a:r>
            <a:endParaRPr lang="en-US" dirty="0"/>
          </a:p>
        </p:txBody>
      </p:sp>
      <p:sp>
        <p:nvSpPr>
          <p:cNvPr id="3" name="Content Placeholder 2"/>
          <p:cNvSpPr txBox="1">
            <a:spLocks/>
          </p:cNvSpPr>
          <p:nvPr/>
        </p:nvSpPr>
        <p:spPr>
          <a:xfrm>
            <a:off x="235526" y="1066800"/>
            <a:ext cx="8686799" cy="3200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US" dirty="0" smtClean="0"/>
              <a:t>Optical cavities used as frequency reference</a:t>
            </a:r>
          </a:p>
          <a:p>
            <a:pPr lvl="1">
              <a:spcBef>
                <a:spcPts val="0"/>
              </a:spcBef>
            </a:pPr>
            <a:r>
              <a:rPr lang="en-US" dirty="0" smtClean="0"/>
              <a:t>Cavities have coated mirrors on each end</a:t>
            </a:r>
          </a:p>
          <a:p>
            <a:pPr>
              <a:spcBef>
                <a:spcPts val="0"/>
              </a:spcBef>
            </a:pPr>
            <a:r>
              <a:rPr lang="en-US" dirty="0" smtClean="0"/>
              <a:t>Light of certain frequency will resonate in cavity</a:t>
            </a:r>
          </a:p>
          <a:p>
            <a:pPr>
              <a:spcBef>
                <a:spcPts val="0"/>
              </a:spcBef>
            </a:pPr>
            <a:r>
              <a:rPr lang="en-US" dirty="0"/>
              <a:t>L</a:t>
            </a:r>
            <a:r>
              <a:rPr lang="en-US" dirty="0" smtClean="0"/>
              <a:t>ength stability determines frequency stability</a:t>
            </a:r>
          </a:p>
          <a:p>
            <a:pPr>
              <a:spcBef>
                <a:spcPts val="0"/>
              </a:spcBef>
            </a:pPr>
            <a:r>
              <a:rPr lang="en-US" dirty="0" smtClean="0"/>
              <a:t>Coating thermal noise will limit cavity length</a:t>
            </a:r>
          </a:p>
          <a:p>
            <a:pPr lvl="1">
              <a:spcBef>
                <a:spcPts val="0"/>
              </a:spcBef>
            </a:pPr>
            <a:r>
              <a:rPr lang="en-US" dirty="0" smtClean="0"/>
              <a:t>Currently limited to proton radius over </a:t>
            </a:r>
            <a:r>
              <a:rPr lang="en-US" smtClean="0"/>
              <a:t>1 second</a:t>
            </a:r>
            <a:endParaRPr lang="en-US" dirty="0" smtClean="0"/>
          </a:p>
        </p:txBody>
      </p:sp>
      <p:grpSp>
        <p:nvGrpSpPr>
          <p:cNvPr id="7" name="Group 6"/>
          <p:cNvGrpSpPr/>
          <p:nvPr/>
        </p:nvGrpSpPr>
        <p:grpSpPr>
          <a:xfrm>
            <a:off x="609600" y="4356604"/>
            <a:ext cx="4495800" cy="1533093"/>
            <a:chOff x="3124200" y="4038600"/>
            <a:chExt cx="6196841" cy="2395538"/>
          </a:xfrm>
        </p:grpSpPr>
        <p:sp>
          <p:nvSpPr>
            <p:cNvPr id="6" name="Rectangle 5"/>
            <p:cNvSpPr/>
            <p:nvPr/>
          </p:nvSpPr>
          <p:spPr>
            <a:xfrm>
              <a:off x="3124200" y="4038600"/>
              <a:ext cx="6196841" cy="2395538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24200" y="4038600"/>
              <a:ext cx="6196841" cy="2395538"/>
            </a:xfrm>
            <a:prstGeom prst="rect">
              <a:avLst/>
            </a:prstGeom>
          </p:spPr>
        </p:pic>
      </p:grp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15" t="5656" r="49608" b="61818"/>
          <a:stretch/>
        </p:blipFill>
        <p:spPr>
          <a:xfrm>
            <a:off x="6172200" y="4106228"/>
            <a:ext cx="2182090" cy="2230583"/>
          </a:xfrm>
          <a:prstGeom prst="rect">
            <a:avLst/>
          </a:prstGeom>
        </p:spPr>
      </p:pic>
      <p:sp>
        <p:nvSpPr>
          <p:cNvPr id="11" name="Content Placeholder 2"/>
          <p:cNvSpPr txBox="1">
            <a:spLocks/>
          </p:cNvSpPr>
          <p:nvPr/>
        </p:nvSpPr>
        <p:spPr>
          <a:xfrm>
            <a:off x="1333500" y="6063866"/>
            <a:ext cx="3048000" cy="432395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r>
              <a:rPr lang="en-US" sz="2400" dirty="0" smtClean="0">
                <a:solidFill>
                  <a:srgbClr val="0033CC"/>
                </a:solidFill>
              </a:rPr>
              <a:t>Optical Cavity</a:t>
            </a:r>
            <a:endParaRPr lang="en-US" sz="2400" dirty="0">
              <a:solidFill>
                <a:srgbClr val="0033CC"/>
              </a:solidFill>
            </a:endParaRPr>
          </a:p>
        </p:txBody>
      </p:sp>
      <p:sp>
        <p:nvSpPr>
          <p:cNvPr id="12" name="Content Placeholder 2"/>
          <p:cNvSpPr txBox="1">
            <a:spLocks/>
          </p:cNvSpPr>
          <p:nvPr/>
        </p:nvSpPr>
        <p:spPr>
          <a:xfrm>
            <a:off x="5739245" y="6299795"/>
            <a:ext cx="3048000" cy="432395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r>
              <a:rPr lang="en-US" sz="2400" dirty="0" smtClean="0">
                <a:solidFill>
                  <a:srgbClr val="0033CC"/>
                </a:solidFill>
              </a:rPr>
              <a:t>Cavity Resonance</a:t>
            </a:r>
            <a:endParaRPr lang="en-US" sz="2400" dirty="0">
              <a:solidFill>
                <a:srgbClr val="0033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6886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32806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Cavity </a:t>
            </a:r>
            <a:r>
              <a:rPr lang="en-US" dirty="0" err="1" smtClean="0"/>
              <a:t>Optomechanics</a:t>
            </a:r>
            <a:endParaRPr lang="en-US" dirty="0"/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88847212"/>
              </p:ext>
            </p:extLst>
          </p:nvPr>
        </p:nvGraphicFramePr>
        <p:xfrm>
          <a:off x="152399" y="4419600"/>
          <a:ext cx="3544552" cy="2057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78" name="CorelDRAW" r:id="rId3" imgW="7791113" imgH="4525192" progId="CorelDRAW.Graphic.12">
                  <p:embed/>
                </p:oleObj>
              </mc:Choice>
              <mc:Fallback>
                <p:oleObj name="CorelDRAW" r:id="rId3" imgW="7791113" imgH="4525192" progId="CorelDRAW.Graphic.12">
                  <p:embed/>
                  <p:pic>
                    <p:nvPicPr>
                      <p:cNvPr id="0" name="Object 2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399" y="4419600"/>
                        <a:ext cx="3544552" cy="2057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Content Placeholder 2"/>
          <p:cNvSpPr txBox="1">
            <a:spLocks/>
          </p:cNvSpPr>
          <p:nvPr/>
        </p:nvSpPr>
        <p:spPr>
          <a:xfrm>
            <a:off x="30480" y="1095102"/>
            <a:ext cx="5791200" cy="332449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US" dirty="0" smtClean="0"/>
              <a:t>Measure motion of small, but macroscopic objects</a:t>
            </a:r>
          </a:p>
          <a:p>
            <a:pPr lvl="1">
              <a:spcBef>
                <a:spcPts val="0"/>
              </a:spcBef>
            </a:pPr>
            <a:r>
              <a:rPr lang="en-US" dirty="0" smtClean="0"/>
              <a:t>Nano to </a:t>
            </a:r>
            <a:r>
              <a:rPr lang="en-US" dirty="0" err="1" smtClean="0"/>
              <a:t>milli</a:t>
            </a:r>
            <a:r>
              <a:rPr lang="en-US" dirty="0" smtClean="0"/>
              <a:t> grams</a:t>
            </a:r>
          </a:p>
          <a:p>
            <a:pPr>
              <a:spcBef>
                <a:spcPts val="0"/>
              </a:spcBef>
            </a:pPr>
            <a:r>
              <a:rPr lang="en-US" dirty="0" smtClean="0"/>
              <a:t>Some samples made by etching</a:t>
            </a:r>
          </a:p>
          <a:p>
            <a:pPr lvl="1">
              <a:spcBef>
                <a:spcPts val="0"/>
              </a:spcBef>
            </a:pPr>
            <a:r>
              <a:rPr lang="en-US" dirty="0" smtClean="0"/>
              <a:t>Only coatings, no substrates</a:t>
            </a:r>
          </a:p>
          <a:p>
            <a:pPr lvl="1">
              <a:spcBef>
                <a:spcPts val="0"/>
              </a:spcBef>
            </a:pPr>
            <a:r>
              <a:rPr lang="en-US" dirty="0" smtClean="0"/>
              <a:t>Coating properties crucial</a:t>
            </a:r>
          </a:p>
          <a:p>
            <a:pPr>
              <a:spcBef>
                <a:spcPts val="0"/>
              </a:spcBef>
            </a:pPr>
            <a:r>
              <a:rPr lang="en-US" dirty="0" smtClean="0"/>
              <a:t>Often cryogenic</a:t>
            </a:r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799" y="1301931"/>
            <a:ext cx="3241729" cy="24318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Content Placeholder 2"/>
          <p:cNvSpPr txBox="1">
            <a:spLocks/>
          </p:cNvSpPr>
          <p:nvPr/>
        </p:nvSpPr>
        <p:spPr>
          <a:xfrm>
            <a:off x="3733800" y="4343400"/>
            <a:ext cx="5486400" cy="2667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US" dirty="0" smtClean="0"/>
              <a:t>Light acts as spring</a:t>
            </a:r>
          </a:p>
          <a:p>
            <a:pPr lvl="1">
              <a:spcBef>
                <a:spcPts val="0"/>
              </a:spcBef>
            </a:pPr>
            <a:r>
              <a:rPr lang="en-US" dirty="0" smtClean="0"/>
              <a:t>Radiation pressure</a:t>
            </a:r>
          </a:p>
          <a:p>
            <a:pPr>
              <a:spcBef>
                <a:spcPts val="0"/>
              </a:spcBef>
            </a:pPr>
            <a:r>
              <a:rPr lang="en-US" dirty="0" smtClean="0"/>
              <a:t>Exchange energy between mirrors and light</a:t>
            </a:r>
          </a:p>
          <a:p>
            <a:pPr lvl="1">
              <a:spcBef>
                <a:spcPts val="0"/>
              </a:spcBef>
            </a:pPr>
            <a:r>
              <a:rPr lang="en-US" dirty="0" smtClean="0"/>
              <a:t>Doppler shift</a:t>
            </a: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5181600" y="3758605"/>
            <a:ext cx="3962400" cy="432395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r>
              <a:rPr lang="en-US" sz="2400" dirty="0" smtClean="0">
                <a:solidFill>
                  <a:srgbClr val="0033CC"/>
                </a:solidFill>
              </a:rPr>
              <a:t>Mini-mirror in Suspension</a:t>
            </a:r>
            <a:endParaRPr lang="en-US" sz="2400" dirty="0">
              <a:solidFill>
                <a:srgbClr val="0033CC"/>
              </a:solidFill>
            </a:endParaRPr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152400" y="6425605"/>
            <a:ext cx="3581400" cy="432395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r>
              <a:rPr lang="en-US" sz="2400" dirty="0" smtClean="0">
                <a:solidFill>
                  <a:srgbClr val="0033CC"/>
                </a:solidFill>
              </a:rPr>
              <a:t>Micron Scale Oscillator</a:t>
            </a:r>
            <a:endParaRPr lang="en-US" sz="2400" dirty="0">
              <a:solidFill>
                <a:srgbClr val="0033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9118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2050"/>
            <a:ext cx="8229600" cy="1143000"/>
          </a:xfrm>
        </p:spPr>
        <p:txBody>
          <a:bodyPr/>
          <a:lstStyle/>
          <a:p>
            <a:r>
              <a:rPr lang="en-US" dirty="0" smtClean="0"/>
              <a:t>Cavity QED</a:t>
            </a:r>
            <a:endParaRPr lang="en-US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1" y="4402346"/>
            <a:ext cx="3629297" cy="2422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Content Placeholder 2"/>
          <p:cNvSpPr txBox="1">
            <a:spLocks/>
          </p:cNvSpPr>
          <p:nvPr/>
        </p:nvSpPr>
        <p:spPr>
          <a:xfrm>
            <a:off x="3957683" y="1066800"/>
            <a:ext cx="5257799" cy="380415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US" dirty="0"/>
              <a:t>S</a:t>
            </a:r>
            <a:r>
              <a:rPr lang="en-US" dirty="0" smtClean="0"/>
              <a:t>ingle atom (ion) in cavity</a:t>
            </a:r>
          </a:p>
          <a:p>
            <a:pPr lvl="1">
              <a:spcBef>
                <a:spcPts val="0"/>
              </a:spcBef>
            </a:pPr>
            <a:r>
              <a:rPr lang="en-US" dirty="0"/>
              <a:t>A</a:t>
            </a:r>
            <a:r>
              <a:rPr lang="en-US" dirty="0" smtClean="0"/>
              <a:t>lso quantum dot</a:t>
            </a:r>
          </a:p>
          <a:p>
            <a:pPr lvl="1">
              <a:spcBef>
                <a:spcPts val="0"/>
              </a:spcBef>
            </a:pPr>
            <a:r>
              <a:rPr lang="en-US" dirty="0" smtClean="0"/>
              <a:t>Bose Einstein condensate</a:t>
            </a:r>
          </a:p>
          <a:p>
            <a:pPr>
              <a:spcBef>
                <a:spcPts val="0"/>
              </a:spcBef>
            </a:pPr>
            <a:r>
              <a:rPr lang="en-US" dirty="0" smtClean="0"/>
              <a:t>Secondary beam traps atom</a:t>
            </a:r>
          </a:p>
          <a:p>
            <a:pPr>
              <a:spcBef>
                <a:spcPts val="0"/>
              </a:spcBef>
            </a:pPr>
            <a:r>
              <a:rPr lang="en-US" dirty="0" smtClean="0"/>
              <a:t>Thermal </a:t>
            </a:r>
            <a:r>
              <a:rPr lang="en-US" dirty="0"/>
              <a:t>noise can influence </a:t>
            </a:r>
            <a:r>
              <a:rPr lang="en-US" dirty="0" smtClean="0"/>
              <a:t>trapping</a:t>
            </a:r>
            <a:endParaRPr lang="en-US" dirty="0"/>
          </a:p>
          <a:p>
            <a:pPr>
              <a:spcBef>
                <a:spcPts val="0"/>
              </a:spcBef>
            </a:pPr>
            <a:endParaRPr lang="en-US" sz="2400" dirty="0" smtClean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1" y="4002216"/>
            <a:ext cx="5181600" cy="2823127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US" dirty="0"/>
              <a:t>Coating scatter very </a:t>
            </a:r>
            <a:r>
              <a:rPr lang="en-US" dirty="0" smtClean="0"/>
              <a:t>low</a:t>
            </a:r>
          </a:p>
          <a:p>
            <a:pPr lvl="1">
              <a:spcBef>
                <a:spcPts val="0"/>
              </a:spcBef>
            </a:pPr>
            <a:r>
              <a:rPr lang="en-US" dirty="0" smtClean="0"/>
              <a:t>Chance of interaction with atom &gt;&gt; chance of scatter </a:t>
            </a:r>
            <a:endParaRPr lang="en-US" dirty="0"/>
          </a:p>
          <a:p>
            <a:pPr>
              <a:spcBef>
                <a:spcPts val="0"/>
              </a:spcBef>
            </a:pPr>
            <a:r>
              <a:rPr lang="en-US" dirty="0" smtClean="0"/>
              <a:t>Can use optical fibers to define cavity </a:t>
            </a:r>
          </a:p>
          <a:p>
            <a:pPr>
              <a:spcBef>
                <a:spcPts val="0"/>
              </a:spcBef>
            </a:pPr>
            <a:r>
              <a:rPr lang="en-US" dirty="0" smtClean="0"/>
              <a:t>Generate </a:t>
            </a:r>
            <a:r>
              <a:rPr lang="en-US" dirty="0"/>
              <a:t>single photons</a:t>
            </a:r>
          </a:p>
          <a:p>
            <a:pPr>
              <a:spcBef>
                <a:spcPts val="0"/>
              </a:spcBef>
            </a:pPr>
            <a:endParaRPr lang="en-US" dirty="0" smtClean="0"/>
          </a:p>
        </p:txBody>
      </p:sp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914400"/>
            <a:ext cx="3975100" cy="2292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Content Placeholder 2"/>
          <p:cNvSpPr txBox="1">
            <a:spLocks/>
          </p:cNvSpPr>
          <p:nvPr/>
        </p:nvSpPr>
        <p:spPr>
          <a:xfrm>
            <a:off x="5015049" y="3976091"/>
            <a:ext cx="3962400" cy="432395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r>
              <a:rPr lang="en-US" sz="2400" dirty="0" smtClean="0">
                <a:solidFill>
                  <a:srgbClr val="0033CC"/>
                </a:solidFill>
              </a:rPr>
              <a:t>Fiber Optic Cavity</a:t>
            </a:r>
            <a:endParaRPr lang="en-US" sz="2400" dirty="0">
              <a:solidFill>
                <a:srgbClr val="0033CC"/>
              </a:solidFill>
            </a:endParaRPr>
          </a:p>
        </p:txBody>
      </p:sp>
      <p:sp>
        <p:nvSpPr>
          <p:cNvPr id="14" name="Content Placeholder 2"/>
          <p:cNvSpPr txBox="1">
            <a:spLocks/>
          </p:cNvSpPr>
          <p:nvPr/>
        </p:nvSpPr>
        <p:spPr>
          <a:xfrm>
            <a:off x="21591" y="3206750"/>
            <a:ext cx="3962400" cy="432395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r>
              <a:rPr lang="en-US" sz="2400" dirty="0" smtClean="0">
                <a:solidFill>
                  <a:srgbClr val="0033CC"/>
                </a:solidFill>
              </a:rPr>
              <a:t>Cavity with Single Atom</a:t>
            </a:r>
            <a:endParaRPr lang="en-US" sz="2400" dirty="0">
              <a:solidFill>
                <a:srgbClr val="0033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079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4855" y="152400"/>
            <a:ext cx="8229600" cy="1143000"/>
          </a:xfrm>
        </p:spPr>
        <p:txBody>
          <a:bodyPr/>
          <a:lstStyle/>
          <a:p>
            <a:r>
              <a:rPr lang="en-US" dirty="0" smtClean="0"/>
              <a:t>Brief History of Thermal Noise: 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76200" y="1211580"/>
            <a:ext cx="6477000" cy="2209800"/>
          </a:xfrm>
        </p:spPr>
        <p:txBody>
          <a:bodyPr>
            <a:normAutofit fontScale="92500"/>
          </a:bodyPr>
          <a:lstStyle/>
          <a:p>
            <a:pPr marL="0" indent="0" algn="ctr">
              <a:buNone/>
            </a:pPr>
            <a:r>
              <a:rPr lang="en-US" b="1" dirty="0" smtClean="0"/>
              <a:t>Robert Brown: Botanist (1827)</a:t>
            </a:r>
          </a:p>
          <a:p>
            <a:r>
              <a:rPr lang="en-US" dirty="0" smtClean="0"/>
              <a:t>Microscope pioneer</a:t>
            </a:r>
          </a:p>
          <a:p>
            <a:r>
              <a:rPr lang="en-US" dirty="0" smtClean="0"/>
              <a:t>Observed pollen moving in water</a:t>
            </a:r>
          </a:p>
          <a:p>
            <a:r>
              <a:rPr lang="en-US" dirty="0" smtClean="0"/>
              <a:t>Saw dust from Sphinx moving as well</a:t>
            </a:r>
            <a:endParaRPr lang="en-US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2209800" y="3810000"/>
            <a:ext cx="6722318" cy="2362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b="1" dirty="0" smtClean="0"/>
              <a:t>Albert Einstein: Physicist (1905)</a:t>
            </a:r>
          </a:p>
          <a:p>
            <a:r>
              <a:rPr lang="en-US" dirty="0" smtClean="0"/>
              <a:t>Mathematics of Brownian motion</a:t>
            </a:r>
          </a:p>
          <a:p>
            <a:r>
              <a:rPr lang="en-US" dirty="0" smtClean="0"/>
              <a:t>Linked motion to fluid viscosity</a:t>
            </a:r>
          </a:p>
          <a:p>
            <a:r>
              <a:rPr lang="en-US" dirty="0" smtClean="0"/>
              <a:t>Most cited of Einstein’s papers</a:t>
            </a:r>
            <a:endParaRPr lang="en-US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816927"/>
            <a:ext cx="1571625" cy="2514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Brownian motion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248400" y="1200150"/>
            <a:ext cx="2895600" cy="2000250"/>
          </a:xfrm>
          <a:prstGeom prst="rect">
            <a:avLst/>
          </a:prstGeom>
        </p:spPr>
      </p:pic>
      <p:sp>
        <p:nvSpPr>
          <p:cNvPr id="7" name="Content Placeholder 2"/>
          <p:cNvSpPr txBox="1">
            <a:spLocks/>
          </p:cNvSpPr>
          <p:nvPr/>
        </p:nvSpPr>
        <p:spPr>
          <a:xfrm>
            <a:off x="6172200" y="3200400"/>
            <a:ext cx="3048000" cy="432395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r>
              <a:rPr lang="en-US" sz="2400" dirty="0" smtClean="0">
                <a:solidFill>
                  <a:srgbClr val="0033CC"/>
                </a:solidFill>
              </a:rPr>
              <a:t>Brownian Motion</a:t>
            </a:r>
            <a:endParaRPr lang="en-US" sz="2400" dirty="0">
              <a:solidFill>
                <a:srgbClr val="0033CC"/>
              </a:solidFill>
            </a:endParaRP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228600" y="6331527"/>
            <a:ext cx="1828800" cy="432395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r>
              <a:rPr lang="en-US" sz="2400" dirty="0" smtClean="0">
                <a:solidFill>
                  <a:srgbClr val="0033CC"/>
                </a:solidFill>
              </a:rPr>
              <a:t>Einstein</a:t>
            </a:r>
            <a:endParaRPr lang="en-US" sz="2400" dirty="0">
              <a:solidFill>
                <a:srgbClr val="0033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1455870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80000" mute="1">
                <p:cTn id="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3855"/>
            <a:ext cx="8229600" cy="793597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Frequency Stabilization Applications</a:t>
            </a:r>
            <a:endParaRPr lang="en-US" dirty="0"/>
          </a:p>
        </p:txBody>
      </p:sp>
      <p:sp>
        <p:nvSpPr>
          <p:cNvPr id="3" name="Content Placeholder 2"/>
          <p:cNvSpPr txBox="1">
            <a:spLocks/>
          </p:cNvSpPr>
          <p:nvPr/>
        </p:nvSpPr>
        <p:spPr>
          <a:xfrm>
            <a:off x="3002280" y="792212"/>
            <a:ext cx="6141719" cy="2777177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r>
              <a:rPr lang="en-US" b="1" dirty="0" smtClean="0"/>
              <a:t>Atomic clocks</a:t>
            </a:r>
          </a:p>
          <a:p>
            <a:pPr>
              <a:spcBef>
                <a:spcPts val="0"/>
              </a:spcBef>
            </a:pPr>
            <a:r>
              <a:rPr lang="en-US" dirty="0" smtClean="0"/>
              <a:t>Metrology of optical surfaces</a:t>
            </a:r>
          </a:p>
          <a:p>
            <a:pPr>
              <a:spcBef>
                <a:spcPts val="0"/>
              </a:spcBef>
            </a:pPr>
            <a:r>
              <a:rPr lang="en-US" dirty="0" smtClean="0"/>
              <a:t>Improved spectroscopy</a:t>
            </a:r>
          </a:p>
          <a:p>
            <a:pPr>
              <a:spcBef>
                <a:spcPts val="0"/>
              </a:spcBef>
            </a:pPr>
            <a:r>
              <a:rPr lang="en-US" dirty="0" smtClean="0"/>
              <a:t>Global positioning (GPS) technology</a:t>
            </a:r>
          </a:p>
          <a:p>
            <a:pPr>
              <a:spcBef>
                <a:spcPts val="0"/>
              </a:spcBef>
            </a:pPr>
            <a:r>
              <a:rPr lang="en-US" dirty="0" smtClean="0"/>
              <a:t>Gravitational redshift measurement over 1 meter</a:t>
            </a:r>
          </a:p>
          <a:p>
            <a:pPr lvl="1">
              <a:spcBef>
                <a:spcPts val="0"/>
              </a:spcBef>
            </a:pPr>
            <a:endParaRPr lang="en-US" dirty="0" smtClean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0" y="3569390"/>
            <a:ext cx="5257800" cy="342900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r>
              <a:rPr lang="en-US" b="1" dirty="0" smtClean="0"/>
              <a:t>Frequency combs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US" sz="3000" b="1" dirty="0" smtClean="0"/>
              <a:t>Link across frequencies</a:t>
            </a:r>
            <a:r>
              <a:rPr lang="en-US" b="1" dirty="0" smtClean="0"/>
              <a:t> </a:t>
            </a:r>
          </a:p>
          <a:p>
            <a:pPr>
              <a:spcBef>
                <a:spcPts val="0"/>
              </a:spcBef>
            </a:pPr>
            <a:r>
              <a:rPr lang="en-US" dirty="0" smtClean="0"/>
              <a:t>Connects atomic clocks based on different species</a:t>
            </a:r>
          </a:p>
          <a:p>
            <a:pPr>
              <a:spcBef>
                <a:spcPts val="0"/>
              </a:spcBef>
            </a:pPr>
            <a:r>
              <a:rPr lang="en-US" dirty="0" smtClean="0"/>
              <a:t>Optical frequency comparison to microwave standards</a:t>
            </a:r>
          </a:p>
          <a:p>
            <a:pPr>
              <a:spcBef>
                <a:spcPts val="0"/>
              </a:spcBef>
            </a:pPr>
            <a:r>
              <a:rPr lang="en-US" dirty="0" smtClean="0"/>
              <a:t>Study changes in fundamental constants</a:t>
            </a: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5617077" y="6324600"/>
            <a:ext cx="3048000" cy="432395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r>
              <a:rPr lang="en-US" sz="2400" dirty="0" smtClean="0">
                <a:solidFill>
                  <a:srgbClr val="0033CC"/>
                </a:solidFill>
              </a:rPr>
              <a:t>Frequency Comb</a:t>
            </a:r>
            <a:endParaRPr lang="en-US" sz="2400" dirty="0">
              <a:solidFill>
                <a:srgbClr val="0033CC"/>
              </a:solidFill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224246" y="807452"/>
            <a:ext cx="2778034" cy="2880897"/>
            <a:chOff x="224246" y="807452"/>
            <a:chExt cx="2778034" cy="2880897"/>
          </a:xfrm>
        </p:grpSpPr>
        <p:pic>
          <p:nvPicPr>
            <p:cNvPr id="7171" name="Picture 3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9080" y="807452"/>
              <a:ext cx="2743200" cy="2743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7" name="Content Placeholder 2"/>
            <p:cNvSpPr txBox="1">
              <a:spLocks/>
            </p:cNvSpPr>
            <p:nvPr/>
          </p:nvSpPr>
          <p:spPr>
            <a:xfrm>
              <a:off x="224246" y="2819400"/>
              <a:ext cx="1691640" cy="868949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spcBef>
                  <a:spcPts val="0"/>
                </a:spcBef>
                <a:buNone/>
              </a:pPr>
              <a:r>
                <a:rPr lang="en-US" sz="2400" dirty="0" err="1" smtClean="0">
                  <a:solidFill>
                    <a:schemeClr val="bg1"/>
                  </a:solidFill>
                </a:rPr>
                <a:t>Sr</a:t>
              </a:r>
              <a:r>
                <a:rPr lang="en-US" sz="2400" dirty="0" smtClean="0">
                  <a:solidFill>
                    <a:schemeClr val="bg1"/>
                  </a:solidFill>
                </a:rPr>
                <a:t> Atomic Clock</a:t>
              </a:r>
              <a:endParaRPr lang="en-US" sz="2400" dirty="0">
                <a:solidFill>
                  <a:schemeClr val="bg1"/>
                </a:solidFill>
              </a:endParaRPr>
            </a:p>
          </p:txBody>
        </p:sp>
      </p:grpSp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9876" y="3429000"/>
            <a:ext cx="4224123" cy="27829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52843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1554" y="-28303"/>
            <a:ext cx="8229600" cy="1143000"/>
          </a:xfrm>
        </p:spPr>
        <p:txBody>
          <a:bodyPr/>
          <a:lstStyle/>
          <a:p>
            <a:r>
              <a:rPr lang="en-US" dirty="0" smtClean="0"/>
              <a:t>Cavity </a:t>
            </a:r>
            <a:r>
              <a:rPr lang="en-US" dirty="0" err="1" smtClean="0"/>
              <a:t>Optomechanics</a:t>
            </a:r>
            <a:r>
              <a:rPr lang="en-US" dirty="0" smtClean="0"/>
              <a:t> Experiments</a:t>
            </a:r>
            <a:endParaRPr lang="en-US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46202"/>
            <a:ext cx="4057650" cy="274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Content Placeholder 2"/>
          <p:cNvSpPr txBox="1">
            <a:spLocks/>
          </p:cNvSpPr>
          <p:nvPr/>
        </p:nvSpPr>
        <p:spPr>
          <a:xfrm>
            <a:off x="232954" y="838200"/>
            <a:ext cx="8686800" cy="2971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US" dirty="0" smtClean="0"/>
              <a:t>Single electron spin detection</a:t>
            </a:r>
          </a:p>
          <a:p>
            <a:pPr>
              <a:spcBef>
                <a:spcPts val="0"/>
              </a:spcBef>
            </a:pPr>
            <a:r>
              <a:rPr lang="en-US" dirty="0" smtClean="0"/>
              <a:t>Quantum information theory (</a:t>
            </a:r>
            <a:r>
              <a:rPr lang="en-US" dirty="0" err="1" smtClean="0"/>
              <a:t>Qubits</a:t>
            </a:r>
            <a:r>
              <a:rPr lang="en-US" dirty="0" smtClean="0"/>
              <a:t>)</a:t>
            </a:r>
          </a:p>
          <a:p>
            <a:pPr>
              <a:spcBef>
                <a:spcPts val="0"/>
              </a:spcBef>
            </a:pPr>
            <a:r>
              <a:rPr lang="en-US" dirty="0" smtClean="0"/>
              <a:t>Quantum limits of force, mass, and position</a:t>
            </a:r>
          </a:p>
          <a:p>
            <a:pPr>
              <a:spcBef>
                <a:spcPts val="0"/>
              </a:spcBef>
            </a:pPr>
            <a:r>
              <a:rPr lang="en-US" dirty="0"/>
              <a:t>Quantum mechanical behavior of large objects</a:t>
            </a:r>
          </a:p>
          <a:p>
            <a:pPr lvl="1">
              <a:spcBef>
                <a:spcPts val="0"/>
              </a:spcBef>
            </a:pPr>
            <a:r>
              <a:rPr lang="en-US" dirty="0"/>
              <a:t>Coupling of large resonator to single atom</a:t>
            </a:r>
          </a:p>
          <a:p>
            <a:pPr lvl="1">
              <a:spcBef>
                <a:spcPts val="0"/>
              </a:spcBef>
            </a:pPr>
            <a:r>
              <a:rPr lang="en-US" dirty="0"/>
              <a:t>Schrödinger’s cat experiments</a:t>
            </a:r>
          </a:p>
          <a:p>
            <a:pPr>
              <a:spcBef>
                <a:spcPts val="0"/>
              </a:spcBef>
            </a:pPr>
            <a:endParaRPr lang="en-US" dirty="0" smtClean="0"/>
          </a:p>
          <a:p>
            <a:pPr>
              <a:spcBef>
                <a:spcPts val="0"/>
              </a:spcBef>
            </a:pPr>
            <a:endParaRPr lang="en-US" dirty="0" smtClean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4051118" y="3949336"/>
            <a:ext cx="5092881" cy="3122024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r>
              <a:rPr lang="en-US" b="1" dirty="0" smtClean="0"/>
              <a:t>Schrödinger’s Cat</a:t>
            </a:r>
          </a:p>
          <a:p>
            <a:pPr>
              <a:spcBef>
                <a:spcPts val="0"/>
              </a:spcBef>
            </a:pPr>
            <a:r>
              <a:rPr lang="en-US" dirty="0" smtClean="0"/>
              <a:t>Radioactive decay breaks poison bottle or not</a:t>
            </a:r>
          </a:p>
          <a:p>
            <a:pPr>
              <a:spcBef>
                <a:spcPts val="0"/>
              </a:spcBef>
            </a:pPr>
            <a:r>
              <a:rPr lang="en-US" dirty="0" smtClean="0"/>
              <a:t>Macroscopic state depends of quantum event</a:t>
            </a:r>
          </a:p>
          <a:p>
            <a:pPr>
              <a:spcBef>
                <a:spcPts val="0"/>
              </a:spcBef>
            </a:pPr>
            <a:r>
              <a:rPr lang="en-US" dirty="0" smtClean="0"/>
              <a:t>Just thought experiment until recently</a:t>
            </a:r>
          </a:p>
          <a:p>
            <a:pPr lvl="1">
              <a:spcBef>
                <a:spcPts val="0"/>
              </a:spcBef>
            </a:pPr>
            <a:endParaRPr lang="en-US" dirty="0" smtClean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84364" y="6489402"/>
            <a:ext cx="3962400" cy="432395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r>
              <a:rPr lang="en-US" sz="2400" dirty="0" smtClean="0">
                <a:solidFill>
                  <a:srgbClr val="0033CC"/>
                </a:solidFill>
              </a:rPr>
              <a:t>Schrödinger’s Cat Experiment</a:t>
            </a:r>
            <a:endParaRPr lang="en-US" sz="2400" dirty="0">
              <a:solidFill>
                <a:srgbClr val="0033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9555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Cavity QED Applications</a:t>
            </a:r>
            <a:endParaRPr lang="en-US" dirty="0"/>
          </a:p>
        </p:txBody>
      </p:sp>
      <p:sp>
        <p:nvSpPr>
          <p:cNvPr id="3" name="Content Placeholder 2"/>
          <p:cNvSpPr txBox="1">
            <a:spLocks/>
          </p:cNvSpPr>
          <p:nvPr/>
        </p:nvSpPr>
        <p:spPr>
          <a:xfrm>
            <a:off x="152400" y="1143000"/>
            <a:ext cx="5029200" cy="25527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US" dirty="0" smtClean="0"/>
              <a:t>Study fundamental quantum systems</a:t>
            </a:r>
          </a:p>
          <a:p>
            <a:pPr lvl="1">
              <a:spcBef>
                <a:spcPts val="0"/>
              </a:spcBef>
            </a:pPr>
            <a:r>
              <a:rPr lang="en-US" dirty="0" smtClean="0"/>
              <a:t>Interaction of light and matter</a:t>
            </a:r>
          </a:p>
          <a:p>
            <a:pPr>
              <a:spcBef>
                <a:spcPts val="0"/>
              </a:spcBef>
            </a:pPr>
            <a:r>
              <a:rPr lang="en-US" dirty="0" smtClean="0"/>
              <a:t>Single atom lasers</a:t>
            </a: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4306388" y="3886200"/>
            <a:ext cx="4872446" cy="3162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US" dirty="0" smtClean="0"/>
              <a:t>Measure entanglement between different atoms</a:t>
            </a:r>
          </a:p>
          <a:p>
            <a:pPr lvl="1">
              <a:spcBef>
                <a:spcPts val="0"/>
              </a:spcBef>
            </a:pPr>
            <a:r>
              <a:rPr lang="en-US" dirty="0" smtClean="0"/>
              <a:t>Secure quantum cryptography</a:t>
            </a:r>
          </a:p>
          <a:p>
            <a:pPr>
              <a:spcBef>
                <a:spcPts val="0"/>
              </a:spcBef>
            </a:pPr>
            <a:r>
              <a:rPr lang="en-US" dirty="0" smtClean="0"/>
              <a:t>Quantum computation</a:t>
            </a:r>
          </a:p>
          <a:p>
            <a:pPr>
              <a:spcBef>
                <a:spcPts val="0"/>
              </a:spcBef>
            </a:pPr>
            <a:r>
              <a:rPr lang="en-US" dirty="0"/>
              <a:t>Q</a:t>
            </a:r>
            <a:r>
              <a:rPr lang="en-US" dirty="0" smtClean="0"/>
              <a:t>uantum networks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7330" y="1475013"/>
            <a:ext cx="2402478" cy="2402478"/>
          </a:xfrm>
          <a:prstGeom prst="rect">
            <a:avLst/>
          </a:prstGeom>
        </p:spPr>
      </p:pic>
      <p:sp>
        <p:nvSpPr>
          <p:cNvPr id="10" name="Content Placeholder 2"/>
          <p:cNvSpPr txBox="1">
            <a:spLocks/>
          </p:cNvSpPr>
          <p:nvPr/>
        </p:nvSpPr>
        <p:spPr>
          <a:xfrm>
            <a:off x="4306388" y="1042618"/>
            <a:ext cx="4609011" cy="432395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r>
              <a:rPr lang="en-US" sz="2400" dirty="0" smtClean="0">
                <a:solidFill>
                  <a:srgbClr val="0033CC"/>
                </a:solidFill>
              </a:rPr>
              <a:t>Single Atom Loaded Into Cavity</a:t>
            </a:r>
            <a:endParaRPr lang="en-US" sz="2400" dirty="0">
              <a:solidFill>
                <a:srgbClr val="0033CC"/>
              </a:solidFill>
            </a:endParaRPr>
          </a:p>
        </p:txBody>
      </p:sp>
      <p:pic>
        <p:nvPicPr>
          <p:cNvPr id="9222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710940"/>
            <a:ext cx="3413539" cy="2676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Content Placeholder 2"/>
          <p:cNvSpPr txBox="1">
            <a:spLocks/>
          </p:cNvSpPr>
          <p:nvPr/>
        </p:nvSpPr>
        <p:spPr>
          <a:xfrm>
            <a:off x="-150223" y="6380700"/>
            <a:ext cx="4609011" cy="432395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r>
              <a:rPr lang="en-US" sz="2400" dirty="0" smtClean="0">
                <a:solidFill>
                  <a:srgbClr val="0033CC"/>
                </a:solidFill>
              </a:rPr>
              <a:t>Quantum Computer</a:t>
            </a:r>
            <a:endParaRPr lang="en-US" sz="2400" dirty="0">
              <a:solidFill>
                <a:srgbClr val="0033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3647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Young’s Modulus Measurement</a:t>
            </a:r>
            <a:endParaRPr lang="en-US" dirty="0"/>
          </a:p>
        </p:txBody>
      </p:sp>
      <p:grpSp>
        <p:nvGrpSpPr>
          <p:cNvPr id="27" name="Group 26"/>
          <p:cNvGrpSpPr/>
          <p:nvPr/>
        </p:nvGrpSpPr>
        <p:grpSpPr>
          <a:xfrm>
            <a:off x="5602531" y="1367869"/>
            <a:ext cx="3362924" cy="2330304"/>
            <a:chOff x="5279646" y="1367869"/>
            <a:chExt cx="3362924" cy="2330304"/>
          </a:xfrm>
        </p:grpSpPr>
        <p:sp>
          <p:nvSpPr>
            <p:cNvPr id="5" name="Oval 4"/>
            <p:cNvSpPr/>
            <p:nvPr/>
          </p:nvSpPr>
          <p:spPr>
            <a:xfrm>
              <a:off x="6253462" y="2300705"/>
              <a:ext cx="1295400" cy="381000"/>
            </a:xfrm>
            <a:prstGeom prst="ellipse">
              <a:avLst/>
            </a:prstGeom>
            <a:gradFill>
              <a:gsLst>
                <a:gs pos="39999">
                  <a:srgbClr val="85C2FF">
                    <a:alpha val="36000"/>
                  </a:srgbClr>
                </a:gs>
                <a:gs pos="100000">
                  <a:schemeClr val="bg2"/>
                </a:gs>
              </a:gsLst>
              <a:lin ang="13500000" scaled="1"/>
            </a:gradFill>
            <a:ln w="3175">
              <a:solidFill>
                <a:schemeClr val="accent1">
                  <a:shade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/>
            </a:p>
          </p:txBody>
        </p:sp>
        <p:sp>
          <p:nvSpPr>
            <p:cNvPr id="6" name="Rectangle 5"/>
            <p:cNvSpPr/>
            <p:nvPr/>
          </p:nvSpPr>
          <p:spPr>
            <a:xfrm>
              <a:off x="5661491" y="2559192"/>
              <a:ext cx="2590799" cy="152400"/>
            </a:xfrm>
            <a:prstGeom prst="rect">
              <a:avLst/>
            </a:prstGeom>
            <a:gradFill flip="none" rotWithShape="1">
              <a:gsLst>
                <a:gs pos="39999">
                  <a:schemeClr val="bg1">
                    <a:lumMod val="85000"/>
                  </a:schemeClr>
                </a:gs>
                <a:gs pos="100000">
                  <a:schemeClr val="bg1"/>
                </a:gs>
              </a:gsLst>
              <a:lin ang="13500000" scaled="1"/>
              <a:tileRect/>
            </a:gradFill>
            <a:ln w="3175">
              <a:solidFill>
                <a:schemeClr val="accent1">
                  <a:shade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/>
            </a:p>
          </p:txBody>
        </p:sp>
        <p:sp>
          <p:nvSpPr>
            <p:cNvPr id="7" name="Round Same Side Corner Rectangle 6"/>
            <p:cNvSpPr/>
            <p:nvPr/>
          </p:nvSpPr>
          <p:spPr>
            <a:xfrm>
              <a:off x="6445793" y="2711592"/>
              <a:ext cx="838200" cy="76200"/>
            </a:xfrm>
            <a:prstGeom prst="round2SameRect">
              <a:avLst/>
            </a:prstGeom>
            <a:solidFill>
              <a:srgbClr val="FBE905"/>
            </a:solidFill>
            <a:ln w="3175">
              <a:solidFill>
                <a:schemeClr val="accent1">
                  <a:shade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/>
            </a:p>
          </p:txBody>
        </p:sp>
        <p:sp>
          <p:nvSpPr>
            <p:cNvPr id="8" name="Rectangle 7"/>
            <p:cNvSpPr/>
            <p:nvPr/>
          </p:nvSpPr>
          <p:spPr>
            <a:xfrm rot="10800000">
              <a:off x="5401296" y="1823060"/>
              <a:ext cx="3048000" cy="609600"/>
            </a:xfrm>
            <a:prstGeom prst="rect">
              <a:avLst/>
            </a:prstGeom>
            <a:gradFill flip="none" rotWithShape="1">
              <a:gsLst>
                <a:gs pos="39999">
                  <a:schemeClr val="bg1">
                    <a:lumMod val="85000"/>
                  </a:schemeClr>
                </a:gs>
                <a:gs pos="100000">
                  <a:schemeClr val="bg1"/>
                </a:gs>
              </a:gsLst>
              <a:lin ang="13500000" scaled="1"/>
              <a:tileRect/>
            </a:gradFill>
            <a:ln w="3175">
              <a:solidFill>
                <a:schemeClr val="accent1">
                  <a:shade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/>
            </a:p>
          </p:txBody>
        </p:sp>
        <p:sp>
          <p:nvSpPr>
            <p:cNvPr id="9" name="Rectangle 8"/>
            <p:cNvSpPr/>
            <p:nvPr/>
          </p:nvSpPr>
          <p:spPr>
            <a:xfrm>
              <a:off x="5401296" y="2385790"/>
              <a:ext cx="3048000" cy="45719"/>
            </a:xfrm>
            <a:prstGeom prst="rect">
              <a:avLst/>
            </a:prstGeom>
            <a:solidFill>
              <a:srgbClr val="FFC000"/>
            </a:solidFill>
            <a:ln w="3175">
              <a:solidFill>
                <a:schemeClr val="accent1">
                  <a:shade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5741905" y="3359619"/>
              <a:ext cx="110068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600" dirty="0" smtClean="0"/>
                <a:t>Transducer</a:t>
              </a:r>
              <a:endParaRPr lang="en-US" sz="1600" dirty="0"/>
            </a:p>
          </p:txBody>
        </p:sp>
        <p:sp>
          <p:nvSpPr>
            <p:cNvPr id="11" name="Freeform 10"/>
            <p:cNvSpPr/>
            <p:nvPr/>
          </p:nvSpPr>
          <p:spPr>
            <a:xfrm>
              <a:off x="6864893" y="2782367"/>
              <a:ext cx="228600" cy="460829"/>
            </a:xfrm>
            <a:custGeom>
              <a:avLst/>
              <a:gdLst>
                <a:gd name="connsiteX0" fmla="*/ 1016000 w 1016000"/>
                <a:gd name="connsiteY0" fmla="*/ 391886 h 391886"/>
                <a:gd name="connsiteX1" fmla="*/ 754743 w 1016000"/>
                <a:gd name="connsiteY1" fmla="*/ 116114 h 391886"/>
                <a:gd name="connsiteX2" fmla="*/ 203200 w 1016000"/>
                <a:gd name="connsiteY2" fmla="*/ 174171 h 391886"/>
                <a:gd name="connsiteX3" fmla="*/ 0 w 1016000"/>
                <a:gd name="connsiteY3" fmla="*/ 0 h 391886"/>
                <a:gd name="connsiteX4" fmla="*/ 0 w 1016000"/>
                <a:gd name="connsiteY4" fmla="*/ 0 h 3918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16000" h="391886">
                  <a:moveTo>
                    <a:pt x="1016000" y="391886"/>
                  </a:moveTo>
                  <a:cubicBezTo>
                    <a:pt x="953105" y="272143"/>
                    <a:pt x="890210" y="152400"/>
                    <a:pt x="754743" y="116114"/>
                  </a:cubicBezTo>
                  <a:cubicBezTo>
                    <a:pt x="619276" y="79828"/>
                    <a:pt x="328991" y="193523"/>
                    <a:pt x="203200" y="174171"/>
                  </a:cubicBezTo>
                  <a:cubicBezTo>
                    <a:pt x="77410" y="154819"/>
                    <a:pt x="0" y="0"/>
                    <a:pt x="0" y="0"/>
                  </a:cubicBezTo>
                  <a:lnTo>
                    <a:pt x="0" y="0"/>
                  </a:lnTo>
                </a:path>
              </a:pathLst>
            </a:custGeom>
            <a:ln w="254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5279646" y="2976131"/>
              <a:ext cx="106311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600" dirty="0" smtClean="0"/>
                <a:t>Glass Slide</a:t>
              </a:r>
              <a:endParaRPr lang="en-US" sz="1600" dirty="0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6652091" y="1835619"/>
              <a:ext cx="81753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600" dirty="0" smtClean="0"/>
                <a:t>Coating</a:t>
              </a:r>
              <a:endParaRPr lang="en-US" sz="1600" dirty="0"/>
            </a:p>
          </p:txBody>
        </p:sp>
        <p:cxnSp>
          <p:nvCxnSpPr>
            <p:cNvPr id="14" name="Straight Arrow Connector 13"/>
            <p:cNvCxnSpPr/>
            <p:nvPr/>
          </p:nvCxnSpPr>
          <p:spPr>
            <a:xfrm flipH="1">
              <a:off x="6809137" y="2127860"/>
              <a:ext cx="170056" cy="246779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Box 15"/>
            <p:cNvSpPr txBox="1"/>
            <p:nvPr/>
          </p:nvSpPr>
          <p:spPr>
            <a:xfrm>
              <a:off x="6042627" y="1377162"/>
              <a:ext cx="69762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600" dirty="0" smtClean="0"/>
                <a:t>Water</a:t>
              </a:r>
              <a:endParaRPr lang="en-US" sz="1600" dirty="0"/>
            </a:p>
          </p:txBody>
        </p:sp>
        <p:cxnSp>
          <p:nvCxnSpPr>
            <p:cNvPr id="16" name="Straight Arrow Connector 15"/>
            <p:cNvCxnSpPr/>
            <p:nvPr/>
          </p:nvCxnSpPr>
          <p:spPr>
            <a:xfrm>
              <a:off x="6376212" y="1716973"/>
              <a:ext cx="112485" cy="774232"/>
            </a:xfrm>
            <a:prstGeom prst="straightConnector1">
              <a:avLst/>
            </a:prstGeom>
            <a:ln w="127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/>
            <p:cNvCxnSpPr/>
            <p:nvPr/>
          </p:nvCxnSpPr>
          <p:spPr>
            <a:xfrm flipV="1">
              <a:off x="5811201" y="2749692"/>
              <a:ext cx="231425" cy="226439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/>
            <p:cNvCxnSpPr/>
            <p:nvPr/>
          </p:nvCxnSpPr>
          <p:spPr>
            <a:xfrm flipV="1">
              <a:off x="6376212" y="2794924"/>
              <a:ext cx="199679" cy="635917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Rectangle 18"/>
            <p:cNvSpPr/>
            <p:nvPr/>
          </p:nvSpPr>
          <p:spPr>
            <a:xfrm>
              <a:off x="7808099" y="2432661"/>
              <a:ext cx="730405" cy="126531"/>
            </a:xfrm>
            <a:prstGeom prst="rect">
              <a:avLst/>
            </a:prstGeom>
            <a:ln w="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5343683" y="2428642"/>
              <a:ext cx="730405" cy="126531"/>
            </a:xfrm>
            <a:prstGeom prst="rect">
              <a:avLst/>
            </a:prstGeom>
            <a:ln w="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/>
            </a:p>
          </p:txBody>
        </p:sp>
        <p:sp>
          <p:nvSpPr>
            <p:cNvPr id="21" name="TextBox 32"/>
            <p:cNvSpPr txBox="1"/>
            <p:nvPr/>
          </p:nvSpPr>
          <p:spPr>
            <a:xfrm>
              <a:off x="7283993" y="1367869"/>
              <a:ext cx="122572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600" dirty="0" smtClean="0"/>
                <a:t>1</a:t>
              </a:r>
              <a:r>
                <a:rPr lang="en-US" sz="1600" dirty="0" smtClean="0">
                  <a:latin typeface="Courier New" pitchFamily="49" charset="0"/>
                  <a:cs typeface="Courier New" pitchFamily="49" charset="0"/>
                </a:rPr>
                <a:t>”</a:t>
              </a:r>
              <a:r>
                <a:rPr lang="en-US" sz="1600" dirty="0" smtClean="0"/>
                <a:t> dia. optic</a:t>
              </a:r>
              <a:endParaRPr lang="en-US" sz="1600" dirty="0"/>
            </a:p>
          </p:txBody>
        </p:sp>
        <p:cxnSp>
          <p:nvCxnSpPr>
            <p:cNvPr id="22" name="Straight Arrow Connector 21"/>
            <p:cNvCxnSpPr/>
            <p:nvPr/>
          </p:nvCxnSpPr>
          <p:spPr>
            <a:xfrm>
              <a:off x="7788583" y="1648220"/>
              <a:ext cx="0" cy="137506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Box 40"/>
            <p:cNvSpPr txBox="1"/>
            <p:nvPr/>
          </p:nvSpPr>
          <p:spPr>
            <a:xfrm>
              <a:off x="7896853" y="3038241"/>
              <a:ext cx="74571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600" dirty="0" smtClean="0"/>
                <a:t>Spacer</a:t>
              </a:r>
            </a:p>
          </p:txBody>
        </p:sp>
        <p:cxnSp>
          <p:nvCxnSpPr>
            <p:cNvPr id="24" name="Straight Arrow Connector 23"/>
            <p:cNvCxnSpPr/>
            <p:nvPr/>
          </p:nvCxnSpPr>
          <p:spPr>
            <a:xfrm flipV="1">
              <a:off x="8399962" y="2624166"/>
              <a:ext cx="0" cy="477489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5" name="Content Placeholder 2"/>
          <p:cNvSpPr txBox="1">
            <a:spLocks/>
          </p:cNvSpPr>
          <p:nvPr/>
        </p:nvSpPr>
        <p:spPr>
          <a:xfrm>
            <a:off x="22698" y="1360152"/>
            <a:ext cx="5638793" cy="250054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US" sz="2800" dirty="0" smtClean="0"/>
              <a:t>Thermal noise is a force noise</a:t>
            </a:r>
          </a:p>
          <a:p>
            <a:pPr>
              <a:spcBef>
                <a:spcPts val="0"/>
              </a:spcBef>
            </a:pPr>
            <a:r>
              <a:rPr lang="en-US" sz="2800" dirty="0" smtClean="0"/>
              <a:t>Stiffness converts force to position</a:t>
            </a:r>
          </a:p>
          <a:p>
            <a:pPr>
              <a:spcBef>
                <a:spcPts val="0"/>
              </a:spcBef>
            </a:pPr>
            <a:r>
              <a:rPr lang="en-US" sz="2800" dirty="0" smtClean="0"/>
              <a:t>Young’s modulus of both coating and substrate important</a:t>
            </a:r>
            <a:endParaRPr lang="en-US" sz="2800" dirty="0"/>
          </a:p>
        </p:txBody>
      </p:sp>
      <p:pic>
        <p:nvPicPr>
          <p:cNvPr id="26" name="Picture 2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3860697"/>
            <a:ext cx="4902346" cy="25155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" name="Content Placeholder 2"/>
          <p:cNvSpPr txBox="1">
            <a:spLocks/>
          </p:cNvSpPr>
          <p:nvPr/>
        </p:nvSpPr>
        <p:spPr>
          <a:xfrm>
            <a:off x="4973111" y="3885065"/>
            <a:ext cx="4170890" cy="250054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US" sz="2800" dirty="0" smtClean="0"/>
              <a:t>Work at ERAU on Y</a:t>
            </a:r>
          </a:p>
          <a:p>
            <a:pPr>
              <a:spcBef>
                <a:spcPts val="0"/>
              </a:spcBef>
            </a:pPr>
            <a:r>
              <a:rPr lang="en-US" sz="2800" dirty="0" smtClean="0"/>
              <a:t>Green trace from silica</a:t>
            </a:r>
          </a:p>
          <a:p>
            <a:pPr>
              <a:spcBef>
                <a:spcPts val="0"/>
              </a:spcBef>
            </a:pPr>
            <a:r>
              <a:rPr lang="en-US" sz="2800" dirty="0" smtClean="0"/>
              <a:t>Blue trace from sapphire</a:t>
            </a:r>
          </a:p>
          <a:p>
            <a:pPr>
              <a:spcBef>
                <a:spcPts val="0"/>
              </a:spcBef>
            </a:pPr>
            <a:r>
              <a:rPr lang="en-US" sz="2800" dirty="0" smtClean="0"/>
              <a:t>Also studying high index coating materials</a:t>
            </a:r>
            <a:endParaRPr lang="en-US" sz="2800" dirty="0"/>
          </a:p>
        </p:txBody>
      </p:sp>
      <p:sp>
        <p:nvSpPr>
          <p:cNvPr id="29" name="Content Placeholder 2"/>
          <p:cNvSpPr txBox="1">
            <a:spLocks/>
          </p:cNvSpPr>
          <p:nvPr/>
        </p:nvSpPr>
        <p:spPr>
          <a:xfrm>
            <a:off x="152400" y="6443483"/>
            <a:ext cx="4902345" cy="432395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r>
              <a:rPr lang="en-US" sz="2400" dirty="0" smtClean="0">
                <a:solidFill>
                  <a:srgbClr val="0033CC"/>
                </a:solidFill>
              </a:rPr>
              <a:t>Pulse from Young’s Modulus Measurement</a:t>
            </a:r>
            <a:endParaRPr lang="en-US" sz="2400" dirty="0">
              <a:solidFill>
                <a:srgbClr val="0033CC"/>
              </a:solidFill>
            </a:endParaRPr>
          </a:p>
        </p:txBody>
      </p:sp>
      <p:sp>
        <p:nvSpPr>
          <p:cNvPr id="30" name="Content Placeholder 2"/>
          <p:cNvSpPr txBox="1">
            <a:spLocks/>
          </p:cNvSpPr>
          <p:nvPr/>
        </p:nvSpPr>
        <p:spPr>
          <a:xfrm>
            <a:off x="6974976" y="3404675"/>
            <a:ext cx="2326870" cy="432395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r>
              <a:rPr lang="en-US" sz="2400" dirty="0" smtClean="0">
                <a:solidFill>
                  <a:srgbClr val="0033CC"/>
                </a:solidFill>
              </a:rPr>
              <a:t>Y Experiment</a:t>
            </a:r>
            <a:endParaRPr lang="en-US" sz="2400" dirty="0">
              <a:solidFill>
                <a:srgbClr val="0033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7727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6074" y="27709"/>
            <a:ext cx="8229600" cy="1143000"/>
          </a:xfrm>
        </p:spPr>
        <p:txBody>
          <a:bodyPr/>
          <a:lstStyle/>
          <a:p>
            <a:r>
              <a:rPr lang="en-US" dirty="0" smtClean="0"/>
              <a:t>Thermo-optic Noise</a:t>
            </a:r>
            <a:endParaRPr lang="en-US" dirty="0"/>
          </a:p>
        </p:txBody>
      </p:sp>
      <p:pic>
        <p:nvPicPr>
          <p:cNvPr id="3" name="Picture 2" descr="C:\Users\andri\talks\2011_03_lsc_dndT\IMG_310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29200" y="3581400"/>
            <a:ext cx="3746474" cy="2809570"/>
          </a:xfrm>
          <a:prstGeom prst="rect">
            <a:avLst/>
          </a:prstGeom>
          <a:noFill/>
        </p:spPr>
      </p:pic>
      <p:sp>
        <p:nvSpPr>
          <p:cNvPr id="4" name="Content Placeholder 2"/>
          <p:cNvSpPr txBox="1">
            <a:spLocks/>
          </p:cNvSpPr>
          <p:nvPr/>
        </p:nvSpPr>
        <p:spPr>
          <a:xfrm>
            <a:off x="4937293" y="6390969"/>
            <a:ext cx="3838381" cy="432395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en-US" sz="2400" dirty="0" smtClean="0">
                <a:solidFill>
                  <a:srgbClr val="0033CC"/>
                </a:solidFill>
              </a:rPr>
              <a:t>Experimental Setup at ERAU</a:t>
            </a:r>
            <a:endParaRPr lang="en-US" sz="2400" dirty="0">
              <a:solidFill>
                <a:srgbClr val="0033CC"/>
              </a:solidFill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249381" y="990600"/>
            <a:ext cx="8686799" cy="2590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US" dirty="0" smtClean="0"/>
              <a:t>Different form of coating thermal noise</a:t>
            </a:r>
          </a:p>
          <a:p>
            <a:pPr>
              <a:spcBef>
                <a:spcPts val="0"/>
              </a:spcBef>
            </a:pPr>
            <a:r>
              <a:rPr lang="en-US" dirty="0" smtClean="0"/>
              <a:t>Thermal fluctuations cause change in index of refraction and layer thickness</a:t>
            </a:r>
          </a:p>
          <a:p>
            <a:pPr>
              <a:spcBef>
                <a:spcPts val="0"/>
              </a:spcBef>
            </a:pPr>
            <a:r>
              <a:rPr lang="en-US" dirty="0" smtClean="0"/>
              <a:t>Does not depend on </a:t>
            </a:r>
            <a:r>
              <a:rPr lang="en-US" dirty="0" smtClean="0">
                <a:latin typeface="Symbol" pitchFamily="18" charset="2"/>
              </a:rPr>
              <a:t>f</a:t>
            </a:r>
            <a:r>
              <a:rPr lang="en-US" dirty="0" smtClean="0"/>
              <a:t>, but on </a:t>
            </a:r>
            <a:r>
              <a:rPr lang="en-US" dirty="0" err="1" smtClean="0"/>
              <a:t>dn</a:t>
            </a:r>
            <a:r>
              <a:rPr lang="en-US" dirty="0" smtClean="0"/>
              <a:t>/</a:t>
            </a:r>
            <a:r>
              <a:rPr lang="en-US" dirty="0" err="1" smtClean="0"/>
              <a:t>dT</a:t>
            </a:r>
            <a:r>
              <a:rPr lang="en-US" dirty="0" smtClean="0"/>
              <a:t> and </a:t>
            </a:r>
            <a:r>
              <a:rPr lang="en-US" dirty="0" err="1" smtClean="0"/>
              <a:t>dL</a:t>
            </a:r>
            <a:r>
              <a:rPr lang="en-US" dirty="0" smtClean="0"/>
              <a:t>/</a:t>
            </a:r>
            <a:r>
              <a:rPr lang="en-US" dirty="0" err="1" smtClean="0"/>
              <a:t>dT</a:t>
            </a:r>
            <a:endParaRPr lang="en-US" dirty="0" smtClean="0"/>
          </a:p>
          <a:p>
            <a:pPr>
              <a:spcBef>
                <a:spcPts val="0"/>
              </a:spcBef>
            </a:pPr>
            <a:r>
              <a:rPr lang="en-US" dirty="0" smtClean="0"/>
              <a:t>Generally less than Brownian thermal noise</a:t>
            </a: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533400" y="3581400"/>
            <a:ext cx="4170890" cy="32419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US" sz="2800" dirty="0" smtClean="0"/>
              <a:t>ERAU center of thermo-optic noise research</a:t>
            </a:r>
          </a:p>
          <a:p>
            <a:pPr>
              <a:spcBef>
                <a:spcPts val="0"/>
              </a:spcBef>
            </a:pPr>
            <a:r>
              <a:rPr lang="en-US" sz="2800" dirty="0" smtClean="0"/>
              <a:t>Measuring </a:t>
            </a:r>
            <a:r>
              <a:rPr lang="en-US" sz="2800" dirty="0" err="1" smtClean="0"/>
              <a:t>dn</a:t>
            </a:r>
            <a:r>
              <a:rPr lang="en-US" sz="2800" dirty="0" smtClean="0"/>
              <a:t>/</a:t>
            </a:r>
            <a:r>
              <a:rPr lang="en-US" sz="2800" dirty="0" err="1" smtClean="0"/>
              <a:t>dT</a:t>
            </a:r>
            <a:r>
              <a:rPr lang="en-US" sz="2800" dirty="0" smtClean="0"/>
              <a:t> from changing reflectivity with temperature</a:t>
            </a:r>
          </a:p>
          <a:p>
            <a:pPr>
              <a:spcBef>
                <a:spcPts val="0"/>
              </a:spcBef>
            </a:pPr>
            <a:r>
              <a:rPr lang="en-US" sz="2800" dirty="0" smtClean="0"/>
              <a:t>Difficult data analysis from multiple layers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290091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Khalili</a:t>
            </a:r>
            <a:r>
              <a:rPr lang="en-US" dirty="0" smtClean="0"/>
              <a:t> Cavities</a:t>
            </a:r>
            <a:endParaRPr lang="en-US" dirty="0"/>
          </a:p>
        </p:txBody>
      </p:sp>
      <p:pic>
        <p:nvPicPr>
          <p:cNvPr id="3" name="Picture 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1420176"/>
            <a:ext cx="4648200" cy="1336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Content Placeholder 2"/>
          <p:cNvSpPr txBox="1">
            <a:spLocks/>
          </p:cNvSpPr>
          <p:nvPr/>
        </p:nvSpPr>
        <p:spPr>
          <a:xfrm>
            <a:off x="10886" y="1335314"/>
            <a:ext cx="4637314" cy="34861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US" dirty="0" smtClean="0"/>
              <a:t>Make one mirror of cavity itself a cavity</a:t>
            </a:r>
          </a:p>
          <a:p>
            <a:pPr>
              <a:spcBef>
                <a:spcPts val="0"/>
              </a:spcBef>
            </a:pPr>
            <a:r>
              <a:rPr lang="en-US" dirty="0" smtClean="0"/>
              <a:t>Thick coating (EETM) sensed by less light</a:t>
            </a:r>
          </a:p>
          <a:p>
            <a:pPr>
              <a:spcBef>
                <a:spcPts val="0"/>
              </a:spcBef>
            </a:pPr>
            <a:r>
              <a:rPr lang="en-US" dirty="0" smtClean="0"/>
              <a:t>Thin coating (IETM) sensed by more light</a:t>
            </a: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4267200" y="3238500"/>
            <a:ext cx="4876800" cy="34671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US" dirty="0" smtClean="0"/>
              <a:t>Planned for use in prototype interferometer</a:t>
            </a:r>
          </a:p>
          <a:p>
            <a:pPr>
              <a:spcBef>
                <a:spcPts val="0"/>
              </a:spcBef>
            </a:pPr>
            <a:r>
              <a:rPr lang="en-US" dirty="0" smtClean="0"/>
              <a:t>Added complexity due to additional mirror</a:t>
            </a:r>
          </a:p>
          <a:p>
            <a:pPr>
              <a:spcBef>
                <a:spcPts val="0"/>
              </a:spcBef>
            </a:pPr>
            <a:r>
              <a:rPr lang="en-US" dirty="0" smtClean="0"/>
              <a:t>Hope to study quantum noise and squeezed light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648200"/>
            <a:ext cx="4038600" cy="1841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Content Placeholder 2"/>
          <p:cNvSpPr txBox="1">
            <a:spLocks/>
          </p:cNvSpPr>
          <p:nvPr/>
        </p:nvSpPr>
        <p:spPr>
          <a:xfrm>
            <a:off x="5143500" y="2862191"/>
            <a:ext cx="3048000" cy="432395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r>
              <a:rPr lang="en-US" sz="2400" dirty="0" err="1" smtClean="0">
                <a:solidFill>
                  <a:srgbClr val="0033CC"/>
                </a:solidFill>
              </a:rPr>
              <a:t>Khalili</a:t>
            </a:r>
            <a:r>
              <a:rPr lang="en-US" sz="2400" dirty="0" smtClean="0">
                <a:solidFill>
                  <a:srgbClr val="0033CC"/>
                </a:solidFill>
              </a:rPr>
              <a:t> Cavity</a:t>
            </a:r>
            <a:endParaRPr lang="en-US" sz="2400" dirty="0">
              <a:solidFill>
                <a:srgbClr val="0033CC"/>
              </a:solidFill>
            </a:endParaRP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152400" y="6475316"/>
            <a:ext cx="3886200" cy="432395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r>
              <a:rPr lang="en-US" sz="2400" dirty="0" smtClean="0">
                <a:solidFill>
                  <a:srgbClr val="0033CC"/>
                </a:solidFill>
              </a:rPr>
              <a:t>10 m Interferometer Prototype</a:t>
            </a:r>
            <a:endParaRPr lang="en-US" sz="2400" dirty="0">
              <a:solidFill>
                <a:srgbClr val="0033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406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Initial and Advanced LIGO Sensitivity</a:t>
            </a:r>
            <a:endParaRPr lang="en-US" dirty="0"/>
          </a:p>
        </p:txBody>
      </p:sp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752600"/>
            <a:ext cx="6858000" cy="46900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817147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09"/>
            <a:ext cx="8229600" cy="1143000"/>
          </a:xfrm>
        </p:spPr>
        <p:txBody>
          <a:bodyPr/>
          <a:lstStyle/>
          <a:p>
            <a:r>
              <a:rPr lang="en-US" dirty="0" smtClean="0"/>
              <a:t>Brief History of Thermal Noise: II</a:t>
            </a:r>
            <a:endParaRPr 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4324648" y="3267075"/>
            <a:ext cx="4819351" cy="3324225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en-US" b="1" dirty="0" err="1" smtClean="0"/>
              <a:t>Callen</a:t>
            </a:r>
            <a:r>
              <a:rPr lang="en-US" b="1" dirty="0" smtClean="0"/>
              <a:t>, </a:t>
            </a:r>
            <a:r>
              <a:rPr lang="en-US" b="1" dirty="0" err="1" smtClean="0"/>
              <a:t>Welton</a:t>
            </a:r>
            <a:r>
              <a:rPr lang="en-US" b="1" dirty="0" smtClean="0"/>
              <a:t>, and Greene (1950s)</a:t>
            </a:r>
          </a:p>
          <a:p>
            <a:r>
              <a:rPr lang="en-US" dirty="0" smtClean="0"/>
              <a:t>Tie everything together</a:t>
            </a:r>
          </a:p>
          <a:p>
            <a:r>
              <a:rPr lang="en-US" dirty="0" smtClean="0"/>
              <a:t>Relates random motion to energy loss</a:t>
            </a:r>
          </a:p>
          <a:p>
            <a:r>
              <a:rPr lang="en-US" dirty="0" smtClean="0"/>
              <a:t>Fluctuation-Dissipation Theorem</a:t>
            </a:r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1295400"/>
            <a:ext cx="2336522" cy="197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Content Placeholder 2"/>
          <p:cNvSpPr txBox="1">
            <a:spLocks/>
          </p:cNvSpPr>
          <p:nvPr/>
        </p:nvSpPr>
        <p:spPr>
          <a:xfrm>
            <a:off x="0" y="1328737"/>
            <a:ext cx="6705600" cy="190500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b="1" dirty="0" smtClean="0"/>
              <a:t>Johnson and </a:t>
            </a:r>
            <a:r>
              <a:rPr lang="en-US" b="1" dirty="0" err="1" smtClean="0"/>
              <a:t>Nyquist</a:t>
            </a:r>
            <a:r>
              <a:rPr lang="en-US" b="1" dirty="0" smtClean="0"/>
              <a:t> (1926)</a:t>
            </a:r>
          </a:p>
          <a:p>
            <a:r>
              <a:rPr lang="en-US" dirty="0" smtClean="0"/>
              <a:t>Voltage noise around resistors</a:t>
            </a:r>
          </a:p>
          <a:p>
            <a:r>
              <a:rPr lang="en-US" dirty="0" smtClean="0"/>
              <a:t>Seemingly separate to Brown’s motion</a:t>
            </a:r>
            <a:endParaRPr lang="en-US" dirty="0"/>
          </a:p>
        </p:txBody>
      </p:sp>
      <p:pic>
        <p:nvPicPr>
          <p:cNvPr id="9" name="Picture 18" descr="spring_animat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581400"/>
            <a:ext cx="1254847" cy="2238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Line 8"/>
          <p:cNvSpPr>
            <a:spLocks noChangeShapeType="1"/>
          </p:cNvSpPr>
          <p:nvPr/>
        </p:nvSpPr>
        <p:spPr bwMode="auto">
          <a:xfrm>
            <a:off x="990600" y="4524375"/>
            <a:ext cx="2057400" cy="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1" name="Rectangle 9" descr="dots"/>
          <p:cNvSpPr>
            <a:spLocks noChangeArrowheads="1"/>
          </p:cNvSpPr>
          <p:nvPr/>
        </p:nvSpPr>
        <p:spPr bwMode="auto">
          <a:xfrm>
            <a:off x="3048000" y="3724275"/>
            <a:ext cx="1219200" cy="1905000"/>
          </a:xfrm>
          <a:prstGeom prst="rect">
            <a:avLst/>
          </a:prstGeom>
          <a:blipFill dpi="0" rotWithShape="1">
            <a:blip r:embed="rId4"/>
            <a:srcRect/>
            <a:stretch>
              <a:fillRect/>
            </a:stretch>
          </a:blip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2" name="Line 17"/>
          <p:cNvSpPr>
            <a:spLocks noChangeShapeType="1"/>
          </p:cNvSpPr>
          <p:nvPr/>
        </p:nvSpPr>
        <p:spPr bwMode="auto">
          <a:xfrm>
            <a:off x="990600" y="4295775"/>
            <a:ext cx="2057400" cy="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3" name="Rectangle 19"/>
          <p:cNvSpPr>
            <a:spLocks noChangeArrowheads="1"/>
          </p:cNvSpPr>
          <p:nvPr/>
        </p:nvSpPr>
        <p:spPr bwMode="auto">
          <a:xfrm>
            <a:off x="1524000" y="4676775"/>
            <a:ext cx="144780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</a:pPr>
            <a:r>
              <a:rPr lang="en-US" sz="1600" b="1" dirty="0">
                <a:latin typeface="Maiandra GD" pitchFamily="34" charset="0"/>
              </a:rPr>
              <a:t>Dissipation</a:t>
            </a:r>
          </a:p>
        </p:txBody>
      </p:sp>
      <p:sp>
        <p:nvSpPr>
          <p:cNvPr id="14" name="Rectangle 20"/>
          <p:cNvSpPr>
            <a:spLocks noChangeArrowheads="1"/>
          </p:cNvSpPr>
          <p:nvPr/>
        </p:nvSpPr>
        <p:spPr bwMode="auto">
          <a:xfrm>
            <a:off x="1676400" y="3914775"/>
            <a:ext cx="137160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</a:pPr>
            <a:r>
              <a:rPr lang="en-US" sz="1600" b="1" dirty="0" smtClean="0">
                <a:latin typeface="Maiandra GD" pitchFamily="34" charset="0"/>
              </a:rPr>
              <a:t>Fluctuation</a:t>
            </a:r>
            <a:endParaRPr lang="en-US" sz="1600" b="1" dirty="0">
              <a:latin typeface="Maiandra GD" pitchFamily="34" charset="0"/>
            </a:endParaRPr>
          </a:p>
        </p:txBody>
      </p:sp>
      <p:sp>
        <p:nvSpPr>
          <p:cNvPr id="15" name="Content Placeholder 2"/>
          <p:cNvSpPr txBox="1">
            <a:spLocks/>
          </p:cNvSpPr>
          <p:nvPr/>
        </p:nvSpPr>
        <p:spPr>
          <a:xfrm>
            <a:off x="6553200" y="883787"/>
            <a:ext cx="2384748" cy="432395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r>
              <a:rPr lang="en-US" sz="2400" dirty="0" smtClean="0">
                <a:solidFill>
                  <a:srgbClr val="0033CC"/>
                </a:solidFill>
              </a:rPr>
              <a:t>Johnson Noise</a:t>
            </a:r>
            <a:endParaRPr lang="en-US" sz="2400" dirty="0">
              <a:solidFill>
                <a:srgbClr val="0033CC"/>
              </a:solidFill>
            </a:endParaRPr>
          </a:p>
        </p:txBody>
      </p:sp>
      <p:sp>
        <p:nvSpPr>
          <p:cNvPr id="16" name="Content Placeholder 2"/>
          <p:cNvSpPr txBox="1">
            <a:spLocks/>
          </p:cNvSpPr>
          <p:nvPr/>
        </p:nvSpPr>
        <p:spPr>
          <a:xfrm>
            <a:off x="152400" y="5943600"/>
            <a:ext cx="4114799" cy="432395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r>
              <a:rPr lang="en-US" sz="2400" dirty="0" smtClean="0">
                <a:solidFill>
                  <a:srgbClr val="0033CC"/>
                </a:solidFill>
              </a:rPr>
              <a:t>Fluctuation-Dissipation Theorem</a:t>
            </a:r>
            <a:endParaRPr lang="en-US" sz="2400" dirty="0">
              <a:solidFill>
                <a:srgbClr val="0033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1518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/>
      <p:bldP spid="14" grpId="0"/>
      <p:bldP spid="1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3248" y="152400"/>
            <a:ext cx="8229600" cy="1143000"/>
          </a:xfrm>
        </p:spPr>
        <p:txBody>
          <a:bodyPr/>
          <a:lstStyle/>
          <a:p>
            <a:r>
              <a:rPr lang="en-US" dirty="0" smtClean="0"/>
              <a:t>Optical Coatings</a:t>
            </a:r>
            <a:endParaRPr 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152400" y="1214278"/>
            <a:ext cx="5257800" cy="3352799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Often made of alternating layers of different materials</a:t>
            </a:r>
          </a:p>
          <a:p>
            <a:r>
              <a:rPr lang="en-US" dirty="0" smtClean="0"/>
              <a:t>Layer reflections interfere to cause coating reflection</a:t>
            </a:r>
          </a:p>
          <a:p>
            <a:pPr lvl="1"/>
            <a:r>
              <a:rPr lang="en-US" sz="2400" dirty="0"/>
              <a:t>O</a:t>
            </a:r>
            <a:r>
              <a:rPr lang="en-US" sz="2400" dirty="0" smtClean="0"/>
              <a:t>ptimize layer thicknesses</a:t>
            </a:r>
          </a:p>
          <a:p>
            <a:pPr lvl="1"/>
            <a:r>
              <a:rPr lang="en-US" sz="2400" dirty="0" smtClean="0"/>
              <a:t>Depends on indices of refraction</a:t>
            </a:r>
          </a:p>
          <a:p>
            <a:pPr lvl="1"/>
            <a:r>
              <a:rPr lang="en-US" sz="2400" dirty="0" smtClean="0"/>
              <a:t>Can design for transmission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1295400"/>
            <a:ext cx="2995612" cy="28379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Content Placeholder 2"/>
          <p:cNvSpPr txBox="1">
            <a:spLocks/>
          </p:cNvSpPr>
          <p:nvPr/>
        </p:nvSpPr>
        <p:spPr>
          <a:xfrm>
            <a:off x="3581400" y="4493338"/>
            <a:ext cx="5715000" cy="2517062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Higher reflection</a:t>
            </a:r>
          </a:p>
          <a:p>
            <a:pPr lvl="1"/>
            <a:r>
              <a:rPr lang="en-US" sz="2400" dirty="0" smtClean="0"/>
              <a:t>Increased number of layers</a:t>
            </a:r>
          </a:p>
          <a:p>
            <a:pPr lvl="1"/>
            <a:r>
              <a:rPr lang="en-US" sz="2400" dirty="0" smtClean="0"/>
              <a:t>Bigger index (</a:t>
            </a:r>
            <a:r>
              <a:rPr lang="en-US" sz="2400" i="1" dirty="0" smtClean="0"/>
              <a:t>n</a:t>
            </a:r>
            <a:r>
              <a:rPr lang="en-US" sz="2400" dirty="0" smtClean="0"/>
              <a:t>) separation</a:t>
            </a:r>
          </a:p>
          <a:p>
            <a:r>
              <a:rPr lang="en-US" dirty="0" smtClean="0"/>
              <a:t>Scatter causes loss of light</a:t>
            </a:r>
          </a:p>
          <a:p>
            <a:r>
              <a:rPr lang="en-US" dirty="0" smtClean="0"/>
              <a:t>Absorption causes heating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-55923" y="4567077"/>
            <a:ext cx="3874364" cy="1858528"/>
            <a:chOff x="-17318" y="4709537"/>
            <a:chExt cx="3874364" cy="1858528"/>
          </a:xfrm>
        </p:grpSpPr>
        <p:pic>
          <p:nvPicPr>
            <p:cNvPr id="2052" name="Picture 4" descr="C:\Users\harry\papers\Written\2005\doped_tantala\LayerFig.tif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90600" y="4709537"/>
              <a:ext cx="1858528" cy="18585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5" name="Straight Arrow Connector 4"/>
            <p:cNvCxnSpPr/>
            <p:nvPr/>
          </p:nvCxnSpPr>
          <p:spPr>
            <a:xfrm flipH="1" flipV="1">
              <a:off x="2544328" y="4800602"/>
              <a:ext cx="656072" cy="578137"/>
            </a:xfrm>
            <a:prstGeom prst="straightConnector1">
              <a:avLst/>
            </a:prstGeom>
            <a:ln>
              <a:tailEnd type="arrow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Arrow Connector 8"/>
            <p:cNvCxnSpPr/>
            <p:nvPr/>
          </p:nvCxnSpPr>
          <p:spPr>
            <a:xfrm flipV="1">
              <a:off x="456695" y="5426906"/>
              <a:ext cx="776864" cy="423789"/>
            </a:xfrm>
            <a:prstGeom prst="straightConnector1">
              <a:avLst/>
            </a:prstGeom>
            <a:ln>
              <a:tailEnd type="arrow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itle 1"/>
            <p:cNvSpPr txBox="1">
              <a:spLocks/>
            </p:cNvSpPr>
            <p:nvPr/>
          </p:nvSpPr>
          <p:spPr>
            <a:xfrm>
              <a:off x="2849128" y="5378739"/>
              <a:ext cx="1007918" cy="429167"/>
            </a:xfrm>
            <a:prstGeom prst="rect">
              <a:avLst/>
            </a:prstGeom>
            <a:noFill/>
          </p:spPr>
          <p:txBody>
            <a:bodyPr vert="horz" lIns="91440" tIns="45720" rIns="91440" bIns="45720" rtlCol="0" anchor="ctr">
              <a:normAutofit fontScale="55000" lnSpcReduction="20000"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i="1" dirty="0" smtClean="0">
                  <a:solidFill>
                    <a:srgbClr val="C00000"/>
                  </a:solidFill>
                </a:rPr>
                <a:t>High n</a:t>
              </a:r>
              <a:endParaRPr lang="en-US" i="1" dirty="0">
                <a:solidFill>
                  <a:srgbClr val="C00000"/>
                </a:solidFill>
              </a:endParaRPr>
            </a:p>
          </p:txBody>
        </p:sp>
        <p:sp>
          <p:nvSpPr>
            <p:cNvPr id="13" name="Title 1"/>
            <p:cNvSpPr txBox="1">
              <a:spLocks/>
            </p:cNvSpPr>
            <p:nvPr/>
          </p:nvSpPr>
          <p:spPr>
            <a:xfrm>
              <a:off x="-17318" y="5960306"/>
              <a:ext cx="1007918" cy="429167"/>
            </a:xfrm>
            <a:prstGeom prst="rect">
              <a:avLst/>
            </a:prstGeom>
            <a:noFill/>
          </p:spPr>
          <p:txBody>
            <a:bodyPr vert="horz" lIns="91440" tIns="45720" rIns="91440" bIns="45720" rtlCol="0" anchor="ctr">
              <a:normAutofit fontScale="55000" lnSpcReduction="20000"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i="1" dirty="0" smtClean="0">
                  <a:solidFill>
                    <a:srgbClr val="C00000"/>
                  </a:solidFill>
                </a:rPr>
                <a:t>Low n</a:t>
              </a:r>
              <a:endParaRPr lang="en-US" i="1" dirty="0">
                <a:solidFill>
                  <a:srgbClr val="C00000"/>
                </a:solidFill>
              </a:endParaRPr>
            </a:p>
          </p:txBody>
        </p:sp>
      </p:grpSp>
      <p:sp>
        <p:nvSpPr>
          <p:cNvPr id="14" name="Content Placeholder 2"/>
          <p:cNvSpPr txBox="1">
            <a:spLocks/>
          </p:cNvSpPr>
          <p:nvPr/>
        </p:nvSpPr>
        <p:spPr>
          <a:xfrm>
            <a:off x="5410200" y="4134682"/>
            <a:ext cx="3048000" cy="432395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r>
              <a:rPr lang="en-US" sz="2400" dirty="0" smtClean="0">
                <a:solidFill>
                  <a:srgbClr val="0033CC"/>
                </a:solidFill>
              </a:rPr>
              <a:t>Coating Reflectivity</a:t>
            </a:r>
            <a:endParaRPr lang="en-US" sz="2400" dirty="0">
              <a:solidFill>
                <a:srgbClr val="0033CC"/>
              </a:solidFill>
            </a:endParaRPr>
          </a:p>
        </p:txBody>
      </p:sp>
      <p:sp>
        <p:nvSpPr>
          <p:cNvPr id="15" name="Content Placeholder 2"/>
          <p:cNvSpPr txBox="1">
            <a:spLocks/>
          </p:cNvSpPr>
          <p:nvPr/>
        </p:nvSpPr>
        <p:spPr>
          <a:xfrm>
            <a:off x="456695" y="6425605"/>
            <a:ext cx="3048000" cy="432395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r>
              <a:rPr lang="en-US" sz="2400" dirty="0" smtClean="0">
                <a:solidFill>
                  <a:srgbClr val="0033CC"/>
                </a:solidFill>
              </a:rPr>
              <a:t>Alternating Layers</a:t>
            </a:r>
            <a:endParaRPr lang="en-US" sz="2400" dirty="0">
              <a:solidFill>
                <a:srgbClr val="0033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7855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5310" y="27709"/>
            <a:ext cx="8229600" cy="1143000"/>
          </a:xfrm>
        </p:spPr>
        <p:txBody>
          <a:bodyPr/>
          <a:lstStyle/>
          <a:p>
            <a:r>
              <a:rPr lang="en-US" dirty="0" smtClean="0"/>
              <a:t>Coating Thermal Noise I</a:t>
            </a:r>
            <a:endParaRPr lang="en-US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304800" y="1066800"/>
            <a:ext cx="8839200" cy="2438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b="1" dirty="0" smtClean="0"/>
              <a:t>Levin’s Formula</a:t>
            </a:r>
          </a:p>
          <a:p>
            <a:pPr marL="182880">
              <a:spcBef>
                <a:spcPts val="0"/>
              </a:spcBef>
            </a:pPr>
            <a:r>
              <a:rPr lang="en-US" dirty="0" smtClean="0"/>
              <a:t>From Fluctuation-Dissipation Theorem</a:t>
            </a:r>
          </a:p>
          <a:p>
            <a:r>
              <a:rPr lang="en-US" dirty="0" smtClean="0"/>
              <a:t>Describes random motions of surface of coating relative to mirror center of mass</a:t>
            </a:r>
          </a:p>
          <a:p>
            <a:endParaRPr 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" name="TextBox 5"/>
              <p:cNvSpPr txBox="1"/>
              <p:nvPr/>
            </p:nvSpPr>
            <p:spPr>
              <a:xfrm>
                <a:off x="2590800" y="3276600"/>
                <a:ext cx="3806555" cy="1113638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solidFill>
                            <a:srgbClr val="C00000"/>
                          </a:solidFill>
                          <a:latin typeface="Cambria Math"/>
                        </a:rPr>
                        <m:t>𝑆</m:t>
                      </m:r>
                      <m:r>
                        <a:rPr lang="en-US" sz="3200" b="0" i="1" baseline="-25000" smtClean="0">
                          <a:solidFill>
                            <a:srgbClr val="C00000"/>
                          </a:solidFill>
                          <a:latin typeface="Cambria Math"/>
                        </a:rPr>
                        <m:t>𝑥</m:t>
                      </m:r>
                      <m:d>
                        <m:dPr>
                          <m:ctrlPr>
                            <a:rPr lang="en-US" sz="3200" b="0" i="1" smtClean="0">
                              <a:solidFill>
                                <a:srgbClr val="C00000"/>
                              </a:solidFill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sz="3200" b="0" i="1" smtClean="0">
                              <a:solidFill>
                                <a:srgbClr val="C00000"/>
                              </a:solidFill>
                              <a:latin typeface="Cambria Math"/>
                            </a:rPr>
                            <m:t>𝑓</m:t>
                          </m:r>
                        </m:e>
                      </m:d>
                      <m:r>
                        <a:rPr lang="en-US" sz="3200" b="0" i="0" smtClean="0">
                          <a:solidFill>
                            <a:srgbClr val="C00000"/>
                          </a:solidFill>
                          <a:latin typeface="Cambria Math"/>
                        </a:rPr>
                        <m:t>= </m:t>
                      </m:r>
                      <m:f>
                        <m:fPr>
                          <m:ctrlPr>
                            <a:rPr lang="en-US" sz="3200" b="0" i="1" smtClean="0">
                              <a:solidFill>
                                <a:srgbClr val="C00000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3200" b="0" i="1" smtClean="0">
                              <a:solidFill>
                                <a:srgbClr val="C00000"/>
                              </a:solidFill>
                              <a:latin typeface="Cambria Math"/>
                            </a:rPr>
                            <m:t>4 </m:t>
                          </m:r>
                          <m:r>
                            <a:rPr lang="en-US" sz="3200" b="0" i="1" smtClean="0">
                              <a:solidFill>
                                <a:srgbClr val="C00000"/>
                              </a:solidFill>
                              <a:latin typeface="Cambria Math"/>
                            </a:rPr>
                            <m:t>𝐾𝐵</m:t>
                          </m:r>
                          <m:r>
                            <a:rPr lang="en-US" sz="3200" b="0" i="1" smtClean="0">
                              <a:solidFill>
                                <a:srgbClr val="C00000"/>
                              </a:solidFill>
                              <a:latin typeface="Cambria Math"/>
                            </a:rPr>
                            <m:t> </m:t>
                          </m:r>
                          <m:r>
                            <a:rPr lang="en-US" sz="3200" b="0" i="1" smtClean="0">
                              <a:solidFill>
                                <a:srgbClr val="C00000"/>
                              </a:solidFill>
                              <a:latin typeface="Cambria Math"/>
                            </a:rPr>
                            <m:t>𝑇</m:t>
                          </m:r>
                          <m:r>
                            <a:rPr lang="en-US" sz="3200" b="0" i="1" smtClean="0">
                              <a:solidFill>
                                <a:srgbClr val="C00000"/>
                              </a:solidFill>
                              <a:latin typeface="Cambria Math"/>
                            </a:rPr>
                            <m:t> </m:t>
                          </m:r>
                          <m:r>
                            <a:rPr lang="en-US" sz="3200" b="0" i="1" smtClean="0">
                              <a:solidFill>
                                <a:srgbClr val="C00000"/>
                              </a:solidFill>
                              <a:latin typeface="Cambria Math"/>
                            </a:rPr>
                            <m:t>𝑑</m:t>
                          </m:r>
                        </m:num>
                        <m:den>
                          <m:r>
                            <a:rPr lang="en-US" sz="3200" b="0" i="1" smtClean="0">
                              <a:solidFill>
                                <a:srgbClr val="C00000"/>
                              </a:solidFill>
                              <a:latin typeface="Cambria Math"/>
                            </a:rPr>
                            <m:t>𝑓</m:t>
                          </m:r>
                          <m:r>
                            <a:rPr lang="en-US" sz="3200" b="0" i="1" smtClean="0">
                              <a:solidFill>
                                <a:srgbClr val="C00000"/>
                              </a:solidFill>
                              <a:latin typeface="Cambria Math"/>
                            </a:rPr>
                            <m:t> </m:t>
                          </m:r>
                          <m:r>
                            <a:rPr lang="en-US" sz="3200" b="0" i="1" smtClean="0">
                              <a:solidFill>
                                <a:srgbClr val="C00000"/>
                              </a:solidFill>
                              <a:latin typeface="Cambria Math"/>
                            </a:rPr>
                            <m:t>𝑌</m:t>
                          </m:r>
                          <m:r>
                            <a:rPr lang="en-US" sz="3200" b="0" i="1" smtClean="0">
                              <a:solidFill>
                                <a:srgbClr val="C00000"/>
                              </a:solidFill>
                              <a:latin typeface="Cambria Math"/>
                            </a:rPr>
                            <m:t> </m:t>
                          </m:r>
                          <m:r>
                            <a:rPr lang="en-US" sz="3200" b="0" i="1" smtClean="0">
                              <a:solidFill>
                                <a:srgbClr val="C00000"/>
                              </a:solidFill>
                              <a:latin typeface="Cambria Math"/>
                            </a:rPr>
                            <m:t>𝑤</m:t>
                          </m:r>
                          <m:r>
                            <a:rPr lang="en-US" sz="3200" b="0" i="1" baseline="30000" smtClean="0">
                              <a:solidFill>
                                <a:srgbClr val="C00000"/>
                              </a:solidFill>
                              <a:latin typeface="Cambria Math"/>
                            </a:rPr>
                            <m:t>2</m:t>
                          </m:r>
                          <m:r>
                            <a:rPr lang="en-US" sz="3200" b="0" i="1" smtClean="0">
                              <a:solidFill>
                                <a:srgbClr val="C00000"/>
                              </a:solidFill>
                              <a:latin typeface="Cambria Math"/>
                            </a:rPr>
                            <m:t> </m:t>
                          </m:r>
                          <m:r>
                            <a:rPr lang="en-US" sz="3200" b="0" i="1" smtClean="0">
                              <a:solidFill>
                                <a:srgbClr val="C00000"/>
                              </a:solidFill>
                              <a:latin typeface="Cambria Math"/>
                              <a:sym typeface="Symbol"/>
                            </a:rPr>
                            <m:t></m:t>
                          </m:r>
                          <m:r>
                            <a:rPr lang="en-US" sz="3200" b="0" i="1" baseline="30000" smtClean="0">
                              <a:solidFill>
                                <a:srgbClr val="C00000"/>
                              </a:solidFill>
                              <a:latin typeface="Cambria Math"/>
                              <a:sym typeface="Symbol"/>
                            </a:rPr>
                            <m:t>2 </m:t>
                          </m:r>
                        </m:den>
                      </m:f>
                      <m:r>
                        <m:rPr>
                          <m:nor/>
                        </m:rPr>
                        <a:rPr lang="en-US" sz="3200" i="1" dirty="0" smtClean="0">
                          <a:solidFill>
                            <a:srgbClr val="C00000"/>
                          </a:solidFill>
                          <a:latin typeface="Symbol" pitchFamily="18" charset="2"/>
                        </a:rPr>
                        <m:t>f</m:t>
                      </m:r>
                    </m:oMath>
                  </m:oMathPara>
                </a14:m>
                <a:endParaRPr lang="en-US" sz="3200" dirty="0">
                  <a:solidFill>
                    <a:srgbClr val="FF0000"/>
                  </a:solidFill>
                  <a:latin typeface="Symbol" pitchFamily="18" charset="2"/>
                </a:endParaRPr>
              </a:p>
            </p:txBody>
          </p:sp>
        </mc:Choice>
        <mc:Fallback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90800" y="3276600"/>
                <a:ext cx="3806555" cy="1113638"/>
              </a:xfrm>
              <a:prstGeom prst="rect">
                <a:avLst/>
              </a:prstGeom>
              <a:blipFill rotWithShape="1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Content Placeholder 2"/>
          <p:cNvSpPr txBox="1">
            <a:spLocks/>
          </p:cNvSpPr>
          <p:nvPr/>
        </p:nvSpPr>
        <p:spPr>
          <a:xfrm>
            <a:off x="419100" y="4423220"/>
            <a:ext cx="4343400" cy="22823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en-US" i="1" dirty="0" smtClean="0"/>
              <a:t>K</a:t>
            </a:r>
            <a:r>
              <a:rPr lang="en-US" i="1" baseline="-25000" dirty="0" smtClean="0"/>
              <a:t>B</a:t>
            </a:r>
            <a:r>
              <a:rPr lang="en-US" dirty="0" smtClean="0"/>
              <a:t>: Boltzmann’s constant</a:t>
            </a:r>
          </a:p>
          <a:p>
            <a:pPr marL="0" indent="0">
              <a:buNone/>
            </a:pPr>
            <a:r>
              <a:rPr lang="en-US" i="1" dirty="0" smtClean="0"/>
              <a:t>T</a:t>
            </a:r>
            <a:r>
              <a:rPr lang="en-US" dirty="0" smtClean="0"/>
              <a:t>:   temperature in Kelvin</a:t>
            </a:r>
          </a:p>
          <a:p>
            <a:pPr marL="0" indent="0">
              <a:buNone/>
            </a:pPr>
            <a:r>
              <a:rPr lang="en-US" i="1" dirty="0" smtClean="0"/>
              <a:t>f</a:t>
            </a:r>
            <a:r>
              <a:rPr lang="en-US" dirty="0" smtClean="0"/>
              <a:t>:    frequency</a:t>
            </a:r>
          </a:p>
          <a:p>
            <a:endParaRPr lang="en-US" dirty="0"/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5015345" y="4423220"/>
            <a:ext cx="4128655" cy="22823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en-US" i="1" dirty="0" smtClean="0"/>
              <a:t>d: </a:t>
            </a:r>
            <a:r>
              <a:rPr lang="en-US" dirty="0" smtClean="0"/>
              <a:t>coating thickness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i="1" dirty="0" smtClean="0"/>
              <a:t>Y</a:t>
            </a:r>
            <a:r>
              <a:rPr lang="en-US" dirty="0" smtClean="0"/>
              <a:t>: Young’s modulus</a:t>
            </a:r>
          </a:p>
          <a:p>
            <a:pPr marL="0" indent="0">
              <a:buNone/>
            </a:pPr>
            <a:r>
              <a:rPr lang="en-US" i="1" dirty="0" smtClean="0"/>
              <a:t>w</a:t>
            </a:r>
            <a:r>
              <a:rPr lang="en-US" dirty="0" smtClean="0"/>
              <a:t>: beam width</a:t>
            </a:r>
          </a:p>
          <a:p>
            <a:pPr marL="0" indent="0">
              <a:buNone/>
            </a:pPr>
            <a:r>
              <a:rPr lang="en-US" i="1" dirty="0" smtClean="0">
                <a:latin typeface="Symbol" pitchFamily="18" charset="2"/>
              </a:rPr>
              <a:t>f </a:t>
            </a:r>
            <a:r>
              <a:rPr lang="en-US" dirty="0" smtClean="0"/>
              <a:t>: mechanical loss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5754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2172" y="108674"/>
            <a:ext cx="8229600" cy="1143000"/>
          </a:xfrm>
        </p:spPr>
        <p:txBody>
          <a:bodyPr/>
          <a:lstStyle/>
          <a:p>
            <a:r>
              <a:rPr lang="en-US" dirty="0" smtClean="0"/>
              <a:t>Measurements of Coating </a:t>
            </a:r>
            <a:r>
              <a:rPr lang="en-US" dirty="0" smtClean="0">
                <a:latin typeface="Symbol" pitchFamily="18" charset="2"/>
              </a:rPr>
              <a:t>f</a:t>
            </a:r>
            <a:endParaRPr lang="en-US" dirty="0">
              <a:latin typeface="Symbol" pitchFamily="18" charset="2"/>
            </a:endParaRPr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2958177"/>
              </p:ext>
            </p:extLst>
          </p:nvPr>
        </p:nvGraphicFramePr>
        <p:xfrm>
          <a:off x="381000" y="1676400"/>
          <a:ext cx="3079750" cy="380673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67" name="CorelDRAW" r:id="rId3" imgW="3756220" imgH="4642810" progId="CorelDRAW.Graphic.12">
                  <p:embed/>
                </p:oleObj>
              </mc:Choice>
              <mc:Fallback>
                <p:oleObj name="CorelDRAW" r:id="rId3" imgW="3756220" imgH="4642810" progId="CorelDRAW.Graphic.12">
                  <p:embed/>
                  <p:pic>
                    <p:nvPicPr>
                      <p:cNvPr id="0" name="Object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1000" y="1676400"/>
                        <a:ext cx="3079750" cy="380673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Content Placeholder 2"/>
          <p:cNvSpPr txBox="1">
            <a:spLocks/>
          </p:cNvSpPr>
          <p:nvPr/>
        </p:nvSpPr>
        <p:spPr>
          <a:xfrm>
            <a:off x="3565525" y="1251674"/>
            <a:ext cx="5426075" cy="3244125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US" dirty="0" smtClean="0"/>
              <a:t>Mechanical loss </a:t>
            </a:r>
            <a:r>
              <a:rPr lang="en-US" dirty="0" smtClean="0">
                <a:latin typeface="Symbol" pitchFamily="18" charset="2"/>
              </a:rPr>
              <a:t>f</a:t>
            </a:r>
            <a:r>
              <a:rPr lang="en-US" dirty="0" smtClean="0"/>
              <a:t> also causes </a:t>
            </a:r>
            <a:r>
              <a:rPr lang="en-US" dirty="0" err="1" smtClean="0"/>
              <a:t>ringdown</a:t>
            </a:r>
            <a:r>
              <a:rPr lang="en-US" dirty="0" smtClean="0"/>
              <a:t> of normal modes</a:t>
            </a:r>
          </a:p>
          <a:p>
            <a:pPr lvl="1">
              <a:spcBef>
                <a:spcPts val="0"/>
              </a:spcBef>
            </a:pPr>
            <a:r>
              <a:rPr lang="en-US" dirty="0" smtClean="0"/>
              <a:t>Test samples rings like a bell</a:t>
            </a:r>
          </a:p>
          <a:p>
            <a:pPr lvl="1">
              <a:spcBef>
                <a:spcPts val="0"/>
              </a:spcBef>
            </a:pPr>
            <a:r>
              <a:rPr lang="en-US" dirty="0" smtClean="0"/>
              <a:t>Energy slowly leaves ringing</a:t>
            </a:r>
          </a:p>
          <a:p>
            <a:pPr lvl="1">
              <a:spcBef>
                <a:spcPts val="0"/>
              </a:spcBef>
            </a:pPr>
            <a:r>
              <a:rPr lang="en-US" dirty="0" smtClean="0"/>
              <a:t>Measure modal Q’s</a:t>
            </a:r>
          </a:p>
          <a:p>
            <a:pPr>
              <a:spcBef>
                <a:spcPts val="0"/>
              </a:spcBef>
            </a:pPr>
            <a:r>
              <a:rPr lang="en-US" dirty="0" smtClean="0"/>
              <a:t>Can measure </a:t>
            </a:r>
            <a:r>
              <a:rPr lang="en-US" dirty="0" smtClean="0">
                <a:latin typeface="Symbol" pitchFamily="18" charset="2"/>
              </a:rPr>
              <a:t>f</a:t>
            </a:r>
            <a:r>
              <a:rPr lang="en-US" dirty="0" smtClean="0"/>
              <a:t> more easily than measuring thermal noise</a:t>
            </a:r>
            <a:endParaRPr lang="en-US" dirty="0"/>
          </a:p>
        </p:txBody>
      </p:sp>
      <p:pic>
        <p:nvPicPr>
          <p:cNvPr id="5" name="Picture 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4443849"/>
            <a:ext cx="4419600" cy="2294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5486400" y="4516580"/>
            <a:ext cx="3124200" cy="688975"/>
          </a:xfrm>
          <a:prstGeom prst="rect">
            <a:avLst/>
          </a:prstGeom>
          <a:solidFill>
            <a:srgbClr val="FFFF99"/>
          </a:solidFill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i="1" dirty="0" smtClean="0">
                <a:solidFill>
                  <a:srgbClr val="C00000"/>
                </a:solidFill>
              </a:rPr>
              <a:t>e</a:t>
            </a:r>
            <a:r>
              <a:rPr lang="en-US" i="1" baseline="30000" dirty="0" smtClean="0">
                <a:solidFill>
                  <a:srgbClr val="C00000"/>
                </a:solidFill>
              </a:rPr>
              <a:t>-</a:t>
            </a:r>
            <a:r>
              <a:rPr lang="en-US" i="1" baseline="30000" dirty="0" smtClean="0">
                <a:solidFill>
                  <a:srgbClr val="C00000"/>
                </a:solidFill>
                <a:latin typeface="Symbol" pitchFamily="18" charset="2"/>
              </a:rPr>
              <a:t>p </a:t>
            </a:r>
            <a:r>
              <a:rPr lang="en-US" i="1" baseline="30000" dirty="0" smtClean="0">
                <a:solidFill>
                  <a:srgbClr val="C00000"/>
                </a:solidFill>
              </a:rPr>
              <a:t>f </a:t>
            </a:r>
            <a:r>
              <a:rPr lang="en-US" i="1" baseline="30000" dirty="0" err="1" smtClean="0">
                <a:solidFill>
                  <a:srgbClr val="C00000"/>
                </a:solidFill>
              </a:rPr>
              <a:t>t</a:t>
            </a:r>
            <a:r>
              <a:rPr lang="en-US" i="1" baseline="30000" dirty="0" err="1" smtClean="0">
                <a:solidFill>
                  <a:srgbClr val="C00000"/>
                </a:solidFill>
                <a:latin typeface="Symbol" pitchFamily="18" charset="2"/>
              </a:rPr>
              <a:t>f</a:t>
            </a:r>
            <a:r>
              <a:rPr lang="en-US" i="1" dirty="0" smtClean="0">
                <a:solidFill>
                  <a:srgbClr val="C00000"/>
                </a:solidFill>
              </a:rPr>
              <a:t> Sin(2 </a:t>
            </a:r>
            <a:r>
              <a:rPr lang="en-US" i="1" dirty="0" smtClean="0">
                <a:solidFill>
                  <a:srgbClr val="C00000"/>
                </a:solidFill>
                <a:latin typeface="Symbol" pitchFamily="18" charset="2"/>
              </a:rPr>
              <a:t>p</a:t>
            </a:r>
            <a:r>
              <a:rPr lang="en-US" i="1" dirty="0" smtClean="0">
                <a:solidFill>
                  <a:srgbClr val="C00000"/>
                </a:solidFill>
              </a:rPr>
              <a:t> f t)</a:t>
            </a:r>
            <a:endParaRPr lang="en-US" i="1" dirty="0">
              <a:solidFill>
                <a:srgbClr val="C00000"/>
              </a:solidFill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381000" y="1251674"/>
            <a:ext cx="3048000" cy="432395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r>
              <a:rPr lang="en-US" sz="2400" dirty="0" smtClean="0">
                <a:solidFill>
                  <a:srgbClr val="0033CC"/>
                </a:solidFill>
              </a:rPr>
              <a:t>Q Measurement</a:t>
            </a:r>
            <a:endParaRPr lang="en-US" sz="2400" dirty="0">
              <a:solidFill>
                <a:srgbClr val="0033CC"/>
              </a:solidFill>
            </a:endParaRP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5334000" y="5943600"/>
            <a:ext cx="3048000" cy="432395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r>
              <a:rPr lang="en-US" sz="2400" dirty="0" err="1" smtClean="0">
                <a:solidFill>
                  <a:srgbClr val="0033CC"/>
                </a:solidFill>
              </a:rPr>
              <a:t>Ringdown</a:t>
            </a:r>
            <a:endParaRPr lang="en-US" sz="2400" dirty="0">
              <a:solidFill>
                <a:srgbClr val="0033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2420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8" y="52513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Direct Thermal Noise Measurements</a:t>
            </a:r>
            <a:endParaRPr lang="en-US" dirty="0"/>
          </a:p>
        </p:txBody>
      </p:sp>
      <p:pic>
        <p:nvPicPr>
          <p:cNvPr id="3" name="Picture 14" descr="tni-colo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1447800"/>
            <a:ext cx="5087038" cy="312420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4" name="Content Placeholder 2"/>
          <p:cNvSpPr txBox="1">
            <a:spLocks/>
          </p:cNvSpPr>
          <p:nvPr/>
        </p:nvSpPr>
        <p:spPr>
          <a:xfrm>
            <a:off x="0" y="1447800"/>
            <a:ext cx="3886200" cy="3276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US" sz="2800" dirty="0"/>
              <a:t>I</a:t>
            </a:r>
            <a:r>
              <a:rPr lang="en-US" sz="2800" dirty="0" smtClean="0"/>
              <a:t>nterferometer can directly measure coating thermal noise</a:t>
            </a:r>
          </a:p>
          <a:p>
            <a:pPr>
              <a:spcBef>
                <a:spcPts val="0"/>
              </a:spcBef>
            </a:pPr>
            <a:r>
              <a:rPr lang="en-US" sz="2800" dirty="0" smtClean="0"/>
              <a:t>Very difficult</a:t>
            </a:r>
          </a:p>
          <a:p>
            <a:pPr lvl="1">
              <a:spcBef>
                <a:spcPts val="0"/>
              </a:spcBef>
            </a:pPr>
            <a:r>
              <a:rPr lang="en-US" sz="2400" dirty="0" smtClean="0"/>
              <a:t>Years to perfect </a:t>
            </a:r>
          </a:p>
          <a:p>
            <a:pPr lvl="1">
              <a:spcBef>
                <a:spcPts val="0"/>
              </a:spcBef>
            </a:pPr>
            <a:r>
              <a:rPr lang="en-US" sz="2400" dirty="0" smtClean="0"/>
              <a:t>Months to measure</a:t>
            </a:r>
          </a:p>
          <a:p>
            <a:pPr>
              <a:spcBef>
                <a:spcPts val="0"/>
              </a:spcBef>
            </a:pPr>
            <a:r>
              <a:rPr lang="en-US" sz="2800" dirty="0"/>
              <a:t>S</a:t>
            </a:r>
            <a:r>
              <a:rPr lang="en-US" sz="2800" dirty="0" smtClean="0"/>
              <a:t>ee </a:t>
            </a:r>
            <a:r>
              <a:rPr lang="en-US" sz="2800" i="1" dirty="0" smtClean="0"/>
              <a:t>1/f</a:t>
            </a:r>
            <a:r>
              <a:rPr lang="en-US" sz="2800" dirty="0" smtClean="0"/>
              <a:t> dependence</a:t>
            </a:r>
            <a:endParaRPr lang="en-US" sz="2800" dirty="0"/>
          </a:p>
        </p:txBody>
      </p:sp>
      <p:cxnSp>
        <p:nvCxnSpPr>
          <p:cNvPr id="6" name="Straight Arrow Connector 5"/>
          <p:cNvCxnSpPr/>
          <p:nvPr/>
        </p:nvCxnSpPr>
        <p:spPr>
          <a:xfrm flipH="1">
            <a:off x="5569527" y="2133600"/>
            <a:ext cx="457200" cy="876300"/>
          </a:xfrm>
          <a:prstGeom prst="straightConnector1">
            <a:avLst/>
          </a:prstGeom>
          <a:ln w="34925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 flipH="1">
            <a:off x="6781800" y="2724150"/>
            <a:ext cx="457200" cy="876300"/>
          </a:xfrm>
          <a:prstGeom prst="straightConnector1">
            <a:avLst/>
          </a:prstGeom>
          <a:ln w="34925"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1"/>
          <p:cNvSpPr txBox="1">
            <a:spLocks/>
          </p:cNvSpPr>
          <p:nvPr/>
        </p:nvSpPr>
        <p:spPr>
          <a:xfrm>
            <a:off x="6026726" y="1885804"/>
            <a:ext cx="983674" cy="247796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i="1" dirty="0" err="1" smtClean="0">
                <a:solidFill>
                  <a:srgbClr val="C00000"/>
                </a:solidFill>
              </a:rPr>
              <a:t>Tantala</a:t>
            </a:r>
            <a:endParaRPr lang="en-US" sz="1800" i="1" dirty="0">
              <a:solidFill>
                <a:srgbClr val="C00000"/>
              </a:solidFill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6026725" y="2476354"/>
            <a:ext cx="1821875" cy="247796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i="1" dirty="0" err="1" smtClean="0">
                <a:solidFill>
                  <a:srgbClr val="C00000"/>
                </a:solidFill>
              </a:rPr>
              <a:t>Titania-Tantala</a:t>
            </a:r>
            <a:endParaRPr lang="en-US" sz="1800" i="1" dirty="0">
              <a:solidFill>
                <a:srgbClr val="C00000"/>
              </a:solidFill>
            </a:endParaRPr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228599" y="4724400"/>
            <a:ext cx="8686799" cy="213360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US" dirty="0" smtClean="0"/>
              <a:t>Clear improvement from </a:t>
            </a:r>
            <a:r>
              <a:rPr lang="en-US" dirty="0" err="1" smtClean="0"/>
              <a:t>tantala</a:t>
            </a:r>
            <a:r>
              <a:rPr lang="en-US" dirty="0" smtClean="0"/>
              <a:t> to </a:t>
            </a:r>
            <a:r>
              <a:rPr lang="en-US" dirty="0" err="1" smtClean="0"/>
              <a:t>titania-tantala</a:t>
            </a:r>
            <a:endParaRPr lang="en-US" dirty="0" smtClean="0"/>
          </a:p>
          <a:p>
            <a:pPr lvl="1">
              <a:spcBef>
                <a:spcPts val="0"/>
              </a:spcBef>
            </a:pPr>
            <a:r>
              <a:rPr lang="en-US" dirty="0" smtClean="0"/>
              <a:t>Reasonable agreement with Q measurements</a:t>
            </a:r>
          </a:p>
          <a:p>
            <a:pPr>
              <a:spcBef>
                <a:spcPts val="0"/>
              </a:spcBef>
            </a:pPr>
            <a:r>
              <a:rPr lang="en-US" dirty="0" smtClean="0"/>
              <a:t>Seen improvement from using less </a:t>
            </a:r>
            <a:r>
              <a:rPr lang="en-US" dirty="0" err="1" smtClean="0"/>
              <a:t>tantala</a:t>
            </a:r>
            <a:endParaRPr lang="en-US" dirty="0" smtClean="0"/>
          </a:p>
          <a:p>
            <a:pPr>
              <a:spcBef>
                <a:spcPts val="0"/>
              </a:spcBef>
            </a:pPr>
            <a:r>
              <a:rPr lang="en-US" dirty="0" smtClean="0"/>
              <a:t>Can (and have) also study substrate thermal noise</a:t>
            </a:r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4343400" y="1047136"/>
            <a:ext cx="4419600" cy="432395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r>
              <a:rPr lang="en-US" sz="2400" dirty="0" smtClean="0">
                <a:solidFill>
                  <a:srgbClr val="0033CC"/>
                </a:solidFill>
              </a:rPr>
              <a:t>Coating Thermal Noise Data</a:t>
            </a:r>
            <a:endParaRPr lang="en-US" sz="2400" dirty="0">
              <a:solidFill>
                <a:srgbClr val="0033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7515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Hardcover">
      <a:dk1>
        <a:sysClr val="windowText" lastClr="000000"/>
      </a:dk1>
      <a:lt1>
        <a:sysClr val="window" lastClr="FFFFFF"/>
      </a:lt1>
      <a:dk2>
        <a:srgbClr val="895D1D"/>
      </a:dk2>
      <a:lt2>
        <a:srgbClr val="ECE9C6"/>
      </a:lt2>
      <a:accent1>
        <a:srgbClr val="873624"/>
      </a:accent1>
      <a:accent2>
        <a:srgbClr val="D6862D"/>
      </a:accent2>
      <a:accent3>
        <a:srgbClr val="D0BE40"/>
      </a:accent3>
      <a:accent4>
        <a:srgbClr val="877F6C"/>
      </a:accent4>
      <a:accent5>
        <a:srgbClr val="972109"/>
      </a:accent5>
      <a:accent6>
        <a:srgbClr val="AEB795"/>
      </a:accent6>
      <a:hlink>
        <a:srgbClr val="CC9900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">
    <a:dk1>
      <a:srgbClr val="114FFB"/>
    </a:dk1>
    <a:lt1>
      <a:srgbClr val="FFFFFF"/>
    </a:lt1>
    <a:dk2>
      <a:srgbClr val="000000"/>
    </a:dk2>
    <a:lt2>
      <a:srgbClr val="CECECE"/>
    </a:lt2>
    <a:accent1>
      <a:srgbClr val="D49FFF"/>
    </a:accent1>
    <a:accent2>
      <a:srgbClr val="618FFD"/>
    </a:accent2>
    <a:accent3>
      <a:srgbClr val="FFFFFF"/>
    </a:accent3>
    <a:accent4>
      <a:srgbClr val="0D42D6"/>
    </a:accent4>
    <a:accent5>
      <a:srgbClr val="E6CDFF"/>
    </a:accent5>
    <a:accent6>
      <a:srgbClr val="5781E5"/>
    </a:accent6>
    <a:hlink>
      <a:srgbClr val="009688"/>
    </a:hlink>
    <a:folHlink>
      <a:srgbClr val="DADADA"/>
    </a:folHlink>
  </a:clrScheme>
  <a:fontScheme name="!LIGO-Caltech_watermark">
    <a:majorFont>
      <a:latin typeface="Helvetica"/>
      <a:ea typeface=""/>
      <a:cs typeface=""/>
    </a:majorFont>
    <a:minorFont>
      <a:latin typeface="Helvetica"/>
      <a:ea typeface="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6218</TotalTime>
  <Words>2630</Words>
  <Application>Microsoft Office PowerPoint</Application>
  <PresentationFormat>On-screen Show (4:3)</PresentationFormat>
  <Paragraphs>552</Paragraphs>
  <Slides>46</Slides>
  <Notes>0</Notes>
  <HiddenSlides>0</HiddenSlides>
  <MMClips>2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46</vt:i4>
      </vt:variant>
    </vt:vector>
  </HeadingPairs>
  <TitlesOfParts>
    <vt:vector size="48" baseType="lpstr">
      <vt:lpstr>Office Theme</vt:lpstr>
      <vt:lpstr>CorelDRAW</vt:lpstr>
      <vt:lpstr>Thermal Noise, Optics, and Gravitational Wave Detection</vt:lpstr>
      <vt:lpstr>Outline</vt:lpstr>
      <vt:lpstr>Thermal Noise</vt:lpstr>
      <vt:lpstr>Brief History of Thermal Noise: I</vt:lpstr>
      <vt:lpstr>Brief History of Thermal Noise: II</vt:lpstr>
      <vt:lpstr>Optical Coatings</vt:lpstr>
      <vt:lpstr>Coating Thermal Noise I</vt:lpstr>
      <vt:lpstr>Measurements of Coating f</vt:lpstr>
      <vt:lpstr>Direct Thermal Noise Measurements</vt:lpstr>
      <vt:lpstr>Applications Limited by Coating Thermal Noise</vt:lpstr>
      <vt:lpstr>Gravitational Wave Detection</vt:lpstr>
      <vt:lpstr>LIGO Detectors</vt:lpstr>
      <vt:lpstr>Advanced LIGO</vt:lpstr>
      <vt:lpstr>Advanced LIGO Optics Types</vt:lpstr>
      <vt:lpstr>Advanced LIGO Test Masses</vt:lpstr>
      <vt:lpstr>Advanced LIGO Optics Coatings</vt:lpstr>
      <vt:lpstr>Advanced LIGO Optics Issues</vt:lpstr>
      <vt:lpstr>AR Coating Absorption</vt:lpstr>
      <vt:lpstr>Figure Change with Annealing</vt:lpstr>
      <vt:lpstr>Polishing and Thermal Noise</vt:lpstr>
      <vt:lpstr>Improved Coatings for Next Generation Detectors</vt:lpstr>
      <vt:lpstr>Next Generation Polishing Issues</vt:lpstr>
      <vt:lpstr>Next Generation Optics Materials</vt:lpstr>
      <vt:lpstr>Conclusions</vt:lpstr>
      <vt:lpstr>Advanced LIGO Technology</vt:lpstr>
      <vt:lpstr>Questions on Figure and Annealing</vt:lpstr>
      <vt:lpstr>Diffractive Optics</vt:lpstr>
      <vt:lpstr>Projects of Mutual Interested between LIGO and NIST</vt:lpstr>
      <vt:lpstr>Thermal Lensing In aLIGO Optics</vt:lpstr>
      <vt:lpstr>Astronomical Sources of Gravitational Waves</vt:lpstr>
      <vt:lpstr>Results from Initial LIGO</vt:lpstr>
      <vt:lpstr>Cryogenics</vt:lpstr>
      <vt:lpstr>Cryogenics and Materials</vt:lpstr>
      <vt:lpstr>Beam Shaping</vt:lpstr>
      <vt:lpstr>Coating Free Mirrors</vt:lpstr>
      <vt:lpstr>Coating Thermal Noise II</vt:lpstr>
      <vt:lpstr>Frequency Stabilization</vt:lpstr>
      <vt:lpstr>Cavity Optomechanics</vt:lpstr>
      <vt:lpstr>Cavity QED</vt:lpstr>
      <vt:lpstr>Frequency Stabilization Applications</vt:lpstr>
      <vt:lpstr>Cavity Optomechanics Experiments</vt:lpstr>
      <vt:lpstr>Cavity QED Applications</vt:lpstr>
      <vt:lpstr>Young’s Modulus Measurement</vt:lpstr>
      <vt:lpstr>Thermo-optic Noise</vt:lpstr>
      <vt:lpstr>Khalili Cavities</vt:lpstr>
      <vt:lpstr>Initial and Advanced LIGO Sensitivity</vt:lpstr>
    </vt:vector>
  </TitlesOfParts>
  <Company>American University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Optical Coatings and Thermal Noise in Precision Measurements</dc:title>
  <dc:creator>Gregg Harry</dc:creator>
  <cp:lastModifiedBy>Gregory Harry</cp:lastModifiedBy>
  <cp:revision>192</cp:revision>
  <dcterms:created xsi:type="dcterms:W3CDTF">2011-10-10T21:12:53Z</dcterms:created>
  <dcterms:modified xsi:type="dcterms:W3CDTF">2012-11-07T19:43:30Z</dcterms:modified>
</cp:coreProperties>
</file>