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563" r:id="rId2"/>
    <p:sldId id="564" r:id="rId3"/>
    <p:sldId id="566" r:id="rId4"/>
    <p:sldId id="587" r:id="rId5"/>
    <p:sldId id="588" r:id="rId6"/>
    <p:sldId id="568" r:id="rId7"/>
    <p:sldId id="569" r:id="rId8"/>
    <p:sldId id="571" r:id="rId9"/>
    <p:sldId id="586" r:id="rId10"/>
    <p:sldId id="573" r:id="rId11"/>
    <p:sldId id="580" r:id="rId12"/>
    <p:sldId id="582" r:id="rId13"/>
    <p:sldId id="589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00"/>
    <a:srgbClr val="E02CB5"/>
    <a:srgbClr val="D80000"/>
    <a:srgbClr val="00D8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0967" autoAdjust="0"/>
  </p:normalViewPr>
  <p:slideViewPr>
    <p:cSldViewPr>
      <p:cViewPr varScale="1">
        <p:scale>
          <a:sx n="94" d="100"/>
          <a:sy n="94" d="100"/>
        </p:scale>
        <p:origin x="-5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285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54E4900-8D6B-5648-9602-F7140CAF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72D9B6E2-E4A4-F54F-8E3E-204D9CE5F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Interferometer &amp; MAINLY working at an</a:t>
            </a:r>
            <a:r>
              <a:rPr lang="en-US" baseline="0" dirty="0" smtClean="0"/>
              <a:t> observatory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 QUICK!!  15sec!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aseline="0" dirty="0" smtClean="0"/>
              <a:t> A Treat</a:t>
            </a:r>
          </a:p>
          <a:p>
            <a:pPr>
              <a:buFont typeface="Arial"/>
              <a:buChar char="•"/>
            </a:pPr>
            <a:r>
              <a:rPr lang="en-US" dirty="0" smtClean="0"/>
              <a:t> Hearing 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 Wire</a:t>
            </a:r>
            <a:r>
              <a:rPr lang="en-US" baseline="0" dirty="0" smtClean="0"/>
              <a:t> resonances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Look forward to being here in a few years with ALIGO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Quiet shift, ready &amp; waiting for detection!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46 sec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Other stories:  sense nuances—Gerardo is the best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Cleanroom suit 				</a:t>
            </a:r>
          </a:p>
          <a:p>
            <a:pPr>
              <a:buFont typeface="Arial"/>
              <a:buChar char="•"/>
            </a:pPr>
            <a:r>
              <a:rPr lang="en-US" dirty="0" smtClean="0"/>
              <a:t> Table</a:t>
            </a:r>
          </a:p>
          <a:p>
            <a:pPr>
              <a:buFont typeface="Arial"/>
              <a:buChar char="•"/>
            </a:pPr>
            <a:r>
              <a:rPr lang="en-US" dirty="0" smtClean="0"/>
              <a:t> No dust on optics!</a:t>
            </a:r>
          </a:p>
          <a:p>
            <a:pPr>
              <a:buFont typeface="Arial"/>
              <a:buChar char="•"/>
            </a:pPr>
            <a:r>
              <a:rPr lang="en-US" dirty="0" smtClean="0"/>
              <a:t> Headaches:</a:t>
            </a:r>
            <a:r>
              <a:rPr lang="en-US" baseline="0" dirty="0" smtClean="0"/>
              <a:t>  W</a:t>
            </a:r>
            <a:r>
              <a:rPr lang="en-US" dirty="0" smtClean="0"/>
              <a:t>hat we do for science!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forget POPULATION!</a:t>
            </a:r>
          </a:p>
          <a:p>
            <a:r>
              <a:rPr lang="en-US" dirty="0" smtClean="0"/>
              <a:t>Cleaning a Mirror!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20x</a:t>
            </a:r>
            <a:r>
              <a:rPr lang="en-US" b="1" baseline="0" dirty="0" smtClean="0"/>
              <a:t> </a:t>
            </a:r>
            <a:r>
              <a:rPr lang="en-US" baseline="0" dirty="0" smtClean="0"/>
              <a:t>more parts!    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Finish by 4:00!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snapshots</a:t>
            </a:r>
            <a:r>
              <a:rPr lang="en-US" baseline="0" dirty="0" smtClean="0"/>
              <a:t> of installation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Bolts:  22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2368!  Two orders of magnitude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1 Month To Build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Installation:  24 sec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Be quick!!</a:t>
            </a:r>
          </a:p>
          <a:p>
            <a:r>
              <a:rPr lang="en-US" dirty="0" smtClean="0"/>
              <a:t>BSC</a:t>
            </a:r>
            <a:r>
              <a:rPr lang="en-US" baseline="0" dirty="0" smtClean="0"/>
              <a:t> ISI:  10k lbs!</a:t>
            </a:r>
          </a:p>
          <a:p>
            <a:r>
              <a:rPr lang="en-US" baseline="0" dirty="0" smtClean="0"/>
              <a:t>BSC Chamber:  20k lbs!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HALFWAY!!!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3A97E-8D69-634E-8C79-3DC21B3403B0}" type="slidenum">
              <a:rPr lang="en-US"/>
              <a:pPr/>
              <a:t>9</a:t>
            </a:fld>
            <a:endParaRPr lang="en-US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 Mystery</a:t>
            </a:r>
          </a:p>
          <a:p>
            <a:pPr>
              <a:buFont typeface="Arial"/>
              <a:buChar char="•"/>
            </a:pPr>
            <a:r>
              <a:rPr lang="en-US" dirty="0" smtClean="0"/>
              <a:t> Temperature effect (sunrise/sunset)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Didn’t Expect!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Time Series &amp; Power spectrum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EFFICIENT</a:t>
            </a:r>
          </a:p>
          <a:p>
            <a:r>
              <a:rPr lang="en-US" dirty="0" smtClean="0"/>
              <a:t>Data</a:t>
            </a:r>
            <a:r>
              <a:rPr lang="en-US" baseline="0" dirty="0" smtClean="0"/>
              <a:t> Analysts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9B6E2-E4A4-F54F-8E3E-204D9CE5FAE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3578C-37E2-F64D-9E2A-314F5D030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D1607-B5B8-304B-9BDD-C01D1C309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B5E3-C9F7-A34F-82AB-BDD6711DE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8C535-519D-B84B-8A8A-F43C93EC9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B95B-CBC0-854E-BAB0-28460441C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54F8-F061-1848-A253-7B82DB32E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B39D7-3F6A-834A-AD7C-82A8BD961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A7806-65FF-D24B-A941-C0856232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BC721-C31D-A64F-93E9-B85898FF5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D746-455B-0549-AA07-6AF4D12E8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E7E0-8135-E143-9BAB-37859AD54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B9C1-7A0B-3244-BD36-E94845596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074E-0CD4-434B-B129-789B20A65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3990E-C09B-E146-B925-A5C9E1D6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7395-E9AA-AD4A-99B7-C81AD0C90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Raab:  Searching for Gravitational Waves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57CF3-7DBD-C347-B878-1BBAF19A1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75443CE2-7205-AD4E-B8E1-A74742C61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01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p:oleObj spid="_x0000_s1026" name="Photo Editor Photo" r:id="rId19" imgW="4409524" imgH="3219899" progId="">
              <p:embed/>
            </p:oleObj>
          </a:graphicData>
        </a:graphic>
      </p:graphicFrame>
      <p:pic>
        <p:nvPicPr>
          <p:cNvPr id="1037" name="Picture 15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7588250" y="38100"/>
            <a:ext cx="1547813" cy="56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3505200" y="64740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G1201071</a:t>
            </a: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2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4.png"/><Relationship Id="rId1" Type="http://schemas.openxmlformats.org/officeDocument/2006/relationships/video" Target="file://localhost/Users/cgray/Documents/Outreach/sacnas2012/control_room.AVI" TargetMode="Externa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video" Target="file://localhost/Users/cgray/Documents/Outreach/sacnas2012/ISImovie_1a.wmv" TargetMode="External"/><Relationship Id="rId2" Type="http://schemas.openxmlformats.org/officeDocument/2006/relationships/video" Target="file://localhost/Users/cgray/Documents/Outreach/sacnas2012/ham_isi_llo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lo_aerial3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76200" y="3886200"/>
            <a:ext cx="4129087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g_aerial_1_v2"/>
          <p:cNvPicPr preferRelativeResize="0">
            <a:picLocks noChangeAspect="1" noChangeArrowheads="1"/>
          </p:cNvPicPr>
          <p:nvPr/>
        </p:nvPicPr>
        <p:blipFill>
          <a:blip r:embed="rId4">
            <a:alphaModFix amt="50000"/>
          </a:blip>
          <a:srcRect t="2778"/>
          <a:stretch>
            <a:fillRect/>
          </a:stretch>
        </p:blipFill>
        <p:spPr bwMode="auto">
          <a:xfrm>
            <a:off x="4448178" y="3886203"/>
            <a:ext cx="4576946" cy="259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57800"/>
            <a:ext cx="7772400" cy="1295400"/>
          </a:xfrm>
        </p:spPr>
        <p:txBody>
          <a:bodyPr/>
          <a:lstStyle/>
          <a:p>
            <a:pPr algn="ctr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LIGO Hanford Observatory/Caltech</a:t>
            </a:r>
          </a:p>
          <a:p>
            <a:pPr algn="ctr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for the LIGO Scientific Collaboration</a:t>
            </a:r>
          </a:p>
          <a:p>
            <a:pPr algn="ctr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Oct 12, 2012 </a:t>
            </a:r>
          </a:p>
          <a:p>
            <a:pPr algn="ctr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SACNAS National Conference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7696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Complexities in Operating Large-scale Gravitational Wave Interferometers</a:t>
            </a:r>
            <a:endParaRPr lang="en-US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861137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</a:rPr>
              <a:t>Corey Gray</a:t>
            </a:r>
          </a:p>
          <a:p>
            <a:pPr algn="r"/>
            <a:r>
              <a:rPr lang="en-US" sz="2000" dirty="0" smtClean="0">
                <a:solidFill>
                  <a:schemeClr val="tx2"/>
                </a:solidFill>
              </a:rPr>
              <a:t>Lead Operator</a:t>
            </a:r>
          </a:p>
          <a:p>
            <a:pPr algn="r"/>
            <a:r>
              <a:rPr lang="en-US" sz="2000" dirty="0" smtClean="0">
                <a:solidFill>
                  <a:schemeClr val="tx2"/>
                </a:solidFill>
              </a:rPr>
              <a:t>Siksika Nation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886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Mike Landry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Lead Scientist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An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752600"/>
            <a:ext cx="60960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Tweak, Perfect, &amp; Be Quick</a:t>
            </a:r>
          </a:p>
          <a:p>
            <a:pPr lvl="1"/>
            <a:r>
              <a:rPr lang="en-US" dirty="0" smtClean="0"/>
              <a:t>Real ways to optimize your interferometer:</a:t>
            </a:r>
          </a:p>
          <a:p>
            <a:pPr lvl="2"/>
            <a:r>
              <a:rPr lang="en-US" dirty="0" smtClean="0"/>
              <a:t>Alignment</a:t>
            </a:r>
            <a:endParaRPr lang="en-US" dirty="0" smtClean="0"/>
          </a:p>
          <a:p>
            <a:pPr lvl="2"/>
            <a:r>
              <a:rPr lang="en-US" dirty="0" smtClean="0"/>
              <a:t>Optimized damping</a:t>
            </a:r>
            <a:endParaRPr lang="en-US" dirty="0" smtClean="0"/>
          </a:p>
          <a:p>
            <a:pPr lvl="2"/>
            <a:r>
              <a:rPr lang="en-US" dirty="0" smtClean="0"/>
              <a:t>Monitoring/minimizing site activities</a:t>
            </a:r>
          </a:p>
          <a:p>
            <a:pPr lvl="1"/>
            <a:r>
              <a:rPr lang="en-US" dirty="0" smtClean="0"/>
              <a:t>Consistency</a:t>
            </a:r>
          </a:p>
          <a:p>
            <a:pPr lvl="1"/>
            <a:r>
              <a:rPr lang="en-US" dirty="0" smtClean="0"/>
              <a:t>Long &amp; quiet stretches are always what you want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IMG_9744.JPG"/>
          <p:cNvPicPr>
            <a:picLocks noChangeAspect="1"/>
          </p:cNvPicPr>
          <p:nvPr/>
        </p:nvPicPr>
        <p:blipFill>
          <a:blip r:embed="rId3"/>
          <a:srcRect l="5000"/>
          <a:stretch>
            <a:fillRect/>
          </a:stretch>
        </p:blipFill>
        <p:spPr>
          <a:xfrm>
            <a:off x="76200" y="1828800"/>
            <a:ext cx="2895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Quiet Night In LIGO Control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87FD9-E5F7-754C-8D0D-07609AEDC6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865438" y="6167438"/>
            <a:ext cx="3570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Dec 27, 2009</a:t>
            </a:r>
            <a:r>
              <a:rPr lang="en-US" dirty="0" smtClean="0"/>
              <a:t> Evening shift</a:t>
            </a:r>
            <a:endParaRPr lang="en-US" dirty="0"/>
          </a:p>
        </p:txBody>
      </p:sp>
      <p:pic>
        <p:nvPicPr>
          <p:cNvPr id="7" name="control_room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Ultimate Goal:  Gravitational Wave Detections!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9050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Keep an eye out for LIGO when we</a:t>
            </a:r>
            <a:r>
              <a:rPr lang="en-US" dirty="0" smtClean="0"/>
              <a:t> bring </a:t>
            </a:r>
            <a:r>
              <a:rPr lang="en-US" dirty="0" smtClean="0"/>
              <a:t>our new detector online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Visit one of our observatories in Washington or Louisiana (or India)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And drop by our booth today and tomorrow!!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609600"/>
          </a:xfrm>
        </p:spPr>
        <p:txBody>
          <a:bodyPr/>
          <a:lstStyle/>
          <a:p>
            <a:r>
              <a:rPr lang="en-US" dirty="0" smtClean="0"/>
              <a:t>Important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07BA0-76ED-414B-AE89-56E59FDF1B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6963"/>
            <a:ext cx="54864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762000"/>
            <a:ext cx="61150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iligo_strain_se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667000"/>
            <a:ext cx="482945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724400"/>
          </a:xfrm>
        </p:spPr>
        <p:txBody>
          <a:bodyPr/>
          <a:lstStyle/>
          <a:p>
            <a:r>
              <a:rPr lang="en-US" dirty="0" smtClean="0"/>
              <a:t>WHO works at LIGO?</a:t>
            </a:r>
          </a:p>
          <a:p>
            <a:r>
              <a:rPr lang="en-US" dirty="0" smtClean="0"/>
              <a:t>THE WORK at a LIGO observatory</a:t>
            </a:r>
          </a:p>
          <a:p>
            <a:pPr lvl="1"/>
            <a:r>
              <a:rPr lang="en-US" dirty="0" smtClean="0"/>
              <a:t>Building </a:t>
            </a:r>
          </a:p>
          <a:p>
            <a:pPr lvl="1"/>
            <a:r>
              <a:rPr lang="en-US" dirty="0" smtClean="0"/>
              <a:t>Commissioning</a:t>
            </a:r>
          </a:p>
          <a:p>
            <a:pPr lvl="1"/>
            <a:r>
              <a:rPr lang="en-US" dirty="0" smtClean="0"/>
              <a:t>Operating</a:t>
            </a:r>
          </a:p>
          <a:p>
            <a:r>
              <a:rPr lang="en-US" dirty="0" smtClean="0"/>
              <a:t>Running an Interferometer</a:t>
            </a:r>
          </a:p>
          <a:p>
            <a:pPr lvl="1"/>
            <a:r>
              <a:rPr lang="en-US" dirty="0" smtClean="0"/>
              <a:t>What it takes</a:t>
            </a:r>
          </a:p>
          <a:p>
            <a:pPr lvl="1"/>
            <a:r>
              <a:rPr lang="en-US" dirty="0" smtClean="0"/>
              <a:t>Investigations/problems</a:t>
            </a:r>
          </a:p>
          <a:p>
            <a:pPr lvl="1"/>
            <a:r>
              <a:rPr lang="en-US" dirty="0" smtClean="0"/>
              <a:t>Tweak, perfect, &amp; be quick!</a:t>
            </a:r>
          </a:p>
          <a:p>
            <a:pPr lvl="1"/>
            <a:r>
              <a:rPr lang="en-US" dirty="0" smtClean="0"/>
              <a:t>Goal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2012-07-19_15-06-55_582_2.jpg"/>
          <p:cNvPicPr>
            <a:picLocks noChangeAspect="1"/>
          </p:cNvPicPr>
          <p:nvPr/>
        </p:nvPicPr>
        <p:blipFill>
          <a:blip r:embed="rId3">
            <a:lum bright="24000" contrast="22000"/>
          </a:blip>
          <a:stretch>
            <a:fillRect/>
          </a:stretch>
        </p:blipFill>
        <p:spPr>
          <a:xfrm>
            <a:off x="6477000" y="1676400"/>
            <a:ext cx="2577352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62454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In-Chamber Work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7278.JPG"/>
          <p:cNvPicPr>
            <a:picLocks noChangeAspect="1"/>
          </p:cNvPicPr>
          <p:nvPr/>
        </p:nvPicPr>
        <p:blipFill>
          <a:blip r:embed="rId3"/>
          <a:srcRect t="22222"/>
          <a:stretch>
            <a:fillRect/>
          </a:stretch>
        </p:blipFill>
        <p:spPr>
          <a:xfrm>
            <a:off x="4800600" y="4572000"/>
            <a:ext cx="41148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</a:t>
            </a:r>
            <a:r>
              <a:rPr lang="en-US" dirty="0" smtClean="0"/>
              <a:t> Works At The Observatory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IMG_88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17800"/>
            <a:ext cx="3352800" cy="223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student_se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584" y="3048000"/>
            <a:ext cx="2109216" cy="210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IMG_503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7299" y="2667000"/>
            <a:ext cx="2793301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228600" y="1668959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/>
              <a:t>LIGO encompasses a wide array of fields</a:t>
            </a:r>
          </a:p>
          <a:p>
            <a:pPr lvl="1">
              <a:buNone/>
            </a:pPr>
            <a:r>
              <a:rPr lang="en-US" sz="2000" dirty="0" smtClean="0"/>
              <a:t>(Physicists, engineers, technicians, post docs, grad students, interns)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57105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Population:  40</a:t>
            </a:r>
            <a:r>
              <a:rPr lang="en-US" dirty="0" smtClean="0"/>
              <a:t>-</a:t>
            </a:r>
            <a:r>
              <a:rPr lang="en-US" dirty="0" smtClean="0"/>
              <a:t>9</a:t>
            </a:r>
            <a:r>
              <a:rPr lang="en-US" dirty="0" smtClean="0"/>
              <a:t>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Work</a:t>
            </a:r>
            <a:r>
              <a:rPr lang="en-US" dirty="0" smtClean="0"/>
              <a:t>:  Assembly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10X more sensitive, &gt;10X harder…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26" y="1651263"/>
            <a:ext cx="3335743" cy="1244337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14 unique fabricated </a:t>
            </a:r>
            <a:r>
              <a:rPr lang="en-US" sz="2000" dirty="0"/>
              <a:t>parts</a:t>
            </a:r>
            <a:endParaRPr lang="en-US" sz="2000" dirty="0" smtClean="0"/>
          </a:p>
          <a:p>
            <a:r>
              <a:rPr lang="en-US" sz="2000" dirty="0"/>
              <a:t>68 fabricated parts total</a:t>
            </a:r>
            <a:endParaRPr lang="en-US" sz="2000" dirty="0" smtClean="0"/>
          </a:p>
          <a:p>
            <a:r>
              <a:rPr lang="en-US" sz="2000" b="1" u="sng" dirty="0"/>
              <a:t>165</a:t>
            </a:r>
            <a:r>
              <a:rPr lang="en-US" sz="2000" b="1" dirty="0"/>
              <a:t> </a:t>
            </a:r>
            <a:r>
              <a:rPr lang="en-US" sz="2000" dirty="0"/>
              <a:t>total including machined parts and hardware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0DE9-074F-1D4B-89B8-125520ED17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0256" y="6009286"/>
            <a:ext cx="2181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Test mass suspension </a:t>
            </a:r>
          </a:p>
          <a:p>
            <a:pPr algn="ctr"/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Initial LIGO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144" y="5975862"/>
            <a:ext cx="2181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Test mass suspension </a:t>
            </a:r>
          </a:p>
          <a:p>
            <a:pPr algn="ctr"/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Advanced LIGO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H2_BSC8_ISI_ITMY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012700" y="2907810"/>
            <a:ext cx="2786835" cy="3151612"/>
          </a:xfrm>
          <a:prstGeom prst="rect">
            <a:avLst/>
          </a:prstGeom>
        </p:spPr>
      </p:pic>
      <p:pic>
        <p:nvPicPr>
          <p:cNvPr id="11" name="Picture 10" descr="iLIGO_ITM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435629" y="2844537"/>
            <a:ext cx="2109833" cy="316474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53178" y="1651263"/>
            <a:ext cx="3584359" cy="1244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188 </a:t>
            </a:r>
            <a:r>
              <a:rPr lang="en-US" sz="2000" dirty="0" smtClean="0"/>
              <a:t>unique </a:t>
            </a:r>
            <a:r>
              <a:rPr lang="en-US" sz="2000" dirty="0"/>
              <a:t>fabricated parts</a:t>
            </a:r>
            <a:endParaRPr lang="en-US" sz="2000" dirty="0" smtClean="0"/>
          </a:p>
          <a:p>
            <a:r>
              <a:rPr lang="en-US" sz="2000" dirty="0"/>
              <a:t>1569 fabricated parts </a:t>
            </a:r>
            <a:r>
              <a:rPr lang="en-US" sz="2000" dirty="0" smtClean="0"/>
              <a:t>total</a:t>
            </a:r>
          </a:p>
          <a:p>
            <a:r>
              <a:rPr lang="en-US" sz="2000" b="1" u="sng" dirty="0"/>
              <a:t>3575</a:t>
            </a:r>
            <a:r>
              <a:rPr lang="en-US" sz="2000" b="1" dirty="0"/>
              <a:t> </a:t>
            </a:r>
            <a:r>
              <a:rPr lang="en-US" sz="2000" dirty="0"/>
              <a:t>total including machined parts and hardware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12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667000" cy="1143000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smtClean="0"/>
              <a:t>Work: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ISImovie_1a.wm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4300" y="1676400"/>
            <a:ext cx="5372100" cy="3581400"/>
          </a:xfrm>
          <a:prstGeom prst="rect">
            <a:avLst/>
          </a:prstGeom>
        </p:spPr>
      </p:pic>
      <p:pic>
        <p:nvPicPr>
          <p:cNvPr id="6" name="ham_isi_llo.AVI">
            <a:hlinkClick r:id="" action="ppaction://media"/>
          </p:cNvPr>
          <p:cNvPicPr/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953000" y="3276600"/>
            <a:ext cx="4064000" cy="3048000"/>
          </a:xfrm>
        </p:spPr>
      </p:pic>
      <p:sp>
        <p:nvSpPr>
          <p:cNvPr id="8" name="TextBox 7"/>
          <p:cNvSpPr txBox="1"/>
          <p:nvPr/>
        </p:nvSpPr>
        <p:spPr>
          <a:xfrm>
            <a:off x="85904" y="5257800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Building a Seismic Isolation Table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6305490"/>
            <a:ext cx="1338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Installation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235" y="228600"/>
            <a:ext cx="3656165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19400" y="381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Assembly &amp;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Installation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15960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err="1" smtClean="0">
                <a:solidFill>
                  <a:srgbClr val="000000"/>
                </a:solidFill>
              </a:rPr>
              <a:t>LIGO</a:t>
            </a:r>
            <a:r>
              <a:rPr lang="en-US" sz="2000" dirty="0" smtClean="0">
                <a:solidFill>
                  <a:srgbClr val="000000"/>
                </a:solidFill>
              </a:rPr>
              <a:t> seismic isolation table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019800" cy="1143000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smtClean="0"/>
              <a:t>Work: 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715000" cy="1295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Building a gravitational wave detector:</a:t>
            </a:r>
          </a:p>
          <a:p>
            <a:pPr>
              <a:buNone/>
            </a:pPr>
            <a:r>
              <a:rPr lang="en-US" dirty="0" smtClean="0"/>
              <a:t>	One piece at a time.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 descr="DSC_8182.jpg"/>
          <p:cNvPicPr>
            <a:picLocks noChangeAspect="1"/>
          </p:cNvPicPr>
          <p:nvPr/>
        </p:nvPicPr>
        <p:blipFill>
          <a:blip r:embed="rId3"/>
          <a:srcRect l="12500" t="7420" r="29000" b="2411"/>
          <a:stretch>
            <a:fillRect/>
          </a:stretch>
        </p:blipFill>
        <p:spPr>
          <a:xfrm>
            <a:off x="6096000" y="914400"/>
            <a:ext cx="285293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H2_BSC8_SUS_ISI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124200"/>
            <a:ext cx="549673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SC_2560.jpg"/>
          <p:cNvPicPr>
            <a:picLocks noChangeAspect="1"/>
          </p:cNvPicPr>
          <p:nvPr/>
        </p:nvPicPr>
        <p:blipFill>
          <a:blip r:embed="rId5"/>
          <a:srcRect l="11667" t="12524" b="7326"/>
          <a:stretch>
            <a:fillRect/>
          </a:stretch>
        </p:blipFill>
        <p:spPr>
          <a:xfrm>
            <a:off x="4953000" y="4114800"/>
            <a:ext cx="4089083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Work: 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1828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Commissioning a gravitational wave interferometer:</a:t>
            </a:r>
          </a:p>
          <a:p>
            <a:pPr lvl="1"/>
            <a:r>
              <a:rPr lang="en-US" dirty="0" smtClean="0"/>
              <a:t>Putting it all together.</a:t>
            </a:r>
          </a:p>
          <a:p>
            <a:pPr lvl="1"/>
            <a:r>
              <a:rPr lang="en-US" dirty="0" smtClean="0"/>
              <a:t>Simplify &amp; </a:t>
            </a:r>
            <a:r>
              <a:rPr lang="en-US" dirty="0" smtClean="0"/>
              <a:t>automate</a:t>
            </a:r>
          </a:p>
          <a:p>
            <a:pPr lvl="1"/>
            <a:r>
              <a:rPr lang="en-US" dirty="0" smtClean="0"/>
              <a:t>Reduce noise</a:t>
            </a:r>
            <a:endParaRPr lang="en-US" dirty="0" smtClean="0"/>
          </a:p>
          <a:p>
            <a:pPr lvl="1"/>
            <a:r>
              <a:rPr lang="en-US" dirty="0" smtClean="0"/>
              <a:t>Make ready for </a:t>
            </a:r>
            <a:r>
              <a:rPr lang="en-US" dirty="0" smtClean="0"/>
              <a:t>detections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DSC_77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650" y="3657600"/>
            <a:ext cx="4122550" cy="2743200"/>
          </a:xfrm>
          <a:prstGeom prst="rect">
            <a:avLst/>
          </a:prstGeom>
        </p:spPr>
      </p:pic>
      <p:pic>
        <p:nvPicPr>
          <p:cNvPr id="7" name="Picture 6" descr="DSC_78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0" y="3657600"/>
            <a:ext cx="412255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6019800" cy="609600"/>
          </a:xfrm>
        </p:spPr>
        <p:txBody>
          <a:bodyPr/>
          <a:lstStyle/>
          <a:p>
            <a:r>
              <a:rPr lang="en-US" dirty="0" smtClean="0"/>
              <a:t>Running An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7772400" cy="2895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It Takes</a:t>
            </a:r>
          </a:p>
          <a:p>
            <a:pPr lvl="1"/>
            <a:r>
              <a:rPr lang="en-US" dirty="0" smtClean="0"/>
              <a:t>24hrs a day Operation</a:t>
            </a:r>
          </a:p>
          <a:p>
            <a:pPr lvl="1"/>
            <a:r>
              <a:rPr lang="en-US" dirty="0" smtClean="0"/>
              <a:t>Want a </a:t>
            </a:r>
            <a:r>
              <a:rPr lang="en-US" i="1" dirty="0" smtClean="0"/>
              <a:t>boring </a:t>
            </a:r>
            <a:r>
              <a:rPr lang="en-US" dirty="0" smtClean="0"/>
              <a:t>shift!</a:t>
            </a:r>
          </a:p>
          <a:p>
            <a:pPr>
              <a:buNone/>
            </a:pPr>
            <a:r>
              <a:rPr lang="en-US" dirty="0" smtClean="0"/>
              <a:t>Interferometer Arch Enemies:  </a:t>
            </a:r>
          </a:p>
          <a:p>
            <a:pPr lvl="1"/>
            <a:r>
              <a:rPr lang="en-US" dirty="0" smtClean="0"/>
              <a:t>Environmental Issues (earthquakes, wind, ocean </a:t>
            </a:r>
            <a:r>
              <a:rPr lang="en-US" dirty="0" smtClean="0"/>
              <a:t>storm, etc.)</a:t>
            </a:r>
            <a:endParaRPr lang="en-US" dirty="0" smtClean="0"/>
          </a:p>
          <a:p>
            <a:pPr lvl="1"/>
            <a:r>
              <a:rPr lang="en-US" dirty="0" smtClean="0"/>
              <a:t>Cultural “Noise” (traffic, dams, </a:t>
            </a:r>
            <a:r>
              <a:rPr lang="en-US" dirty="0" smtClean="0"/>
              <a:t>logging, etc.)</a:t>
            </a:r>
            <a:endParaRPr lang="en-US" dirty="0" smtClean="0"/>
          </a:p>
          <a:p>
            <a:pPr lvl="1"/>
            <a:r>
              <a:rPr lang="en-US" dirty="0" smtClean="0"/>
              <a:t>Equipment (computers, laser,</a:t>
            </a:r>
            <a:r>
              <a:rPr lang="en-US" dirty="0" smtClean="0"/>
              <a:t> liquid nitrogen tanks, …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BC721-C31D-A64F-93E9-B85898FF563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control_room.jpg"/>
          <p:cNvPicPr>
            <a:picLocks noChangeAspect="1"/>
          </p:cNvPicPr>
          <p:nvPr/>
        </p:nvPicPr>
        <p:blipFill>
          <a:blip r:embed="rId2">
            <a:lum bright="10000" contrast="7000"/>
          </a:blip>
          <a:srcRect t="15411"/>
          <a:stretch>
            <a:fillRect/>
          </a:stretch>
        </p:blipFill>
        <p:spPr>
          <a:xfrm>
            <a:off x="1172997" y="762000"/>
            <a:ext cx="6675603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Problem Solving, An Example:  </a:t>
            </a:r>
            <a:r>
              <a:rPr lang="en-US" sz="2800" i="1" dirty="0" smtClean="0"/>
              <a:t>Liquid Nitrogen Tank Jolts</a:t>
            </a:r>
            <a:endParaRPr lang="en-US" sz="2800" i="1" dirty="0"/>
          </a:p>
        </p:txBody>
      </p:sp>
      <p:pic>
        <p:nvPicPr>
          <p:cNvPr id="691203" name="Picture 3" descr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6088" y="1752600"/>
            <a:ext cx="5681662" cy="3884613"/>
          </a:xfrm>
          <a:prstGeom prst="rect">
            <a:avLst/>
          </a:prstGeom>
          <a:noFill/>
        </p:spPr>
      </p:pic>
      <p:pic>
        <p:nvPicPr>
          <p:cNvPr id="691204" name="Picture 4" descr="LHO_MX_1"/>
          <p:cNvPicPr>
            <a:picLocks noChangeAspect="1" noChangeArrowheads="1"/>
          </p:cNvPicPr>
          <p:nvPr/>
        </p:nvPicPr>
        <p:blipFill>
          <a:blip r:embed="rId4"/>
          <a:srcRect l="48935" t="4826" r="8542" b="6258"/>
          <a:stretch>
            <a:fillRect/>
          </a:stretch>
        </p:blipFill>
        <p:spPr bwMode="auto">
          <a:xfrm>
            <a:off x="12700" y="1911350"/>
            <a:ext cx="2654300" cy="4079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56388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Liquid Nitrogen</a:t>
            </a:r>
            <a:r>
              <a:rPr lang="en-US" sz="1600" dirty="0" smtClean="0">
                <a:solidFill>
                  <a:srgbClr val="000000"/>
                </a:solidFill>
              </a:rPr>
              <a:t> Tanks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64315</TotalTime>
  <Words>575</Words>
  <Application>Microsoft Macintosh PowerPoint</Application>
  <PresentationFormat>On-screen Show (4:3)</PresentationFormat>
  <Paragraphs>138</Paragraphs>
  <Slides>13</Slides>
  <Notes>11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LIGO_II</vt:lpstr>
      <vt:lpstr>Photo Editor Photo</vt:lpstr>
      <vt:lpstr>Slide 1</vt:lpstr>
      <vt:lpstr>Outline</vt:lpstr>
      <vt:lpstr>WHO Works At The Observatory</vt:lpstr>
      <vt:lpstr>The Work:  Assembly   10X more sensitive, &gt;10X harder…</vt:lpstr>
      <vt:lpstr>The Work:</vt:lpstr>
      <vt:lpstr>The Work:  Installation</vt:lpstr>
      <vt:lpstr>The Work:  Commissioning</vt:lpstr>
      <vt:lpstr>Running An Interferometer</vt:lpstr>
      <vt:lpstr>Problem Solving, An Example:  Liquid Nitrogen Tank Jolts</vt:lpstr>
      <vt:lpstr>Running An Interferometer</vt:lpstr>
      <vt:lpstr>A Quiet Night In LIGO Control Room</vt:lpstr>
      <vt:lpstr>Ultimate Goal:  Gravitational Wave Detections!</vt:lpstr>
      <vt:lpstr>Important Plots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corey gray</cp:lastModifiedBy>
  <cp:revision>460</cp:revision>
  <cp:lastPrinted>2012-10-07T02:33:54Z</cp:lastPrinted>
  <dcterms:created xsi:type="dcterms:W3CDTF">2012-10-09T21:12:36Z</dcterms:created>
  <dcterms:modified xsi:type="dcterms:W3CDTF">2012-10-12T03:54:39Z</dcterms:modified>
</cp:coreProperties>
</file>