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61" r:id="rId4"/>
    <p:sldId id="262" r:id="rId5"/>
    <p:sldId id="257" r:id="rId6"/>
    <p:sldId id="268" r:id="rId7"/>
    <p:sldId id="258" r:id="rId8"/>
    <p:sldId id="259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7.emf"/><Relationship Id="rId3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172CE-A812-7249-9494-35B7092935DE}" type="datetimeFigureOut">
              <a:rPr lang="en-US" smtClean="0"/>
              <a:t>10/1/12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5B6EE-28EF-1349-82B5-4A9877458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588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181A-7B88-0B4D-9FE2-2434B91B13AA}" type="datetimeFigureOut">
              <a:rPr lang="en-US" smtClean="0"/>
              <a:t>10/1/12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63B39-01A9-704E-BEA5-A2AF12B69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13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7CF1-4350-2041-970F-3645380AF8BA}" type="datetime1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2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DBD0-616D-AE45-AD91-F46F4FFC30FC}" type="datetime1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FF85-AD75-954F-BB9D-7BFB6743A196}" type="datetime1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DE04-56D3-9A4F-B5BA-5C2B93CBA163}" type="datetime1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2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9C3C-4B47-464A-8946-1CDC368F855B}" type="datetime1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C245-CB74-954D-8AD1-C0692528952C}" type="datetime1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5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6D5-BA47-624D-B790-99AF7EA017C2}" type="datetime1">
              <a:rPr lang="en-US" smtClean="0"/>
              <a:t>10/1/12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9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2C094-AADC-1B4E-8F1C-9A6083785524}" type="datetime1">
              <a:rPr lang="en-US" smtClean="0"/>
              <a:t>10/1/12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0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67DE-9CE8-8948-8AF5-3AE32F75335F}" type="datetime1">
              <a:rPr lang="en-US" smtClean="0"/>
              <a:t>10/1/12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4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723F-F566-9648-B743-5A492665D17E}" type="datetime1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1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E9A8-CF78-684C-96CA-E5201CB9A6F8}" type="datetime1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3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0CCB-4704-FF4F-A399-F7CBD2144388}" type="datetime1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417E-9C65-5945-8E87-480EAE7FB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oleObject" Target="../embeddings/oleObject11.bin"/><Relationship Id="rId5" Type="http://schemas.openxmlformats.org/officeDocument/2006/relationships/image" Target="../media/image9.e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0.emf"/><Relationship Id="rId8" Type="http://schemas.openxmlformats.org/officeDocument/2006/relationships/oleObject" Target="../embeddings/oleObject13.bin"/><Relationship Id="rId9" Type="http://schemas.openxmlformats.org/officeDocument/2006/relationships/image" Target="../media/image11.emf"/><Relationship Id="rId10" Type="http://schemas.openxmlformats.org/officeDocument/2006/relationships/oleObject" Target="../embeddings/oleObject14.bin"/><Relationship Id="rId11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e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oleObject9.bin"/><Relationship Id="rId7" Type="http://schemas.openxmlformats.org/officeDocument/2006/relationships/image" Target="../media/image7.emf"/><Relationship Id="rId8" Type="http://schemas.openxmlformats.org/officeDocument/2006/relationships/oleObject" Target="../embeddings/oleObject10.bin"/><Relationship Id="rId9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Cavity Error Calibration Notes for a Damped Triple Pendulum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Brett Shapiro</a:t>
            </a:r>
          </a:p>
          <a:p>
            <a:r>
              <a:rPr lang="en-US" b="1" dirty="0" smtClean="0"/>
              <a:t>G1201058-v1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80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vitySigna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5681"/>
            <a:ext cx="9144000" cy="508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47062" y="6326719"/>
            <a:ext cx="673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Note: All noises except OSEM sensor noise are arbitrary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Noise Budget Calibration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50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92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opGa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4767"/>
            <a:ext cx="9144000" cy="38100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791259"/>
              </p:ext>
            </p:extLst>
          </p:nvPr>
        </p:nvGraphicFramePr>
        <p:xfrm>
          <a:off x="290513" y="5994400"/>
          <a:ext cx="34607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4" imgW="2108200" imgH="431800" progId="Equation.3">
                  <p:embed/>
                </p:oleObj>
              </mc:Choice>
              <mc:Fallback>
                <p:oleObj name="Equation" r:id="rId4" imgW="21082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0513" y="5994400"/>
                        <a:ext cx="3460750" cy="70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29855"/>
              </p:ext>
            </p:extLst>
          </p:nvPr>
        </p:nvGraphicFramePr>
        <p:xfrm>
          <a:off x="290513" y="5092700"/>
          <a:ext cx="435768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6" imgW="2654300" imgH="431800" progId="Equation.3">
                  <p:embed/>
                </p:oleObj>
              </mc:Choice>
              <mc:Fallback>
                <p:oleObj name="Equation" r:id="rId6" imgW="26543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0513" y="5092700"/>
                        <a:ext cx="4357687" cy="70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730491"/>
              </p:ext>
            </p:extLst>
          </p:nvPr>
        </p:nvGraphicFramePr>
        <p:xfrm>
          <a:off x="5080000" y="5306157"/>
          <a:ext cx="39195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8" imgW="2387600" imgH="228600" progId="Equation.3">
                  <p:embed/>
                </p:oleObj>
              </mc:Choice>
              <mc:Fallback>
                <p:oleObj name="Equation" r:id="rId8" imgW="2387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80000" y="5306157"/>
                        <a:ext cx="3919538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607541"/>
              </p:ext>
            </p:extLst>
          </p:nvPr>
        </p:nvGraphicFramePr>
        <p:xfrm>
          <a:off x="5080000" y="6082557"/>
          <a:ext cx="39608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10" imgW="2413000" imgH="228600" progId="Equation.3">
                  <p:embed/>
                </p:oleObj>
              </mc:Choice>
              <mc:Fallback>
                <p:oleObj name="Equation" r:id="rId10" imgW="2413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80000" y="6082557"/>
                        <a:ext cx="3960813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loop gain used in simulation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124200" y="6497458"/>
            <a:ext cx="2895600" cy="365125"/>
          </a:xfrm>
        </p:spPr>
        <p:txBody>
          <a:bodyPr/>
          <a:lstStyle/>
          <a:p>
            <a:r>
              <a:rPr lang="en-US" dirty="0" smtClean="0"/>
              <a:t>G1201058-v1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2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To show the basic theory for generating a noise budget for a locked cavity in a simple, yet complete way.</a:t>
            </a:r>
          </a:p>
          <a:p>
            <a:endParaRPr lang="en-US" sz="3300" dirty="0" smtClean="0"/>
          </a:p>
          <a:p>
            <a:r>
              <a:rPr lang="en-US" sz="3300" b="1" dirty="0" smtClean="0"/>
              <a:t>Disclaimer</a:t>
            </a:r>
            <a:r>
              <a:rPr lang="en-US" sz="3300" dirty="0" smtClean="0"/>
              <a:t>: This is meant to be a simple overview. The implementation details such as electronic filters, input/output matrices,  software gains, etc. are not included. Nonetheless, the theory may be considered complete because the aforementioned details can be thought of as </a:t>
            </a:r>
            <a:r>
              <a:rPr lang="en-US" sz="3300" dirty="0" smtClean="0"/>
              <a:t>part </a:t>
            </a:r>
            <a:r>
              <a:rPr lang="en-US" sz="3300" dirty="0" smtClean="0"/>
              <a:t>of the control elements and/or the plant.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1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Cavity Schematic with damping and hierarchical control</a:t>
            </a:r>
          </a:p>
          <a:p>
            <a:r>
              <a:rPr lang="en-US" dirty="0" smtClean="0"/>
              <a:t>Block diagram of the hierarchical sus in </a:t>
            </a:r>
            <a:r>
              <a:rPr lang="en-US" dirty="0" smtClean="0"/>
              <a:t>cavity</a:t>
            </a:r>
          </a:p>
          <a:p>
            <a:r>
              <a:rPr lang="en-US" dirty="0" smtClean="0"/>
              <a:t>Noise budget calibration steps</a:t>
            </a:r>
            <a:endParaRPr lang="en-US" dirty="0" smtClean="0"/>
          </a:p>
          <a:p>
            <a:r>
              <a:rPr lang="en-US" dirty="0" smtClean="0"/>
              <a:t>Structure of the damped elements of the block diagram</a:t>
            </a:r>
          </a:p>
          <a:p>
            <a:r>
              <a:rPr lang="en-US" dirty="0" smtClean="0"/>
              <a:t>MATLAB code to build a damped pendulum model</a:t>
            </a:r>
          </a:p>
          <a:p>
            <a:r>
              <a:rPr lang="en-US" dirty="0" smtClean="0"/>
              <a:t>Simulated noise budget </a:t>
            </a:r>
            <a:r>
              <a:rPr lang="en-US" dirty="0" smtClean="0"/>
              <a:t>calibration plot</a:t>
            </a:r>
            <a:endParaRPr lang="en-US" dirty="0" smtClean="0"/>
          </a:p>
          <a:p>
            <a:r>
              <a:rPr lang="en-US" dirty="0" smtClean="0"/>
              <a:t>Extras: simulated hierarchical loop gain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 Diagram (no noise)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6610" y="4361409"/>
            <a:ext cx="525996" cy="7055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bot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217891" y="3384974"/>
            <a:ext cx="525996" cy="7055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mid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217891" y="2680984"/>
            <a:ext cx="525996" cy="4587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top</a:t>
            </a:r>
            <a:endParaRPr lang="en-US" sz="1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65428" y="3139717"/>
            <a:ext cx="0" cy="24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4802" y="3138181"/>
            <a:ext cx="0" cy="24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63880" y="4100281"/>
            <a:ext cx="0" cy="24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93254" y="4098745"/>
            <a:ext cx="0" cy="24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0"/>
          </p:cNvCxnSpPr>
          <p:nvPr/>
        </p:nvCxnSpPr>
        <p:spPr>
          <a:xfrm flipH="1" flipV="1">
            <a:off x="2476022" y="2334636"/>
            <a:ext cx="4867" cy="3463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898709" y="2244840"/>
            <a:ext cx="1154627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054499" y="4359873"/>
            <a:ext cx="525996" cy="7055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bot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7065780" y="3383438"/>
            <a:ext cx="525996" cy="7055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mid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7065780" y="2679448"/>
            <a:ext cx="525996" cy="4587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top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7213317" y="3138181"/>
            <a:ext cx="0" cy="24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442691" y="3136645"/>
            <a:ext cx="0" cy="24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211769" y="4098745"/>
            <a:ext cx="0" cy="24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441143" y="4097209"/>
            <a:ext cx="0" cy="24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4" idx="0"/>
          </p:cNvCxnSpPr>
          <p:nvPr/>
        </p:nvCxnSpPr>
        <p:spPr>
          <a:xfrm flipH="1" flipV="1">
            <a:off x="7323911" y="2333100"/>
            <a:ext cx="4867" cy="3463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746598" y="2333100"/>
            <a:ext cx="1154627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4" idx="3"/>
            <a:endCxn id="22" idx="1"/>
          </p:cNvCxnSpPr>
          <p:nvPr/>
        </p:nvCxnSpPr>
        <p:spPr>
          <a:xfrm flipV="1">
            <a:off x="2732606" y="4712635"/>
            <a:ext cx="4321893" cy="153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33968" y="4723956"/>
            <a:ext cx="0" cy="11511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7200" y="5875079"/>
            <a:ext cx="42767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455652" y="3737736"/>
            <a:ext cx="1548" cy="21373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5" idx="1"/>
          </p:cNvCxnSpPr>
          <p:nvPr/>
        </p:nvCxnSpPr>
        <p:spPr>
          <a:xfrm>
            <a:off x="457200" y="3737736"/>
            <a:ext cx="17606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5652" y="4723956"/>
            <a:ext cx="17606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33885" y="4399892"/>
            <a:ext cx="1064824" cy="64138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bot_control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33885" y="3447592"/>
            <a:ext cx="1064824" cy="64138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mid_control</a:t>
            </a:r>
            <a:endParaRPr lang="en-US" dirty="0"/>
          </a:p>
        </p:txBody>
      </p:sp>
      <p:sp>
        <p:nvSpPr>
          <p:cNvPr id="46" name="Isosceles Triangle 45"/>
          <p:cNvSpPr/>
          <p:nvPr/>
        </p:nvSpPr>
        <p:spPr>
          <a:xfrm rot="16200000">
            <a:off x="1052206" y="5574746"/>
            <a:ext cx="525561" cy="58032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180281" y="5638394"/>
            <a:ext cx="37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733967" y="5453728"/>
            <a:ext cx="232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e: cavity error signal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833885" y="2689225"/>
            <a:ext cx="1064824" cy="64138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-C</a:t>
            </a:r>
            <a:r>
              <a:rPr lang="en-US" baseline="-25000" dirty="0" smtClean="0"/>
              <a:t>damp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0" idx="3"/>
            <a:endCxn id="6" idx="1"/>
          </p:cNvCxnSpPr>
          <p:nvPr/>
        </p:nvCxnSpPr>
        <p:spPr>
          <a:xfrm flipV="1">
            <a:off x="1898709" y="2910351"/>
            <a:ext cx="319182" cy="99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1244719" y="2232012"/>
            <a:ext cx="307892" cy="30635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-</a:t>
            </a:r>
          </a:p>
        </p:txBody>
      </p:sp>
      <p:cxnSp>
        <p:nvCxnSpPr>
          <p:cNvPr id="57" name="Straight Arrow Connector 56"/>
          <p:cNvCxnSpPr>
            <a:stCxn id="21" idx="1"/>
            <a:endCxn id="55" idx="7"/>
          </p:cNvCxnSpPr>
          <p:nvPr/>
        </p:nvCxnSpPr>
        <p:spPr>
          <a:xfrm flipH="1">
            <a:off x="1507521" y="2267700"/>
            <a:ext cx="391188" cy="9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55" idx="6"/>
          </p:cNvCxnSpPr>
          <p:nvPr/>
        </p:nvCxnSpPr>
        <p:spPr>
          <a:xfrm flipH="1" flipV="1">
            <a:off x="1552611" y="2385188"/>
            <a:ext cx="665280" cy="2912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5" idx="4"/>
            <a:endCxn id="50" idx="0"/>
          </p:cNvCxnSpPr>
          <p:nvPr/>
        </p:nvCxnSpPr>
        <p:spPr>
          <a:xfrm flipH="1">
            <a:off x="1366297" y="2538364"/>
            <a:ext cx="32368" cy="150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7901505" y="2666627"/>
            <a:ext cx="1064824" cy="64138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-C</a:t>
            </a:r>
            <a:r>
              <a:rPr lang="en-US" baseline="-25000" dirty="0" smtClean="0"/>
              <a:t>damp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8312339" y="2209414"/>
            <a:ext cx="307892" cy="30635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-</a:t>
            </a:r>
          </a:p>
        </p:txBody>
      </p:sp>
      <p:cxnSp>
        <p:nvCxnSpPr>
          <p:cNvPr id="66" name="Straight Arrow Connector 65"/>
          <p:cNvCxnSpPr>
            <a:stCxn id="65" idx="4"/>
            <a:endCxn id="64" idx="0"/>
          </p:cNvCxnSpPr>
          <p:nvPr/>
        </p:nvCxnSpPr>
        <p:spPr>
          <a:xfrm flipH="1">
            <a:off x="8433917" y="2515766"/>
            <a:ext cx="32368" cy="150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4" idx="1"/>
            <a:endCxn id="24" idx="3"/>
          </p:cNvCxnSpPr>
          <p:nvPr/>
        </p:nvCxnSpPr>
        <p:spPr>
          <a:xfrm flipH="1" flipV="1">
            <a:off x="7591776" y="2908815"/>
            <a:ext cx="309729" cy="78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0" idx="3"/>
            <a:endCxn id="65" idx="2"/>
          </p:cNvCxnSpPr>
          <p:nvPr/>
        </p:nvCxnSpPr>
        <p:spPr>
          <a:xfrm>
            <a:off x="7901225" y="2355960"/>
            <a:ext cx="411114" cy="66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65" idx="3"/>
          </p:cNvCxnSpPr>
          <p:nvPr/>
        </p:nvCxnSpPr>
        <p:spPr>
          <a:xfrm flipV="1">
            <a:off x="7591776" y="2470902"/>
            <a:ext cx="765653" cy="2100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7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4118161" y="3373672"/>
            <a:ext cx="423363" cy="4505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361240" y="5974649"/>
            <a:ext cx="9750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372521" y="5001267"/>
            <a:ext cx="9573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3"/>
            <a:endCxn id="10" idx="3"/>
          </p:cNvCxnSpPr>
          <p:nvPr/>
        </p:nvCxnSpPr>
        <p:spPr>
          <a:xfrm flipV="1">
            <a:off x="3348411" y="3758215"/>
            <a:ext cx="831750" cy="2712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4"/>
          </p:cNvCxnSpPr>
          <p:nvPr/>
        </p:nvCxnSpPr>
        <p:spPr>
          <a:xfrm>
            <a:off x="4329843" y="3824192"/>
            <a:ext cx="6414" cy="21504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885882" y="4002242"/>
            <a:ext cx="3977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02090" y="3128427"/>
            <a:ext cx="6814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85882" y="4002242"/>
            <a:ext cx="0" cy="1039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873052" y="5041282"/>
            <a:ext cx="4490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602090" y="3128427"/>
            <a:ext cx="0" cy="28462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9" idx="1"/>
          </p:cNvCxnSpPr>
          <p:nvPr/>
        </p:nvCxnSpPr>
        <p:spPr>
          <a:xfrm>
            <a:off x="1602090" y="5974649"/>
            <a:ext cx="6814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052662" y="2602499"/>
            <a:ext cx="1488185" cy="1887193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8" idx="3"/>
            <a:endCxn id="10" idx="1"/>
          </p:cNvCxnSpPr>
          <p:nvPr/>
        </p:nvCxnSpPr>
        <p:spPr>
          <a:xfrm>
            <a:off x="3348411" y="3053005"/>
            <a:ext cx="831750" cy="386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118159" y="1869778"/>
            <a:ext cx="423363" cy="4505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7" idx="3"/>
            <a:endCxn id="53" idx="2"/>
          </p:cNvCxnSpPr>
          <p:nvPr/>
        </p:nvCxnSpPr>
        <p:spPr>
          <a:xfrm>
            <a:off x="3348411" y="2089392"/>
            <a:ext cx="769748" cy="5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53" idx="0"/>
          </p:cNvCxnSpPr>
          <p:nvPr/>
        </p:nvCxnSpPr>
        <p:spPr>
          <a:xfrm>
            <a:off x="4329841" y="1154496"/>
            <a:ext cx="0" cy="7152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" idx="3"/>
          </p:cNvCxnSpPr>
          <p:nvPr/>
        </p:nvCxnSpPr>
        <p:spPr>
          <a:xfrm flipV="1">
            <a:off x="3348411" y="1154497"/>
            <a:ext cx="981430" cy="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3" idx="4"/>
            <a:endCxn id="10" idx="0"/>
          </p:cNvCxnSpPr>
          <p:nvPr/>
        </p:nvCxnSpPr>
        <p:spPr>
          <a:xfrm>
            <a:off x="4329841" y="2320298"/>
            <a:ext cx="2" cy="1053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7" idx="1"/>
          </p:cNvCxnSpPr>
          <p:nvPr/>
        </p:nvCxnSpPr>
        <p:spPr>
          <a:xfrm>
            <a:off x="1706275" y="2089392"/>
            <a:ext cx="577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" idx="1"/>
          </p:cNvCxnSpPr>
          <p:nvPr/>
        </p:nvCxnSpPr>
        <p:spPr>
          <a:xfrm>
            <a:off x="1706275" y="1154496"/>
            <a:ext cx="577312" cy="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8095" y="833798"/>
            <a:ext cx="14737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OSEM sensor noise,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232477" y="1776581"/>
            <a:ext cx="14737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Seismic noise, 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2" name="Rectangle 71"/>
          <p:cNvSpPr/>
          <p:nvPr/>
        </p:nvSpPr>
        <p:spPr>
          <a:xfrm>
            <a:off x="2075214" y="4603608"/>
            <a:ext cx="1488185" cy="1887193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322073" y="6490801"/>
            <a:ext cx="91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control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359893" y="2602499"/>
            <a:ext cx="71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Plant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9805" y="705527"/>
            <a:ext cx="6145178" cy="1795876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9805" y="2532149"/>
            <a:ext cx="91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Noise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78" name="Straight Arrow Connector 77"/>
          <p:cNvCxnSpPr>
            <a:stCxn id="80" idx="2"/>
            <a:endCxn id="53" idx="7"/>
          </p:cNvCxnSpPr>
          <p:nvPr/>
        </p:nvCxnSpPr>
        <p:spPr>
          <a:xfrm flipH="1">
            <a:off x="4479522" y="1475197"/>
            <a:ext cx="800755" cy="4605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479521" y="828866"/>
            <a:ext cx="16015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Other noise &amp; suspensions, </a:t>
            </a:r>
            <a:r>
              <a:rPr lang="en-US" i="1" dirty="0" smtClean="0"/>
              <a:t>w</a:t>
            </a:r>
            <a:endParaRPr lang="en-US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4081815" y="2711752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4094644" y="3896086"/>
            <a:ext cx="29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089728"/>
              </p:ext>
            </p:extLst>
          </p:nvPr>
        </p:nvGraphicFramePr>
        <p:xfrm>
          <a:off x="4987643" y="3683406"/>
          <a:ext cx="124777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" name="Equation" r:id="rId3" imgW="635000" imgH="393700" progId="Equation.3">
                  <p:embed/>
                </p:oleObj>
              </mc:Choice>
              <mc:Fallback>
                <p:oleObj name="Equation" r:id="rId3" imgW="635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87643" y="3683406"/>
                        <a:ext cx="1247775" cy="773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260866"/>
              </p:ext>
            </p:extLst>
          </p:nvPr>
        </p:nvGraphicFramePr>
        <p:xfrm>
          <a:off x="4987643" y="4604510"/>
          <a:ext cx="2801012" cy="898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" name="Equation" r:id="rId5" imgW="1460500" imgH="469900" progId="Equation.3">
                  <p:embed/>
                </p:oleObj>
              </mc:Choice>
              <mc:Fallback>
                <p:oleObj name="Equation" r:id="rId5" imgW="14605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87643" y="4604510"/>
                        <a:ext cx="2801012" cy="898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4731487" y="3460426"/>
            <a:ext cx="352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Measured closed Loop Error Signal</a:t>
            </a:r>
            <a:endParaRPr lang="en-US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4758534" y="5815656"/>
            <a:ext cx="4183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Calibrated error signal </a:t>
            </a:r>
            <a:r>
              <a:rPr lang="en-US" b="1" dirty="0" err="1" smtClean="0"/>
              <a:t>e</a:t>
            </a:r>
            <a:r>
              <a:rPr lang="en-US" b="1" baseline="-25000" dirty="0" err="1" smtClean="0"/>
              <a:t>c</a:t>
            </a:r>
            <a:r>
              <a:rPr lang="en-US" b="1" dirty="0"/>
              <a:t> </a:t>
            </a:r>
            <a:r>
              <a:rPr lang="en-US" b="1" dirty="0" smtClean="0"/>
              <a:t>for noise budget</a:t>
            </a:r>
            <a:endParaRPr lang="en-US" b="1" dirty="0"/>
          </a:p>
        </p:txBody>
      </p:sp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953736"/>
              </p:ext>
            </p:extLst>
          </p:nvPr>
        </p:nvGraphicFramePr>
        <p:xfrm>
          <a:off x="5112861" y="6269164"/>
          <a:ext cx="18954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" name="Equation" r:id="rId7" imgW="965200" imgH="215900" progId="Equation.3">
                  <p:embed/>
                </p:oleObj>
              </mc:Choice>
              <mc:Fallback>
                <p:oleObj name="Equation" r:id="rId7" imgW="9652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12861" y="6269164"/>
                        <a:ext cx="1895475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427486"/>
              </p:ext>
            </p:extLst>
          </p:nvPr>
        </p:nvGraphicFramePr>
        <p:xfrm>
          <a:off x="4974814" y="5424895"/>
          <a:ext cx="41433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" name="Equation" r:id="rId9" imgW="2159000" imgH="215900" progId="Equation.3">
                  <p:embed/>
                </p:oleObj>
              </mc:Choice>
              <mc:Fallback>
                <p:oleObj name="Equation" r:id="rId9" imgW="2159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74814" y="5424895"/>
                        <a:ext cx="4143375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Rectangle 90"/>
          <p:cNvSpPr/>
          <p:nvPr/>
        </p:nvSpPr>
        <p:spPr>
          <a:xfrm>
            <a:off x="5112861" y="6269164"/>
            <a:ext cx="1455688" cy="4238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718658" y="3322385"/>
            <a:ext cx="4399531" cy="34864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4731487" y="3905190"/>
            <a:ext cx="26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4729939" y="4622022"/>
            <a:ext cx="26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4741220" y="5441478"/>
            <a:ext cx="26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4741220" y="6298029"/>
            <a:ext cx="26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3587" y="3708756"/>
            <a:ext cx="1064824" cy="64138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bot_to_cav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3587" y="4682119"/>
            <a:ext cx="1064824" cy="64138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bot_control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3587" y="833813"/>
            <a:ext cx="1064824" cy="64138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osem_noise_to_cav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3587" y="1768700"/>
            <a:ext cx="1064824" cy="64138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seis_to_cav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3587" y="2732313"/>
            <a:ext cx="1064824" cy="64138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mid_to_cav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3587" y="5653957"/>
            <a:ext cx="1064824" cy="64138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mid_control</a:t>
            </a:r>
            <a:endParaRPr lang="en-US" dirty="0"/>
          </a:p>
        </p:txBody>
      </p:sp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001632"/>
              </p:ext>
            </p:extLst>
          </p:nvPr>
        </p:nvGraphicFramePr>
        <p:xfrm>
          <a:off x="3636673" y="829169"/>
          <a:ext cx="291193" cy="343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" name="Equation" r:id="rId11" imgW="139700" imgH="165100" progId="Equation.3">
                  <p:embed/>
                </p:oleObj>
              </mc:Choice>
              <mc:Fallback>
                <p:oleObj name="Equation" r:id="rId11" imgW="1397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36673" y="829169"/>
                        <a:ext cx="291193" cy="343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352446"/>
              </p:ext>
            </p:extLst>
          </p:nvPr>
        </p:nvGraphicFramePr>
        <p:xfrm>
          <a:off x="3604012" y="1661011"/>
          <a:ext cx="2905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" name="Equation" r:id="rId13" imgW="139700" imgH="203200" progId="Equation.3">
                  <p:embed/>
                </p:oleObj>
              </mc:Choice>
              <mc:Fallback>
                <p:oleObj name="Equation" r:id="rId13" imgW="139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04012" y="1661011"/>
                        <a:ext cx="290513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Isosceles Triangle 107"/>
          <p:cNvSpPr/>
          <p:nvPr/>
        </p:nvSpPr>
        <p:spPr>
          <a:xfrm rot="10800000">
            <a:off x="4067060" y="4342878"/>
            <a:ext cx="525561" cy="58032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4130990" y="4368042"/>
            <a:ext cx="37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10" name="Title 109"/>
          <p:cNvSpPr>
            <a:spLocks noGrp="1"/>
          </p:cNvSpPr>
          <p:nvPr>
            <p:ph type="title"/>
          </p:nvPr>
        </p:nvSpPr>
        <p:spPr>
          <a:xfrm>
            <a:off x="457200" y="30906"/>
            <a:ext cx="8229600" cy="636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Block Diagram (hierarchical sus, noise)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5087841" y="2927137"/>
            <a:ext cx="3751465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Equations to calibrate cavity signal</a:t>
            </a:r>
            <a:endParaRPr lang="en-US" sz="2000" dirty="0"/>
          </a:p>
        </p:txBody>
      </p:sp>
      <p:sp>
        <p:nvSpPr>
          <p:cNvPr id="113" name="Slide Number Placeholder 1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3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 Calibrate the Closed Loop Error for the Noise Budget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Generate a multi-input-multi-output </a:t>
            </a:r>
            <a:r>
              <a:rPr lang="en-US" b="1" dirty="0" smtClean="0"/>
              <a:t>damped</a:t>
            </a:r>
            <a:r>
              <a:rPr lang="en-US" dirty="0" smtClean="0"/>
              <a:t> pendulum model </a:t>
            </a:r>
            <a:r>
              <a:rPr lang="en-US" i="1" dirty="0" smtClean="0"/>
              <a:t>P</a:t>
            </a:r>
            <a:r>
              <a:rPr lang="en-US" dirty="0" smtClean="0"/>
              <a:t> (if damping is applied)</a:t>
            </a:r>
          </a:p>
          <a:p>
            <a:r>
              <a:rPr lang="en-US" dirty="0" smtClean="0"/>
              <a:t>Generate a model of the loop gain transfer function </a:t>
            </a:r>
            <a:r>
              <a:rPr lang="en-US" i="1" dirty="0" smtClean="0"/>
              <a:t>L</a:t>
            </a:r>
            <a:r>
              <a:rPr lang="en-US" dirty="0" smtClean="0"/>
              <a:t> using the damped model </a:t>
            </a:r>
            <a:r>
              <a:rPr lang="en-US" i="1" dirty="0" smtClean="0"/>
              <a:t>P </a:t>
            </a:r>
            <a:r>
              <a:rPr lang="en-US" dirty="0" smtClean="0"/>
              <a:t>and the hierarchical feedback filters </a:t>
            </a:r>
            <a:r>
              <a:rPr lang="en-US" i="1" dirty="0" smtClean="0"/>
              <a:t>C</a:t>
            </a:r>
            <a:r>
              <a:rPr lang="en-US" dirty="0"/>
              <a:t> </a:t>
            </a:r>
          </a:p>
          <a:p>
            <a:r>
              <a:rPr lang="en-US" dirty="0" smtClean="0"/>
              <a:t>The calibrated error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c</a:t>
            </a:r>
            <a:r>
              <a:rPr lang="en-US" dirty="0" smtClean="0"/>
              <a:t> is </a:t>
            </a:r>
            <a:r>
              <a:rPr lang="en-US" i="1" dirty="0" smtClean="0"/>
              <a:t>e </a:t>
            </a:r>
            <a:r>
              <a:rPr lang="en-US" dirty="0" smtClean="0"/>
              <a:t>times </a:t>
            </a:r>
            <a:r>
              <a:rPr lang="en-US" i="1" dirty="0" smtClean="0"/>
              <a:t>(1+L)</a:t>
            </a:r>
            <a:r>
              <a:rPr lang="en-US" dirty="0" smtClean="0"/>
              <a:t>,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c</a:t>
            </a:r>
            <a:r>
              <a:rPr lang="en-US" i="1" dirty="0" smtClean="0"/>
              <a:t>=e(1+L).</a:t>
            </a:r>
            <a:endParaRPr lang="en-US" dirty="0" smtClean="0"/>
          </a:p>
          <a:p>
            <a:r>
              <a:rPr lang="en-US" dirty="0" smtClean="0"/>
              <a:t>The noise components of the noise budget (e.g. OSEM noise, seismic noise) are simply filtered by the damped plant </a:t>
            </a:r>
            <a:r>
              <a:rPr lang="en-US" i="1" dirty="0" smtClean="0"/>
              <a:t>P</a:t>
            </a:r>
            <a:r>
              <a:rPr lang="en-US" dirty="0" smtClean="0"/>
              <a:t> as appropriate </a:t>
            </a:r>
            <a:r>
              <a:rPr lang="en-US" b="1" dirty="0" smtClean="0"/>
              <a:t>without</a:t>
            </a:r>
            <a:r>
              <a:rPr lang="en-US" dirty="0" smtClean="0"/>
              <a:t> the </a:t>
            </a:r>
            <a:r>
              <a:rPr lang="en-US" dirty="0"/>
              <a:t>l</a:t>
            </a:r>
            <a:r>
              <a:rPr lang="en-US" dirty="0" smtClean="0"/>
              <a:t>oop gain </a:t>
            </a:r>
            <a:r>
              <a:rPr lang="en-US" i="1" dirty="0" smtClean="0"/>
              <a:t>L.</a:t>
            </a:r>
            <a:r>
              <a:rPr lang="en-US" dirty="0"/>
              <a:t> </a:t>
            </a:r>
            <a:r>
              <a:rPr lang="en-US" dirty="0" smtClean="0"/>
              <a:t>These noises are suppressed by </a:t>
            </a:r>
            <a:r>
              <a:rPr lang="en-US" i="1" dirty="0" smtClean="0"/>
              <a:t>(1+L)</a:t>
            </a:r>
            <a:r>
              <a:rPr lang="en-US" dirty="0" smtClean="0"/>
              <a:t> in the closed loop, but then the calibration would undo it by multiplying by </a:t>
            </a:r>
            <a:r>
              <a:rPr lang="en-US" i="1" dirty="0" smtClean="0"/>
              <a:t>(1+L)</a:t>
            </a:r>
            <a:r>
              <a:rPr lang="en-US" dirty="0" smtClean="0"/>
              <a:t>, so the </a:t>
            </a:r>
            <a:r>
              <a:rPr lang="en-US" i="1" dirty="0" smtClean="0"/>
              <a:t>(1+L)</a:t>
            </a:r>
            <a:r>
              <a:rPr lang="en-US" dirty="0" smtClean="0"/>
              <a:t> cancels out.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83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732233" y="2119584"/>
            <a:ext cx="423363" cy="4505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70" idx="0"/>
            <a:endCxn id="10" idx="4"/>
          </p:cNvCxnSpPr>
          <p:nvPr/>
        </p:nvCxnSpPr>
        <p:spPr>
          <a:xfrm flipH="1" flipV="1">
            <a:off x="2943915" y="2570104"/>
            <a:ext cx="757" cy="757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153762" y="2344258"/>
            <a:ext cx="5852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129652" y="1321127"/>
            <a:ext cx="1693448" cy="8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67123" y="1345233"/>
            <a:ext cx="3977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7123" y="1345233"/>
            <a:ext cx="0" cy="1039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4293" y="2384273"/>
            <a:ext cx="4490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943915" y="1590649"/>
            <a:ext cx="7683" cy="530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207773" y="3327238"/>
            <a:ext cx="14737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OSEM sensor noise, 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4828" y="1051747"/>
            <a:ext cx="1064824" cy="64138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4828" y="2025110"/>
            <a:ext cx="1064824" cy="64138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r>
              <a:rPr lang="en-US" dirty="0" smtClean="0"/>
              <a:t>C</a:t>
            </a:r>
            <a:r>
              <a:rPr lang="en-US" baseline="-25000" dirty="0" smtClean="0"/>
              <a:t>damp</a:t>
            </a:r>
            <a:endParaRPr lang="en-US" dirty="0"/>
          </a:p>
        </p:txBody>
      </p: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570682"/>
              </p:ext>
            </p:extLst>
          </p:nvPr>
        </p:nvGraphicFramePr>
        <p:xfrm>
          <a:off x="3427325" y="970137"/>
          <a:ext cx="291193" cy="343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" name="Equation" r:id="rId3" imgW="139700" imgH="165100" progId="Equation.3">
                  <p:embed/>
                </p:oleObj>
              </mc:Choice>
              <mc:Fallback>
                <p:oleObj name="Equation" r:id="rId3" imgW="1397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27325" y="970137"/>
                        <a:ext cx="291193" cy="343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Rectangle 78"/>
          <p:cNvSpPr/>
          <p:nvPr/>
        </p:nvSpPr>
        <p:spPr>
          <a:xfrm>
            <a:off x="359217" y="870615"/>
            <a:ext cx="2976371" cy="1986716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>
            <a:endCxn id="101" idx="1"/>
          </p:cNvCxnSpPr>
          <p:nvPr/>
        </p:nvCxnSpPr>
        <p:spPr>
          <a:xfrm>
            <a:off x="6389798" y="1819861"/>
            <a:ext cx="577312" cy="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901618" y="1499163"/>
            <a:ext cx="14737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OSEM sensor noise, n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6967110" y="1499178"/>
            <a:ext cx="1064824" cy="64138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osem_noise_to_cav</a:t>
            </a:r>
            <a:endParaRPr lang="en-US" dirty="0"/>
          </a:p>
        </p:txBody>
      </p:sp>
      <p:graphicFrame>
        <p:nvGraphicFramePr>
          <p:cNvPr id="102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429498"/>
              </p:ext>
            </p:extLst>
          </p:nvPr>
        </p:nvGraphicFramePr>
        <p:xfrm>
          <a:off x="8320196" y="1494534"/>
          <a:ext cx="291193" cy="343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" name="Equation" r:id="rId5" imgW="139700" imgH="165100" progId="Equation.3">
                  <p:embed/>
                </p:oleObj>
              </mc:Choice>
              <mc:Fallback>
                <p:oleObj name="Equation" r:id="rId5" imgW="1397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20196" y="1494534"/>
                        <a:ext cx="291193" cy="343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3" name="Straight Connector 102"/>
          <p:cNvCxnSpPr/>
          <p:nvPr/>
        </p:nvCxnSpPr>
        <p:spPr>
          <a:xfrm>
            <a:off x="2140933" y="1600252"/>
            <a:ext cx="8106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28104" y="1348233"/>
            <a:ext cx="1040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op mass out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113727" y="1064481"/>
            <a:ext cx="1388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dirty="0" smtClean="0"/>
              <a:t>ottom mass out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-8379" y="1739676"/>
            <a:ext cx="1012193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op mass in</a:t>
            </a:r>
            <a:endParaRPr lang="en-US" sz="1200" dirty="0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8031934" y="1817047"/>
            <a:ext cx="769748" cy="5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156655" y="1614614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667123" y="5171292"/>
            <a:ext cx="3977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2153762" y="6305152"/>
            <a:ext cx="7901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2129652" y="5282021"/>
            <a:ext cx="1693448" cy="8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667123" y="5498547"/>
            <a:ext cx="3977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7123" y="5498547"/>
            <a:ext cx="0" cy="8466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54293" y="6345167"/>
            <a:ext cx="4490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1064828" y="5012641"/>
            <a:ext cx="1064824" cy="64138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1064828" y="5986004"/>
            <a:ext cx="1064824" cy="64138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-C</a:t>
            </a:r>
            <a:r>
              <a:rPr lang="en-US" baseline="-25000" dirty="0" smtClean="0"/>
              <a:t>damp</a:t>
            </a:r>
            <a:endParaRPr lang="en-US" dirty="0"/>
          </a:p>
        </p:txBody>
      </p:sp>
      <p:graphicFrame>
        <p:nvGraphicFramePr>
          <p:cNvPr id="121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917907"/>
              </p:ext>
            </p:extLst>
          </p:nvPr>
        </p:nvGraphicFramePr>
        <p:xfrm>
          <a:off x="3427413" y="4891188"/>
          <a:ext cx="2905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" name="Equation" r:id="rId6" imgW="139700" imgH="203200" progId="Equation.3">
                  <p:embed/>
                </p:oleObj>
              </mc:Choice>
              <mc:Fallback>
                <p:oleObj name="Equation" r:id="rId6" imgW="139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27413" y="4891188"/>
                        <a:ext cx="290512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Rectangle 121"/>
          <p:cNvSpPr/>
          <p:nvPr/>
        </p:nvSpPr>
        <p:spPr>
          <a:xfrm>
            <a:off x="359217" y="4831509"/>
            <a:ext cx="2976371" cy="1986716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2140933" y="5561146"/>
            <a:ext cx="8106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128104" y="5309127"/>
            <a:ext cx="1040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op mass out</a:t>
            </a:r>
            <a:endParaRPr lang="en-US" sz="12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113727" y="5025375"/>
            <a:ext cx="1388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dirty="0" smtClean="0"/>
              <a:t>ottom mass out</a:t>
            </a:r>
            <a:endParaRPr lang="en-US" sz="1200" dirty="0"/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-8379" y="5700570"/>
            <a:ext cx="1012193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op mass in</a:t>
            </a:r>
            <a:endParaRPr lang="en-US" sz="1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156655" y="5575508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cxnSp>
        <p:nvCxnSpPr>
          <p:cNvPr id="133" name="Straight Connector 132"/>
          <p:cNvCxnSpPr/>
          <p:nvPr/>
        </p:nvCxnSpPr>
        <p:spPr>
          <a:xfrm>
            <a:off x="2943915" y="5549859"/>
            <a:ext cx="0" cy="755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129844" y="3845289"/>
            <a:ext cx="14737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Seismic noise, d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667123" y="4491620"/>
            <a:ext cx="4482" cy="679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39" idx="3"/>
          </p:cNvCxnSpPr>
          <p:nvPr/>
        </p:nvCxnSpPr>
        <p:spPr>
          <a:xfrm>
            <a:off x="8031934" y="5819239"/>
            <a:ext cx="769748" cy="5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endCxn id="139" idx="1"/>
          </p:cNvCxnSpPr>
          <p:nvPr/>
        </p:nvCxnSpPr>
        <p:spPr>
          <a:xfrm>
            <a:off x="6389798" y="5819239"/>
            <a:ext cx="577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916000" y="5506428"/>
            <a:ext cx="14737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Seismic noise, d</a:t>
            </a:r>
            <a:endParaRPr lang="en-US" dirty="0"/>
          </a:p>
        </p:txBody>
      </p:sp>
      <p:sp>
        <p:nvSpPr>
          <p:cNvPr id="139" name="Rectangle 138"/>
          <p:cNvSpPr/>
          <p:nvPr/>
        </p:nvSpPr>
        <p:spPr>
          <a:xfrm>
            <a:off x="6967110" y="5498547"/>
            <a:ext cx="1064824" cy="64138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seis_to_cav</a:t>
            </a:r>
            <a:endParaRPr lang="en-US" dirty="0"/>
          </a:p>
        </p:txBody>
      </p:sp>
      <p:graphicFrame>
        <p:nvGraphicFramePr>
          <p:cNvPr id="140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853328"/>
              </p:ext>
            </p:extLst>
          </p:nvPr>
        </p:nvGraphicFramePr>
        <p:xfrm>
          <a:off x="8287535" y="5390858"/>
          <a:ext cx="2905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9" name="Equation" r:id="rId8" imgW="139700" imgH="203200" progId="Equation.3">
                  <p:embed/>
                </p:oleObj>
              </mc:Choice>
              <mc:Fallback>
                <p:oleObj name="Equation" r:id="rId8" imgW="1397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87535" y="5390858"/>
                        <a:ext cx="290513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" name="TextBox 140"/>
          <p:cNvSpPr txBox="1"/>
          <p:nvPr/>
        </p:nvSpPr>
        <p:spPr>
          <a:xfrm>
            <a:off x="675318" y="4491620"/>
            <a:ext cx="1388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</a:t>
            </a:r>
            <a:r>
              <a:rPr lang="en-US" sz="1200" dirty="0" smtClean="0"/>
              <a:t>eismic input in</a:t>
            </a:r>
            <a:endParaRPr lang="en-US" sz="1200" dirty="0"/>
          </a:p>
        </p:txBody>
      </p:sp>
      <p:sp>
        <p:nvSpPr>
          <p:cNvPr id="58" name="Title 57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7387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Damped Pendulum Elements</a:t>
            </a:r>
            <a:endParaRPr lang="en-US" dirty="0"/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G1201058-v1</a:t>
            </a:r>
            <a:endParaRPr lang="en-US"/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8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Straight Arrow Connector 110"/>
          <p:cNvCxnSpPr/>
          <p:nvPr/>
        </p:nvCxnSpPr>
        <p:spPr>
          <a:xfrm>
            <a:off x="230926" y="1548813"/>
            <a:ext cx="17062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3026134" y="2682673"/>
            <a:ext cx="7901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3002024" y="1659542"/>
            <a:ext cx="23349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1539495" y="1876068"/>
            <a:ext cx="3977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1539495" y="1876068"/>
            <a:ext cx="0" cy="8466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526665" y="2722688"/>
            <a:ext cx="4490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1937200" y="1390162"/>
            <a:ext cx="1064824" cy="64138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1937200" y="2363525"/>
            <a:ext cx="1064824" cy="64138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-C</a:t>
            </a:r>
            <a:r>
              <a:rPr lang="en-US" baseline="-25000" dirty="0" smtClean="0"/>
              <a:t>damp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1231589" y="1209030"/>
            <a:ext cx="2976371" cy="1986716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>
            <a:off x="3013305" y="1938667"/>
            <a:ext cx="8106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3000476" y="1686648"/>
            <a:ext cx="1040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op mass out</a:t>
            </a:r>
            <a:endParaRPr lang="en-US" sz="1200" dirty="0"/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863993" y="2078091"/>
            <a:ext cx="1012193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op mass in</a:t>
            </a:r>
            <a:endParaRPr lang="en-US" sz="1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5259949" y="1953029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cxnSp>
        <p:nvCxnSpPr>
          <p:cNvPr id="133" name="Straight Connector 132"/>
          <p:cNvCxnSpPr/>
          <p:nvPr/>
        </p:nvCxnSpPr>
        <p:spPr>
          <a:xfrm>
            <a:off x="3816287" y="1927380"/>
            <a:ext cx="0" cy="755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39" idx="3"/>
          </p:cNvCxnSpPr>
          <p:nvPr/>
        </p:nvCxnSpPr>
        <p:spPr>
          <a:xfrm>
            <a:off x="7865157" y="2196760"/>
            <a:ext cx="769748" cy="5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endCxn id="139" idx="1"/>
          </p:cNvCxnSpPr>
          <p:nvPr/>
        </p:nvCxnSpPr>
        <p:spPr>
          <a:xfrm>
            <a:off x="6223021" y="2196760"/>
            <a:ext cx="577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6800333" y="1876068"/>
            <a:ext cx="1064824" cy="64138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mid_to_cav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5102" y="1219953"/>
            <a:ext cx="1175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</a:t>
            </a:r>
            <a:r>
              <a:rPr lang="en-US" sz="1200" dirty="0" smtClean="0"/>
              <a:t>iddle mass in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4207960" y="1358452"/>
            <a:ext cx="1388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dirty="0" smtClean="0"/>
              <a:t>ottom mass out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7881059" y="1873210"/>
            <a:ext cx="1278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dirty="0" smtClean="0"/>
              <a:t>ottom mass out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5572244" y="1873210"/>
            <a:ext cx="1175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</a:t>
            </a:r>
            <a:r>
              <a:rPr lang="en-US" sz="1200" dirty="0" smtClean="0"/>
              <a:t>iddle mass in</a:t>
            </a:r>
            <a:endParaRPr lang="en-US" sz="12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18107" y="4946617"/>
            <a:ext cx="17062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13315" y="6080477"/>
            <a:ext cx="79015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989205" y="5057346"/>
            <a:ext cx="23349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526676" y="5273872"/>
            <a:ext cx="3977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526676" y="5273872"/>
            <a:ext cx="0" cy="8466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513846" y="6120492"/>
            <a:ext cx="4490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924381" y="4787966"/>
            <a:ext cx="1064824" cy="64138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924381" y="5761329"/>
            <a:ext cx="1064824" cy="64138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-C</a:t>
            </a:r>
            <a:r>
              <a:rPr lang="en-US" baseline="-25000" dirty="0" smtClean="0"/>
              <a:t>damp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1218770" y="4606834"/>
            <a:ext cx="2976371" cy="1986716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3000486" y="5336471"/>
            <a:ext cx="8106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987657" y="5084452"/>
            <a:ext cx="1040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op mass out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 rot="16200000">
            <a:off x="851174" y="5475895"/>
            <a:ext cx="1012193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op mass in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247130" y="5350833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3803468" y="5325184"/>
            <a:ext cx="0" cy="755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5" idx="3"/>
          </p:cNvCxnSpPr>
          <p:nvPr/>
        </p:nvCxnSpPr>
        <p:spPr>
          <a:xfrm>
            <a:off x="7852338" y="5594564"/>
            <a:ext cx="769748" cy="5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75" idx="1"/>
          </p:cNvCxnSpPr>
          <p:nvPr/>
        </p:nvCxnSpPr>
        <p:spPr>
          <a:xfrm>
            <a:off x="6210202" y="5594564"/>
            <a:ext cx="577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787514" y="5273872"/>
            <a:ext cx="1064824" cy="64138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mid_to_cav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-7717" y="4617757"/>
            <a:ext cx="1175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bottom mass in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4195141" y="4756256"/>
            <a:ext cx="1388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dirty="0" smtClean="0"/>
              <a:t>ottom mass out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7868240" y="5271014"/>
            <a:ext cx="1278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dirty="0" smtClean="0"/>
              <a:t>ottom mass out</a:t>
            </a:r>
            <a:endParaRPr lang="en-US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5559425" y="5271014"/>
            <a:ext cx="1175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bottom mass in</a:t>
            </a:r>
            <a:endParaRPr lang="en-US" sz="1200" dirty="0"/>
          </a:p>
        </p:txBody>
      </p:sp>
      <p:sp>
        <p:nvSpPr>
          <p:cNvPr id="82" name="Title 57"/>
          <p:cNvSpPr>
            <a:spLocks noGrp="1"/>
          </p:cNvSpPr>
          <p:nvPr>
            <p:ph type="title"/>
          </p:nvPr>
        </p:nvSpPr>
        <p:spPr>
          <a:xfrm>
            <a:off x="457200" y="18078"/>
            <a:ext cx="8229600" cy="7387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Damped Pendulum Elements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316635" y="6484630"/>
            <a:ext cx="2895600" cy="365125"/>
          </a:xfrm>
        </p:spPr>
        <p:txBody>
          <a:bodyPr/>
          <a:lstStyle/>
          <a:p>
            <a:r>
              <a:rPr lang="en-US" dirty="0" smtClean="0"/>
              <a:t>G1201058-v1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MATLAB to build a damped L-P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71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dirty="0" smtClean="0">
                <a:latin typeface="Courier"/>
                <a:cs typeface="Courier"/>
              </a:rPr>
              <a:t>% Longitudinal and Pitch Damping filters</a:t>
            </a:r>
          </a:p>
          <a:p>
            <a:pPr marL="0" indent="0">
              <a:buNone/>
            </a:pPr>
            <a:r>
              <a:rPr lang="cs-CZ" sz="1200" dirty="0" smtClean="0">
                <a:latin typeface="Courier"/>
                <a:cs typeface="Courier"/>
              </a:rPr>
              <a:t>Damping.longitudinal </a:t>
            </a:r>
            <a:r>
              <a:rPr lang="cs-CZ" sz="1200" dirty="0">
                <a:latin typeface="Courier"/>
                <a:cs typeface="Courier"/>
              </a:rPr>
              <a:t>= zpk</a:t>
            </a:r>
            <a:r>
              <a:rPr lang="cs-CZ" sz="1200" dirty="0" smtClean="0">
                <a:latin typeface="Courier"/>
                <a:cs typeface="Courier"/>
              </a:rPr>
              <a:t>(0,-</a:t>
            </a:r>
            <a:r>
              <a:rPr lang="cs-CZ" sz="1200" dirty="0">
                <a:latin typeface="Courier"/>
                <a:cs typeface="Courier"/>
              </a:rPr>
              <a:t>2*pi*30*[</a:t>
            </a:r>
            <a:r>
              <a:rPr lang="cs-CZ" sz="1200" dirty="0" smtClean="0">
                <a:latin typeface="Courier"/>
                <a:cs typeface="Courier"/>
              </a:rPr>
              <a:t>1;1]</a:t>
            </a:r>
            <a:r>
              <a:rPr lang="cs-CZ" sz="1200" dirty="0">
                <a:latin typeface="Courier"/>
                <a:cs typeface="Courier"/>
              </a:rPr>
              <a:t>,</a:t>
            </a:r>
            <a:r>
              <a:rPr lang="cs-CZ" sz="1200" dirty="0" smtClean="0">
                <a:latin typeface="Courier"/>
                <a:cs typeface="Courier"/>
              </a:rPr>
              <a:t>2e5); % or whatever damping you like</a:t>
            </a:r>
            <a:endParaRPr lang="cs-CZ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cs-CZ" sz="1200" dirty="0">
                <a:latin typeface="Courier"/>
                <a:cs typeface="Courier"/>
              </a:rPr>
              <a:t>Damping.pitch        = zpk</a:t>
            </a:r>
            <a:r>
              <a:rPr lang="cs-CZ" sz="1200" dirty="0" smtClean="0">
                <a:latin typeface="Courier"/>
                <a:cs typeface="Courier"/>
              </a:rPr>
              <a:t>(0,-</a:t>
            </a:r>
            <a:r>
              <a:rPr lang="cs-CZ" sz="1200" dirty="0">
                <a:latin typeface="Courier"/>
                <a:cs typeface="Courier"/>
              </a:rPr>
              <a:t>2*pi*30*[1;1</a:t>
            </a:r>
            <a:r>
              <a:rPr lang="cs-CZ" sz="1200" dirty="0" smtClean="0">
                <a:latin typeface="Courier"/>
                <a:cs typeface="Courier"/>
              </a:rPr>
              <a:t>],2e3); % or whatever damping you like</a:t>
            </a:r>
          </a:p>
          <a:p>
            <a:pPr marL="0" indent="0">
              <a:buNone/>
            </a:pPr>
            <a:endParaRPr lang="cs-CZ" sz="12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cs-CZ" sz="1200" dirty="0" smtClean="0">
                <a:latin typeface="Courier"/>
                <a:cs typeface="Courier"/>
              </a:rPr>
              <a:t>% HSTS Model</a:t>
            </a: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mbtrip = ssmake3MBf('hstsopt_metal')</a:t>
            </a:r>
            <a:r>
              <a:rPr lang="en-US" sz="1200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sz="1200" dirty="0" smtClean="0">
                <a:latin typeface="Courier"/>
                <a:cs typeface="Courier"/>
              </a:rPr>
              <a:t>TripMod.LP.undamped </a:t>
            </a:r>
            <a:r>
              <a:rPr lang="en-US" sz="1200" dirty="0">
                <a:latin typeface="Courier"/>
                <a:cs typeface="Courier"/>
              </a:rPr>
              <a:t>= model_cut_triple(mbtrip,'lp')</a:t>
            </a:r>
            <a:r>
              <a:rPr lang="en-US" sz="1200" dirty="0" smtClean="0">
                <a:latin typeface="Courier"/>
                <a:cs typeface="Courier"/>
              </a:rPr>
              <a:t>;  % simplify to 6x8 L-P model</a:t>
            </a:r>
          </a:p>
          <a:p>
            <a:pPr marL="0" indent="0">
              <a:buNone/>
            </a:pPr>
            <a:endParaRPr lang="en-US" sz="12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"/>
                <a:cs typeface="Courier"/>
              </a:rPr>
              <a:t>% Building a damped long-pitch SUS model: TripMod.LP.damped</a:t>
            </a: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"/>
                <a:cs typeface="Courier"/>
              </a:rPr>
              <a:t>SusPlusDamp = </a:t>
            </a:r>
            <a:r>
              <a:rPr lang="en-US" sz="1200" dirty="0">
                <a:latin typeface="Courier"/>
                <a:cs typeface="Courier"/>
              </a:rPr>
              <a:t>append(</a:t>
            </a:r>
            <a:r>
              <a:rPr lang="en-US" sz="1200" dirty="0" smtClean="0">
                <a:latin typeface="Courier"/>
                <a:cs typeface="Courier"/>
              </a:rPr>
              <a:t>TripMod.LP.undamped,</a:t>
            </a:r>
            <a:r>
              <a:rPr lang="en-US" sz="1200" dirty="0">
                <a:latin typeface="Courier"/>
                <a:cs typeface="Courier"/>
              </a:rPr>
              <a:t>Damping.longitudinal,Damping.pitch)</a:t>
            </a:r>
            <a:r>
              <a:rPr lang="en-US" sz="1200" dirty="0" smtClean="0">
                <a:latin typeface="Courier"/>
                <a:cs typeface="Courier"/>
              </a:rPr>
              <a:t>;  % merge  % SUS model and damping into temporary lumped state space system.</a:t>
            </a: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"/>
                <a:cs typeface="Courier"/>
              </a:rPr>
              <a:t>% Making input-output connections between SUS and damping. </a:t>
            </a:r>
            <a:r>
              <a:rPr lang="en-US" sz="1200" dirty="0"/>
              <a:t>cnxnMatrix</a:t>
            </a:r>
            <a:r>
              <a:rPr lang="en-US" sz="1200" dirty="0" smtClean="0">
                <a:latin typeface="Courier"/>
                <a:cs typeface="Courier"/>
              </a:rPr>
              <a:t> defines which inputs % go to which outputs and with what signs. The left column is the input indices of      % SusPlusDamp, the right is the output indices. See MATLAB help on the append and       % connect pair of commands for more details.</a:t>
            </a: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/>
              <a:t>cnxnMatrix</a:t>
            </a:r>
            <a:r>
              <a:rPr lang="en-US" sz="1200" dirty="0" smtClean="0">
                <a:latin typeface="Courier"/>
                <a:cs typeface="Courier"/>
              </a:rPr>
              <a:t> </a:t>
            </a:r>
            <a:r>
              <a:rPr lang="en-US" sz="1200" dirty="0">
                <a:latin typeface="Courier"/>
                <a:cs typeface="Courier"/>
              </a:rPr>
              <a:t>= [ 3 -7 </a:t>
            </a:r>
            <a:r>
              <a:rPr lang="en-US" sz="1200" dirty="0" smtClean="0">
                <a:latin typeface="Courier"/>
                <a:cs typeface="Courier"/>
              </a:rPr>
              <a:t>      % L </a:t>
            </a:r>
            <a:r>
              <a:rPr lang="en-US" sz="1200" dirty="0">
                <a:latin typeface="Courier"/>
                <a:cs typeface="Courier"/>
              </a:rPr>
              <a:t>damping filter output to top mass </a:t>
            </a:r>
            <a:r>
              <a:rPr lang="en-US" sz="1200" dirty="0" smtClean="0">
                <a:latin typeface="Courier"/>
                <a:cs typeface="Courier"/>
              </a:rPr>
              <a:t>L </a:t>
            </a:r>
            <a:r>
              <a:rPr lang="en-US" sz="1200" dirty="0">
                <a:latin typeface="Courier"/>
                <a:cs typeface="Courier"/>
              </a:rPr>
              <a:t>force input</a:t>
            </a: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     </a:t>
            </a:r>
            <a:r>
              <a:rPr lang="en-US" sz="1200" dirty="0" smtClean="0">
                <a:latin typeface="Courier"/>
                <a:cs typeface="Courier"/>
              </a:rPr>
              <a:t>        9  </a:t>
            </a:r>
            <a:r>
              <a:rPr lang="en-US" sz="1200" dirty="0">
                <a:latin typeface="Courier"/>
                <a:cs typeface="Courier"/>
              </a:rPr>
              <a:t>1 </a:t>
            </a:r>
            <a:r>
              <a:rPr lang="en-US" sz="1200" dirty="0" smtClean="0">
                <a:latin typeface="Courier"/>
                <a:cs typeface="Courier"/>
              </a:rPr>
              <a:t>      % </a:t>
            </a:r>
            <a:r>
              <a:rPr lang="en-US" sz="1200" dirty="0">
                <a:latin typeface="Courier"/>
                <a:cs typeface="Courier"/>
              </a:rPr>
              <a:t>top mass L output to L damping filter input</a:t>
            </a: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      </a:t>
            </a:r>
            <a:r>
              <a:rPr lang="en-US" sz="1200" dirty="0" smtClean="0">
                <a:latin typeface="Courier"/>
                <a:cs typeface="Courier"/>
              </a:rPr>
              <a:t>       4 </a:t>
            </a:r>
            <a:r>
              <a:rPr lang="en-US" sz="1200" dirty="0">
                <a:latin typeface="Courier"/>
                <a:cs typeface="Courier"/>
              </a:rPr>
              <a:t>-8 </a:t>
            </a:r>
            <a:r>
              <a:rPr lang="en-US" sz="1200" dirty="0" smtClean="0">
                <a:latin typeface="Courier"/>
                <a:cs typeface="Courier"/>
              </a:rPr>
              <a:t>      % </a:t>
            </a:r>
            <a:r>
              <a:rPr lang="en-US" sz="1200" dirty="0">
                <a:latin typeface="Courier"/>
                <a:cs typeface="Courier"/>
              </a:rPr>
              <a:t>L damping filter output to top mass L force input</a:t>
            </a: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      </a:t>
            </a:r>
            <a:r>
              <a:rPr lang="en-US" sz="1200" dirty="0" smtClean="0">
                <a:latin typeface="Courier"/>
                <a:cs typeface="Courier"/>
              </a:rPr>
              <a:t>       10 2];     % </a:t>
            </a:r>
            <a:r>
              <a:rPr lang="en-US" sz="1200" dirty="0">
                <a:latin typeface="Courier"/>
                <a:cs typeface="Courier"/>
              </a:rPr>
              <a:t>top mass L output to L damping filter </a:t>
            </a:r>
            <a:r>
              <a:rPr lang="en-US" sz="1200" dirty="0" smtClean="0">
                <a:latin typeface="Courier"/>
                <a:cs typeface="Courier"/>
              </a:rPr>
              <a:t>input</a:t>
            </a: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  inputs = 1:10; % L seismic, pitch seismic, all 6 </a:t>
            </a:r>
            <a:r>
              <a:rPr lang="en-US" sz="1200" dirty="0" smtClean="0">
                <a:latin typeface="Courier"/>
                <a:cs typeface="Courier"/>
              </a:rPr>
              <a:t>SUS long</a:t>
            </a:r>
            <a:r>
              <a:rPr lang="en-US" sz="1200" dirty="0">
                <a:latin typeface="Courier"/>
                <a:cs typeface="Courier"/>
              </a:rPr>
              <a:t>-pitch force inputs, L </a:t>
            </a:r>
            <a:r>
              <a:rPr lang="en-US" sz="1200" dirty="0" smtClean="0">
                <a:latin typeface="Courier"/>
                <a:cs typeface="Courier"/>
              </a:rPr>
              <a:t>      % damping </a:t>
            </a:r>
            <a:r>
              <a:rPr lang="en-US" sz="1200" dirty="0">
                <a:latin typeface="Courier"/>
                <a:cs typeface="Courier"/>
              </a:rPr>
              <a:t>filter input for </a:t>
            </a:r>
            <a:r>
              <a:rPr lang="en-US" sz="1200" dirty="0" smtClean="0">
                <a:latin typeface="Courier"/>
                <a:cs typeface="Courier"/>
              </a:rPr>
              <a:t>sensor noise</a:t>
            </a:r>
            <a:r>
              <a:rPr lang="en-US" sz="1200" dirty="0">
                <a:latin typeface="Courier"/>
                <a:cs typeface="Courier"/>
              </a:rPr>
              <a:t>, P damping filter input for sensor noise</a:t>
            </a:r>
          </a:p>
          <a:p>
            <a:pPr marL="0" indent="0">
              <a:buNone/>
            </a:pPr>
            <a:r>
              <a:rPr lang="en-US" sz="1200" dirty="0">
                <a:latin typeface="Courier"/>
                <a:cs typeface="Courier"/>
              </a:rPr>
              <a:t>  outputs = 1:6; % all 6 long-pitch </a:t>
            </a:r>
            <a:r>
              <a:rPr lang="en-US" sz="1200" dirty="0" smtClean="0">
                <a:latin typeface="Courier"/>
                <a:cs typeface="Courier"/>
              </a:rPr>
              <a:t>SUS outputs</a:t>
            </a: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"/>
                <a:cs typeface="Courier"/>
              </a:rPr>
              <a:t>TripMod.LP.damped = </a:t>
            </a:r>
            <a:r>
              <a:rPr lang="en-US" sz="1200" dirty="0">
                <a:latin typeface="Courier"/>
                <a:cs typeface="Courier"/>
              </a:rPr>
              <a:t>connect</a:t>
            </a:r>
            <a:r>
              <a:rPr lang="en-US" sz="1200" dirty="0" smtClean="0">
                <a:latin typeface="Courier"/>
                <a:cs typeface="Courier"/>
              </a:rPr>
              <a:t>(SusPlusDamp,</a:t>
            </a:r>
            <a:r>
              <a:rPr lang="en-US" sz="1200" dirty="0" smtClean="0"/>
              <a:t>cnxnMatrix</a:t>
            </a:r>
            <a:r>
              <a:rPr lang="en-US" sz="1200" dirty="0" smtClean="0">
                <a:latin typeface="Courier"/>
                <a:cs typeface="Courier"/>
              </a:rPr>
              <a:t>,inputs,outputs</a:t>
            </a:r>
            <a:r>
              <a:rPr lang="en-US" sz="1200" dirty="0">
                <a:latin typeface="Courier"/>
                <a:cs typeface="Courier"/>
              </a:rPr>
              <a:t>)</a:t>
            </a:r>
            <a:r>
              <a:rPr lang="en-US" sz="1200" dirty="0" smtClean="0">
                <a:latin typeface="Courier"/>
                <a:cs typeface="Courier"/>
              </a:rPr>
              <a:t>; % 6x10 damped L-P SUS</a:t>
            </a: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2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61715"/>
            <a:ext cx="8229600" cy="50060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244286"/>
            <a:ext cx="82424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 very similar process occurs in svn/sus/trunk/Common/MatlabTools/TripleModel_Production/generate_Triple_Model_Production.m</a:t>
            </a:r>
            <a:endParaRPr lang="en-US" sz="1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B417E-9C65-5945-8E87-480EAE7FBD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2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886</Words>
  <Application>Microsoft Macintosh PowerPoint</Application>
  <PresentationFormat>On-screen Show (4:3)</PresentationFormat>
  <Paragraphs>148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Cavity Error Calibration Notes for a Damped Triple Pendulum</vt:lpstr>
      <vt:lpstr>Purpose</vt:lpstr>
      <vt:lpstr>Contents</vt:lpstr>
      <vt:lpstr>Schematic Diagram (no noise)</vt:lpstr>
      <vt:lpstr>Block Diagram (hierarchical sus, noise)</vt:lpstr>
      <vt:lpstr>Steps to Calibrate the Closed Loop Error for the Noise Budget</vt:lpstr>
      <vt:lpstr>Damped Pendulum Elements</vt:lpstr>
      <vt:lpstr>Damped Pendulum Elements</vt:lpstr>
      <vt:lpstr>MATLAB to build a damped L-P model</vt:lpstr>
      <vt:lpstr>Simulated Noise Budget Calibration</vt:lpstr>
      <vt:lpstr>Extras</vt:lpstr>
      <vt:lpstr>Hierarchical loop gain used in simulation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Shapiro</dc:creator>
  <cp:lastModifiedBy>Brett Shapiro</cp:lastModifiedBy>
  <cp:revision>89</cp:revision>
  <cp:lastPrinted>2012-10-02T06:49:16Z</cp:lastPrinted>
  <dcterms:created xsi:type="dcterms:W3CDTF">2012-10-01T22:28:19Z</dcterms:created>
  <dcterms:modified xsi:type="dcterms:W3CDTF">2012-10-02T06:51:17Z</dcterms:modified>
</cp:coreProperties>
</file>