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4"/>
  </p:notesMasterIdLst>
  <p:sldIdLst>
    <p:sldId id="256" r:id="rId2"/>
    <p:sldId id="258" r:id="rId3"/>
    <p:sldId id="284" r:id="rId4"/>
    <p:sldId id="263" r:id="rId5"/>
    <p:sldId id="266" r:id="rId6"/>
    <p:sldId id="260" r:id="rId7"/>
    <p:sldId id="278" r:id="rId8"/>
    <p:sldId id="257" r:id="rId9"/>
    <p:sldId id="280" r:id="rId10"/>
    <p:sldId id="259" r:id="rId11"/>
    <p:sldId id="279" r:id="rId12"/>
    <p:sldId id="285" r:id="rId13"/>
    <p:sldId id="264" r:id="rId14"/>
    <p:sldId id="261" r:id="rId15"/>
    <p:sldId id="262" r:id="rId16"/>
    <p:sldId id="283" r:id="rId17"/>
    <p:sldId id="272" r:id="rId18"/>
    <p:sldId id="277" r:id="rId19"/>
    <p:sldId id="281" r:id="rId20"/>
    <p:sldId id="271" r:id="rId21"/>
    <p:sldId id="274" r:id="rId22"/>
    <p:sldId id="276" r:id="rId23"/>
    <p:sldId id="289" r:id="rId24"/>
    <p:sldId id="275" r:id="rId25"/>
    <p:sldId id="269" r:id="rId26"/>
    <p:sldId id="286" r:id="rId27"/>
    <p:sldId id="268" r:id="rId28"/>
    <p:sldId id="287" r:id="rId29"/>
    <p:sldId id="288" r:id="rId30"/>
    <p:sldId id="282" r:id="rId31"/>
    <p:sldId id="270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A8ECF9-FD2E-413C-BBBC-F14283390D59}">
          <p14:sldIdLst>
            <p14:sldId id="256"/>
            <p14:sldId id="258"/>
          </p14:sldIdLst>
        </p14:section>
        <p14:section name="Different aLIGO Seismic Systems" id="{440E3B43-716D-4B90-BC7A-6CB7DB47684E}">
          <p14:sldIdLst>
            <p14:sldId id="284"/>
            <p14:sldId id="263"/>
            <p14:sldId id="266"/>
            <p14:sldId id="260"/>
            <p14:sldId id="278"/>
            <p14:sldId id="257"/>
            <p14:sldId id="280"/>
            <p14:sldId id="259"/>
            <p14:sldId id="279"/>
          </p14:sldIdLst>
        </p14:section>
        <p14:section name="Untitled Section" id="{6F9FF371-44C6-4F2A-87B3-7F0DC5E11638}">
          <p14:sldIdLst>
            <p14:sldId id="285"/>
            <p14:sldId id="264"/>
            <p14:sldId id="261"/>
            <p14:sldId id="262"/>
          </p14:sldIdLst>
        </p14:section>
        <p14:section name="Commissioning Status" id="{9F780D07-5BFD-43DA-AC7E-EC8A17096970}">
          <p14:sldIdLst>
            <p14:sldId id="283"/>
            <p14:sldId id="272"/>
            <p14:sldId id="277"/>
            <p14:sldId id="281"/>
            <p14:sldId id="271"/>
            <p14:sldId id="274"/>
            <p14:sldId id="276"/>
            <p14:sldId id="289"/>
            <p14:sldId id="275"/>
          </p14:sldIdLst>
        </p14:section>
        <p14:section name="Conclusions etc." id="{1582D62B-1883-4467-9506-30DEE6C4F01E}">
          <p14:sldIdLst>
            <p14:sldId id="269"/>
            <p14:sldId id="286"/>
            <p14:sldId id="268"/>
            <p14:sldId id="287"/>
            <p14:sldId id="288"/>
            <p14:sldId id="282"/>
            <p14:sldId id="27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96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25E4-C61D-40D5-847B-49EAD40E505F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A186-D689-4DB9-ADE9-3E56DD81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A186-D689-4DB9-ADE9-3E56DD811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8000">
              <a:schemeClr val="bg1">
                <a:shade val="100000"/>
                <a:satMod val="11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EE4D-2F1D-43DD-905F-C5BEA165B9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64838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24" r:id="rId3"/>
    <p:sldLayoutId id="2147483925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1"/>
            <a:ext cx="8458200" cy="169545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Advanced LIGO Seismic Isolation Status</a:t>
            </a:r>
            <a:br>
              <a:rPr lang="en-US" sz="4800" b="1" dirty="0" smtClean="0"/>
            </a:br>
            <a:r>
              <a:rPr lang="en-US" sz="4800" b="1" dirty="0" smtClean="0"/>
              <a:t>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LVC Meeting Rome 2012</a:t>
            </a:r>
          </a:p>
          <a:p>
            <a:endParaRPr lang="en-US" sz="2000" dirty="0" smtClean="0"/>
          </a:p>
          <a:p>
            <a:r>
              <a:rPr lang="fr-FR" sz="2000" dirty="0"/>
              <a:t>Céline </a:t>
            </a:r>
            <a:r>
              <a:rPr lang="fr-FR" sz="2000" dirty="0" smtClean="0"/>
              <a:t>Ramet, for the </a:t>
            </a:r>
            <a:r>
              <a:rPr lang="fr-FR" sz="2000" b="1" dirty="0" err="1" smtClean="0"/>
              <a:t>Seismic</a:t>
            </a:r>
            <a:r>
              <a:rPr lang="fr-FR" sz="2000" b="1" dirty="0" smtClean="0"/>
              <a:t> Isolation </a:t>
            </a:r>
            <a:r>
              <a:rPr lang="fr-FR" sz="2000" dirty="0" smtClean="0"/>
              <a:t>team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September</a:t>
            </a:r>
            <a:r>
              <a:rPr lang="fr-FR" sz="2000" dirty="0" smtClean="0"/>
              <a:t> 11th, 2012</a:t>
            </a:r>
            <a:endParaRPr lang="en-US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352800" y="76200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G1200910-v4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1"/>
    </mc:Choice>
    <mc:Fallback xmlns="">
      <p:transition spd="slow" advTm="19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BSC-ISI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Two stages  of isolation</a:t>
            </a:r>
          </a:p>
          <a:p>
            <a:r>
              <a:rPr lang="en-US" dirty="0" smtClean="0"/>
              <a:t>Effective &gt; 0.2 Hz</a:t>
            </a:r>
          </a:p>
          <a:p>
            <a:r>
              <a:rPr lang="en-US" dirty="0" smtClean="0"/>
              <a:t>In vacuum</a:t>
            </a:r>
          </a:p>
          <a:p>
            <a:r>
              <a:rPr lang="en-US" dirty="0" smtClean="0"/>
              <a:t>33 sensors</a:t>
            </a:r>
          </a:p>
          <a:p>
            <a:r>
              <a:rPr lang="en-US" dirty="0" smtClean="0"/>
              <a:t>Optical table facing down</a:t>
            </a:r>
          </a:p>
          <a:p>
            <a:r>
              <a:rPr lang="en-US" dirty="0" smtClean="0"/>
              <a:t>Carrying Core Optics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0" t="8074" r="8771"/>
          <a:stretch>
            <a:fillRect/>
          </a:stretch>
        </p:blipFill>
        <p:spPr bwMode="auto">
          <a:xfrm>
            <a:off x="-76201" y="1720750"/>
            <a:ext cx="5540077" cy="38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" y="1600200"/>
            <a:ext cx="4648200" cy="3943350"/>
            <a:chOff x="76200" y="1600200"/>
            <a:chExt cx="4648200" cy="3943350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6002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Stage 2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516255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CCFF"/>
                  </a:solidFill>
                </a:rPr>
                <a:t>Stage 0</a:t>
              </a:r>
              <a:endParaRPr lang="en-US" dirty="0">
                <a:solidFill>
                  <a:srgbClr val="CCCC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16002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Stage 1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70"/>
    </mc:Choice>
    <mc:Fallback xmlns="">
      <p:transition spd="slow" advTm="597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BSC-ISI</a:t>
            </a:r>
            <a:endParaRPr lang="en-US" dirty="0"/>
          </a:p>
        </p:txBody>
      </p:sp>
      <p:pic>
        <p:nvPicPr>
          <p:cNvPr id="7" name="Picture 2" descr="C:\BSC\Assembly\LLO_BSC_unit_1\2012_03_14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9631" r="5982" b="5942"/>
          <a:stretch/>
        </p:blipFill>
        <p:spPr bwMode="auto">
          <a:xfrm>
            <a:off x="2590800" y="1212484"/>
            <a:ext cx="6477000" cy="51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1" y="1881658"/>
            <a:ext cx="2319649" cy="154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47"/>
    </mc:Choice>
    <mc:Fallback xmlns="">
      <p:transition spd="slow" advTm="350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&amp; Installation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LIGO Livingston (Louisiana, USA), LIGO Hanford (Washington St, USA), LIGO India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"/>
    </mc:Choice>
    <mc:Fallback xmlns="">
      <p:transition spd="slow" advTm="106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324601" y="4208019"/>
            <a:ext cx="2666999" cy="2116581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9000" y="4202975"/>
            <a:ext cx="2666999" cy="2045425"/>
          </a:xfrm>
          <a:prstGeom prst="rect">
            <a:avLst/>
          </a:prstGeom>
          <a:blipFill dpi="0" rotWithShape="1">
            <a:blip r:embed="rId4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691136"/>
            <a:ext cx="2681871" cy="2042664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24600" y="1727887"/>
            <a:ext cx="2737333" cy="1853513"/>
          </a:xfrm>
          <a:prstGeom prst="rect">
            <a:avLst/>
          </a:prstGeom>
          <a:blipFill dpi="0" rotWithShape="1">
            <a:blip r:embed="rId6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Seismic Isolation Status, LVC Meeting Rome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C40EE4D-2F1D-43DD-905F-C5BEA165B91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LLO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LHO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India</a:t>
            </a:r>
            <a:r>
              <a:rPr lang="en-US" dirty="0" smtClean="0"/>
              <a:t> Status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l="12990" r="9484"/>
          <a:stretch>
            <a:fillRect/>
          </a:stretch>
        </p:blipFill>
        <p:spPr bwMode="auto">
          <a:xfrm>
            <a:off x="457200" y="4036473"/>
            <a:ext cx="2798064" cy="25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10115" r="9633"/>
          <a:stretch>
            <a:fillRect/>
          </a:stretch>
        </p:blipFill>
        <p:spPr bwMode="auto">
          <a:xfrm>
            <a:off x="457200" y="1609860"/>
            <a:ext cx="2736626" cy="194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15200" y="1094395"/>
            <a:ext cx="1219200" cy="582005"/>
          </a:xfrm>
          <a:prstGeom prst="rect">
            <a:avLst/>
          </a:prstGeom>
          <a:ln/>
        </p:spPr>
        <p:txBody>
          <a:bodyPr/>
          <a:lstStyle/>
          <a:p>
            <a:pPr marL="174625" lvl="1" indent="-174625" algn="l" eaLnBrk="0" hangingPunct="0">
              <a:spcBef>
                <a:spcPts val="0"/>
              </a:spcBef>
              <a:spcAft>
                <a:spcPts val="600"/>
              </a:spcAft>
              <a:buClr>
                <a:srgbClr val="3F7AFF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ISI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67200" y="1063022"/>
            <a:ext cx="1066800" cy="460978"/>
          </a:xfrm>
          <a:prstGeom prst="rect">
            <a:avLst/>
          </a:prstGeom>
          <a:ln/>
        </p:spPr>
        <p:txBody>
          <a:bodyPr/>
          <a:lstStyle/>
          <a:p>
            <a:pPr marL="174625" lvl="1" indent="-174625" algn="l" eaLnBrk="0" hangingPunct="0">
              <a:spcBef>
                <a:spcPts val="0"/>
              </a:spcBef>
              <a:spcAft>
                <a:spcPts val="600"/>
              </a:spcAft>
              <a:buClr>
                <a:srgbClr val="3F7AFF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HEPI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76200" y="4112673"/>
            <a:ext cx="533400" cy="2059527"/>
          </a:xfrm>
          <a:prstGeom prst="rect">
            <a:avLst/>
          </a:prstGeom>
          <a:ln/>
        </p:spPr>
        <p:txBody>
          <a:bodyPr vert="wordArtVert"/>
          <a:lstStyle/>
          <a:p>
            <a:pPr marL="174625" lvl="1" indent="-174625" algn="l" eaLnBrk="0" hangingPunct="0">
              <a:spcBef>
                <a:spcPts val="0"/>
              </a:spcBef>
              <a:spcAft>
                <a:spcPts val="600"/>
              </a:spcAft>
              <a:buClr>
                <a:srgbClr val="3F7AFF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BSC</a:t>
            </a:r>
            <a:endParaRPr lang="en-US" sz="2000" kern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308602" y="1727887"/>
            <a:ext cx="2743806" cy="2139047"/>
          </a:xfrm>
          <a:prstGeom prst="rect">
            <a:avLst/>
          </a:prstGeom>
          <a:solidFill>
            <a:schemeClr val="accent2">
              <a:lumMod val="75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Assembled: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5/5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5/5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Installed: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5/5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Controlled: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4/5 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/5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0899" y="1696805"/>
            <a:ext cx="2743200" cy="2139047"/>
          </a:xfrm>
          <a:prstGeom prst="rect">
            <a:avLst/>
          </a:prstGeom>
          <a:solidFill>
            <a:schemeClr val="accent2">
              <a:lumMod val="75000"/>
              <a:alpha val="4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Assembled: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6/6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6/6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6/6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Installed: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6/6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5/6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Controlled: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0/6 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0/6</a:t>
            </a:r>
            <a:endParaRPr lang="en-US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226971"/>
            <a:ext cx="2667000" cy="2139047"/>
          </a:xfrm>
          <a:prstGeom prst="rect">
            <a:avLst/>
          </a:prstGeom>
          <a:solidFill>
            <a:schemeClr val="accent2">
              <a:lumMod val="75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Assembled: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3/5</a:t>
            </a:r>
            <a:r>
              <a:rPr lang="en-US" sz="1900" b="1" dirty="0" smtClean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3/5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0/5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Installed: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1/5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Controlled: 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0/5</a:t>
            </a:r>
            <a:r>
              <a:rPr lang="en-US" sz="1900" b="1" dirty="0" smtClean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2/5</a:t>
            </a:r>
            <a:endParaRPr lang="en-US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697" y="4208019"/>
            <a:ext cx="2666999" cy="2139047"/>
          </a:xfrm>
          <a:prstGeom prst="rect">
            <a:avLst/>
          </a:prstGeom>
          <a:solidFill>
            <a:schemeClr val="accent2">
              <a:lumMod val="75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Assembled:</a:t>
            </a:r>
            <a:r>
              <a:rPr lang="en-US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5/5</a:t>
            </a:r>
            <a:r>
              <a:rPr lang="en-US" sz="1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5/5</a:t>
            </a:r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Installed: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5/5</a:t>
            </a:r>
            <a:r>
              <a:rPr lang="en-US" sz="1900" b="1" dirty="0" smtClean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Controlled:</a:t>
            </a:r>
            <a:r>
              <a:rPr lang="en-US" sz="1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0/5 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2/5</a:t>
            </a:r>
            <a:endParaRPr lang="en-US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04426" y="1219200"/>
            <a:ext cx="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1066800"/>
            <a:ext cx="0" cy="57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-76200" y="1377001"/>
            <a:ext cx="533400" cy="2059527"/>
          </a:xfrm>
          <a:prstGeom prst="rect">
            <a:avLst/>
          </a:prstGeom>
          <a:ln/>
        </p:spPr>
        <p:txBody>
          <a:bodyPr vert="wordArtVert"/>
          <a:lstStyle/>
          <a:p>
            <a:pPr marL="174625" lvl="1" indent="-174625" algn="l" eaLnBrk="0" hangingPunct="0">
              <a:spcBef>
                <a:spcPts val="0"/>
              </a:spcBef>
              <a:spcAft>
                <a:spcPts val="600"/>
              </a:spcAft>
              <a:buClr>
                <a:srgbClr val="3F7AFF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HAM</a:t>
            </a:r>
            <a:endParaRPr lang="en-US" sz="2000" kern="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251" y="1447800"/>
            <a:ext cx="9144000" cy="0"/>
          </a:xfrm>
          <a:prstGeom prst="line">
            <a:avLst/>
          </a:prstGeom>
          <a:ln w="31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11"/>
    </mc:Choice>
    <mc:Fallback xmlns="">
      <p:transition spd="slow" advTm="1155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371600"/>
          </a:xfrm>
        </p:spPr>
        <p:txBody>
          <a:bodyPr/>
          <a:lstStyle/>
          <a:p>
            <a:r>
              <a:rPr lang="en-US" dirty="0" smtClean="0"/>
              <a:t>LIGO Livingston (LLO)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00200" y="1087285"/>
            <a:ext cx="6244244" cy="5618315"/>
            <a:chOff x="2637366" y="1087285"/>
            <a:chExt cx="6244244" cy="561831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377" t="11111" r="15860" b="12500"/>
            <a:stretch>
              <a:fillRect/>
            </a:stretch>
          </p:blipFill>
          <p:spPr bwMode="auto">
            <a:xfrm>
              <a:off x="2637366" y="2219010"/>
              <a:ext cx="4753495" cy="3581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586" r="11066"/>
            <a:stretch>
              <a:fillRect/>
            </a:stretch>
          </p:blipFill>
          <p:spPr bwMode="auto">
            <a:xfrm>
              <a:off x="7187980" y="1087285"/>
              <a:ext cx="1359673" cy="9367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912" r="7425"/>
            <a:stretch>
              <a:fillRect/>
            </a:stretch>
          </p:blipFill>
          <p:spPr bwMode="auto">
            <a:xfrm>
              <a:off x="7553743" y="5791200"/>
              <a:ext cx="1327867" cy="914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6825374" y="2000654"/>
              <a:ext cx="465973" cy="32843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90497" y="5681563"/>
              <a:ext cx="410950" cy="22036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678848" y="5399529"/>
            <a:ext cx="165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/>
              <a:t>LLO</a:t>
            </a:r>
            <a:r>
              <a:rPr lang="en-US" sz="2000" dirty="0" smtClean="0"/>
              <a:t> Layout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1828800" y="327660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667000" y="373380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057400" y="449580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828800" y="464820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743200" y="399161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971800" y="3763010"/>
            <a:ext cx="457200" cy="42799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1606" y="1354323"/>
            <a:ext cx="579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 ISI+HEPI assembly &amp; installation complete</a:t>
            </a: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685800" y="1248410"/>
            <a:ext cx="457200" cy="427990"/>
          </a:xfrm>
          <a:prstGeom prst="star5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2"/>
    </mc:Choice>
    <mc:Fallback xmlns="">
      <p:transition spd="slow" advTm="283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371600"/>
          </a:xfrm>
        </p:spPr>
        <p:txBody>
          <a:bodyPr/>
          <a:lstStyle/>
          <a:p>
            <a:r>
              <a:rPr lang="en-US" dirty="0" smtClean="0"/>
              <a:t>LIGO Hanford (LHO)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49026" y="3629344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 rot="20458457">
            <a:off x="2714809" y="3160666"/>
            <a:ext cx="108956" cy="1496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>
          <a:xfrm rot="20458457">
            <a:off x="2851969" y="3252106"/>
            <a:ext cx="108956" cy="1496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 rot="20458457">
            <a:off x="3726529" y="374647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0" name="Oval 19"/>
          <p:cNvSpPr/>
          <p:nvPr/>
        </p:nvSpPr>
        <p:spPr>
          <a:xfrm rot="1469297">
            <a:off x="2823559" y="452752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 rot="1469297">
            <a:off x="2975959" y="445513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2" name="Oval 21"/>
          <p:cNvSpPr/>
          <p:nvPr/>
        </p:nvSpPr>
        <p:spPr>
          <a:xfrm rot="1469297">
            <a:off x="3840829" y="397507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 rot="20528725">
            <a:off x="2697032" y="4545638"/>
            <a:ext cx="96424" cy="1222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2402" y="3493748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2402" y="3771892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49685" y="3338774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49685" y="3917919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30552" y="3631823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295400" y="914400"/>
            <a:ext cx="6793665" cy="5879777"/>
            <a:chOff x="2286000" y="978223"/>
            <a:chExt cx="6793665" cy="587977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487" t="5556" r="18567" b="6944"/>
            <a:stretch>
              <a:fillRect/>
            </a:stretch>
          </p:blipFill>
          <p:spPr bwMode="auto">
            <a:xfrm>
              <a:off x="2286000" y="2276272"/>
              <a:ext cx="4622800" cy="3307080"/>
            </a:xfrm>
            <a:prstGeom prst="rect">
              <a:avLst/>
            </a:prstGeom>
            <a:solidFill>
              <a:srgbClr val="92D050"/>
            </a:solidFill>
            <a:ln w="19050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590"/>
            <a:stretch>
              <a:fillRect/>
            </a:stretch>
          </p:blipFill>
          <p:spPr bwMode="auto">
            <a:xfrm>
              <a:off x="7152563" y="5676900"/>
              <a:ext cx="1855541" cy="11811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4231" b="8333"/>
            <a:stretch>
              <a:fillRect/>
            </a:stretch>
          </p:blipFill>
          <p:spPr bwMode="auto">
            <a:xfrm>
              <a:off x="7162359" y="978223"/>
              <a:ext cx="1917306" cy="12053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824013" y="5458240"/>
              <a:ext cx="410950" cy="22770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792843" y="2110911"/>
              <a:ext cx="394412" cy="24091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808110" y="5497997"/>
              <a:ext cx="410950" cy="22770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816697" y="2150668"/>
              <a:ext cx="394412" cy="240912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459237" y="5088042"/>
            <a:ext cx="165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/>
              <a:t>LHO</a:t>
            </a:r>
            <a:r>
              <a:rPr lang="en-US" sz="2000" dirty="0" smtClean="0"/>
              <a:t> Layout</a:t>
            </a:r>
          </a:p>
        </p:txBody>
      </p:sp>
      <p:sp>
        <p:nvSpPr>
          <p:cNvPr id="44" name="5-Point Star 43"/>
          <p:cNvSpPr/>
          <p:nvPr/>
        </p:nvSpPr>
        <p:spPr>
          <a:xfrm>
            <a:off x="3352800" y="3171538"/>
            <a:ext cx="437978" cy="409862"/>
          </a:xfrm>
          <a:prstGeom prst="star5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7391400" y="891123"/>
            <a:ext cx="437978" cy="409862"/>
          </a:xfrm>
          <a:prstGeom prst="star5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2575858" y="3435154"/>
            <a:ext cx="437978" cy="409862"/>
          </a:xfrm>
          <a:prstGeom prst="star5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0000"/>
                </a:schemeClr>
              </a:gs>
              <a:gs pos="35000">
                <a:schemeClr val="accent4">
                  <a:tint val="37000"/>
                  <a:satMod val="300000"/>
                  <a:alpha val="3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771822" y="4162138"/>
            <a:ext cx="437978" cy="409862"/>
          </a:xfrm>
          <a:prstGeom prst="star5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0000"/>
                </a:schemeClr>
              </a:gs>
              <a:gs pos="35000">
                <a:schemeClr val="accent4">
                  <a:tint val="37000"/>
                  <a:satMod val="300000"/>
                  <a:alpha val="3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544458" y="2909448"/>
            <a:ext cx="437978" cy="409862"/>
          </a:xfrm>
          <a:prstGeom prst="star5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0000"/>
                </a:schemeClr>
              </a:gs>
              <a:gs pos="35000">
                <a:schemeClr val="accent4">
                  <a:tint val="37000"/>
                  <a:satMod val="300000"/>
                  <a:alpha val="3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rgbClr val="CCCC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763447" y="3005560"/>
            <a:ext cx="437978" cy="409862"/>
          </a:xfrm>
          <a:prstGeom prst="star5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0000"/>
                </a:schemeClr>
              </a:gs>
              <a:gs pos="35000">
                <a:schemeClr val="accent4">
                  <a:tint val="37000"/>
                  <a:satMod val="300000"/>
                  <a:alpha val="3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5406" y="1354323"/>
            <a:ext cx="579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 ISI+HEPI assembly &amp; installation complete</a:t>
            </a:r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609600" y="1248410"/>
            <a:ext cx="457200" cy="427990"/>
          </a:xfrm>
          <a:prstGeom prst="star5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2"/>
    </mc:Choice>
    <mc:Fallback xmlns="">
      <p:transition spd="slow" advTm="3940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LIGO Livingston, LIGO Hanford, LASTI (Cambridge, Massachusetts, USA)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7"/>
    </mc:Choice>
    <mc:Fallback xmlns="">
      <p:transition spd="slow" advTm="95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HAM-HEPI  Commissioning (LASTI)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760" r="8751" b="7963"/>
          <a:stretch/>
        </p:blipFill>
        <p:spPr bwMode="auto">
          <a:xfrm>
            <a:off x="34915" y="1143000"/>
            <a:ext cx="89566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0" y="1143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R.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Mittleman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192088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(cavity axis)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14"/>
    </mc:Choice>
    <mc:Fallback xmlns="">
      <p:transition spd="slow" advTm="745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HAM-ISI Evolution (LLO)</a:t>
            </a:r>
            <a:br>
              <a:rPr lang="en-US" dirty="0" smtClean="0"/>
            </a:br>
            <a:r>
              <a:rPr lang="en-US" sz="3600" dirty="0" smtClean="0"/>
              <a:t>L1-HAM 3 Story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00" y="1405008"/>
            <a:ext cx="6578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3"/>
    </mc:Choice>
    <mc:Fallback xmlns="">
      <p:transition spd="slow" advTm="5994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7288" r="24113" b="7672"/>
          <a:stretch/>
        </p:blipFill>
        <p:spPr bwMode="auto">
          <a:xfrm>
            <a:off x="685800" y="1219200"/>
            <a:ext cx="7924800" cy="53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HAM-ISI Evolution (LLO)</a:t>
            </a:r>
            <a:br>
              <a:rPr lang="en-US" dirty="0" smtClean="0"/>
            </a:br>
            <a:r>
              <a:rPr lang="en-US" sz="3600" dirty="0" smtClean="0"/>
              <a:t>L1-HAM 3 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0"/>
    </mc:Choice>
    <mc:Fallback xmlns="">
      <p:transition spd="slow" advTm="858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</a:t>
            </a:r>
            <a:r>
              <a:rPr lang="en-US" dirty="0" err="1" smtClean="0"/>
              <a:t>aLIGO</a:t>
            </a:r>
            <a:r>
              <a:rPr lang="en-US" dirty="0" smtClean="0"/>
              <a:t> Seismic Isolation Systems</a:t>
            </a:r>
          </a:p>
          <a:p>
            <a:r>
              <a:rPr lang="en-US" dirty="0" smtClean="0"/>
              <a:t>Assembly &amp; Installation Status</a:t>
            </a:r>
          </a:p>
          <a:p>
            <a:pPr lvl="1"/>
            <a:r>
              <a:rPr lang="en-US" dirty="0" smtClean="0"/>
              <a:t>LIGO Livingston (LLO), LIGO Hanford (LHO), LIGO India (Assembly only)</a:t>
            </a:r>
          </a:p>
          <a:p>
            <a:r>
              <a:rPr lang="en-US" dirty="0" smtClean="0"/>
              <a:t>Commissioning Status</a:t>
            </a:r>
          </a:p>
          <a:p>
            <a:pPr lvl="1"/>
            <a:r>
              <a:rPr lang="en-US" dirty="0" smtClean="0"/>
              <a:t>BSC-ISI &amp; BSC-HEPI (LHO), HAM-ISI (LLO), HAM-HEPI (LASTI)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Seismic Isolation Status, LVC Meeting Rome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40EE4D-2F1D-43DD-905F-C5BEA165B911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8"/>
    </mc:Choice>
    <mc:Fallback xmlns="">
      <p:transition spd="slow" advTm="235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HAM-ISI Commissioning (LLO)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220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5" y="1219200"/>
            <a:ext cx="8635395" cy="51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180976" y="6035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R.  De Rosa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4"/>
    </mc:Choice>
    <mc:Fallback xmlns="">
      <p:transition spd="slow" advTm="10225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Commissioning (LLO)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1143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R.  De Rosa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" y="1508124"/>
            <a:ext cx="9065279" cy="45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1143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Input Mode Cleaner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26"/>
    </mc:Choice>
    <mc:Fallback xmlns="">
      <p:transition spd="slow" advTm="10582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BSC-ISI+HEPI Commissioning (LHO)</a:t>
            </a:r>
            <a:br>
              <a:rPr lang="en-US" dirty="0" smtClean="0"/>
            </a:br>
            <a:r>
              <a:rPr lang="en-US" sz="3600" dirty="0" smtClean="0"/>
              <a:t>Stage 1</a:t>
            </a:r>
            <a:endParaRPr lang="en-US" sz="36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62000" y="838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V.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Lhuillier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r="1525"/>
          <a:stretch/>
        </p:blipFill>
        <p:spPr bwMode="auto">
          <a:xfrm>
            <a:off x="1131622" y="1371600"/>
            <a:ext cx="676460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6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0"/>
    </mc:Choice>
    <mc:Fallback xmlns="">
      <p:transition spd="slow" advTm="1039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BSC-ISI+HEPI Commissioning (LHO)</a:t>
            </a:r>
            <a:br>
              <a:rPr lang="en-US" dirty="0" smtClean="0"/>
            </a:br>
            <a:r>
              <a:rPr lang="en-US" sz="3600" dirty="0" smtClean="0"/>
              <a:t>Stage 2</a:t>
            </a:r>
            <a:endParaRPr lang="en-US" sz="36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62000" y="838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V.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Lhuillier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1648" b="-1"/>
          <a:stretch/>
        </p:blipFill>
        <p:spPr bwMode="auto">
          <a:xfrm>
            <a:off x="1143000" y="1371600"/>
            <a:ext cx="6734175" cy="531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1"/>
    </mc:Choice>
    <mc:Fallback xmlns="">
      <p:transition spd="slow" advTm="5877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Arm Commissioning (LHO)</a:t>
            </a:r>
            <a:br>
              <a:rPr lang="en-US" dirty="0" smtClean="0"/>
            </a:br>
            <a:r>
              <a:rPr lang="en-US" sz="3600" dirty="0" smtClean="0"/>
              <a:t>Cavity length control signal</a:t>
            </a:r>
            <a:endParaRPr lang="en-US" sz="36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62000" y="8764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V.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Lhuillier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r="1773" b="-1"/>
          <a:stretch/>
        </p:blipFill>
        <p:spPr bwMode="auto">
          <a:xfrm>
            <a:off x="1143001" y="1333500"/>
            <a:ext cx="70104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2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94"/>
    </mc:Choice>
    <mc:Fallback xmlns="">
      <p:transition spd="slow" advTm="5129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63% of </a:t>
            </a:r>
            <a:r>
              <a:rPr lang="en-US" dirty="0" err="1" smtClean="0"/>
              <a:t>aLIGO</a:t>
            </a:r>
            <a:r>
              <a:rPr lang="en-US" dirty="0" smtClean="0"/>
              <a:t> SEI in vacuum components and 100 % of  pre-isolators are built</a:t>
            </a:r>
          </a:p>
          <a:p>
            <a:pPr lvl="1"/>
            <a:r>
              <a:rPr lang="en-US" dirty="0" smtClean="0"/>
              <a:t>1/3 of all components will not be installed until India is ready.</a:t>
            </a:r>
          </a:p>
          <a:p>
            <a:r>
              <a:rPr lang="en-US" dirty="0"/>
              <a:t>S</a:t>
            </a:r>
            <a:r>
              <a:rPr lang="en-US" dirty="0" smtClean="0"/>
              <a:t>everal of each different system (HAM-ISI, BSC-ISI, HAM-HEPI, BSC-HEPI) are installed and under control at either LHO, LLO or LASTI.</a:t>
            </a:r>
          </a:p>
          <a:p>
            <a:r>
              <a:rPr lang="en-US" dirty="0" smtClean="0"/>
              <a:t>About to approve chambers to go through OPS control</a:t>
            </a:r>
          </a:p>
          <a:p>
            <a:r>
              <a:rPr lang="en-US" dirty="0" smtClean="0"/>
              <a:t>Still learning!!!... But closing in on </a:t>
            </a:r>
            <a:r>
              <a:rPr lang="en-US" dirty="0" err="1" smtClean="0"/>
              <a:t>aLIGO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 11th,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5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15"/>
    </mc:Choice>
    <mc:Fallback xmlns="">
      <p:transition spd="slow" advTm="66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Seismic team at LLO, LHO, LASTI, Stanford, Caltech</a:t>
            </a:r>
          </a:p>
          <a:p>
            <a:r>
              <a:rPr lang="en-US" sz="2400" dirty="0" err="1" smtClean="0"/>
              <a:t>Fabrice</a:t>
            </a:r>
            <a:r>
              <a:rPr lang="en-US" sz="2400" dirty="0" smtClean="0"/>
              <a:t> </a:t>
            </a:r>
            <a:r>
              <a:rPr lang="en-US" sz="2400" dirty="0" err="1" smtClean="0"/>
              <a:t>Matichard</a:t>
            </a:r>
            <a:r>
              <a:rPr lang="en-US" sz="2400" dirty="0" smtClean="0"/>
              <a:t>, Vincent </a:t>
            </a:r>
            <a:r>
              <a:rPr lang="en-US" sz="2400" dirty="0" err="1" smtClean="0"/>
              <a:t>Lhuillier</a:t>
            </a:r>
            <a:r>
              <a:rPr lang="en-US" sz="2400" dirty="0" smtClean="0"/>
              <a:t>, Richard </a:t>
            </a:r>
            <a:r>
              <a:rPr lang="en-US" sz="2400" dirty="0" err="1" smtClean="0"/>
              <a:t>Mittleman</a:t>
            </a:r>
            <a:r>
              <a:rPr lang="en-US" sz="2400" dirty="0" smtClean="0"/>
              <a:t>, Hugh </a:t>
            </a:r>
            <a:r>
              <a:rPr lang="en-US" sz="2400" dirty="0" err="1" smtClean="0"/>
              <a:t>Radkins</a:t>
            </a:r>
            <a:r>
              <a:rPr lang="en-US" sz="2400" dirty="0" smtClean="0"/>
              <a:t>, Ryan </a:t>
            </a:r>
            <a:r>
              <a:rPr lang="en-US" sz="2400" dirty="0" err="1" smtClean="0"/>
              <a:t>DeRosa</a:t>
            </a:r>
            <a:endParaRPr lang="en-US" sz="2400" dirty="0" smtClean="0"/>
          </a:p>
          <a:p>
            <a:r>
              <a:rPr lang="en-US" sz="2400" dirty="0" smtClean="0"/>
              <a:t>LLO team: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Y’all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 11th,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/ Grazie</a:t>
            </a:r>
            <a:endParaRPr lang="en-US" dirty="0"/>
          </a:p>
        </p:txBody>
      </p:sp>
      <p:pic>
        <p:nvPicPr>
          <p:cNvPr id="1026" name="Picture 2" descr="C:\Users\Celine\Pictures\2012_02_08\2012_02_08 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1330" r="2448" b="2120"/>
          <a:stretch/>
        </p:blipFill>
        <p:spPr bwMode="auto">
          <a:xfrm>
            <a:off x="2165684" y="2514600"/>
            <a:ext cx="4768516" cy="36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1"/>
    </mc:Choice>
    <mc:Fallback xmlns="">
      <p:transition spd="slow" advTm="4509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4"/>
    </mc:Choice>
    <mc:Fallback xmlns="">
      <p:transition spd="slow" advTm="928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2"/>
    </mc:Choice>
    <mc:Fallback xmlns="">
      <p:transition spd="slow" advTm="69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40475"/>
            <a:ext cx="2895600" cy="365125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Seismic Isolation Status, LVC Meeting Rome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371600"/>
          </a:xfrm>
        </p:spPr>
        <p:txBody>
          <a:bodyPr/>
          <a:lstStyle/>
          <a:p>
            <a:r>
              <a:rPr lang="en-US" dirty="0" smtClean="0"/>
              <a:t>LIGO Hanford (LHO)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7" t="5556" r="18567" b="6944"/>
          <a:stretch>
            <a:fillRect/>
          </a:stretch>
        </p:blipFill>
        <p:spPr bwMode="auto">
          <a:xfrm>
            <a:off x="2286000" y="2276272"/>
            <a:ext cx="4622800" cy="3307080"/>
          </a:xfrm>
          <a:prstGeom prst="rect">
            <a:avLst/>
          </a:prstGeom>
          <a:solidFill>
            <a:srgbClr val="92D050"/>
          </a:solidFill>
          <a:ln w="1905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70841" y="5562600"/>
            <a:ext cx="283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H2</a:t>
            </a:r>
            <a:r>
              <a:rPr lang="en-US" sz="1600" dirty="0" smtClean="0">
                <a:solidFill>
                  <a:srgbClr val="000000"/>
                </a:solidFill>
              </a:rPr>
              <a:t> HAM Chambers</a:t>
            </a: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H2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BSC</a:t>
            </a:r>
            <a:r>
              <a:rPr lang="en-US" sz="1600" dirty="0" smtClean="0">
                <a:solidFill>
                  <a:srgbClr val="000000"/>
                </a:solidFill>
              </a:rPr>
              <a:t>  Chambers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7590"/>
          <a:stretch>
            <a:fillRect/>
          </a:stretch>
        </p:blipFill>
        <p:spPr bwMode="auto">
          <a:xfrm>
            <a:off x="7152563" y="5676900"/>
            <a:ext cx="1855541" cy="1181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 l="14231" b="8333"/>
          <a:stretch>
            <a:fillRect/>
          </a:stretch>
        </p:blipFill>
        <p:spPr bwMode="auto">
          <a:xfrm>
            <a:off x="7162359" y="978223"/>
            <a:ext cx="1917306" cy="1205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949026" y="3629344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64628"/>
            <a:ext cx="209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Auxiliary Optics: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10 + 2 Chambers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0115" r="9633"/>
          <a:stretch>
            <a:fillRect/>
          </a:stretch>
        </p:blipFill>
        <p:spPr bwMode="auto">
          <a:xfrm>
            <a:off x="233035" y="3031891"/>
            <a:ext cx="1469770" cy="10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5762521"/>
            <a:ext cx="1740112" cy="584775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Core Optics: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10 Chambers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 rot="20458457">
            <a:off x="2714809" y="3160666"/>
            <a:ext cx="108956" cy="1496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>
          <a:xfrm rot="20458457">
            <a:off x="2851969" y="3252106"/>
            <a:ext cx="108956" cy="1496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 rot="20458457">
            <a:off x="3726529" y="374647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0" name="Oval 19"/>
          <p:cNvSpPr/>
          <p:nvPr/>
        </p:nvSpPr>
        <p:spPr>
          <a:xfrm rot="1469297">
            <a:off x="2823559" y="452752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 rot="1469297">
            <a:off x="2975959" y="445513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2" name="Oval 21"/>
          <p:cNvSpPr/>
          <p:nvPr/>
        </p:nvSpPr>
        <p:spPr>
          <a:xfrm rot="1469297">
            <a:off x="3840829" y="3975077"/>
            <a:ext cx="112433" cy="1629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 rot="20528725">
            <a:off x="2697032" y="4545638"/>
            <a:ext cx="96424" cy="1222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2402" y="3493748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2402" y="3771892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49685" y="3338774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49685" y="3917919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30552" y="3631823"/>
            <a:ext cx="193836" cy="10534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01222" y="6248514"/>
            <a:ext cx="193836" cy="117102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03433" y="1040858"/>
            <a:ext cx="193836" cy="131004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23879" y="1263882"/>
            <a:ext cx="193836" cy="1310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Oval 31"/>
          <p:cNvSpPr/>
          <p:nvPr/>
        </p:nvSpPr>
        <p:spPr>
          <a:xfrm rot="21431477">
            <a:off x="3490081" y="5966650"/>
            <a:ext cx="164626" cy="12207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3" name="Oval 32"/>
          <p:cNvSpPr/>
          <p:nvPr/>
        </p:nvSpPr>
        <p:spPr>
          <a:xfrm rot="21431477">
            <a:off x="3496228" y="5729450"/>
            <a:ext cx="164626" cy="122077"/>
          </a:xfrm>
          <a:prstGeom prst="ellipse">
            <a:avLst/>
          </a:prstGeom>
          <a:solidFill>
            <a:srgbClr val="43A3E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807" y="4230758"/>
            <a:ext cx="224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H1</a:t>
            </a:r>
            <a:r>
              <a:rPr lang="en-US" sz="1600" dirty="0" smtClean="0">
                <a:solidFill>
                  <a:srgbClr val="000000"/>
                </a:solidFill>
              </a:rPr>
              <a:t> HAM Chambers</a:t>
            </a: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H1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BSC</a:t>
            </a:r>
            <a:r>
              <a:rPr lang="en-US" sz="1600" dirty="0" smtClean="0">
                <a:solidFill>
                  <a:srgbClr val="000000"/>
                </a:solidFill>
              </a:rPr>
              <a:t>  Chambers</a:t>
            </a:r>
          </a:p>
        </p:txBody>
      </p:sp>
      <p:sp>
        <p:nvSpPr>
          <p:cNvPr id="35" name="Oval 34"/>
          <p:cNvSpPr/>
          <p:nvPr/>
        </p:nvSpPr>
        <p:spPr>
          <a:xfrm rot="21431477">
            <a:off x="98307" y="4357070"/>
            <a:ext cx="164626" cy="1220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6" name="Oval 35"/>
          <p:cNvSpPr/>
          <p:nvPr/>
        </p:nvSpPr>
        <p:spPr>
          <a:xfrm rot="21431477">
            <a:off x="106255" y="4595740"/>
            <a:ext cx="164626" cy="1220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24013" y="5458240"/>
            <a:ext cx="410950" cy="22770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92843" y="2110911"/>
            <a:ext cx="394412" cy="24091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8110" y="5497997"/>
            <a:ext cx="410950" cy="22770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16697" y="2150668"/>
            <a:ext cx="394412" cy="24091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59237" y="5088042"/>
            <a:ext cx="165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/>
              <a:t>LHO</a:t>
            </a:r>
            <a:r>
              <a:rPr lang="en-US" sz="2000" dirty="0" smtClean="0"/>
              <a:t> Layout</a:t>
            </a:r>
          </a:p>
        </p:txBody>
      </p:sp>
      <p:sp>
        <p:nvSpPr>
          <p:cNvPr id="42" name="Oval 41"/>
          <p:cNvSpPr/>
          <p:nvPr/>
        </p:nvSpPr>
        <p:spPr>
          <a:xfrm>
            <a:off x="8052128" y="6037450"/>
            <a:ext cx="193836" cy="105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47" name="Footer Placeholder 3"/>
          <p:cNvSpPr txBox="1">
            <a:spLocks/>
          </p:cNvSpPr>
          <p:nvPr/>
        </p:nvSpPr>
        <p:spPr>
          <a:xfrm>
            <a:off x="0" y="12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F.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Matichard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 err="1" smtClean="0"/>
              <a:t>SEIsmic</a:t>
            </a:r>
            <a:r>
              <a:rPr lang="en-US" dirty="0" smtClean="0"/>
              <a:t> isolation </a:t>
            </a:r>
            <a:r>
              <a:rPr lang="en-US" dirty="0" err="1" smtClean="0"/>
              <a:t>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"/>
    </mc:Choice>
    <mc:Fallback xmlns="">
      <p:transition spd="slow" advTm="390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HAM-ISI Evolution (LLO)</a:t>
            </a:r>
            <a:br>
              <a:rPr lang="en-US" dirty="0" smtClean="0"/>
            </a:br>
            <a:r>
              <a:rPr lang="en-US" sz="3600" dirty="0" smtClean="0"/>
              <a:t>L1-HAM 3 Story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9074" r="23386" b="9074"/>
          <a:stretch/>
        </p:blipFill>
        <p:spPr bwMode="auto">
          <a:xfrm>
            <a:off x="5398" y="1295399"/>
            <a:ext cx="9062402" cy="55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HAM-ISIs without pre-isolation (HEPI not running yet)</a:t>
            </a:r>
          </a:p>
          <a:p>
            <a:pPr lvl="1"/>
            <a:r>
              <a:rPr lang="en-US" dirty="0" smtClean="0"/>
              <a:t>Starts right after testing after install is approved</a:t>
            </a:r>
          </a:p>
          <a:p>
            <a:r>
              <a:rPr lang="en-US" dirty="0" smtClean="0"/>
              <a:t>Damping (only with seismometer signals)</a:t>
            </a:r>
          </a:p>
          <a:p>
            <a:r>
              <a:rPr lang="en-US" dirty="0"/>
              <a:t>Blend filters</a:t>
            </a:r>
          </a:p>
          <a:p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Level 1 (identical to all chambers and sites)</a:t>
            </a:r>
          </a:p>
          <a:p>
            <a:pPr lvl="1"/>
            <a:r>
              <a:rPr lang="en-US" dirty="0" smtClean="0"/>
              <a:t>Level 2 (minor adjustments for actual resonances)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HAM-ISI Commissioning (LLO)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33"/>
    </mc:Choice>
    <mc:Fallback xmlns="">
      <p:transition spd="slow" advTm="19213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981200"/>
            <a:ext cx="5383481" cy="43659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HAM-HEPI  Commissioning (LASTI)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HEPI limitation?… Non linearity of low amplitude drives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32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76200" y="6111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R.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Mittleman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"/>
    </mc:Choice>
    <mc:Fallback xmlns="">
      <p:transition spd="slow" advTm="1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the ground to the optical table</a:t>
            </a:r>
          </a:p>
          <a:p>
            <a:r>
              <a:rPr lang="en-US" dirty="0" smtClean="0"/>
              <a:t>Passive isolation (mass-spring) systems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active</a:t>
            </a:r>
            <a:r>
              <a:rPr lang="en-US" dirty="0" smtClean="0"/>
              <a:t> control (in contrast to </a:t>
            </a:r>
            <a:r>
              <a:rPr lang="en-US" dirty="0" err="1" smtClean="0"/>
              <a:t>iLIGO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Sensing loops made of blended inertial and capacitive/inductive position sensors (super sensors)</a:t>
            </a:r>
          </a:p>
          <a:p>
            <a:r>
              <a:rPr lang="en-US" dirty="0" smtClean="0"/>
              <a:t>Goal : Isolating optics + provide positioning &amp; alignment</a:t>
            </a:r>
          </a:p>
          <a:p>
            <a:r>
              <a:rPr lang="en-US" dirty="0"/>
              <a:t>1 Pre-Isolator (present under all </a:t>
            </a:r>
            <a:r>
              <a:rPr lang="en-US" dirty="0" smtClean="0"/>
              <a:t>chambers)</a:t>
            </a:r>
            <a:endParaRPr lang="en-US" dirty="0"/>
          </a:p>
          <a:p>
            <a:pPr lvl="1"/>
            <a:r>
              <a:rPr lang="en-US" dirty="0"/>
              <a:t>HEPI</a:t>
            </a:r>
          </a:p>
          <a:p>
            <a:r>
              <a:rPr lang="en-US" dirty="0" smtClean="0"/>
              <a:t> Two in-vacuum Seismic Isolation systems (ISI)</a:t>
            </a:r>
          </a:p>
          <a:p>
            <a:pPr lvl="1"/>
            <a:r>
              <a:rPr lang="en-US" dirty="0" smtClean="0"/>
              <a:t>HAM-ISI</a:t>
            </a:r>
          </a:p>
          <a:p>
            <a:pPr lvl="1"/>
            <a:r>
              <a:rPr lang="en-US" dirty="0" smtClean="0"/>
              <a:t>BSC-ISI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 11th,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</a:t>
            </a:r>
            <a:r>
              <a:rPr lang="en-US" dirty="0" err="1" smtClean="0"/>
              <a:t>aLIGO</a:t>
            </a:r>
            <a:r>
              <a:rPr lang="en-US" dirty="0" smtClean="0"/>
              <a:t> Seismic Isolation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54"/>
    </mc:Choice>
    <mc:Fallback xmlns="">
      <p:transition spd="slow" advTm="1092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LIGO Livingston (LLO)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377" t="11111" r="15860" b="12500"/>
          <a:stretch>
            <a:fillRect/>
          </a:stretch>
        </p:blipFill>
        <p:spPr bwMode="auto">
          <a:xfrm>
            <a:off x="2637366" y="2219010"/>
            <a:ext cx="4753495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4586" r="11066"/>
          <a:stretch>
            <a:fillRect/>
          </a:stretch>
        </p:blipFill>
        <p:spPr bwMode="auto">
          <a:xfrm>
            <a:off x="7187980" y="1087285"/>
            <a:ext cx="1359673" cy="9367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9912" r="7425"/>
          <a:stretch>
            <a:fillRect/>
          </a:stretch>
        </p:blipFill>
        <p:spPr bwMode="auto">
          <a:xfrm>
            <a:off x="7553743" y="5791200"/>
            <a:ext cx="1327867" cy="914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6825374" y="2000654"/>
            <a:ext cx="465973" cy="32843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319" y="1398851"/>
            <a:ext cx="20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HAM Chambers: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6 HEPI, 5 ISI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08" y="3785566"/>
            <a:ext cx="2180492" cy="584775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BSC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Chambers: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5 </a:t>
            </a:r>
            <a:r>
              <a:rPr lang="en-US" sz="1600" dirty="0" err="1" smtClean="0">
                <a:solidFill>
                  <a:srgbClr val="000000"/>
                </a:solidFill>
              </a:rPr>
              <a:t>HEPI</a:t>
            </a:r>
            <a:r>
              <a:rPr lang="en-US" sz="1600" dirty="0" smtClean="0">
                <a:solidFill>
                  <a:srgbClr val="000000"/>
                </a:solidFill>
              </a:rPr>
              <a:t>, 5 ISI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12990" r="9484"/>
          <a:stretch>
            <a:fillRect/>
          </a:stretch>
        </p:blipFill>
        <p:spPr bwMode="auto">
          <a:xfrm>
            <a:off x="217173" y="4366807"/>
            <a:ext cx="1786557" cy="1655577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10115" r="9633"/>
          <a:stretch>
            <a:fillRect/>
          </a:stretch>
        </p:blipFill>
        <p:spPr bwMode="auto">
          <a:xfrm>
            <a:off x="217173" y="2150806"/>
            <a:ext cx="1772526" cy="126096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7190497" y="5681563"/>
            <a:ext cx="410950" cy="22036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78848" y="5399529"/>
            <a:ext cx="165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/>
              <a:t>LLO</a:t>
            </a:r>
            <a:r>
              <a:rPr lang="en-US" sz="2000" dirty="0" smtClean="0"/>
              <a:t> Layout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48939" y="6065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Courtesy: F.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Matichard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7"/>
    </mc:Choice>
    <mc:Fallback xmlns="">
      <p:transition spd="slow" advTm="416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991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One stage of isolation</a:t>
            </a:r>
          </a:p>
          <a:p>
            <a:r>
              <a:rPr lang="en-US" dirty="0" smtClean="0"/>
              <a:t>Isolation from 0.1 Hz to ~ 10 Hz</a:t>
            </a:r>
          </a:p>
          <a:p>
            <a:r>
              <a:rPr lang="en-US" dirty="0" smtClean="0"/>
              <a:t>Out of vacuum</a:t>
            </a:r>
          </a:p>
          <a:p>
            <a:r>
              <a:rPr lang="en-US" dirty="0" smtClean="0"/>
              <a:t>16 sensors</a:t>
            </a:r>
          </a:p>
          <a:p>
            <a:r>
              <a:rPr lang="en-US" dirty="0" smtClean="0"/>
              <a:t>Divided in 4 piers, connected by the support tubes</a:t>
            </a:r>
          </a:p>
          <a:p>
            <a:r>
              <a:rPr lang="en-US" dirty="0" smtClean="0"/>
              <a:t>Hydraulic actuation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6</a:t>
            </a:fld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6" b="89941" l="464" r="99139">
                        <a14:foregroundMark x1="33245" y1="56410" x2="33245" y2="56410"/>
                        <a14:foregroundMark x1="67417" y1="58580" x2="67417" y2="58580"/>
                        <a14:foregroundMark x1="29669" y1="57396" x2="29669" y2="57396"/>
                        <a14:foregroundMark x1="35033" y1="56805" x2="35033" y2="56805"/>
                        <a14:foregroundMark x1="64238" y1="58580" x2="64238" y2="58580"/>
                        <a14:foregroundMark x1="69603" y1="59369" x2="69603" y2="59369"/>
                        <a14:backgroundMark x1="14570" y1="97436" x2="14570" y2="97436"/>
                        <a14:backgroundMark x1="34901" y1="71006" x2="34901" y2="71006"/>
                        <a14:backgroundMark x1="46954" y1="18540" x2="46954" y2="18540"/>
                        <a14:backgroundMark x1="24172" y1="17949" x2="24172" y2="17949"/>
                        <a14:backgroundMark x1="75430" y1="23077" x2="75430" y2="2307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6934200" cy="23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4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3"/>
    </mc:Choice>
    <mc:Fallback xmlns="">
      <p:transition spd="slow" advTm="752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295400"/>
            <a:ext cx="4040188" cy="639762"/>
          </a:xfrm>
        </p:spPr>
        <p:txBody>
          <a:bodyPr/>
          <a:lstStyle/>
          <a:p>
            <a:r>
              <a:rPr lang="en-US" dirty="0" smtClean="0"/>
              <a:t>HAM-HEPI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6877"/>
          <a:stretch/>
        </p:blipFill>
        <p:spPr>
          <a:xfrm>
            <a:off x="113753" y="2057400"/>
            <a:ext cx="4382047" cy="385093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102225" y="1295400"/>
            <a:ext cx="4041775" cy="639762"/>
          </a:xfrm>
        </p:spPr>
        <p:txBody>
          <a:bodyPr/>
          <a:lstStyle/>
          <a:p>
            <a:r>
              <a:rPr lang="en-US" dirty="0" smtClean="0"/>
              <a:t>BSC-HEPI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8" y="1870074"/>
            <a:ext cx="3274022" cy="43653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39"/>
    </mc:Choice>
    <mc:Fallback xmlns="">
      <p:transition spd="slow" advTm="337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HAM-ISI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O</a:t>
            </a:r>
            <a:r>
              <a:rPr lang="en-US" dirty="0" smtClean="0"/>
              <a:t>ne stage of isolation</a:t>
            </a:r>
          </a:p>
          <a:p>
            <a:r>
              <a:rPr lang="en-US" dirty="0" smtClean="0"/>
              <a:t>Effective &gt; ~ 0.2 Hz</a:t>
            </a:r>
          </a:p>
          <a:p>
            <a:r>
              <a:rPr lang="en-US" dirty="0" smtClean="0"/>
              <a:t>In Vacuum</a:t>
            </a:r>
          </a:p>
          <a:p>
            <a:r>
              <a:rPr lang="en-US" dirty="0" smtClean="0"/>
              <a:t>12 sensors</a:t>
            </a:r>
          </a:p>
          <a:p>
            <a:r>
              <a:rPr lang="en-US" dirty="0" smtClean="0"/>
              <a:t>2 per IFO have additional sensors on Stage 0 for feed-forward</a:t>
            </a:r>
          </a:p>
          <a:p>
            <a:r>
              <a:rPr lang="en-US" dirty="0" smtClean="0"/>
              <a:t>Optical table facing up</a:t>
            </a:r>
          </a:p>
          <a:p>
            <a:r>
              <a:rPr lang="en-US" dirty="0" smtClean="0"/>
              <a:t>Carrying Auxiliary Optics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5143438" cy="347476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86200" y="1905000"/>
            <a:ext cx="990600" cy="2274332"/>
            <a:chOff x="3886200" y="1905000"/>
            <a:chExt cx="990600" cy="2274332"/>
          </a:xfrm>
        </p:grpSpPr>
        <p:sp>
          <p:nvSpPr>
            <p:cNvPr id="15" name="TextBox 14"/>
            <p:cNvSpPr txBox="1"/>
            <p:nvPr/>
          </p:nvSpPr>
          <p:spPr>
            <a:xfrm>
              <a:off x="3886200" y="1905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FF"/>
                  </a:solidFill>
                </a:rPr>
                <a:t>Stage 1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3810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Stage 0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9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9"/>
    </mc:Choice>
    <mc:Fallback xmlns="">
      <p:transition spd="slow" advTm="367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11th,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aLIGO Seismic Isolation Status, LVC Meeting Rome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EE4D-2F1D-43DD-905F-C5BEA165B911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HAM-ISI</a:t>
            </a:r>
            <a:endParaRPr lang="en-US" dirty="0"/>
          </a:p>
        </p:txBody>
      </p:sp>
      <p:pic>
        <p:nvPicPr>
          <p:cNvPr id="7" name="Picture 3" descr="C:\HAM\Install\HAM3\Install_pictures\2012_01_20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"/>
    </mc:Choice>
    <mc:Fallback xmlns="">
      <p:transition spd="slow" advTm="1108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7.4|11.6|4.1"/>
</p:tagLst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</TotalTime>
  <Words>1133</Words>
  <Application>Microsoft Office PowerPoint</Application>
  <PresentationFormat>On-screen Show (4:3)</PresentationFormat>
  <Paragraphs>260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Advanced LIGO Seismic Isolation Status  </vt:lpstr>
      <vt:lpstr>Overview</vt:lpstr>
      <vt:lpstr>Different aligo SEIsmic isolation SySTEMs</vt:lpstr>
      <vt:lpstr>Different aLIGO Seismic Isolation Systems</vt:lpstr>
      <vt:lpstr>LIGO Livingston (LLO)</vt:lpstr>
      <vt:lpstr>HEPI</vt:lpstr>
      <vt:lpstr>HEPI</vt:lpstr>
      <vt:lpstr>HAM-ISI</vt:lpstr>
      <vt:lpstr>HAM-ISI</vt:lpstr>
      <vt:lpstr>BSC-ISI</vt:lpstr>
      <vt:lpstr>BSC-ISI</vt:lpstr>
      <vt:lpstr>Assembly &amp; Installation status</vt:lpstr>
      <vt:lpstr>LLO + LHO + India Status</vt:lpstr>
      <vt:lpstr>LIGO Livingston (LLO)</vt:lpstr>
      <vt:lpstr>LIGO Hanford (LHO)</vt:lpstr>
      <vt:lpstr>Commissioning</vt:lpstr>
      <vt:lpstr>HAM-HEPI  Commissioning (LASTI)</vt:lpstr>
      <vt:lpstr>Tracking HAM-ISI Evolution (LLO) L1-HAM 3 Story</vt:lpstr>
      <vt:lpstr>Tracking HAM-ISI Evolution (LLO) L1-HAM 3 Story</vt:lpstr>
      <vt:lpstr>HAM-ISI Commissioning (LLO)</vt:lpstr>
      <vt:lpstr>IMC Commissioning (LLO)</vt:lpstr>
      <vt:lpstr>BSC-ISI+HEPI Commissioning (LHO) Stage 1</vt:lpstr>
      <vt:lpstr>BSC-ISI+HEPI Commissioning (LHO) Stage 2</vt:lpstr>
      <vt:lpstr>Single Arm Commissioning (LHO) Cavity length control signal</vt:lpstr>
      <vt:lpstr>Conclusion</vt:lpstr>
      <vt:lpstr>Thanks / Grazie</vt:lpstr>
      <vt:lpstr>Questions ?</vt:lpstr>
      <vt:lpstr>Extra Slides</vt:lpstr>
      <vt:lpstr>LIGO Hanford (LHO)</vt:lpstr>
      <vt:lpstr>Tracking HAM-ISI Evolution (LLO) L1-HAM 3 Story</vt:lpstr>
      <vt:lpstr>HAM-ISI Commissioning (LLO)</vt:lpstr>
      <vt:lpstr>HAM-HEPI  Commissioning (LASTI)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</dc:creator>
  <cp:lastModifiedBy>Celine</cp:lastModifiedBy>
  <cp:revision>116</cp:revision>
  <dcterms:created xsi:type="dcterms:W3CDTF">2012-08-31T21:03:40Z</dcterms:created>
  <dcterms:modified xsi:type="dcterms:W3CDTF">2012-09-11T04:59:57Z</dcterms:modified>
</cp:coreProperties>
</file>