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4" r:id="rId2"/>
    <p:sldId id="409" r:id="rId3"/>
    <p:sldId id="424" r:id="rId4"/>
    <p:sldId id="421" r:id="rId5"/>
    <p:sldId id="418" r:id="rId6"/>
    <p:sldId id="413" r:id="rId7"/>
    <p:sldId id="422" r:id="rId8"/>
    <p:sldId id="423" r:id="rId9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AF29BD"/>
    <a:srgbClr val="3E4D1F"/>
    <a:srgbClr val="E6B9B8"/>
    <a:srgbClr val="DCE6F2"/>
    <a:srgbClr val="FF66FF"/>
    <a:srgbClr val="66FF33"/>
    <a:srgbClr val="6666FF"/>
    <a:srgbClr val="F8EDE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2115" autoAdjust="0"/>
  </p:normalViewPr>
  <p:slideViewPr>
    <p:cSldViewPr snapToGrid="0">
      <p:cViewPr varScale="1">
        <p:scale>
          <a:sx n="108" d="100"/>
          <a:sy n="108" d="100"/>
        </p:scale>
        <p:origin x="-72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08"/>
    </p:cViewPr>
  </p:outlineViewPr>
  <p:notesTextViewPr>
    <p:cViewPr>
      <p:scale>
        <a:sx n="100" d="100"/>
        <a:sy n="100" d="100"/>
      </p:scale>
      <p:origin x="0" y="0"/>
    </p:cViewPr>
  </p:notesText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334998-4336-41CB-9C15-BDF81B1DEC2C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822D07-6CE1-4D2A-9933-72FB191DA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71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5458D-8505-44AA-8BC4-809250D28C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5458D-8505-44AA-8BC4-809250D28C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5458D-8505-44AA-8BC4-809250D28C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C5458D-8505-44AA-8BC4-809250D28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LIGO-D1201292-V3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CD1AD-61F2-49FF-BC50-2CF83099A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9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726386" y="274638"/>
            <a:ext cx="6960413" cy="4056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LIGO-D1201292-V3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475F9-7843-4847-B715-BB5671823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0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25613" y="274638"/>
            <a:ext cx="69611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69088"/>
            <a:ext cx="1273175" cy="18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smtClean="0"/>
              <a:t>LIGO-D1201292-V3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2963" y="6650038"/>
            <a:ext cx="669925" cy="203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6F347A-A434-41A5-B591-E61B0B785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1030" name="Object 14"/>
          <p:cNvGraphicFramePr>
            <a:graphicFrameLocks noChangeAspect="1"/>
          </p:cNvGraphicFramePr>
          <p:nvPr userDrawn="1"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Photo Editor Photo" r:id="rId5" imgW="4409524" imgH="3219899" progId="">
                  <p:embed/>
                </p:oleObj>
              </mc:Choice>
              <mc:Fallback>
                <p:oleObj name="Photo Editor Photo" r:id="rId5" imgW="4409524" imgH="3219899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0" y="676275"/>
            <a:ext cx="9132888" cy="38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LIGO-D1201292-V3</a:t>
            </a:r>
            <a:endParaRPr lang="en-US" dirty="0"/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LLO X-End</a:t>
            </a: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56" y="1329772"/>
            <a:ext cx="4547766" cy="4275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82" y="2225309"/>
            <a:ext cx="3408977" cy="3103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60770" y="4054110"/>
            <a:ext cx="7606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omic Sans MS" pitchFamily="66" charset="0"/>
                <a:hlinkClick r:id="rId5" action="ppaction://hlinksldjump"/>
              </a:rPr>
              <a:t>CERX</a:t>
            </a:r>
            <a:endParaRPr lang="en-US" sz="1000" b="1" dirty="0">
              <a:latin typeface="Comic Sans MS" pitchFamily="66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420667" y="2952245"/>
            <a:ext cx="7606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omic Sans MS" pitchFamily="66" charset="0"/>
                <a:hlinkClick r:id="rId6" action="ppaction://hlinksldjump"/>
              </a:rPr>
              <a:t>VEAX</a:t>
            </a:r>
            <a:endParaRPr lang="en-US" sz="1000" b="1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 rot="5400000">
            <a:off x="8099022" y="3725122"/>
            <a:ext cx="109728" cy="548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698846" y="1138593"/>
            <a:ext cx="1491392" cy="1113863"/>
            <a:chOff x="6698846" y="1138593"/>
            <a:chExt cx="1491392" cy="1113863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851626" y="1406665"/>
              <a:ext cx="914400" cy="54864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777225" y="1315225"/>
              <a:ext cx="18288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717645" y="1315225"/>
              <a:ext cx="18288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986269" y="1370521"/>
              <a:ext cx="9144" cy="6400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680833" y="1369173"/>
              <a:ext cx="9144" cy="6400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87547" y="1617733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PVC – 6” x 10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6432157" y="1617732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PVC – 6” Cap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7382457" y="1588651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PVC – 6” Cap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90123" y="1138593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¾” </a:t>
              </a:r>
              <a:r>
                <a:rPr lang="en-US" sz="600" b="1" dirty="0" err="1" smtClean="0">
                  <a:latin typeface="Comic Sans MS" pitchFamily="66" charset="0"/>
                  <a:sym typeface="Wingdings" pitchFamily="2" charset="2"/>
                </a:rPr>
                <a:t>QuickEdge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98846" y="2067790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5/8” </a:t>
              </a:r>
              <a:r>
                <a:rPr lang="en-US" sz="600" b="1" dirty="0" err="1" smtClean="0">
                  <a:latin typeface="Comic Sans MS" pitchFamily="66" charset="0"/>
                  <a:sym typeface="Wingdings" pitchFamily="2" charset="2"/>
                </a:rPr>
                <a:t>QuickEdge</a:t>
              </a:r>
              <a:endParaRPr lang="en-US" sz="700" b="1" dirty="0">
                <a:latin typeface="Comic Sans MS" pitchFamily="66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235347" y="3329011"/>
            <a:ext cx="900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6+” hole centered 24” up, 39” over</a:t>
            </a:r>
            <a:endParaRPr lang="en-US" sz="7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7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0" name="Straight Connector 139"/>
          <p:cNvCxnSpPr/>
          <p:nvPr/>
        </p:nvCxnSpPr>
        <p:spPr>
          <a:xfrm>
            <a:off x="4723183" y="4101645"/>
            <a:ext cx="0" cy="1152144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99429" y="5040213"/>
            <a:ext cx="59436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97546" y="5036954"/>
            <a:ext cx="0" cy="21031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97552" y="3912447"/>
            <a:ext cx="0" cy="112471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4383899" y="2896564"/>
            <a:ext cx="18190" cy="253598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1" name="Group 4100"/>
          <p:cNvGrpSpPr/>
          <p:nvPr/>
        </p:nvGrpSpPr>
        <p:grpSpPr>
          <a:xfrm>
            <a:off x="3982408" y="4995324"/>
            <a:ext cx="461742" cy="91440"/>
            <a:chOff x="3982408" y="4995324"/>
            <a:chExt cx="461742" cy="91440"/>
          </a:xfrm>
        </p:grpSpPr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4352710" y="4995324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6" name="Rectangle 155"/>
            <p:cNvSpPr>
              <a:spLocks/>
            </p:cNvSpPr>
            <p:nvPr/>
          </p:nvSpPr>
          <p:spPr bwMode="auto">
            <a:xfrm>
              <a:off x="3982408" y="5025190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3956440" y="1370112"/>
            <a:ext cx="0" cy="85953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52781" y="2228739"/>
            <a:ext cx="129844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0" name="Group 4099"/>
          <p:cNvGrpSpPr/>
          <p:nvPr/>
        </p:nvGrpSpPr>
        <p:grpSpPr>
          <a:xfrm>
            <a:off x="3911091" y="2183019"/>
            <a:ext cx="458664" cy="91440"/>
            <a:chOff x="3911091" y="2183019"/>
            <a:chExt cx="458664" cy="91440"/>
          </a:xfrm>
        </p:grpSpPr>
        <p:sp>
          <p:nvSpPr>
            <p:cNvPr id="47" name="Rectangle 46"/>
            <p:cNvSpPr>
              <a:spLocks noChangeAspect="1"/>
            </p:cNvSpPr>
            <p:nvPr/>
          </p:nvSpPr>
          <p:spPr bwMode="auto">
            <a:xfrm>
              <a:off x="3911091" y="2183019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4" name="Rectangle 153"/>
            <p:cNvSpPr>
              <a:spLocks/>
            </p:cNvSpPr>
            <p:nvPr/>
          </p:nvSpPr>
          <p:spPr bwMode="auto">
            <a:xfrm>
              <a:off x="3930843" y="2209889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109" name="Straight Connector 108"/>
          <p:cNvCxnSpPr/>
          <p:nvPr/>
        </p:nvCxnSpPr>
        <p:spPr>
          <a:xfrm>
            <a:off x="3620437" y="1363612"/>
            <a:ext cx="0" cy="389534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460788" y="3368863"/>
            <a:ext cx="0" cy="188366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LIGO-D1201292-V3</a:t>
            </a:r>
            <a:endParaRPr lang="en-US" dirty="0"/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VEAX LLO Existing Cable Piers Locations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40632" y="5272838"/>
            <a:ext cx="522170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462337" y="5272837"/>
            <a:ext cx="0" cy="9144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62337" y="5362554"/>
            <a:ext cx="1379621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98873" y="5043477"/>
            <a:ext cx="0" cy="21031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97115" y="4955309"/>
            <a:ext cx="46634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2" name="Group 4101"/>
          <p:cNvGrpSpPr/>
          <p:nvPr/>
        </p:nvGrpSpPr>
        <p:grpSpPr>
          <a:xfrm>
            <a:off x="4951650" y="4996201"/>
            <a:ext cx="463582" cy="91440"/>
            <a:chOff x="4951650" y="4996201"/>
            <a:chExt cx="463582" cy="91440"/>
          </a:xfrm>
        </p:grpSpPr>
        <p:sp>
          <p:nvSpPr>
            <p:cNvPr id="19" name="Rectangle 18"/>
            <p:cNvSpPr>
              <a:spLocks noChangeAspect="1"/>
            </p:cNvSpPr>
            <p:nvPr/>
          </p:nvSpPr>
          <p:spPr bwMode="auto">
            <a:xfrm>
              <a:off x="4951650" y="4996201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8" name="Rectangle 157"/>
            <p:cNvSpPr>
              <a:spLocks/>
            </p:cNvSpPr>
            <p:nvPr/>
          </p:nvSpPr>
          <p:spPr bwMode="auto">
            <a:xfrm>
              <a:off x="4976320" y="5025190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grpSp>
        <p:nvGrpSpPr>
          <p:cNvPr id="4099" name="Group 4098"/>
          <p:cNvGrpSpPr/>
          <p:nvPr/>
        </p:nvGrpSpPr>
        <p:grpSpPr>
          <a:xfrm>
            <a:off x="3981044" y="3858706"/>
            <a:ext cx="466765" cy="91440"/>
            <a:chOff x="3981044" y="3858706"/>
            <a:chExt cx="466765" cy="91440"/>
          </a:xfrm>
        </p:grpSpPr>
        <p:sp>
          <p:nvSpPr>
            <p:cNvPr id="27" name="Rectangle 26"/>
            <p:cNvSpPr>
              <a:spLocks noChangeAspect="1"/>
            </p:cNvSpPr>
            <p:nvPr/>
          </p:nvSpPr>
          <p:spPr bwMode="auto">
            <a:xfrm>
              <a:off x="4356369" y="3858706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2" name="Rectangle 151"/>
            <p:cNvSpPr>
              <a:spLocks/>
            </p:cNvSpPr>
            <p:nvPr/>
          </p:nvSpPr>
          <p:spPr bwMode="auto">
            <a:xfrm>
              <a:off x="3981044" y="3887006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260684" y="1344546"/>
            <a:ext cx="8674769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6200000">
            <a:off x="4035436" y="5056914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22.5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4632574" y="5056915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22.5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4031777" y="431469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123.0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91598" y="478820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50.5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26981" y="4865305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64.5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089071" y="2244409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8" name="Oval 37"/>
          <p:cNvSpPr/>
          <p:nvPr/>
        </p:nvSpPr>
        <p:spPr bwMode="auto">
          <a:xfrm>
            <a:off x="5089071" y="321245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9" name="Oval 38"/>
          <p:cNvSpPr/>
          <p:nvPr/>
        </p:nvSpPr>
        <p:spPr bwMode="auto">
          <a:xfrm>
            <a:off x="6123788" y="2244409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40" name="Oval 39"/>
          <p:cNvSpPr/>
          <p:nvPr/>
        </p:nvSpPr>
        <p:spPr bwMode="auto">
          <a:xfrm>
            <a:off x="6123788" y="321245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5249491" y="1370112"/>
            <a:ext cx="0" cy="87782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5066464" y="1716691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96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3594124" y="1698021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94.5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4705579" y="2229099"/>
            <a:ext cx="39175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1.5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998873" y="4930298"/>
            <a:ext cx="1255" cy="31293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208149" y="5043477"/>
            <a:ext cx="1248112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819525" y="2221710"/>
            <a:ext cx="1436960" cy="7029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247110" y="1335896"/>
            <a:ext cx="18750" cy="267222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956415" y="1329948"/>
            <a:ext cx="1071" cy="991485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194495" y="2244409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228975" y="5253022"/>
            <a:ext cx="2227286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562350" y="1362876"/>
            <a:ext cx="1766850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476748" y="3715285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86.5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4885927" y="3368863"/>
            <a:ext cx="714773" cy="935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16200000">
            <a:off x="5287087" y="4184491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205.5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58" name="Straight Connector 57"/>
          <p:cNvCxnSpPr>
            <a:stCxn id="27" idx="1"/>
          </p:cNvCxnSpPr>
          <p:nvPr/>
        </p:nvCxnSpPr>
        <p:spPr>
          <a:xfrm>
            <a:off x="4356369" y="3904426"/>
            <a:ext cx="905154" cy="86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 rot="16200000">
            <a:off x="4904822" y="3554587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60.0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5456261" y="3368864"/>
            <a:ext cx="7198" cy="208831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6200000">
            <a:off x="3256474" y="3343435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426.0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3617512" y="1356250"/>
            <a:ext cx="0" cy="389101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 rot="16200000">
            <a:off x="3902831" y="365006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331.5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16200000">
            <a:off x="5104633" y="2294113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24.0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5190194" y="2558501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5181540" y="3210397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 rot="16200000">
            <a:off x="5251071" y="3169320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12.0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5125433" y="2804231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88.5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44150" y="3117092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 Corner Station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706022" y="5340214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Cargo Door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332451" y="5172696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 Reference (0)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728665" y="5272512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115.0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20" name="Block Arc 119"/>
          <p:cNvSpPr/>
          <p:nvPr/>
        </p:nvSpPr>
        <p:spPr bwMode="auto">
          <a:xfrm rot="5400000">
            <a:off x="5091871" y="5017275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 bwMode="auto">
          <a:xfrm rot="16200000">
            <a:off x="3518199" y="4140032"/>
            <a:ext cx="1542721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22" name="Block Arc 121"/>
          <p:cNvSpPr/>
          <p:nvPr/>
        </p:nvSpPr>
        <p:spPr bwMode="auto">
          <a:xfrm rot="16200000">
            <a:off x="4250761" y="4811756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4" name="Block Arc 123"/>
          <p:cNvSpPr/>
          <p:nvPr/>
        </p:nvSpPr>
        <p:spPr bwMode="auto">
          <a:xfrm rot="16200000">
            <a:off x="5297768" y="5228110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5" name="Block Arc 124"/>
          <p:cNvSpPr/>
          <p:nvPr/>
        </p:nvSpPr>
        <p:spPr bwMode="auto">
          <a:xfrm rot="5400000">
            <a:off x="5502279" y="5438213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 bwMode="auto">
          <a:xfrm rot="16200000">
            <a:off x="4152309" y="3600261"/>
            <a:ext cx="463180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27" name="Rectangle 126"/>
          <p:cNvSpPr/>
          <p:nvPr/>
        </p:nvSpPr>
        <p:spPr bwMode="auto">
          <a:xfrm rot="16200000">
            <a:off x="5227353" y="5219453"/>
            <a:ext cx="210501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28" name="Rectangle 127"/>
          <p:cNvSpPr/>
          <p:nvPr/>
        </p:nvSpPr>
        <p:spPr bwMode="auto">
          <a:xfrm>
            <a:off x="5437190" y="5429849"/>
            <a:ext cx="201505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29" name="Rectangle 128"/>
          <p:cNvSpPr/>
          <p:nvPr/>
        </p:nvSpPr>
        <p:spPr bwMode="auto">
          <a:xfrm rot="16200000">
            <a:off x="5676993" y="5602035"/>
            <a:ext cx="132900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3982261" y="3262034"/>
            <a:ext cx="712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Waterfalls</a:t>
            </a:r>
          </a:p>
        </p:txBody>
      </p:sp>
      <p:cxnSp>
        <p:nvCxnSpPr>
          <p:cNvPr id="133" name="Straight Connector 132"/>
          <p:cNvCxnSpPr/>
          <p:nvPr/>
        </p:nvCxnSpPr>
        <p:spPr>
          <a:xfrm>
            <a:off x="4411326" y="4096670"/>
            <a:ext cx="310896" cy="0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/>
          <p:nvPr/>
        </p:nvSpPr>
        <p:spPr bwMode="auto">
          <a:xfrm>
            <a:off x="4700324" y="4077438"/>
            <a:ext cx="45719" cy="457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4329365" y="3947858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34.0</a:t>
            </a:r>
          </a:p>
        </p:txBody>
      </p:sp>
      <p:sp>
        <p:nvSpPr>
          <p:cNvPr id="136" name="TextBox 135"/>
          <p:cNvSpPr txBox="1"/>
          <p:nvPr/>
        </p:nvSpPr>
        <p:spPr>
          <a:xfrm rot="16200000">
            <a:off x="4530776" y="4392345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126.0</a:t>
            </a:r>
            <a:endParaRPr lang="en-US" sz="7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flipV="1">
            <a:off x="4721643" y="4001951"/>
            <a:ext cx="0" cy="125183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411327" y="4094913"/>
            <a:ext cx="38815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4590584" y="3951430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Hole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7372942" y="4528031"/>
            <a:ext cx="766171" cy="308330"/>
            <a:chOff x="7372942" y="4528031"/>
            <a:chExt cx="766171" cy="308330"/>
          </a:xfrm>
        </p:grpSpPr>
        <p:sp>
          <p:nvSpPr>
            <p:cNvPr id="147" name="Rectangle 146"/>
            <p:cNvSpPr>
              <a:spLocks noChangeAspect="1"/>
            </p:cNvSpPr>
            <p:nvPr/>
          </p:nvSpPr>
          <p:spPr bwMode="auto">
            <a:xfrm>
              <a:off x="7372942" y="4574644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7418663" y="4528031"/>
              <a:ext cx="72045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</a:rPr>
                <a:t>= 10.0 x 10.0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7404219" y="4725516"/>
              <a:ext cx="45719" cy="4571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449938" y="4651695"/>
              <a:ext cx="49493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chemeClr val="accent3">
                      <a:lumMod val="75000"/>
                    </a:schemeClr>
                  </a:solidFill>
                  <a:latin typeface="Comic Sans MS" pitchFamily="66" charset="0"/>
                </a:rPr>
                <a:t>= 4.0 d</a:t>
              </a:r>
            </a:p>
          </p:txBody>
        </p:sp>
      </p:grpSp>
      <p:sp>
        <p:nvSpPr>
          <p:cNvPr id="151" name="Rectangle 150"/>
          <p:cNvSpPr/>
          <p:nvPr/>
        </p:nvSpPr>
        <p:spPr bwMode="auto">
          <a:xfrm rot="16200000">
            <a:off x="3918709" y="2184289"/>
            <a:ext cx="463180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4088986" y="2221710"/>
            <a:ext cx="0" cy="303580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088980" y="2229649"/>
            <a:ext cx="1" cy="302337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 bwMode="auto">
          <a:xfrm>
            <a:off x="4388873" y="5011921"/>
            <a:ext cx="837168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60" name="TextBox 159"/>
          <p:cNvSpPr txBox="1"/>
          <p:nvPr/>
        </p:nvSpPr>
        <p:spPr>
          <a:xfrm>
            <a:off x="3956070" y="2431712"/>
            <a:ext cx="712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Waterfall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3471108" y="3303552"/>
            <a:ext cx="521208" cy="23774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7" name="Rectangle 106"/>
          <p:cNvSpPr/>
          <p:nvPr/>
        </p:nvSpPr>
        <p:spPr bwMode="auto">
          <a:xfrm>
            <a:off x="1491413" y="4628767"/>
            <a:ext cx="292608" cy="2926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cxnSp>
        <p:nvCxnSpPr>
          <p:cNvPr id="116" name="Straight Connector 115"/>
          <p:cNvCxnSpPr/>
          <p:nvPr/>
        </p:nvCxnSpPr>
        <p:spPr>
          <a:xfrm>
            <a:off x="1798677" y="5304008"/>
            <a:ext cx="367588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4005539" y="3543998"/>
            <a:ext cx="37490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3986158" y="3548497"/>
            <a:ext cx="0" cy="170078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3930843" y="3359332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41.0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24940" y="5292860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402.0</a:t>
            </a:r>
          </a:p>
        </p:txBody>
      </p:sp>
      <p:sp>
        <p:nvSpPr>
          <p:cNvPr id="143" name="TextBox 142"/>
          <p:cNvSpPr txBox="1"/>
          <p:nvPr/>
        </p:nvSpPr>
        <p:spPr>
          <a:xfrm rot="16200000">
            <a:off x="3637554" y="4178323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186.0</a:t>
            </a:r>
          </a:p>
        </p:txBody>
      </p:sp>
      <p:sp>
        <p:nvSpPr>
          <p:cNvPr id="144" name="TextBox 143"/>
          <p:cNvSpPr txBox="1"/>
          <p:nvPr/>
        </p:nvSpPr>
        <p:spPr>
          <a:xfrm rot="16200000">
            <a:off x="1625626" y="4997903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36.0</a:t>
            </a:r>
          </a:p>
        </p:txBody>
      </p:sp>
      <p:cxnSp>
        <p:nvCxnSpPr>
          <p:cNvPr id="145" name="Straight Connector 144"/>
          <p:cNvCxnSpPr/>
          <p:nvPr/>
        </p:nvCxnSpPr>
        <p:spPr>
          <a:xfrm>
            <a:off x="1810297" y="4931141"/>
            <a:ext cx="0" cy="32918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smtClean="0"/>
              <a:t>Baskets</a:t>
            </a:r>
          </a:p>
        </p:txBody>
      </p:sp>
      <p:pic>
        <p:nvPicPr>
          <p:cNvPr id="11267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927225" y="1077297"/>
            <a:ext cx="5486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Down Arrow 45"/>
          <p:cNvSpPr/>
          <p:nvPr/>
        </p:nvSpPr>
        <p:spPr bwMode="auto">
          <a:xfrm rot="5400000">
            <a:off x="1232694" y="3488532"/>
            <a:ext cx="1177925" cy="579437"/>
          </a:xfrm>
          <a:prstGeom prst="downArrow">
            <a:avLst>
              <a:gd name="adj1" fmla="val 50000"/>
              <a:gd name="adj2" fmla="val 45882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prstClr val="black"/>
                </a:solidFill>
                <a:latin typeface="Comic Sans MS" pitchFamily="66" charset="0"/>
              </a:rPr>
              <a:t>Vertex</a:t>
            </a:r>
            <a:endParaRPr lang="en-US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1269" name="TextBox 47"/>
          <p:cNvSpPr txBox="1">
            <a:spLocks noChangeArrowheads="1"/>
          </p:cNvSpPr>
          <p:nvPr/>
        </p:nvSpPr>
        <p:spPr bwMode="auto">
          <a:xfrm>
            <a:off x="4421188" y="3354388"/>
            <a:ext cx="795337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latin typeface="Comic Sans MS" pitchFamily="66" charset="0"/>
              </a:rPr>
              <a:t>BSC4</a:t>
            </a:r>
          </a:p>
        </p:txBody>
      </p:sp>
      <p:sp>
        <p:nvSpPr>
          <p:cNvPr id="6" name="Slide Number Placeholder 385"/>
          <p:cNvSpPr>
            <a:spLocks noGrp="1"/>
          </p:cNvSpPr>
          <p:nvPr>
            <p:ph type="sldNum" sz="quarter" idx="11"/>
          </p:nvPr>
        </p:nvSpPr>
        <p:spPr bwMode="auto">
          <a:xfrm>
            <a:off x="8462963" y="6650038"/>
            <a:ext cx="669925" cy="203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7" name="Date Placeholder 386"/>
          <p:cNvSpPr>
            <a:spLocks noGrp="1"/>
          </p:cNvSpPr>
          <p:nvPr>
            <p:ph type="dt" sz="quarter" idx="10"/>
          </p:nvPr>
        </p:nvSpPr>
        <p:spPr>
          <a:xfrm>
            <a:off x="0" y="6669088"/>
            <a:ext cx="1273175" cy="185737"/>
          </a:xfrm>
        </p:spPr>
        <p:txBody>
          <a:bodyPr/>
          <a:lstStyle/>
          <a:p>
            <a:pPr>
              <a:defRPr/>
            </a:pPr>
            <a:r>
              <a:rPr lang="en-US" smtClean="0"/>
              <a:t>LIGO-D1201292-V3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77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043090" y="2125373"/>
            <a:ext cx="1497416" cy="1497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0" name="Straight Connector 139"/>
          <p:cNvCxnSpPr/>
          <p:nvPr/>
        </p:nvCxnSpPr>
        <p:spPr>
          <a:xfrm>
            <a:off x="4723183" y="4101645"/>
            <a:ext cx="0" cy="1152144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1" name="Group 4100"/>
          <p:cNvGrpSpPr/>
          <p:nvPr/>
        </p:nvGrpSpPr>
        <p:grpSpPr>
          <a:xfrm>
            <a:off x="3982408" y="4995324"/>
            <a:ext cx="461742" cy="91440"/>
            <a:chOff x="3982408" y="4995324"/>
            <a:chExt cx="461742" cy="91440"/>
          </a:xfrm>
        </p:grpSpPr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4352710" y="4995324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6" name="Rectangle 155"/>
            <p:cNvSpPr>
              <a:spLocks/>
            </p:cNvSpPr>
            <p:nvPr/>
          </p:nvSpPr>
          <p:spPr bwMode="auto">
            <a:xfrm>
              <a:off x="3982408" y="5025190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109" name="Straight Connector 108"/>
          <p:cNvCxnSpPr/>
          <p:nvPr/>
        </p:nvCxnSpPr>
        <p:spPr>
          <a:xfrm>
            <a:off x="3315605" y="1363612"/>
            <a:ext cx="0" cy="389534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LIGO-D1201292-V3</a:t>
            </a:r>
            <a:endParaRPr lang="en-US" dirty="0"/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VEAX LLO Existing Cable Piers Locations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40632" y="5272838"/>
            <a:ext cx="522170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462337" y="5272837"/>
            <a:ext cx="0" cy="9144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62337" y="5362554"/>
            <a:ext cx="1379621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2" name="Group 4101"/>
          <p:cNvGrpSpPr/>
          <p:nvPr/>
        </p:nvGrpSpPr>
        <p:grpSpPr>
          <a:xfrm>
            <a:off x="4951650" y="4996201"/>
            <a:ext cx="463582" cy="91440"/>
            <a:chOff x="4951650" y="4996201"/>
            <a:chExt cx="463582" cy="91440"/>
          </a:xfrm>
        </p:grpSpPr>
        <p:sp>
          <p:nvSpPr>
            <p:cNvPr id="19" name="Rectangle 18"/>
            <p:cNvSpPr>
              <a:spLocks noChangeAspect="1"/>
            </p:cNvSpPr>
            <p:nvPr/>
          </p:nvSpPr>
          <p:spPr bwMode="auto">
            <a:xfrm>
              <a:off x="4951650" y="4996201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8" name="Rectangle 157"/>
            <p:cNvSpPr>
              <a:spLocks/>
            </p:cNvSpPr>
            <p:nvPr/>
          </p:nvSpPr>
          <p:spPr bwMode="auto">
            <a:xfrm>
              <a:off x="4976320" y="5025190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260684" y="1344546"/>
            <a:ext cx="8674769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 bwMode="auto">
          <a:xfrm>
            <a:off x="5089071" y="2244409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8" name="Oval 37"/>
          <p:cNvSpPr/>
          <p:nvPr/>
        </p:nvSpPr>
        <p:spPr bwMode="auto">
          <a:xfrm>
            <a:off x="5089071" y="321245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9" name="Oval 38"/>
          <p:cNvSpPr/>
          <p:nvPr/>
        </p:nvSpPr>
        <p:spPr bwMode="auto">
          <a:xfrm>
            <a:off x="6123788" y="2244409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40" name="Oval 39"/>
          <p:cNvSpPr/>
          <p:nvPr/>
        </p:nvSpPr>
        <p:spPr bwMode="auto">
          <a:xfrm>
            <a:off x="6123788" y="321245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5249491" y="1370112"/>
            <a:ext cx="0" cy="87782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5066464" y="1716691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96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4705579" y="2229099"/>
            <a:ext cx="39175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1.5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5247110" y="1335896"/>
            <a:ext cx="27482" cy="4293379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194495" y="2244409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228975" y="5253022"/>
            <a:ext cx="2227286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562350" y="1362876"/>
            <a:ext cx="1766850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885927" y="3368863"/>
            <a:ext cx="714773" cy="935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446735" y="4101646"/>
            <a:ext cx="9526" cy="114562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6200000">
            <a:off x="2975457" y="3343435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426.0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3312680" y="1356250"/>
            <a:ext cx="0" cy="389101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16200000">
            <a:off x="5104633" y="2294113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24.0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5190194" y="2558501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5181540" y="3210397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 rot="16200000">
            <a:off x="5251071" y="3169320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12.0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5125433" y="2804231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88.5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44150" y="3117092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 Corner Station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640391" y="5340214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Cargo Door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332451" y="5172696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 Reference (0)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728665" y="5272512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115.0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22" name="Block Arc 121"/>
          <p:cNvSpPr/>
          <p:nvPr/>
        </p:nvSpPr>
        <p:spPr bwMode="auto">
          <a:xfrm rot="16200000">
            <a:off x="4202127" y="4659599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168004" y="3330759"/>
            <a:ext cx="712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Waterfall</a:t>
            </a:r>
          </a:p>
        </p:txBody>
      </p:sp>
      <p:cxnSp>
        <p:nvCxnSpPr>
          <p:cNvPr id="133" name="Straight Connector 132"/>
          <p:cNvCxnSpPr/>
          <p:nvPr/>
        </p:nvCxnSpPr>
        <p:spPr>
          <a:xfrm>
            <a:off x="4725684" y="4096670"/>
            <a:ext cx="740664" cy="0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/>
          <p:nvPr/>
        </p:nvSpPr>
        <p:spPr bwMode="auto">
          <a:xfrm>
            <a:off x="4700324" y="4077438"/>
            <a:ext cx="45719" cy="457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4686590" y="4057407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81.0</a:t>
            </a:r>
          </a:p>
        </p:txBody>
      </p:sp>
      <p:sp>
        <p:nvSpPr>
          <p:cNvPr id="136" name="TextBox 135"/>
          <p:cNvSpPr txBox="1"/>
          <p:nvPr/>
        </p:nvSpPr>
        <p:spPr>
          <a:xfrm rot="16200000">
            <a:off x="4530776" y="4392345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126.0</a:t>
            </a:r>
            <a:endParaRPr lang="en-US" sz="7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flipV="1">
            <a:off x="4721643" y="3748841"/>
            <a:ext cx="0" cy="1504949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725685" y="4094913"/>
            <a:ext cx="708291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 rot="16200000">
            <a:off x="4542574" y="4111935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Hole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7372942" y="4528031"/>
            <a:ext cx="766171" cy="308330"/>
            <a:chOff x="7372942" y="4528031"/>
            <a:chExt cx="766171" cy="308330"/>
          </a:xfrm>
        </p:grpSpPr>
        <p:sp>
          <p:nvSpPr>
            <p:cNvPr id="147" name="Rectangle 146"/>
            <p:cNvSpPr>
              <a:spLocks noChangeAspect="1"/>
            </p:cNvSpPr>
            <p:nvPr/>
          </p:nvSpPr>
          <p:spPr bwMode="auto">
            <a:xfrm>
              <a:off x="7372942" y="4574644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7418663" y="4528031"/>
              <a:ext cx="72045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</a:rPr>
                <a:t>= 10.0 x 10.0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7404219" y="4725516"/>
              <a:ext cx="45719" cy="4571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449938" y="4651695"/>
              <a:ext cx="49493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chemeClr val="accent3">
                      <a:lumMod val="75000"/>
                    </a:schemeClr>
                  </a:solidFill>
                  <a:latin typeface="Comic Sans MS" pitchFamily="66" charset="0"/>
                </a:rPr>
                <a:t>= 4.0 d</a:t>
              </a:r>
            </a:p>
          </p:txBody>
        </p:sp>
      </p:grpSp>
      <p:sp>
        <p:nvSpPr>
          <p:cNvPr id="99" name="Rectangle 98"/>
          <p:cNvSpPr/>
          <p:nvPr/>
        </p:nvSpPr>
        <p:spPr bwMode="auto">
          <a:xfrm>
            <a:off x="3471108" y="3303552"/>
            <a:ext cx="521208" cy="23774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7" name="Rectangle 106"/>
          <p:cNvSpPr/>
          <p:nvPr/>
        </p:nvSpPr>
        <p:spPr bwMode="auto">
          <a:xfrm>
            <a:off x="1491413" y="4628767"/>
            <a:ext cx="292608" cy="2926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cxnSp>
        <p:nvCxnSpPr>
          <p:cNvPr id="116" name="Straight Connector 115"/>
          <p:cNvCxnSpPr/>
          <p:nvPr/>
        </p:nvCxnSpPr>
        <p:spPr>
          <a:xfrm>
            <a:off x="1798677" y="5304008"/>
            <a:ext cx="367588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3024940" y="5292860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402.0</a:t>
            </a:r>
          </a:p>
        </p:txBody>
      </p:sp>
      <p:sp>
        <p:nvSpPr>
          <p:cNvPr id="144" name="TextBox 143"/>
          <p:cNvSpPr txBox="1"/>
          <p:nvPr/>
        </p:nvSpPr>
        <p:spPr>
          <a:xfrm rot="16200000">
            <a:off x="1625626" y="4997903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36.0</a:t>
            </a:r>
          </a:p>
        </p:txBody>
      </p:sp>
      <p:cxnSp>
        <p:nvCxnSpPr>
          <p:cNvPr id="145" name="Straight Connector 144"/>
          <p:cNvCxnSpPr/>
          <p:nvPr/>
        </p:nvCxnSpPr>
        <p:spPr>
          <a:xfrm>
            <a:off x="1810297" y="4931141"/>
            <a:ext cx="0" cy="32918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/>
          <p:cNvGrpSpPr/>
          <p:nvPr/>
        </p:nvGrpSpPr>
        <p:grpSpPr>
          <a:xfrm>
            <a:off x="3395164" y="3291805"/>
            <a:ext cx="661448" cy="276999"/>
            <a:chOff x="3884925" y="3336237"/>
            <a:chExt cx="661448" cy="276999"/>
          </a:xfrm>
        </p:grpSpPr>
        <p:sp>
          <p:nvSpPr>
            <p:cNvPr id="113" name="Rectangle 112"/>
            <p:cNvSpPr/>
            <p:nvPr/>
          </p:nvSpPr>
          <p:spPr bwMode="auto">
            <a:xfrm>
              <a:off x="3955045" y="3349853"/>
              <a:ext cx="521208" cy="237744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884925" y="3336237"/>
              <a:ext cx="661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VE Pump</a:t>
              </a:r>
            </a:p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26 x 56.5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306993" y="4616687"/>
            <a:ext cx="661448" cy="292608"/>
            <a:chOff x="6316900" y="4546444"/>
            <a:chExt cx="661448" cy="292608"/>
          </a:xfrm>
        </p:grpSpPr>
        <p:sp>
          <p:nvSpPr>
            <p:cNvPr id="131" name="Rectangle 130"/>
            <p:cNvSpPr/>
            <p:nvPr/>
          </p:nvSpPr>
          <p:spPr bwMode="auto">
            <a:xfrm>
              <a:off x="6494595" y="4546444"/>
              <a:ext cx="292608" cy="292608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316900" y="4617945"/>
              <a:ext cx="66144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VAC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473445" y="3748841"/>
            <a:ext cx="670962" cy="438912"/>
            <a:chOff x="4567704" y="6052531"/>
            <a:chExt cx="670962" cy="438912"/>
          </a:xfrm>
        </p:grpSpPr>
        <p:sp>
          <p:nvSpPr>
            <p:cNvPr id="162" name="Rectangle 161"/>
            <p:cNvSpPr/>
            <p:nvPr/>
          </p:nvSpPr>
          <p:spPr bwMode="auto">
            <a:xfrm>
              <a:off x="4567704" y="6052531"/>
              <a:ext cx="658368" cy="438912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4577218" y="6123077"/>
              <a:ext cx="661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ISCB4L</a:t>
              </a:r>
            </a:p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72 x 48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sp>
        <p:nvSpPr>
          <p:cNvPr id="188" name="TextBox 187"/>
          <p:cNvSpPr txBox="1"/>
          <p:nvPr/>
        </p:nvSpPr>
        <p:spPr>
          <a:xfrm rot="16200000">
            <a:off x="4327143" y="4437304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144.0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191" name="Group 190"/>
          <p:cNvGrpSpPr/>
          <p:nvPr/>
        </p:nvGrpSpPr>
        <p:grpSpPr>
          <a:xfrm>
            <a:off x="4817626" y="3751157"/>
            <a:ext cx="661448" cy="360862"/>
            <a:chOff x="4241464" y="6037875"/>
            <a:chExt cx="661448" cy="360862"/>
          </a:xfrm>
        </p:grpSpPr>
        <p:sp>
          <p:nvSpPr>
            <p:cNvPr id="192" name="Rectangle 191"/>
            <p:cNvSpPr/>
            <p:nvPr/>
          </p:nvSpPr>
          <p:spPr bwMode="auto">
            <a:xfrm>
              <a:off x="4463603" y="6042121"/>
              <a:ext cx="219456" cy="356616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241464" y="6037875"/>
              <a:ext cx="66144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>
                  <a:solidFill>
                    <a:srgbClr val="00CC99"/>
                  </a:solidFill>
                  <a:latin typeface="Comic Sans MS" pitchFamily="66" charset="0"/>
                </a:rPr>
                <a:t>ISC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cxnSp>
        <p:nvCxnSpPr>
          <p:cNvPr id="194" name="Straight Connector 193"/>
          <p:cNvCxnSpPr/>
          <p:nvPr/>
        </p:nvCxnSpPr>
        <p:spPr>
          <a:xfrm>
            <a:off x="4668437" y="3949866"/>
            <a:ext cx="0" cy="131673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/>
          <p:cNvGrpSpPr/>
          <p:nvPr/>
        </p:nvGrpSpPr>
        <p:grpSpPr>
          <a:xfrm>
            <a:off x="3741618" y="3765456"/>
            <a:ext cx="675113" cy="360557"/>
            <a:chOff x="2727490" y="3989317"/>
            <a:chExt cx="675113" cy="360557"/>
          </a:xfrm>
        </p:grpSpPr>
        <p:grpSp>
          <p:nvGrpSpPr>
            <p:cNvPr id="196" name="Group 195"/>
            <p:cNvGrpSpPr/>
            <p:nvPr/>
          </p:nvGrpSpPr>
          <p:grpSpPr>
            <a:xfrm>
              <a:off x="2741155" y="3993258"/>
              <a:ext cx="661448" cy="356616"/>
              <a:chOff x="4255753" y="6042121"/>
              <a:chExt cx="661448" cy="356616"/>
            </a:xfrm>
          </p:grpSpPr>
          <p:sp>
            <p:nvSpPr>
              <p:cNvPr id="198" name="Rectangle 197"/>
              <p:cNvSpPr/>
              <p:nvPr/>
            </p:nvSpPr>
            <p:spPr bwMode="auto">
              <a:xfrm>
                <a:off x="4463603" y="6042121"/>
                <a:ext cx="219456" cy="356616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4255753" y="6089346"/>
                <a:ext cx="66144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600" b="1" dirty="0" smtClean="0">
                  <a:solidFill>
                    <a:srgbClr val="00CC99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97" name="TextBox 196"/>
            <p:cNvSpPr txBox="1"/>
            <p:nvPr/>
          </p:nvSpPr>
          <p:spPr>
            <a:xfrm>
              <a:off x="2727490" y="3989317"/>
              <a:ext cx="66144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>
                  <a:solidFill>
                    <a:srgbClr val="00CC99"/>
                  </a:solidFill>
                  <a:latin typeface="Comic Sans MS" pitchFamily="66" charset="0"/>
                </a:rPr>
                <a:t>SUS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 rot="10800000">
            <a:off x="3975379" y="3852415"/>
            <a:ext cx="461258" cy="91440"/>
            <a:chOff x="3098987" y="3861941"/>
            <a:chExt cx="461258" cy="91440"/>
          </a:xfrm>
        </p:grpSpPr>
        <p:sp>
          <p:nvSpPr>
            <p:cNvPr id="201" name="Rectangle 200"/>
            <p:cNvSpPr>
              <a:spLocks noChangeAspect="1"/>
            </p:cNvSpPr>
            <p:nvPr/>
          </p:nvSpPr>
          <p:spPr bwMode="auto">
            <a:xfrm>
              <a:off x="3098987" y="3861941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2" name="Rectangle 201"/>
            <p:cNvSpPr>
              <a:spLocks/>
            </p:cNvSpPr>
            <p:nvPr/>
          </p:nvSpPr>
          <p:spPr bwMode="auto">
            <a:xfrm>
              <a:off x="3121333" y="3893192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 rot="16200000">
            <a:off x="4808014" y="3664296"/>
            <a:ext cx="91440" cy="462609"/>
            <a:chOff x="3972517" y="3888108"/>
            <a:chExt cx="91440" cy="462609"/>
          </a:xfrm>
        </p:grpSpPr>
        <p:sp>
          <p:nvSpPr>
            <p:cNvPr id="204" name="Rectangle 203"/>
            <p:cNvSpPr>
              <a:spLocks noChangeAspect="1"/>
            </p:cNvSpPr>
            <p:nvPr/>
          </p:nvSpPr>
          <p:spPr bwMode="auto">
            <a:xfrm>
              <a:off x="3972517" y="3888108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5" name="Rectangle 204"/>
            <p:cNvSpPr>
              <a:spLocks/>
            </p:cNvSpPr>
            <p:nvPr/>
          </p:nvSpPr>
          <p:spPr bwMode="auto">
            <a:xfrm rot="16200000">
              <a:off x="3798781" y="4112973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sp>
        <p:nvSpPr>
          <p:cNvPr id="206" name="Rectangle 205"/>
          <p:cNvSpPr/>
          <p:nvPr/>
        </p:nvSpPr>
        <p:spPr bwMode="auto">
          <a:xfrm>
            <a:off x="3929218" y="3841662"/>
            <a:ext cx="1207008" cy="99659"/>
          </a:xfrm>
          <a:prstGeom prst="rect">
            <a:avLst/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207" name="Rectangle 206"/>
          <p:cNvSpPr/>
          <p:nvPr/>
        </p:nvSpPr>
        <p:spPr bwMode="auto">
          <a:xfrm rot="16200000">
            <a:off x="3538909" y="4107415"/>
            <a:ext cx="1443287" cy="9999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208" name="Block Arc 207"/>
          <p:cNvSpPr/>
          <p:nvPr/>
        </p:nvSpPr>
        <p:spPr bwMode="auto">
          <a:xfrm>
            <a:off x="4202127" y="3073769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9" name="Rectangle 208"/>
          <p:cNvSpPr/>
          <p:nvPr/>
        </p:nvSpPr>
        <p:spPr bwMode="auto">
          <a:xfrm rot="16200000">
            <a:off x="4203309" y="3300472"/>
            <a:ext cx="104962" cy="99993"/>
          </a:xfrm>
          <a:prstGeom prst="rect">
            <a:avLst/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211" name="Rectangle 210"/>
          <p:cNvSpPr/>
          <p:nvPr/>
        </p:nvSpPr>
        <p:spPr bwMode="auto">
          <a:xfrm>
            <a:off x="4415884" y="4995081"/>
            <a:ext cx="765656" cy="109768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212" name="Block Arc 211"/>
          <p:cNvSpPr/>
          <p:nvPr/>
        </p:nvSpPr>
        <p:spPr bwMode="auto">
          <a:xfrm rot="5400000">
            <a:off x="4962067" y="4990937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3" name="Block Arc 212"/>
          <p:cNvSpPr/>
          <p:nvPr/>
        </p:nvSpPr>
        <p:spPr bwMode="auto">
          <a:xfrm rot="5400000">
            <a:off x="5363717" y="5448875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/>
          <p:cNvSpPr/>
          <p:nvPr/>
        </p:nvSpPr>
        <p:spPr bwMode="auto">
          <a:xfrm rot="16200000">
            <a:off x="5295005" y="5124948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/>
          <p:cNvSpPr/>
          <p:nvPr/>
        </p:nvSpPr>
        <p:spPr bwMode="auto">
          <a:xfrm rot="16200000">
            <a:off x="5282347" y="5222573"/>
            <a:ext cx="132370" cy="112438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216" name="Rectangle 215"/>
          <p:cNvSpPr/>
          <p:nvPr/>
        </p:nvSpPr>
        <p:spPr bwMode="auto">
          <a:xfrm rot="16200000">
            <a:off x="5680225" y="5678297"/>
            <a:ext cx="132370" cy="112438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217" name="Rectangle 216"/>
          <p:cNvSpPr/>
          <p:nvPr/>
        </p:nvSpPr>
        <p:spPr bwMode="auto">
          <a:xfrm>
            <a:off x="5517547" y="5457177"/>
            <a:ext cx="66185" cy="104135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210" name="Rectangle 209"/>
          <p:cNvSpPr/>
          <p:nvPr/>
        </p:nvSpPr>
        <p:spPr bwMode="auto">
          <a:xfrm>
            <a:off x="4421583" y="3074557"/>
            <a:ext cx="861663" cy="109768"/>
          </a:xfrm>
          <a:prstGeom prst="rect">
            <a:avLst/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3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971" y="3159135"/>
            <a:ext cx="2294810" cy="2965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423" y="3159136"/>
            <a:ext cx="2172654" cy="2872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LIGO-D1201292-V3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VEAX Overlay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0" y="2966111"/>
            <a:ext cx="3558095" cy="3436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36356" y="6195158"/>
            <a:ext cx="38123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latin typeface="Comic Sans MS" pitchFamily="66" charset="0"/>
              </a:rPr>
              <a:t>NOTE: This drawing is NOT correct yet.  It was made by mirroring the VEAY drawing D1201231-v1.  Its ultimate purpose is to show the existing cable tray and piers relative to the as-built IFO.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2408" y="855931"/>
            <a:ext cx="3812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latin typeface="Comic Sans MS" pitchFamily="66" charset="0"/>
              </a:rPr>
              <a:t>Things that can be done: (Note: Blue trace is (mostly) existing tray.)</a:t>
            </a:r>
          </a:p>
          <a:p>
            <a:r>
              <a:rPr lang="en-US" sz="700" b="1" dirty="0" smtClean="0">
                <a:latin typeface="Comic Sans MS" pitchFamily="66" charset="0"/>
              </a:rPr>
              <a:t>1) Remove old cable tray and pier that interferes with dome parking.</a:t>
            </a:r>
            <a:endParaRPr lang="en-US" sz="700" b="1" dirty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2) Locate L1-ISC-XR1 farther away from existing pier for clearance.</a:t>
            </a:r>
          </a:p>
          <a:p>
            <a:r>
              <a:rPr lang="en-US" sz="700" b="1" dirty="0" smtClean="0">
                <a:latin typeface="Comic Sans MS" pitchFamily="66" charset="0"/>
              </a:rPr>
              <a:t>3) Suggest joining basket around BSC to existing cable tray at waterfall.</a:t>
            </a:r>
          </a:p>
          <a:p>
            <a:r>
              <a:rPr lang="en-US" sz="700" b="1" dirty="0" smtClean="0">
                <a:latin typeface="Comic Sans MS" pitchFamily="66" charset="0"/>
              </a:rPr>
              <a:t>4) Used removed pier to extend cable tray to L1-ISC-XR1.</a:t>
            </a:r>
          </a:p>
          <a:p>
            <a:r>
              <a:rPr lang="en-US" sz="700" b="1" dirty="0">
                <a:latin typeface="Comic Sans MS" pitchFamily="66" charset="0"/>
              </a:rPr>
              <a:t>5) Add cable tray to reach L1-SUS-YR1.</a:t>
            </a:r>
          </a:p>
          <a:p>
            <a:r>
              <a:rPr lang="en-US" sz="700" b="1" dirty="0" smtClean="0">
                <a:latin typeface="Comic Sans MS" pitchFamily="66" charset="0"/>
              </a:rPr>
              <a:t>6) Remove parallel waterfall, move ‘T’ to primary waterfall.</a:t>
            </a:r>
          </a:p>
          <a:p>
            <a:endParaRPr lang="en-US" sz="700" b="1" dirty="0" smtClean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7378" y="855931"/>
            <a:ext cx="414041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latin typeface="Comic Sans MS" pitchFamily="66" charset="0"/>
              </a:rPr>
              <a:t>Questions and comments:</a:t>
            </a:r>
          </a:p>
          <a:p>
            <a:r>
              <a:rPr lang="en-US" sz="700" b="1" dirty="0" smtClean="0">
                <a:latin typeface="Comic Sans MS" pitchFamily="66" charset="0"/>
              </a:rPr>
              <a:t>1) Where does 11U Short Rack (D1001423-v11) go</a:t>
            </a:r>
            <a:r>
              <a:rPr lang="en-US" sz="700" b="1" dirty="0">
                <a:latin typeface="Comic Sans MS" pitchFamily="66" charset="0"/>
              </a:rPr>
              <a:t>?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2) Where does L1-AOS-XR1 (if it needs to exist) go? (Does not exist)</a:t>
            </a:r>
          </a:p>
          <a:p>
            <a:r>
              <a:rPr lang="en-US" sz="700" b="1" dirty="0" smtClean="0">
                <a:latin typeface="Comic Sans MS" pitchFamily="66" charset="0"/>
              </a:rPr>
              <a:t>3) What does pentagon-2 mean regarding tray removal?  Is there tray across the beam tube from L1-SUS-XR1</a:t>
            </a:r>
            <a:r>
              <a:rPr lang="en-US" sz="700" b="1" dirty="0">
                <a:latin typeface="Comic Sans MS" pitchFamily="66" charset="0"/>
              </a:rPr>
              <a:t>?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4) Is the called-out 10’ height important for some reason? LLO height is 8’. (OK)</a:t>
            </a:r>
          </a:p>
          <a:p>
            <a:r>
              <a:rPr lang="en-US" sz="700" b="1" dirty="0" smtClean="0">
                <a:latin typeface="Comic Sans MS" pitchFamily="66" charset="0"/>
              </a:rPr>
              <a:t>5) What are the double doors in the note all about</a:t>
            </a:r>
            <a:r>
              <a:rPr lang="en-US" sz="700" b="1" dirty="0">
                <a:latin typeface="Comic Sans MS" pitchFamily="66" charset="0"/>
              </a:rPr>
              <a:t>?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6) A door is missing from the garb room to the VEA</a:t>
            </a:r>
            <a:r>
              <a:rPr lang="en-US" sz="700" b="1" dirty="0">
                <a:latin typeface="Comic Sans MS" pitchFamily="66" charset="0"/>
              </a:rPr>
              <a:t>. (Ignore) 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7) The doors are missing </a:t>
            </a:r>
            <a:r>
              <a:rPr lang="en-US" sz="700" b="1" dirty="0">
                <a:latin typeface="Comic Sans MS" pitchFamily="66" charset="0"/>
              </a:rPr>
              <a:t>from the </a:t>
            </a:r>
            <a:r>
              <a:rPr lang="en-US" sz="700" b="1" dirty="0" smtClean="0">
                <a:latin typeface="Comic Sans MS" pitchFamily="66" charset="0"/>
              </a:rPr>
              <a:t>mechanical room</a:t>
            </a:r>
            <a:r>
              <a:rPr lang="en-US" sz="700" b="1" dirty="0">
                <a:latin typeface="Comic Sans MS" pitchFamily="66" charset="0"/>
              </a:rPr>
              <a:t>.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8) L1-VAC-XR1 is missing. (Shown)</a:t>
            </a:r>
          </a:p>
          <a:p>
            <a:r>
              <a:rPr lang="en-US" sz="700" b="1" dirty="0" smtClean="0">
                <a:latin typeface="Comic Sans MS" pitchFamily="66" charset="0"/>
              </a:rPr>
              <a:t>9) All cabling that currently uses under-beam tray and the waterfall is missing. (Kurt)</a:t>
            </a:r>
          </a:p>
          <a:p>
            <a:r>
              <a:rPr lang="en-US" sz="700" b="1" dirty="0" smtClean="0">
                <a:latin typeface="Comic Sans MS" pitchFamily="66" charset="0"/>
              </a:rPr>
              <a:t>10) The Photon Calibrator is missing. (Mounted to tube – part of OPLEV))</a:t>
            </a:r>
          </a:p>
          <a:p>
            <a:r>
              <a:rPr lang="en-US" sz="700" b="1" dirty="0" smtClean="0">
                <a:latin typeface="Comic Sans MS" pitchFamily="66" charset="0"/>
              </a:rPr>
              <a:t>11) VE Pumps are not shown. (Shown)</a:t>
            </a:r>
          </a:p>
          <a:p>
            <a:r>
              <a:rPr lang="en-US" sz="700" b="1" dirty="0" smtClean="0">
                <a:latin typeface="Comic Sans MS" pitchFamily="66" charset="0"/>
              </a:rPr>
              <a:t>12) Size of ISCB4L is not specified. (72 x 48)</a:t>
            </a:r>
          </a:p>
          <a:p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768182" y="4936324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571688" y="4007029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601494" y="4529961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4144" y="3413560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384698" y="4839057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59912" y="5955738"/>
            <a:ext cx="93745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latin typeface="Comic Sans MS" pitchFamily="66" charset="0"/>
              </a:rPr>
              <a:t>Existing layout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39243" y="5955738"/>
            <a:ext cx="93745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latin typeface="Comic Sans MS" pitchFamily="66" charset="0"/>
              </a:rPr>
              <a:t>New layout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640375" y="4538975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 rot="19092314">
            <a:off x="2575300" y="2967335"/>
            <a:ext cx="3993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OBSOLETE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34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36"/>
          <p:cNvSpPr txBox="1">
            <a:spLocks noChangeArrowheads="1"/>
          </p:cNvSpPr>
          <p:nvPr/>
        </p:nvSpPr>
        <p:spPr bwMode="auto">
          <a:xfrm>
            <a:off x="517644" y="721839"/>
            <a:ext cx="183659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800" b="1" dirty="0" smtClean="0">
                <a:latin typeface="Comic Sans MS" pitchFamily="66" charset="0"/>
                <a:hlinkClick r:id="" action="ppaction://noaction"/>
              </a:rPr>
              <a:t>&lt;&lt; X-End Racks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98989"/>
                </a:solidFill>
                <a:latin typeface="Comic Sans MS" pitchFamily="66" charset="0"/>
              </a:rPr>
              <a:t>LIGO-D1201292-V3</a:t>
            </a:r>
            <a:endParaRPr lang="en-US" smtClean="0">
              <a:solidFill>
                <a:srgbClr val="898989"/>
              </a:solidFill>
              <a:latin typeface="Comic Sans MS" pitchFamily="66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F1C14FF-5661-4850-9273-C10BD9B785D3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6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25613" y="0"/>
            <a:ext cx="7418387" cy="681038"/>
          </a:xfrm>
        </p:spPr>
        <p:txBody>
          <a:bodyPr/>
          <a:lstStyle/>
          <a:p>
            <a:pPr>
              <a:defRPr/>
            </a:pPr>
            <a:r>
              <a:rPr lang="en-US" dirty="0"/>
              <a:t>CDS Electronics Room X-End (CERX) Rack Layout</a:t>
            </a:r>
          </a:p>
        </p:txBody>
      </p:sp>
      <p:pic>
        <p:nvPicPr>
          <p:cNvPr id="5918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025" y="2566866"/>
            <a:ext cx="3733800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Rectangle 50"/>
          <p:cNvSpPr/>
          <p:nvPr/>
        </p:nvSpPr>
        <p:spPr bwMode="auto">
          <a:xfrm rot="16200000" flipV="1">
            <a:off x="4432862" y="5712432"/>
            <a:ext cx="469596" cy="8094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16200000" flipV="1">
            <a:off x="4431712" y="5230032"/>
            <a:ext cx="469596" cy="809495"/>
          </a:xfrm>
          <a:prstGeom prst="rect">
            <a:avLst/>
          </a:prstGeom>
          <a:solidFill>
            <a:srgbClr val="FBFAB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59" name="Rectangle 58"/>
          <p:cNvSpPr/>
          <p:nvPr/>
        </p:nvSpPr>
        <p:spPr bwMode="auto">
          <a:xfrm rot="16200000" flipV="1">
            <a:off x="4390462" y="3948351"/>
            <a:ext cx="469596" cy="890445"/>
          </a:xfrm>
          <a:prstGeom prst="rect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0" name="Rectangle 59"/>
          <p:cNvSpPr/>
          <p:nvPr/>
        </p:nvSpPr>
        <p:spPr bwMode="auto">
          <a:xfrm rot="16200000" flipV="1">
            <a:off x="4394570" y="3468400"/>
            <a:ext cx="469596" cy="8904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2" name="Rectangle 61"/>
          <p:cNvSpPr/>
          <p:nvPr/>
        </p:nvSpPr>
        <p:spPr bwMode="auto">
          <a:xfrm rot="16200000" flipV="1">
            <a:off x="4394570" y="2984742"/>
            <a:ext cx="469596" cy="8904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3" name="Rectangle 62"/>
          <p:cNvSpPr/>
          <p:nvPr/>
        </p:nvSpPr>
        <p:spPr bwMode="auto">
          <a:xfrm rot="16200000" flipV="1">
            <a:off x="4393977" y="4406398"/>
            <a:ext cx="469596" cy="890445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 rot="10800000" flipV="1">
            <a:off x="5071541" y="6008638"/>
            <a:ext cx="9076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 smtClean="0">
                <a:latin typeface="Comic Sans MS" pitchFamily="66" charset="0"/>
              </a:rPr>
              <a:t>(</a:t>
            </a:r>
            <a:r>
              <a:rPr lang="en-US" sz="900" dirty="0">
                <a:latin typeface="Comic Sans MS" pitchFamily="66" charset="0"/>
                <a:hlinkClick r:id="" action="ppaction://noaction"/>
              </a:rPr>
              <a:t>L1-FAC-XC1</a:t>
            </a:r>
            <a:r>
              <a:rPr lang="en-US" sz="900" dirty="0" smtClean="0">
                <a:latin typeface="Comic Sans MS" pitchFamily="66" charset="0"/>
              </a:rPr>
              <a:t>)</a:t>
            </a:r>
            <a:endParaRPr lang="en-US" sz="900" dirty="0">
              <a:latin typeface="Comic Sans MS" pitchFamily="66" charset="0"/>
            </a:endParaRPr>
          </a:p>
        </p:txBody>
      </p:sp>
      <p:sp>
        <p:nvSpPr>
          <p:cNvPr id="10264" name="Rectangle 86"/>
          <p:cNvSpPr>
            <a:spLocks noChangeArrowheads="1"/>
          </p:cNvSpPr>
          <p:nvPr/>
        </p:nvSpPr>
        <p:spPr bwMode="auto">
          <a:xfrm rot="16200000" flipV="1">
            <a:off x="2016089" y="5550847"/>
            <a:ext cx="452367" cy="2154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 dirty="0" smtClean="0">
                <a:latin typeface="Comic Sans MS" pitchFamily="66" charset="0"/>
              </a:rPr>
              <a:t>CERX</a:t>
            </a:r>
            <a:endParaRPr lang="en-US" sz="800" b="1" dirty="0">
              <a:latin typeface="Comic Sans MS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 rot="16200000" flipV="1">
            <a:off x="3464829" y="2539922"/>
            <a:ext cx="187513" cy="722801"/>
            <a:chOff x="6084093" y="4291600"/>
            <a:chExt cx="182563" cy="653177"/>
          </a:xfrm>
        </p:grpSpPr>
        <p:sp>
          <p:nvSpPr>
            <p:cNvPr id="105" name="Rectangle 104"/>
            <p:cNvSpPr/>
            <p:nvPr/>
          </p:nvSpPr>
          <p:spPr bwMode="auto">
            <a:xfrm>
              <a:off x="6084093" y="4762214"/>
              <a:ext cx="182563" cy="1825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1" name="Rectangle 110"/>
            <p:cNvSpPr>
              <a:spLocks noChangeAspect="1"/>
            </p:cNvSpPr>
            <p:nvPr/>
          </p:nvSpPr>
          <p:spPr bwMode="auto">
            <a:xfrm rot="5400000">
              <a:off x="5879436" y="4552592"/>
              <a:ext cx="591875" cy="698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47" name="Block Arc 46"/>
          <p:cNvSpPr/>
          <p:nvPr/>
        </p:nvSpPr>
        <p:spPr bwMode="auto">
          <a:xfrm rot="16200000" flipV="1">
            <a:off x="2496421" y="2148082"/>
            <a:ext cx="862209" cy="862577"/>
          </a:xfrm>
          <a:prstGeom prst="blockArc">
            <a:avLst>
              <a:gd name="adj1" fmla="val 16285929"/>
              <a:gd name="adj2" fmla="val 102594"/>
              <a:gd name="adj3" fmla="val 19431"/>
            </a:avLst>
          </a:prstGeom>
          <a:solidFill>
            <a:srgbClr val="B7DEE8">
              <a:alpha val="50196"/>
            </a:srgb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 rot="10800000" flipV="1">
            <a:off x="2092700" y="2148266"/>
            <a:ext cx="825291" cy="158581"/>
          </a:xfrm>
          <a:prstGeom prst="rect">
            <a:avLst/>
          </a:prstGeom>
          <a:solidFill>
            <a:srgbClr val="B7DEE8">
              <a:alpha val="50196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9" name="Block Arc 48"/>
          <p:cNvSpPr/>
          <p:nvPr/>
        </p:nvSpPr>
        <p:spPr bwMode="auto">
          <a:xfrm rot="5400000" flipV="1">
            <a:off x="1661597" y="1444454"/>
            <a:ext cx="862209" cy="862577"/>
          </a:xfrm>
          <a:prstGeom prst="blockArc">
            <a:avLst>
              <a:gd name="adj1" fmla="val 16285929"/>
              <a:gd name="adj2" fmla="val 102594"/>
              <a:gd name="adj3" fmla="val 19431"/>
            </a:avLst>
          </a:prstGeom>
          <a:solidFill>
            <a:srgbClr val="B7DEE8">
              <a:alpha val="50196"/>
            </a:srgb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 rot="10800000" flipV="1">
            <a:off x="3158395" y="3033884"/>
            <a:ext cx="926406" cy="810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3" name="Block Arc 52"/>
          <p:cNvSpPr/>
          <p:nvPr/>
        </p:nvSpPr>
        <p:spPr bwMode="auto">
          <a:xfrm rot="5400000" flipV="1">
            <a:off x="3195525" y="2126041"/>
            <a:ext cx="862209" cy="862577"/>
          </a:xfrm>
          <a:prstGeom prst="blockArc">
            <a:avLst>
              <a:gd name="adj1" fmla="val 16285929"/>
              <a:gd name="adj2" fmla="val 102594"/>
              <a:gd name="adj3" fmla="val 19431"/>
            </a:avLst>
          </a:prstGeom>
          <a:solidFill>
            <a:srgbClr val="B7DEE8">
              <a:alpha val="50196"/>
            </a:srgb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 rot="16200000" flipV="1">
            <a:off x="3104641" y="2952988"/>
            <a:ext cx="226717" cy="1192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56" name="Rectangle 55"/>
          <p:cNvSpPr/>
          <p:nvPr/>
        </p:nvSpPr>
        <p:spPr bwMode="auto">
          <a:xfrm rot="16200000" flipV="1">
            <a:off x="2931706" y="5933122"/>
            <a:ext cx="471357" cy="1495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70" name="Rectangle 69"/>
          <p:cNvSpPr/>
          <p:nvPr/>
        </p:nvSpPr>
        <p:spPr bwMode="auto">
          <a:xfrm rot="10800000" flipV="1">
            <a:off x="3083750" y="3485092"/>
            <a:ext cx="505934" cy="7513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75" name="Rectangle 74"/>
          <p:cNvSpPr/>
          <p:nvPr/>
        </p:nvSpPr>
        <p:spPr bwMode="auto">
          <a:xfrm rot="10800000" flipV="1">
            <a:off x="3076041" y="4776390"/>
            <a:ext cx="505934" cy="7513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 rot="10800000" flipV="1">
            <a:off x="3629872" y="2836870"/>
            <a:ext cx="421755" cy="158581"/>
          </a:xfrm>
          <a:prstGeom prst="rect">
            <a:avLst/>
          </a:prstGeom>
          <a:solidFill>
            <a:srgbClr val="B7DEE8">
              <a:alpha val="50196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8" name="Rectangle 107"/>
          <p:cNvSpPr/>
          <p:nvPr/>
        </p:nvSpPr>
        <p:spPr bwMode="auto">
          <a:xfrm rot="16200000" flipV="1">
            <a:off x="1976955" y="4434852"/>
            <a:ext cx="2357522" cy="89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6200000" flipV="1">
            <a:off x="2872977" y="3745628"/>
            <a:ext cx="91082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 smtClean="0">
                <a:latin typeface="Comic Sans MS" pitchFamily="66" charset="0"/>
                <a:hlinkClick r:id="" action="ppaction://noaction"/>
              </a:rPr>
              <a:t>L1-VDC-XC1</a:t>
            </a:r>
            <a:r>
              <a:rPr lang="en-US" sz="900" dirty="0">
                <a:latin typeface="Comic Sans MS" pitchFamily="66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 rot="16200000" flipV="1">
            <a:off x="2858687" y="5032533"/>
            <a:ext cx="9300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 smtClean="0">
                <a:latin typeface="Comic Sans MS" pitchFamily="66" charset="0"/>
                <a:hlinkClick r:id="" action="ppaction://noaction"/>
              </a:rPr>
              <a:t>L1-VDC-XC2</a:t>
            </a:r>
            <a:r>
              <a:rPr lang="en-US" sz="900" dirty="0">
                <a:latin typeface="Comic Sans MS" pitchFamily="66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 rot="10800000" flipV="1">
            <a:off x="5075449" y="5519363"/>
            <a:ext cx="9525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 smtClean="0">
                <a:latin typeface="Comic Sans MS" pitchFamily="66" charset="0"/>
              </a:rPr>
              <a:t>(</a:t>
            </a:r>
            <a:r>
              <a:rPr lang="en-US" sz="900" dirty="0">
                <a:latin typeface="Comic Sans MS" pitchFamily="66" charset="0"/>
                <a:hlinkClick r:id="" action="ppaction://noaction"/>
              </a:rPr>
              <a:t>L1-DAQ-XC1</a:t>
            </a:r>
            <a:r>
              <a:rPr lang="en-US" sz="900" dirty="0" smtClean="0">
                <a:latin typeface="Comic Sans MS" pitchFamily="66" charset="0"/>
              </a:rPr>
              <a:t>)</a:t>
            </a:r>
            <a:endParaRPr lang="en-US" sz="900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5078827" y="4753831"/>
            <a:ext cx="8980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 smtClean="0">
                <a:latin typeface="Comic Sans MS" pitchFamily="66" charset="0"/>
              </a:rPr>
              <a:t>(</a:t>
            </a:r>
            <a:r>
              <a:rPr lang="en-US" sz="900" dirty="0" smtClean="0">
                <a:latin typeface="Comic Sans MS" pitchFamily="66" charset="0"/>
                <a:hlinkClick r:id="" action="ppaction://noaction"/>
              </a:rPr>
              <a:t>L1-SEI-XC1</a:t>
            </a:r>
            <a:r>
              <a:rPr lang="en-US" sz="900" dirty="0" smtClean="0">
                <a:latin typeface="Comic Sans MS" pitchFamily="66" charset="0"/>
              </a:rPr>
              <a:t>)</a:t>
            </a:r>
            <a:endParaRPr lang="en-US" sz="900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 rot="10800000" flipV="1">
            <a:off x="5068660" y="3357913"/>
            <a:ext cx="94769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 smtClean="0">
                <a:latin typeface="Comic Sans MS" pitchFamily="66" charset="0"/>
              </a:rPr>
              <a:t>(</a:t>
            </a:r>
            <a:r>
              <a:rPr lang="en-US" sz="900" dirty="0" smtClean="0">
                <a:latin typeface="Comic Sans MS" pitchFamily="66" charset="0"/>
                <a:hlinkClick r:id="" action="ppaction://noaction"/>
              </a:rPr>
              <a:t>L1-SUS-XC2</a:t>
            </a:r>
            <a:r>
              <a:rPr lang="en-US" sz="900" dirty="0" smtClean="0">
                <a:latin typeface="Comic Sans MS" pitchFamily="66" charset="0"/>
              </a:rPr>
              <a:t>)</a:t>
            </a:r>
            <a:endParaRPr lang="en-US" sz="900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0800000" flipV="1">
            <a:off x="5113840" y="3825961"/>
            <a:ext cx="89479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 smtClean="0">
                <a:latin typeface="Comic Sans MS" pitchFamily="66" charset="0"/>
                <a:hlinkClick r:id="" action="ppaction://noaction"/>
              </a:rPr>
              <a:t>L1-ISC-XC1</a:t>
            </a:r>
            <a:r>
              <a:rPr lang="en-US" sz="900" dirty="0" smtClean="0">
                <a:latin typeface="Comic Sans MS" pitchFamily="66" charset="0"/>
              </a:rPr>
              <a:t>)</a:t>
            </a:r>
            <a:endParaRPr lang="en-US" sz="900" dirty="0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 rot="10800000" flipV="1">
            <a:off x="5074761" y="4278155"/>
            <a:ext cx="91082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 smtClean="0">
                <a:latin typeface="Comic Sans MS" pitchFamily="66" charset="0"/>
              </a:rPr>
              <a:t>(</a:t>
            </a:r>
            <a:r>
              <a:rPr lang="en-US" sz="900" dirty="0" smtClean="0">
                <a:latin typeface="Comic Sans MS" pitchFamily="66" charset="0"/>
                <a:hlinkClick r:id="" action="ppaction://noaction"/>
              </a:rPr>
              <a:t>L1-TCS-XC1</a:t>
            </a:r>
            <a:r>
              <a:rPr lang="en-US" sz="900" dirty="0" smtClean="0">
                <a:latin typeface="Comic Sans MS" pitchFamily="66" charset="0"/>
              </a:rPr>
              <a:t>)</a:t>
            </a:r>
            <a:endParaRPr lang="en-US" sz="900" dirty="0"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 rot="10800000" flipV="1">
            <a:off x="3468359" y="3835352"/>
            <a:ext cx="719172" cy="733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 bwMode="auto">
          <a:xfrm rot="10800000" flipV="1">
            <a:off x="3468359" y="5180551"/>
            <a:ext cx="725543" cy="733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 rot="16200000" flipV="1">
            <a:off x="4187630" y="5561683"/>
            <a:ext cx="187513" cy="722801"/>
            <a:chOff x="6084093" y="4291600"/>
            <a:chExt cx="182563" cy="653177"/>
          </a:xfrm>
        </p:grpSpPr>
        <p:sp>
          <p:nvSpPr>
            <p:cNvPr id="35" name="Rectangle 34"/>
            <p:cNvSpPr/>
            <p:nvPr/>
          </p:nvSpPr>
          <p:spPr bwMode="auto">
            <a:xfrm>
              <a:off x="6084093" y="4762214"/>
              <a:ext cx="182563" cy="1825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6" name="Rectangle 35"/>
            <p:cNvSpPr>
              <a:spLocks noChangeAspect="1"/>
            </p:cNvSpPr>
            <p:nvPr/>
          </p:nvSpPr>
          <p:spPr bwMode="auto">
            <a:xfrm rot="5400000">
              <a:off x="5879436" y="4552592"/>
              <a:ext cx="591875" cy="698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 rot="16200000" flipV="1">
            <a:off x="4187630" y="4022432"/>
            <a:ext cx="187513" cy="722801"/>
            <a:chOff x="6084093" y="4291600"/>
            <a:chExt cx="182563" cy="653177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084093" y="4762214"/>
              <a:ext cx="182563" cy="1825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9" name="Rectangle 38"/>
            <p:cNvSpPr>
              <a:spLocks noChangeAspect="1"/>
            </p:cNvSpPr>
            <p:nvPr/>
          </p:nvSpPr>
          <p:spPr bwMode="auto">
            <a:xfrm rot="5400000">
              <a:off x="5879436" y="4552592"/>
              <a:ext cx="591875" cy="698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54" name="Rectangle 53"/>
          <p:cNvSpPr/>
          <p:nvPr/>
        </p:nvSpPr>
        <p:spPr bwMode="auto">
          <a:xfrm rot="16200000" flipV="1">
            <a:off x="1192767" y="1251528"/>
            <a:ext cx="1097280" cy="173736"/>
          </a:xfrm>
          <a:prstGeom prst="rect">
            <a:avLst/>
          </a:prstGeom>
          <a:solidFill>
            <a:srgbClr val="B7DEE8">
              <a:alpha val="50196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ular Callout 57"/>
          <p:cNvSpPr/>
          <p:nvPr/>
        </p:nvSpPr>
        <p:spPr bwMode="auto">
          <a:xfrm>
            <a:off x="1791088" y="4833848"/>
            <a:ext cx="862377" cy="420066"/>
          </a:xfrm>
          <a:prstGeom prst="wedgeRectCallout">
            <a:avLst>
              <a:gd name="adj1" fmla="val 110199"/>
              <a:gd name="adj2" fmla="val 30644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AC Power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1" name="Rectangular Callout 60"/>
          <p:cNvSpPr/>
          <p:nvPr/>
        </p:nvSpPr>
        <p:spPr bwMode="auto">
          <a:xfrm>
            <a:off x="3488797" y="1938233"/>
            <a:ext cx="862377" cy="420066"/>
          </a:xfrm>
          <a:prstGeom prst="wedgeRectCallout">
            <a:avLst>
              <a:gd name="adj1" fmla="val -86349"/>
              <a:gd name="adj2" fmla="val 39493"/>
            </a:avLst>
          </a:prstGeom>
          <a:solidFill>
            <a:srgbClr val="B7DEE8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Signals and Fiber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 bwMode="auto">
          <a:xfrm>
            <a:off x="1633860" y="3114915"/>
            <a:ext cx="862377" cy="420066"/>
          </a:xfrm>
          <a:prstGeom prst="wedgeRectCallout">
            <a:avLst>
              <a:gd name="adj1" fmla="val 148129"/>
              <a:gd name="adj2" fmla="val -59613"/>
            </a:avLst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DC Power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89685" y="929024"/>
            <a:ext cx="53610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1100" dirty="0">
                <a:latin typeface="Comic Sans MS" pitchFamily="66" charset="0"/>
              </a:rPr>
              <a:t>It is 70’ from the L1-FAC-XC1 Rack to the knee of the waterfall in the VEAX</a:t>
            </a:r>
            <a:r>
              <a:rPr lang="en-US" sz="1100" dirty="0" smtClean="0">
                <a:latin typeface="Comic Sans MS" pitchFamily="66" charset="0"/>
              </a:rPr>
              <a:t>.</a:t>
            </a:r>
          </a:p>
          <a:p>
            <a:r>
              <a:rPr lang="en-US" sz="1100" dirty="0">
                <a:latin typeface="Comic Sans MS" pitchFamily="66" charset="0"/>
              </a:rPr>
              <a:t>The height of the cable trays is 8</a:t>
            </a:r>
            <a:r>
              <a:rPr lang="en-US" sz="1100" dirty="0" smtClean="0">
                <a:latin typeface="Comic Sans MS" pitchFamily="66" charset="0"/>
              </a:rPr>
              <a:t>’.</a:t>
            </a:r>
            <a:endParaRPr lang="en-US" sz="1100" dirty="0">
              <a:latin typeface="Comic Sans MS" pitchFamily="66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 rot="16200000" flipV="1">
            <a:off x="4397506" y="2504118"/>
            <a:ext cx="469596" cy="8904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6" name="Rectangle 65"/>
          <p:cNvSpPr/>
          <p:nvPr/>
        </p:nvSpPr>
        <p:spPr>
          <a:xfrm rot="10800000" flipV="1">
            <a:off x="5081214" y="2877289"/>
            <a:ext cx="92846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 smtClean="0">
                <a:latin typeface="Comic Sans MS" pitchFamily="66" charset="0"/>
              </a:rPr>
              <a:t>(</a:t>
            </a:r>
            <a:r>
              <a:rPr lang="en-US" sz="900" dirty="0" smtClean="0">
                <a:latin typeface="Comic Sans MS" pitchFamily="66" charset="0"/>
                <a:hlinkClick r:id="" action="ppaction://noaction"/>
              </a:rPr>
              <a:t>L1-SUS-XC1</a:t>
            </a:r>
            <a:r>
              <a:rPr lang="en-US" sz="900" dirty="0" smtClean="0">
                <a:latin typeface="Comic Sans MS" pitchFamily="66" charset="0"/>
              </a:rPr>
              <a:t>)</a:t>
            </a:r>
            <a:endParaRPr lang="en-US" sz="900" dirty="0">
              <a:latin typeface="Comic Sans MS" pitchFamily="66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 rot="16200000" flipV="1">
            <a:off x="2768623" y="4656257"/>
            <a:ext cx="2934658" cy="968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Block Arc 3"/>
          <p:cNvSpPr/>
          <p:nvPr/>
        </p:nvSpPr>
        <p:spPr bwMode="auto">
          <a:xfrm rot="16200000" flipV="1">
            <a:off x="3864390" y="3023662"/>
            <a:ext cx="391524" cy="427365"/>
          </a:xfrm>
          <a:prstGeom prst="blockArc">
            <a:avLst>
              <a:gd name="adj1" fmla="val 16285929"/>
              <a:gd name="adj2" fmla="val 102594"/>
              <a:gd name="adj3" fmla="val 19431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Block Arc 51"/>
          <p:cNvSpPr/>
          <p:nvPr/>
        </p:nvSpPr>
        <p:spPr bwMode="auto">
          <a:xfrm rot="16200000" flipV="1">
            <a:off x="3630055" y="2836687"/>
            <a:ext cx="862209" cy="862577"/>
          </a:xfrm>
          <a:prstGeom prst="blockArc">
            <a:avLst>
              <a:gd name="adj1" fmla="val 16285929"/>
              <a:gd name="adj2" fmla="val 102594"/>
              <a:gd name="adj3" fmla="val 19431"/>
            </a:avLst>
          </a:prstGeom>
          <a:solidFill>
            <a:srgbClr val="B7DEE8">
              <a:alpha val="50196"/>
            </a:srgb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 rot="16200000" flipV="1">
            <a:off x="2945504" y="4608471"/>
            <a:ext cx="2933332" cy="193732"/>
          </a:xfrm>
          <a:prstGeom prst="rect">
            <a:avLst/>
          </a:prstGeom>
          <a:solidFill>
            <a:srgbClr val="B7DEE8">
              <a:alpha val="50196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7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830" y="1425716"/>
            <a:ext cx="4309546" cy="392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TextBox 36"/>
          <p:cNvSpPr txBox="1">
            <a:spLocks noChangeArrowheads="1"/>
          </p:cNvSpPr>
          <p:nvPr/>
        </p:nvSpPr>
        <p:spPr bwMode="auto">
          <a:xfrm>
            <a:off x="517644" y="721839"/>
            <a:ext cx="183659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800" b="1" dirty="0" smtClean="0">
                <a:latin typeface="Comic Sans MS" pitchFamily="66" charset="0"/>
                <a:hlinkClick r:id="" action="ppaction://noaction"/>
              </a:rPr>
              <a:t>&lt;&lt; X-End Racks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25613" y="0"/>
            <a:ext cx="7418387" cy="6810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Suggested Phone Locations (20121114)</a:t>
            </a:r>
            <a:endParaRPr lang="en-US" dirty="0"/>
          </a:p>
        </p:txBody>
      </p:sp>
      <p:sp>
        <p:nvSpPr>
          <p:cNvPr id="16" name="Rectangular Callout 15"/>
          <p:cNvSpPr/>
          <p:nvPr/>
        </p:nvSpPr>
        <p:spPr bwMode="auto">
          <a:xfrm>
            <a:off x="2613025" y="5357300"/>
            <a:ext cx="845389" cy="407674"/>
          </a:xfrm>
          <a:prstGeom prst="wedgeRectCallout">
            <a:avLst>
              <a:gd name="adj1" fmla="val 295494"/>
              <a:gd name="adj2" fmla="val -12159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tx1"/>
                </a:solidFill>
              </a:rPr>
              <a:t>Phone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6" name="Rectangular Callout 65"/>
          <p:cNvSpPr/>
          <p:nvPr/>
        </p:nvSpPr>
        <p:spPr bwMode="auto">
          <a:xfrm>
            <a:off x="5396484" y="1869353"/>
            <a:ext cx="845389" cy="407674"/>
          </a:xfrm>
          <a:prstGeom prst="wedgeRectCallout">
            <a:avLst>
              <a:gd name="adj1" fmla="val -25876"/>
              <a:gd name="adj2" fmla="val 29680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tx1"/>
                </a:solidFill>
              </a:rPr>
              <a:t>Phone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448240" y="5003321"/>
            <a:ext cx="115798" cy="9489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7" name="Oval 66"/>
          <p:cNvSpPr/>
          <p:nvPr/>
        </p:nvSpPr>
        <p:spPr bwMode="auto">
          <a:xfrm>
            <a:off x="5533727" y="3232028"/>
            <a:ext cx="115798" cy="9489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5825215" y="4727276"/>
            <a:ext cx="45719" cy="13442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8" name="Rectangular Callout 67"/>
          <p:cNvSpPr/>
          <p:nvPr/>
        </p:nvSpPr>
        <p:spPr bwMode="auto">
          <a:xfrm>
            <a:off x="6272722" y="3951516"/>
            <a:ext cx="845389" cy="407674"/>
          </a:xfrm>
          <a:prstGeom prst="wedgeRectCallout">
            <a:avLst>
              <a:gd name="adj1" fmla="val -96343"/>
              <a:gd name="adj2" fmla="val 16406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tx1"/>
                </a:solidFill>
              </a:rPr>
              <a:t>Fire Alarm System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385"/>
          <p:cNvSpPr>
            <a:spLocks noGrp="1"/>
          </p:cNvSpPr>
          <p:nvPr>
            <p:ph type="sldNum" sz="quarter" idx="11"/>
          </p:nvPr>
        </p:nvSpPr>
        <p:spPr bwMode="auto">
          <a:xfrm>
            <a:off x="8462963" y="6650038"/>
            <a:ext cx="669925" cy="203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14" name="Date Placeholder 386"/>
          <p:cNvSpPr>
            <a:spLocks noGrp="1"/>
          </p:cNvSpPr>
          <p:nvPr>
            <p:ph type="dt" sz="quarter" idx="10"/>
          </p:nvPr>
        </p:nvSpPr>
        <p:spPr>
          <a:xfrm>
            <a:off x="0" y="6669088"/>
            <a:ext cx="1273175" cy="185737"/>
          </a:xfrm>
        </p:spPr>
        <p:txBody>
          <a:bodyPr/>
          <a:lstStyle/>
          <a:p>
            <a:pPr>
              <a:defRPr/>
            </a:pPr>
            <a:r>
              <a:rPr lang="en-US" smtClean="0"/>
              <a:t>LIGO-D1201292-V3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36"/>
          <p:cNvSpPr txBox="1">
            <a:spLocks noChangeArrowheads="1"/>
          </p:cNvSpPr>
          <p:nvPr/>
        </p:nvSpPr>
        <p:spPr bwMode="auto">
          <a:xfrm>
            <a:off x="517644" y="721839"/>
            <a:ext cx="183659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800" b="1" dirty="0" smtClean="0">
                <a:latin typeface="Comic Sans MS" pitchFamily="66" charset="0"/>
                <a:hlinkClick r:id="" action="ppaction://noaction"/>
              </a:rPr>
              <a:t>&lt;&lt; X-End Racks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98989"/>
                </a:solidFill>
                <a:latin typeface="Comic Sans MS" pitchFamily="66" charset="0"/>
              </a:rPr>
              <a:t>LIGO-D1201292-V3</a:t>
            </a:r>
            <a:endParaRPr lang="en-US" smtClean="0">
              <a:solidFill>
                <a:srgbClr val="898989"/>
              </a:solidFill>
              <a:latin typeface="Comic Sans MS" pitchFamily="66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F1C14FF-5661-4850-9273-C10BD9B785D3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8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25613" y="0"/>
            <a:ext cx="7418387" cy="6810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X-End</a:t>
            </a:r>
            <a:endParaRPr lang="en-US" dirty="0"/>
          </a:p>
        </p:txBody>
      </p:sp>
      <p:pic>
        <p:nvPicPr>
          <p:cNvPr id="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409" y="1846052"/>
            <a:ext cx="4309546" cy="392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052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O-d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40000"/>
            <a:lumOff val="60000"/>
          </a:schemeClr>
        </a:solidFill>
        <a:ln w="3175">
          <a:solidFill>
            <a:schemeClr val="tx1"/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27866</TotalTime>
  <Words>590</Words>
  <Application>Microsoft Office PowerPoint</Application>
  <PresentationFormat>On-screen Show (4:3)</PresentationFormat>
  <Paragraphs>146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LIGO-dlk</vt:lpstr>
      <vt:lpstr>Photo Editor Photo</vt:lpstr>
      <vt:lpstr>LLO X-End</vt:lpstr>
      <vt:lpstr>VEAX LLO Existing Cable Piers Locations</vt:lpstr>
      <vt:lpstr>Baskets</vt:lpstr>
      <vt:lpstr>VEAX LLO Existing Cable Piers Locations</vt:lpstr>
      <vt:lpstr>VEAX Overlay</vt:lpstr>
      <vt:lpstr>CDS Electronics Room X-End (CERX) Rack Layout</vt:lpstr>
      <vt:lpstr>Suggested Phone Locations (20121114)</vt:lpstr>
      <vt:lpstr>X-End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 Subsystem – Rack L1-PEM-01</dc:title>
  <dc:creator>David L Kinzel</dc:creator>
  <cp:lastModifiedBy>David Kinzel</cp:lastModifiedBy>
  <cp:revision>152</cp:revision>
  <cp:lastPrinted>2012-11-28T15:11:48Z</cp:lastPrinted>
  <dcterms:created xsi:type="dcterms:W3CDTF">2012-09-13T13:57:31Z</dcterms:created>
  <dcterms:modified xsi:type="dcterms:W3CDTF">2012-11-30T21:53:39Z</dcterms:modified>
</cp:coreProperties>
</file>