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sldIdLst>
    <p:sldId id="415" r:id="rId3"/>
    <p:sldId id="410" r:id="rId4"/>
    <p:sldId id="423" r:id="rId5"/>
    <p:sldId id="422" r:id="rId6"/>
    <p:sldId id="417" r:id="rId7"/>
    <p:sldId id="424" r:id="rId8"/>
    <p:sldId id="426" r:id="rId9"/>
    <p:sldId id="425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29BD"/>
    <a:srgbClr val="3E4D1F"/>
    <a:srgbClr val="E6B9B8"/>
    <a:srgbClr val="DCE6F2"/>
    <a:srgbClr val="FF66FF"/>
    <a:srgbClr val="66FF33"/>
    <a:srgbClr val="6666FF"/>
    <a:srgbClr val="F8EDE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15" autoAdjust="0"/>
  </p:normalViewPr>
  <p:slideViewPr>
    <p:cSldViewPr snapToGrid="0">
      <p:cViewPr varScale="1">
        <p:scale>
          <a:sx n="119" d="100"/>
          <a:sy n="11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34998-4336-41CB-9C15-BDF81B1DEC2C}" type="datetimeFigureOut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2D07-6CE1-4D2A-9933-72FB191D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LIGO-D1201231-V5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2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LIGO-D1201231-V5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6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LLO Y-End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96" y="946769"/>
            <a:ext cx="4504482" cy="556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42" y="2272528"/>
            <a:ext cx="3131744" cy="322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56763" y="3484258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5" action="ppaction://hlinksldjump"/>
              </a:rPr>
              <a:t>CERY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6458" y="3238037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6" action="ppaction://hlinksldjump"/>
              </a:rPr>
              <a:t>VEAY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906490" y="2743200"/>
            <a:ext cx="109728" cy="54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698846" y="1138593"/>
            <a:ext cx="1491392" cy="1113863"/>
            <a:chOff x="6698846" y="1138593"/>
            <a:chExt cx="1491392" cy="1113863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1626" y="1406665"/>
              <a:ext cx="914400" cy="5486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7722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71764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986269" y="1370521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680833" y="1369173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7547" y="161773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x 10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6432157" y="1617732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7382457" y="1588651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0123" y="113859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¾”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98846" y="2067790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5/8”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07473" y="2558534"/>
            <a:ext cx="9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6+” hole centered 24” up, 39” over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074568" y="2131042"/>
            <a:ext cx="757947" cy="63959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83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2714880" y="4133185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9" name="Group 4118"/>
          <p:cNvGrpSpPr/>
          <p:nvPr/>
        </p:nvGrpSpPr>
        <p:grpSpPr>
          <a:xfrm>
            <a:off x="3098987" y="3861941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4085591"/>
            <a:ext cx="0" cy="117986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15245" y="4985681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2710047" y="5107112"/>
            <a:ext cx="54475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1918" y="5106693"/>
            <a:ext cx="0" cy="1645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40251" y="4918126"/>
            <a:ext cx="0" cy="35471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41964" y="3933828"/>
            <a:ext cx="0" cy="1335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153410" y="3807014"/>
            <a:ext cx="86868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LIGO-D1201231-V5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037549" y="50648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17.5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6186" y="482943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46.5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4302" y="1346415"/>
            <a:ext cx="0" cy="8503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954680" y="169071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82098" y="36499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2991777" y="2126032"/>
            <a:ext cx="1316736" cy="82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709429" y="3714752"/>
            <a:ext cx="1311" cy="155809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686136" y="413126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47.0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3149940" y="3536729"/>
            <a:ext cx="1" cy="73152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6200000">
            <a:off x="3195211" y="44134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149.0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401495" y="3911778"/>
            <a:ext cx="0" cy="13624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398336" y="3911778"/>
            <a:ext cx="0" cy="13505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59466" y="3811979"/>
            <a:ext cx="872150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6200000">
            <a:off x="3788552" y="442937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145.5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2644847" y="3509348"/>
            <a:ext cx="1755999" cy="341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381440" y="193356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4132141" y="434477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192.0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308513" y="3512759"/>
            <a:ext cx="0" cy="17556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4308513" y="3543489"/>
            <a:ext cx="2442" cy="17219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16200000">
            <a:off x="3307906" y="3285445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3287382" y="2243577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 flipV="1">
            <a:off x="2982251" y="1348703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2982251" y="2971805"/>
            <a:ext cx="9526" cy="105452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795325" y="399325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20.0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2663114" y="361287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43.0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149941" y="4177930"/>
            <a:ext cx="402336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017006" y="403423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44.0</a:t>
            </a: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59869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 flipV="1">
            <a:off x="3157085" y="4181011"/>
            <a:ext cx="471489" cy="292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409153" y="404130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8" y="5061351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591665" y="527692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126359" y="486206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68632" y="5482457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2935685" y="5061351"/>
            <a:ext cx="328785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04666" y="5476604"/>
            <a:ext cx="125112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725935" y="5265107"/>
            <a:ext cx="21365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44753" y="4232531"/>
            <a:ext cx="1452926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021297" y="3407935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64864" y="5619419"/>
            <a:ext cx="77617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710740" y="3911752"/>
            <a:ext cx="803035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0" name="Group 4119"/>
          <p:cNvGrpSpPr/>
          <p:nvPr/>
        </p:nvGrpSpPr>
        <p:grpSpPr>
          <a:xfrm>
            <a:off x="3972517" y="3888108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flipV="1">
            <a:off x="4017200" y="3738275"/>
            <a:ext cx="0" cy="152400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900926" y="3929768"/>
            <a:ext cx="266262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1" name="Group 4120"/>
          <p:cNvGrpSpPr/>
          <p:nvPr/>
        </p:nvGrpSpPr>
        <p:grpSpPr>
          <a:xfrm>
            <a:off x="3900926" y="2160825"/>
            <a:ext cx="459199" cy="91440"/>
            <a:chOff x="3900926" y="2160825"/>
            <a:chExt cx="459199" cy="91440"/>
          </a:xfrm>
        </p:grpSpPr>
        <p:sp>
          <p:nvSpPr>
            <p:cNvPr id="47" name="Rectangle 46"/>
            <p:cNvSpPr>
              <a:spLocks noChangeAspect="1"/>
            </p:cNvSpPr>
            <p:nvPr/>
          </p:nvSpPr>
          <p:spPr bwMode="auto">
            <a:xfrm>
              <a:off x="4268685" y="2160825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9" name="Rectangle 208"/>
            <p:cNvSpPr>
              <a:spLocks/>
            </p:cNvSpPr>
            <p:nvPr/>
          </p:nvSpPr>
          <p:spPr bwMode="auto">
            <a:xfrm>
              <a:off x="3900926" y="21881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39" name="Straight Connector 138"/>
          <p:cNvCxnSpPr/>
          <p:nvPr/>
        </p:nvCxnSpPr>
        <p:spPr>
          <a:xfrm flipH="1" flipV="1">
            <a:off x="4310955" y="1325445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738508" y="2448971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213" name="Rectangle 212"/>
          <p:cNvSpPr/>
          <p:nvPr/>
        </p:nvSpPr>
        <p:spPr bwMode="auto">
          <a:xfrm rot="16200000">
            <a:off x="3866055" y="2184303"/>
            <a:ext cx="514314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932198" y="3587597"/>
            <a:ext cx="0" cy="16824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152062" y="3595274"/>
            <a:ext cx="76809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284145" y="35693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84.0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3584904" y="433092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184.0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9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smtClean="0"/>
              <a:t>Baskets</a:t>
            </a:r>
          </a:p>
        </p:txBody>
      </p:sp>
      <p:pic>
        <p:nvPicPr>
          <p:cNvPr id="1229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78268" y="936625"/>
            <a:ext cx="5486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Down Arrow 67"/>
          <p:cNvSpPr/>
          <p:nvPr/>
        </p:nvSpPr>
        <p:spPr bwMode="auto">
          <a:xfrm>
            <a:off x="4187825" y="6205538"/>
            <a:ext cx="1177925" cy="579437"/>
          </a:xfrm>
          <a:prstGeom prst="downArrow">
            <a:avLst>
              <a:gd name="adj1" fmla="val 50000"/>
              <a:gd name="adj2" fmla="val 45882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prstClr val="black"/>
                </a:solidFill>
                <a:latin typeface="Comic Sans MS" pitchFamily="66" charset="0"/>
              </a:rPr>
              <a:t>Vertex</a:t>
            </a:r>
            <a:endParaRPr lang="en-US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293" name="TextBox 69"/>
          <p:cNvSpPr txBox="1">
            <a:spLocks noChangeArrowheads="1"/>
          </p:cNvSpPr>
          <p:nvPr/>
        </p:nvSpPr>
        <p:spPr bwMode="auto">
          <a:xfrm>
            <a:off x="4316413" y="3402013"/>
            <a:ext cx="7937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omic Sans MS" pitchFamily="66" charset="0"/>
              </a:rPr>
              <a:t>BSC5</a:t>
            </a:r>
          </a:p>
        </p:txBody>
      </p:sp>
      <p:sp>
        <p:nvSpPr>
          <p:cNvPr id="6" name="Slide Number Placeholder 385"/>
          <p:cNvSpPr>
            <a:spLocks noGrp="1"/>
          </p:cNvSpPr>
          <p:nvPr>
            <p:ph type="sldNum" sz="quarter" idx="11"/>
          </p:nvPr>
        </p:nvSpPr>
        <p:spPr bwMode="auto">
          <a:xfrm>
            <a:off x="8462963" y="6650038"/>
            <a:ext cx="669925" cy="203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Date Placeholder 386"/>
          <p:cNvSpPr>
            <a:spLocks noGrp="1"/>
          </p:cNvSpPr>
          <p:nvPr>
            <p:ph type="dt" sz="quarter" idx="10"/>
          </p:nvPr>
        </p:nvSpPr>
        <p:spPr>
          <a:xfrm>
            <a:off x="0" y="6669088"/>
            <a:ext cx="1273175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LIGO-D1201231-V5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193" y="2126006"/>
            <a:ext cx="1510498" cy="151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1" name="Straight Connector 170"/>
          <p:cNvCxnSpPr/>
          <p:nvPr/>
        </p:nvCxnSpPr>
        <p:spPr>
          <a:xfrm>
            <a:off x="2716508" y="4182693"/>
            <a:ext cx="832104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574457" y="417761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91.0</a:t>
            </a: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2728505" y="4179176"/>
            <a:ext cx="8321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3751157"/>
            <a:ext cx="1541" cy="15143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LIGO-D1201231-V5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3474566" y="443730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6200000">
            <a:off x="2525622" y="219466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2975550" y="1348703"/>
            <a:ext cx="6702" cy="419916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40817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3247814" y="4190415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7" y="505658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467082" y="5144820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002520" y="4726520"/>
            <a:ext cx="440208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16238" y="546816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3014794" y="5056588"/>
            <a:ext cx="207830" cy="104081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35693" y="5470246"/>
            <a:ext cx="52373" cy="113486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801903" y="5260038"/>
            <a:ext cx="96602" cy="109730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87415" y="4189869"/>
            <a:ext cx="140248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294539" y="3436390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29914" y="5668658"/>
            <a:ext cx="7761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3884925" y="3336237"/>
            <a:ext cx="661448" cy="276999"/>
            <a:chOff x="3884925" y="3336237"/>
            <a:chExt cx="661448" cy="276999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3955045" y="3349853"/>
              <a:ext cx="521208" cy="23774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84925" y="333623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VE Pump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26 x 56.5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07374" y="4532211"/>
            <a:ext cx="661448" cy="306841"/>
            <a:chOff x="6307374" y="4532211"/>
            <a:chExt cx="661448" cy="306841"/>
          </a:xfrm>
        </p:grpSpPr>
        <p:sp>
          <p:nvSpPr>
            <p:cNvPr id="141" name="Rectangle 140"/>
            <p:cNvSpPr/>
            <p:nvPr/>
          </p:nvSpPr>
          <p:spPr bwMode="auto">
            <a:xfrm>
              <a:off x="6494595" y="4546444"/>
              <a:ext cx="292608" cy="29260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307374" y="4532211"/>
              <a:ext cx="6614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VAC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96151" y="3751157"/>
            <a:ext cx="661448" cy="360862"/>
            <a:chOff x="4241464" y="6037875"/>
            <a:chExt cx="661448" cy="360862"/>
          </a:xfrm>
        </p:grpSpPr>
        <p:sp>
          <p:nvSpPr>
            <p:cNvPr id="145" name="Rectangle 144"/>
            <p:cNvSpPr/>
            <p:nvPr/>
          </p:nvSpPr>
          <p:spPr bwMode="auto">
            <a:xfrm>
              <a:off x="4463603" y="6042121"/>
              <a:ext cx="219456" cy="3566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241464" y="6037875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SUS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123347" y="3686452"/>
            <a:ext cx="670963" cy="438912"/>
            <a:chOff x="4567703" y="6042121"/>
            <a:chExt cx="670963" cy="438912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4567703" y="6042121"/>
              <a:ext cx="658368" cy="43891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7218" y="612307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ISCB5R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72 x 48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59" name="Straight Connector 158"/>
          <p:cNvCxnSpPr/>
          <p:nvPr/>
        </p:nvCxnSpPr>
        <p:spPr>
          <a:xfrm>
            <a:off x="3677733" y="3949866"/>
            <a:ext cx="0" cy="13167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2789409" y="3765456"/>
            <a:ext cx="670350" cy="360557"/>
            <a:chOff x="2732253" y="3989317"/>
            <a:chExt cx="670350" cy="360557"/>
          </a:xfrm>
        </p:grpSpPr>
        <p:grpSp>
          <p:nvGrpSpPr>
            <p:cNvPr id="153" name="Group 152"/>
            <p:cNvGrpSpPr/>
            <p:nvPr/>
          </p:nvGrpSpPr>
          <p:grpSpPr>
            <a:xfrm>
              <a:off x="2741155" y="3993258"/>
              <a:ext cx="661448" cy="356616"/>
              <a:chOff x="4255753" y="6042121"/>
              <a:chExt cx="661448" cy="356616"/>
            </a:xfrm>
          </p:grpSpPr>
          <p:sp>
            <p:nvSpPr>
              <p:cNvPr id="157" name="Rectangle 156"/>
              <p:cNvSpPr/>
              <p:nvPr/>
            </p:nvSpPr>
            <p:spPr bwMode="auto">
              <a:xfrm>
                <a:off x="4463603" y="6042121"/>
                <a:ext cx="219456" cy="3566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4255753" y="6089346"/>
                <a:ext cx="66144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600" b="1" dirty="0" smtClean="0">
                  <a:solidFill>
                    <a:srgbClr val="00CC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54" name="TextBox 153"/>
            <p:cNvSpPr txBox="1"/>
            <p:nvPr/>
          </p:nvSpPr>
          <p:spPr>
            <a:xfrm>
              <a:off x="2732253" y="3989317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ISC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60" name="Straight Connector 159"/>
          <p:cNvCxnSpPr/>
          <p:nvPr/>
        </p:nvCxnSpPr>
        <p:spPr>
          <a:xfrm flipV="1">
            <a:off x="2711439" y="4169852"/>
            <a:ext cx="1541" cy="110438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Block Arc 161"/>
          <p:cNvSpPr/>
          <p:nvPr/>
        </p:nvSpPr>
        <p:spPr bwMode="auto">
          <a:xfrm rot="5400000">
            <a:off x="3002520" y="3005620"/>
            <a:ext cx="440208" cy="438912"/>
          </a:xfrm>
          <a:prstGeom prst="blockArc">
            <a:avLst>
              <a:gd name="adj1" fmla="val 12951999"/>
              <a:gd name="adj2" fmla="val 16175035"/>
              <a:gd name="adj3" fmla="val 25699"/>
            </a:avLst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 bwMode="auto">
          <a:xfrm rot="16200000">
            <a:off x="3245405" y="3312671"/>
            <a:ext cx="284271" cy="109079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4119" name="Group 4118"/>
          <p:cNvGrpSpPr/>
          <p:nvPr/>
        </p:nvGrpSpPr>
        <p:grpSpPr>
          <a:xfrm rot="10800000">
            <a:off x="3194247" y="3852415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4120" name="Group 4119"/>
          <p:cNvGrpSpPr/>
          <p:nvPr/>
        </p:nvGrpSpPr>
        <p:grpSpPr>
          <a:xfrm rot="16200000">
            <a:off x="3864940" y="3664296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sp>
        <p:nvSpPr>
          <p:cNvPr id="161" name="Rectangle 160"/>
          <p:cNvSpPr/>
          <p:nvPr/>
        </p:nvSpPr>
        <p:spPr bwMode="auto">
          <a:xfrm>
            <a:off x="3173835" y="3841662"/>
            <a:ext cx="987552" cy="109728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2757212" y="2731864"/>
            <a:ext cx="847984" cy="519121"/>
            <a:chOff x="3302789" y="5962001"/>
            <a:chExt cx="847984" cy="519121"/>
          </a:xfrm>
        </p:grpSpPr>
        <p:sp>
          <p:nvSpPr>
            <p:cNvPr id="97" name="Block Arc 96"/>
            <p:cNvSpPr/>
            <p:nvPr/>
          </p:nvSpPr>
          <p:spPr bwMode="auto">
            <a:xfrm rot="2745262">
              <a:off x="3302789" y="6042210"/>
              <a:ext cx="438912" cy="438912"/>
            </a:xfrm>
            <a:prstGeom prst="blockArc">
              <a:avLst>
                <a:gd name="adj1" fmla="val 13401305"/>
                <a:gd name="adj2" fmla="val 16175035"/>
                <a:gd name="adj3" fmla="val 25699"/>
              </a:avLst>
            </a:prstGeom>
            <a:solidFill>
              <a:srgbClr val="00B05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Block Arc 97"/>
            <p:cNvSpPr/>
            <p:nvPr/>
          </p:nvSpPr>
          <p:spPr bwMode="auto">
            <a:xfrm rot="13522026">
              <a:off x="3711861" y="5962001"/>
              <a:ext cx="438912" cy="438912"/>
            </a:xfrm>
            <a:prstGeom prst="blockArc">
              <a:avLst>
                <a:gd name="adj1" fmla="val 14894238"/>
                <a:gd name="adj2" fmla="val 16175035"/>
                <a:gd name="adj3" fmla="val 25699"/>
              </a:avLst>
            </a:prstGeom>
            <a:solidFill>
              <a:srgbClr val="00B05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 rot="13316831">
              <a:off x="3615953" y="6165364"/>
              <a:ext cx="219869" cy="109082"/>
            </a:xfrm>
            <a:prstGeom prst="rect">
              <a:avLst/>
            </a:prstGeom>
            <a:solidFill>
              <a:srgbClr val="00B05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28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60" y="2648450"/>
            <a:ext cx="2213033" cy="328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Overlay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1" y="2397332"/>
            <a:ext cx="3783442" cy="415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36" y="2648450"/>
            <a:ext cx="2648007" cy="330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2408" y="855931"/>
            <a:ext cx="38123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Things that can be done: (Note: Green trace is new tray.)</a:t>
            </a:r>
          </a:p>
          <a:p>
            <a:r>
              <a:rPr lang="en-US" sz="700" b="1" dirty="0" smtClean="0">
                <a:latin typeface="Comic Sans MS" pitchFamily="66" charset="0"/>
              </a:rPr>
              <a:t>1) Remove old cable tray and pier that interferes with dome parking.</a:t>
            </a:r>
            <a:endParaRPr lang="en-US" sz="700" b="1" dirty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Relocate existing piers to support cable tray to L1-SUS-YR1.</a:t>
            </a:r>
          </a:p>
          <a:p>
            <a:r>
              <a:rPr lang="en-US" sz="700" b="1" dirty="0" smtClean="0">
                <a:latin typeface="Comic Sans MS" pitchFamily="66" charset="0"/>
              </a:rPr>
              <a:t>3) Locate L1-ISC-YR1 farther away from existing pier for clearance.</a:t>
            </a:r>
          </a:p>
          <a:p>
            <a:r>
              <a:rPr lang="en-US" sz="700" b="1" dirty="0" smtClean="0">
                <a:latin typeface="Comic Sans MS" pitchFamily="66" charset="0"/>
              </a:rPr>
              <a:t>4) Suggest joining basket around BSC to existing cable tray at waterfall.</a:t>
            </a:r>
          </a:p>
          <a:p>
            <a:r>
              <a:rPr lang="en-US" sz="700" b="1" dirty="0" smtClean="0">
                <a:latin typeface="Comic Sans MS" pitchFamily="66" charset="0"/>
              </a:rPr>
              <a:t>5) Add cable tray to reach L1-SUS-YR1.</a:t>
            </a:r>
          </a:p>
          <a:p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378" y="855931"/>
            <a:ext cx="43265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Questions and comments:</a:t>
            </a:r>
          </a:p>
          <a:p>
            <a:r>
              <a:rPr lang="en-US" sz="700" b="1" dirty="0" smtClean="0">
                <a:latin typeface="Comic Sans MS" pitchFamily="66" charset="0"/>
              </a:rPr>
              <a:t>1) Where does 11U Short Rack (D1001423-v11) go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Where does L1-AOS-YR1 (if it needs to exist) go? (Does not exist)</a:t>
            </a:r>
          </a:p>
          <a:p>
            <a:r>
              <a:rPr lang="en-US" sz="700" b="1" dirty="0" smtClean="0">
                <a:latin typeface="Comic Sans MS" pitchFamily="66" charset="0"/>
              </a:rPr>
              <a:t>3) What does pentagon-2 mean regarding tray removal?  Is there tray across the beam tube from L1-SUS-YR1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4) Is the called-out 10’ height important for some reason? LLO height is 8’. (OK)</a:t>
            </a:r>
          </a:p>
          <a:p>
            <a:r>
              <a:rPr lang="en-US" sz="700" b="1" dirty="0" smtClean="0">
                <a:latin typeface="Comic Sans MS" pitchFamily="66" charset="0"/>
              </a:rPr>
              <a:t>5) What are the double doors in the note all about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6) A door is missing from the garb room to the VEA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7) The doors are missing </a:t>
            </a:r>
            <a:r>
              <a:rPr lang="en-US" sz="700" b="1" dirty="0">
                <a:latin typeface="Comic Sans MS" pitchFamily="66" charset="0"/>
              </a:rPr>
              <a:t>from the </a:t>
            </a:r>
            <a:r>
              <a:rPr lang="en-US" sz="700" b="1" dirty="0" smtClean="0">
                <a:latin typeface="Comic Sans MS" pitchFamily="66" charset="0"/>
              </a:rPr>
              <a:t>mechanical room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8) L1-VAC-YR1 is missing.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9) All cabling that currently uses under-beam tray and the waterfall is missing. (Kurt)</a:t>
            </a:r>
          </a:p>
          <a:p>
            <a:r>
              <a:rPr lang="en-US" sz="700" b="1" dirty="0" smtClean="0">
                <a:latin typeface="Comic Sans MS" pitchFamily="66" charset="0"/>
              </a:rPr>
              <a:t>10) The Photon Calibrator is </a:t>
            </a:r>
            <a:r>
              <a:rPr lang="en-US" sz="700" b="1" dirty="0">
                <a:latin typeface="Comic Sans MS" pitchFamily="66" charset="0"/>
              </a:rPr>
              <a:t>missing. </a:t>
            </a:r>
            <a:r>
              <a:rPr lang="en-US" sz="700" b="1" dirty="0" smtClean="0">
                <a:latin typeface="Comic Sans MS" pitchFamily="66" charset="0"/>
              </a:rPr>
              <a:t>(Mounted to tube – part of OPLEV)</a:t>
            </a:r>
          </a:p>
          <a:p>
            <a:r>
              <a:rPr lang="en-US" sz="700" b="1" dirty="0" smtClean="0">
                <a:latin typeface="Comic Sans MS" pitchFamily="66" charset="0"/>
              </a:rPr>
              <a:t>11) VE Pumps are not shown.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12) Size of ISCB5R is not specified. (72 x 48)</a:t>
            </a:r>
          </a:p>
          <a:p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673191" y="3209927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085952" y="446828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439243" y="4404658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961636" y="3858069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71354" y="451609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9912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Existing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9243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New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 rot="19865768">
            <a:off x="2575301" y="2967335"/>
            <a:ext cx="3993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OBSOLETE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13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LIGO-D1201231-V5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/>
              <a:t>CDS Electronics Room </a:t>
            </a:r>
            <a:r>
              <a:rPr lang="en-US" dirty="0" smtClean="0"/>
              <a:t>Y-End </a:t>
            </a:r>
            <a:r>
              <a:rPr lang="en-US" dirty="0"/>
              <a:t>(</a:t>
            </a:r>
            <a:r>
              <a:rPr lang="en-US" dirty="0" smtClean="0"/>
              <a:t>CERY) </a:t>
            </a:r>
            <a:r>
              <a:rPr lang="en-US" dirty="0"/>
              <a:t>Rack Layout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50" y="1744225"/>
            <a:ext cx="38671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50"/>
          <p:cNvSpPr/>
          <p:nvPr/>
        </p:nvSpPr>
        <p:spPr bwMode="auto">
          <a:xfrm>
            <a:off x="2817250" y="3276564"/>
            <a:ext cx="457200" cy="7315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264" name="Rectangle 86"/>
          <p:cNvSpPr>
            <a:spLocks noChangeArrowheads="1"/>
          </p:cNvSpPr>
          <p:nvPr/>
        </p:nvSpPr>
        <p:spPr bwMode="auto">
          <a:xfrm>
            <a:off x="3268738" y="5699985"/>
            <a:ext cx="444352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>
                <a:latin typeface="Comic Sans MS" pitchFamily="66" charset="0"/>
              </a:rPr>
              <a:t>CERY</a:t>
            </a:r>
            <a:endParaRPr lang="en-US" sz="800" b="1" dirty="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84093" y="4291600"/>
            <a:ext cx="182563" cy="653177"/>
            <a:chOff x="6084093" y="4291600"/>
            <a:chExt cx="182563" cy="653177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Rectangle 110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47" name="Block Arc 46"/>
          <p:cNvSpPr/>
          <p:nvPr/>
        </p:nvSpPr>
        <p:spPr bwMode="auto">
          <a:xfrm>
            <a:off x="6069103" y="4798717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 rot="5400000">
            <a:off x="6640790" y="5310444"/>
            <a:ext cx="381129" cy="154395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Block Arc 48"/>
          <p:cNvSpPr/>
          <p:nvPr/>
        </p:nvSpPr>
        <p:spPr bwMode="auto">
          <a:xfrm rot="10800000">
            <a:off x="6754157" y="5197077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 rot="5400000">
            <a:off x="5588282" y="4521800"/>
            <a:ext cx="837170" cy="78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Block Arc 52"/>
          <p:cNvSpPr/>
          <p:nvPr/>
        </p:nvSpPr>
        <p:spPr bwMode="auto">
          <a:xfrm rot="10800000">
            <a:off x="6090562" y="4166954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162886" y="5828179"/>
            <a:ext cx="1097280" cy="155448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956678" y="4872107"/>
            <a:ext cx="220732" cy="1077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6" name="Rectangle 55"/>
          <p:cNvSpPr/>
          <p:nvPr/>
        </p:nvSpPr>
        <p:spPr bwMode="auto">
          <a:xfrm>
            <a:off x="2921368" y="4904152"/>
            <a:ext cx="458914" cy="135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276725" y="3282289"/>
            <a:ext cx="457200" cy="731520"/>
          </a:xfrm>
          <a:prstGeom prst="rect">
            <a:avLst/>
          </a:prstGeom>
          <a:solidFill>
            <a:srgbClr val="FBFAB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4505833" y="3307003"/>
            <a:ext cx="457200" cy="73152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5440937" y="3306717"/>
            <a:ext cx="457200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2" name="Rectangle 61"/>
          <p:cNvSpPr/>
          <p:nvPr/>
        </p:nvSpPr>
        <p:spPr bwMode="auto">
          <a:xfrm>
            <a:off x="5903589" y="3306717"/>
            <a:ext cx="457200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3" name="Rectangle 62"/>
          <p:cNvSpPr/>
          <p:nvPr/>
        </p:nvSpPr>
        <p:spPr bwMode="auto">
          <a:xfrm>
            <a:off x="4050848" y="3301265"/>
            <a:ext cx="457200" cy="73152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 rot="5400000">
            <a:off x="5012655" y="4452926"/>
            <a:ext cx="4572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 rot="5400000">
            <a:off x="3755444" y="4459892"/>
            <a:ext cx="4572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142100" y="3638423"/>
            <a:ext cx="182563" cy="653177"/>
            <a:chOff x="6084093" y="4291600"/>
            <a:chExt cx="182563" cy="653177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59667" y="3638423"/>
            <a:ext cx="182563" cy="653177"/>
            <a:chOff x="6084093" y="4291600"/>
            <a:chExt cx="182563" cy="653177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 bwMode="auto">
          <a:xfrm rot="5400000">
            <a:off x="5970363" y="4286007"/>
            <a:ext cx="381129" cy="154395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Block Arc 3"/>
          <p:cNvSpPr/>
          <p:nvPr/>
        </p:nvSpPr>
        <p:spPr bwMode="auto">
          <a:xfrm>
            <a:off x="5657628" y="3971836"/>
            <a:ext cx="381189" cy="38619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 bwMode="auto">
          <a:xfrm>
            <a:off x="5398676" y="3774280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490914" y="4941627"/>
            <a:ext cx="2295289" cy="8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0383" y="4710795"/>
            <a:ext cx="9012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L1-VDC-YC1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7831" y="4715018"/>
            <a:ext cx="9204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L1-VDC-YC2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3033881" y="2695430"/>
            <a:ext cx="9428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L1-DAQ-YC1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3831661" y="2739157"/>
            <a:ext cx="8883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L1-SEI-YC1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5644117" y="2731880"/>
            <a:ext cx="9188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L1-SUS-YC1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5187044" y="2714952"/>
            <a:ext cx="93807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L1-SUS-YC2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4290704" y="2727171"/>
            <a:ext cx="9012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L1-TCS-YC1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 rot="5400000">
            <a:off x="4905340" y="4339063"/>
            <a:ext cx="649898" cy="714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 rot="5400000">
            <a:off x="3592772" y="4336184"/>
            <a:ext cx="655655" cy="71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2596848" y="2689705"/>
            <a:ext cx="898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L1-FAC-YC1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817900" y="728663"/>
            <a:ext cx="132750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Y-End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744638" y="5387641"/>
            <a:ext cx="862377" cy="420066"/>
          </a:xfrm>
          <a:prstGeom prst="wedgeRectCallout">
            <a:avLst>
              <a:gd name="adj1" fmla="val -81177"/>
              <a:gd name="adj2" fmla="val -146331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AC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7113029" y="4627220"/>
            <a:ext cx="862377" cy="420066"/>
          </a:xfrm>
          <a:prstGeom prst="wedgeRectCallout">
            <a:avLst>
              <a:gd name="adj1" fmla="val -86349"/>
              <a:gd name="adj2" fmla="val 39493"/>
            </a:avLst>
          </a:prstGeom>
          <a:solidFill>
            <a:srgbClr val="B7DEE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Signals and 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1476401" y="4038237"/>
            <a:ext cx="862377" cy="420066"/>
          </a:xfrm>
          <a:prstGeom prst="wedgeRectCallout">
            <a:avLst>
              <a:gd name="adj1" fmla="val 148129"/>
              <a:gd name="adj2" fmla="val -59613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DC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 rot="10800000" flipV="1">
            <a:off x="4959779" y="3306717"/>
            <a:ext cx="469596" cy="743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 rot="5400000" flipV="1">
            <a:off x="4751988" y="2702457"/>
            <a:ext cx="8851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L1-ISC-YC1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991033" y="3759290"/>
            <a:ext cx="2855898" cy="175071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2991032" y="3962316"/>
            <a:ext cx="2857189" cy="875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589685" y="929024"/>
            <a:ext cx="5361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100" dirty="0" smtClean="0">
                <a:latin typeface="Comic Sans MS" pitchFamily="66" charset="0"/>
              </a:rPr>
              <a:t>It </a:t>
            </a:r>
            <a:r>
              <a:rPr lang="en-US" sz="1100" dirty="0">
                <a:latin typeface="Comic Sans MS" pitchFamily="66" charset="0"/>
              </a:rPr>
              <a:t>is 65’ from the L1-FAC-YC1 Rack to the knee of the waterfall in the VEAY</a:t>
            </a:r>
            <a:r>
              <a:rPr lang="en-US" sz="1100" dirty="0" smtClean="0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US" sz="1100" dirty="0" smtClean="0">
                <a:latin typeface="Comic Sans MS" pitchFamily="66" charset="0"/>
              </a:rPr>
              <a:t>The height of the cable trays is 8’.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30" y="1425716"/>
            <a:ext cx="4309546" cy="44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Suggested Phone Locations (20121114)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312941" y="2430847"/>
            <a:ext cx="845389" cy="407674"/>
          </a:xfrm>
          <a:prstGeom prst="wedgeRectCallout">
            <a:avLst>
              <a:gd name="adj1" fmla="val -107746"/>
              <a:gd name="adj2" fmla="val -7634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Radio Phone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 bwMode="auto">
          <a:xfrm>
            <a:off x="1444526" y="1420476"/>
            <a:ext cx="845389" cy="407674"/>
          </a:xfrm>
          <a:prstGeom prst="wedgeRectCallout">
            <a:avLst>
              <a:gd name="adj1" fmla="val 116444"/>
              <a:gd name="adj2" fmla="val 2495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Phone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10303" y="2229582"/>
            <a:ext cx="115798" cy="9489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823563" y="2643695"/>
            <a:ext cx="115798" cy="9489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82016" y="2385128"/>
            <a:ext cx="134426" cy="4571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3569627" y="1495042"/>
            <a:ext cx="845389" cy="407674"/>
          </a:xfrm>
          <a:prstGeom prst="wedgeRectCallout">
            <a:avLst>
              <a:gd name="adj1" fmla="val -96343"/>
              <a:gd name="adj2" fmla="val 16406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Fire Alarm System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385"/>
          <p:cNvSpPr>
            <a:spLocks noGrp="1"/>
          </p:cNvSpPr>
          <p:nvPr>
            <p:ph type="sldNum" sz="quarter" idx="11"/>
          </p:nvPr>
        </p:nvSpPr>
        <p:spPr bwMode="auto">
          <a:xfrm>
            <a:off x="8462963" y="6650038"/>
            <a:ext cx="669925" cy="203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Date Placeholder 386"/>
          <p:cNvSpPr>
            <a:spLocks noGrp="1"/>
          </p:cNvSpPr>
          <p:nvPr>
            <p:ph type="dt" sz="quarter" idx="10"/>
          </p:nvPr>
        </p:nvSpPr>
        <p:spPr>
          <a:xfrm>
            <a:off x="0" y="6669088"/>
            <a:ext cx="1273175" cy="18573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817900" y="728663"/>
            <a:ext cx="132750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Y-End Racks</a:t>
            </a:r>
            <a:endParaRPr lang="en-US" sz="800" b="1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>
            <a:endCxn id="18" idx="1"/>
          </p:cNvCxnSpPr>
          <p:nvPr/>
        </p:nvCxnSpPr>
        <p:spPr>
          <a:xfrm flipV="1">
            <a:off x="2881462" y="2407988"/>
            <a:ext cx="200554" cy="22669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0"/>
            <a:endCxn id="18" idx="3"/>
          </p:cNvCxnSpPr>
          <p:nvPr/>
        </p:nvCxnSpPr>
        <p:spPr>
          <a:xfrm flipH="1" flipV="1">
            <a:off x="3216442" y="2407988"/>
            <a:ext cx="608348" cy="91272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3763734" y="3320716"/>
            <a:ext cx="122111" cy="16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LIGO-D1201231-V5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Y-End</a:t>
            </a:r>
            <a:endParaRPr lang="en-US" dirty="0"/>
          </a:p>
        </p:txBody>
      </p: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817900" y="728663"/>
            <a:ext cx="132750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Y-End Racks</a:t>
            </a:r>
            <a:endParaRPr lang="en-US" sz="800" b="1" dirty="0">
              <a:latin typeface="Comic Sans MS" pitchFamily="66" charset="0"/>
            </a:endParaRPr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30" y="1425716"/>
            <a:ext cx="4309546" cy="44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9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27822</TotalTime>
  <Words>534</Words>
  <Application>Microsoft Office PowerPoint</Application>
  <PresentationFormat>On-screen Show (4:3)</PresentationFormat>
  <Paragraphs>141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LIGO-dlk</vt:lpstr>
      <vt:lpstr>1_LIGO-dlk</vt:lpstr>
      <vt:lpstr>Photo Editor Photo</vt:lpstr>
      <vt:lpstr>LLO Y-End</vt:lpstr>
      <vt:lpstr>VEAY LLO Existing Cable Piers Locations</vt:lpstr>
      <vt:lpstr>Baskets</vt:lpstr>
      <vt:lpstr>VEAY LLO Existing Cable Piers Locations</vt:lpstr>
      <vt:lpstr>VEAY Overlay</vt:lpstr>
      <vt:lpstr>CDS Electronics Room Y-End (CERY) Rack Layout</vt:lpstr>
      <vt:lpstr>Suggested Phone Locations (20121114)</vt:lpstr>
      <vt:lpstr>Y-End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147</cp:revision>
  <cp:lastPrinted>2012-11-28T15:36:34Z</cp:lastPrinted>
  <dcterms:created xsi:type="dcterms:W3CDTF">2012-09-13T13:57:31Z</dcterms:created>
  <dcterms:modified xsi:type="dcterms:W3CDTF">2013-03-18T18:39:35Z</dcterms:modified>
</cp:coreProperties>
</file>