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71" r:id="rId2"/>
    <p:sldId id="276" r:id="rId3"/>
    <p:sldId id="297" r:id="rId4"/>
    <p:sldId id="277" r:id="rId5"/>
    <p:sldId id="260" r:id="rId6"/>
    <p:sldId id="261" r:id="rId7"/>
    <p:sldId id="262" r:id="rId8"/>
    <p:sldId id="295" r:id="rId9"/>
    <p:sldId id="294" r:id="rId10"/>
    <p:sldId id="293" r:id="rId11"/>
    <p:sldId id="296" r:id="rId12"/>
    <p:sldId id="263" r:id="rId13"/>
    <p:sldId id="273" r:id="rId14"/>
    <p:sldId id="268" r:id="rId15"/>
    <p:sldId id="272" r:id="rId16"/>
    <p:sldId id="270" r:id="rId17"/>
    <p:sldId id="274" r:id="rId18"/>
    <p:sldId id="275" r:id="rId19"/>
    <p:sldId id="299" r:id="rId20"/>
    <p:sldId id="265" r:id="rId21"/>
    <p:sldId id="290" r:id="rId22"/>
    <p:sldId id="264" r:id="rId23"/>
    <p:sldId id="280" r:id="rId24"/>
    <p:sldId id="281" r:id="rId25"/>
    <p:sldId id="282" r:id="rId26"/>
    <p:sldId id="283" r:id="rId27"/>
    <p:sldId id="285" r:id="rId28"/>
    <p:sldId id="286" r:id="rId29"/>
    <p:sldId id="288" r:id="rId30"/>
    <p:sldId id="291" r:id="rId31"/>
    <p:sldId id="266" r:id="rId32"/>
    <p:sldId id="267" r:id="rId33"/>
    <p:sldId id="269" r:id="rId34"/>
    <p:sldId id="298" r:id="rId35"/>
    <p:sldId id="278" r:id="rId36"/>
    <p:sldId id="257" r:id="rId37"/>
    <p:sldId id="258" r:id="rId38"/>
    <p:sldId id="259" r:id="rId39"/>
    <p:sldId id="289" r:id="rId40"/>
    <p:sldId id="284" r:id="rId41"/>
    <p:sldId id="279"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1520"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wmf"/><Relationship Id="rId7" Type="http://schemas.openxmlformats.org/officeDocument/2006/relationships/image" Target="../media/image19.wmf"/><Relationship Id="rId8" Type="http://schemas.openxmlformats.org/officeDocument/2006/relationships/image" Target="../media/image20.wmf"/><Relationship Id="rId9" Type="http://schemas.openxmlformats.org/officeDocument/2006/relationships/image" Target="../media/image21.wmf"/><Relationship Id="rId1" Type="http://schemas.openxmlformats.org/officeDocument/2006/relationships/image" Target="../media/image13.emf"/><Relationship Id="rId2"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1" Type="http://schemas.openxmlformats.org/officeDocument/2006/relationships/image" Target="../media/image57.emf"/><Relationship Id="rId2"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image" Target="../media/image22.emf"/><Relationship Id="rId2"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1" Type="http://schemas.openxmlformats.org/officeDocument/2006/relationships/image" Target="../media/image26.emf"/><Relationship Id="rId2"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image" Target="../media/image32.emf"/><Relationship Id="rId2"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1" Type="http://schemas.openxmlformats.org/officeDocument/2006/relationships/image" Target="../media/image36.emf"/><Relationship Id="rId2"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1" Type="http://schemas.openxmlformats.org/officeDocument/2006/relationships/image" Target="../media/image40.emf"/><Relationship Id="rId2"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 Id="rId3"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 Id="rId3"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3846EFA-0A7D-5847-8C4D-0730F95C4A12}" type="datetimeFigureOut">
              <a:rPr lang="en-US" smtClean="0"/>
              <a:t>11/8/12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9B8FAC3-5D1C-A144-84FC-69C315FAC284}" type="slidenum">
              <a:rPr lang="en-US" smtClean="0"/>
              <a:t>‹#›</a:t>
            </a:fld>
            <a:endParaRPr lang="en-US"/>
          </a:p>
        </p:txBody>
      </p:sp>
    </p:spTree>
    <p:extLst>
      <p:ext uri="{BB962C8B-B14F-4D97-AF65-F5344CB8AC3E}">
        <p14:creationId xmlns:p14="http://schemas.microsoft.com/office/powerpoint/2010/main" val="34137887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3B43837-75FC-4226-A9AA-6D32E3DE76FF}" type="datetimeFigureOut">
              <a:rPr lang="en-US" smtClean="0"/>
              <a:pPr/>
              <a:t>11/8/12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E2B3420-BF1C-492B-A754-3E2AE630AF00}" type="slidenum">
              <a:rPr lang="en-US" smtClean="0"/>
              <a:pPr/>
              <a:t>‹#›</a:t>
            </a:fld>
            <a:endParaRPr lang="en-US"/>
          </a:p>
        </p:txBody>
      </p:sp>
    </p:spTree>
    <p:extLst>
      <p:ext uri="{BB962C8B-B14F-4D97-AF65-F5344CB8AC3E}">
        <p14:creationId xmlns:p14="http://schemas.microsoft.com/office/powerpoint/2010/main" val="38086351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7A5DAB-C78C-E248-B3E5-AC4A85F7B910}" type="datetime1">
              <a:rPr lang="en-US" smtClean="0"/>
              <a:t>11/8/12</a:t>
            </a:fld>
            <a:endParaRPr lang="en-US"/>
          </a:p>
        </p:txBody>
      </p:sp>
      <p:sp>
        <p:nvSpPr>
          <p:cNvPr id="5" name="Footer Placeholder 4"/>
          <p:cNvSpPr>
            <a:spLocks noGrp="1"/>
          </p:cNvSpPr>
          <p:nvPr>
            <p:ph type="ftr" sz="quarter" idx="11"/>
          </p:nvPr>
        </p:nvSpPr>
        <p:spPr/>
        <p:txBody>
          <a:bodyPr/>
          <a:lstStyle/>
          <a:p>
            <a:r>
              <a:rPr lang="en-US" smtClean="0"/>
              <a:t>G1200774-v8</a:t>
            </a:r>
            <a:endParaRPr lang="en-US"/>
          </a:p>
        </p:txBody>
      </p:sp>
      <p:sp>
        <p:nvSpPr>
          <p:cNvPr id="6" name="Slide Number Placeholder 5"/>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C15DD-45E1-BF48-842F-CACAC7635AE9}" type="datetime1">
              <a:rPr lang="en-US" smtClean="0"/>
              <a:t>11/8/12</a:t>
            </a:fld>
            <a:endParaRPr lang="en-US"/>
          </a:p>
        </p:txBody>
      </p:sp>
      <p:sp>
        <p:nvSpPr>
          <p:cNvPr id="5" name="Footer Placeholder 4"/>
          <p:cNvSpPr>
            <a:spLocks noGrp="1"/>
          </p:cNvSpPr>
          <p:nvPr>
            <p:ph type="ftr" sz="quarter" idx="11"/>
          </p:nvPr>
        </p:nvSpPr>
        <p:spPr/>
        <p:txBody>
          <a:bodyPr/>
          <a:lstStyle/>
          <a:p>
            <a:r>
              <a:rPr lang="en-US" smtClean="0"/>
              <a:t>G1200774-v8</a:t>
            </a:r>
            <a:endParaRPr lang="en-US"/>
          </a:p>
        </p:txBody>
      </p:sp>
      <p:sp>
        <p:nvSpPr>
          <p:cNvPr id="6" name="Slide Number Placeholder 5"/>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BF2BB-1318-2042-BB1A-B375844005F3}" type="datetime1">
              <a:rPr lang="en-US" smtClean="0"/>
              <a:t>11/8/12</a:t>
            </a:fld>
            <a:endParaRPr lang="en-US"/>
          </a:p>
        </p:txBody>
      </p:sp>
      <p:sp>
        <p:nvSpPr>
          <p:cNvPr id="5" name="Footer Placeholder 4"/>
          <p:cNvSpPr>
            <a:spLocks noGrp="1"/>
          </p:cNvSpPr>
          <p:nvPr>
            <p:ph type="ftr" sz="quarter" idx="11"/>
          </p:nvPr>
        </p:nvSpPr>
        <p:spPr/>
        <p:txBody>
          <a:bodyPr/>
          <a:lstStyle/>
          <a:p>
            <a:r>
              <a:rPr lang="en-US" smtClean="0"/>
              <a:t>G1200774-v8</a:t>
            </a:r>
            <a:endParaRPr lang="en-US"/>
          </a:p>
        </p:txBody>
      </p:sp>
      <p:sp>
        <p:nvSpPr>
          <p:cNvPr id="6" name="Slide Number Placeholder 5"/>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E7FBC-B5A9-9346-84B2-9DC162E8FB94}" type="datetime1">
              <a:rPr lang="en-US" smtClean="0"/>
              <a:t>11/8/12</a:t>
            </a:fld>
            <a:endParaRPr lang="en-US"/>
          </a:p>
        </p:txBody>
      </p:sp>
      <p:sp>
        <p:nvSpPr>
          <p:cNvPr id="5" name="Footer Placeholder 4"/>
          <p:cNvSpPr>
            <a:spLocks noGrp="1"/>
          </p:cNvSpPr>
          <p:nvPr>
            <p:ph type="ftr" sz="quarter" idx="11"/>
          </p:nvPr>
        </p:nvSpPr>
        <p:spPr/>
        <p:txBody>
          <a:bodyPr/>
          <a:lstStyle/>
          <a:p>
            <a:r>
              <a:rPr lang="en-US" smtClean="0"/>
              <a:t>G1200774-v8</a:t>
            </a:r>
            <a:endParaRPr lang="en-US"/>
          </a:p>
        </p:txBody>
      </p:sp>
      <p:sp>
        <p:nvSpPr>
          <p:cNvPr id="6" name="Slide Number Placeholder 5"/>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BC30E-3711-0445-A2C8-F03CBA765CD9}" type="datetime1">
              <a:rPr lang="en-US" smtClean="0"/>
              <a:t>11/8/12</a:t>
            </a:fld>
            <a:endParaRPr lang="en-US"/>
          </a:p>
        </p:txBody>
      </p:sp>
      <p:sp>
        <p:nvSpPr>
          <p:cNvPr id="5" name="Footer Placeholder 4"/>
          <p:cNvSpPr>
            <a:spLocks noGrp="1"/>
          </p:cNvSpPr>
          <p:nvPr>
            <p:ph type="ftr" sz="quarter" idx="11"/>
          </p:nvPr>
        </p:nvSpPr>
        <p:spPr/>
        <p:txBody>
          <a:bodyPr/>
          <a:lstStyle/>
          <a:p>
            <a:r>
              <a:rPr lang="en-US" smtClean="0"/>
              <a:t>G1200774-v8</a:t>
            </a:r>
            <a:endParaRPr lang="en-US"/>
          </a:p>
        </p:txBody>
      </p:sp>
      <p:sp>
        <p:nvSpPr>
          <p:cNvPr id="6" name="Slide Number Placeholder 5"/>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D9C694-B70E-AD49-A300-3403642EA89B}" type="datetime1">
              <a:rPr lang="en-US" smtClean="0"/>
              <a:t>11/8/12</a:t>
            </a:fld>
            <a:endParaRPr lang="en-US"/>
          </a:p>
        </p:txBody>
      </p:sp>
      <p:sp>
        <p:nvSpPr>
          <p:cNvPr id="6" name="Footer Placeholder 5"/>
          <p:cNvSpPr>
            <a:spLocks noGrp="1"/>
          </p:cNvSpPr>
          <p:nvPr>
            <p:ph type="ftr" sz="quarter" idx="11"/>
          </p:nvPr>
        </p:nvSpPr>
        <p:spPr/>
        <p:txBody>
          <a:bodyPr/>
          <a:lstStyle/>
          <a:p>
            <a:r>
              <a:rPr lang="en-US" smtClean="0"/>
              <a:t>G1200774-v8</a:t>
            </a:r>
            <a:endParaRPr lang="en-US"/>
          </a:p>
        </p:txBody>
      </p:sp>
      <p:sp>
        <p:nvSpPr>
          <p:cNvPr id="7" name="Slide Number Placeholder 6"/>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2CDF6-76EF-EA44-B493-52A45F23ECE9}" type="datetime1">
              <a:rPr lang="en-US" smtClean="0"/>
              <a:t>11/8/12</a:t>
            </a:fld>
            <a:endParaRPr lang="en-US"/>
          </a:p>
        </p:txBody>
      </p:sp>
      <p:sp>
        <p:nvSpPr>
          <p:cNvPr id="8" name="Footer Placeholder 7"/>
          <p:cNvSpPr>
            <a:spLocks noGrp="1"/>
          </p:cNvSpPr>
          <p:nvPr>
            <p:ph type="ftr" sz="quarter" idx="11"/>
          </p:nvPr>
        </p:nvSpPr>
        <p:spPr/>
        <p:txBody>
          <a:bodyPr/>
          <a:lstStyle/>
          <a:p>
            <a:r>
              <a:rPr lang="en-US" smtClean="0"/>
              <a:t>G1200774-v8</a:t>
            </a:r>
            <a:endParaRPr lang="en-US"/>
          </a:p>
        </p:txBody>
      </p:sp>
      <p:sp>
        <p:nvSpPr>
          <p:cNvPr id="9" name="Slide Number Placeholder 8"/>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CED520-7F0B-3B47-A1FA-CBE78B6EDF40}" type="datetime1">
              <a:rPr lang="en-US" smtClean="0"/>
              <a:t>11/8/12</a:t>
            </a:fld>
            <a:endParaRPr lang="en-US"/>
          </a:p>
        </p:txBody>
      </p:sp>
      <p:sp>
        <p:nvSpPr>
          <p:cNvPr id="4" name="Footer Placeholder 3"/>
          <p:cNvSpPr>
            <a:spLocks noGrp="1"/>
          </p:cNvSpPr>
          <p:nvPr>
            <p:ph type="ftr" sz="quarter" idx="11"/>
          </p:nvPr>
        </p:nvSpPr>
        <p:spPr/>
        <p:txBody>
          <a:bodyPr/>
          <a:lstStyle/>
          <a:p>
            <a:r>
              <a:rPr lang="en-US" smtClean="0"/>
              <a:t>G1200774-v8</a:t>
            </a:r>
            <a:endParaRPr lang="en-US"/>
          </a:p>
        </p:txBody>
      </p:sp>
      <p:sp>
        <p:nvSpPr>
          <p:cNvPr id="5" name="Slide Number Placeholder 4"/>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9DA37-054E-2E49-AB11-8B43FE1B1701}" type="datetime1">
              <a:rPr lang="en-US" smtClean="0"/>
              <a:t>11/8/12</a:t>
            </a:fld>
            <a:endParaRPr lang="en-US"/>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70D5A-7AEF-BF46-ACB1-7B1A84BAAB48}" type="datetime1">
              <a:rPr lang="en-US" smtClean="0"/>
              <a:t>11/8/12</a:t>
            </a:fld>
            <a:endParaRPr lang="en-US"/>
          </a:p>
        </p:txBody>
      </p:sp>
      <p:sp>
        <p:nvSpPr>
          <p:cNvPr id="6" name="Footer Placeholder 5"/>
          <p:cNvSpPr>
            <a:spLocks noGrp="1"/>
          </p:cNvSpPr>
          <p:nvPr>
            <p:ph type="ftr" sz="quarter" idx="11"/>
          </p:nvPr>
        </p:nvSpPr>
        <p:spPr/>
        <p:txBody>
          <a:bodyPr/>
          <a:lstStyle/>
          <a:p>
            <a:r>
              <a:rPr lang="en-US" smtClean="0"/>
              <a:t>G1200774-v8</a:t>
            </a:r>
            <a:endParaRPr lang="en-US"/>
          </a:p>
        </p:txBody>
      </p:sp>
      <p:sp>
        <p:nvSpPr>
          <p:cNvPr id="7" name="Slide Number Placeholder 6"/>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2E46C-D813-1D43-84E1-971EB4022751}" type="datetime1">
              <a:rPr lang="en-US" smtClean="0"/>
              <a:t>11/8/12</a:t>
            </a:fld>
            <a:endParaRPr lang="en-US"/>
          </a:p>
        </p:txBody>
      </p:sp>
      <p:sp>
        <p:nvSpPr>
          <p:cNvPr id="6" name="Footer Placeholder 5"/>
          <p:cNvSpPr>
            <a:spLocks noGrp="1"/>
          </p:cNvSpPr>
          <p:nvPr>
            <p:ph type="ftr" sz="quarter" idx="11"/>
          </p:nvPr>
        </p:nvSpPr>
        <p:spPr/>
        <p:txBody>
          <a:bodyPr/>
          <a:lstStyle/>
          <a:p>
            <a:r>
              <a:rPr lang="en-US" smtClean="0"/>
              <a:t>G1200774-v8</a:t>
            </a:r>
            <a:endParaRPr lang="en-US"/>
          </a:p>
        </p:txBody>
      </p:sp>
      <p:sp>
        <p:nvSpPr>
          <p:cNvPr id="7" name="Slide Number Placeholder 6"/>
          <p:cNvSpPr>
            <a:spLocks noGrp="1"/>
          </p:cNvSpPr>
          <p:nvPr>
            <p:ph type="sldNum" sz="quarter" idx="12"/>
          </p:nvPr>
        </p:nvSpPr>
        <p:spPr/>
        <p:txBody>
          <a:bodyPr/>
          <a:lstStyle/>
          <a:p>
            <a:fld id="{6358E451-F719-431D-9969-AF79B2E1EE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91245-6A97-9843-BC65-34E13D6CE181}" type="datetime1">
              <a:rPr lang="en-US" smtClean="0"/>
              <a:t>11/8/12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G1200774-v8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8E451-F719-431D-9969-AF79B2E1EE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21.wmf"/><Relationship Id="rId10" Type="http://schemas.openxmlformats.org/officeDocument/2006/relationships/image" Target="../media/image16.emf"/><Relationship Id="rId11" Type="http://schemas.openxmlformats.org/officeDocument/2006/relationships/oleObject" Target="../embeddings/oleObject5.bin"/><Relationship Id="rId12" Type="http://schemas.openxmlformats.org/officeDocument/2006/relationships/image" Target="../media/image17.emf"/><Relationship Id="rId13" Type="http://schemas.openxmlformats.org/officeDocument/2006/relationships/oleObject" Target="../embeddings/oleObject6.bin"/><Relationship Id="rId14" Type="http://schemas.openxmlformats.org/officeDocument/2006/relationships/image" Target="../media/image18.wmf"/><Relationship Id="rId15" Type="http://schemas.openxmlformats.org/officeDocument/2006/relationships/oleObject" Target="../embeddings/oleObject7.bin"/><Relationship Id="rId16" Type="http://schemas.openxmlformats.org/officeDocument/2006/relationships/image" Target="../media/image19.wmf"/><Relationship Id="rId17" Type="http://schemas.openxmlformats.org/officeDocument/2006/relationships/oleObject" Target="../embeddings/oleObject8.bin"/><Relationship Id="rId18" Type="http://schemas.openxmlformats.org/officeDocument/2006/relationships/image" Target="../media/image20.w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oleObject" Target="../embeddings/oleObject1.bin"/><Relationship Id="rId4" Type="http://schemas.openxmlformats.org/officeDocument/2006/relationships/image" Target="../media/image13.emf"/><Relationship Id="rId5" Type="http://schemas.openxmlformats.org/officeDocument/2006/relationships/oleObject" Target="../embeddings/oleObject2.bin"/><Relationship Id="rId6" Type="http://schemas.openxmlformats.org/officeDocument/2006/relationships/image" Target="../media/image14.emf"/><Relationship Id="rId7" Type="http://schemas.openxmlformats.org/officeDocument/2006/relationships/oleObject" Target="../embeddings/oleObject3.bin"/><Relationship Id="rId8"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2.emf"/><Relationship Id="rId5" Type="http://schemas.openxmlformats.org/officeDocument/2006/relationships/oleObject" Target="../embeddings/oleObject11.bin"/><Relationship Id="rId6" Type="http://schemas.openxmlformats.org/officeDocument/2006/relationships/image" Target="../media/image23.emf"/><Relationship Id="rId7" Type="http://schemas.openxmlformats.org/officeDocument/2006/relationships/oleObject" Target="../embeddings/oleObject12.bin"/><Relationship Id="rId8" Type="http://schemas.openxmlformats.org/officeDocument/2006/relationships/image" Target="../media/image24.emf"/><Relationship Id="rId9" Type="http://schemas.openxmlformats.org/officeDocument/2006/relationships/oleObject" Target="../embeddings/oleObject13.bin"/><Relationship Id="rId10" Type="http://schemas.openxmlformats.org/officeDocument/2006/relationships/image" Target="../media/image25.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30.emf"/><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oleObject" Target="../embeddings/oleObject14.bin"/><Relationship Id="rId4" Type="http://schemas.openxmlformats.org/officeDocument/2006/relationships/image" Target="../media/image26.emf"/><Relationship Id="rId5" Type="http://schemas.openxmlformats.org/officeDocument/2006/relationships/oleObject" Target="../embeddings/oleObject15.bin"/><Relationship Id="rId6" Type="http://schemas.openxmlformats.org/officeDocument/2006/relationships/image" Target="../media/image27.emf"/><Relationship Id="rId7" Type="http://schemas.openxmlformats.org/officeDocument/2006/relationships/oleObject" Target="../embeddings/oleObject16.bin"/><Relationship Id="rId8" Type="http://schemas.openxmlformats.org/officeDocument/2006/relationships/image" Target="../media/image28.emf"/><Relationship Id="rId9" Type="http://schemas.openxmlformats.org/officeDocument/2006/relationships/oleObject" Target="../embeddings/oleObject17.bin"/><Relationship Id="rId10"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1.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2.emf"/><Relationship Id="rId5" Type="http://schemas.openxmlformats.org/officeDocument/2006/relationships/oleObject" Target="../embeddings/oleObject21.bin"/><Relationship Id="rId6" Type="http://schemas.openxmlformats.org/officeDocument/2006/relationships/image" Target="../media/image33.emf"/><Relationship Id="rId7" Type="http://schemas.openxmlformats.org/officeDocument/2006/relationships/oleObject" Target="../embeddings/oleObject22.bin"/><Relationship Id="rId8" Type="http://schemas.openxmlformats.org/officeDocument/2006/relationships/image" Target="../media/image34.emf"/><Relationship Id="rId9" Type="http://schemas.openxmlformats.org/officeDocument/2006/relationships/oleObject" Target="../embeddings/oleObject23.bin"/><Relationship Id="rId10" Type="http://schemas.openxmlformats.org/officeDocument/2006/relationships/image" Target="../media/image35.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6.emf"/><Relationship Id="rId5" Type="http://schemas.openxmlformats.org/officeDocument/2006/relationships/oleObject" Target="../embeddings/oleObject25.bin"/><Relationship Id="rId6" Type="http://schemas.openxmlformats.org/officeDocument/2006/relationships/image" Target="../media/image37.emf"/><Relationship Id="rId7" Type="http://schemas.openxmlformats.org/officeDocument/2006/relationships/oleObject" Target="../embeddings/oleObject26.bin"/><Relationship Id="rId8" Type="http://schemas.openxmlformats.org/officeDocument/2006/relationships/image" Target="../media/image38.emf"/><Relationship Id="rId9" Type="http://schemas.openxmlformats.org/officeDocument/2006/relationships/oleObject" Target="../embeddings/oleObject27.bin"/><Relationship Id="rId10" Type="http://schemas.openxmlformats.org/officeDocument/2006/relationships/image" Target="../media/image39.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40.emf"/><Relationship Id="rId5" Type="http://schemas.openxmlformats.org/officeDocument/2006/relationships/oleObject" Target="../embeddings/oleObject29.bin"/><Relationship Id="rId6" Type="http://schemas.openxmlformats.org/officeDocument/2006/relationships/image" Target="../media/image41.emf"/><Relationship Id="rId7" Type="http://schemas.openxmlformats.org/officeDocument/2006/relationships/oleObject" Target="../embeddings/oleObject30.bin"/><Relationship Id="rId8" Type="http://schemas.openxmlformats.org/officeDocument/2006/relationships/image" Target="../media/image42.emf"/><Relationship Id="rId9" Type="http://schemas.openxmlformats.org/officeDocument/2006/relationships/oleObject" Target="../embeddings/oleObject31.bin"/><Relationship Id="rId10" Type="http://schemas.openxmlformats.org/officeDocument/2006/relationships/image" Target="../media/image43.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44.emf"/><Relationship Id="rId5" Type="http://schemas.openxmlformats.org/officeDocument/2006/relationships/oleObject" Target="../embeddings/oleObject33.bin"/><Relationship Id="rId6" Type="http://schemas.openxmlformats.org/officeDocument/2006/relationships/image" Target="../media/image45.emf"/><Relationship Id="rId7" Type="http://schemas.openxmlformats.org/officeDocument/2006/relationships/oleObject" Target="../embeddings/oleObject34.bin"/><Relationship Id="rId8" Type="http://schemas.openxmlformats.org/officeDocument/2006/relationships/image" Target="../media/image31.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46.emf"/><Relationship Id="rId5" Type="http://schemas.openxmlformats.org/officeDocument/2006/relationships/oleObject" Target="../embeddings/oleObject36.bin"/><Relationship Id="rId6" Type="http://schemas.openxmlformats.org/officeDocument/2006/relationships/image" Target="../media/image47.emf"/><Relationship Id="rId7" Type="http://schemas.openxmlformats.org/officeDocument/2006/relationships/oleObject" Target="../embeddings/oleObject37.bin"/><Relationship Id="rId8" Type="http://schemas.openxmlformats.org/officeDocument/2006/relationships/image" Target="../media/image48.emf"/><Relationship Id="rId9" Type="http://schemas.openxmlformats.org/officeDocument/2006/relationships/image" Target="../media/image49.jpg"/><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50.emf"/><Relationship Id="rId5" Type="http://schemas.openxmlformats.org/officeDocument/2006/relationships/image" Target="../media/image51.jpg"/><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55.emf"/><Relationship Id="rId5" Type="http://schemas.openxmlformats.org/officeDocument/2006/relationships/oleObject" Target="../embeddings/oleObject40.bin"/><Relationship Id="rId6" Type="http://schemas.openxmlformats.org/officeDocument/2006/relationships/image" Target="../media/image56.e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57.emf"/><Relationship Id="rId5" Type="http://schemas.openxmlformats.org/officeDocument/2006/relationships/oleObject" Target="../embeddings/oleObject42.bin"/><Relationship Id="rId6" Type="http://schemas.openxmlformats.org/officeDocument/2006/relationships/image" Target="../media/image58.emf"/><Relationship Id="rId7" Type="http://schemas.openxmlformats.org/officeDocument/2006/relationships/oleObject" Target="../embeddings/oleObject43.bin"/><Relationship Id="rId8" Type="http://schemas.openxmlformats.org/officeDocument/2006/relationships/image" Target="../media/image59.emf"/><Relationship Id="rId9" Type="http://schemas.openxmlformats.org/officeDocument/2006/relationships/oleObject" Target="../embeddings/oleObject44.bin"/><Relationship Id="rId10" Type="http://schemas.openxmlformats.org/officeDocument/2006/relationships/image" Target="../media/image60.e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Global longitudinal quad damping vs. local damping</a:t>
            </a:r>
            <a:endParaRPr lang="en-US" dirty="0"/>
          </a:p>
        </p:txBody>
      </p:sp>
      <p:sp>
        <p:nvSpPr>
          <p:cNvPr id="3" name="Subtitle 2"/>
          <p:cNvSpPr>
            <a:spLocks noGrp="1"/>
          </p:cNvSpPr>
          <p:nvPr>
            <p:ph type="subTitle" idx="1"/>
          </p:nvPr>
        </p:nvSpPr>
        <p:spPr>
          <a:xfrm>
            <a:off x="1371600" y="4572000"/>
            <a:ext cx="6400800" cy="1752600"/>
          </a:xfrm>
        </p:spPr>
        <p:txBody>
          <a:bodyPr/>
          <a:lstStyle/>
          <a:p>
            <a:r>
              <a:rPr lang="en-US" dirty="0" smtClean="0"/>
              <a:t>G1200774-v8</a:t>
            </a:r>
            <a:endParaRPr lang="en-US" dirty="0"/>
          </a:p>
        </p:txBody>
      </p:sp>
      <p:sp>
        <p:nvSpPr>
          <p:cNvPr id="5" name="Slide Number Placeholder 4"/>
          <p:cNvSpPr>
            <a:spLocks noGrp="1"/>
          </p:cNvSpPr>
          <p:nvPr>
            <p:ph type="sldNum" sz="quarter" idx="12"/>
          </p:nvPr>
        </p:nvSpPr>
        <p:spPr/>
        <p:txBody>
          <a:bodyPr/>
          <a:lstStyle/>
          <a:p>
            <a:fld id="{6358E451-F719-431D-9969-AF79B2E1EE32}"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G1200774-v8</a:t>
            </a:r>
            <a:endParaRPr lang="en-US"/>
          </a:p>
        </p:txBody>
      </p:sp>
    </p:spTree>
    <p:extLst>
      <p:ext uri="{BB962C8B-B14F-4D97-AF65-F5344CB8AC3E}">
        <p14:creationId xmlns:p14="http://schemas.microsoft.com/office/powerpoint/2010/main" val="31647819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Simulated Damping Noise to DARM</a:t>
            </a:r>
            <a:endParaRPr lang="en-US" dirty="0"/>
          </a:p>
        </p:txBody>
      </p:sp>
      <p:sp>
        <p:nvSpPr>
          <p:cNvPr id="4" name="Footer Placeholder 3"/>
          <p:cNvSpPr>
            <a:spLocks noGrp="1"/>
          </p:cNvSpPr>
          <p:nvPr>
            <p:ph type="ftr" sz="quarter" idx="11"/>
          </p:nvPr>
        </p:nvSpPr>
        <p:spPr>
          <a:xfrm>
            <a:off x="3124200" y="6492875"/>
            <a:ext cx="2895600" cy="365125"/>
          </a:xfrm>
        </p:spPr>
        <p:txBody>
          <a:bodyPr/>
          <a:lstStyle/>
          <a:p>
            <a:r>
              <a:rPr lang="en-US" smtClean="0"/>
              <a:t>G1200774-v8</a:t>
            </a:r>
            <a:endParaRPr lang="en-US"/>
          </a:p>
        </p:txBody>
      </p:sp>
      <p:sp>
        <p:nvSpPr>
          <p:cNvPr id="5" name="Slide Number Placeholder 4"/>
          <p:cNvSpPr>
            <a:spLocks noGrp="1"/>
          </p:cNvSpPr>
          <p:nvPr>
            <p:ph type="sldNum" sz="quarter" idx="12"/>
          </p:nvPr>
        </p:nvSpPr>
        <p:spPr>
          <a:xfrm>
            <a:off x="7010400" y="6492875"/>
            <a:ext cx="2133600" cy="365125"/>
          </a:xfrm>
        </p:spPr>
        <p:txBody>
          <a:bodyPr/>
          <a:lstStyle/>
          <a:p>
            <a:fld id="{6358E451-F719-431D-9969-AF79B2E1EE32}" type="slidenum">
              <a:rPr lang="en-US" smtClean="0"/>
              <a:pPr/>
              <a:t>10</a:t>
            </a:fld>
            <a:endParaRPr lang="en-US"/>
          </a:p>
        </p:txBody>
      </p:sp>
      <p:pic>
        <p:nvPicPr>
          <p:cNvPr id="6" name="Picture 5" descr="ETM_Damp_Noise_8Nov2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44000" cy="5104815"/>
          </a:xfrm>
          <a:prstGeom prst="rect">
            <a:avLst/>
          </a:prstGeom>
        </p:spPr>
      </p:pic>
      <p:sp>
        <p:nvSpPr>
          <p:cNvPr id="7" name="TextBox 6"/>
          <p:cNvSpPr txBox="1"/>
          <p:nvPr/>
        </p:nvSpPr>
        <p:spPr>
          <a:xfrm>
            <a:off x="1219200" y="4114800"/>
            <a:ext cx="4191000" cy="923330"/>
          </a:xfrm>
          <a:prstGeom prst="rect">
            <a:avLst/>
          </a:prstGeom>
          <a:solidFill>
            <a:schemeClr val="bg1"/>
          </a:solidFill>
          <a:ln w="12700">
            <a:solidFill>
              <a:schemeClr val="tx1"/>
            </a:solidFill>
          </a:ln>
        </p:spPr>
        <p:txBody>
          <a:bodyPr wrap="square" rtlCol="0">
            <a:spAutoFit/>
          </a:bodyPr>
          <a:lstStyle/>
          <a:p>
            <a:r>
              <a:rPr lang="en-US" dirty="0" smtClean="0"/>
              <a:t>Red curve achieved by scaling top mass actuators so that TFs to cavity are identical at 10 Hz.</a:t>
            </a:r>
            <a:endParaRPr lang="en-US" dirty="0"/>
          </a:p>
        </p:txBody>
      </p:sp>
    </p:spTree>
    <p:extLst>
      <p:ext uri="{BB962C8B-B14F-4D97-AF65-F5344CB8AC3E}">
        <p14:creationId xmlns:p14="http://schemas.microsoft.com/office/powerpoint/2010/main" val="10152129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G1200774-v8</a:t>
            </a:r>
            <a:endParaRPr lang="en-US"/>
          </a:p>
        </p:txBody>
      </p:sp>
      <p:sp>
        <p:nvSpPr>
          <p:cNvPr id="5" name="Slide Number Placeholder 4"/>
          <p:cNvSpPr>
            <a:spLocks noGrp="1"/>
          </p:cNvSpPr>
          <p:nvPr>
            <p:ph type="sldNum" sz="quarter" idx="12"/>
          </p:nvPr>
        </p:nvSpPr>
        <p:spPr/>
        <p:txBody>
          <a:bodyPr/>
          <a:lstStyle/>
          <a:p>
            <a:fld id="{6358E451-F719-431D-9969-AF79B2E1EE32}" type="slidenum">
              <a:rPr lang="en-US" smtClean="0"/>
              <a:pPr/>
              <a:t>11</a:t>
            </a:fld>
            <a:endParaRPr lang="en-US"/>
          </a:p>
        </p:txBody>
      </p:sp>
      <p:pic>
        <p:nvPicPr>
          <p:cNvPr id="6" name="Picture 5" descr="CommOrLocalDampRingDown_8Nov2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5943600" cy="3302000"/>
          </a:xfrm>
          <a:prstGeom prst="rect">
            <a:avLst/>
          </a:prstGeom>
        </p:spPr>
      </p:pic>
      <p:pic>
        <p:nvPicPr>
          <p:cNvPr id="7" name="Picture 6" descr="DiffDampRingdown_9Nov2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5943600" cy="3302000"/>
          </a:xfrm>
          <a:prstGeom prst="rect">
            <a:avLst/>
          </a:prstGeom>
        </p:spPr>
      </p:pic>
      <p:sp>
        <p:nvSpPr>
          <p:cNvPr id="8" name="TextBox 7"/>
          <p:cNvSpPr txBox="1"/>
          <p:nvPr/>
        </p:nvSpPr>
        <p:spPr>
          <a:xfrm>
            <a:off x="5562600" y="1219200"/>
            <a:ext cx="3581400" cy="646331"/>
          </a:xfrm>
          <a:prstGeom prst="rect">
            <a:avLst/>
          </a:prstGeom>
          <a:noFill/>
        </p:spPr>
        <p:txBody>
          <a:bodyPr wrap="square" rtlCol="0">
            <a:spAutoFit/>
          </a:bodyPr>
          <a:lstStyle/>
          <a:p>
            <a:r>
              <a:rPr lang="en-US" dirty="0" smtClean="0"/>
              <a:t>Local or global common damping to each stage</a:t>
            </a:r>
            <a:endParaRPr lang="en-US" dirty="0"/>
          </a:p>
        </p:txBody>
      </p:sp>
      <p:sp>
        <p:nvSpPr>
          <p:cNvPr id="9" name="TextBox 8"/>
          <p:cNvSpPr txBox="1"/>
          <p:nvPr/>
        </p:nvSpPr>
        <p:spPr>
          <a:xfrm>
            <a:off x="5486400" y="4572000"/>
            <a:ext cx="3581400" cy="646331"/>
          </a:xfrm>
          <a:prstGeom prst="rect">
            <a:avLst/>
          </a:prstGeom>
          <a:noFill/>
        </p:spPr>
        <p:txBody>
          <a:bodyPr wrap="square" rtlCol="0">
            <a:spAutoFit/>
          </a:bodyPr>
          <a:lstStyle/>
          <a:p>
            <a:r>
              <a:rPr lang="en-US" dirty="0" smtClean="0"/>
              <a:t>Global differential damping damping to each stage</a:t>
            </a:r>
            <a:endParaRPr lang="en-US" dirty="0"/>
          </a:p>
        </p:txBody>
      </p:sp>
    </p:spTree>
    <p:extLst>
      <p:ext uri="{BB962C8B-B14F-4D97-AF65-F5344CB8AC3E}">
        <p14:creationId xmlns:p14="http://schemas.microsoft.com/office/powerpoint/2010/main" val="338608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the lonely differential long. mode come from?</a:t>
            </a:r>
            <a:endParaRPr lang="en-US" dirty="0"/>
          </a:p>
        </p:txBody>
      </p:sp>
      <p:sp>
        <p:nvSpPr>
          <p:cNvPr id="4" name="Footer Placeholder 3"/>
          <p:cNvSpPr>
            <a:spLocks noGrp="1"/>
          </p:cNvSpPr>
          <p:nvPr>
            <p:ph type="ftr" sz="quarter" idx="11"/>
          </p:nvPr>
        </p:nvSpPr>
        <p:spPr/>
        <p:txBody>
          <a:bodyPr/>
          <a:lstStyle/>
          <a:p>
            <a:r>
              <a:rPr lang="en-US" smtClean="0"/>
              <a:t>G1200774-v8</a:t>
            </a:r>
            <a:endParaRPr lang="en-US" dirty="0"/>
          </a:p>
        </p:txBody>
      </p:sp>
      <p:sp>
        <p:nvSpPr>
          <p:cNvPr id="5" name="Slide Number Placeholder 4"/>
          <p:cNvSpPr>
            <a:spLocks noGrp="1"/>
          </p:cNvSpPr>
          <p:nvPr>
            <p:ph type="sldNum" sz="quarter" idx="12"/>
          </p:nvPr>
        </p:nvSpPr>
        <p:spPr/>
        <p:txBody>
          <a:bodyPr/>
          <a:lstStyle/>
          <a:p>
            <a:fld id="{6358E451-F719-431D-9969-AF79B2E1EE32}" type="slidenum">
              <a:rPr lang="en-US" smtClean="0"/>
              <a:pPr/>
              <a:t>12</a:t>
            </a:fld>
            <a:endParaRPr lang="en-US"/>
          </a:p>
        </p:txBody>
      </p:sp>
      <p:pic>
        <p:nvPicPr>
          <p:cNvPr id="7" name="Picture 2"/>
          <p:cNvPicPr>
            <a:picLocks noChangeAspect="1" noChangeArrowheads="1"/>
          </p:cNvPicPr>
          <p:nvPr/>
        </p:nvPicPr>
        <p:blipFill>
          <a:blip r:embed="rId2" cstate="print"/>
          <a:srcRect/>
          <a:stretch>
            <a:fillRect/>
          </a:stretch>
        </p:blipFill>
        <p:spPr bwMode="auto">
          <a:xfrm>
            <a:off x="304800" y="2057400"/>
            <a:ext cx="4447419" cy="2441448"/>
          </a:xfrm>
          <a:prstGeom prst="rect">
            <a:avLst/>
          </a:prstGeom>
          <a:noFill/>
          <a:ln w="9525">
            <a:noFill/>
            <a:miter lim="800000"/>
            <a:headEnd/>
            <a:tailEnd/>
          </a:ln>
          <a:effectLst/>
        </p:spPr>
      </p:pic>
      <p:sp>
        <p:nvSpPr>
          <p:cNvPr id="9" name="TextBox 8"/>
          <p:cNvSpPr txBox="1"/>
          <p:nvPr/>
        </p:nvSpPr>
        <p:spPr>
          <a:xfrm>
            <a:off x="914400" y="2362200"/>
            <a:ext cx="1200912" cy="338554"/>
          </a:xfrm>
          <a:prstGeom prst="rect">
            <a:avLst/>
          </a:prstGeom>
          <a:solidFill>
            <a:schemeClr val="bg1"/>
          </a:solidFill>
          <a:ln w="9525">
            <a:solidFill>
              <a:schemeClr val="tx1"/>
            </a:solidFill>
          </a:ln>
        </p:spPr>
        <p:txBody>
          <a:bodyPr wrap="square" rtlCol="0">
            <a:spAutoFit/>
          </a:bodyPr>
          <a:lstStyle/>
          <a:p>
            <a:r>
              <a:rPr lang="en-US" sz="1600" dirty="0" smtClean="0"/>
              <a:t>longitudinal</a:t>
            </a:r>
            <a:endParaRPr lang="en-US" dirty="0"/>
          </a:p>
        </p:txBody>
      </p:sp>
      <p:sp>
        <p:nvSpPr>
          <p:cNvPr id="10" name="TextBox 9"/>
          <p:cNvSpPr txBox="1"/>
          <p:nvPr/>
        </p:nvSpPr>
        <p:spPr>
          <a:xfrm>
            <a:off x="3429000" y="2362200"/>
            <a:ext cx="381000" cy="369332"/>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33400" y="4495800"/>
            <a:ext cx="4038600" cy="646331"/>
          </a:xfrm>
          <a:prstGeom prst="rect">
            <a:avLst/>
          </a:prstGeom>
          <a:noFill/>
        </p:spPr>
        <p:txBody>
          <a:bodyPr wrap="square" rtlCol="0">
            <a:spAutoFit/>
          </a:bodyPr>
          <a:lstStyle/>
          <a:p>
            <a:r>
              <a:rPr lang="en-US" dirty="0" smtClean="0"/>
              <a:t>Remaining top mass differential longitudinal mode.</a:t>
            </a:r>
            <a:endParaRPr lang="en-US" dirty="0"/>
          </a:p>
        </p:txBody>
      </p:sp>
      <p:sp>
        <p:nvSpPr>
          <p:cNvPr id="12" name="TextBox 11"/>
          <p:cNvSpPr txBox="1"/>
          <p:nvPr/>
        </p:nvSpPr>
        <p:spPr>
          <a:xfrm>
            <a:off x="5105400" y="1981200"/>
            <a:ext cx="3733800" cy="4001096"/>
          </a:xfrm>
          <a:prstGeom prst="rect">
            <a:avLst/>
          </a:prstGeom>
          <a:noFill/>
          <a:ln w="12700">
            <a:solidFill>
              <a:schemeClr val="tx1"/>
            </a:solidFill>
          </a:ln>
        </p:spPr>
        <p:txBody>
          <a:bodyPr wrap="square" rtlCol="0">
            <a:spAutoFit/>
          </a:bodyPr>
          <a:lstStyle/>
          <a:p>
            <a:pPr marL="285750" indent="-285750">
              <a:spcAft>
                <a:spcPts val="1200"/>
              </a:spcAft>
              <a:buFont typeface="Arial"/>
              <a:buChar char="•"/>
            </a:pPr>
            <a:r>
              <a:rPr lang="en-US" dirty="0" smtClean="0"/>
              <a:t>If we understand how the hierarchical control produces this mode, might we be able to design a hierarchical controller that also damps it?</a:t>
            </a:r>
          </a:p>
          <a:p>
            <a:pPr marL="285750" indent="-285750">
              <a:spcAft>
                <a:spcPts val="1200"/>
              </a:spcAft>
              <a:buFont typeface="Arial"/>
              <a:buChar char="•"/>
            </a:pPr>
            <a:r>
              <a:rPr lang="en-US" dirty="0" smtClean="0"/>
              <a:t>If so, then we can eliminate differential mode damping noise by turning this damping off. </a:t>
            </a:r>
          </a:p>
          <a:p>
            <a:pPr marL="285750" indent="-285750">
              <a:spcAft>
                <a:spcPts val="1200"/>
              </a:spcAft>
              <a:buFont typeface="Arial"/>
              <a:buChar char="•"/>
            </a:pPr>
            <a:r>
              <a:rPr lang="en-US" dirty="0" smtClean="0"/>
              <a:t>Since common </a:t>
            </a:r>
            <a:r>
              <a:rPr lang="en-US" dirty="0"/>
              <a:t>mode damping couples weakly to </a:t>
            </a:r>
            <a:r>
              <a:rPr lang="en-US" dirty="0" smtClean="0"/>
              <a:t>DARM, virtually all longitudinal damping noise from these two quads would be gone from DARM. </a:t>
            </a:r>
          </a:p>
        </p:txBody>
      </p:sp>
    </p:spTree>
    <p:extLst>
      <p:ext uri="{BB962C8B-B14F-4D97-AF65-F5344CB8AC3E}">
        <p14:creationId xmlns:p14="http://schemas.microsoft.com/office/powerpoint/2010/main" val="4870532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does the lonely differential long. mode come from?</a:t>
            </a:r>
          </a:p>
        </p:txBody>
      </p:sp>
      <p:grpSp>
        <p:nvGrpSpPr>
          <p:cNvPr id="8" name="Group 166"/>
          <p:cNvGrpSpPr>
            <a:grpSpLocks/>
          </p:cNvGrpSpPr>
          <p:nvPr/>
        </p:nvGrpSpPr>
        <p:grpSpPr bwMode="auto">
          <a:xfrm>
            <a:off x="690562" y="1828800"/>
            <a:ext cx="723898" cy="3733800"/>
            <a:chOff x="1676118" y="1828800"/>
            <a:chExt cx="723824" cy="3733800"/>
          </a:xfrm>
        </p:grpSpPr>
        <p:sp>
          <p:nvSpPr>
            <p:cNvPr id="96" name="Can 95"/>
            <p:cNvSpPr/>
            <p:nvPr/>
          </p:nvSpPr>
          <p:spPr>
            <a:xfrm>
              <a:off x="17526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7" name="Group 158"/>
            <p:cNvGrpSpPr>
              <a:grpSpLocks/>
            </p:cNvGrpSpPr>
            <p:nvPr/>
          </p:nvGrpSpPr>
          <p:grpSpPr bwMode="auto">
            <a:xfrm>
              <a:off x="1676118" y="1828800"/>
              <a:ext cx="723824" cy="3178180"/>
              <a:chOff x="647027" y="1936739"/>
              <a:chExt cx="1752434" cy="4190999"/>
            </a:xfrm>
          </p:grpSpPr>
          <p:grpSp>
            <p:nvGrpSpPr>
              <p:cNvPr id="99" name="Group 62"/>
              <p:cNvGrpSpPr>
                <a:grpSpLocks/>
              </p:cNvGrpSpPr>
              <p:nvPr/>
            </p:nvGrpSpPr>
            <p:grpSpPr bwMode="auto">
              <a:xfrm>
                <a:off x="943134" y="4222751"/>
                <a:ext cx="161428" cy="764098"/>
                <a:chOff x="908651" y="1905773"/>
                <a:chExt cx="82815" cy="686966"/>
              </a:xfrm>
            </p:grpSpPr>
            <p:cxnSp>
              <p:nvCxnSpPr>
                <p:cNvPr id="144" name="Straight Connector 143"/>
                <p:cNvCxnSpPr/>
                <p:nvPr/>
              </p:nvCxnSpPr>
              <p:spPr>
                <a:xfrm rot="5400000">
                  <a:off x="833412" y="1981012"/>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911475" y="2053516"/>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911475" y="2130683"/>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6200000" flipH="1">
                  <a:off x="911475" y="2207848"/>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912417" y="2284074"/>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flipH="1">
                  <a:off x="911475" y="236029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914254" y="2515528"/>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0" name="Group 70"/>
              <p:cNvGrpSpPr>
                <a:grpSpLocks/>
              </p:cNvGrpSpPr>
              <p:nvPr/>
            </p:nvGrpSpPr>
            <p:grpSpPr bwMode="auto">
              <a:xfrm>
                <a:off x="1869329" y="4222740"/>
                <a:ext cx="149902" cy="761998"/>
                <a:chOff x="914299" y="1906490"/>
                <a:chExt cx="76901" cy="685082"/>
              </a:xfrm>
            </p:grpSpPr>
            <p:cxnSp>
              <p:nvCxnSpPr>
                <p:cNvPr id="137" name="Straight Connector 136"/>
                <p:cNvCxnSpPr/>
                <p:nvPr/>
              </p:nvCxnSpPr>
              <p:spPr>
                <a:xfrm rot="5400000">
                  <a:off x="839060"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H="1">
                  <a:off x="914166"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914166"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6200000" flipH="1">
                  <a:off x="91510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91510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H="1">
                  <a:off x="914166"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913987"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p:nvPr/>
            </p:nvCxnSpPr>
            <p:spPr>
              <a:xfrm rot="5400000">
                <a:off x="648413" y="5744818"/>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561138" y="5746739"/>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3" name="Cube 102"/>
              <p:cNvSpPr/>
              <p:nvPr/>
            </p:nvSpPr>
            <p:spPr>
              <a:xfrm>
                <a:off x="647027" y="2623379"/>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4" name="Group 37"/>
              <p:cNvGrpSpPr>
                <a:grpSpLocks/>
              </p:cNvGrpSpPr>
              <p:nvPr/>
            </p:nvGrpSpPr>
            <p:grpSpPr bwMode="auto">
              <a:xfrm>
                <a:off x="950406" y="1936748"/>
                <a:ext cx="153705" cy="762002"/>
                <a:chOff x="913244" y="1905075"/>
                <a:chExt cx="78073" cy="686519"/>
              </a:xfrm>
            </p:grpSpPr>
            <p:cxnSp>
              <p:nvCxnSpPr>
                <p:cNvPr id="130" name="Straight Connector 129"/>
                <p:cNvCxnSpPr/>
                <p:nvPr/>
              </p:nvCxnSpPr>
              <p:spPr>
                <a:xfrm rot="5400000">
                  <a:off x="837836" y="1980484"/>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6200000" flipH="1">
                  <a:off x="913616" y="2055587"/>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 name="Straight Connector 90"/>
                <p:cNvCxnSpPr/>
                <p:nvPr/>
              </p:nvCxnSpPr>
              <p:spPr>
                <a:xfrm rot="5400000">
                  <a:off x="913616" y="2132915"/>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 name="Straight Connector 91"/>
                <p:cNvCxnSpPr/>
                <p:nvPr/>
              </p:nvCxnSpPr>
              <p:spPr>
                <a:xfrm rot="16200000" flipH="1">
                  <a:off x="914560" y="220929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914560" y="2284740"/>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 name="Straight Connector 34"/>
                <p:cNvCxnSpPr/>
                <p:nvPr/>
              </p:nvCxnSpPr>
              <p:spPr>
                <a:xfrm rot="16200000" flipH="1">
                  <a:off x="913616" y="2361125"/>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6" name="Straight Connector 94"/>
                <p:cNvCxnSpPr/>
                <p:nvPr/>
              </p:nvCxnSpPr>
              <p:spPr>
                <a:xfrm rot="5400000">
                  <a:off x="913956" y="2514234"/>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5" name="Group 38"/>
              <p:cNvGrpSpPr>
                <a:grpSpLocks/>
              </p:cNvGrpSpPr>
              <p:nvPr/>
            </p:nvGrpSpPr>
            <p:grpSpPr bwMode="auto">
              <a:xfrm>
                <a:off x="1865195" y="1936739"/>
                <a:ext cx="153717" cy="761999"/>
                <a:chOff x="912727" y="1905812"/>
                <a:chExt cx="78459" cy="685806"/>
              </a:xfrm>
            </p:grpSpPr>
            <p:cxnSp>
              <p:nvCxnSpPr>
                <p:cNvPr id="123" name="Straight Connector 122"/>
                <p:cNvCxnSpPr/>
                <p:nvPr/>
              </p:nvCxnSpPr>
              <p:spPr>
                <a:xfrm rot="5400000">
                  <a:off x="837403" y="1981137"/>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4" name="Straight Connector 40"/>
                <p:cNvCxnSpPr/>
                <p:nvPr/>
              </p:nvCxnSpPr>
              <p:spPr>
                <a:xfrm rot="16200000" flipH="1">
                  <a:off x="913333" y="2055933"/>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Straight Connector 41"/>
                <p:cNvCxnSpPr/>
                <p:nvPr/>
              </p:nvCxnSpPr>
              <p:spPr>
                <a:xfrm rot="5400000">
                  <a:off x="913333" y="2133181"/>
                  <a:ext cx="77247"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6200000" flipH="1">
                  <a:off x="914275" y="2209486"/>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7" name="Straight Connector 85"/>
                <p:cNvCxnSpPr/>
                <p:nvPr/>
              </p:nvCxnSpPr>
              <p:spPr>
                <a:xfrm rot="5400000">
                  <a:off x="914275" y="2284849"/>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Straight Connector 86"/>
                <p:cNvCxnSpPr/>
                <p:nvPr/>
              </p:nvCxnSpPr>
              <p:spPr>
                <a:xfrm rot="16200000" flipH="1">
                  <a:off x="913333" y="2361154"/>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13900" y="2514332"/>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106" name="Cube 105"/>
              <p:cNvSpPr/>
              <p:nvPr/>
            </p:nvSpPr>
            <p:spPr>
              <a:xfrm>
                <a:off x="647027" y="3766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7" name="Group 54"/>
              <p:cNvGrpSpPr>
                <a:grpSpLocks/>
              </p:cNvGrpSpPr>
              <p:nvPr/>
            </p:nvGrpSpPr>
            <p:grpSpPr bwMode="auto">
              <a:xfrm>
                <a:off x="1869329" y="3079743"/>
                <a:ext cx="149902" cy="761998"/>
                <a:chOff x="914299" y="1906491"/>
                <a:chExt cx="76901" cy="685082"/>
              </a:xfrm>
            </p:grpSpPr>
            <p:cxnSp>
              <p:nvCxnSpPr>
                <p:cNvPr id="116" name="Straight Connector 115"/>
                <p:cNvCxnSpPr/>
                <p:nvPr/>
              </p:nvCxnSpPr>
              <p:spPr>
                <a:xfrm rot="5400000">
                  <a:off x="839060" y="1981730"/>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flipH="1">
                  <a:off x="914166" y="20571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914166" y="2134358"/>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915108" y="2210582"/>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915108" y="2285866"/>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914166" y="23620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913987" y="2514363"/>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8" name="Group 46"/>
              <p:cNvGrpSpPr>
                <a:grpSpLocks/>
              </p:cNvGrpSpPr>
              <p:nvPr/>
            </p:nvGrpSpPr>
            <p:grpSpPr bwMode="auto">
              <a:xfrm>
                <a:off x="943001" y="3079729"/>
                <a:ext cx="161420" cy="764088"/>
                <a:chOff x="908651" y="1905781"/>
                <a:chExt cx="82817" cy="686965"/>
              </a:xfrm>
            </p:grpSpPr>
            <p:cxnSp>
              <p:nvCxnSpPr>
                <p:cNvPr id="109" name="Straight Connector 108"/>
                <p:cNvCxnSpPr/>
                <p:nvPr/>
              </p:nvCxnSpPr>
              <p:spPr>
                <a:xfrm rot="5400000">
                  <a:off x="835384" y="1979048"/>
                  <a:ext cx="152450" cy="591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H="1">
                  <a:off x="911477" y="205352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911477" y="2130690"/>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a:off x="911477" y="220785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912418" y="2284081"/>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H="1">
                  <a:off x="911477" y="2360306"/>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914255" y="2515535"/>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98" name="Can 97"/>
            <p:cNvSpPr/>
            <p:nvPr/>
          </p:nvSpPr>
          <p:spPr>
            <a:xfrm>
              <a:off x="17526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TextBox 204"/>
          <p:cNvSpPr txBox="1">
            <a:spLocks noChangeArrowheads="1"/>
          </p:cNvSpPr>
          <p:nvPr/>
        </p:nvSpPr>
        <p:spPr bwMode="auto">
          <a:xfrm>
            <a:off x="462221" y="1447800"/>
            <a:ext cx="1447948" cy="369332"/>
          </a:xfrm>
          <a:prstGeom prst="rect">
            <a:avLst/>
          </a:prstGeom>
          <a:noFill/>
          <a:ln w="9525">
            <a:noFill/>
            <a:miter lim="800000"/>
            <a:headEnd/>
            <a:tailEnd/>
          </a:ln>
        </p:spPr>
        <p:txBody>
          <a:bodyPr>
            <a:spAutoFit/>
          </a:bodyPr>
          <a:lstStyle/>
          <a:p>
            <a:r>
              <a:rPr lang="en-US" dirty="0">
                <a:latin typeface="Calibri" pitchFamily="34" charset="0"/>
              </a:rPr>
              <a:t>Pendulum </a:t>
            </a:r>
            <a:r>
              <a:rPr lang="en-US" dirty="0" smtClean="0">
                <a:latin typeface="Calibri" pitchFamily="34" charset="0"/>
              </a:rPr>
              <a:t>1</a:t>
            </a:r>
            <a:endParaRPr lang="en-US" dirty="0">
              <a:latin typeface="Calibri" pitchFamily="34" charset="0"/>
            </a:endParaRPr>
          </a:p>
        </p:txBody>
      </p:sp>
      <p:sp>
        <p:nvSpPr>
          <p:cNvPr id="18" name="Rectangle 17"/>
          <p:cNvSpPr/>
          <p:nvPr/>
        </p:nvSpPr>
        <p:spPr bwMode="auto">
          <a:xfrm>
            <a:off x="385764" y="17827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30" name="Straight Arrow Connector 24"/>
          <p:cNvCxnSpPr/>
          <p:nvPr/>
        </p:nvCxnSpPr>
        <p:spPr bwMode="auto">
          <a:xfrm flipH="1">
            <a:off x="78582" y="3352800"/>
            <a:ext cx="6119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582" y="2971800"/>
            <a:ext cx="533400" cy="369332"/>
          </a:xfrm>
          <a:prstGeom prst="rect">
            <a:avLst/>
          </a:prstGeom>
          <a:noFill/>
        </p:spPr>
        <p:txBody>
          <a:bodyPr wrap="square" rtlCol="0">
            <a:spAutoFit/>
          </a:bodyPr>
          <a:lstStyle/>
          <a:p>
            <a:r>
              <a:rPr lang="en-US" dirty="0"/>
              <a:t>f</a:t>
            </a:r>
            <a:r>
              <a:rPr lang="en-US" baseline="-25000" dirty="0" smtClean="0"/>
              <a:t>2</a:t>
            </a:r>
            <a:endParaRPr lang="en-US" dirty="0"/>
          </a:p>
        </p:txBody>
      </p:sp>
      <p:sp>
        <p:nvSpPr>
          <p:cNvPr id="151" name="TextBox 150"/>
          <p:cNvSpPr txBox="1"/>
          <p:nvPr/>
        </p:nvSpPr>
        <p:spPr>
          <a:xfrm>
            <a:off x="1447800" y="4800600"/>
            <a:ext cx="533400" cy="369332"/>
          </a:xfrm>
          <a:prstGeom prst="rect">
            <a:avLst/>
          </a:prstGeom>
          <a:noFill/>
        </p:spPr>
        <p:txBody>
          <a:bodyPr wrap="square" rtlCol="0">
            <a:spAutoFit/>
          </a:bodyPr>
          <a:lstStyle/>
          <a:p>
            <a:r>
              <a:rPr lang="en-US" dirty="0" smtClean="0"/>
              <a:t>x</a:t>
            </a:r>
            <a:r>
              <a:rPr lang="en-US" baseline="-25000" dirty="0"/>
              <a:t>4</a:t>
            </a:r>
            <a:endParaRPr lang="en-US" dirty="0"/>
          </a:p>
        </p:txBody>
      </p:sp>
      <p:cxnSp>
        <p:nvCxnSpPr>
          <p:cNvPr id="152" name="Straight Arrow Connector 24"/>
          <p:cNvCxnSpPr/>
          <p:nvPr/>
        </p:nvCxnSpPr>
        <p:spPr bwMode="auto">
          <a:xfrm flipH="1">
            <a:off x="1371600" y="5181600"/>
            <a:ext cx="6119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3" name="Picture 2" descr="fig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613602"/>
            <a:ext cx="6858000" cy="3810000"/>
          </a:xfrm>
          <a:prstGeom prst="rect">
            <a:avLst/>
          </a:prstGeom>
        </p:spPr>
      </p:pic>
      <p:sp>
        <p:nvSpPr>
          <p:cNvPr id="153" name="Oval 152"/>
          <p:cNvSpPr/>
          <p:nvPr/>
        </p:nvSpPr>
        <p:spPr>
          <a:xfrm>
            <a:off x="6629400" y="3733800"/>
            <a:ext cx="6858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TextBox 153"/>
          <p:cNvSpPr txBox="1"/>
          <p:nvPr/>
        </p:nvSpPr>
        <p:spPr>
          <a:xfrm>
            <a:off x="152400" y="5410200"/>
            <a:ext cx="8763000" cy="1477328"/>
          </a:xfrm>
          <a:prstGeom prst="rect">
            <a:avLst/>
          </a:prstGeom>
          <a:noFill/>
        </p:spPr>
        <p:txBody>
          <a:bodyPr wrap="square" rtlCol="0">
            <a:spAutoFit/>
          </a:bodyPr>
          <a:lstStyle/>
          <a:p>
            <a:pPr marL="285750" indent="-285750">
              <a:buFont typeface="Arial"/>
              <a:buChar char="•"/>
            </a:pPr>
            <a:r>
              <a:rPr lang="en-US" dirty="0" smtClean="0"/>
              <a:t>The new top mass modes come from the zeros of the TF between the highest stage with large cavity UGF and the test mass. See more detailed discussion in the ‘Supporting Math’ section.</a:t>
            </a:r>
          </a:p>
          <a:p>
            <a:pPr marL="285750" indent="-285750">
              <a:buFont typeface="Arial"/>
              <a:buChar char="•"/>
            </a:pPr>
            <a:r>
              <a:rPr lang="en-US" dirty="0" smtClean="0"/>
              <a:t>This result can be generalized to the zeros in the cavity loop gain transfer functions (based on observations, no hard math yet). </a:t>
            </a:r>
            <a:endParaRPr lang="en-US" dirty="0"/>
          </a:p>
        </p:txBody>
      </p:sp>
      <p:sp>
        <p:nvSpPr>
          <p:cNvPr id="157" name="Slide Number Placeholder 156"/>
          <p:cNvSpPr>
            <a:spLocks noGrp="1"/>
          </p:cNvSpPr>
          <p:nvPr>
            <p:ph type="sldNum" sz="quarter" idx="12"/>
          </p:nvPr>
        </p:nvSpPr>
        <p:spPr/>
        <p:txBody>
          <a:bodyPr/>
          <a:lstStyle/>
          <a:p>
            <a:fld id="{6358E451-F719-431D-9969-AF79B2E1EE32}" type="slidenum">
              <a:rPr lang="en-US" smtClean="0"/>
              <a:pPr/>
              <a:t>13</a:t>
            </a:fld>
            <a:endParaRPr lang="en-US"/>
          </a:p>
        </p:txBody>
      </p:sp>
      <p:sp>
        <p:nvSpPr>
          <p:cNvPr id="5" name="Footer Placeholder 4"/>
          <p:cNvSpPr>
            <a:spLocks noGrp="1"/>
          </p:cNvSpPr>
          <p:nvPr>
            <p:ph type="ftr" sz="quarter" idx="11"/>
          </p:nvPr>
        </p:nvSpPr>
        <p:spPr>
          <a:xfrm>
            <a:off x="5486400" y="6553200"/>
            <a:ext cx="2895600" cy="365125"/>
          </a:xfrm>
        </p:spPr>
        <p:txBody>
          <a:bodyPr/>
          <a:lstStyle/>
          <a:p>
            <a:r>
              <a:rPr lang="en-US" dirty="0" smtClean="0"/>
              <a:t>G1200774-v8</a:t>
            </a:r>
            <a:endParaRPr lang="en-US" dirty="0"/>
          </a:p>
        </p:txBody>
      </p:sp>
    </p:spTree>
    <p:extLst>
      <p:ext uri="{BB962C8B-B14F-4D97-AF65-F5344CB8AC3E}">
        <p14:creationId xmlns:p14="http://schemas.microsoft.com/office/powerpoint/2010/main" val="7342947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does the lonely differential long. mode come from?</a:t>
            </a:r>
          </a:p>
        </p:txBody>
      </p:sp>
      <p:sp>
        <p:nvSpPr>
          <p:cNvPr id="4" name="Footer Placeholder 3"/>
          <p:cNvSpPr>
            <a:spLocks noGrp="1"/>
          </p:cNvSpPr>
          <p:nvPr>
            <p:ph type="ftr" sz="quarter" idx="11"/>
          </p:nvPr>
        </p:nvSpPr>
        <p:spPr/>
        <p:txBody>
          <a:bodyPr/>
          <a:lstStyle/>
          <a:p>
            <a:r>
              <a:rPr lang="en-US" smtClean="0"/>
              <a:t>G1200774-v8</a:t>
            </a:r>
            <a:endParaRPr lang="en-US" dirty="0"/>
          </a:p>
        </p:txBody>
      </p:sp>
      <p:sp>
        <p:nvSpPr>
          <p:cNvPr id="5" name="Slide Number Placeholder 4"/>
          <p:cNvSpPr>
            <a:spLocks noGrp="1"/>
          </p:cNvSpPr>
          <p:nvPr>
            <p:ph type="sldNum" sz="quarter" idx="12"/>
          </p:nvPr>
        </p:nvSpPr>
        <p:spPr/>
        <p:txBody>
          <a:bodyPr/>
          <a:lstStyle/>
          <a:p>
            <a:fld id="{6358E451-F719-431D-9969-AF79B2E1EE32}" type="slidenum">
              <a:rPr lang="en-US" smtClean="0"/>
              <a:pPr/>
              <a:t>14</a:t>
            </a:fld>
            <a:endParaRPr lang="en-US"/>
          </a:p>
        </p:txBody>
      </p:sp>
      <p:pic>
        <p:nvPicPr>
          <p:cNvPr id="7" name="Picture 6" descr="fig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5080000"/>
          </a:xfrm>
          <a:prstGeom prst="rect">
            <a:avLst/>
          </a:prstGeom>
        </p:spPr>
      </p:pic>
      <p:sp>
        <p:nvSpPr>
          <p:cNvPr id="8" name="Oval 7"/>
          <p:cNvSpPr/>
          <p:nvPr/>
        </p:nvSpPr>
        <p:spPr>
          <a:xfrm>
            <a:off x="4343400" y="2133600"/>
            <a:ext cx="6858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71600" y="3276600"/>
            <a:ext cx="1524000" cy="738664"/>
          </a:xfrm>
          <a:prstGeom prst="rect">
            <a:avLst/>
          </a:prstGeom>
          <a:solidFill>
            <a:schemeClr val="bg1"/>
          </a:solidFill>
          <a:ln w="12700">
            <a:solidFill>
              <a:schemeClr val="tx1"/>
            </a:solidFill>
          </a:ln>
        </p:spPr>
        <p:txBody>
          <a:bodyPr wrap="square" rtlCol="0">
            <a:spAutoFit/>
          </a:bodyPr>
          <a:lstStyle/>
          <a:p>
            <a:r>
              <a:rPr lang="en-US" sz="1400" dirty="0" smtClean="0"/>
              <a:t>Test UGF: 300 Hz</a:t>
            </a:r>
          </a:p>
          <a:p>
            <a:r>
              <a:rPr lang="en-US" sz="1400" dirty="0" smtClean="0"/>
              <a:t>PUM UGF: 50 Hz</a:t>
            </a:r>
          </a:p>
          <a:p>
            <a:r>
              <a:rPr lang="en-US" sz="1400" dirty="0" smtClean="0"/>
              <a:t>UIM UGF:  10 Hz</a:t>
            </a:r>
          </a:p>
        </p:txBody>
      </p:sp>
    </p:spTree>
    <p:extLst>
      <p:ext uri="{BB962C8B-B14F-4D97-AF65-F5344CB8AC3E}">
        <p14:creationId xmlns:p14="http://schemas.microsoft.com/office/powerpoint/2010/main" val="20383802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does the lonely differential long. mode come from?</a:t>
            </a:r>
          </a:p>
        </p:txBody>
      </p:sp>
      <p:sp>
        <p:nvSpPr>
          <p:cNvPr id="4" name="Footer Placeholder 3"/>
          <p:cNvSpPr>
            <a:spLocks noGrp="1"/>
          </p:cNvSpPr>
          <p:nvPr>
            <p:ph type="ftr" sz="quarter" idx="11"/>
          </p:nvPr>
        </p:nvSpPr>
        <p:spPr/>
        <p:txBody>
          <a:bodyPr/>
          <a:lstStyle/>
          <a:p>
            <a:r>
              <a:rPr lang="en-US" smtClean="0"/>
              <a:t>G1200774-v8</a:t>
            </a:r>
            <a:endParaRPr lang="en-US" dirty="0"/>
          </a:p>
        </p:txBody>
      </p:sp>
      <p:sp>
        <p:nvSpPr>
          <p:cNvPr id="5" name="Slide Number Placeholder 4"/>
          <p:cNvSpPr>
            <a:spLocks noGrp="1"/>
          </p:cNvSpPr>
          <p:nvPr>
            <p:ph type="sldNum" sz="quarter" idx="12"/>
          </p:nvPr>
        </p:nvSpPr>
        <p:spPr/>
        <p:txBody>
          <a:bodyPr/>
          <a:lstStyle/>
          <a:p>
            <a:fld id="{6358E451-F719-431D-9969-AF79B2E1EE32}" type="slidenum">
              <a:rPr lang="en-US" smtClean="0"/>
              <a:pPr/>
              <a:t>15</a:t>
            </a:fld>
            <a:endParaRPr lang="en-US"/>
          </a:p>
        </p:txBody>
      </p:sp>
      <p:pic>
        <p:nvPicPr>
          <p:cNvPr id="3" name="Picture 2" descr="fig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7048"/>
            <a:ext cx="9144000" cy="5080000"/>
          </a:xfrm>
          <a:prstGeom prst="rect">
            <a:avLst/>
          </a:prstGeom>
        </p:spPr>
      </p:pic>
      <p:sp>
        <p:nvSpPr>
          <p:cNvPr id="6" name="Oval 5"/>
          <p:cNvSpPr/>
          <p:nvPr/>
        </p:nvSpPr>
        <p:spPr>
          <a:xfrm>
            <a:off x="4343400" y="2133600"/>
            <a:ext cx="6858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371600" y="3276600"/>
            <a:ext cx="1524000" cy="738664"/>
          </a:xfrm>
          <a:prstGeom prst="rect">
            <a:avLst/>
          </a:prstGeom>
          <a:solidFill>
            <a:schemeClr val="bg1"/>
          </a:solidFill>
          <a:ln w="12700">
            <a:solidFill>
              <a:schemeClr val="tx1"/>
            </a:solidFill>
          </a:ln>
        </p:spPr>
        <p:txBody>
          <a:bodyPr wrap="square" rtlCol="0">
            <a:spAutoFit/>
          </a:bodyPr>
          <a:lstStyle/>
          <a:p>
            <a:r>
              <a:rPr lang="en-US" sz="1400" dirty="0" smtClean="0"/>
              <a:t>Test UGF: 300 Hz</a:t>
            </a:r>
          </a:p>
          <a:p>
            <a:r>
              <a:rPr lang="en-US" sz="1400" dirty="0" smtClean="0"/>
              <a:t>PUM UGF: 50 Hz</a:t>
            </a:r>
          </a:p>
          <a:p>
            <a:r>
              <a:rPr lang="en-US" sz="1400" dirty="0" smtClean="0"/>
              <a:t>UIM UGF:  5 Hz</a:t>
            </a:r>
          </a:p>
        </p:txBody>
      </p:sp>
    </p:spTree>
    <p:extLst>
      <p:ext uri="{BB962C8B-B14F-4D97-AF65-F5344CB8AC3E}">
        <p14:creationId xmlns:p14="http://schemas.microsoft.com/office/powerpoint/2010/main" val="40368246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7048"/>
            <a:ext cx="9144000" cy="5080000"/>
          </a:xfrm>
          <a:prstGeom prst="rect">
            <a:avLst/>
          </a:prstGeom>
        </p:spPr>
      </p:pic>
      <p:sp>
        <p:nvSpPr>
          <p:cNvPr id="2" name="Title 1"/>
          <p:cNvSpPr>
            <a:spLocks noGrp="1"/>
          </p:cNvSpPr>
          <p:nvPr>
            <p:ph type="title"/>
          </p:nvPr>
        </p:nvSpPr>
        <p:spPr/>
        <p:txBody>
          <a:bodyPr>
            <a:normAutofit fontScale="90000"/>
          </a:bodyPr>
          <a:lstStyle/>
          <a:p>
            <a:r>
              <a:rPr lang="en-US" dirty="0"/>
              <a:t>Where does the lonely differential long. mode come from?</a:t>
            </a:r>
          </a:p>
        </p:txBody>
      </p:sp>
      <p:sp>
        <p:nvSpPr>
          <p:cNvPr id="5" name="Slide Number Placeholder 4"/>
          <p:cNvSpPr>
            <a:spLocks noGrp="1"/>
          </p:cNvSpPr>
          <p:nvPr>
            <p:ph type="sldNum" sz="quarter" idx="12"/>
          </p:nvPr>
        </p:nvSpPr>
        <p:spPr/>
        <p:txBody>
          <a:bodyPr/>
          <a:lstStyle/>
          <a:p>
            <a:fld id="{6358E451-F719-431D-9969-AF79B2E1EE32}" type="slidenum">
              <a:rPr lang="en-US" smtClean="0"/>
              <a:pPr/>
              <a:t>16</a:t>
            </a:fld>
            <a:endParaRPr lang="en-US"/>
          </a:p>
        </p:txBody>
      </p:sp>
      <p:sp>
        <p:nvSpPr>
          <p:cNvPr id="6" name="TextBox 5"/>
          <p:cNvSpPr txBox="1"/>
          <p:nvPr/>
        </p:nvSpPr>
        <p:spPr>
          <a:xfrm>
            <a:off x="1371600" y="4876800"/>
            <a:ext cx="4495800" cy="923330"/>
          </a:xfrm>
          <a:prstGeom prst="rect">
            <a:avLst/>
          </a:prstGeom>
          <a:solidFill>
            <a:schemeClr val="bg1"/>
          </a:solidFill>
          <a:ln w="12700">
            <a:solidFill>
              <a:schemeClr val="tx1"/>
            </a:solidFill>
          </a:ln>
        </p:spPr>
        <p:txBody>
          <a:bodyPr wrap="square" rtlCol="0">
            <a:spAutoFit/>
          </a:bodyPr>
          <a:lstStyle/>
          <a:p>
            <a:r>
              <a:rPr lang="en-US" dirty="0" smtClean="0"/>
              <a:t>The top mass longitudinal differential mode resulting from the cavity loop gains on the previous slides. Damping is OFF!</a:t>
            </a:r>
            <a:endParaRPr lang="en-US" dirty="0"/>
          </a:p>
        </p:txBody>
      </p:sp>
      <p:sp>
        <p:nvSpPr>
          <p:cNvPr id="3" name="Footer Placeholder 2"/>
          <p:cNvSpPr>
            <a:spLocks noGrp="1"/>
          </p:cNvSpPr>
          <p:nvPr>
            <p:ph type="ftr" sz="quarter" idx="11"/>
          </p:nvPr>
        </p:nvSpPr>
        <p:spPr>
          <a:xfrm>
            <a:off x="76200" y="6477000"/>
            <a:ext cx="2895600" cy="365125"/>
          </a:xfrm>
        </p:spPr>
        <p:txBody>
          <a:bodyPr/>
          <a:lstStyle/>
          <a:p>
            <a:pPr algn="l"/>
            <a:r>
              <a:rPr lang="en-US" smtClean="0"/>
              <a:t>G1200774-v8</a:t>
            </a:r>
            <a:endParaRPr lang="en-US"/>
          </a:p>
        </p:txBody>
      </p:sp>
    </p:spTree>
    <p:extLst>
      <p:ext uri="{BB962C8B-B14F-4D97-AF65-F5344CB8AC3E}">
        <p14:creationId xmlns:p14="http://schemas.microsoft.com/office/powerpoint/2010/main" val="32976395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7048"/>
            <a:ext cx="9144000" cy="5080000"/>
          </a:xfrm>
          <a:prstGeom prst="rect">
            <a:avLst/>
          </a:prstGeom>
        </p:spPr>
      </p:pic>
      <p:sp>
        <p:nvSpPr>
          <p:cNvPr id="2" name="Title 1"/>
          <p:cNvSpPr>
            <a:spLocks noGrp="1"/>
          </p:cNvSpPr>
          <p:nvPr>
            <p:ph type="title"/>
          </p:nvPr>
        </p:nvSpPr>
        <p:spPr/>
        <p:txBody>
          <a:bodyPr>
            <a:normAutofit fontScale="90000"/>
          </a:bodyPr>
          <a:lstStyle/>
          <a:p>
            <a:r>
              <a:rPr lang="en-US" dirty="0"/>
              <a:t>Where does the lonely differential long. mode come from?</a:t>
            </a:r>
          </a:p>
        </p:txBody>
      </p:sp>
      <p:sp>
        <p:nvSpPr>
          <p:cNvPr id="5" name="Slide Number Placeholder 4"/>
          <p:cNvSpPr>
            <a:spLocks noGrp="1"/>
          </p:cNvSpPr>
          <p:nvPr>
            <p:ph type="sldNum" sz="quarter" idx="12"/>
          </p:nvPr>
        </p:nvSpPr>
        <p:spPr/>
        <p:txBody>
          <a:bodyPr/>
          <a:lstStyle/>
          <a:p>
            <a:fld id="{6358E451-F719-431D-9969-AF79B2E1EE32}" type="slidenum">
              <a:rPr lang="en-US" smtClean="0"/>
              <a:pPr/>
              <a:t>17</a:t>
            </a:fld>
            <a:endParaRPr lang="en-US"/>
          </a:p>
        </p:txBody>
      </p:sp>
      <p:sp>
        <p:nvSpPr>
          <p:cNvPr id="6" name="TextBox 5"/>
          <p:cNvSpPr txBox="1"/>
          <p:nvPr/>
        </p:nvSpPr>
        <p:spPr>
          <a:xfrm>
            <a:off x="3657600" y="4953000"/>
            <a:ext cx="4495800" cy="923330"/>
          </a:xfrm>
          <a:prstGeom prst="rect">
            <a:avLst/>
          </a:prstGeom>
          <a:solidFill>
            <a:schemeClr val="bg1"/>
          </a:solidFill>
          <a:ln w="12700">
            <a:solidFill>
              <a:schemeClr val="tx1"/>
            </a:solidFill>
          </a:ln>
        </p:spPr>
        <p:txBody>
          <a:bodyPr wrap="square" rtlCol="0">
            <a:spAutoFit/>
          </a:bodyPr>
          <a:lstStyle/>
          <a:p>
            <a:r>
              <a:rPr lang="en-US" dirty="0" smtClean="0"/>
              <a:t>The top mass longitudinal differential mode </a:t>
            </a:r>
            <a:r>
              <a:rPr lang="en-US" dirty="0" err="1" smtClean="0"/>
              <a:t>ringdown</a:t>
            </a:r>
            <a:r>
              <a:rPr lang="en-US" dirty="0" smtClean="0"/>
              <a:t> from the cavity loop gains on the previous slides. Damping is OFF!</a:t>
            </a:r>
            <a:endParaRPr lang="en-US" dirty="0"/>
          </a:p>
        </p:txBody>
      </p:sp>
      <p:sp>
        <p:nvSpPr>
          <p:cNvPr id="9" name="Footer Placeholder 8"/>
          <p:cNvSpPr>
            <a:spLocks noGrp="1"/>
          </p:cNvSpPr>
          <p:nvPr>
            <p:ph type="ftr" sz="quarter" idx="11"/>
          </p:nvPr>
        </p:nvSpPr>
        <p:spPr>
          <a:xfrm>
            <a:off x="3124200" y="6492875"/>
            <a:ext cx="2895600" cy="365125"/>
          </a:xfrm>
        </p:spPr>
        <p:txBody>
          <a:bodyPr/>
          <a:lstStyle/>
          <a:p>
            <a:r>
              <a:rPr lang="en-US" smtClean="0"/>
              <a:t>G1200774-v8</a:t>
            </a:r>
            <a:endParaRPr lang="en-US"/>
          </a:p>
        </p:txBody>
      </p:sp>
    </p:spTree>
    <p:extLst>
      <p:ext uri="{BB962C8B-B14F-4D97-AF65-F5344CB8AC3E}">
        <p14:creationId xmlns:p14="http://schemas.microsoft.com/office/powerpoint/2010/main" val="30061791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371600"/>
            <a:ext cx="8229600" cy="4953000"/>
          </a:xfrm>
        </p:spPr>
        <p:txBody>
          <a:bodyPr>
            <a:normAutofit fontScale="92500" lnSpcReduction="10000"/>
          </a:bodyPr>
          <a:lstStyle/>
          <a:p>
            <a:pPr>
              <a:spcBef>
                <a:spcPts val="0"/>
              </a:spcBef>
              <a:spcAft>
                <a:spcPts val="1200"/>
              </a:spcAft>
            </a:pPr>
            <a:r>
              <a:rPr lang="en-US" sz="2500" dirty="0" smtClean="0">
                <a:solidFill>
                  <a:srgbClr val="000000"/>
                </a:solidFill>
              </a:rPr>
              <a:t>Overall, OSEM sensor noise injection is minimized in 2 ways</a:t>
            </a:r>
            <a:r>
              <a:rPr lang="en-US" sz="2500" dirty="0">
                <a:solidFill>
                  <a:srgbClr val="000000"/>
                </a:solidFill>
              </a:rPr>
              <a:t>:</a:t>
            </a:r>
            <a:endParaRPr lang="en-US" sz="2500" dirty="0" smtClean="0">
              <a:solidFill>
                <a:srgbClr val="000000"/>
              </a:solidFill>
            </a:endParaRPr>
          </a:p>
          <a:p>
            <a:pPr lvl="1">
              <a:spcBef>
                <a:spcPts val="0"/>
              </a:spcBef>
              <a:spcAft>
                <a:spcPts val="1200"/>
              </a:spcAft>
            </a:pPr>
            <a:r>
              <a:rPr lang="en-US" sz="2100" dirty="0" smtClean="0">
                <a:solidFill>
                  <a:srgbClr val="000000"/>
                </a:solidFill>
              </a:rPr>
              <a:t>1: some damping loops are removed entirely</a:t>
            </a:r>
          </a:p>
          <a:p>
            <a:pPr lvl="1">
              <a:spcBef>
                <a:spcPts val="0"/>
              </a:spcBef>
              <a:spcAft>
                <a:spcPts val="1200"/>
              </a:spcAft>
            </a:pPr>
            <a:r>
              <a:rPr lang="en-US" sz="2100" dirty="0">
                <a:solidFill>
                  <a:srgbClr val="000000"/>
                </a:solidFill>
              </a:rPr>
              <a:t>2</a:t>
            </a:r>
            <a:r>
              <a:rPr lang="en-US" sz="2100" dirty="0" smtClean="0">
                <a:solidFill>
                  <a:srgbClr val="000000"/>
                </a:solidFill>
              </a:rPr>
              <a:t>: the remaining damping loops are applied to DOFs that couple weakly to DARM.</a:t>
            </a:r>
          </a:p>
          <a:p>
            <a:pPr>
              <a:spcBef>
                <a:spcPts val="0"/>
              </a:spcBef>
              <a:spcAft>
                <a:spcPts val="1200"/>
              </a:spcAft>
            </a:pPr>
            <a:r>
              <a:rPr lang="en-US" sz="2500" dirty="0" smtClean="0"/>
              <a:t>1) For </a:t>
            </a:r>
            <a:r>
              <a:rPr lang="en-US" sz="2500" dirty="0"/>
              <a:t>the quads participating in DARM control (ETMs), you can design DARM to simultaneously damp the differential longitudinal modes. This removes the need </a:t>
            </a:r>
            <a:r>
              <a:rPr lang="en-US" sz="2500" dirty="0">
                <a:solidFill>
                  <a:srgbClr val="000000"/>
                </a:solidFill>
              </a:rPr>
              <a:t>for 1 out of 4 damping loops</a:t>
            </a:r>
            <a:r>
              <a:rPr lang="en-US" sz="2500" dirty="0" smtClean="0">
                <a:solidFill>
                  <a:srgbClr val="000000"/>
                </a:solidFill>
              </a:rPr>
              <a:t>.</a:t>
            </a:r>
            <a:endParaRPr lang="en-US" sz="2500" dirty="0" smtClean="0"/>
          </a:p>
          <a:p>
            <a:pPr>
              <a:spcBef>
                <a:spcPts val="0"/>
              </a:spcBef>
              <a:spcAft>
                <a:spcPts val="1200"/>
              </a:spcAft>
            </a:pPr>
            <a:r>
              <a:rPr lang="en-US" sz="2500" dirty="0" smtClean="0"/>
              <a:t>2) Quad common mode motion couples </a:t>
            </a:r>
            <a:r>
              <a:rPr lang="en-US" sz="2500" dirty="0"/>
              <a:t>very </a:t>
            </a:r>
            <a:r>
              <a:rPr lang="en-US" sz="2500" dirty="0" smtClean="0"/>
              <a:t>weakly to DARM, so we can damp this separately from differential mode motion. </a:t>
            </a:r>
          </a:p>
          <a:p>
            <a:pPr>
              <a:spcBef>
                <a:spcPts val="0"/>
              </a:spcBef>
              <a:spcAft>
                <a:spcPts val="1200"/>
              </a:spcAft>
            </a:pPr>
            <a:r>
              <a:rPr lang="en-US" sz="2500" dirty="0" smtClean="0">
                <a:solidFill>
                  <a:srgbClr val="000000"/>
                </a:solidFill>
              </a:rPr>
              <a:t>If DARM control is extended to include all 4 quads, in principal we could isolate virtually ALL longitudinal damping noise from DARM</a:t>
            </a:r>
            <a:r>
              <a:rPr lang="en-US" sz="2500" dirty="0" smtClean="0">
                <a:solidFill>
                  <a:srgbClr val="000000"/>
                </a:solidFill>
              </a:rPr>
              <a:t>.</a:t>
            </a:r>
            <a:endParaRPr lang="en-US" sz="2500" dirty="0" smtClean="0">
              <a:solidFill>
                <a:srgbClr val="000000"/>
              </a:solidFill>
            </a:endParaRPr>
          </a:p>
        </p:txBody>
      </p:sp>
      <p:sp>
        <p:nvSpPr>
          <p:cNvPr id="4" name="Footer Placeholder 3"/>
          <p:cNvSpPr>
            <a:spLocks noGrp="1"/>
          </p:cNvSpPr>
          <p:nvPr>
            <p:ph type="ftr" sz="quarter" idx="11"/>
          </p:nvPr>
        </p:nvSpPr>
        <p:spPr/>
        <p:txBody>
          <a:bodyPr/>
          <a:lstStyle/>
          <a:p>
            <a:r>
              <a:rPr lang="en-US" smtClean="0"/>
              <a:t>G1200774-v8</a:t>
            </a:r>
            <a:endParaRPr lang="en-US" dirty="0"/>
          </a:p>
        </p:txBody>
      </p:sp>
      <p:sp>
        <p:nvSpPr>
          <p:cNvPr id="5" name="Slide Number Placeholder 4"/>
          <p:cNvSpPr>
            <a:spLocks noGrp="1"/>
          </p:cNvSpPr>
          <p:nvPr>
            <p:ph type="sldNum" sz="quarter" idx="12"/>
          </p:nvPr>
        </p:nvSpPr>
        <p:spPr/>
        <p:txBody>
          <a:bodyPr/>
          <a:lstStyle/>
          <a:p>
            <a:fld id="{6358E451-F719-431D-9969-AF79B2E1EE32}" type="slidenum">
              <a:rPr lang="en-US" smtClean="0"/>
              <a:pPr/>
              <a:t>18</a:t>
            </a:fld>
            <a:endParaRPr lang="en-US"/>
          </a:p>
        </p:txBody>
      </p:sp>
    </p:spTree>
    <p:extLst>
      <p:ext uri="{BB962C8B-B14F-4D97-AF65-F5344CB8AC3E}">
        <p14:creationId xmlns:p14="http://schemas.microsoft.com/office/powerpoint/2010/main" val="554185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cont.</a:t>
            </a:r>
            <a:endParaRPr lang="en-US" dirty="0"/>
          </a:p>
        </p:txBody>
      </p:sp>
      <p:sp>
        <p:nvSpPr>
          <p:cNvPr id="3" name="Content Placeholder 2"/>
          <p:cNvSpPr>
            <a:spLocks noGrp="1"/>
          </p:cNvSpPr>
          <p:nvPr>
            <p:ph idx="1"/>
          </p:nvPr>
        </p:nvSpPr>
        <p:spPr/>
        <p:txBody>
          <a:bodyPr>
            <a:normAutofit fontScale="85000" lnSpcReduction="20000"/>
          </a:bodyPr>
          <a:lstStyle/>
          <a:p>
            <a:pPr>
              <a:spcBef>
                <a:spcPts val="0"/>
              </a:spcBef>
              <a:spcAft>
                <a:spcPts val="1200"/>
              </a:spcAft>
            </a:pPr>
            <a:r>
              <a:rPr lang="en-US" dirty="0">
                <a:solidFill>
                  <a:srgbClr val="000000"/>
                </a:solidFill>
              </a:rPr>
              <a:t>If DARM control cannot be extended to all 4 quads, we could still do common-differential mode damping between the ITMs. That would leave us with just 1 out of 4 longitudinal loops coupling to DARM, the differential mode ITM loop.</a:t>
            </a:r>
          </a:p>
          <a:p>
            <a:pPr>
              <a:spcBef>
                <a:spcPts val="0"/>
              </a:spcBef>
              <a:spcAft>
                <a:spcPts val="1200"/>
              </a:spcAft>
            </a:pPr>
            <a:r>
              <a:rPr lang="en-US" dirty="0">
                <a:solidFill>
                  <a:srgbClr val="000000"/>
                </a:solidFill>
              </a:rPr>
              <a:t>Might design the damping of other DOFs and/or other cavities to include at least a subset of the 2 points above. E.g. Quad pitch damping, IMC length, etc.</a:t>
            </a:r>
          </a:p>
          <a:p>
            <a:pPr>
              <a:spcBef>
                <a:spcPts val="0"/>
              </a:spcBef>
              <a:spcAft>
                <a:spcPts val="1200"/>
              </a:spcAft>
            </a:pPr>
            <a:r>
              <a:rPr lang="en-US" dirty="0">
                <a:solidFill>
                  <a:srgbClr val="000000"/>
                </a:solidFill>
              </a:rPr>
              <a:t>ESD not important to diff. damping </a:t>
            </a:r>
            <a:r>
              <a:rPr lang="en-US" dirty="0" err="1">
                <a:solidFill>
                  <a:srgbClr val="000000"/>
                </a:solidFill>
              </a:rPr>
              <a:t>ringdown</a:t>
            </a:r>
            <a:r>
              <a:rPr lang="en-US" dirty="0">
                <a:solidFill>
                  <a:srgbClr val="000000"/>
                </a:solidFill>
              </a:rPr>
              <a:t> for high UIM </a:t>
            </a:r>
            <a:r>
              <a:rPr lang="en-US" dirty="0" err="1">
                <a:solidFill>
                  <a:srgbClr val="000000"/>
                </a:solidFill>
              </a:rPr>
              <a:t>ugf</a:t>
            </a:r>
            <a:r>
              <a:rPr lang="en-US" dirty="0">
                <a:solidFill>
                  <a:srgbClr val="000000"/>
                </a:solidFill>
              </a:rPr>
              <a:t>. Noise, performance may not matter </a:t>
            </a:r>
            <a:r>
              <a:rPr lang="en-US" dirty="0" smtClean="0">
                <a:solidFill>
                  <a:srgbClr val="000000"/>
                </a:solidFill>
              </a:rPr>
              <a:t>either…more analysis to be done on that point.</a:t>
            </a:r>
            <a:endParaRPr lang="en-US" dirty="0">
              <a:solidFill>
                <a:srgbClr val="000000"/>
              </a:solidFill>
            </a:endParaRPr>
          </a:p>
          <a:p>
            <a:endParaRPr lang="en-US" dirty="0"/>
          </a:p>
        </p:txBody>
      </p:sp>
      <p:sp>
        <p:nvSpPr>
          <p:cNvPr id="4" name="Footer Placeholder 3"/>
          <p:cNvSpPr>
            <a:spLocks noGrp="1"/>
          </p:cNvSpPr>
          <p:nvPr>
            <p:ph type="ftr" sz="quarter" idx="11"/>
          </p:nvPr>
        </p:nvSpPr>
        <p:spPr/>
        <p:txBody>
          <a:bodyPr/>
          <a:lstStyle/>
          <a:p>
            <a:r>
              <a:rPr lang="en-US" smtClean="0"/>
              <a:t>G1200774-v8</a:t>
            </a:r>
            <a:endParaRPr lang="en-US"/>
          </a:p>
        </p:txBody>
      </p:sp>
      <p:sp>
        <p:nvSpPr>
          <p:cNvPr id="5" name="Slide Number Placeholder 4"/>
          <p:cNvSpPr>
            <a:spLocks noGrp="1"/>
          </p:cNvSpPr>
          <p:nvPr>
            <p:ph type="sldNum" sz="quarter" idx="12"/>
          </p:nvPr>
        </p:nvSpPr>
        <p:spPr/>
        <p:txBody>
          <a:bodyPr/>
          <a:lstStyle/>
          <a:p>
            <a:fld id="{6358E451-F719-431D-9969-AF79B2E1EE32}" type="slidenum">
              <a:rPr lang="en-US" smtClean="0"/>
              <a:pPr/>
              <a:t>19</a:t>
            </a:fld>
            <a:endParaRPr lang="en-US"/>
          </a:p>
        </p:txBody>
      </p:sp>
    </p:spTree>
    <p:extLst>
      <p:ext uri="{BB962C8B-B14F-4D97-AF65-F5344CB8AC3E}">
        <p14:creationId xmlns:p14="http://schemas.microsoft.com/office/powerpoint/2010/main" val="271958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pPr>
              <a:spcBef>
                <a:spcPts val="0"/>
              </a:spcBef>
              <a:spcAft>
                <a:spcPts val="1200"/>
              </a:spcAft>
            </a:pPr>
            <a:r>
              <a:rPr lang="en-US" dirty="0" smtClean="0"/>
              <a:t>Background: local </a:t>
            </a:r>
            <a:r>
              <a:rPr lang="en-US" dirty="0" err="1" smtClean="0"/>
              <a:t>vs</a:t>
            </a:r>
            <a:r>
              <a:rPr lang="en-US" dirty="0" smtClean="0"/>
              <a:t> global damping</a:t>
            </a:r>
            <a:endParaRPr lang="en-US" dirty="0" smtClean="0"/>
          </a:p>
          <a:p>
            <a:pPr>
              <a:spcBef>
                <a:spcPts val="0"/>
              </a:spcBef>
              <a:spcAft>
                <a:spcPts val="1200"/>
              </a:spcAft>
            </a:pPr>
            <a:r>
              <a:rPr lang="en-US" dirty="0" smtClean="0"/>
              <a:t>Simulation: enhanced </a:t>
            </a:r>
            <a:r>
              <a:rPr lang="en-US" dirty="0" smtClean="0"/>
              <a:t>isolation of damping noise by damping </a:t>
            </a:r>
            <a:r>
              <a:rPr lang="en-US" i="1" dirty="0" smtClean="0"/>
              <a:t>global</a:t>
            </a:r>
            <a:r>
              <a:rPr lang="en-US" dirty="0" smtClean="0"/>
              <a:t> rather than </a:t>
            </a:r>
            <a:r>
              <a:rPr lang="en-US" i="1" dirty="0" smtClean="0"/>
              <a:t>local </a:t>
            </a:r>
            <a:r>
              <a:rPr lang="en-US" dirty="0" smtClean="0"/>
              <a:t>coordinates.</a:t>
            </a:r>
          </a:p>
          <a:p>
            <a:pPr>
              <a:spcBef>
                <a:spcPts val="0"/>
              </a:spcBef>
              <a:spcAft>
                <a:spcPts val="1200"/>
              </a:spcAft>
            </a:pPr>
            <a:r>
              <a:rPr lang="en-US" dirty="0" smtClean="0"/>
              <a:t>Designing cavity length control loops that simultaneously apply damping.</a:t>
            </a:r>
          </a:p>
          <a:p>
            <a:pPr>
              <a:spcBef>
                <a:spcPts val="0"/>
              </a:spcBef>
              <a:spcAft>
                <a:spcPts val="1200"/>
              </a:spcAft>
            </a:pPr>
            <a:r>
              <a:rPr lang="en-US" dirty="0" smtClean="0"/>
              <a:t>Reference</a:t>
            </a:r>
            <a:r>
              <a:rPr lang="en-US" dirty="0"/>
              <a:t> </a:t>
            </a:r>
            <a:r>
              <a:rPr lang="en-US" dirty="0" smtClean="0"/>
              <a:t>Material</a:t>
            </a:r>
          </a:p>
          <a:p>
            <a:pPr lvl="1">
              <a:spcBef>
                <a:spcPts val="0"/>
              </a:spcBef>
              <a:spcAft>
                <a:spcPts val="1200"/>
              </a:spcAft>
            </a:pPr>
            <a:r>
              <a:rPr lang="en-US" dirty="0" smtClean="0"/>
              <a:t>Jeff K.’s IFO control diagram: G1200632</a:t>
            </a:r>
          </a:p>
          <a:p>
            <a:pPr lvl="1">
              <a:spcBef>
                <a:spcPts val="0"/>
              </a:spcBef>
              <a:spcAft>
                <a:spcPts val="1200"/>
              </a:spcAft>
            </a:pPr>
            <a:r>
              <a:rPr lang="en-US" dirty="0" smtClean="0"/>
              <a:t>Supporting math</a:t>
            </a:r>
            <a:endParaRPr lang="en-US" dirty="0"/>
          </a:p>
        </p:txBody>
      </p:sp>
      <p:sp>
        <p:nvSpPr>
          <p:cNvPr id="4" name="Footer Placeholder 3"/>
          <p:cNvSpPr>
            <a:spLocks noGrp="1"/>
          </p:cNvSpPr>
          <p:nvPr>
            <p:ph type="ftr" sz="quarter" idx="11"/>
          </p:nvPr>
        </p:nvSpPr>
        <p:spPr/>
        <p:txBody>
          <a:bodyPr/>
          <a:lstStyle/>
          <a:p>
            <a:r>
              <a:rPr lang="en-US" smtClean="0"/>
              <a:t>G1200774-v8</a:t>
            </a:r>
            <a:endParaRPr lang="en-US" dirty="0"/>
          </a:p>
        </p:txBody>
      </p:sp>
      <p:sp>
        <p:nvSpPr>
          <p:cNvPr id="5" name="Slide Number Placeholder 4"/>
          <p:cNvSpPr>
            <a:spLocks noGrp="1"/>
          </p:cNvSpPr>
          <p:nvPr>
            <p:ph type="sldNum" sz="quarter" idx="12"/>
          </p:nvPr>
        </p:nvSpPr>
        <p:spPr/>
        <p:txBody>
          <a:bodyPr/>
          <a:lstStyle/>
          <a:p>
            <a:fld id="{6358E451-F719-431D-9969-AF79B2E1EE32}" type="slidenum">
              <a:rPr lang="en-US" smtClean="0"/>
              <a:pPr/>
              <a:t>2</a:t>
            </a:fld>
            <a:endParaRPr lang="en-US"/>
          </a:p>
        </p:txBody>
      </p:sp>
    </p:spTree>
    <p:extLst>
      <p:ext uri="{BB962C8B-B14F-4D97-AF65-F5344CB8AC3E}">
        <p14:creationId xmlns:p14="http://schemas.microsoft.com/office/powerpoint/2010/main" val="32117061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Supporting Math</a:t>
            </a:r>
            <a:endParaRPr lang="en-US" dirty="0"/>
          </a:p>
        </p:txBody>
      </p:sp>
      <p:sp>
        <p:nvSpPr>
          <p:cNvPr id="7" name="Subtitle 6"/>
          <p:cNvSpPr>
            <a:spLocks noGrp="1"/>
          </p:cNvSpPr>
          <p:nvPr>
            <p:ph type="subTitle" idx="1"/>
          </p:nvPr>
        </p:nvSpPr>
        <p:spPr>
          <a:xfrm>
            <a:off x="838200" y="3505200"/>
            <a:ext cx="7391400" cy="2286000"/>
          </a:xfrm>
        </p:spPr>
        <p:txBody>
          <a:bodyPr>
            <a:normAutofit fontScale="70000" lnSpcReduction="20000"/>
          </a:bodyPr>
          <a:lstStyle/>
          <a:p>
            <a:pPr marL="514350" indent="-514350" algn="l">
              <a:buAutoNum type="arabicPeriod"/>
            </a:pPr>
            <a:r>
              <a:rPr lang="en-US" dirty="0" smtClean="0"/>
              <a:t>Dynamics of common and differential modes</a:t>
            </a:r>
          </a:p>
          <a:p>
            <a:pPr marL="971550" lvl="1" indent="-514350" algn="l">
              <a:buFont typeface="+mj-lt"/>
              <a:buAutoNum type="alphaLcPeriod"/>
            </a:pPr>
            <a:r>
              <a:rPr lang="en-US" dirty="0" smtClean="0"/>
              <a:t>Rotating the pendulum state space equations from local to global coordinates</a:t>
            </a:r>
          </a:p>
          <a:p>
            <a:pPr marL="971550" lvl="1" indent="-514350" algn="l">
              <a:buFont typeface="+mj-lt"/>
              <a:buAutoNum type="alphaLcPeriod"/>
            </a:pPr>
            <a:r>
              <a:rPr lang="en-US" dirty="0" smtClean="0"/>
              <a:t>Noise coupling from common damping to DARM</a:t>
            </a:r>
          </a:p>
          <a:p>
            <a:pPr marL="971550" lvl="1" indent="-514350" algn="l">
              <a:buFont typeface="+mj-lt"/>
              <a:buAutoNum type="alphaLcPeriod"/>
            </a:pPr>
            <a:r>
              <a:rPr lang="en-US" dirty="0" smtClean="0"/>
              <a:t>Double pendulum example</a:t>
            </a:r>
          </a:p>
          <a:p>
            <a:pPr marL="514350" indent="-514350" algn="l">
              <a:buAutoNum type="arabicPeriod"/>
            </a:pPr>
            <a:r>
              <a:rPr lang="en-US" dirty="0" smtClean="0"/>
              <a:t>Change in top mass modes from cavity control – simple two mass system example.</a:t>
            </a:r>
            <a:endParaRPr lang="en-US" dirty="0"/>
          </a:p>
        </p:txBody>
      </p:sp>
      <p:sp>
        <p:nvSpPr>
          <p:cNvPr id="4" name="Footer Placeholder 3"/>
          <p:cNvSpPr>
            <a:spLocks noGrp="1"/>
          </p:cNvSpPr>
          <p:nvPr>
            <p:ph type="ftr" sz="quarter" idx="11"/>
          </p:nvPr>
        </p:nvSpPr>
        <p:spPr/>
        <p:txBody>
          <a:bodyPr/>
          <a:lstStyle/>
          <a:p>
            <a:r>
              <a:rPr lang="en-US" smtClean="0"/>
              <a:t>G1200774-v8</a:t>
            </a:r>
            <a:endParaRPr lang="en-US" dirty="0"/>
          </a:p>
        </p:txBody>
      </p:sp>
      <p:sp>
        <p:nvSpPr>
          <p:cNvPr id="5" name="Slide Number Placeholder 4"/>
          <p:cNvSpPr>
            <a:spLocks noGrp="1"/>
          </p:cNvSpPr>
          <p:nvPr>
            <p:ph type="sldNum" sz="quarter" idx="12"/>
          </p:nvPr>
        </p:nvSpPr>
        <p:spPr/>
        <p:txBody>
          <a:bodyPr/>
          <a:lstStyle/>
          <a:p>
            <a:fld id="{6358E451-F719-431D-9969-AF79B2E1EE32}" type="slidenum">
              <a:rPr lang="en-US" smtClean="0"/>
              <a:pPr/>
              <a:t>20</a:t>
            </a:fld>
            <a:endParaRPr lang="en-US"/>
          </a:p>
        </p:txBody>
      </p:sp>
    </p:spTree>
    <p:extLst>
      <p:ext uri="{BB962C8B-B14F-4D97-AF65-F5344CB8AC3E}">
        <p14:creationId xmlns:p14="http://schemas.microsoft.com/office/powerpoint/2010/main" val="30309491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Dynamics of common and differential modes</a:t>
            </a:r>
            <a:br>
              <a:rPr lang="en-US" dirty="0"/>
            </a:br>
            <a:endParaRPr lang="en-US" dirty="0"/>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G1200774-v8</a:t>
            </a:r>
            <a:endParaRPr lang="en-US"/>
          </a:p>
        </p:txBody>
      </p:sp>
      <p:sp>
        <p:nvSpPr>
          <p:cNvPr id="5" name="Slide Number Placeholder 4"/>
          <p:cNvSpPr>
            <a:spLocks noGrp="1"/>
          </p:cNvSpPr>
          <p:nvPr>
            <p:ph type="sldNum" sz="quarter" idx="12"/>
          </p:nvPr>
        </p:nvSpPr>
        <p:spPr/>
        <p:txBody>
          <a:bodyPr/>
          <a:lstStyle/>
          <a:p>
            <a:fld id="{6358E451-F719-431D-9969-AF79B2E1EE32}" type="slidenum">
              <a:rPr lang="en-US" smtClean="0"/>
              <a:pPr/>
              <a:t>21</a:t>
            </a:fld>
            <a:endParaRPr lang="en-US"/>
          </a:p>
        </p:txBody>
      </p:sp>
    </p:spTree>
    <p:extLst>
      <p:ext uri="{BB962C8B-B14F-4D97-AF65-F5344CB8AC3E}">
        <p14:creationId xmlns:p14="http://schemas.microsoft.com/office/powerpoint/2010/main" val="389374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Rotating all ETMX and ETMY local long. DOFs  into global diff. and comm. DOFs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14539691"/>
              </p:ext>
            </p:extLst>
          </p:nvPr>
        </p:nvGraphicFramePr>
        <p:xfrm>
          <a:off x="76200" y="1465263"/>
          <a:ext cx="2919413" cy="949325"/>
        </p:xfrm>
        <a:graphic>
          <a:graphicData uri="http://schemas.openxmlformats.org/presentationml/2006/ole">
            <mc:AlternateContent xmlns:mc="http://schemas.openxmlformats.org/markup-compatibility/2006">
              <mc:Choice xmlns:v="urn:schemas-microsoft-com:vml" Requires="v">
                <p:oleObj spid="_x0000_s12255" name="Equation" r:id="rId3" imgW="2070100" imgH="673100" progId="Equation.3">
                  <p:embed/>
                </p:oleObj>
              </mc:Choice>
              <mc:Fallback>
                <p:oleObj name="Equation" r:id="rId3" imgW="2070100" imgH="673100" progId="Equation.3">
                  <p:embed/>
                  <p:pic>
                    <p:nvPicPr>
                      <p:cNvPr id="0" name=""/>
                      <p:cNvPicPr>
                        <a:picLocks noChangeAspect="1" noChangeArrowheads="1"/>
                      </p:cNvPicPr>
                      <p:nvPr/>
                    </p:nvPicPr>
                    <p:blipFill>
                      <a:blip r:embed="rId4"/>
                      <a:srcRect/>
                      <a:stretch>
                        <a:fillRect/>
                      </a:stretch>
                    </p:blipFill>
                    <p:spPr bwMode="auto">
                      <a:xfrm>
                        <a:off x="76200" y="1465263"/>
                        <a:ext cx="2919413"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1505253178"/>
              </p:ext>
            </p:extLst>
          </p:nvPr>
        </p:nvGraphicFramePr>
        <p:xfrm>
          <a:off x="3349625" y="1470025"/>
          <a:ext cx="2922588" cy="987425"/>
        </p:xfrm>
        <a:graphic>
          <a:graphicData uri="http://schemas.openxmlformats.org/presentationml/2006/ole">
            <mc:AlternateContent xmlns:mc="http://schemas.openxmlformats.org/markup-compatibility/2006">
              <mc:Choice xmlns:v="urn:schemas-microsoft-com:vml" Requires="v">
                <p:oleObj spid="_x0000_s12256" name="Equation" r:id="rId5" imgW="2070100" imgH="698500" progId="Equation.3">
                  <p:embed/>
                </p:oleObj>
              </mc:Choice>
              <mc:Fallback>
                <p:oleObj name="Equation" r:id="rId5" imgW="2070100" imgH="698500" progId="Equation.3">
                  <p:embed/>
                  <p:pic>
                    <p:nvPicPr>
                      <p:cNvPr id="0" name=""/>
                      <p:cNvPicPr>
                        <a:picLocks noChangeAspect="1" noChangeArrowheads="1"/>
                      </p:cNvPicPr>
                      <p:nvPr/>
                    </p:nvPicPr>
                    <p:blipFill>
                      <a:blip r:embed="rId6"/>
                      <a:srcRect/>
                      <a:stretch>
                        <a:fillRect/>
                      </a:stretch>
                    </p:blipFill>
                    <p:spPr bwMode="auto">
                      <a:xfrm>
                        <a:off x="3349625" y="1470025"/>
                        <a:ext cx="2922588"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2211564207"/>
              </p:ext>
            </p:extLst>
          </p:nvPr>
        </p:nvGraphicFramePr>
        <p:xfrm>
          <a:off x="31750" y="2647950"/>
          <a:ext cx="4229100" cy="609600"/>
        </p:xfrm>
        <a:graphic>
          <a:graphicData uri="http://schemas.openxmlformats.org/presentationml/2006/ole">
            <mc:AlternateContent xmlns:mc="http://schemas.openxmlformats.org/markup-compatibility/2006">
              <mc:Choice xmlns:v="urn:schemas-microsoft-com:vml" Requires="v">
                <p:oleObj spid="_x0000_s12257" name="Equation" r:id="rId7" imgW="2997200" imgH="431800" progId="Equation.3">
                  <p:embed/>
                </p:oleObj>
              </mc:Choice>
              <mc:Fallback>
                <p:oleObj name="Equation" r:id="rId7" imgW="2997200" imgH="431800" progId="Equation.3">
                  <p:embed/>
                  <p:pic>
                    <p:nvPicPr>
                      <p:cNvPr id="0" name=""/>
                      <p:cNvPicPr>
                        <a:picLocks noChangeAspect="1" noChangeArrowheads="1"/>
                      </p:cNvPicPr>
                      <p:nvPr/>
                    </p:nvPicPr>
                    <p:blipFill>
                      <a:blip r:embed="rId8"/>
                      <a:srcRect/>
                      <a:stretch>
                        <a:fillRect/>
                      </a:stretch>
                    </p:blipFill>
                    <p:spPr bwMode="auto">
                      <a:xfrm>
                        <a:off x="31750" y="2647950"/>
                        <a:ext cx="42291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3474299053"/>
              </p:ext>
            </p:extLst>
          </p:nvPr>
        </p:nvGraphicFramePr>
        <p:xfrm>
          <a:off x="4887912" y="2633663"/>
          <a:ext cx="2884488" cy="719137"/>
        </p:xfrm>
        <a:graphic>
          <a:graphicData uri="http://schemas.openxmlformats.org/presentationml/2006/ole">
            <mc:AlternateContent xmlns:mc="http://schemas.openxmlformats.org/markup-compatibility/2006">
              <mc:Choice xmlns:v="urn:schemas-microsoft-com:vml" Requires="v">
                <p:oleObj spid="_x0000_s12258" name="Equation" r:id="rId9" imgW="2044700" imgH="508000" progId="Equation.3">
                  <p:embed/>
                </p:oleObj>
              </mc:Choice>
              <mc:Fallback>
                <p:oleObj name="Equation" r:id="rId9" imgW="2044700" imgH="508000" progId="Equation.3">
                  <p:embed/>
                  <p:pic>
                    <p:nvPicPr>
                      <p:cNvPr id="0" name=""/>
                      <p:cNvPicPr>
                        <a:picLocks noChangeAspect="1" noChangeArrowheads="1"/>
                      </p:cNvPicPr>
                      <p:nvPr/>
                    </p:nvPicPr>
                    <p:blipFill>
                      <a:blip r:embed="rId10"/>
                      <a:srcRect/>
                      <a:stretch>
                        <a:fillRect/>
                      </a:stretch>
                    </p:blipFill>
                    <p:spPr bwMode="auto">
                      <a:xfrm>
                        <a:off x="4887912" y="2633663"/>
                        <a:ext cx="2884488"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ight Arrow 9"/>
          <p:cNvSpPr/>
          <p:nvPr/>
        </p:nvSpPr>
        <p:spPr>
          <a:xfrm>
            <a:off x="4343400" y="272415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343400" y="310515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1" name="Object 7"/>
          <p:cNvGraphicFramePr>
            <a:graphicFrameLocks noChangeAspect="1"/>
          </p:cNvGraphicFramePr>
          <p:nvPr>
            <p:extLst>
              <p:ext uri="{D42A27DB-BD31-4B8C-83A1-F6EECF244321}">
                <p14:modId xmlns:p14="http://schemas.microsoft.com/office/powerpoint/2010/main" val="700633893"/>
              </p:ext>
            </p:extLst>
          </p:nvPr>
        </p:nvGraphicFramePr>
        <p:xfrm>
          <a:off x="96837" y="3316288"/>
          <a:ext cx="4017963" cy="682625"/>
        </p:xfrm>
        <a:graphic>
          <a:graphicData uri="http://schemas.openxmlformats.org/presentationml/2006/ole">
            <mc:AlternateContent xmlns:mc="http://schemas.openxmlformats.org/markup-compatibility/2006">
              <mc:Choice xmlns:v="urn:schemas-microsoft-com:vml" Requires="v">
                <p:oleObj spid="_x0000_s12259" name="Equation" r:id="rId11" imgW="2844800" imgH="482600" progId="Equation.3">
                  <p:embed/>
                </p:oleObj>
              </mc:Choice>
              <mc:Fallback>
                <p:oleObj name="Equation" r:id="rId11" imgW="2844800" imgH="482600" progId="Equation.3">
                  <p:embed/>
                  <p:pic>
                    <p:nvPicPr>
                      <p:cNvPr id="0" name=""/>
                      <p:cNvPicPr>
                        <a:picLocks noChangeAspect="1" noChangeArrowheads="1"/>
                      </p:cNvPicPr>
                      <p:nvPr/>
                    </p:nvPicPr>
                    <p:blipFill>
                      <a:blip r:embed="rId12"/>
                      <a:srcRect/>
                      <a:stretch>
                        <a:fillRect/>
                      </a:stretch>
                    </p:blipFill>
                    <p:spPr bwMode="auto">
                      <a:xfrm>
                        <a:off x="96837" y="3316288"/>
                        <a:ext cx="4017963"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109538" y="4114800"/>
          <a:ext cx="3387725" cy="1022350"/>
        </p:xfrm>
        <a:graphic>
          <a:graphicData uri="http://schemas.openxmlformats.org/presentationml/2006/ole">
            <mc:AlternateContent xmlns:mc="http://schemas.openxmlformats.org/markup-compatibility/2006">
              <mc:Choice xmlns:v="urn:schemas-microsoft-com:vml" Requires="v">
                <p:oleObj spid="_x0000_s12260" name="Equation" r:id="rId13" imgW="2400120" imgH="723600" progId="Equation.3">
                  <p:embed/>
                </p:oleObj>
              </mc:Choice>
              <mc:Fallback>
                <p:oleObj name="Equation" r:id="rId13" imgW="2400120" imgH="723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38" y="4114800"/>
                        <a:ext cx="3387725"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nvGraphicFramePr>
        <p:xfrm>
          <a:off x="127000" y="5351462"/>
          <a:ext cx="4017963" cy="1506538"/>
        </p:xfrm>
        <a:graphic>
          <a:graphicData uri="http://schemas.openxmlformats.org/presentationml/2006/ole">
            <mc:AlternateContent xmlns:mc="http://schemas.openxmlformats.org/markup-compatibility/2006">
              <mc:Choice xmlns:v="urn:schemas-microsoft-com:vml" Requires="v">
                <p:oleObj spid="_x0000_s12261" name="Equation" r:id="rId15" imgW="2844720" imgH="1066680" progId="Equation.3">
                  <p:embed/>
                </p:oleObj>
              </mc:Choice>
              <mc:Fallback>
                <p:oleObj name="Equation" r:id="rId15" imgW="2844720" imgH="10666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7000" y="5351462"/>
                        <a:ext cx="4017963" cy="150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4729163" y="5638800"/>
          <a:ext cx="4110037" cy="1004887"/>
        </p:xfrm>
        <a:graphic>
          <a:graphicData uri="http://schemas.openxmlformats.org/presentationml/2006/ole">
            <mc:AlternateContent xmlns:mc="http://schemas.openxmlformats.org/markup-compatibility/2006">
              <mc:Choice xmlns:v="urn:schemas-microsoft-com:vml" Requires="v">
                <p:oleObj spid="_x0000_s12262" name="Equation" r:id="rId17" imgW="2908080" imgH="711000" progId="Equation.3">
                  <p:embed/>
                </p:oleObj>
              </mc:Choice>
              <mc:Fallback>
                <p:oleObj name="Equation" r:id="rId17" imgW="2908080" imgH="7110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9163" y="5638800"/>
                        <a:ext cx="4110037" cy="1004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ight Arrow 16"/>
          <p:cNvSpPr/>
          <p:nvPr/>
        </p:nvSpPr>
        <p:spPr>
          <a:xfrm>
            <a:off x="3733800" y="61722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5" name="Object 11"/>
          <p:cNvGraphicFramePr>
            <a:graphicFrameLocks noChangeAspect="1"/>
          </p:cNvGraphicFramePr>
          <p:nvPr/>
        </p:nvGraphicFramePr>
        <p:xfrm>
          <a:off x="4729163" y="4191000"/>
          <a:ext cx="4110037" cy="1004887"/>
        </p:xfrm>
        <a:graphic>
          <a:graphicData uri="http://schemas.openxmlformats.org/presentationml/2006/ole">
            <mc:AlternateContent xmlns:mc="http://schemas.openxmlformats.org/markup-compatibility/2006">
              <mc:Choice xmlns:v="urn:schemas-microsoft-com:vml" Requires="v">
                <p:oleObj spid="_x0000_s12263" name="Equation" r:id="rId19" imgW="2908080" imgH="711000" progId="Equation.3">
                  <p:embed/>
                </p:oleObj>
              </mc:Choice>
              <mc:Fallback>
                <p:oleObj name="Equation" r:id="rId19" imgW="2908080" imgH="7110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9163" y="4191000"/>
                        <a:ext cx="4110037" cy="1004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ight Arrow 18"/>
          <p:cNvSpPr/>
          <p:nvPr/>
        </p:nvSpPr>
        <p:spPr>
          <a:xfrm>
            <a:off x="3733800" y="48006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28600" y="4038600"/>
            <a:ext cx="8610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 y="5334000"/>
            <a:ext cx="8610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0" y="2297668"/>
            <a:ext cx="3276600" cy="369332"/>
          </a:xfrm>
          <a:prstGeom prst="rect">
            <a:avLst/>
          </a:prstGeom>
          <a:noFill/>
        </p:spPr>
        <p:txBody>
          <a:bodyPr wrap="square" rtlCol="0">
            <a:spAutoFit/>
          </a:bodyPr>
          <a:lstStyle/>
          <a:p>
            <a:r>
              <a:rPr lang="en-US" dirty="0" smtClean="0"/>
              <a:t>Local to global transformations:</a:t>
            </a:r>
            <a:endParaRPr lang="en-US" dirty="0"/>
          </a:p>
        </p:txBody>
      </p:sp>
      <p:sp>
        <p:nvSpPr>
          <p:cNvPr id="2" name="Footer Placeholder 1"/>
          <p:cNvSpPr>
            <a:spLocks noGrp="1"/>
          </p:cNvSpPr>
          <p:nvPr>
            <p:ph type="ftr" sz="quarter" idx="11"/>
          </p:nvPr>
        </p:nvSpPr>
        <p:spPr/>
        <p:txBody>
          <a:bodyPr/>
          <a:lstStyle/>
          <a:p>
            <a:r>
              <a:rPr lang="en-US" smtClean="0"/>
              <a:t>G1200774-v8</a:t>
            </a:r>
            <a:endParaRPr lang="en-US"/>
          </a:p>
        </p:txBody>
      </p:sp>
      <p:sp>
        <p:nvSpPr>
          <p:cNvPr id="3" name="Slide Number Placeholder 2"/>
          <p:cNvSpPr>
            <a:spLocks noGrp="1"/>
          </p:cNvSpPr>
          <p:nvPr>
            <p:ph type="sldNum" sz="quarter" idx="12"/>
          </p:nvPr>
        </p:nvSpPr>
        <p:spPr/>
        <p:txBody>
          <a:bodyPr/>
          <a:lstStyle/>
          <a:p>
            <a:fld id="{6358E451-F719-431D-9969-AF79B2E1EE32}" type="slidenum">
              <a:rPr lang="en-US" smtClean="0"/>
              <a:pPr/>
              <a:t>22</a:t>
            </a:fld>
            <a:endParaRPr lang="en-US"/>
          </a:p>
        </p:txBody>
      </p:sp>
      <p:sp>
        <p:nvSpPr>
          <p:cNvPr id="24" name="TextBox 23"/>
          <p:cNvSpPr txBox="1"/>
          <p:nvPr/>
        </p:nvSpPr>
        <p:spPr>
          <a:xfrm>
            <a:off x="7010400" y="1752600"/>
            <a:ext cx="2019300" cy="646331"/>
          </a:xfrm>
          <a:prstGeom prst="rect">
            <a:avLst/>
          </a:prstGeom>
          <a:noFill/>
        </p:spPr>
        <p:txBody>
          <a:bodyPr wrap="square" rtlCol="0">
            <a:spAutoFit/>
          </a:bodyPr>
          <a:lstStyle/>
          <a:p>
            <a:r>
              <a:rPr lang="en-US" b="1" dirty="0"/>
              <a:t>R</a:t>
            </a:r>
            <a:r>
              <a:rPr lang="en-US" dirty="0" smtClean="0"/>
              <a:t> = sensing matrix</a:t>
            </a:r>
          </a:p>
          <a:p>
            <a:r>
              <a:rPr lang="en-US" b="1" dirty="0" smtClean="0"/>
              <a:t>n</a:t>
            </a:r>
            <a:r>
              <a:rPr lang="en-US" dirty="0" smtClean="0"/>
              <a:t> = sensor noise</a:t>
            </a:r>
            <a:endParaRPr lang="en-US" dirty="0"/>
          </a:p>
        </p:txBody>
      </p:sp>
    </p:spTree>
    <p:extLst>
      <p:ext uri="{BB962C8B-B14F-4D97-AF65-F5344CB8AC3E}">
        <p14:creationId xmlns:p14="http://schemas.microsoft.com/office/powerpoint/2010/main" val="32028198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Rotating all ETMX and ETMY local long. DOFs  into global diff. and comm. DOFs</a:t>
            </a:r>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23</a:t>
            </a:fld>
            <a:endParaRPr lang="en-US"/>
          </a:p>
        </p:txBody>
      </p:sp>
      <p:graphicFrame>
        <p:nvGraphicFramePr>
          <p:cNvPr id="5" name="Object 10"/>
          <p:cNvGraphicFramePr>
            <a:graphicFrameLocks noChangeAspect="1"/>
          </p:cNvGraphicFramePr>
          <p:nvPr>
            <p:extLst>
              <p:ext uri="{D42A27DB-BD31-4B8C-83A1-F6EECF244321}">
                <p14:modId xmlns:p14="http://schemas.microsoft.com/office/powerpoint/2010/main" val="2900619542"/>
              </p:ext>
            </p:extLst>
          </p:nvPr>
        </p:nvGraphicFramePr>
        <p:xfrm>
          <a:off x="79375" y="2033587"/>
          <a:ext cx="3805238" cy="1525588"/>
        </p:xfrm>
        <a:graphic>
          <a:graphicData uri="http://schemas.openxmlformats.org/presentationml/2006/ole">
            <mc:AlternateContent xmlns:mc="http://schemas.openxmlformats.org/markup-compatibility/2006">
              <mc:Choice xmlns:v="urn:schemas-microsoft-com:vml" Requires="v">
                <p:oleObj spid="_x0000_s7822" name="Equation" r:id="rId3" imgW="2692400" imgH="1079500" progId="Equation.3">
                  <p:embed/>
                </p:oleObj>
              </mc:Choice>
              <mc:Fallback>
                <p:oleObj name="Equation" r:id="rId3" imgW="2692400" imgH="1079500" progId="Equation.3">
                  <p:embed/>
                  <p:pic>
                    <p:nvPicPr>
                      <p:cNvPr id="0" name=""/>
                      <p:cNvPicPr>
                        <a:picLocks noChangeAspect="1" noChangeArrowheads="1"/>
                      </p:cNvPicPr>
                      <p:nvPr/>
                    </p:nvPicPr>
                    <p:blipFill>
                      <a:blip r:embed="rId4"/>
                      <a:srcRect/>
                      <a:stretch>
                        <a:fillRect/>
                      </a:stretch>
                    </p:blipFill>
                    <p:spPr bwMode="auto">
                      <a:xfrm>
                        <a:off x="79375" y="2033587"/>
                        <a:ext cx="3805238" cy="152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4100561611"/>
              </p:ext>
            </p:extLst>
          </p:nvPr>
        </p:nvGraphicFramePr>
        <p:xfrm>
          <a:off x="4768850" y="1927225"/>
          <a:ext cx="3322638" cy="1577975"/>
        </p:xfrm>
        <a:graphic>
          <a:graphicData uri="http://schemas.openxmlformats.org/presentationml/2006/ole">
            <mc:AlternateContent xmlns:mc="http://schemas.openxmlformats.org/markup-compatibility/2006">
              <mc:Choice xmlns:v="urn:schemas-microsoft-com:vml" Requires="v">
                <p:oleObj spid="_x0000_s7823" name="Equation" r:id="rId5" imgW="2514600" imgH="1193800" progId="Equation.3">
                  <p:embed/>
                </p:oleObj>
              </mc:Choice>
              <mc:Fallback>
                <p:oleObj name="Equation" r:id="rId5" imgW="2514600" imgH="1193800" progId="Equation.3">
                  <p:embed/>
                  <p:pic>
                    <p:nvPicPr>
                      <p:cNvPr id="0" name=""/>
                      <p:cNvPicPr>
                        <a:picLocks noChangeAspect="1" noChangeArrowheads="1"/>
                      </p:cNvPicPr>
                      <p:nvPr/>
                    </p:nvPicPr>
                    <p:blipFill>
                      <a:blip r:embed="rId6"/>
                      <a:srcRect/>
                      <a:stretch>
                        <a:fillRect/>
                      </a:stretch>
                    </p:blipFill>
                    <p:spPr bwMode="auto">
                      <a:xfrm>
                        <a:off x="4768850" y="1927225"/>
                        <a:ext cx="3322638" cy="1577975"/>
                      </a:xfrm>
                      <a:prstGeom prst="rect">
                        <a:avLst/>
                      </a:prstGeom>
                      <a:noFill/>
                      <a:ex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2309675710"/>
              </p:ext>
            </p:extLst>
          </p:nvPr>
        </p:nvGraphicFramePr>
        <p:xfrm>
          <a:off x="11113" y="4032250"/>
          <a:ext cx="6932612" cy="920750"/>
        </p:xfrm>
        <a:graphic>
          <a:graphicData uri="http://schemas.openxmlformats.org/presentationml/2006/ole">
            <mc:AlternateContent xmlns:mc="http://schemas.openxmlformats.org/markup-compatibility/2006">
              <mc:Choice xmlns:v="urn:schemas-microsoft-com:vml" Requires="v">
                <p:oleObj spid="_x0000_s7824" name="Equation" r:id="rId7" imgW="4965700" imgH="660400" progId="Equation.3">
                  <p:embed/>
                </p:oleObj>
              </mc:Choice>
              <mc:Fallback>
                <p:oleObj name="Equation" r:id="rId7" imgW="4965700" imgH="660400" progId="Equation.3">
                  <p:embed/>
                  <p:pic>
                    <p:nvPicPr>
                      <p:cNvPr id="0" name=""/>
                      <p:cNvPicPr>
                        <a:picLocks noChangeAspect="1" noChangeArrowheads="1"/>
                      </p:cNvPicPr>
                      <p:nvPr/>
                    </p:nvPicPr>
                    <p:blipFill>
                      <a:blip r:embed="rId8"/>
                      <a:srcRect/>
                      <a:stretch>
                        <a:fillRect/>
                      </a:stretch>
                    </p:blipFill>
                    <p:spPr bwMode="auto">
                      <a:xfrm>
                        <a:off x="11113" y="4032250"/>
                        <a:ext cx="6932612" cy="920750"/>
                      </a:xfrm>
                      <a:prstGeom prst="rect">
                        <a:avLst/>
                      </a:prstGeom>
                      <a:noFill/>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527047077"/>
              </p:ext>
            </p:extLst>
          </p:nvPr>
        </p:nvGraphicFramePr>
        <p:xfrm>
          <a:off x="9525" y="5353050"/>
          <a:ext cx="6196013" cy="1276350"/>
        </p:xfrm>
        <a:graphic>
          <a:graphicData uri="http://schemas.openxmlformats.org/presentationml/2006/ole">
            <mc:AlternateContent xmlns:mc="http://schemas.openxmlformats.org/markup-compatibility/2006">
              <mc:Choice xmlns:v="urn:schemas-microsoft-com:vml" Requires="v">
                <p:oleObj spid="_x0000_s7825" name="Equation" r:id="rId9" imgW="4381500" imgH="901700" progId="Equation.3">
                  <p:embed/>
                </p:oleObj>
              </mc:Choice>
              <mc:Fallback>
                <p:oleObj name="Equation" r:id="rId9" imgW="4381500" imgH="901700" progId="Equation.3">
                  <p:embed/>
                  <p:pic>
                    <p:nvPicPr>
                      <p:cNvPr id="0" name=""/>
                      <p:cNvPicPr>
                        <a:picLocks noChangeAspect="1" noChangeArrowheads="1"/>
                      </p:cNvPicPr>
                      <p:nvPr/>
                    </p:nvPicPr>
                    <p:blipFill>
                      <a:blip r:embed="rId10"/>
                      <a:srcRect/>
                      <a:stretch>
                        <a:fillRect/>
                      </a:stretch>
                    </p:blipFill>
                    <p:spPr bwMode="auto">
                      <a:xfrm>
                        <a:off x="9525" y="5353050"/>
                        <a:ext cx="6196013"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0" y="3593068"/>
            <a:ext cx="9144000" cy="369332"/>
          </a:xfrm>
          <a:prstGeom prst="rect">
            <a:avLst/>
          </a:prstGeom>
          <a:noFill/>
        </p:spPr>
        <p:txBody>
          <a:bodyPr wrap="square" rtlCol="0">
            <a:spAutoFit/>
          </a:bodyPr>
          <a:lstStyle/>
          <a:p>
            <a:pPr marL="285750" indent="-285750">
              <a:buFont typeface="Arial"/>
              <a:buChar char="•"/>
            </a:pPr>
            <a:r>
              <a:rPr lang="en-US" dirty="0" smtClean="0"/>
              <a:t>Now, substitute in the feedback and transform to Laplace space:</a:t>
            </a:r>
            <a:endParaRPr lang="en-US" dirty="0"/>
          </a:p>
        </p:txBody>
      </p:sp>
      <p:sp>
        <p:nvSpPr>
          <p:cNvPr id="11" name="TextBox 10"/>
          <p:cNvSpPr txBox="1"/>
          <p:nvPr/>
        </p:nvSpPr>
        <p:spPr>
          <a:xfrm>
            <a:off x="0" y="4953000"/>
            <a:ext cx="9144000" cy="369332"/>
          </a:xfrm>
          <a:prstGeom prst="rect">
            <a:avLst/>
          </a:prstGeom>
          <a:noFill/>
        </p:spPr>
        <p:txBody>
          <a:bodyPr wrap="square" rtlCol="0">
            <a:spAutoFit/>
          </a:bodyPr>
          <a:lstStyle/>
          <a:p>
            <a:pPr marL="285750" indent="-285750">
              <a:buFont typeface="Arial"/>
              <a:buChar char="•"/>
            </a:pPr>
            <a:r>
              <a:rPr lang="en-US" dirty="0" smtClean="0"/>
              <a:t>Grouping like terms:</a:t>
            </a:r>
            <a:endParaRPr lang="en-US" dirty="0"/>
          </a:p>
        </p:txBody>
      </p:sp>
      <p:sp>
        <p:nvSpPr>
          <p:cNvPr id="12" name="TextBox 11"/>
          <p:cNvSpPr txBox="1"/>
          <p:nvPr/>
        </p:nvSpPr>
        <p:spPr>
          <a:xfrm>
            <a:off x="381000" y="1447800"/>
            <a:ext cx="8382000" cy="381000"/>
          </a:xfrm>
          <a:prstGeom prst="rect">
            <a:avLst/>
          </a:prstGeom>
          <a:noFill/>
        </p:spPr>
        <p:txBody>
          <a:bodyPr wrap="square" rtlCol="0">
            <a:spAutoFit/>
          </a:bodyPr>
          <a:lstStyle/>
          <a:p>
            <a:pPr algn="ctr"/>
            <a:r>
              <a:rPr lang="en-US" dirty="0" smtClean="0"/>
              <a:t>Determining the coupling of common mode damping to DARM</a:t>
            </a:r>
            <a:endParaRPr lang="en-US" dirty="0"/>
          </a:p>
        </p:txBody>
      </p:sp>
    </p:spTree>
    <p:extLst>
      <p:ext uri="{BB962C8B-B14F-4D97-AF65-F5344CB8AC3E}">
        <p14:creationId xmlns:p14="http://schemas.microsoft.com/office/powerpoint/2010/main" val="4257829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Rotating all ETMX and ETMY local long. DOFs  into global diff. and comm. DOFs</a:t>
            </a:r>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24</a:t>
            </a:fld>
            <a:endParaRPr lang="en-US"/>
          </a:p>
        </p:txBody>
      </p:sp>
      <p:graphicFrame>
        <p:nvGraphicFramePr>
          <p:cNvPr id="9" name="Object 10"/>
          <p:cNvGraphicFramePr>
            <a:graphicFrameLocks noChangeAspect="1"/>
          </p:cNvGraphicFramePr>
          <p:nvPr>
            <p:extLst>
              <p:ext uri="{D42A27DB-BD31-4B8C-83A1-F6EECF244321}">
                <p14:modId xmlns:p14="http://schemas.microsoft.com/office/powerpoint/2010/main" val="1923574291"/>
              </p:ext>
            </p:extLst>
          </p:nvPr>
        </p:nvGraphicFramePr>
        <p:xfrm>
          <a:off x="9525" y="1998663"/>
          <a:ext cx="4956175" cy="844550"/>
        </p:xfrm>
        <a:graphic>
          <a:graphicData uri="http://schemas.openxmlformats.org/presentationml/2006/ole">
            <mc:AlternateContent xmlns:mc="http://schemas.openxmlformats.org/markup-compatibility/2006">
              <mc:Choice xmlns:v="urn:schemas-microsoft-com:vml" Requires="v">
                <p:oleObj spid="_x0000_s8981" name="Equation" r:id="rId3" imgW="3505200" imgH="596900" progId="Equation.3">
                  <p:embed/>
                </p:oleObj>
              </mc:Choice>
              <mc:Fallback>
                <p:oleObj name="Equation" r:id="rId3" imgW="3505200" imgH="596900" progId="Equation.3">
                  <p:embed/>
                  <p:pic>
                    <p:nvPicPr>
                      <p:cNvPr id="0" name=""/>
                      <p:cNvPicPr>
                        <a:picLocks noChangeAspect="1" noChangeArrowheads="1"/>
                      </p:cNvPicPr>
                      <p:nvPr/>
                    </p:nvPicPr>
                    <p:blipFill>
                      <a:blip r:embed="rId4"/>
                      <a:srcRect/>
                      <a:stretch>
                        <a:fillRect/>
                      </a:stretch>
                    </p:blipFill>
                    <p:spPr bwMode="auto">
                      <a:xfrm>
                        <a:off x="9525" y="1998663"/>
                        <a:ext cx="4956175"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0" y="1524000"/>
            <a:ext cx="9144000" cy="369332"/>
          </a:xfrm>
          <a:prstGeom prst="rect">
            <a:avLst/>
          </a:prstGeom>
          <a:noFill/>
        </p:spPr>
        <p:txBody>
          <a:bodyPr wrap="square" rtlCol="0">
            <a:spAutoFit/>
          </a:bodyPr>
          <a:lstStyle/>
          <a:p>
            <a:pPr marL="285750" indent="-285750">
              <a:buFont typeface="Arial"/>
              <a:buChar char="•"/>
            </a:pPr>
            <a:r>
              <a:rPr lang="en-US" dirty="0" smtClean="0"/>
              <a:t>Solving </a:t>
            </a:r>
            <a:r>
              <a:rPr lang="en-US" b="1" dirty="0" smtClean="0"/>
              <a:t>c</a:t>
            </a:r>
            <a:r>
              <a:rPr lang="en-US" dirty="0" smtClean="0"/>
              <a:t> in terms of </a:t>
            </a:r>
            <a:r>
              <a:rPr lang="en-US" b="1" dirty="0" smtClean="0"/>
              <a:t>d</a:t>
            </a:r>
            <a:r>
              <a:rPr lang="en-US" dirty="0" smtClean="0"/>
              <a:t> and   :</a:t>
            </a:r>
            <a:endParaRPr lang="en-US" dirty="0"/>
          </a:p>
        </p:txBody>
      </p:sp>
      <p:graphicFrame>
        <p:nvGraphicFramePr>
          <p:cNvPr id="14" name="Object 10"/>
          <p:cNvGraphicFramePr>
            <a:graphicFrameLocks noChangeAspect="1"/>
          </p:cNvGraphicFramePr>
          <p:nvPr>
            <p:extLst>
              <p:ext uri="{D42A27DB-BD31-4B8C-83A1-F6EECF244321}">
                <p14:modId xmlns:p14="http://schemas.microsoft.com/office/powerpoint/2010/main" val="1477009465"/>
              </p:ext>
            </p:extLst>
          </p:nvPr>
        </p:nvGraphicFramePr>
        <p:xfrm>
          <a:off x="61912" y="3292475"/>
          <a:ext cx="9082088" cy="862349"/>
        </p:xfrm>
        <a:graphic>
          <a:graphicData uri="http://schemas.openxmlformats.org/presentationml/2006/ole">
            <mc:AlternateContent xmlns:mc="http://schemas.openxmlformats.org/markup-compatibility/2006">
              <mc:Choice xmlns:v="urn:schemas-microsoft-com:vml" Requires="v">
                <p:oleObj spid="_x0000_s8982" name="Equation" r:id="rId5" imgW="6692900" imgH="635000" progId="Equation.3">
                  <p:embed/>
                </p:oleObj>
              </mc:Choice>
              <mc:Fallback>
                <p:oleObj name="Equation" r:id="rId5" imgW="6692900" imgH="635000" progId="Equation.3">
                  <p:embed/>
                  <p:pic>
                    <p:nvPicPr>
                      <p:cNvPr id="0" name=""/>
                      <p:cNvPicPr>
                        <a:picLocks noChangeAspect="1" noChangeArrowheads="1"/>
                      </p:cNvPicPr>
                      <p:nvPr/>
                    </p:nvPicPr>
                    <p:blipFill>
                      <a:blip r:embed="rId6"/>
                      <a:srcRect/>
                      <a:stretch>
                        <a:fillRect/>
                      </a:stretch>
                    </p:blipFill>
                    <p:spPr bwMode="auto">
                      <a:xfrm>
                        <a:off x="61912" y="3292475"/>
                        <a:ext cx="9082088" cy="862349"/>
                      </a:xfrm>
                      <a:prstGeom prst="rect">
                        <a:avLst/>
                      </a:prstGeom>
                      <a:noFill/>
                      <a:extLst/>
                    </p:spPr>
                  </p:pic>
                </p:oleObj>
              </mc:Fallback>
            </mc:AlternateContent>
          </a:graphicData>
        </a:graphic>
      </p:graphicFrame>
      <p:sp>
        <p:nvSpPr>
          <p:cNvPr id="16" name="TextBox 15"/>
          <p:cNvSpPr txBox="1"/>
          <p:nvPr/>
        </p:nvSpPr>
        <p:spPr>
          <a:xfrm>
            <a:off x="0" y="2913618"/>
            <a:ext cx="9144000" cy="369332"/>
          </a:xfrm>
          <a:prstGeom prst="rect">
            <a:avLst/>
          </a:prstGeom>
          <a:noFill/>
        </p:spPr>
        <p:txBody>
          <a:bodyPr wrap="square" rtlCol="0">
            <a:spAutoFit/>
          </a:bodyPr>
          <a:lstStyle/>
          <a:p>
            <a:pPr marL="285750" indent="-285750">
              <a:buFont typeface="Arial"/>
              <a:buChar char="•"/>
            </a:pPr>
            <a:r>
              <a:rPr lang="en-US" dirty="0" smtClean="0"/>
              <a:t>Plugging </a:t>
            </a:r>
            <a:r>
              <a:rPr lang="en-US" b="1" dirty="0" smtClean="0"/>
              <a:t>c </a:t>
            </a:r>
            <a:r>
              <a:rPr lang="en-US" dirty="0" smtClean="0"/>
              <a:t>in to </a:t>
            </a:r>
            <a:r>
              <a:rPr lang="en-US" b="1" dirty="0" smtClean="0"/>
              <a:t>d</a:t>
            </a:r>
            <a:r>
              <a:rPr lang="en-US" dirty="0" smtClean="0"/>
              <a:t> equation:</a:t>
            </a:r>
            <a:endParaRPr lang="en-US" dirty="0"/>
          </a:p>
        </p:txBody>
      </p:sp>
      <p:graphicFrame>
        <p:nvGraphicFramePr>
          <p:cNvPr id="17" name="Object 10"/>
          <p:cNvGraphicFramePr>
            <a:graphicFrameLocks noChangeAspect="1"/>
          </p:cNvGraphicFramePr>
          <p:nvPr>
            <p:extLst>
              <p:ext uri="{D42A27DB-BD31-4B8C-83A1-F6EECF244321}">
                <p14:modId xmlns:p14="http://schemas.microsoft.com/office/powerpoint/2010/main" val="1725826644"/>
              </p:ext>
            </p:extLst>
          </p:nvPr>
        </p:nvGraphicFramePr>
        <p:xfrm>
          <a:off x="3962400" y="5486400"/>
          <a:ext cx="198438" cy="233362"/>
        </p:xfrm>
        <a:graphic>
          <a:graphicData uri="http://schemas.openxmlformats.org/presentationml/2006/ole">
            <mc:AlternateContent xmlns:mc="http://schemas.openxmlformats.org/markup-compatibility/2006">
              <mc:Choice xmlns:v="urn:schemas-microsoft-com:vml" Requires="v">
                <p:oleObj spid="_x0000_s8983" name="Equation" r:id="rId7" imgW="139700" imgH="165100" progId="Equation.3">
                  <p:embed/>
                </p:oleObj>
              </mc:Choice>
              <mc:Fallback>
                <p:oleObj name="Equation" r:id="rId7" imgW="139700" imgH="165100" progId="Equation.3">
                  <p:embed/>
                  <p:pic>
                    <p:nvPicPr>
                      <p:cNvPr id="0" name=""/>
                      <p:cNvPicPr>
                        <a:picLocks noChangeAspect="1" noChangeArrowheads="1"/>
                      </p:cNvPicPr>
                      <p:nvPr/>
                    </p:nvPicPr>
                    <p:blipFill>
                      <a:blip r:embed="rId8"/>
                      <a:srcRect/>
                      <a:stretch>
                        <a:fillRect/>
                      </a:stretch>
                    </p:blipFill>
                    <p:spPr bwMode="auto">
                      <a:xfrm>
                        <a:off x="3962400" y="5486400"/>
                        <a:ext cx="198438"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0"/>
          <p:cNvGraphicFramePr>
            <a:graphicFrameLocks noChangeAspect="1"/>
          </p:cNvGraphicFramePr>
          <p:nvPr>
            <p:extLst>
              <p:ext uri="{D42A27DB-BD31-4B8C-83A1-F6EECF244321}">
                <p14:modId xmlns:p14="http://schemas.microsoft.com/office/powerpoint/2010/main" val="3556670038"/>
              </p:ext>
            </p:extLst>
          </p:nvPr>
        </p:nvGraphicFramePr>
        <p:xfrm>
          <a:off x="25400" y="4437063"/>
          <a:ext cx="6985000" cy="969962"/>
        </p:xfrm>
        <a:graphic>
          <a:graphicData uri="http://schemas.openxmlformats.org/presentationml/2006/ole">
            <mc:AlternateContent xmlns:mc="http://schemas.openxmlformats.org/markup-compatibility/2006">
              <mc:Choice xmlns:v="urn:schemas-microsoft-com:vml" Requires="v">
                <p:oleObj spid="_x0000_s8984" name="Equation" r:id="rId9" imgW="4940300" imgH="685800" progId="Equation.3">
                  <p:embed/>
                </p:oleObj>
              </mc:Choice>
              <mc:Fallback>
                <p:oleObj name="Equation" r:id="rId9" imgW="4940300" imgH="685800" progId="Equation.3">
                  <p:embed/>
                  <p:pic>
                    <p:nvPicPr>
                      <p:cNvPr id="0" name=""/>
                      <p:cNvPicPr>
                        <a:picLocks noChangeAspect="1" noChangeArrowheads="1"/>
                      </p:cNvPicPr>
                      <p:nvPr/>
                    </p:nvPicPr>
                    <p:blipFill>
                      <a:blip r:embed="rId10"/>
                      <a:srcRect/>
                      <a:stretch>
                        <a:fillRect/>
                      </a:stretch>
                    </p:blipFill>
                    <p:spPr bwMode="auto">
                      <a:xfrm>
                        <a:off x="25400" y="4437063"/>
                        <a:ext cx="6985000"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0" y="4126468"/>
            <a:ext cx="9144000" cy="369332"/>
          </a:xfrm>
          <a:prstGeom prst="rect">
            <a:avLst/>
          </a:prstGeom>
          <a:noFill/>
        </p:spPr>
        <p:txBody>
          <a:bodyPr wrap="square" rtlCol="0">
            <a:spAutoFit/>
          </a:bodyPr>
          <a:lstStyle/>
          <a:p>
            <a:pPr marL="285750" indent="-285750">
              <a:buFont typeface="Arial"/>
              <a:buChar char="•"/>
            </a:pPr>
            <a:r>
              <a:rPr lang="en-US" dirty="0" smtClean="0"/>
              <a:t>Defining intermediate variables to keep things tidy:</a:t>
            </a:r>
            <a:endParaRPr lang="en-US" dirty="0"/>
          </a:p>
        </p:txBody>
      </p:sp>
      <p:graphicFrame>
        <p:nvGraphicFramePr>
          <p:cNvPr id="20" name="Object 10"/>
          <p:cNvGraphicFramePr>
            <a:graphicFrameLocks noChangeAspect="1"/>
          </p:cNvGraphicFramePr>
          <p:nvPr>
            <p:extLst>
              <p:ext uri="{D42A27DB-BD31-4B8C-83A1-F6EECF244321}">
                <p14:modId xmlns:p14="http://schemas.microsoft.com/office/powerpoint/2010/main" val="996783006"/>
              </p:ext>
            </p:extLst>
          </p:nvPr>
        </p:nvGraphicFramePr>
        <p:xfrm>
          <a:off x="152400" y="5808662"/>
          <a:ext cx="1077912" cy="592138"/>
        </p:xfrm>
        <a:graphic>
          <a:graphicData uri="http://schemas.openxmlformats.org/presentationml/2006/ole">
            <mc:AlternateContent xmlns:mc="http://schemas.openxmlformats.org/markup-compatibility/2006">
              <mc:Choice xmlns:v="urn:schemas-microsoft-com:vml" Requires="v">
                <p:oleObj spid="_x0000_s8985" name="Equation" r:id="rId11" imgW="762000" imgH="419100" progId="Equation.3">
                  <p:embed/>
                </p:oleObj>
              </mc:Choice>
              <mc:Fallback>
                <p:oleObj name="Equation" r:id="rId11" imgW="762000" imgH="419100" progId="Equation.3">
                  <p:embed/>
                  <p:pic>
                    <p:nvPicPr>
                      <p:cNvPr id="0" name=""/>
                      <p:cNvPicPr>
                        <a:picLocks noChangeAspect="1" noChangeArrowheads="1"/>
                      </p:cNvPicPr>
                      <p:nvPr/>
                    </p:nvPicPr>
                    <p:blipFill>
                      <a:blip r:embed="rId12"/>
                      <a:srcRect/>
                      <a:stretch>
                        <a:fillRect/>
                      </a:stretch>
                    </p:blipFill>
                    <p:spPr bwMode="auto">
                      <a:xfrm>
                        <a:off x="152400" y="5808662"/>
                        <a:ext cx="1077912"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8044" y="5410200"/>
            <a:ext cx="9144000" cy="369332"/>
          </a:xfrm>
          <a:prstGeom prst="rect">
            <a:avLst/>
          </a:prstGeom>
          <a:noFill/>
        </p:spPr>
        <p:txBody>
          <a:bodyPr wrap="square" rtlCol="0">
            <a:spAutoFit/>
          </a:bodyPr>
          <a:lstStyle/>
          <a:p>
            <a:pPr marL="285750" indent="-285750">
              <a:buFont typeface="Arial"/>
              <a:buChar char="•"/>
            </a:pPr>
            <a:r>
              <a:rPr lang="en-US" dirty="0" smtClean="0"/>
              <a:t>Then </a:t>
            </a:r>
            <a:r>
              <a:rPr lang="en-US" b="1" dirty="0" smtClean="0"/>
              <a:t>d</a:t>
            </a:r>
            <a:r>
              <a:rPr lang="en-US" dirty="0" smtClean="0"/>
              <a:t> can be written as a function of    :</a:t>
            </a:r>
            <a:endParaRPr lang="en-US" dirty="0"/>
          </a:p>
        </p:txBody>
      </p:sp>
    </p:spTree>
    <p:extLst>
      <p:ext uri="{BB962C8B-B14F-4D97-AF65-F5344CB8AC3E}">
        <p14:creationId xmlns:p14="http://schemas.microsoft.com/office/powerpoint/2010/main" val="2386871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Rotating all ETMX and ETMY local long. DOFs  into global diff. and comm. DOFs</a:t>
            </a:r>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25</a:t>
            </a:fld>
            <a:endParaRPr lang="en-US"/>
          </a:p>
        </p:txBody>
      </p:sp>
      <p:sp>
        <p:nvSpPr>
          <p:cNvPr id="11" name="TextBox 10"/>
          <p:cNvSpPr txBox="1"/>
          <p:nvPr/>
        </p:nvSpPr>
        <p:spPr>
          <a:xfrm>
            <a:off x="0" y="1524000"/>
            <a:ext cx="9144000" cy="369332"/>
          </a:xfrm>
          <a:prstGeom prst="rect">
            <a:avLst/>
          </a:prstGeom>
          <a:noFill/>
        </p:spPr>
        <p:txBody>
          <a:bodyPr wrap="square" rtlCol="0">
            <a:spAutoFit/>
          </a:bodyPr>
          <a:lstStyle/>
          <a:p>
            <a:r>
              <a:rPr lang="en-US" dirty="0" smtClean="0"/>
              <a:t>Then the transfer function from common mode sensor noise to DARM is:</a:t>
            </a:r>
            <a:endParaRPr lang="en-US" dirty="0"/>
          </a:p>
        </p:txBody>
      </p:sp>
      <p:graphicFrame>
        <p:nvGraphicFramePr>
          <p:cNvPr id="20" name="Object 10"/>
          <p:cNvGraphicFramePr>
            <a:graphicFrameLocks noChangeAspect="1"/>
          </p:cNvGraphicFramePr>
          <p:nvPr>
            <p:extLst>
              <p:ext uri="{D42A27DB-BD31-4B8C-83A1-F6EECF244321}">
                <p14:modId xmlns:p14="http://schemas.microsoft.com/office/powerpoint/2010/main" val="2281067759"/>
              </p:ext>
            </p:extLst>
          </p:nvPr>
        </p:nvGraphicFramePr>
        <p:xfrm>
          <a:off x="58737" y="1990725"/>
          <a:ext cx="7637463" cy="914400"/>
        </p:xfrm>
        <a:graphic>
          <a:graphicData uri="http://schemas.openxmlformats.org/presentationml/2006/ole">
            <mc:AlternateContent xmlns:mc="http://schemas.openxmlformats.org/markup-compatibility/2006">
              <mc:Choice xmlns:v="urn:schemas-microsoft-com:vml" Requires="v">
                <p:oleObj spid="_x0000_s9356" name="Equation" r:id="rId3" imgW="5397500" imgH="647700" progId="Equation.3">
                  <p:embed/>
                </p:oleObj>
              </mc:Choice>
              <mc:Fallback>
                <p:oleObj name="Equation" r:id="rId3" imgW="5397500" imgH="647700" progId="Equation.3">
                  <p:embed/>
                  <p:pic>
                    <p:nvPicPr>
                      <p:cNvPr id="0" name=""/>
                      <p:cNvPicPr>
                        <a:picLocks noChangeAspect="1" noChangeArrowheads="1"/>
                      </p:cNvPicPr>
                      <p:nvPr/>
                    </p:nvPicPr>
                    <p:blipFill>
                      <a:blip r:embed="rId4"/>
                      <a:srcRect/>
                      <a:stretch>
                        <a:fillRect/>
                      </a:stretch>
                    </p:blipFill>
                    <p:spPr bwMode="auto">
                      <a:xfrm>
                        <a:off x="58737" y="1990725"/>
                        <a:ext cx="7637463" cy="914400"/>
                      </a:xfrm>
                      <a:prstGeom prst="rect">
                        <a:avLst/>
                      </a:prstGeom>
                      <a:noFill/>
                      <a:extLst/>
                    </p:spPr>
                  </p:pic>
                </p:oleObj>
              </mc:Fallback>
            </mc:AlternateContent>
          </a:graphicData>
        </a:graphic>
      </p:graphicFrame>
      <p:sp>
        <p:nvSpPr>
          <p:cNvPr id="5" name="Rectangle 4"/>
          <p:cNvSpPr/>
          <p:nvPr/>
        </p:nvSpPr>
        <p:spPr>
          <a:xfrm>
            <a:off x="0" y="2362200"/>
            <a:ext cx="1752600" cy="533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3276600"/>
            <a:ext cx="8077200" cy="646331"/>
          </a:xfrm>
          <a:prstGeom prst="rect">
            <a:avLst/>
          </a:prstGeom>
          <a:noFill/>
        </p:spPr>
        <p:txBody>
          <a:bodyPr wrap="square" rtlCol="0">
            <a:spAutoFit/>
          </a:bodyPr>
          <a:lstStyle/>
          <a:p>
            <a:r>
              <a:rPr lang="en-US" dirty="0" smtClean="0"/>
              <a:t>As the plant differences go to zero, </a:t>
            </a:r>
            <a:r>
              <a:rPr lang="en-US" b="1" dirty="0"/>
              <a:t>N</a:t>
            </a:r>
            <a:r>
              <a:rPr lang="en-US" dirty="0"/>
              <a:t> goes to </a:t>
            </a:r>
            <a:r>
              <a:rPr lang="en-US" dirty="0" smtClean="0"/>
              <a:t>zero, and thus the coupling of common mode damping noise to DARM goes to zero.</a:t>
            </a:r>
            <a:endParaRPr lang="en-US" b="1" dirty="0"/>
          </a:p>
        </p:txBody>
      </p:sp>
    </p:spTree>
    <p:extLst>
      <p:ext uri="{BB962C8B-B14F-4D97-AF65-F5344CB8AC3E}">
        <p14:creationId xmlns:p14="http://schemas.microsoft.com/office/powerpoint/2010/main" val="289055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Simple Common to Diff. Coupling Ex.</a:t>
            </a:r>
            <a:endParaRPr lang="en-US" dirty="0"/>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26</a:t>
            </a:fld>
            <a:endParaRPr lang="en-US"/>
          </a:p>
        </p:txBody>
      </p:sp>
      <p:graphicFrame>
        <p:nvGraphicFramePr>
          <p:cNvPr id="191" name="Object 10"/>
          <p:cNvGraphicFramePr>
            <a:graphicFrameLocks noChangeAspect="1"/>
          </p:cNvGraphicFramePr>
          <p:nvPr>
            <p:extLst>
              <p:ext uri="{D42A27DB-BD31-4B8C-83A1-F6EECF244321}">
                <p14:modId xmlns:p14="http://schemas.microsoft.com/office/powerpoint/2010/main" val="1826091092"/>
              </p:ext>
            </p:extLst>
          </p:nvPr>
        </p:nvGraphicFramePr>
        <p:xfrm>
          <a:off x="457200" y="4322480"/>
          <a:ext cx="2647950" cy="2405627"/>
        </p:xfrm>
        <a:graphic>
          <a:graphicData uri="http://schemas.openxmlformats.org/presentationml/2006/ole">
            <mc:AlternateContent xmlns:mc="http://schemas.openxmlformats.org/markup-compatibility/2006">
              <mc:Choice xmlns:v="urn:schemas-microsoft-com:vml" Requires="v">
                <p:oleObj spid="_x0000_s10575" name="Equation" r:id="rId3" imgW="2349500" imgH="2133600" progId="Equation.3">
                  <p:embed/>
                </p:oleObj>
              </mc:Choice>
              <mc:Fallback>
                <p:oleObj name="Equation" r:id="rId3" imgW="2349500" imgH="2133600" progId="Equation.3">
                  <p:embed/>
                  <p:pic>
                    <p:nvPicPr>
                      <p:cNvPr id="0" name=""/>
                      <p:cNvPicPr>
                        <a:picLocks noChangeAspect="1" noChangeArrowheads="1"/>
                      </p:cNvPicPr>
                      <p:nvPr/>
                    </p:nvPicPr>
                    <p:blipFill>
                      <a:blip r:embed="rId4"/>
                      <a:srcRect/>
                      <a:stretch>
                        <a:fillRect/>
                      </a:stretch>
                    </p:blipFill>
                    <p:spPr bwMode="auto">
                      <a:xfrm>
                        <a:off x="457200" y="4322480"/>
                        <a:ext cx="2647950" cy="2405627"/>
                      </a:xfrm>
                      <a:prstGeom prst="rect">
                        <a:avLst/>
                      </a:prstGeom>
                      <a:noFill/>
                      <a:extLst/>
                    </p:spPr>
                  </p:pic>
                </p:oleObj>
              </mc:Fallback>
            </mc:AlternateContent>
          </a:graphicData>
        </a:graphic>
      </p:graphicFrame>
      <p:graphicFrame>
        <p:nvGraphicFramePr>
          <p:cNvPr id="192" name="Object 10"/>
          <p:cNvGraphicFramePr>
            <a:graphicFrameLocks noChangeAspect="1"/>
          </p:cNvGraphicFramePr>
          <p:nvPr>
            <p:extLst>
              <p:ext uri="{D42A27DB-BD31-4B8C-83A1-F6EECF244321}">
                <p14:modId xmlns:p14="http://schemas.microsoft.com/office/powerpoint/2010/main" val="699016691"/>
              </p:ext>
            </p:extLst>
          </p:nvPr>
        </p:nvGraphicFramePr>
        <p:xfrm>
          <a:off x="5095875" y="1903412"/>
          <a:ext cx="3895725" cy="1830388"/>
        </p:xfrm>
        <a:graphic>
          <a:graphicData uri="http://schemas.openxmlformats.org/presentationml/2006/ole">
            <mc:AlternateContent xmlns:mc="http://schemas.openxmlformats.org/markup-compatibility/2006">
              <mc:Choice xmlns:v="urn:schemas-microsoft-com:vml" Requires="v">
                <p:oleObj spid="_x0000_s10576" name="Equation" r:id="rId5" imgW="2755900" imgH="1295400" progId="Equation.3">
                  <p:embed/>
                </p:oleObj>
              </mc:Choice>
              <mc:Fallback>
                <p:oleObj name="Equation" r:id="rId5" imgW="2755900" imgH="1295400" progId="Equation.3">
                  <p:embed/>
                  <p:pic>
                    <p:nvPicPr>
                      <p:cNvPr id="0" name=""/>
                      <p:cNvPicPr>
                        <a:picLocks noChangeAspect="1" noChangeArrowheads="1"/>
                      </p:cNvPicPr>
                      <p:nvPr/>
                    </p:nvPicPr>
                    <p:blipFill>
                      <a:blip r:embed="rId6"/>
                      <a:srcRect/>
                      <a:stretch>
                        <a:fillRect/>
                      </a:stretch>
                    </p:blipFill>
                    <p:spPr bwMode="auto">
                      <a:xfrm>
                        <a:off x="5095875" y="1903412"/>
                        <a:ext cx="3895725" cy="183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 name="Object 10"/>
          <p:cNvGraphicFramePr>
            <a:graphicFrameLocks noChangeAspect="1"/>
          </p:cNvGraphicFramePr>
          <p:nvPr>
            <p:extLst>
              <p:ext uri="{D42A27DB-BD31-4B8C-83A1-F6EECF244321}">
                <p14:modId xmlns:p14="http://schemas.microsoft.com/office/powerpoint/2010/main" val="1867352828"/>
              </p:ext>
            </p:extLst>
          </p:nvPr>
        </p:nvGraphicFramePr>
        <p:xfrm>
          <a:off x="5364162" y="3959225"/>
          <a:ext cx="3322638" cy="2517775"/>
        </p:xfrm>
        <a:graphic>
          <a:graphicData uri="http://schemas.openxmlformats.org/presentationml/2006/ole">
            <mc:AlternateContent xmlns:mc="http://schemas.openxmlformats.org/markup-compatibility/2006">
              <mc:Choice xmlns:v="urn:schemas-microsoft-com:vml" Requires="v">
                <p:oleObj spid="_x0000_s10577" name="Equation" r:id="rId7" imgW="2514600" imgH="1905000" progId="Equation.3">
                  <p:embed/>
                </p:oleObj>
              </mc:Choice>
              <mc:Fallback>
                <p:oleObj name="Equation" r:id="rId7" imgW="2514600" imgH="1905000" progId="Equation.3">
                  <p:embed/>
                  <p:pic>
                    <p:nvPicPr>
                      <p:cNvPr id="0" name=""/>
                      <p:cNvPicPr>
                        <a:picLocks noChangeAspect="1" noChangeArrowheads="1"/>
                      </p:cNvPicPr>
                      <p:nvPr/>
                    </p:nvPicPr>
                    <p:blipFill>
                      <a:blip r:embed="rId8"/>
                      <a:srcRect/>
                      <a:stretch>
                        <a:fillRect/>
                      </a:stretch>
                    </p:blipFill>
                    <p:spPr bwMode="auto">
                      <a:xfrm>
                        <a:off x="5364162" y="3959225"/>
                        <a:ext cx="3322638" cy="2517775"/>
                      </a:xfrm>
                      <a:prstGeom prst="rect">
                        <a:avLst/>
                      </a:prstGeom>
                      <a:noFill/>
                      <a:extLst/>
                    </p:spPr>
                  </p:pic>
                </p:oleObj>
              </mc:Fallback>
            </mc:AlternateContent>
          </a:graphicData>
        </a:graphic>
      </p:graphicFrame>
      <p:graphicFrame>
        <p:nvGraphicFramePr>
          <p:cNvPr id="195" name="Object 10"/>
          <p:cNvGraphicFramePr>
            <a:graphicFrameLocks noChangeAspect="1"/>
          </p:cNvGraphicFramePr>
          <p:nvPr>
            <p:extLst>
              <p:ext uri="{D42A27DB-BD31-4B8C-83A1-F6EECF244321}">
                <p14:modId xmlns:p14="http://schemas.microsoft.com/office/powerpoint/2010/main" val="1139584592"/>
              </p:ext>
            </p:extLst>
          </p:nvPr>
        </p:nvGraphicFramePr>
        <p:xfrm>
          <a:off x="3429000" y="5135563"/>
          <a:ext cx="1223963" cy="655637"/>
        </p:xfrm>
        <a:graphic>
          <a:graphicData uri="http://schemas.openxmlformats.org/presentationml/2006/ole">
            <mc:AlternateContent xmlns:mc="http://schemas.openxmlformats.org/markup-compatibility/2006">
              <mc:Choice xmlns:v="urn:schemas-microsoft-com:vml" Requires="v">
                <p:oleObj spid="_x0000_s10578" name="Equation" r:id="rId9" imgW="927100" imgH="495300" progId="Equation.3">
                  <p:embed/>
                </p:oleObj>
              </mc:Choice>
              <mc:Fallback>
                <p:oleObj name="Equation" r:id="rId9" imgW="927100" imgH="495300" progId="Equation.3">
                  <p:embed/>
                  <p:pic>
                    <p:nvPicPr>
                      <p:cNvPr id="0" name=""/>
                      <p:cNvPicPr>
                        <a:picLocks noChangeAspect="1" noChangeArrowheads="1"/>
                      </p:cNvPicPr>
                      <p:nvPr/>
                    </p:nvPicPr>
                    <p:blipFill>
                      <a:blip r:embed="rId10"/>
                      <a:srcRect/>
                      <a:stretch>
                        <a:fillRect/>
                      </a:stretch>
                    </p:blipFill>
                    <p:spPr bwMode="auto">
                      <a:xfrm>
                        <a:off x="3429000" y="5135563"/>
                        <a:ext cx="1223963" cy="655637"/>
                      </a:xfrm>
                      <a:prstGeom prst="rect">
                        <a:avLst/>
                      </a:prstGeom>
                      <a:noFill/>
                      <a:extLst/>
                    </p:spPr>
                  </p:pic>
                </p:oleObj>
              </mc:Fallback>
            </mc:AlternateContent>
          </a:graphicData>
        </a:graphic>
      </p:graphicFrame>
      <p:sp>
        <p:nvSpPr>
          <p:cNvPr id="196" name="TextBox 195"/>
          <p:cNvSpPr txBox="1"/>
          <p:nvPr/>
        </p:nvSpPr>
        <p:spPr>
          <a:xfrm>
            <a:off x="533400" y="914400"/>
            <a:ext cx="7924800" cy="369332"/>
          </a:xfrm>
          <a:prstGeom prst="rect">
            <a:avLst/>
          </a:prstGeom>
          <a:noFill/>
        </p:spPr>
        <p:txBody>
          <a:bodyPr wrap="square" rtlCol="0">
            <a:spAutoFit/>
          </a:bodyPr>
          <a:lstStyle/>
          <a:p>
            <a:pPr algn="ctr"/>
            <a:r>
              <a:rPr lang="en-US" dirty="0" smtClean="0"/>
              <a:t>To show what the matrices on the previous slides look like.</a:t>
            </a:r>
            <a:endParaRPr lang="en-US" dirty="0"/>
          </a:p>
        </p:txBody>
      </p:sp>
      <p:grpSp>
        <p:nvGrpSpPr>
          <p:cNvPr id="198" name="Group 197"/>
          <p:cNvGrpSpPr/>
          <p:nvPr/>
        </p:nvGrpSpPr>
        <p:grpSpPr>
          <a:xfrm>
            <a:off x="76200" y="1371600"/>
            <a:ext cx="4800600" cy="2819400"/>
            <a:chOff x="0" y="1371600"/>
            <a:chExt cx="4800600" cy="2819400"/>
          </a:xfrm>
        </p:grpSpPr>
        <p:grpSp>
          <p:nvGrpSpPr>
            <p:cNvPr id="194" name="Group 193"/>
            <p:cNvGrpSpPr/>
            <p:nvPr/>
          </p:nvGrpSpPr>
          <p:grpSpPr>
            <a:xfrm>
              <a:off x="76200" y="1447800"/>
              <a:ext cx="4648200" cy="2667000"/>
              <a:chOff x="152400" y="1447800"/>
              <a:chExt cx="4648200" cy="2667000"/>
            </a:xfrm>
          </p:grpSpPr>
          <p:sp>
            <p:nvSpPr>
              <p:cNvPr id="92" name="Can 91"/>
              <p:cNvSpPr/>
              <p:nvPr/>
            </p:nvSpPr>
            <p:spPr bwMode="auto">
              <a:xfrm>
                <a:off x="767052" y="3038470"/>
                <a:ext cx="533455"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7" name="Straight Connector 96"/>
              <p:cNvCxnSpPr/>
              <p:nvPr/>
            </p:nvCxnSpPr>
            <p:spPr bwMode="auto">
              <a:xfrm rot="5400000">
                <a:off x="559593" y="2955132"/>
                <a:ext cx="577850" cy="158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auto">
              <a:xfrm rot="5400000">
                <a:off x="936623" y="2955925"/>
                <a:ext cx="57785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9" name="Cube 98"/>
              <p:cNvSpPr/>
              <p:nvPr/>
            </p:nvSpPr>
            <p:spPr bwMode="auto">
              <a:xfrm>
                <a:off x="690562" y="2349503"/>
                <a:ext cx="723898" cy="346075"/>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cs typeface="Arial" charset="0"/>
                </a:endParaRPr>
              </a:p>
            </p:txBody>
          </p:sp>
          <p:grpSp>
            <p:nvGrpSpPr>
              <p:cNvPr id="100" name="Group 37"/>
              <p:cNvGrpSpPr>
                <a:grpSpLocks/>
              </p:cNvGrpSpPr>
              <p:nvPr/>
            </p:nvGrpSpPr>
            <p:grpSpPr bwMode="auto">
              <a:xfrm>
                <a:off x="815882" y="1828807"/>
                <a:ext cx="63493" cy="577853"/>
                <a:chOff x="913244" y="1905075"/>
                <a:chExt cx="78073" cy="686519"/>
              </a:xfrm>
            </p:grpSpPr>
            <p:cxnSp>
              <p:nvCxnSpPr>
                <p:cNvPr id="126" name="Straight Connector 125"/>
                <p:cNvCxnSpPr/>
                <p:nvPr/>
              </p:nvCxnSpPr>
              <p:spPr>
                <a:xfrm rot="5400000">
                  <a:off x="837836" y="1980484"/>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H="1">
                  <a:off x="913616" y="2055587"/>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Straight Connector 90"/>
                <p:cNvCxnSpPr/>
                <p:nvPr/>
              </p:nvCxnSpPr>
              <p:spPr>
                <a:xfrm rot="5400000">
                  <a:off x="913616" y="2132915"/>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9" name="Straight Connector 91"/>
                <p:cNvCxnSpPr/>
                <p:nvPr/>
              </p:nvCxnSpPr>
              <p:spPr>
                <a:xfrm rot="16200000" flipH="1">
                  <a:off x="914560" y="220929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914560" y="2284740"/>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 name="Straight Connector 34"/>
                <p:cNvCxnSpPr/>
                <p:nvPr/>
              </p:nvCxnSpPr>
              <p:spPr>
                <a:xfrm rot="16200000" flipH="1">
                  <a:off x="913616" y="2361125"/>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 name="Straight Connector 94"/>
                <p:cNvCxnSpPr/>
                <p:nvPr/>
              </p:nvCxnSpPr>
              <p:spPr>
                <a:xfrm rot="5400000">
                  <a:off x="913956" y="2514234"/>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1" name="Group 38"/>
              <p:cNvGrpSpPr>
                <a:grpSpLocks/>
              </p:cNvGrpSpPr>
              <p:nvPr/>
            </p:nvGrpSpPr>
            <p:grpSpPr bwMode="auto">
              <a:xfrm>
                <a:off x="1193765" y="1828800"/>
                <a:ext cx="63498" cy="577850"/>
                <a:chOff x="912727" y="1905812"/>
                <a:chExt cx="78459" cy="685806"/>
              </a:xfrm>
            </p:grpSpPr>
            <p:cxnSp>
              <p:nvCxnSpPr>
                <p:cNvPr id="119" name="Straight Connector 118"/>
                <p:cNvCxnSpPr/>
                <p:nvPr/>
              </p:nvCxnSpPr>
              <p:spPr>
                <a:xfrm rot="5400000">
                  <a:off x="837403" y="1981137"/>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0" name="Straight Connector 40"/>
                <p:cNvCxnSpPr/>
                <p:nvPr/>
              </p:nvCxnSpPr>
              <p:spPr>
                <a:xfrm rot="16200000" flipH="1">
                  <a:off x="913333" y="2055933"/>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41"/>
                <p:cNvCxnSpPr/>
                <p:nvPr/>
              </p:nvCxnSpPr>
              <p:spPr>
                <a:xfrm rot="5400000">
                  <a:off x="913333" y="2133181"/>
                  <a:ext cx="77247"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6200000" flipH="1">
                  <a:off x="914275" y="2209486"/>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85"/>
                <p:cNvCxnSpPr/>
                <p:nvPr/>
              </p:nvCxnSpPr>
              <p:spPr>
                <a:xfrm rot="5400000">
                  <a:off x="914275" y="2284849"/>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4" name="Straight Connector 86"/>
                <p:cNvCxnSpPr/>
                <p:nvPr/>
              </p:nvCxnSpPr>
              <p:spPr>
                <a:xfrm rot="16200000" flipH="1">
                  <a:off x="913333" y="2361154"/>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913900" y="2514332"/>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a:stCxn id="92" idx="4"/>
              </p:cNvCxnSpPr>
              <p:nvPr/>
            </p:nvCxnSpPr>
            <p:spPr bwMode="auto">
              <a:xfrm>
                <a:off x="1300507" y="3419470"/>
                <a:ext cx="22070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3414713" y="2955133"/>
                <a:ext cx="577851" cy="158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3791744" y="2955927"/>
                <a:ext cx="57785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4" name="Cube 43"/>
              <p:cNvSpPr/>
              <p:nvPr/>
            </p:nvSpPr>
            <p:spPr bwMode="auto">
              <a:xfrm>
                <a:off x="3545682" y="2349503"/>
                <a:ext cx="723900" cy="346075"/>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45" name="Group 37"/>
              <p:cNvGrpSpPr>
                <a:grpSpLocks/>
              </p:cNvGrpSpPr>
              <p:nvPr/>
            </p:nvGrpSpPr>
            <p:grpSpPr bwMode="auto">
              <a:xfrm>
                <a:off x="3671003" y="1828805"/>
                <a:ext cx="63493" cy="577853"/>
                <a:chOff x="912809" y="1905074"/>
                <a:chExt cx="78073" cy="686519"/>
              </a:xfrm>
            </p:grpSpPr>
            <p:cxnSp>
              <p:nvCxnSpPr>
                <p:cNvPr id="71" name="Straight Connector 70"/>
                <p:cNvCxnSpPr/>
                <p:nvPr/>
              </p:nvCxnSpPr>
              <p:spPr>
                <a:xfrm rot="5400000">
                  <a:off x="837401" y="1980483"/>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913181" y="2055586"/>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913181" y="2132914"/>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914125" y="2209297"/>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914125" y="228473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6" name="Straight Connector 34"/>
                <p:cNvCxnSpPr/>
                <p:nvPr/>
              </p:nvCxnSpPr>
              <p:spPr>
                <a:xfrm rot="16200000" flipH="1">
                  <a:off x="913181" y="2361124"/>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913520" y="2514233"/>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46" name="Group 38"/>
              <p:cNvGrpSpPr>
                <a:grpSpLocks/>
              </p:cNvGrpSpPr>
              <p:nvPr/>
            </p:nvGrpSpPr>
            <p:grpSpPr bwMode="auto">
              <a:xfrm>
                <a:off x="4045713" y="1828800"/>
                <a:ext cx="66673" cy="577851"/>
                <a:chOff x="908368" y="1905811"/>
                <a:chExt cx="82382" cy="685806"/>
              </a:xfrm>
            </p:grpSpPr>
            <p:cxnSp>
              <p:nvCxnSpPr>
                <p:cNvPr id="64" name="Straight Connector 63"/>
                <p:cNvCxnSpPr/>
                <p:nvPr/>
              </p:nvCxnSpPr>
              <p:spPr>
                <a:xfrm rot="5400000">
                  <a:off x="833043" y="1981136"/>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5" name="Straight Connector 40"/>
                <p:cNvCxnSpPr/>
                <p:nvPr/>
              </p:nvCxnSpPr>
              <p:spPr>
                <a:xfrm rot="16200000" flipH="1">
                  <a:off x="910935" y="2053970"/>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41"/>
                <p:cNvCxnSpPr/>
                <p:nvPr/>
              </p:nvCxnSpPr>
              <p:spPr>
                <a:xfrm rot="5400000">
                  <a:off x="910935" y="2131218"/>
                  <a:ext cx="77247"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911877" y="2207522"/>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911877" y="2282886"/>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910935" y="2359191"/>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913462" y="2514331"/>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9" name="Can 38"/>
              <p:cNvSpPr/>
              <p:nvPr/>
            </p:nvSpPr>
            <p:spPr bwMode="auto">
              <a:xfrm>
                <a:off x="3622524" y="3038471"/>
                <a:ext cx="533455"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204"/>
              <p:cNvSpPr txBox="1">
                <a:spLocks noChangeArrowheads="1"/>
              </p:cNvSpPr>
              <p:nvPr/>
            </p:nvSpPr>
            <p:spPr bwMode="auto">
              <a:xfrm>
                <a:off x="380852" y="1447800"/>
                <a:ext cx="1447948" cy="369332"/>
              </a:xfrm>
              <a:prstGeom prst="rect">
                <a:avLst/>
              </a:prstGeom>
              <a:noFill/>
              <a:ln w="9525">
                <a:noFill/>
                <a:miter lim="800000"/>
                <a:headEnd/>
                <a:tailEnd/>
              </a:ln>
            </p:spPr>
            <p:txBody>
              <a:bodyPr>
                <a:spAutoFit/>
              </a:bodyPr>
              <a:lstStyle/>
              <a:p>
                <a:pPr algn="ctr"/>
                <a:r>
                  <a:rPr lang="en-US" dirty="0" smtClean="0">
                    <a:latin typeface="Calibri" pitchFamily="34" charset="0"/>
                  </a:rPr>
                  <a:t>ETMX</a:t>
                </a:r>
                <a:endParaRPr lang="en-US" dirty="0">
                  <a:latin typeface="Calibri" pitchFamily="34" charset="0"/>
                </a:endParaRPr>
              </a:p>
            </p:txBody>
          </p:sp>
          <p:sp>
            <p:nvSpPr>
              <p:cNvPr id="10" name="TextBox 205"/>
              <p:cNvSpPr txBox="1">
                <a:spLocks noChangeArrowheads="1"/>
              </p:cNvSpPr>
              <p:nvPr/>
            </p:nvSpPr>
            <p:spPr bwMode="auto">
              <a:xfrm>
                <a:off x="3124200" y="1447800"/>
                <a:ext cx="1524156" cy="369332"/>
              </a:xfrm>
              <a:prstGeom prst="rect">
                <a:avLst/>
              </a:prstGeom>
              <a:noFill/>
              <a:ln w="9525">
                <a:noFill/>
                <a:miter lim="800000"/>
                <a:headEnd/>
                <a:tailEnd/>
              </a:ln>
            </p:spPr>
            <p:txBody>
              <a:bodyPr>
                <a:spAutoFit/>
              </a:bodyPr>
              <a:lstStyle/>
              <a:p>
                <a:pPr algn="ctr"/>
                <a:r>
                  <a:rPr lang="en-US" dirty="0" smtClean="0">
                    <a:latin typeface="Calibri" pitchFamily="34" charset="0"/>
                  </a:rPr>
                  <a:t>ETMY</a:t>
                </a:r>
                <a:endParaRPr lang="en-US" dirty="0">
                  <a:latin typeface="Calibri" pitchFamily="34" charset="0"/>
                </a:endParaRPr>
              </a:p>
            </p:txBody>
          </p:sp>
          <p:sp>
            <p:nvSpPr>
              <p:cNvPr id="11" name="Rectangle 10"/>
              <p:cNvSpPr/>
              <p:nvPr/>
            </p:nvSpPr>
            <p:spPr bwMode="auto">
              <a:xfrm>
                <a:off x="1752600" y="3733800"/>
                <a:ext cx="1295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solidFill>
                      <a:schemeClr val="tx1"/>
                    </a:solidFill>
                    <a:cs typeface="Arial" charset="0"/>
                  </a:rPr>
                  <a:t>DARM Error</a:t>
                </a:r>
                <a:endParaRPr lang="en-US" dirty="0">
                  <a:solidFill>
                    <a:schemeClr val="tx1"/>
                  </a:solidFill>
                  <a:cs typeface="Arial" charset="0"/>
                </a:endParaRPr>
              </a:p>
            </p:txBody>
          </p:sp>
          <p:cxnSp>
            <p:nvCxnSpPr>
              <p:cNvPr id="12" name="Straight Connector 11"/>
              <p:cNvCxnSpPr/>
              <p:nvPr/>
            </p:nvCxnSpPr>
            <p:spPr bwMode="auto">
              <a:xfrm flipH="1">
                <a:off x="2438400" y="3419470"/>
                <a:ext cx="4764" cy="31433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385764" y="17827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7" name="Rectangle 16"/>
              <p:cNvSpPr/>
              <p:nvPr/>
            </p:nvSpPr>
            <p:spPr bwMode="auto">
              <a:xfrm>
                <a:off x="3202782" y="17827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31" name="TextBox 30"/>
              <p:cNvSpPr txBox="1"/>
              <p:nvPr/>
            </p:nvSpPr>
            <p:spPr>
              <a:xfrm>
                <a:off x="1524000" y="1905000"/>
                <a:ext cx="457200" cy="338554"/>
              </a:xfrm>
              <a:prstGeom prst="rect">
                <a:avLst/>
              </a:prstGeom>
              <a:noFill/>
            </p:spPr>
            <p:txBody>
              <a:bodyPr wrap="square" rtlCol="0">
                <a:spAutoFit/>
              </a:bodyPr>
              <a:lstStyle/>
              <a:p>
                <a:r>
                  <a:rPr lang="en-US" sz="1600" dirty="0" smtClean="0"/>
                  <a:t>u</a:t>
                </a:r>
                <a:r>
                  <a:rPr lang="en-US" sz="1600" baseline="-25000" dirty="0" smtClean="0"/>
                  <a:t>x1</a:t>
                </a:r>
                <a:endParaRPr lang="en-US" sz="1600" dirty="0"/>
              </a:p>
            </p:txBody>
          </p:sp>
          <p:sp>
            <p:nvSpPr>
              <p:cNvPr id="147" name="TextBox 146"/>
              <p:cNvSpPr txBox="1"/>
              <p:nvPr/>
            </p:nvSpPr>
            <p:spPr>
              <a:xfrm>
                <a:off x="762000" y="2362200"/>
                <a:ext cx="533400" cy="307777"/>
              </a:xfrm>
              <a:prstGeom prst="rect">
                <a:avLst/>
              </a:prstGeom>
              <a:noFill/>
            </p:spPr>
            <p:txBody>
              <a:bodyPr wrap="square" rtlCol="0">
                <a:spAutoFit/>
              </a:bodyPr>
              <a:lstStyle/>
              <a:p>
                <a:r>
                  <a:rPr lang="en-US" sz="1400" dirty="0" smtClean="0"/>
                  <a:t>m</a:t>
                </a:r>
                <a:r>
                  <a:rPr lang="en-US" sz="1400" baseline="-25000" dirty="0" smtClean="0"/>
                  <a:t>x1</a:t>
                </a:r>
                <a:endParaRPr lang="en-US" sz="1400" dirty="0"/>
              </a:p>
            </p:txBody>
          </p:sp>
          <p:sp>
            <p:nvSpPr>
              <p:cNvPr id="148" name="TextBox 147"/>
              <p:cNvSpPr txBox="1"/>
              <p:nvPr/>
            </p:nvSpPr>
            <p:spPr>
              <a:xfrm>
                <a:off x="3581400" y="2362200"/>
                <a:ext cx="533400" cy="307777"/>
              </a:xfrm>
              <a:prstGeom prst="rect">
                <a:avLst/>
              </a:prstGeom>
              <a:noFill/>
            </p:spPr>
            <p:txBody>
              <a:bodyPr wrap="square" rtlCol="0">
                <a:spAutoFit/>
              </a:bodyPr>
              <a:lstStyle/>
              <a:p>
                <a:r>
                  <a:rPr lang="en-US" sz="1400" dirty="0" smtClean="0"/>
                  <a:t>m</a:t>
                </a:r>
                <a:r>
                  <a:rPr lang="en-US" sz="1400" baseline="-25000" dirty="0" smtClean="0"/>
                  <a:t>y1</a:t>
                </a:r>
                <a:endParaRPr lang="en-US" sz="1400" dirty="0"/>
              </a:p>
            </p:txBody>
          </p:sp>
          <p:sp>
            <p:nvSpPr>
              <p:cNvPr id="149" name="TextBox 148"/>
              <p:cNvSpPr txBox="1"/>
              <p:nvPr/>
            </p:nvSpPr>
            <p:spPr>
              <a:xfrm>
                <a:off x="762000" y="3273623"/>
                <a:ext cx="533400" cy="307777"/>
              </a:xfrm>
              <a:prstGeom prst="rect">
                <a:avLst/>
              </a:prstGeom>
              <a:noFill/>
            </p:spPr>
            <p:txBody>
              <a:bodyPr wrap="square" rtlCol="0">
                <a:spAutoFit/>
              </a:bodyPr>
              <a:lstStyle/>
              <a:p>
                <a:r>
                  <a:rPr lang="en-US" sz="1400" dirty="0"/>
                  <a:t>m</a:t>
                </a:r>
                <a:r>
                  <a:rPr lang="en-US" sz="1400" baseline="-25000" dirty="0" smtClean="0"/>
                  <a:t>x2</a:t>
                </a:r>
                <a:endParaRPr lang="en-US" sz="1400" dirty="0"/>
              </a:p>
            </p:txBody>
          </p:sp>
          <p:sp>
            <p:nvSpPr>
              <p:cNvPr id="150" name="TextBox 149"/>
              <p:cNvSpPr txBox="1"/>
              <p:nvPr/>
            </p:nvSpPr>
            <p:spPr>
              <a:xfrm>
                <a:off x="3581400" y="3276600"/>
                <a:ext cx="533400" cy="307777"/>
              </a:xfrm>
              <a:prstGeom prst="rect">
                <a:avLst/>
              </a:prstGeom>
              <a:noFill/>
            </p:spPr>
            <p:txBody>
              <a:bodyPr wrap="square" rtlCol="0">
                <a:spAutoFit/>
              </a:bodyPr>
              <a:lstStyle/>
              <a:p>
                <a:r>
                  <a:rPr lang="en-US" sz="1400" dirty="0" smtClean="0"/>
                  <a:t>m</a:t>
                </a:r>
                <a:r>
                  <a:rPr lang="en-US" sz="1400" baseline="-25000" dirty="0" smtClean="0"/>
                  <a:t>y2</a:t>
                </a:r>
                <a:endParaRPr lang="en-US" sz="1400" dirty="0"/>
              </a:p>
            </p:txBody>
          </p:sp>
          <p:sp>
            <p:nvSpPr>
              <p:cNvPr id="151" name="TextBox 150"/>
              <p:cNvSpPr txBox="1"/>
              <p:nvPr/>
            </p:nvSpPr>
            <p:spPr>
              <a:xfrm>
                <a:off x="152400" y="1981200"/>
                <a:ext cx="609600" cy="369332"/>
              </a:xfrm>
              <a:prstGeom prst="rect">
                <a:avLst/>
              </a:prstGeom>
              <a:noFill/>
            </p:spPr>
            <p:txBody>
              <a:bodyPr wrap="square" rtlCol="0">
                <a:spAutoFit/>
              </a:bodyPr>
              <a:lstStyle/>
              <a:p>
                <a:r>
                  <a:rPr lang="en-US" dirty="0" smtClean="0"/>
                  <a:t>k</a:t>
                </a:r>
                <a:r>
                  <a:rPr lang="en-US" baseline="-25000" dirty="0" smtClean="0"/>
                  <a:t>x1</a:t>
                </a:r>
                <a:endParaRPr lang="en-US" dirty="0"/>
              </a:p>
            </p:txBody>
          </p:sp>
          <p:sp>
            <p:nvSpPr>
              <p:cNvPr id="152" name="TextBox 151"/>
              <p:cNvSpPr txBox="1"/>
              <p:nvPr/>
            </p:nvSpPr>
            <p:spPr>
              <a:xfrm>
                <a:off x="152400" y="2754868"/>
                <a:ext cx="609600" cy="369332"/>
              </a:xfrm>
              <a:prstGeom prst="rect">
                <a:avLst/>
              </a:prstGeom>
              <a:noFill/>
            </p:spPr>
            <p:txBody>
              <a:bodyPr wrap="square" rtlCol="0">
                <a:spAutoFit/>
              </a:bodyPr>
              <a:lstStyle/>
              <a:p>
                <a:r>
                  <a:rPr lang="en-US" dirty="0" smtClean="0"/>
                  <a:t>k</a:t>
                </a:r>
                <a:r>
                  <a:rPr lang="en-US" baseline="-25000" dirty="0" smtClean="0"/>
                  <a:t>x2</a:t>
                </a:r>
                <a:endParaRPr lang="en-US" dirty="0"/>
              </a:p>
            </p:txBody>
          </p:sp>
          <p:sp>
            <p:nvSpPr>
              <p:cNvPr id="153" name="TextBox 152"/>
              <p:cNvSpPr txBox="1"/>
              <p:nvPr/>
            </p:nvSpPr>
            <p:spPr>
              <a:xfrm>
                <a:off x="4191000" y="1905000"/>
                <a:ext cx="609600" cy="369332"/>
              </a:xfrm>
              <a:prstGeom prst="rect">
                <a:avLst/>
              </a:prstGeom>
              <a:noFill/>
            </p:spPr>
            <p:txBody>
              <a:bodyPr wrap="square" rtlCol="0">
                <a:spAutoFit/>
              </a:bodyPr>
              <a:lstStyle/>
              <a:p>
                <a:r>
                  <a:rPr lang="en-US" dirty="0" smtClean="0"/>
                  <a:t>k</a:t>
                </a:r>
                <a:r>
                  <a:rPr lang="en-US" baseline="-25000" dirty="0"/>
                  <a:t>y</a:t>
                </a:r>
                <a:r>
                  <a:rPr lang="en-US" baseline="-25000" dirty="0" smtClean="0"/>
                  <a:t>1</a:t>
                </a:r>
                <a:endParaRPr lang="en-US" dirty="0"/>
              </a:p>
            </p:txBody>
          </p:sp>
          <p:sp>
            <p:nvSpPr>
              <p:cNvPr id="154" name="TextBox 153"/>
              <p:cNvSpPr txBox="1"/>
              <p:nvPr/>
            </p:nvSpPr>
            <p:spPr>
              <a:xfrm>
                <a:off x="4191000" y="2743200"/>
                <a:ext cx="609600" cy="369332"/>
              </a:xfrm>
              <a:prstGeom prst="rect">
                <a:avLst/>
              </a:prstGeom>
              <a:noFill/>
            </p:spPr>
            <p:txBody>
              <a:bodyPr wrap="square" rtlCol="0">
                <a:spAutoFit/>
              </a:bodyPr>
              <a:lstStyle/>
              <a:p>
                <a:r>
                  <a:rPr lang="en-US" dirty="0" smtClean="0"/>
                  <a:t>k</a:t>
                </a:r>
                <a:r>
                  <a:rPr lang="en-US" baseline="-25000" dirty="0" smtClean="0"/>
                  <a:t>y2</a:t>
                </a:r>
                <a:endParaRPr lang="en-US" dirty="0"/>
              </a:p>
            </p:txBody>
          </p:sp>
          <p:grpSp>
            <p:nvGrpSpPr>
              <p:cNvPr id="167" name="Group 166"/>
              <p:cNvGrpSpPr/>
              <p:nvPr/>
            </p:nvGrpSpPr>
            <p:grpSpPr>
              <a:xfrm>
                <a:off x="1371600" y="1524000"/>
                <a:ext cx="2133599" cy="1219200"/>
                <a:chOff x="5157995" y="3481290"/>
                <a:chExt cx="2367857" cy="1353064"/>
              </a:xfrm>
            </p:grpSpPr>
            <p:cxnSp>
              <p:nvCxnSpPr>
                <p:cNvPr id="155" name="Straight Arrow Connector 24"/>
                <p:cNvCxnSpPr>
                  <a:endCxn id="161" idx="6"/>
                </p:cNvCxnSpPr>
                <p:nvPr/>
              </p:nvCxnSpPr>
              <p:spPr bwMode="auto">
                <a:xfrm flipH="1" flipV="1">
                  <a:off x="6537960" y="4595086"/>
                  <a:ext cx="987892" cy="1067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24"/>
                <p:cNvCxnSpPr>
                  <a:stCxn id="161" idx="2"/>
                </p:cNvCxnSpPr>
                <p:nvPr/>
              </p:nvCxnSpPr>
              <p:spPr bwMode="auto">
                <a:xfrm flipH="1">
                  <a:off x="5242560" y="4595086"/>
                  <a:ext cx="914400" cy="10668"/>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7" name="Isosceles Triangle 156"/>
                <p:cNvSpPr/>
                <p:nvPr/>
              </p:nvSpPr>
              <p:spPr>
                <a:xfrm rot="5400000">
                  <a:off x="5546457" y="4377154"/>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8" name="TextBox 157"/>
                <p:cNvSpPr txBox="1"/>
                <p:nvPr/>
              </p:nvSpPr>
              <p:spPr>
                <a:xfrm>
                  <a:off x="5475021" y="4419600"/>
                  <a:ext cx="528636" cy="341743"/>
                </a:xfrm>
                <a:prstGeom prst="rect">
                  <a:avLst/>
                </a:prstGeom>
                <a:noFill/>
              </p:spPr>
              <p:txBody>
                <a:bodyPr wrap="square" rtlCol="0">
                  <a:spAutoFit/>
                </a:bodyPr>
                <a:lstStyle/>
                <a:p>
                  <a:r>
                    <a:rPr lang="en-US" sz="1100" dirty="0" smtClean="0"/>
                    <a:t>0.5</a:t>
                  </a:r>
                  <a:endParaRPr lang="en-US" sz="1100" dirty="0"/>
                </a:p>
              </p:txBody>
            </p:sp>
            <p:sp>
              <p:nvSpPr>
                <p:cNvPr id="159" name="Isosceles Triangle 158"/>
                <p:cNvSpPr/>
                <p:nvPr/>
              </p:nvSpPr>
              <p:spPr>
                <a:xfrm rot="16200000">
                  <a:off x="6680189" y="4377154"/>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0" name="TextBox 159"/>
                <p:cNvSpPr txBox="1"/>
                <p:nvPr/>
              </p:nvSpPr>
              <p:spPr>
                <a:xfrm>
                  <a:off x="6764755" y="4419600"/>
                  <a:ext cx="528636" cy="341743"/>
                </a:xfrm>
                <a:prstGeom prst="rect">
                  <a:avLst/>
                </a:prstGeom>
                <a:noFill/>
              </p:spPr>
              <p:txBody>
                <a:bodyPr wrap="square" rtlCol="0">
                  <a:spAutoFit/>
                </a:bodyPr>
                <a:lstStyle/>
                <a:p>
                  <a:r>
                    <a:rPr lang="en-US" sz="1100" dirty="0" smtClean="0"/>
                    <a:t>0.5</a:t>
                  </a:r>
                  <a:endParaRPr lang="en-US" sz="1100" dirty="0"/>
                </a:p>
              </p:txBody>
            </p:sp>
            <p:sp>
              <p:nvSpPr>
                <p:cNvPr id="161" name="Oval 160"/>
                <p:cNvSpPr/>
                <p:nvPr/>
              </p:nvSpPr>
              <p:spPr>
                <a:xfrm>
                  <a:off x="6156960" y="4404586"/>
                  <a:ext cx="381000" cy="381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chemeClr val="tx1"/>
                    </a:solidFill>
                  </a:endParaRPr>
                </a:p>
              </p:txBody>
            </p:sp>
            <p:sp>
              <p:nvSpPr>
                <p:cNvPr id="162" name="TextBox 161"/>
                <p:cNvSpPr txBox="1"/>
                <p:nvPr/>
              </p:nvSpPr>
              <p:spPr>
                <a:xfrm>
                  <a:off x="6202679" y="4388822"/>
                  <a:ext cx="335280" cy="361845"/>
                </a:xfrm>
                <a:prstGeom prst="rect">
                  <a:avLst/>
                </a:prstGeom>
                <a:noFill/>
              </p:spPr>
              <p:txBody>
                <a:bodyPr wrap="square" rtlCol="0">
                  <a:spAutoFit/>
                </a:bodyPr>
                <a:lstStyle/>
                <a:p>
                  <a:r>
                    <a:rPr lang="en-US" sz="1200" dirty="0"/>
                    <a:t>+</a:t>
                  </a:r>
                </a:p>
              </p:txBody>
            </p:sp>
            <p:cxnSp>
              <p:nvCxnSpPr>
                <p:cNvPr id="163" name="Straight Connector 162"/>
                <p:cNvCxnSpPr>
                  <a:stCxn id="161" idx="0"/>
                  <a:endCxn id="164" idx="2"/>
                </p:cNvCxnSpPr>
                <p:nvPr/>
              </p:nvCxnSpPr>
              <p:spPr bwMode="auto">
                <a:xfrm flipV="1">
                  <a:off x="6347460" y="4015906"/>
                  <a:ext cx="0" cy="38868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bwMode="auto">
                <a:xfrm>
                  <a:off x="5699759" y="3481290"/>
                  <a:ext cx="1295400" cy="5346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smtClean="0">
                      <a:solidFill>
                        <a:schemeClr val="tx1"/>
                      </a:solidFill>
                      <a:cs typeface="Arial" charset="0"/>
                    </a:rPr>
                    <a:t>Common damping</a:t>
                  </a:r>
                  <a:endParaRPr lang="en-US" sz="1200" dirty="0">
                    <a:solidFill>
                      <a:schemeClr val="tx1"/>
                    </a:solidFill>
                    <a:cs typeface="Arial" charset="0"/>
                  </a:endParaRPr>
                </a:p>
              </p:txBody>
            </p:sp>
            <p:cxnSp>
              <p:nvCxnSpPr>
                <p:cNvPr id="165" name="Straight Connector 164"/>
                <p:cNvCxnSpPr>
                  <a:stCxn id="164" idx="1"/>
                </p:cNvCxnSpPr>
                <p:nvPr/>
              </p:nvCxnSpPr>
              <p:spPr bwMode="auto">
                <a:xfrm flipH="1">
                  <a:off x="5157995" y="3748598"/>
                  <a:ext cx="541764" cy="578357"/>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4" idx="3"/>
                </p:cNvCxnSpPr>
                <p:nvPr/>
              </p:nvCxnSpPr>
              <p:spPr bwMode="auto">
                <a:xfrm>
                  <a:off x="6995159" y="3748597"/>
                  <a:ext cx="457201" cy="628566"/>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8" name="TextBox 177"/>
              <p:cNvSpPr txBox="1"/>
              <p:nvPr/>
            </p:nvSpPr>
            <p:spPr>
              <a:xfrm>
                <a:off x="2819400" y="1905000"/>
                <a:ext cx="533400" cy="338554"/>
              </a:xfrm>
              <a:prstGeom prst="rect">
                <a:avLst/>
              </a:prstGeom>
              <a:noFill/>
            </p:spPr>
            <p:txBody>
              <a:bodyPr wrap="square" rtlCol="0">
                <a:spAutoFit/>
              </a:bodyPr>
              <a:lstStyle/>
              <a:p>
                <a:r>
                  <a:rPr lang="en-US" sz="1600" dirty="0" smtClean="0"/>
                  <a:t>u</a:t>
                </a:r>
                <a:r>
                  <a:rPr lang="en-US" sz="1600" baseline="-25000" dirty="0" smtClean="0"/>
                  <a:t>y1</a:t>
                </a:r>
                <a:endParaRPr lang="en-US" sz="1600" dirty="0"/>
              </a:p>
            </p:txBody>
          </p:sp>
          <p:sp>
            <p:nvSpPr>
              <p:cNvPr id="179" name="TextBox 178"/>
              <p:cNvSpPr txBox="1"/>
              <p:nvPr/>
            </p:nvSpPr>
            <p:spPr>
              <a:xfrm>
                <a:off x="2133600" y="1981200"/>
                <a:ext cx="457200" cy="338554"/>
              </a:xfrm>
              <a:prstGeom prst="rect">
                <a:avLst/>
              </a:prstGeom>
              <a:noFill/>
            </p:spPr>
            <p:txBody>
              <a:bodyPr wrap="square" rtlCol="0">
                <a:spAutoFit/>
              </a:bodyPr>
              <a:lstStyle/>
              <a:p>
                <a:r>
                  <a:rPr lang="en-US" sz="1600" dirty="0" smtClean="0"/>
                  <a:t>c</a:t>
                </a:r>
                <a:r>
                  <a:rPr lang="en-US" sz="1600" baseline="-25000" dirty="0" smtClean="0"/>
                  <a:t>1</a:t>
                </a:r>
                <a:endParaRPr lang="en-US" sz="1600" dirty="0"/>
              </a:p>
            </p:txBody>
          </p:sp>
          <p:sp>
            <p:nvSpPr>
              <p:cNvPr id="180" name="TextBox 179"/>
              <p:cNvSpPr txBox="1"/>
              <p:nvPr/>
            </p:nvSpPr>
            <p:spPr>
              <a:xfrm>
                <a:off x="2438400" y="3352800"/>
                <a:ext cx="457200" cy="338554"/>
              </a:xfrm>
              <a:prstGeom prst="rect">
                <a:avLst/>
              </a:prstGeom>
              <a:noFill/>
            </p:spPr>
            <p:txBody>
              <a:bodyPr wrap="square" rtlCol="0">
                <a:spAutoFit/>
              </a:bodyPr>
              <a:lstStyle/>
              <a:p>
                <a:r>
                  <a:rPr lang="en-US" sz="1600" dirty="0" smtClean="0"/>
                  <a:t>d</a:t>
                </a:r>
                <a:r>
                  <a:rPr lang="en-US" sz="1600" baseline="-25000" dirty="0"/>
                  <a:t>2</a:t>
                </a:r>
                <a:endParaRPr lang="en-US" sz="1600" dirty="0"/>
              </a:p>
            </p:txBody>
          </p:sp>
          <p:sp>
            <p:nvSpPr>
              <p:cNvPr id="182" name="TextBox 181"/>
              <p:cNvSpPr txBox="1"/>
              <p:nvPr/>
            </p:nvSpPr>
            <p:spPr>
              <a:xfrm>
                <a:off x="1371600" y="2438400"/>
                <a:ext cx="457200" cy="338554"/>
              </a:xfrm>
              <a:prstGeom prst="rect">
                <a:avLst/>
              </a:prstGeom>
              <a:noFill/>
            </p:spPr>
            <p:txBody>
              <a:bodyPr wrap="square" rtlCol="0">
                <a:spAutoFit/>
              </a:bodyPr>
              <a:lstStyle/>
              <a:p>
                <a:r>
                  <a:rPr lang="en-US" sz="1600" dirty="0"/>
                  <a:t>x</a:t>
                </a:r>
                <a:r>
                  <a:rPr lang="en-US" sz="1600" baseline="-25000" dirty="0" smtClean="0"/>
                  <a:t>1</a:t>
                </a:r>
                <a:endParaRPr lang="en-US" sz="1600" dirty="0"/>
              </a:p>
            </p:txBody>
          </p:sp>
          <p:sp>
            <p:nvSpPr>
              <p:cNvPr id="183" name="TextBox 182"/>
              <p:cNvSpPr txBox="1"/>
              <p:nvPr/>
            </p:nvSpPr>
            <p:spPr>
              <a:xfrm>
                <a:off x="3124200" y="2438400"/>
                <a:ext cx="457200" cy="338554"/>
              </a:xfrm>
              <a:prstGeom prst="rect">
                <a:avLst/>
              </a:prstGeom>
              <a:noFill/>
            </p:spPr>
            <p:txBody>
              <a:bodyPr wrap="square" rtlCol="0">
                <a:spAutoFit/>
              </a:bodyPr>
              <a:lstStyle/>
              <a:p>
                <a:r>
                  <a:rPr lang="en-US" sz="1600" dirty="0" smtClean="0"/>
                  <a:t>x</a:t>
                </a:r>
                <a:r>
                  <a:rPr lang="en-US" sz="1600" baseline="-25000" dirty="0"/>
                  <a:t>2</a:t>
                </a:r>
                <a:endParaRPr lang="en-US" sz="1600" dirty="0"/>
              </a:p>
            </p:txBody>
          </p:sp>
        </p:grpSp>
        <p:sp>
          <p:nvSpPr>
            <p:cNvPr id="197" name="Rectangle 196"/>
            <p:cNvSpPr/>
            <p:nvPr/>
          </p:nvSpPr>
          <p:spPr>
            <a:xfrm>
              <a:off x="0" y="1371600"/>
              <a:ext cx="4800600" cy="2819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808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27</a:t>
            </a:fld>
            <a:endParaRPr lang="en-US"/>
          </a:p>
        </p:txBody>
      </p:sp>
      <p:graphicFrame>
        <p:nvGraphicFramePr>
          <p:cNvPr id="5" name="Object 11"/>
          <p:cNvGraphicFramePr>
            <a:graphicFrameLocks noChangeAspect="1"/>
          </p:cNvGraphicFramePr>
          <p:nvPr>
            <p:extLst>
              <p:ext uri="{D42A27DB-BD31-4B8C-83A1-F6EECF244321}">
                <p14:modId xmlns:p14="http://schemas.microsoft.com/office/powerpoint/2010/main" val="2798033570"/>
              </p:ext>
            </p:extLst>
          </p:nvPr>
        </p:nvGraphicFramePr>
        <p:xfrm>
          <a:off x="76200" y="152400"/>
          <a:ext cx="2759653" cy="2057400"/>
        </p:xfrm>
        <a:graphic>
          <a:graphicData uri="http://schemas.openxmlformats.org/presentationml/2006/ole">
            <mc:AlternateContent xmlns:mc="http://schemas.openxmlformats.org/markup-compatibility/2006">
              <mc:Choice xmlns:v="urn:schemas-microsoft-com:vml" Requires="v">
                <p:oleObj spid="_x0000_s13688" name="Equation" r:id="rId3" imgW="2197100" imgH="1638300" progId="Equation.3">
                  <p:embed/>
                </p:oleObj>
              </mc:Choice>
              <mc:Fallback>
                <p:oleObj name="Equation" r:id="rId3" imgW="2197100" imgH="1638300" progId="Equation.3">
                  <p:embed/>
                  <p:pic>
                    <p:nvPicPr>
                      <p:cNvPr id="0" name=""/>
                      <p:cNvPicPr>
                        <a:picLocks noChangeAspect="1" noChangeArrowheads="1"/>
                      </p:cNvPicPr>
                      <p:nvPr/>
                    </p:nvPicPr>
                    <p:blipFill>
                      <a:blip r:embed="rId4"/>
                      <a:srcRect/>
                      <a:stretch>
                        <a:fillRect/>
                      </a:stretch>
                    </p:blipFill>
                    <p:spPr bwMode="auto">
                      <a:xfrm>
                        <a:off x="76200" y="152400"/>
                        <a:ext cx="2759653" cy="2057400"/>
                      </a:xfrm>
                      <a:prstGeom prst="rect">
                        <a:avLst/>
                      </a:prstGeom>
                      <a:noFill/>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2533132599"/>
              </p:ext>
            </p:extLst>
          </p:nvPr>
        </p:nvGraphicFramePr>
        <p:xfrm>
          <a:off x="3048000" y="76200"/>
          <a:ext cx="2832075" cy="2209800"/>
        </p:xfrm>
        <a:graphic>
          <a:graphicData uri="http://schemas.openxmlformats.org/presentationml/2006/ole">
            <mc:AlternateContent xmlns:mc="http://schemas.openxmlformats.org/markup-compatibility/2006">
              <mc:Choice xmlns:v="urn:schemas-microsoft-com:vml" Requires="v">
                <p:oleObj spid="_x0000_s13689" name="Equation" r:id="rId5" imgW="2197100" imgH="1714500" progId="Equation.3">
                  <p:embed/>
                </p:oleObj>
              </mc:Choice>
              <mc:Fallback>
                <p:oleObj name="Equation" r:id="rId5" imgW="2197100" imgH="1714500" progId="Equation.3">
                  <p:embed/>
                  <p:pic>
                    <p:nvPicPr>
                      <p:cNvPr id="0" name=""/>
                      <p:cNvPicPr>
                        <a:picLocks noChangeAspect="1" noChangeArrowheads="1"/>
                      </p:cNvPicPr>
                      <p:nvPr/>
                    </p:nvPicPr>
                    <p:blipFill>
                      <a:blip r:embed="rId6"/>
                      <a:srcRect/>
                      <a:stretch>
                        <a:fillRect/>
                      </a:stretch>
                    </p:blipFill>
                    <p:spPr bwMode="auto">
                      <a:xfrm>
                        <a:off x="3048000" y="76200"/>
                        <a:ext cx="2832075" cy="2209800"/>
                      </a:xfrm>
                      <a:prstGeom prst="rect">
                        <a:avLst/>
                      </a:prstGeom>
                      <a:noFill/>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064582611"/>
              </p:ext>
            </p:extLst>
          </p:nvPr>
        </p:nvGraphicFramePr>
        <p:xfrm>
          <a:off x="76200" y="2528887"/>
          <a:ext cx="5842775" cy="1966913"/>
        </p:xfrm>
        <a:graphic>
          <a:graphicData uri="http://schemas.openxmlformats.org/presentationml/2006/ole">
            <mc:AlternateContent xmlns:mc="http://schemas.openxmlformats.org/markup-compatibility/2006">
              <mc:Choice xmlns:v="urn:schemas-microsoft-com:vml" Requires="v">
                <p:oleObj spid="_x0000_s13690" name="Equation" r:id="rId7" imgW="5092700" imgH="1714500" progId="Equation.3">
                  <p:embed/>
                </p:oleObj>
              </mc:Choice>
              <mc:Fallback>
                <p:oleObj name="Equation" r:id="rId7" imgW="5092700" imgH="1714500" progId="Equation.3">
                  <p:embed/>
                  <p:pic>
                    <p:nvPicPr>
                      <p:cNvPr id="0" name=""/>
                      <p:cNvPicPr>
                        <a:picLocks noChangeAspect="1" noChangeArrowheads="1"/>
                      </p:cNvPicPr>
                      <p:nvPr/>
                    </p:nvPicPr>
                    <p:blipFill>
                      <a:blip r:embed="rId8"/>
                      <a:srcRect/>
                      <a:stretch>
                        <a:fillRect/>
                      </a:stretch>
                    </p:blipFill>
                    <p:spPr bwMode="auto">
                      <a:xfrm>
                        <a:off x="76200" y="2528887"/>
                        <a:ext cx="5842775" cy="1966913"/>
                      </a:xfrm>
                      <a:prstGeom prst="rect">
                        <a:avLst/>
                      </a:prstGeom>
                      <a:noFill/>
                      <a:extLst/>
                    </p:spPr>
                  </p:pic>
                </p:oleObj>
              </mc:Fallback>
            </mc:AlternateContent>
          </a:graphicData>
        </a:graphic>
      </p:graphicFrame>
      <p:graphicFrame>
        <p:nvGraphicFramePr>
          <p:cNvPr id="9" name="Object 11"/>
          <p:cNvGraphicFramePr>
            <a:graphicFrameLocks noChangeAspect="1"/>
          </p:cNvGraphicFramePr>
          <p:nvPr>
            <p:extLst>
              <p:ext uri="{D42A27DB-BD31-4B8C-83A1-F6EECF244321}">
                <p14:modId xmlns:p14="http://schemas.microsoft.com/office/powerpoint/2010/main" val="1828038637"/>
              </p:ext>
            </p:extLst>
          </p:nvPr>
        </p:nvGraphicFramePr>
        <p:xfrm>
          <a:off x="18511" y="4419602"/>
          <a:ext cx="5925089" cy="1994624"/>
        </p:xfrm>
        <a:graphic>
          <a:graphicData uri="http://schemas.openxmlformats.org/presentationml/2006/ole">
            <mc:AlternateContent xmlns:mc="http://schemas.openxmlformats.org/markup-compatibility/2006">
              <mc:Choice xmlns:v="urn:schemas-microsoft-com:vml" Requires="v">
                <p:oleObj spid="_x0000_s13691" name="Equation" r:id="rId9" imgW="5092700" imgH="1714500" progId="Equation.3">
                  <p:embed/>
                </p:oleObj>
              </mc:Choice>
              <mc:Fallback>
                <p:oleObj name="Equation" r:id="rId9" imgW="5092700" imgH="1714500" progId="Equation.3">
                  <p:embed/>
                  <p:pic>
                    <p:nvPicPr>
                      <p:cNvPr id="0" name=""/>
                      <p:cNvPicPr>
                        <a:picLocks noChangeAspect="1" noChangeArrowheads="1"/>
                      </p:cNvPicPr>
                      <p:nvPr/>
                    </p:nvPicPr>
                    <p:blipFill>
                      <a:blip r:embed="rId10"/>
                      <a:srcRect/>
                      <a:stretch>
                        <a:fillRect/>
                      </a:stretch>
                    </p:blipFill>
                    <p:spPr bwMode="auto">
                      <a:xfrm>
                        <a:off x="18511" y="4419602"/>
                        <a:ext cx="5925089" cy="1994624"/>
                      </a:xfrm>
                      <a:prstGeom prst="rect">
                        <a:avLst/>
                      </a:prstGeom>
                      <a:noFill/>
                      <a:extLst/>
                    </p:spPr>
                  </p:pic>
                </p:oleObj>
              </mc:Fallback>
            </mc:AlternateContent>
          </a:graphicData>
        </a:graphic>
      </p:graphicFrame>
    </p:spTree>
    <p:extLst>
      <p:ext uri="{BB962C8B-B14F-4D97-AF65-F5344CB8AC3E}">
        <p14:creationId xmlns:p14="http://schemas.microsoft.com/office/powerpoint/2010/main" val="187253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Simple Common to Diff. Coupling Ex</a:t>
            </a:r>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28</a:t>
            </a:fld>
            <a:endParaRPr lang="en-US"/>
          </a:p>
        </p:txBody>
      </p:sp>
      <p:graphicFrame>
        <p:nvGraphicFramePr>
          <p:cNvPr id="6" name="Object 11"/>
          <p:cNvGraphicFramePr>
            <a:graphicFrameLocks noChangeAspect="1"/>
          </p:cNvGraphicFramePr>
          <p:nvPr>
            <p:extLst>
              <p:ext uri="{D42A27DB-BD31-4B8C-83A1-F6EECF244321}">
                <p14:modId xmlns:p14="http://schemas.microsoft.com/office/powerpoint/2010/main" val="3582291974"/>
              </p:ext>
            </p:extLst>
          </p:nvPr>
        </p:nvGraphicFramePr>
        <p:xfrm>
          <a:off x="1219200" y="1530350"/>
          <a:ext cx="1758950" cy="2279650"/>
        </p:xfrm>
        <a:graphic>
          <a:graphicData uri="http://schemas.openxmlformats.org/presentationml/2006/ole">
            <mc:AlternateContent xmlns:mc="http://schemas.openxmlformats.org/markup-compatibility/2006">
              <mc:Choice xmlns:v="urn:schemas-microsoft-com:vml" Requires="v">
                <p:oleObj spid="_x0000_s14633" name="Equation" r:id="rId3" imgW="1244600" imgH="1612900" progId="Equation.3">
                  <p:embed/>
                </p:oleObj>
              </mc:Choice>
              <mc:Fallback>
                <p:oleObj name="Equation" r:id="rId3" imgW="1244600" imgH="1612900" progId="Equation.3">
                  <p:embed/>
                  <p:pic>
                    <p:nvPicPr>
                      <p:cNvPr id="0" name=""/>
                      <p:cNvPicPr>
                        <a:picLocks noChangeAspect="1" noChangeArrowheads="1"/>
                      </p:cNvPicPr>
                      <p:nvPr/>
                    </p:nvPicPr>
                    <p:blipFill>
                      <a:blip r:embed="rId4"/>
                      <a:srcRect/>
                      <a:stretch>
                        <a:fillRect/>
                      </a:stretch>
                    </p:blipFill>
                    <p:spPr bwMode="auto">
                      <a:xfrm>
                        <a:off x="1219200" y="1530350"/>
                        <a:ext cx="1758950" cy="227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166763438"/>
              </p:ext>
            </p:extLst>
          </p:nvPr>
        </p:nvGraphicFramePr>
        <p:xfrm>
          <a:off x="1219200" y="4114800"/>
          <a:ext cx="1741487" cy="2333625"/>
        </p:xfrm>
        <a:graphic>
          <a:graphicData uri="http://schemas.openxmlformats.org/presentationml/2006/ole">
            <mc:AlternateContent xmlns:mc="http://schemas.openxmlformats.org/markup-compatibility/2006">
              <mc:Choice xmlns:v="urn:schemas-microsoft-com:vml" Requires="v">
                <p:oleObj spid="_x0000_s14634" name="Equation" r:id="rId5" imgW="1231900" imgH="1651000" progId="Equation.3">
                  <p:embed/>
                </p:oleObj>
              </mc:Choice>
              <mc:Fallback>
                <p:oleObj name="Equation" r:id="rId5" imgW="1231900" imgH="1651000" progId="Equation.3">
                  <p:embed/>
                  <p:pic>
                    <p:nvPicPr>
                      <p:cNvPr id="0" name=""/>
                      <p:cNvPicPr>
                        <a:picLocks noChangeAspect="1" noChangeArrowheads="1"/>
                      </p:cNvPicPr>
                      <p:nvPr/>
                    </p:nvPicPr>
                    <p:blipFill>
                      <a:blip r:embed="rId6"/>
                      <a:srcRect/>
                      <a:stretch>
                        <a:fillRect/>
                      </a:stretch>
                    </p:blipFill>
                    <p:spPr bwMode="auto">
                      <a:xfrm>
                        <a:off x="1219200" y="4114800"/>
                        <a:ext cx="1741487" cy="233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4179912424"/>
              </p:ext>
            </p:extLst>
          </p:nvPr>
        </p:nvGraphicFramePr>
        <p:xfrm>
          <a:off x="4191000" y="1524000"/>
          <a:ext cx="4129088" cy="2370138"/>
        </p:xfrm>
        <a:graphic>
          <a:graphicData uri="http://schemas.openxmlformats.org/presentationml/2006/ole">
            <mc:AlternateContent xmlns:mc="http://schemas.openxmlformats.org/markup-compatibility/2006">
              <mc:Choice xmlns:v="urn:schemas-microsoft-com:vml" Requires="v">
                <p:oleObj spid="_x0000_s14635" name="Equation" r:id="rId7" imgW="2921000" imgH="1676400" progId="Equation.3">
                  <p:embed/>
                </p:oleObj>
              </mc:Choice>
              <mc:Fallback>
                <p:oleObj name="Equation" r:id="rId7" imgW="2921000" imgH="1676400" progId="Equation.3">
                  <p:embed/>
                  <p:pic>
                    <p:nvPicPr>
                      <p:cNvPr id="0" name=""/>
                      <p:cNvPicPr>
                        <a:picLocks noChangeAspect="1" noChangeArrowheads="1"/>
                      </p:cNvPicPr>
                      <p:nvPr/>
                    </p:nvPicPr>
                    <p:blipFill>
                      <a:blip r:embed="rId8"/>
                      <a:srcRect/>
                      <a:stretch>
                        <a:fillRect/>
                      </a:stretch>
                    </p:blipFill>
                    <p:spPr bwMode="auto">
                      <a:xfrm>
                        <a:off x="4191000" y="1524000"/>
                        <a:ext cx="4129088" cy="237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1"/>
          <p:cNvGraphicFramePr>
            <a:graphicFrameLocks noChangeAspect="1"/>
          </p:cNvGraphicFramePr>
          <p:nvPr>
            <p:extLst>
              <p:ext uri="{D42A27DB-BD31-4B8C-83A1-F6EECF244321}">
                <p14:modId xmlns:p14="http://schemas.microsoft.com/office/powerpoint/2010/main" val="902620452"/>
              </p:ext>
            </p:extLst>
          </p:nvPr>
        </p:nvGraphicFramePr>
        <p:xfrm>
          <a:off x="4191000" y="4030662"/>
          <a:ext cx="4129088" cy="2370138"/>
        </p:xfrm>
        <a:graphic>
          <a:graphicData uri="http://schemas.openxmlformats.org/presentationml/2006/ole">
            <mc:AlternateContent xmlns:mc="http://schemas.openxmlformats.org/markup-compatibility/2006">
              <mc:Choice xmlns:v="urn:schemas-microsoft-com:vml" Requires="v">
                <p:oleObj spid="_x0000_s14636" name="Equation" r:id="rId9" imgW="2921000" imgH="1676400" progId="Equation.3">
                  <p:embed/>
                </p:oleObj>
              </mc:Choice>
              <mc:Fallback>
                <p:oleObj name="Equation" r:id="rId9" imgW="2921000" imgH="1676400" progId="Equation.3">
                  <p:embed/>
                  <p:pic>
                    <p:nvPicPr>
                      <p:cNvPr id="0" name=""/>
                      <p:cNvPicPr>
                        <a:picLocks noChangeAspect="1" noChangeArrowheads="1"/>
                      </p:cNvPicPr>
                      <p:nvPr/>
                    </p:nvPicPr>
                    <p:blipFill>
                      <a:blip r:embed="rId10"/>
                      <a:srcRect/>
                      <a:stretch>
                        <a:fillRect/>
                      </a:stretch>
                    </p:blipFill>
                    <p:spPr bwMode="auto">
                      <a:xfrm>
                        <a:off x="4191000" y="4030662"/>
                        <a:ext cx="4129088" cy="237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898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Simple Common to Diff. Coupling Ex</a:t>
            </a:r>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29</a:t>
            </a:fld>
            <a:endParaRPr lang="en-US"/>
          </a:p>
        </p:txBody>
      </p:sp>
      <p:graphicFrame>
        <p:nvGraphicFramePr>
          <p:cNvPr id="5" name="Object 10"/>
          <p:cNvGraphicFramePr>
            <a:graphicFrameLocks noChangeAspect="1"/>
          </p:cNvGraphicFramePr>
          <p:nvPr>
            <p:extLst>
              <p:ext uri="{D42A27DB-BD31-4B8C-83A1-F6EECF244321}">
                <p14:modId xmlns:p14="http://schemas.microsoft.com/office/powerpoint/2010/main" val="3066516104"/>
              </p:ext>
            </p:extLst>
          </p:nvPr>
        </p:nvGraphicFramePr>
        <p:xfrm>
          <a:off x="228600" y="1524000"/>
          <a:ext cx="6500812" cy="1006475"/>
        </p:xfrm>
        <a:graphic>
          <a:graphicData uri="http://schemas.openxmlformats.org/presentationml/2006/ole">
            <mc:AlternateContent xmlns:mc="http://schemas.openxmlformats.org/markup-compatibility/2006">
              <mc:Choice xmlns:v="urn:schemas-microsoft-com:vml" Requires="v">
                <p:oleObj spid="_x0000_s16637" name="Equation" r:id="rId3" imgW="4597400" imgH="711200" progId="Equation.3">
                  <p:embed/>
                </p:oleObj>
              </mc:Choice>
              <mc:Fallback>
                <p:oleObj name="Equation" r:id="rId3" imgW="4597400" imgH="711200" progId="Equation.3">
                  <p:embed/>
                  <p:pic>
                    <p:nvPicPr>
                      <p:cNvPr id="0" name=""/>
                      <p:cNvPicPr>
                        <a:picLocks noChangeAspect="1" noChangeArrowheads="1"/>
                      </p:cNvPicPr>
                      <p:nvPr/>
                    </p:nvPicPr>
                    <p:blipFill>
                      <a:blip r:embed="rId4"/>
                      <a:srcRect/>
                      <a:stretch>
                        <a:fillRect/>
                      </a:stretch>
                    </p:blipFill>
                    <p:spPr bwMode="auto">
                      <a:xfrm>
                        <a:off x="228600" y="1524000"/>
                        <a:ext cx="6500812"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4089840848"/>
              </p:ext>
            </p:extLst>
          </p:nvPr>
        </p:nvGraphicFramePr>
        <p:xfrm>
          <a:off x="76200" y="4099740"/>
          <a:ext cx="8975077" cy="2224860"/>
        </p:xfrm>
        <a:graphic>
          <a:graphicData uri="http://schemas.openxmlformats.org/presentationml/2006/ole">
            <mc:AlternateContent xmlns:mc="http://schemas.openxmlformats.org/markup-compatibility/2006">
              <mc:Choice xmlns:v="urn:schemas-microsoft-com:vml" Requires="v">
                <p:oleObj spid="_x0000_s16638" name="Equation" r:id="rId5" imgW="12522200" imgH="3098800" progId="Equation.3">
                  <p:embed/>
                </p:oleObj>
              </mc:Choice>
              <mc:Fallback>
                <p:oleObj name="Equation" r:id="rId5" imgW="12522200" imgH="3098800" progId="Equation.3">
                  <p:embed/>
                  <p:pic>
                    <p:nvPicPr>
                      <p:cNvPr id="0" name=""/>
                      <p:cNvPicPr>
                        <a:picLocks noChangeAspect="1" noChangeArrowheads="1"/>
                      </p:cNvPicPr>
                      <p:nvPr/>
                    </p:nvPicPr>
                    <p:blipFill>
                      <a:blip r:embed="rId6"/>
                      <a:srcRect/>
                      <a:stretch>
                        <a:fillRect/>
                      </a:stretch>
                    </p:blipFill>
                    <p:spPr bwMode="auto">
                      <a:xfrm>
                        <a:off x="76200" y="4099740"/>
                        <a:ext cx="8975077" cy="2224860"/>
                      </a:xfrm>
                      <a:prstGeom prst="rect">
                        <a:avLst/>
                      </a:prstGeom>
                      <a:noFill/>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914924107"/>
              </p:ext>
            </p:extLst>
          </p:nvPr>
        </p:nvGraphicFramePr>
        <p:xfrm>
          <a:off x="228600" y="2667000"/>
          <a:ext cx="7637463" cy="914400"/>
        </p:xfrm>
        <a:graphic>
          <a:graphicData uri="http://schemas.openxmlformats.org/presentationml/2006/ole">
            <mc:AlternateContent xmlns:mc="http://schemas.openxmlformats.org/markup-compatibility/2006">
              <mc:Choice xmlns:v="urn:schemas-microsoft-com:vml" Requires="v">
                <p:oleObj spid="_x0000_s16639" name="Equation" r:id="rId7" imgW="5397500" imgH="647700" progId="Equation.3">
                  <p:embed/>
                </p:oleObj>
              </mc:Choice>
              <mc:Fallback>
                <p:oleObj name="Equation" r:id="rId7" imgW="5397500" imgH="647700" progId="Equation.3">
                  <p:embed/>
                  <p:pic>
                    <p:nvPicPr>
                      <p:cNvPr id="0" name=""/>
                      <p:cNvPicPr>
                        <a:picLocks noChangeAspect="1" noChangeArrowheads="1"/>
                      </p:cNvPicPr>
                      <p:nvPr/>
                    </p:nvPicPr>
                    <p:blipFill>
                      <a:blip r:embed="rId8"/>
                      <a:srcRect/>
                      <a:stretch>
                        <a:fillRect/>
                      </a:stretch>
                    </p:blipFill>
                    <p:spPr bwMode="auto">
                      <a:xfrm>
                        <a:off x="228600" y="2667000"/>
                        <a:ext cx="7637463" cy="914400"/>
                      </a:xfrm>
                      <a:prstGeom prst="rect">
                        <a:avLst/>
                      </a:prstGeom>
                      <a:noFill/>
                      <a:extLst/>
                    </p:spPr>
                  </p:pic>
                </p:oleObj>
              </mc:Fallback>
            </mc:AlternateContent>
          </a:graphicData>
        </a:graphic>
      </p:graphicFrame>
      <p:sp>
        <p:nvSpPr>
          <p:cNvPr id="10" name="TextBox 9"/>
          <p:cNvSpPr txBox="1"/>
          <p:nvPr/>
        </p:nvSpPr>
        <p:spPr>
          <a:xfrm>
            <a:off x="152400" y="3581400"/>
            <a:ext cx="7620000" cy="369332"/>
          </a:xfrm>
          <a:prstGeom prst="rect">
            <a:avLst/>
          </a:prstGeom>
          <a:noFill/>
        </p:spPr>
        <p:txBody>
          <a:bodyPr wrap="square" rtlCol="0">
            <a:spAutoFit/>
          </a:bodyPr>
          <a:lstStyle/>
          <a:p>
            <a:r>
              <a:rPr lang="en-US" dirty="0" smtClean="0"/>
              <a:t>Plugging in </a:t>
            </a:r>
            <a:r>
              <a:rPr lang="en-US" dirty="0" err="1" smtClean="0"/>
              <a:t>sus</a:t>
            </a:r>
            <a:r>
              <a:rPr lang="en-US" dirty="0" smtClean="0"/>
              <a:t> parameters for </a:t>
            </a:r>
            <a:r>
              <a:rPr lang="en-US" b="1" dirty="0" smtClean="0"/>
              <a:t>N</a:t>
            </a:r>
            <a:r>
              <a:rPr lang="en-US" dirty="0" smtClean="0"/>
              <a:t>:</a:t>
            </a:r>
            <a:endParaRPr lang="en-US" dirty="0"/>
          </a:p>
        </p:txBody>
      </p:sp>
    </p:spTree>
    <p:extLst>
      <p:ext uri="{BB962C8B-B14F-4D97-AF65-F5344CB8AC3E}">
        <p14:creationId xmlns:p14="http://schemas.microsoft.com/office/powerpoint/2010/main" val="125095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9" name="Straight Arrow Connector 24"/>
          <p:cNvCxnSpPr/>
          <p:nvPr/>
        </p:nvCxnSpPr>
        <p:spPr bwMode="auto">
          <a:xfrm flipH="1">
            <a:off x="2743200" y="2743200"/>
            <a:ext cx="838200"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1" name="Slide Number Placeholder 160"/>
          <p:cNvSpPr>
            <a:spLocks noGrp="1"/>
          </p:cNvSpPr>
          <p:nvPr>
            <p:ph type="sldNum" sz="quarter" idx="12"/>
          </p:nvPr>
        </p:nvSpPr>
        <p:spPr>
          <a:xfrm>
            <a:off x="6934200" y="6416675"/>
            <a:ext cx="2133600" cy="365125"/>
          </a:xfrm>
        </p:spPr>
        <p:txBody>
          <a:bodyPr/>
          <a:lstStyle/>
          <a:p>
            <a:fld id="{B6F15528-21DE-4FAA-801E-634DDDAF4B2B}" type="slidenum">
              <a:rPr lang="en-US" smtClean="0"/>
              <a:pPr/>
              <a:t>3</a:t>
            </a:fld>
            <a:endParaRPr lang="en-US" dirty="0"/>
          </a:p>
        </p:txBody>
      </p:sp>
      <p:sp>
        <p:nvSpPr>
          <p:cNvPr id="171" name="Title 170"/>
          <p:cNvSpPr>
            <a:spLocks noGrp="1"/>
          </p:cNvSpPr>
          <p:nvPr>
            <p:ph type="title"/>
          </p:nvPr>
        </p:nvSpPr>
        <p:spPr/>
        <p:txBody>
          <a:bodyPr>
            <a:normAutofit/>
          </a:bodyPr>
          <a:lstStyle/>
          <a:p>
            <a:r>
              <a:rPr lang="en-US" dirty="0" smtClean="0"/>
              <a:t>Usual Local Damping</a:t>
            </a:r>
            <a:endParaRPr lang="en-US" dirty="0"/>
          </a:p>
        </p:txBody>
      </p:sp>
      <p:grpSp>
        <p:nvGrpSpPr>
          <p:cNvPr id="2" name="Group 216"/>
          <p:cNvGrpSpPr/>
          <p:nvPr/>
        </p:nvGrpSpPr>
        <p:grpSpPr>
          <a:xfrm>
            <a:off x="76200" y="1676400"/>
            <a:ext cx="4879182" cy="5105400"/>
            <a:chOff x="302418" y="1676400"/>
            <a:chExt cx="4879182" cy="5105400"/>
          </a:xfrm>
        </p:grpSpPr>
        <p:grpSp>
          <p:nvGrpSpPr>
            <p:cNvPr id="3" name="Group 166"/>
            <p:cNvGrpSpPr>
              <a:grpSpLocks/>
            </p:cNvGrpSpPr>
            <p:nvPr/>
          </p:nvGrpSpPr>
          <p:grpSpPr bwMode="auto">
            <a:xfrm>
              <a:off x="916780" y="2057400"/>
              <a:ext cx="723898" cy="3733800"/>
              <a:chOff x="1676118" y="1828800"/>
              <a:chExt cx="723824" cy="3733800"/>
            </a:xfrm>
          </p:grpSpPr>
          <p:sp>
            <p:nvSpPr>
              <p:cNvPr id="88" name="Can 87"/>
              <p:cNvSpPr/>
              <p:nvPr/>
            </p:nvSpPr>
            <p:spPr>
              <a:xfrm>
                <a:off x="17526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58"/>
              <p:cNvGrpSpPr>
                <a:grpSpLocks/>
              </p:cNvGrpSpPr>
              <p:nvPr/>
            </p:nvGrpSpPr>
            <p:grpSpPr bwMode="auto">
              <a:xfrm>
                <a:off x="1676118" y="1828800"/>
                <a:ext cx="723824" cy="3178180"/>
                <a:chOff x="647027" y="1936739"/>
                <a:chExt cx="1752434" cy="4190999"/>
              </a:xfrm>
            </p:grpSpPr>
            <p:grpSp>
              <p:nvGrpSpPr>
                <p:cNvPr id="5" name="Group 62"/>
                <p:cNvGrpSpPr>
                  <a:grpSpLocks/>
                </p:cNvGrpSpPr>
                <p:nvPr/>
              </p:nvGrpSpPr>
              <p:grpSpPr bwMode="auto">
                <a:xfrm>
                  <a:off x="943134" y="4222751"/>
                  <a:ext cx="161428" cy="764098"/>
                  <a:chOff x="908651" y="1905773"/>
                  <a:chExt cx="82815" cy="686966"/>
                </a:xfrm>
              </p:grpSpPr>
              <p:cxnSp>
                <p:nvCxnSpPr>
                  <p:cNvPr id="134" name="Straight Connector 133"/>
                  <p:cNvCxnSpPr/>
                  <p:nvPr/>
                </p:nvCxnSpPr>
                <p:spPr>
                  <a:xfrm rot="5400000">
                    <a:off x="833412" y="1981012"/>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911475" y="2053516"/>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911475" y="2130683"/>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911475" y="2207848"/>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912417" y="2284074"/>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911475" y="236029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914254" y="2515528"/>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6" name="Group 70"/>
                <p:cNvGrpSpPr>
                  <a:grpSpLocks/>
                </p:cNvGrpSpPr>
                <p:nvPr/>
              </p:nvGrpSpPr>
              <p:grpSpPr bwMode="auto">
                <a:xfrm>
                  <a:off x="1869329" y="4222740"/>
                  <a:ext cx="149902" cy="761998"/>
                  <a:chOff x="914299" y="1906490"/>
                  <a:chExt cx="76901" cy="685082"/>
                </a:xfrm>
              </p:grpSpPr>
              <p:cxnSp>
                <p:nvCxnSpPr>
                  <p:cNvPr id="127" name="Straight Connector 126"/>
                  <p:cNvCxnSpPr/>
                  <p:nvPr/>
                </p:nvCxnSpPr>
                <p:spPr>
                  <a:xfrm rot="5400000">
                    <a:off x="839060"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14166"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14166"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91510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91510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914166"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913987"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648413" y="5744818"/>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561138" y="5746739"/>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3" name="Cube 92"/>
                <p:cNvSpPr/>
                <p:nvPr/>
              </p:nvSpPr>
              <p:spPr>
                <a:xfrm>
                  <a:off x="647027" y="2623379"/>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7" name="Group 37"/>
                <p:cNvGrpSpPr>
                  <a:grpSpLocks/>
                </p:cNvGrpSpPr>
                <p:nvPr/>
              </p:nvGrpSpPr>
              <p:grpSpPr bwMode="auto">
                <a:xfrm>
                  <a:off x="950406" y="1936748"/>
                  <a:ext cx="153705" cy="762002"/>
                  <a:chOff x="913244" y="1905075"/>
                  <a:chExt cx="78073" cy="686519"/>
                </a:xfrm>
              </p:grpSpPr>
              <p:cxnSp>
                <p:nvCxnSpPr>
                  <p:cNvPr id="120" name="Straight Connector 119"/>
                  <p:cNvCxnSpPr/>
                  <p:nvPr/>
                </p:nvCxnSpPr>
                <p:spPr>
                  <a:xfrm rot="5400000">
                    <a:off x="837836" y="1980484"/>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913616" y="2055587"/>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90"/>
                  <p:cNvCxnSpPr/>
                  <p:nvPr/>
                </p:nvCxnSpPr>
                <p:spPr>
                  <a:xfrm rot="5400000">
                    <a:off x="913616" y="2132915"/>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91"/>
                  <p:cNvCxnSpPr/>
                  <p:nvPr/>
                </p:nvCxnSpPr>
                <p:spPr>
                  <a:xfrm rot="16200000" flipH="1">
                    <a:off x="914560" y="220929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914560" y="2284740"/>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Straight Connector 34"/>
                  <p:cNvCxnSpPr/>
                  <p:nvPr/>
                </p:nvCxnSpPr>
                <p:spPr>
                  <a:xfrm rot="16200000" flipH="1">
                    <a:off x="913616" y="2361125"/>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Straight Connector 94"/>
                  <p:cNvCxnSpPr/>
                  <p:nvPr/>
                </p:nvCxnSpPr>
                <p:spPr>
                  <a:xfrm rot="5400000">
                    <a:off x="913956" y="2514234"/>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8" name="Group 38"/>
                <p:cNvGrpSpPr>
                  <a:grpSpLocks/>
                </p:cNvGrpSpPr>
                <p:nvPr/>
              </p:nvGrpSpPr>
              <p:grpSpPr bwMode="auto">
                <a:xfrm>
                  <a:off x="1865195" y="1936739"/>
                  <a:ext cx="153717" cy="761999"/>
                  <a:chOff x="912727" y="1905812"/>
                  <a:chExt cx="78459" cy="685806"/>
                </a:xfrm>
              </p:grpSpPr>
              <p:cxnSp>
                <p:nvCxnSpPr>
                  <p:cNvPr id="113" name="Straight Connector 112"/>
                  <p:cNvCxnSpPr/>
                  <p:nvPr/>
                </p:nvCxnSpPr>
                <p:spPr>
                  <a:xfrm rot="5400000">
                    <a:off x="837403" y="1981137"/>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40"/>
                  <p:cNvCxnSpPr/>
                  <p:nvPr/>
                </p:nvCxnSpPr>
                <p:spPr>
                  <a:xfrm rot="16200000" flipH="1">
                    <a:off x="913333" y="2055933"/>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41"/>
                  <p:cNvCxnSpPr/>
                  <p:nvPr/>
                </p:nvCxnSpPr>
                <p:spPr>
                  <a:xfrm rot="5400000">
                    <a:off x="913333" y="2133181"/>
                    <a:ext cx="77247"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914275" y="2209486"/>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85"/>
                  <p:cNvCxnSpPr/>
                  <p:nvPr/>
                </p:nvCxnSpPr>
                <p:spPr>
                  <a:xfrm rot="5400000">
                    <a:off x="914275" y="2284849"/>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86"/>
                  <p:cNvCxnSpPr/>
                  <p:nvPr/>
                </p:nvCxnSpPr>
                <p:spPr>
                  <a:xfrm rot="16200000" flipH="1">
                    <a:off x="913333" y="2361154"/>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913900" y="2514332"/>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96" name="Cube 95"/>
                <p:cNvSpPr/>
                <p:nvPr/>
              </p:nvSpPr>
              <p:spPr>
                <a:xfrm>
                  <a:off x="647027" y="3766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 name="Group 54"/>
                <p:cNvGrpSpPr>
                  <a:grpSpLocks/>
                </p:cNvGrpSpPr>
                <p:nvPr/>
              </p:nvGrpSpPr>
              <p:grpSpPr bwMode="auto">
                <a:xfrm>
                  <a:off x="1869329" y="3079743"/>
                  <a:ext cx="149902" cy="761998"/>
                  <a:chOff x="914299" y="1906491"/>
                  <a:chExt cx="76901" cy="685082"/>
                </a:xfrm>
              </p:grpSpPr>
              <p:cxnSp>
                <p:nvCxnSpPr>
                  <p:cNvPr id="106" name="Straight Connector 105"/>
                  <p:cNvCxnSpPr/>
                  <p:nvPr/>
                </p:nvCxnSpPr>
                <p:spPr>
                  <a:xfrm rot="5400000">
                    <a:off x="839060" y="1981730"/>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914166" y="20571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914166" y="2134358"/>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915108" y="2210582"/>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915108" y="2285866"/>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914166" y="23620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13987" y="2514363"/>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1" name="Group 46"/>
                <p:cNvGrpSpPr>
                  <a:grpSpLocks/>
                </p:cNvGrpSpPr>
                <p:nvPr/>
              </p:nvGrpSpPr>
              <p:grpSpPr bwMode="auto">
                <a:xfrm>
                  <a:off x="943001" y="3079729"/>
                  <a:ext cx="161420" cy="764088"/>
                  <a:chOff x="908651" y="1905781"/>
                  <a:chExt cx="82817" cy="686965"/>
                </a:xfrm>
              </p:grpSpPr>
              <p:cxnSp>
                <p:nvCxnSpPr>
                  <p:cNvPr id="99" name="Straight Connector 98"/>
                  <p:cNvCxnSpPr/>
                  <p:nvPr/>
                </p:nvCxnSpPr>
                <p:spPr>
                  <a:xfrm rot="5400000">
                    <a:off x="835384" y="1979048"/>
                    <a:ext cx="152450" cy="591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911477" y="205352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911477" y="2130690"/>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911477" y="220785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912418" y="2284081"/>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911477" y="2360306"/>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914255" y="2515535"/>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87" name="Can 86"/>
              <p:cNvSpPr/>
              <p:nvPr/>
            </p:nvSpPr>
            <p:spPr>
              <a:xfrm>
                <a:off x="17526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9" name="Straight Connector 8"/>
            <p:cNvCxnSpPr>
              <a:stCxn id="88" idx="4"/>
            </p:cNvCxnSpPr>
            <p:nvPr/>
          </p:nvCxnSpPr>
          <p:spPr bwMode="auto">
            <a:xfrm>
              <a:off x="1526725" y="5410200"/>
              <a:ext cx="22070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67"/>
            <p:cNvGrpSpPr>
              <a:grpSpLocks/>
            </p:cNvGrpSpPr>
            <p:nvPr/>
          </p:nvGrpSpPr>
          <p:grpSpPr bwMode="auto">
            <a:xfrm>
              <a:off x="3771900" y="2057400"/>
              <a:ext cx="723900" cy="3733801"/>
              <a:chOff x="5523866" y="1828799"/>
              <a:chExt cx="723826" cy="3733801"/>
            </a:xfrm>
          </p:grpSpPr>
          <p:grpSp>
            <p:nvGrpSpPr>
              <p:cNvPr id="13" name="Group 158"/>
              <p:cNvGrpSpPr>
                <a:grpSpLocks/>
              </p:cNvGrpSpPr>
              <p:nvPr/>
            </p:nvGrpSpPr>
            <p:grpSpPr bwMode="auto">
              <a:xfrm>
                <a:off x="5523866" y="1828799"/>
                <a:ext cx="723826" cy="3178182"/>
                <a:chOff x="646170" y="1936738"/>
                <a:chExt cx="1752434" cy="4190999"/>
              </a:xfrm>
            </p:grpSpPr>
            <p:grpSp>
              <p:nvGrpSpPr>
                <p:cNvPr id="14" name="Group 62"/>
                <p:cNvGrpSpPr>
                  <a:grpSpLocks/>
                </p:cNvGrpSpPr>
                <p:nvPr/>
              </p:nvGrpSpPr>
              <p:grpSpPr bwMode="auto">
                <a:xfrm>
                  <a:off x="942278" y="4222739"/>
                  <a:ext cx="161430" cy="764094"/>
                  <a:chOff x="908211" y="1905772"/>
                  <a:chExt cx="82816" cy="686966"/>
                </a:xfrm>
              </p:grpSpPr>
              <p:cxnSp>
                <p:nvCxnSpPr>
                  <p:cNvPr id="79" name="Straight Connector 78"/>
                  <p:cNvCxnSpPr/>
                  <p:nvPr/>
                </p:nvCxnSpPr>
                <p:spPr>
                  <a:xfrm rot="5400000">
                    <a:off x="832972" y="1981011"/>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911036" y="205351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911036" y="2130682"/>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911036" y="2207847"/>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911977" y="2284072"/>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911036" y="2360298"/>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913814" y="25155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5" name="Group 70"/>
                <p:cNvGrpSpPr>
                  <a:grpSpLocks/>
                </p:cNvGrpSpPr>
                <p:nvPr/>
              </p:nvGrpSpPr>
              <p:grpSpPr bwMode="auto">
                <a:xfrm>
                  <a:off x="1868472" y="4222727"/>
                  <a:ext cx="149900" cy="761995"/>
                  <a:chOff x="913860" y="1906488"/>
                  <a:chExt cx="76900" cy="685083"/>
                </a:xfrm>
              </p:grpSpPr>
              <p:cxnSp>
                <p:nvCxnSpPr>
                  <p:cNvPr id="72" name="Straight Connector 71"/>
                  <p:cNvCxnSpPr/>
                  <p:nvPr/>
                </p:nvCxnSpPr>
                <p:spPr>
                  <a:xfrm rot="5400000">
                    <a:off x="838621" y="19817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913727" y="20571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913727" y="2134355"/>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914668" y="2210579"/>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914668" y="2285863"/>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913727" y="2362088"/>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913548" y="2514361"/>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rot="5400000">
                  <a:off x="647556" y="5744816"/>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560281" y="5746738"/>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8" name="Cube 37"/>
                <p:cNvSpPr/>
                <p:nvPr/>
              </p:nvSpPr>
              <p:spPr>
                <a:xfrm>
                  <a:off x="646170" y="2623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6" name="Group 37"/>
                <p:cNvGrpSpPr>
                  <a:grpSpLocks/>
                </p:cNvGrpSpPr>
                <p:nvPr/>
              </p:nvGrpSpPr>
              <p:grpSpPr bwMode="auto">
                <a:xfrm>
                  <a:off x="949550" y="1936745"/>
                  <a:ext cx="153705" cy="762002"/>
                  <a:chOff x="912809" y="1905074"/>
                  <a:chExt cx="78073" cy="686519"/>
                </a:xfrm>
              </p:grpSpPr>
              <p:cxnSp>
                <p:nvCxnSpPr>
                  <p:cNvPr id="65" name="Straight Connector 64"/>
                  <p:cNvCxnSpPr/>
                  <p:nvPr/>
                </p:nvCxnSpPr>
                <p:spPr>
                  <a:xfrm rot="5400000">
                    <a:off x="837401" y="1980483"/>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913181" y="2055586"/>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913181" y="2132914"/>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914125" y="2209297"/>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914125" y="228473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34"/>
                  <p:cNvCxnSpPr/>
                  <p:nvPr/>
                </p:nvCxnSpPr>
                <p:spPr>
                  <a:xfrm rot="16200000" flipH="1">
                    <a:off x="913181" y="2361124"/>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913520" y="2514233"/>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7" name="Group 38"/>
                <p:cNvGrpSpPr>
                  <a:grpSpLocks/>
                </p:cNvGrpSpPr>
                <p:nvPr/>
              </p:nvGrpSpPr>
              <p:grpSpPr bwMode="auto">
                <a:xfrm>
                  <a:off x="1856656" y="1936738"/>
                  <a:ext cx="161403" cy="761999"/>
                  <a:chOff x="908368" y="1905811"/>
                  <a:chExt cx="82382" cy="685806"/>
                </a:xfrm>
              </p:grpSpPr>
              <p:cxnSp>
                <p:nvCxnSpPr>
                  <p:cNvPr id="58" name="Straight Connector 57"/>
                  <p:cNvCxnSpPr/>
                  <p:nvPr/>
                </p:nvCxnSpPr>
                <p:spPr>
                  <a:xfrm rot="5400000">
                    <a:off x="833043" y="1981136"/>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40"/>
                  <p:cNvCxnSpPr/>
                  <p:nvPr/>
                </p:nvCxnSpPr>
                <p:spPr>
                  <a:xfrm rot="16200000" flipH="1">
                    <a:off x="910935" y="2053970"/>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41"/>
                  <p:cNvCxnSpPr/>
                  <p:nvPr/>
                </p:nvCxnSpPr>
                <p:spPr>
                  <a:xfrm rot="5400000">
                    <a:off x="910935" y="2131218"/>
                    <a:ext cx="77247"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911877" y="2207522"/>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911877" y="2282886"/>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910935" y="2359191"/>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913462" y="2514331"/>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1" name="Cube 40"/>
                <p:cNvSpPr/>
                <p:nvPr/>
              </p:nvSpPr>
              <p:spPr>
                <a:xfrm>
                  <a:off x="646170" y="3766377"/>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8" name="Group 54"/>
                <p:cNvGrpSpPr>
                  <a:grpSpLocks/>
                </p:cNvGrpSpPr>
                <p:nvPr/>
              </p:nvGrpSpPr>
              <p:grpSpPr bwMode="auto">
                <a:xfrm>
                  <a:off x="1868472" y="3079740"/>
                  <a:ext cx="149900" cy="761998"/>
                  <a:chOff x="913860" y="1906490"/>
                  <a:chExt cx="76900" cy="685082"/>
                </a:xfrm>
              </p:grpSpPr>
              <p:cxnSp>
                <p:nvCxnSpPr>
                  <p:cNvPr id="51" name="Straight Connector 50"/>
                  <p:cNvCxnSpPr/>
                  <p:nvPr/>
                </p:nvCxnSpPr>
                <p:spPr>
                  <a:xfrm rot="5400000">
                    <a:off x="838621"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913727"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13727"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91466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91466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913727"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913548"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Group 46"/>
                <p:cNvGrpSpPr>
                  <a:grpSpLocks/>
                </p:cNvGrpSpPr>
                <p:nvPr/>
              </p:nvGrpSpPr>
              <p:grpSpPr bwMode="auto">
                <a:xfrm>
                  <a:off x="942277" y="3079741"/>
                  <a:ext cx="161430" cy="764094"/>
                  <a:chOff x="908212" y="1905779"/>
                  <a:chExt cx="82816" cy="686966"/>
                </a:xfrm>
              </p:grpSpPr>
              <p:cxnSp>
                <p:nvCxnSpPr>
                  <p:cNvPr id="44" name="Straight Connector 43"/>
                  <p:cNvCxnSpPr/>
                  <p:nvPr/>
                </p:nvCxnSpPr>
                <p:spPr>
                  <a:xfrm rot="5400000">
                    <a:off x="832973" y="1981018"/>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911037" y="2053522"/>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911037" y="213068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911037" y="220785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911978" y="2284079"/>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911037" y="2360305"/>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913815" y="2515534"/>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32" name="Can 31"/>
              <p:cNvSpPr/>
              <p:nvPr/>
            </p:nvSpPr>
            <p:spPr>
              <a:xfrm>
                <a:off x="56007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Can 32"/>
              <p:cNvSpPr/>
              <p:nvPr/>
            </p:nvSpPr>
            <p:spPr>
              <a:xfrm>
                <a:off x="56007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 name="TextBox 204"/>
            <p:cNvSpPr txBox="1">
              <a:spLocks noChangeArrowheads="1"/>
            </p:cNvSpPr>
            <p:nvPr/>
          </p:nvSpPr>
          <p:spPr bwMode="auto">
            <a:xfrm>
              <a:off x="607218" y="1676400"/>
              <a:ext cx="1447948" cy="369332"/>
            </a:xfrm>
            <a:prstGeom prst="rect">
              <a:avLst/>
            </a:prstGeom>
            <a:noFill/>
            <a:ln w="9525">
              <a:noFill/>
              <a:miter lim="800000"/>
              <a:headEnd/>
              <a:tailEnd/>
            </a:ln>
          </p:spPr>
          <p:txBody>
            <a:bodyPr>
              <a:spAutoFit/>
            </a:bodyPr>
            <a:lstStyle/>
            <a:p>
              <a:pPr algn="ctr"/>
              <a:r>
                <a:rPr lang="en-US" dirty="0" smtClean="0">
                  <a:latin typeface="Calibri" pitchFamily="34" charset="0"/>
                </a:rPr>
                <a:t>ETMX</a:t>
              </a:r>
              <a:endParaRPr lang="en-US" dirty="0">
                <a:latin typeface="Calibri" pitchFamily="34" charset="0"/>
              </a:endParaRPr>
            </a:p>
          </p:txBody>
        </p:sp>
        <p:sp>
          <p:nvSpPr>
            <p:cNvPr id="21" name="TextBox 205"/>
            <p:cNvSpPr txBox="1">
              <a:spLocks noChangeArrowheads="1"/>
            </p:cNvSpPr>
            <p:nvPr/>
          </p:nvSpPr>
          <p:spPr bwMode="auto">
            <a:xfrm>
              <a:off x="3426618" y="1676400"/>
              <a:ext cx="1524156" cy="369332"/>
            </a:xfrm>
            <a:prstGeom prst="rect">
              <a:avLst/>
            </a:prstGeom>
            <a:noFill/>
            <a:ln w="9525">
              <a:noFill/>
              <a:miter lim="800000"/>
              <a:headEnd/>
              <a:tailEnd/>
            </a:ln>
          </p:spPr>
          <p:txBody>
            <a:bodyPr>
              <a:spAutoFit/>
            </a:bodyPr>
            <a:lstStyle/>
            <a:p>
              <a:pPr algn="ctr"/>
              <a:r>
                <a:rPr lang="en-US" dirty="0" smtClean="0">
                  <a:latin typeface="Calibri" pitchFamily="34" charset="0"/>
                </a:rPr>
                <a:t>ETMY</a:t>
              </a:r>
              <a:endParaRPr lang="en-US" dirty="0">
                <a:latin typeface="Calibri" pitchFamily="34" charset="0"/>
              </a:endParaRPr>
            </a:p>
          </p:txBody>
        </p:sp>
        <p:sp>
          <p:nvSpPr>
            <p:cNvPr id="22" name="Rectangle 21"/>
            <p:cNvSpPr/>
            <p:nvPr/>
          </p:nvSpPr>
          <p:spPr bwMode="auto">
            <a:xfrm>
              <a:off x="2059782" y="6248400"/>
              <a:ext cx="1295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charset="0"/>
                </a:rPr>
                <a:t>Control Law</a:t>
              </a:r>
            </a:p>
          </p:txBody>
        </p:sp>
        <p:cxnSp>
          <p:nvCxnSpPr>
            <p:cNvPr id="23" name="Straight Connector 22"/>
            <p:cNvCxnSpPr/>
            <p:nvPr/>
          </p:nvCxnSpPr>
          <p:spPr bwMode="auto">
            <a:xfrm>
              <a:off x="2669382" y="5410200"/>
              <a:ext cx="0" cy="8382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H="1">
              <a:off x="4495800" y="5410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3355182" y="6477000"/>
              <a:ext cx="17502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574382"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611982"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30" name="Rectangle 29"/>
            <p:cNvSpPr/>
            <p:nvPr/>
          </p:nvSpPr>
          <p:spPr bwMode="auto">
            <a:xfrm>
              <a:off x="3429000"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42" name="Straight Connector 141"/>
            <p:cNvCxnSpPr/>
            <p:nvPr/>
          </p:nvCxnSpPr>
          <p:spPr>
            <a:xfrm flipV="1">
              <a:off x="5105400"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24"/>
            <p:cNvCxnSpPr/>
            <p:nvPr/>
          </p:nvCxnSpPr>
          <p:spPr bwMode="auto">
            <a:xfrm flipH="1">
              <a:off x="4495801" y="35814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24"/>
            <p:cNvCxnSpPr/>
            <p:nvPr/>
          </p:nvCxnSpPr>
          <p:spPr bwMode="auto">
            <a:xfrm flipH="1">
              <a:off x="4495801" y="45720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572000" y="3200400"/>
              <a:ext cx="533400" cy="369332"/>
            </a:xfrm>
            <a:prstGeom prst="rect">
              <a:avLst/>
            </a:prstGeom>
            <a:noFill/>
          </p:spPr>
          <p:txBody>
            <a:bodyPr wrap="square" rtlCol="0">
              <a:spAutoFit/>
            </a:bodyPr>
            <a:lstStyle/>
            <a:p>
              <a:r>
                <a:rPr lang="en-US" dirty="0" smtClean="0"/>
                <a:t>u</a:t>
              </a:r>
              <a:r>
                <a:rPr lang="en-US" baseline="-25000" dirty="0" smtClean="0"/>
                <a:t>2,2</a:t>
              </a:r>
              <a:endParaRPr lang="en-US" dirty="0"/>
            </a:p>
          </p:txBody>
        </p:sp>
        <p:sp>
          <p:nvSpPr>
            <p:cNvPr id="148" name="TextBox 147"/>
            <p:cNvSpPr txBox="1"/>
            <p:nvPr/>
          </p:nvSpPr>
          <p:spPr>
            <a:xfrm>
              <a:off x="4572000" y="4191000"/>
              <a:ext cx="609600" cy="369332"/>
            </a:xfrm>
            <a:prstGeom prst="rect">
              <a:avLst/>
            </a:prstGeom>
            <a:noFill/>
          </p:spPr>
          <p:txBody>
            <a:bodyPr wrap="square" rtlCol="0">
              <a:spAutoFit/>
            </a:bodyPr>
            <a:lstStyle/>
            <a:p>
              <a:r>
                <a:rPr lang="en-US" dirty="0" smtClean="0"/>
                <a:t>u</a:t>
              </a:r>
              <a:r>
                <a:rPr lang="en-US" baseline="-25000" dirty="0" smtClean="0"/>
                <a:t>2,3</a:t>
              </a:r>
              <a:endParaRPr lang="en-US" dirty="0"/>
            </a:p>
          </p:txBody>
        </p:sp>
        <p:sp>
          <p:nvSpPr>
            <p:cNvPr id="149" name="TextBox 148"/>
            <p:cNvSpPr txBox="1"/>
            <p:nvPr/>
          </p:nvSpPr>
          <p:spPr>
            <a:xfrm>
              <a:off x="4572000" y="5029200"/>
              <a:ext cx="533400" cy="369332"/>
            </a:xfrm>
            <a:prstGeom prst="rect">
              <a:avLst/>
            </a:prstGeom>
            <a:noFill/>
          </p:spPr>
          <p:txBody>
            <a:bodyPr wrap="square" rtlCol="0">
              <a:spAutoFit/>
            </a:bodyPr>
            <a:lstStyle/>
            <a:p>
              <a:r>
                <a:rPr lang="en-US" dirty="0" smtClean="0"/>
                <a:t>u</a:t>
              </a:r>
              <a:r>
                <a:rPr lang="en-US" baseline="-25000" dirty="0" smtClean="0"/>
                <a:t>2,4</a:t>
              </a:r>
              <a:endParaRPr lang="en-US" dirty="0"/>
            </a:p>
          </p:txBody>
        </p:sp>
        <p:cxnSp>
          <p:nvCxnSpPr>
            <p:cNvPr id="183" name="Straight Connector 182"/>
            <p:cNvCxnSpPr/>
            <p:nvPr/>
          </p:nvCxnSpPr>
          <p:spPr bwMode="auto">
            <a:xfrm>
              <a:off x="304800" y="6477000"/>
              <a:ext cx="17549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bwMode="auto">
            <a:xfrm flipH="1">
              <a:off x="304800" y="5410200"/>
              <a:ext cx="535783"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auto">
            <a:xfrm rot="5400000">
              <a:off x="-229394"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04006"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24"/>
            <p:cNvCxnSpPr/>
            <p:nvPr/>
          </p:nvCxnSpPr>
          <p:spPr bwMode="auto">
            <a:xfrm flipH="1">
              <a:off x="304800" y="3581400"/>
              <a:ext cx="6119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24"/>
            <p:cNvCxnSpPr/>
            <p:nvPr/>
          </p:nvCxnSpPr>
          <p:spPr bwMode="auto">
            <a:xfrm flipH="1">
              <a:off x="304800" y="4572000"/>
              <a:ext cx="5357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4800" y="32004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,2</a:t>
              </a:r>
              <a:endParaRPr lang="en-US" dirty="0"/>
            </a:p>
          </p:txBody>
        </p:sp>
        <p:sp>
          <p:nvSpPr>
            <p:cNvPr id="190" name="TextBox 189"/>
            <p:cNvSpPr txBox="1"/>
            <p:nvPr/>
          </p:nvSpPr>
          <p:spPr>
            <a:xfrm>
              <a:off x="304800" y="4191000"/>
              <a:ext cx="609600" cy="369332"/>
            </a:xfrm>
            <a:prstGeom prst="rect">
              <a:avLst/>
            </a:prstGeom>
            <a:noFill/>
          </p:spPr>
          <p:txBody>
            <a:bodyPr wrap="square" rtlCol="0">
              <a:spAutoFit/>
            </a:bodyPr>
            <a:lstStyle/>
            <a:p>
              <a:r>
                <a:rPr lang="en-US" dirty="0" smtClean="0"/>
                <a:t>u</a:t>
              </a:r>
              <a:r>
                <a:rPr lang="en-US" baseline="-25000" dirty="0"/>
                <a:t>1</a:t>
              </a:r>
              <a:r>
                <a:rPr lang="en-US" baseline="-25000" dirty="0" smtClean="0"/>
                <a:t>,3</a:t>
              </a:r>
              <a:endParaRPr lang="en-US" dirty="0"/>
            </a:p>
          </p:txBody>
        </p:sp>
        <p:sp>
          <p:nvSpPr>
            <p:cNvPr id="191" name="TextBox 190"/>
            <p:cNvSpPr txBox="1"/>
            <p:nvPr/>
          </p:nvSpPr>
          <p:spPr>
            <a:xfrm>
              <a:off x="304800" y="50292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,4</a:t>
              </a:r>
              <a:endParaRPr lang="en-US" dirty="0"/>
            </a:p>
          </p:txBody>
        </p:sp>
        <p:sp>
          <p:nvSpPr>
            <p:cNvPr id="195" name="Isosceles Triangle 194"/>
            <p:cNvSpPr/>
            <p:nvPr/>
          </p:nvSpPr>
          <p:spPr>
            <a:xfrm rot="5400000">
              <a:off x="36599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p:cNvSpPr txBox="1"/>
            <p:nvPr/>
          </p:nvSpPr>
          <p:spPr>
            <a:xfrm>
              <a:off x="3659982" y="6281928"/>
              <a:ext cx="528636" cy="369332"/>
            </a:xfrm>
            <a:prstGeom prst="rect">
              <a:avLst/>
            </a:prstGeom>
            <a:noFill/>
          </p:spPr>
          <p:txBody>
            <a:bodyPr wrap="square" rtlCol="0">
              <a:spAutoFit/>
            </a:bodyPr>
            <a:lstStyle/>
            <a:p>
              <a:r>
                <a:rPr lang="en-US" dirty="0" smtClean="0"/>
                <a:t>0.5</a:t>
              </a:r>
              <a:endParaRPr lang="en-US" dirty="0"/>
            </a:p>
          </p:txBody>
        </p:sp>
        <p:sp>
          <p:nvSpPr>
            <p:cNvPr id="197" name="Isosceles Triangle 196"/>
            <p:cNvSpPr/>
            <p:nvPr/>
          </p:nvSpPr>
          <p:spPr>
            <a:xfrm rot="16200000">
              <a:off x="10691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1216818" y="6281928"/>
              <a:ext cx="528636" cy="369332"/>
            </a:xfrm>
            <a:prstGeom prst="rect">
              <a:avLst/>
            </a:prstGeom>
            <a:noFill/>
          </p:spPr>
          <p:txBody>
            <a:bodyPr wrap="square" rtlCol="0">
              <a:spAutoFit/>
            </a:bodyPr>
            <a:lstStyle/>
            <a:p>
              <a:r>
                <a:rPr lang="en-US" dirty="0" smtClean="0"/>
                <a:t>0.5</a:t>
              </a:r>
              <a:endParaRPr lang="en-US" dirty="0"/>
            </a:p>
          </p:txBody>
        </p:sp>
      </p:grpSp>
      <p:sp>
        <p:nvSpPr>
          <p:cNvPr id="155" name="Footer Placeholder 154"/>
          <p:cNvSpPr>
            <a:spLocks noGrp="1"/>
          </p:cNvSpPr>
          <p:nvPr>
            <p:ph type="ftr" sz="quarter" idx="11"/>
          </p:nvPr>
        </p:nvSpPr>
        <p:spPr>
          <a:xfrm>
            <a:off x="3124200" y="6492875"/>
            <a:ext cx="2895600" cy="365125"/>
          </a:xfrm>
        </p:spPr>
        <p:txBody>
          <a:bodyPr/>
          <a:lstStyle/>
          <a:p>
            <a:r>
              <a:rPr lang="en-US" smtClean="0"/>
              <a:t>G1200774-v8</a:t>
            </a:r>
            <a:endParaRPr lang="en-US" dirty="0"/>
          </a:p>
        </p:txBody>
      </p:sp>
      <p:cxnSp>
        <p:nvCxnSpPr>
          <p:cNvPr id="156" name="Straight Arrow Connector 24"/>
          <p:cNvCxnSpPr/>
          <p:nvPr/>
        </p:nvCxnSpPr>
        <p:spPr bwMode="auto">
          <a:xfrm flipH="1">
            <a:off x="1371600" y="2743200"/>
            <a:ext cx="758952"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7" name="Isosceles Triangle 156"/>
          <p:cNvSpPr/>
          <p:nvPr/>
        </p:nvSpPr>
        <p:spPr>
          <a:xfrm rot="5400000">
            <a:off x="1524000" y="2514600"/>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p:cNvSpPr txBox="1"/>
          <p:nvPr/>
        </p:nvSpPr>
        <p:spPr>
          <a:xfrm>
            <a:off x="1528764" y="2557046"/>
            <a:ext cx="528636" cy="338554"/>
          </a:xfrm>
          <a:prstGeom prst="rect">
            <a:avLst/>
          </a:prstGeom>
          <a:noFill/>
        </p:spPr>
        <p:txBody>
          <a:bodyPr wrap="square" rtlCol="0">
            <a:spAutoFit/>
          </a:bodyPr>
          <a:lstStyle/>
          <a:p>
            <a:r>
              <a:rPr lang="en-US" sz="1600" dirty="0" smtClean="0"/>
              <a:t>-1</a:t>
            </a:r>
            <a:endParaRPr lang="en-US" sz="1600" dirty="0"/>
          </a:p>
        </p:txBody>
      </p:sp>
      <p:sp>
        <p:nvSpPr>
          <p:cNvPr id="160" name="Isosceles Triangle 159"/>
          <p:cNvSpPr/>
          <p:nvPr/>
        </p:nvSpPr>
        <p:spPr>
          <a:xfrm rot="16200000">
            <a:off x="2971800" y="2514600"/>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p:cNvSpPr txBox="1"/>
          <p:nvPr/>
        </p:nvSpPr>
        <p:spPr>
          <a:xfrm>
            <a:off x="3128964" y="2557046"/>
            <a:ext cx="528636" cy="338554"/>
          </a:xfrm>
          <a:prstGeom prst="rect">
            <a:avLst/>
          </a:prstGeom>
          <a:noFill/>
        </p:spPr>
        <p:txBody>
          <a:bodyPr wrap="square" rtlCol="0">
            <a:spAutoFit/>
          </a:bodyPr>
          <a:lstStyle/>
          <a:p>
            <a:r>
              <a:rPr lang="en-US" sz="1600" dirty="0" smtClean="0"/>
              <a:t>-1</a:t>
            </a:r>
            <a:endParaRPr lang="en-US" sz="1600" dirty="0"/>
          </a:p>
        </p:txBody>
      </p:sp>
      <p:cxnSp>
        <p:nvCxnSpPr>
          <p:cNvPr id="166" name="Straight Connector 165"/>
          <p:cNvCxnSpPr/>
          <p:nvPr/>
        </p:nvCxnSpPr>
        <p:spPr bwMode="auto">
          <a:xfrm flipH="1">
            <a:off x="2133600" y="2743200"/>
            <a:ext cx="0" cy="6858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bwMode="auto">
          <a:xfrm>
            <a:off x="1447800" y="3429000"/>
            <a:ext cx="9906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solidFill>
                  <a:schemeClr val="tx1"/>
                </a:solidFill>
                <a:cs typeface="Arial" charset="0"/>
              </a:rPr>
              <a:t>Local damping</a:t>
            </a:r>
            <a:endParaRPr lang="en-US" dirty="0">
              <a:solidFill>
                <a:schemeClr val="tx1"/>
              </a:solidFill>
              <a:cs typeface="Arial" charset="0"/>
            </a:endParaRPr>
          </a:p>
        </p:txBody>
      </p:sp>
      <p:cxnSp>
        <p:nvCxnSpPr>
          <p:cNvPr id="167" name="Straight Connector 166"/>
          <p:cNvCxnSpPr/>
          <p:nvPr/>
        </p:nvCxnSpPr>
        <p:spPr bwMode="auto">
          <a:xfrm flipH="1" flipV="1">
            <a:off x="1371600" y="2895600"/>
            <a:ext cx="228600" cy="533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auto">
          <a:xfrm flipV="1">
            <a:off x="3352800" y="2895600"/>
            <a:ext cx="228600" cy="533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bwMode="auto">
          <a:xfrm>
            <a:off x="2514600" y="3429000"/>
            <a:ext cx="9906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solidFill>
                  <a:schemeClr val="tx1"/>
                </a:solidFill>
                <a:cs typeface="Arial" charset="0"/>
              </a:rPr>
              <a:t>Local damping</a:t>
            </a:r>
            <a:endParaRPr lang="en-US" dirty="0">
              <a:solidFill>
                <a:schemeClr val="tx1"/>
              </a:solidFill>
              <a:cs typeface="Arial" charset="0"/>
            </a:endParaRPr>
          </a:p>
        </p:txBody>
      </p:sp>
      <p:cxnSp>
        <p:nvCxnSpPr>
          <p:cNvPr id="170" name="Straight Connector 169"/>
          <p:cNvCxnSpPr/>
          <p:nvPr/>
        </p:nvCxnSpPr>
        <p:spPr bwMode="auto">
          <a:xfrm flipH="1">
            <a:off x="2743200" y="2743200"/>
            <a:ext cx="0" cy="6858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7" name="Picture 96" descr="DampedVsUndampedTopTF2_9Nov2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616" y="2286000"/>
            <a:ext cx="4443984" cy="2468880"/>
          </a:xfrm>
          <a:prstGeom prst="rect">
            <a:avLst/>
          </a:prstGeom>
        </p:spPr>
      </p:pic>
      <p:sp>
        <p:nvSpPr>
          <p:cNvPr id="176" name="TextBox 175"/>
          <p:cNvSpPr txBox="1"/>
          <p:nvPr/>
        </p:nvSpPr>
        <p:spPr>
          <a:xfrm>
            <a:off x="5486400" y="4800600"/>
            <a:ext cx="3352800" cy="1200329"/>
          </a:xfrm>
          <a:prstGeom prst="rect">
            <a:avLst/>
          </a:prstGeom>
          <a:noFill/>
        </p:spPr>
        <p:txBody>
          <a:bodyPr wrap="square" rtlCol="0">
            <a:spAutoFit/>
          </a:bodyPr>
          <a:lstStyle/>
          <a:p>
            <a:pPr>
              <a:buFont typeface="Arial" charset="0"/>
              <a:buChar char="•"/>
            </a:pPr>
            <a:r>
              <a:rPr lang="en-US" dirty="0" smtClean="0"/>
              <a:t> </a:t>
            </a:r>
            <a:r>
              <a:rPr lang="en-US" dirty="0" smtClean="0"/>
              <a:t>The nominal way of damping</a:t>
            </a:r>
          </a:p>
          <a:p>
            <a:pPr>
              <a:buFont typeface="Arial" charset="0"/>
              <a:buChar char="•"/>
            </a:pPr>
            <a:r>
              <a:rPr lang="en-US" dirty="0"/>
              <a:t> </a:t>
            </a:r>
            <a:r>
              <a:rPr lang="en-US" dirty="0" smtClean="0"/>
              <a:t>OSEM sensor noise coupling to DARM is non-negligible for these loops.</a:t>
            </a:r>
            <a:endParaRPr lang="en-US" dirty="0"/>
          </a:p>
        </p:txBody>
      </p:sp>
    </p:spTree>
    <p:extLst>
      <p:ext uri="{BB962C8B-B14F-4D97-AF65-F5344CB8AC3E}">
        <p14:creationId xmlns:p14="http://schemas.microsoft.com/office/powerpoint/2010/main" val="7734242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Change in top mass modes from cavity control – simple two mass system example.</a:t>
            </a:r>
            <a:br>
              <a:rPr lang="en-US" dirty="0"/>
            </a:br>
            <a:endParaRPr lang="en-US" dirty="0"/>
          </a:p>
        </p:txBody>
      </p:sp>
      <p:sp>
        <p:nvSpPr>
          <p:cNvPr id="6" name="Text Placeholder 5"/>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30</a:t>
            </a:fld>
            <a:endParaRPr lang="en-US"/>
          </a:p>
        </p:txBody>
      </p:sp>
    </p:spTree>
    <p:extLst>
      <p:ext uri="{BB962C8B-B14F-4D97-AF65-F5344CB8AC3E}">
        <p14:creationId xmlns:p14="http://schemas.microsoft.com/office/powerpoint/2010/main" val="2294545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in top mass modes from cavity control – simple two mass ex.</a:t>
            </a:r>
            <a:endParaRPr lang="en-US" dirty="0"/>
          </a:p>
        </p:txBody>
      </p:sp>
      <p:sp>
        <p:nvSpPr>
          <p:cNvPr id="3" name="Footer Placeholder 2"/>
          <p:cNvSpPr>
            <a:spLocks noGrp="1"/>
          </p:cNvSpPr>
          <p:nvPr>
            <p:ph type="ftr" sz="quarter" idx="11"/>
          </p:nvPr>
        </p:nvSpPr>
        <p:spPr/>
        <p:txBody>
          <a:bodyPr/>
          <a:lstStyle/>
          <a:p>
            <a:r>
              <a:rPr lang="en-US" smtClean="0"/>
              <a:t>G1200774-v8</a:t>
            </a:r>
            <a:endParaRPr lang="en-US" dirty="0"/>
          </a:p>
        </p:txBody>
      </p:sp>
      <p:sp>
        <p:nvSpPr>
          <p:cNvPr id="4" name="Slide Number Placeholder 3"/>
          <p:cNvSpPr>
            <a:spLocks noGrp="1"/>
          </p:cNvSpPr>
          <p:nvPr>
            <p:ph type="sldNum" sz="quarter" idx="12"/>
          </p:nvPr>
        </p:nvSpPr>
        <p:spPr/>
        <p:txBody>
          <a:bodyPr/>
          <a:lstStyle/>
          <a:p>
            <a:fld id="{6358E451-F719-431D-9969-AF79B2E1EE32}" type="slidenum">
              <a:rPr lang="en-US" smtClean="0"/>
              <a:pPr/>
              <a:t>31</a:t>
            </a:fld>
            <a:endParaRPr lang="en-US"/>
          </a:p>
        </p:txBody>
      </p:sp>
      <p:graphicFrame>
        <p:nvGraphicFramePr>
          <p:cNvPr id="44" name="Object 43"/>
          <p:cNvGraphicFramePr>
            <a:graphicFrameLocks noChangeAspect="1"/>
          </p:cNvGraphicFramePr>
          <p:nvPr>
            <p:extLst>
              <p:ext uri="{D42A27DB-BD31-4B8C-83A1-F6EECF244321}">
                <p14:modId xmlns:p14="http://schemas.microsoft.com/office/powerpoint/2010/main" val="4137111010"/>
              </p:ext>
            </p:extLst>
          </p:nvPr>
        </p:nvGraphicFramePr>
        <p:xfrm>
          <a:off x="5191125" y="2316162"/>
          <a:ext cx="1504950" cy="1112838"/>
        </p:xfrm>
        <a:graphic>
          <a:graphicData uri="http://schemas.openxmlformats.org/presentationml/2006/ole">
            <mc:AlternateContent xmlns:mc="http://schemas.openxmlformats.org/markup-compatibility/2006">
              <mc:Choice xmlns:v="urn:schemas-microsoft-com:vml" Requires="v">
                <p:oleObj spid="_x0000_s3019" name="Equation" r:id="rId3" imgW="1066800" imgH="787400" progId="Equation.3">
                  <p:embed/>
                </p:oleObj>
              </mc:Choice>
              <mc:Fallback>
                <p:oleObj name="Equation" r:id="rId3" imgW="1066800" imgH="787400" progId="Equation.3">
                  <p:embed/>
                  <p:pic>
                    <p:nvPicPr>
                      <p:cNvPr id="0" name=""/>
                      <p:cNvPicPr>
                        <a:picLocks noChangeAspect="1" noChangeArrowheads="1"/>
                      </p:cNvPicPr>
                      <p:nvPr/>
                    </p:nvPicPr>
                    <p:blipFill>
                      <a:blip r:embed="rId4"/>
                      <a:srcRect/>
                      <a:stretch>
                        <a:fillRect/>
                      </a:stretch>
                    </p:blipFill>
                    <p:spPr bwMode="auto">
                      <a:xfrm>
                        <a:off x="5191125" y="2316162"/>
                        <a:ext cx="1504950" cy="111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118397807"/>
              </p:ext>
            </p:extLst>
          </p:nvPr>
        </p:nvGraphicFramePr>
        <p:xfrm>
          <a:off x="6935788" y="2313114"/>
          <a:ext cx="1827212" cy="1112837"/>
        </p:xfrm>
        <a:graphic>
          <a:graphicData uri="http://schemas.openxmlformats.org/presentationml/2006/ole">
            <mc:AlternateContent xmlns:mc="http://schemas.openxmlformats.org/markup-compatibility/2006">
              <mc:Choice xmlns:v="urn:schemas-microsoft-com:vml" Requires="v">
                <p:oleObj spid="_x0000_s3020" name="Equation" r:id="rId5" imgW="1295400" imgH="787400" progId="Equation.3">
                  <p:embed/>
                </p:oleObj>
              </mc:Choice>
              <mc:Fallback>
                <p:oleObj name="Equation" r:id="rId5" imgW="1295400" imgH="787400" progId="Equation.3">
                  <p:embed/>
                  <p:pic>
                    <p:nvPicPr>
                      <p:cNvPr id="0" name=""/>
                      <p:cNvPicPr>
                        <a:picLocks noChangeAspect="1" noChangeArrowheads="1"/>
                      </p:cNvPicPr>
                      <p:nvPr/>
                    </p:nvPicPr>
                    <p:blipFill>
                      <a:blip r:embed="rId6"/>
                      <a:srcRect/>
                      <a:stretch>
                        <a:fillRect/>
                      </a:stretch>
                    </p:blipFill>
                    <p:spPr bwMode="auto">
                      <a:xfrm>
                        <a:off x="6935788" y="2313114"/>
                        <a:ext cx="1827212" cy="1112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0" name="Group 59"/>
          <p:cNvGrpSpPr/>
          <p:nvPr/>
        </p:nvGrpSpPr>
        <p:grpSpPr>
          <a:xfrm>
            <a:off x="304800" y="2160714"/>
            <a:ext cx="4114800" cy="1219200"/>
            <a:chOff x="304800" y="1752600"/>
            <a:chExt cx="4114800" cy="1219200"/>
          </a:xfrm>
        </p:grpSpPr>
        <p:sp>
          <p:nvSpPr>
            <p:cNvPr id="5" name="Rectangle 4"/>
            <p:cNvSpPr/>
            <p:nvPr/>
          </p:nvSpPr>
          <p:spPr>
            <a:xfrm>
              <a:off x="1219200" y="2362200"/>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
              </a:r>
              <a:r>
                <a:rPr lang="en-US" baseline="-25000" dirty="0" smtClean="0"/>
                <a:t>1</a:t>
              </a:r>
              <a:endParaRPr lang="en-US" dirty="0"/>
            </a:p>
          </p:txBody>
        </p:sp>
        <p:sp>
          <p:nvSpPr>
            <p:cNvPr id="6" name="Rectangle 5"/>
            <p:cNvSpPr/>
            <p:nvPr/>
          </p:nvSpPr>
          <p:spPr>
            <a:xfrm>
              <a:off x="2895600" y="2362200"/>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
              </a:r>
              <a:r>
                <a:rPr lang="en-US" baseline="-25000" dirty="0" smtClean="0"/>
                <a:t>2</a:t>
              </a:r>
              <a:endParaRPr lang="en-US" dirty="0"/>
            </a:p>
          </p:txBody>
        </p:sp>
        <p:cxnSp>
          <p:nvCxnSpPr>
            <p:cNvPr id="10" name="Straight Connector 9"/>
            <p:cNvCxnSpPr/>
            <p:nvPr/>
          </p:nvCxnSpPr>
          <p:spPr>
            <a:xfrm>
              <a:off x="457200" y="2362200"/>
              <a:ext cx="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200" y="2971800"/>
              <a:ext cx="3352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04800" y="24384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304800" y="25908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04800" y="2743200"/>
              <a:ext cx="152400" cy="152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457200" y="2514600"/>
              <a:ext cx="762000" cy="152400"/>
              <a:chOff x="457200" y="2514600"/>
              <a:chExt cx="762000" cy="152400"/>
            </a:xfrm>
          </p:grpSpPr>
          <p:cxnSp>
            <p:nvCxnSpPr>
              <p:cNvPr id="18" name="Straight Connector 17"/>
              <p:cNvCxnSpPr>
                <a:stCxn id="5" idx="1"/>
              </p:cNvCxnSpPr>
              <p:nvPr/>
            </p:nvCxnSpPr>
            <p:spPr>
              <a:xfrm flipH="1">
                <a:off x="10668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990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8382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6858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609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572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2133600" y="2514600"/>
              <a:ext cx="762000" cy="152400"/>
              <a:chOff x="457200" y="2514600"/>
              <a:chExt cx="762000" cy="152400"/>
            </a:xfrm>
          </p:grpSpPr>
          <p:cxnSp>
            <p:nvCxnSpPr>
              <p:cNvPr id="31" name="Straight Connector 30"/>
              <p:cNvCxnSpPr/>
              <p:nvPr/>
            </p:nvCxnSpPr>
            <p:spPr>
              <a:xfrm flipH="1">
                <a:off x="10668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990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8382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858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09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4572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8" name="Oval 37"/>
            <p:cNvSpPr/>
            <p:nvPr/>
          </p:nvSpPr>
          <p:spPr>
            <a:xfrm>
              <a:off x="13716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18288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0480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35052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85800" y="2145268"/>
              <a:ext cx="457200" cy="369332"/>
            </a:xfrm>
            <a:prstGeom prst="rect">
              <a:avLst/>
            </a:prstGeom>
            <a:noFill/>
          </p:spPr>
          <p:txBody>
            <a:bodyPr wrap="square" rtlCol="0">
              <a:spAutoFit/>
            </a:bodyPr>
            <a:lstStyle/>
            <a:p>
              <a:r>
                <a:rPr lang="en-US" dirty="0" smtClean="0"/>
                <a:t>k</a:t>
              </a:r>
              <a:r>
                <a:rPr lang="en-US" baseline="-25000" dirty="0" smtClean="0"/>
                <a:t>1</a:t>
              </a:r>
              <a:endParaRPr lang="en-US" dirty="0"/>
            </a:p>
          </p:txBody>
        </p:sp>
        <p:sp>
          <p:nvSpPr>
            <p:cNvPr id="43" name="TextBox 42"/>
            <p:cNvSpPr txBox="1"/>
            <p:nvPr/>
          </p:nvSpPr>
          <p:spPr>
            <a:xfrm>
              <a:off x="2362200" y="2145268"/>
              <a:ext cx="457200" cy="369332"/>
            </a:xfrm>
            <a:prstGeom prst="rect">
              <a:avLst/>
            </a:prstGeom>
            <a:noFill/>
          </p:spPr>
          <p:txBody>
            <a:bodyPr wrap="square" rtlCol="0">
              <a:spAutoFit/>
            </a:bodyPr>
            <a:lstStyle/>
            <a:p>
              <a:r>
                <a:rPr lang="en-US" dirty="0" smtClean="0"/>
                <a:t>k</a:t>
              </a:r>
              <a:r>
                <a:rPr lang="en-US" baseline="-25000" dirty="0"/>
                <a:t>2</a:t>
              </a:r>
              <a:endParaRPr lang="en-US" dirty="0"/>
            </a:p>
          </p:txBody>
        </p:sp>
        <p:sp>
          <p:nvSpPr>
            <p:cNvPr id="46" name="TextBox 45"/>
            <p:cNvSpPr txBox="1"/>
            <p:nvPr/>
          </p:nvSpPr>
          <p:spPr>
            <a:xfrm>
              <a:off x="1219200" y="1764268"/>
              <a:ext cx="457200" cy="369332"/>
            </a:xfrm>
            <a:prstGeom prst="rect">
              <a:avLst/>
            </a:prstGeom>
            <a:noFill/>
          </p:spPr>
          <p:txBody>
            <a:bodyPr wrap="square" rtlCol="0">
              <a:spAutoFit/>
            </a:bodyPr>
            <a:lstStyle/>
            <a:p>
              <a:r>
                <a:rPr lang="en-US" dirty="0"/>
                <a:t>x</a:t>
              </a:r>
              <a:r>
                <a:rPr lang="en-US" baseline="-25000" dirty="0" smtClean="0"/>
                <a:t>1</a:t>
              </a:r>
              <a:endParaRPr lang="en-US" dirty="0"/>
            </a:p>
          </p:txBody>
        </p:sp>
        <p:sp>
          <p:nvSpPr>
            <p:cNvPr id="47" name="TextBox 46"/>
            <p:cNvSpPr txBox="1"/>
            <p:nvPr/>
          </p:nvSpPr>
          <p:spPr>
            <a:xfrm>
              <a:off x="2895600" y="1752600"/>
              <a:ext cx="457200" cy="369332"/>
            </a:xfrm>
            <a:prstGeom prst="rect">
              <a:avLst/>
            </a:prstGeom>
            <a:noFill/>
          </p:spPr>
          <p:txBody>
            <a:bodyPr wrap="square" rtlCol="0">
              <a:spAutoFit/>
            </a:bodyPr>
            <a:lstStyle/>
            <a:p>
              <a:r>
                <a:rPr lang="en-US" dirty="0" smtClean="0"/>
                <a:t>x</a:t>
              </a:r>
              <a:r>
                <a:rPr lang="en-US" baseline="-25000" dirty="0"/>
                <a:t>2</a:t>
              </a:r>
              <a:endParaRPr lang="en-US" dirty="0"/>
            </a:p>
          </p:txBody>
        </p:sp>
        <p:cxnSp>
          <p:nvCxnSpPr>
            <p:cNvPr id="49" name="Straight Arrow Connector 48"/>
            <p:cNvCxnSpPr/>
            <p:nvPr/>
          </p:nvCxnSpPr>
          <p:spPr>
            <a:xfrm>
              <a:off x="1219200" y="213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1219200" y="2133600"/>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2895600" y="213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2895600" y="2133600"/>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810000" y="2590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3962400" y="2209800"/>
              <a:ext cx="457200" cy="369332"/>
            </a:xfrm>
            <a:prstGeom prst="rect">
              <a:avLst/>
            </a:prstGeom>
            <a:noFill/>
          </p:spPr>
          <p:txBody>
            <a:bodyPr wrap="square" rtlCol="0">
              <a:spAutoFit/>
            </a:bodyPr>
            <a:lstStyle/>
            <a:p>
              <a:r>
                <a:rPr lang="en-US" dirty="0" smtClean="0"/>
                <a:t>f</a:t>
              </a:r>
              <a:r>
                <a:rPr lang="en-US" baseline="-25000" dirty="0" smtClean="0"/>
                <a:t>2</a:t>
              </a:r>
              <a:endParaRPr lang="en-US" dirty="0"/>
            </a:p>
          </p:txBody>
        </p:sp>
      </p:grpSp>
      <p:sp>
        <p:nvSpPr>
          <p:cNvPr id="61" name="TextBox 60"/>
          <p:cNvSpPr txBox="1"/>
          <p:nvPr/>
        </p:nvSpPr>
        <p:spPr>
          <a:xfrm>
            <a:off x="152400" y="1688068"/>
            <a:ext cx="8305800" cy="369332"/>
          </a:xfrm>
          <a:prstGeom prst="rect">
            <a:avLst/>
          </a:prstGeom>
          <a:noFill/>
        </p:spPr>
        <p:txBody>
          <a:bodyPr wrap="square" rtlCol="0">
            <a:spAutoFit/>
          </a:bodyPr>
          <a:lstStyle/>
          <a:p>
            <a:r>
              <a:rPr lang="en-US" dirty="0" smtClean="0"/>
              <a:t>Question: What happens to x</a:t>
            </a:r>
            <a:r>
              <a:rPr lang="en-US" baseline="-25000" dirty="0" smtClean="0"/>
              <a:t>1</a:t>
            </a:r>
            <a:r>
              <a:rPr lang="en-US" dirty="0" smtClean="0"/>
              <a:t> response when we control x</a:t>
            </a:r>
            <a:r>
              <a:rPr lang="en-US" baseline="-25000" dirty="0" smtClean="0"/>
              <a:t>2</a:t>
            </a:r>
            <a:r>
              <a:rPr lang="en-US" dirty="0" smtClean="0"/>
              <a:t> with f</a:t>
            </a:r>
            <a:r>
              <a:rPr lang="en-US" baseline="-25000" dirty="0" smtClean="0"/>
              <a:t>2</a:t>
            </a:r>
            <a:r>
              <a:rPr lang="en-US" dirty="0" smtClean="0"/>
              <a:t>?</a:t>
            </a:r>
            <a:endParaRPr lang="en-US" dirty="0"/>
          </a:p>
        </p:txBody>
      </p:sp>
      <p:graphicFrame>
        <p:nvGraphicFramePr>
          <p:cNvPr id="62" name="Object 61"/>
          <p:cNvGraphicFramePr>
            <a:graphicFrameLocks noChangeAspect="1"/>
          </p:cNvGraphicFramePr>
          <p:nvPr>
            <p:extLst>
              <p:ext uri="{D42A27DB-BD31-4B8C-83A1-F6EECF244321}">
                <p14:modId xmlns:p14="http://schemas.microsoft.com/office/powerpoint/2010/main" val="2731856516"/>
              </p:ext>
            </p:extLst>
          </p:nvPr>
        </p:nvGraphicFramePr>
        <p:xfrm>
          <a:off x="228600" y="3687762"/>
          <a:ext cx="4568826" cy="1112838"/>
        </p:xfrm>
        <a:graphic>
          <a:graphicData uri="http://schemas.openxmlformats.org/presentationml/2006/ole">
            <mc:AlternateContent xmlns:mc="http://schemas.openxmlformats.org/markup-compatibility/2006">
              <mc:Choice xmlns:v="urn:schemas-microsoft-com:vml" Requires="v">
                <p:oleObj spid="_x0000_s3021" name="Equation" r:id="rId7" imgW="3238500" imgH="787400" progId="Equation.3">
                  <p:embed/>
                </p:oleObj>
              </mc:Choice>
              <mc:Fallback>
                <p:oleObj name="Equation" r:id="rId7" imgW="3238500" imgH="787400" progId="Equation.3">
                  <p:embed/>
                  <p:pic>
                    <p:nvPicPr>
                      <p:cNvPr id="0" name=""/>
                      <p:cNvPicPr>
                        <a:picLocks noChangeAspect="1" noChangeArrowheads="1"/>
                      </p:cNvPicPr>
                      <p:nvPr/>
                    </p:nvPicPr>
                    <p:blipFill>
                      <a:blip r:embed="rId8"/>
                      <a:srcRect/>
                      <a:stretch>
                        <a:fillRect/>
                      </a:stretch>
                    </p:blipFill>
                    <p:spPr bwMode="auto">
                      <a:xfrm>
                        <a:off x="228600" y="3687762"/>
                        <a:ext cx="4568826" cy="111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6" name="Picture 65" descr="fig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9200" y="4114800"/>
            <a:ext cx="4114800" cy="2286000"/>
          </a:xfrm>
          <a:prstGeom prst="rect">
            <a:avLst/>
          </a:prstGeom>
        </p:spPr>
      </p:pic>
      <p:sp>
        <p:nvSpPr>
          <p:cNvPr id="67" name="TextBox 66"/>
          <p:cNvSpPr txBox="1"/>
          <p:nvPr/>
        </p:nvSpPr>
        <p:spPr>
          <a:xfrm>
            <a:off x="1828800" y="5486400"/>
            <a:ext cx="2971800" cy="646331"/>
          </a:xfrm>
          <a:prstGeom prst="rect">
            <a:avLst/>
          </a:prstGeom>
          <a:noFill/>
        </p:spPr>
        <p:txBody>
          <a:bodyPr wrap="square" rtlCol="0">
            <a:spAutoFit/>
          </a:bodyPr>
          <a:lstStyle/>
          <a:p>
            <a:r>
              <a:rPr lang="en-US" dirty="0" smtClean="0"/>
              <a:t>When f</a:t>
            </a:r>
            <a:r>
              <a:rPr lang="en-US" baseline="-25000" dirty="0" smtClean="0"/>
              <a:t>2 </a:t>
            </a:r>
            <a:r>
              <a:rPr lang="en-US" dirty="0" smtClean="0"/>
              <a:t>= 0,</a:t>
            </a:r>
          </a:p>
          <a:p>
            <a:r>
              <a:rPr lang="en-US" dirty="0"/>
              <a:t>t</a:t>
            </a:r>
            <a:r>
              <a:rPr lang="en-US" dirty="0" smtClean="0"/>
              <a:t>he x</a:t>
            </a:r>
            <a:r>
              <a:rPr lang="en-US" baseline="-25000" dirty="0" smtClean="0"/>
              <a:t>1</a:t>
            </a:r>
            <a:r>
              <a:rPr lang="en-US" dirty="0" smtClean="0"/>
              <a:t> to x</a:t>
            </a:r>
            <a:r>
              <a:rPr lang="en-US" baseline="-25000" dirty="0" smtClean="0"/>
              <a:t>1</a:t>
            </a:r>
            <a:r>
              <a:rPr lang="en-US" dirty="0" smtClean="0"/>
              <a:t> TF has two modes</a:t>
            </a:r>
            <a:endParaRPr lang="en-US" dirty="0"/>
          </a:p>
        </p:txBody>
      </p:sp>
      <p:cxnSp>
        <p:nvCxnSpPr>
          <p:cNvPr id="69" name="Straight Arrow Connector 68"/>
          <p:cNvCxnSpPr>
            <a:stCxn id="67" idx="3"/>
          </p:cNvCxnSpPr>
          <p:nvPr/>
        </p:nvCxnSpPr>
        <p:spPr>
          <a:xfrm flipV="1">
            <a:off x="4800600" y="4648203"/>
            <a:ext cx="1981200" cy="1161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7" idx="3"/>
          </p:cNvCxnSpPr>
          <p:nvPr/>
        </p:nvCxnSpPr>
        <p:spPr>
          <a:xfrm flipV="1">
            <a:off x="4800600" y="4648203"/>
            <a:ext cx="2667000" cy="1161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220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in top mass modes from cavity control – simple two mass ex.</a:t>
            </a:r>
          </a:p>
        </p:txBody>
      </p:sp>
      <p:sp>
        <p:nvSpPr>
          <p:cNvPr id="4" name="Slide Number Placeholder 3"/>
          <p:cNvSpPr>
            <a:spLocks noGrp="1"/>
          </p:cNvSpPr>
          <p:nvPr>
            <p:ph type="sldNum" sz="quarter" idx="12"/>
          </p:nvPr>
        </p:nvSpPr>
        <p:spPr/>
        <p:txBody>
          <a:bodyPr/>
          <a:lstStyle/>
          <a:p>
            <a:fld id="{6358E451-F719-431D-9969-AF79B2E1EE32}" type="slidenum">
              <a:rPr lang="en-US" smtClean="0"/>
              <a:pPr/>
              <a:t>32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15878724"/>
              </p:ext>
            </p:extLst>
          </p:nvPr>
        </p:nvGraphicFramePr>
        <p:xfrm>
          <a:off x="228600" y="1828800"/>
          <a:ext cx="4711700" cy="1436688"/>
        </p:xfrm>
        <a:graphic>
          <a:graphicData uri="http://schemas.openxmlformats.org/presentationml/2006/ole">
            <mc:AlternateContent xmlns:mc="http://schemas.openxmlformats.org/markup-compatibility/2006">
              <mc:Choice xmlns:v="urn:schemas-microsoft-com:vml" Requires="v">
                <p:oleObj spid="_x0000_s3391" name="Equation" r:id="rId3" imgW="3340100" imgH="1016000" progId="Equation.3">
                  <p:embed/>
                </p:oleObj>
              </mc:Choice>
              <mc:Fallback>
                <p:oleObj name="Equation" r:id="rId3" imgW="3340100" imgH="1016000" progId="Equation.3">
                  <p:embed/>
                  <p:pic>
                    <p:nvPicPr>
                      <p:cNvPr id="0" name=""/>
                      <p:cNvPicPr>
                        <a:picLocks noChangeAspect="1" noChangeArrowheads="1"/>
                      </p:cNvPicPr>
                      <p:nvPr/>
                    </p:nvPicPr>
                    <p:blipFill>
                      <a:blip r:embed="rId4"/>
                      <a:srcRect/>
                      <a:stretch>
                        <a:fillRect/>
                      </a:stretch>
                    </p:blipFill>
                    <p:spPr bwMode="auto">
                      <a:xfrm>
                        <a:off x="228600" y="1828800"/>
                        <a:ext cx="4711700" cy="143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28600" y="3516868"/>
            <a:ext cx="5334000" cy="369332"/>
          </a:xfrm>
          <a:prstGeom prst="rect">
            <a:avLst/>
          </a:prstGeom>
          <a:noFill/>
        </p:spPr>
        <p:txBody>
          <a:bodyPr wrap="square" rtlCol="0">
            <a:spAutoFit/>
          </a:bodyPr>
          <a:lstStyle/>
          <a:p>
            <a:r>
              <a:rPr lang="en-US" dirty="0" smtClean="0"/>
              <a:t>This is equivalent to</a:t>
            </a:r>
            <a:endParaRPr lang="en-US" dirty="0"/>
          </a:p>
        </p:txBody>
      </p:sp>
      <p:grpSp>
        <p:nvGrpSpPr>
          <p:cNvPr id="56" name="Group 55"/>
          <p:cNvGrpSpPr/>
          <p:nvPr/>
        </p:nvGrpSpPr>
        <p:grpSpPr>
          <a:xfrm>
            <a:off x="228600" y="3810000"/>
            <a:ext cx="4267200" cy="1219200"/>
            <a:chOff x="228600" y="3886200"/>
            <a:chExt cx="4267200" cy="1219200"/>
          </a:xfrm>
        </p:grpSpPr>
        <p:sp>
          <p:nvSpPr>
            <p:cNvPr id="9" name="Rectangle 8"/>
            <p:cNvSpPr/>
            <p:nvPr/>
          </p:nvSpPr>
          <p:spPr>
            <a:xfrm>
              <a:off x="1143000" y="4495800"/>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
              </a:r>
              <a:r>
                <a:rPr lang="en-US" baseline="-25000" dirty="0" smtClean="0"/>
                <a:t>1</a:t>
              </a:r>
              <a:endParaRPr lang="en-US" dirty="0"/>
            </a:p>
          </p:txBody>
        </p:sp>
        <p:sp>
          <p:nvSpPr>
            <p:cNvPr id="10" name="Rectangle 9"/>
            <p:cNvSpPr/>
            <p:nvPr/>
          </p:nvSpPr>
          <p:spPr>
            <a:xfrm>
              <a:off x="2819400" y="4495800"/>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
              </a:r>
              <a:r>
                <a:rPr lang="en-US" baseline="-25000" dirty="0" smtClean="0"/>
                <a:t>2</a:t>
              </a:r>
              <a:endParaRPr lang="en-US" dirty="0"/>
            </a:p>
          </p:txBody>
        </p:sp>
        <p:cxnSp>
          <p:nvCxnSpPr>
            <p:cNvPr id="11" name="Straight Connector 10"/>
            <p:cNvCxnSpPr/>
            <p:nvPr/>
          </p:nvCxnSpPr>
          <p:spPr>
            <a:xfrm>
              <a:off x="381000" y="4495800"/>
              <a:ext cx="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81000" y="5105400"/>
              <a:ext cx="411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28600" y="45720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228600" y="47244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28600" y="4876800"/>
              <a:ext cx="152400" cy="152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381000" y="4648200"/>
              <a:ext cx="762000" cy="152400"/>
              <a:chOff x="457200" y="2514600"/>
              <a:chExt cx="762000" cy="152400"/>
            </a:xfrm>
          </p:grpSpPr>
          <p:cxnSp>
            <p:nvCxnSpPr>
              <p:cNvPr id="38" name="Straight Connector 37"/>
              <p:cNvCxnSpPr>
                <a:stCxn id="9" idx="1"/>
              </p:cNvCxnSpPr>
              <p:nvPr/>
            </p:nvCxnSpPr>
            <p:spPr>
              <a:xfrm flipH="1">
                <a:off x="10668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990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8382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6858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609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4572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2057400" y="4648200"/>
              <a:ext cx="762000" cy="152400"/>
              <a:chOff x="457200" y="2514600"/>
              <a:chExt cx="762000" cy="152400"/>
            </a:xfrm>
          </p:grpSpPr>
          <p:cxnSp>
            <p:nvCxnSpPr>
              <p:cNvPr id="32" name="Straight Connector 31"/>
              <p:cNvCxnSpPr/>
              <p:nvPr/>
            </p:nvCxnSpPr>
            <p:spPr>
              <a:xfrm flipH="1">
                <a:off x="10668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990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8382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858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09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572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Oval 17"/>
            <p:cNvSpPr/>
            <p:nvPr/>
          </p:nvSpPr>
          <p:spPr>
            <a:xfrm>
              <a:off x="1295400" y="4953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752600" y="4953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971800" y="4953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429000" y="4953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09600" y="4278868"/>
              <a:ext cx="457200" cy="369332"/>
            </a:xfrm>
            <a:prstGeom prst="rect">
              <a:avLst/>
            </a:prstGeom>
            <a:noFill/>
          </p:spPr>
          <p:txBody>
            <a:bodyPr wrap="square" rtlCol="0">
              <a:spAutoFit/>
            </a:bodyPr>
            <a:lstStyle/>
            <a:p>
              <a:r>
                <a:rPr lang="en-US" dirty="0" smtClean="0"/>
                <a:t>k</a:t>
              </a:r>
              <a:r>
                <a:rPr lang="en-US" baseline="-25000" dirty="0" smtClean="0"/>
                <a:t>1</a:t>
              </a:r>
              <a:endParaRPr lang="en-US" dirty="0"/>
            </a:p>
          </p:txBody>
        </p:sp>
        <p:sp>
          <p:nvSpPr>
            <p:cNvPr id="23" name="TextBox 22"/>
            <p:cNvSpPr txBox="1"/>
            <p:nvPr/>
          </p:nvSpPr>
          <p:spPr>
            <a:xfrm>
              <a:off x="2286000" y="4278868"/>
              <a:ext cx="457200" cy="369332"/>
            </a:xfrm>
            <a:prstGeom prst="rect">
              <a:avLst/>
            </a:prstGeom>
            <a:noFill/>
          </p:spPr>
          <p:txBody>
            <a:bodyPr wrap="square" rtlCol="0">
              <a:spAutoFit/>
            </a:bodyPr>
            <a:lstStyle/>
            <a:p>
              <a:r>
                <a:rPr lang="en-US" dirty="0" smtClean="0"/>
                <a:t>k</a:t>
              </a:r>
              <a:r>
                <a:rPr lang="en-US" baseline="-25000" dirty="0"/>
                <a:t>2</a:t>
              </a:r>
              <a:endParaRPr lang="en-US" dirty="0"/>
            </a:p>
          </p:txBody>
        </p:sp>
        <p:sp>
          <p:nvSpPr>
            <p:cNvPr id="24" name="TextBox 23"/>
            <p:cNvSpPr txBox="1"/>
            <p:nvPr/>
          </p:nvSpPr>
          <p:spPr>
            <a:xfrm>
              <a:off x="1143000" y="3897868"/>
              <a:ext cx="457200" cy="369332"/>
            </a:xfrm>
            <a:prstGeom prst="rect">
              <a:avLst/>
            </a:prstGeom>
            <a:noFill/>
          </p:spPr>
          <p:txBody>
            <a:bodyPr wrap="square" rtlCol="0">
              <a:spAutoFit/>
            </a:bodyPr>
            <a:lstStyle/>
            <a:p>
              <a:r>
                <a:rPr lang="en-US" dirty="0"/>
                <a:t>x</a:t>
              </a:r>
              <a:r>
                <a:rPr lang="en-US" baseline="-25000" dirty="0" smtClean="0"/>
                <a:t>1</a:t>
              </a:r>
              <a:endParaRPr lang="en-US" dirty="0"/>
            </a:p>
          </p:txBody>
        </p:sp>
        <p:sp>
          <p:nvSpPr>
            <p:cNvPr id="25" name="TextBox 24"/>
            <p:cNvSpPr txBox="1"/>
            <p:nvPr/>
          </p:nvSpPr>
          <p:spPr>
            <a:xfrm>
              <a:off x="2819400" y="3886200"/>
              <a:ext cx="457200" cy="369332"/>
            </a:xfrm>
            <a:prstGeom prst="rect">
              <a:avLst/>
            </a:prstGeom>
            <a:noFill/>
          </p:spPr>
          <p:txBody>
            <a:bodyPr wrap="square" rtlCol="0">
              <a:spAutoFit/>
            </a:bodyPr>
            <a:lstStyle/>
            <a:p>
              <a:r>
                <a:rPr lang="en-US" dirty="0" smtClean="0"/>
                <a:t>x</a:t>
              </a:r>
              <a:r>
                <a:rPr lang="en-US" baseline="-25000" dirty="0"/>
                <a:t>2</a:t>
              </a:r>
              <a:endParaRPr lang="en-US" dirty="0"/>
            </a:p>
          </p:txBody>
        </p:sp>
        <p:cxnSp>
          <p:nvCxnSpPr>
            <p:cNvPr id="26" name="Straight Arrow Connector 25"/>
            <p:cNvCxnSpPr/>
            <p:nvPr/>
          </p:nvCxnSpPr>
          <p:spPr>
            <a:xfrm>
              <a:off x="1143000" y="42672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143000" y="4267200"/>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819400" y="42672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819400" y="4267200"/>
              <a:ext cx="0" cy="228600"/>
            </a:xfrm>
            <a:prstGeom prst="line">
              <a:avLst/>
            </a:prstGeom>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3733800" y="4648200"/>
              <a:ext cx="762000" cy="152400"/>
              <a:chOff x="457200" y="2514600"/>
              <a:chExt cx="762000" cy="152400"/>
            </a:xfrm>
          </p:grpSpPr>
          <p:cxnSp>
            <p:nvCxnSpPr>
              <p:cNvPr id="45" name="Straight Connector 44"/>
              <p:cNvCxnSpPr/>
              <p:nvPr/>
            </p:nvCxnSpPr>
            <p:spPr>
              <a:xfrm flipH="1">
                <a:off x="10668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flipV="1">
                <a:off x="990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8382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flipV="1">
                <a:off x="6858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609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4572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2" name="Straight Connector 51"/>
            <p:cNvCxnSpPr/>
            <p:nvPr/>
          </p:nvCxnSpPr>
          <p:spPr>
            <a:xfrm>
              <a:off x="4495800" y="4495800"/>
              <a:ext cx="0"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886200" y="4267200"/>
              <a:ext cx="457200" cy="369332"/>
            </a:xfrm>
            <a:prstGeom prst="rect">
              <a:avLst/>
            </a:prstGeom>
            <a:noFill/>
          </p:spPr>
          <p:txBody>
            <a:bodyPr wrap="square" rtlCol="0">
              <a:spAutoFit/>
            </a:bodyPr>
            <a:lstStyle/>
            <a:p>
              <a:r>
                <a:rPr lang="en-US" dirty="0" smtClean="0"/>
                <a:t>C</a:t>
              </a:r>
              <a:endParaRPr lang="en-US" dirty="0"/>
            </a:p>
          </p:txBody>
        </p:sp>
      </p:grpSp>
      <p:sp>
        <p:nvSpPr>
          <p:cNvPr id="57" name="TextBox 56"/>
          <p:cNvSpPr txBox="1"/>
          <p:nvPr/>
        </p:nvSpPr>
        <p:spPr>
          <a:xfrm>
            <a:off x="228600" y="5257800"/>
            <a:ext cx="5334000" cy="369332"/>
          </a:xfrm>
          <a:prstGeom prst="rect">
            <a:avLst/>
          </a:prstGeom>
          <a:noFill/>
        </p:spPr>
        <p:txBody>
          <a:bodyPr wrap="square" rtlCol="0">
            <a:spAutoFit/>
          </a:bodyPr>
          <a:lstStyle/>
          <a:p>
            <a:r>
              <a:rPr lang="en-US" dirty="0" smtClean="0"/>
              <a:t>As we get to C &gt;&gt; k</a:t>
            </a:r>
            <a:r>
              <a:rPr lang="en-US" baseline="-25000" dirty="0" smtClean="0"/>
              <a:t>2</a:t>
            </a:r>
            <a:r>
              <a:rPr lang="en-US" dirty="0" smtClean="0"/>
              <a:t>, then x</a:t>
            </a:r>
            <a:r>
              <a:rPr lang="en-US" baseline="-25000" dirty="0" smtClean="0"/>
              <a:t>1</a:t>
            </a:r>
            <a:r>
              <a:rPr lang="en-US" dirty="0" smtClean="0"/>
              <a:t> approaches this system</a:t>
            </a:r>
            <a:endParaRPr lang="en-US" dirty="0"/>
          </a:p>
        </p:txBody>
      </p:sp>
      <p:grpSp>
        <p:nvGrpSpPr>
          <p:cNvPr id="58" name="Group 57"/>
          <p:cNvGrpSpPr/>
          <p:nvPr/>
        </p:nvGrpSpPr>
        <p:grpSpPr>
          <a:xfrm>
            <a:off x="228600" y="5421868"/>
            <a:ext cx="2590800" cy="1207532"/>
            <a:chOff x="228600" y="3897868"/>
            <a:chExt cx="2590800" cy="1207532"/>
          </a:xfrm>
        </p:grpSpPr>
        <p:sp>
          <p:nvSpPr>
            <p:cNvPr id="59" name="Rectangle 58"/>
            <p:cNvSpPr/>
            <p:nvPr/>
          </p:nvSpPr>
          <p:spPr>
            <a:xfrm>
              <a:off x="1143000" y="4495800"/>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
              </a:r>
              <a:r>
                <a:rPr lang="en-US" baseline="-25000" dirty="0" smtClean="0"/>
                <a:t>1</a:t>
              </a:r>
              <a:endParaRPr lang="en-US" dirty="0"/>
            </a:p>
          </p:txBody>
        </p:sp>
        <p:cxnSp>
          <p:nvCxnSpPr>
            <p:cNvPr id="61" name="Straight Connector 60"/>
            <p:cNvCxnSpPr/>
            <p:nvPr/>
          </p:nvCxnSpPr>
          <p:spPr>
            <a:xfrm>
              <a:off x="381000" y="4495800"/>
              <a:ext cx="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381000" y="5105400"/>
              <a:ext cx="2438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228600" y="45720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228600" y="47244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228600" y="4876800"/>
              <a:ext cx="152400" cy="152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381000" y="4648200"/>
              <a:ext cx="762000" cy="152400"/>
              <a:chOff x="457200" y="2514600"/>
              <a:chExt cx="762000" cy="152400"/>
            </a:xfrm>
          </p:grpSpPr>
          <p:cxnSp>
            <p:nvCxnSpPr>
              <p:cNvPr id="95" name="Straight Connector 94"/>
              <p:cNvCxnSpPr>
                <a:stCxn id="59" idx="1"/>
              </p:cNvCxnSpPr>
              <p:nvPr/>
            </p:nvCxnSpPr>
            <p:spPr>
              <a:xfrm flipH="1">
                <a:off x="10668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flipV="1">
                <a:off x="990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8382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flipV="1">
                <a:off x="6858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609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4572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2057400" y="4648200"/>
              <a:ext cx="762000" cy="152400"/>
              <a:chOff x="457200" y="2514600"/>
              <a:chExt cx="762000" cy="152400"/>
            </a:xfrm>
          </p:grpSpPr>
          <p:cxnSp>
            <p:nvCxnSpPr>
              <p:cNvPr id="89" name="Straight Connector 88"/>
              <p:cNvCxnSpPr/>
              <p:nvPr/>
            </p:nvCxnSpPr>
            <p:spPr>
              <a:xfrm flipH="1">
                <a:off x="10668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flipV="1">
                <a:off x="990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8382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flipV="1">
                <a:off x="6858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609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4572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295400" y="4953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752600" y="4953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609600" y="4278868"/>
              <a:ext cx="457200" cy="369332"/>
            </a:xfrm>
            <a:prstGeom prst="rect">
              <a:avLst/>
            </a:prstGeom>
            <a:noFill/>
          </p:spPr>
          <p:txBody>
            <a:bodyPr wrap="square" rtlCol="0">
              <a:spAutoFit/>
            </a:bodyPr>
            <a:lstStyle/>
            <a:p>
              <a:r>
                <a:rPr lang="en-US" dirty="0" smtClean="0"/>
                <a:t>k</a:t>
              </a:r>
              <a:r>
                <a:rPr lang="en-US" baseline="-25000" dirty="0" smtClean="0"/>
                <a:t>1</a:t>
              </a:r>
              <a:endParaRPr lang="en-US" dirty="0"/>
            </a:p>
          </p:txBody>
        </p:sp>
        <p:sp>
          <p:nvSpPr>
            <p:cNvPr id="73" name="TextBox 72"/>
            <p:cNvSpPr txBox="1"/>
            <p:nvPr/>
          </p:nvSpPr>
          <p:spPr>
            <a:xfrm>
              <a:off x="2286000" y="4278868"/>
              <a:ext cx="457200" cy="369332"/>
            </a:xfrm>
            <a:prstGeom prst="rect">
              <a:avLst/>
            </a:prstGeom>
            <a:noFill/>
          </p:spPr>
          <p:txBody>
            <a:bodyPr wrap="square" rtlCol="0">
              <a:spAutoFit/>
            </a:bodyPr>
            <a:lstStyle/>
            <a:p>
              <a:r>
                <a:rPr lang="en-US" dirty="0" smtClean="0"/>
                <a:t>k</a:t>
              </a:r>
              <a:r>
                <a:rPr lang="en-US" baseline="-25000" dirty="0"/>
                <a:t>2</a:t>
              </a:r>
              <a:endParaRPr lang="en-US" dirty="0"/>
            </a:p>
          </p:txBody>
        </p:sp>
        <p:sp>
          <p:nvSpPr>
            <p:cNvPr id="74" name="TextBox 73"/>
            <p:cNvSpPr txBox="1"/>
            <p:nvPr/>
          </p:nvSpPr>
          <p:spPr>
            <a:xfrm>
              <a:off x="1143000" y="3897868"/>
              <a:ext cx="457200" cy="369332"/>
            </a:xfrm>
            <a:prstGeom prst="rect">
              <a:avLst/>
            </a:prstGeom>
            <a:noFill/>
          </p:spPr>
          <p:txBody>
            <a:bodyPr wrap="square" rtlCol="0">
              <a:spAutoFit/>
            </a:bodyPr>
            <a:lstStyle/>
            <a:p>
              <a:r>
                <a:rPr lang="en-US" dirty="0"/>
                <a:t>x</a:t>
              </a:r>
              <a:r>
                <a:rPr lang="en-US" baseline="-25000" dirty="0" smtClean="0"/>
                <a:t>1</a:t>
              </a:r>
              <a:endParaRPr lang="en-US" dirty="0"/>
            </a:p>
          </p:txBody>
        </p:sp>
        <p:cxnSp>
          <p:nvCxnSpPr>
            <p:cNvPr id="76" name="Straight Arrow Connector 75"/>
            <p:cNvCxnSpPr/>
            <p:nvPr/>
          </p:nvCxnSpPr>
          <p:spPr>
            <a:xfrm>
              <a:off x="1143000" y="42672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1143000" y="4267200"/>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819400" y="4495800"/>
              <a:ext cx="0" cy="60960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102" name="Picture 101" descr="fig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4560717"/>
            <a:ext cx="3200400" cy="1778000"/>
          </a:xfrm>
          <a:prstGeom prst="rect">
            <a:avLst/>
          </a:prstGeom>
        </p:spPr>
      </p:pic>
      <p:sp>
        <p:nvSpPr>
          <p:cNvPr id="103" name="TextBox 102"/>
          <p:cNvSpPr txBox="1"/>
          <p:nvPr/>
        </p:nvSpPr>
        <p:spPr>
          <a:xfrm>
            <a:off x="6019800" y="2838271"/>
            <a:ext cx="2971800" cy="1200329"/>
          </a:xfrm>
          <a:prstGeom prst="rect">
            <a:avLst/>
          </a:prstGeom>
          <a:noFill/>
        </p:spPr>
        <p:txBody>
          <a:bodyPr wrap="square" rtlCol="0">
            <a:spAutoFit/>
          </a:bodyPr>
          <a:lstStyle/>
          <a:p>
            <a:r>
              <a:rPr lang="en-US" dirty="0" smtClean="0"/>
              <a:t>The x</a:t>
            </a:r>
            <a:r>
              <a:rPr lang="en-US" baseline="-25000" dirty="0" smtClean="0"/>
              <a:t>1</a:t>
            </a:r>
            <a:r>
              <a:rPr lang="en-US" dirty="0" smtClean="0"/>
              <a:t> to x</a:t>
            </a:r>
            <a:r>
              <a:rPr lang="en-US" baseline="-25000" dirty="0" smtClean="0"/>
              <a:t>1</a:t>
            </a:r>
            <a:r>
              <a:rPr lang="en-US" dirty="0" smtClean="0"/>
              <a:t> TF has one mode. The frequency of this mode happens to be the zero in the TF from f</a:t>
            </a:r>
            <a:r>
              <a:rPr lang="en-US" baseline="-25000" dirty="0" smtClean="0"/>
              <a:t>2</a:t>
            </a:r>
            <a:r>
              <a:rPr lang="en-US" dirty="0" smtClean="0"/>
              <a:t> to x</a:t>
            </a:r>
            <a:r>
              <a:rPr lang="en-US" baseline="-25000" dirty="0" smtClean="0"/>
              <a:t>2</a:t>
            </a:r>
            <a:r>
              <a:rPr lang="en-US" dirty="0" smtClean="0"/>
              <a:t>. </a:t>
            </a:r>
            <a:endParaRPr lang="en-US" dirty="0"/>
          </a:p>
        </p:txBody>
      </p:sp>
      <p:cxnSp>
        <p:nvCxnSpPr>
          <p:cNvPr id="104" name="Straight Arrow Connector 103"/>
          <p:cNvCxnSpPr>
            <a:stCxn id="103" idx="2"/>
          </p:cNvCxnSpPr>
          <p:nvPr/>
        </p:nvCxnSpPr>
        <p:spPr>
          <a:xfrm>
            <a:off x="7505700" y="4038600"/>
            <a:ext cx="1905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3962400" y="5791200"/>
            <a:ext cx="2133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8" name="Footer Placeholder 2"/>
          <p:cNvSpPr>
            <a:spLocks noGrp="1"/>
          </p:cNvSpPr>
          <p:nvPr>
            <p:ph type="ftr" sz="quarter" idx="11"/>
          </p:nvPr>
        </p:nvSpPr>
        <p:spPr>
          <a:xfrm>
            <a:off x="3124200" y="6356350"/>
            <a:ext cx="2895600" cy="365125"/>
          </a:xfrm>
        </p:spPr>
        <p:txBody>
          <a:bodyPr/>
          <a:lstStyle/>
          <a:p>
            <a:r>
              <a:rPr lang="en-US" smtClean="0"/>
              <a:t>G1200774-v8</a:t>
            </a:r>
            <a:endParaRPr lang="en-US" dirty="0"/>
          </a:p>
        </p:txBody>
      </p:sp>
    </p:spTree>
    <p:extLst>
      <p:ext uri="{BB962C8B-B14F-4D97-AF65-F5344CB8AC3E}">
        <p14:creationId xmlns:p14="http://schemas.microsoft.com/office/powerpoint/2010/main" val="114871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in top mass modes from cavity control – simple two mass ex.</a:t>
            </a:r>
          </a:p>
        </p:txBody>
      </p:sp>
      <p:sp>
        <p:nvSpPr>
          <p:cNvPr id="3" name="Footer Placeholder 2"/>
          <p:cNvSpPr>
            <a:spLocks noGrp="1"/>
          </p:cNvSpPr>
          <p:nvPr>
            <p:ph type="ftr" sz="quarter" idx="11"/>
          </p:nvPr>
        </p:nvSpPr>
        <p:spPr/>
        <p:txBody>
          <a:bodyPr/>
          <a:lstStyle/>
          <a:p>
            <a:r>
              <a:rPr lang="en-US" smtClean="0"/>
              <a:t>G1200774-v8</a:t>
            </a:r>
            <a:endParaRPr lang="en-US" dirty="0"/>
          </a:p>
        </p:txBody>
      </p:sp>
      <p:sp>
        <p:nvSpPr>
          <p:cNvPr id="4" name="Slide Number Placeholder 3"/>
          <p:cNvSpPr>
            <a:spLocks noGrp="1"/>
          </p:cNvSpPr>
          <p:nvPr>
            <p:ph type="sldNum" sz="quarter" idx="12"/>
          </p:nvPr>
        </p:nvSpPr>
        <p:spPr/>
        <p:txBody>
          <a:bodyPr/>
          <a:lstStyle/>
          <a:p>
            <a:fld id="{6358E451-F719-431D-9969-AF79B2E1EE32}" type="slidenum">
              <a:rPr lang="en-US" smtClean="0"/>
              <a:pPr/>
              <a:t>33</a:t>
            </a:fld>
            <a:endParaRPr lang="en-US"/>
          </a:p>
        </p:txBody>
      </p:sp>
      <p:sp>
        <p:nvSpPr>
          <p:cNvPr id="5" name="TextBox 4"/>
          <p:cNvSpPr txBox="1"/>
          <p:nvPr/>
        </p:nvSpPr>
        <p:spPr>
          <a:xfrm>
            <a:off x="381000" y="1447800"/>
            <a:ext cx="4724400" cy="4247317"/>
          </a:xfrm>
          <a:prstGeom prst="rect">
            <a:avLst/>
          </a:prstGeom>
          <a:noFill/>
        </p:spPr>
        <p:txBody>
          <a:bodyPr wrap="square" rtlCol="0">
            <a:spAutoFit/>
          </a:bodyPr>
          <a:lstStyle/>
          <a:p>
            <a:r>
              <a:rPr lang="en-US" dirty="0" smtClean="0"/>
              <a:t>Discussion of why the single x</a:t>
            </a:r>
            <a:r>
              <a:rPr lang="en-US" baseline="-25000" dirty="0" smtClean="0"/>
              <a:t>1</a:t>
            </a:r>
            <a:r>
              <a:rPr lang="en-US" dirty="0" smtClean="0"/>
              <a:t> mode frequency coincides with the f</a:t>
            </a:r>
            <a:r>
              <a:rPr lang="en-US" baseline="-25000" dirty="0" smtClean="0"/>
              <a:t>2</a:t>
            </a:r>
            <a:r>
              <a:rPr lang="en-US" dirty="0" smtClean="0"/>
              <a:t> to x</a:t>
            </a:r>
            <a:r>
              <a:rPr lang="en-US" baseline="-25000" dirty="0" smtClean="0"/>
              <a:t>2</a:t>
            </a:r>
            <a:r>
              <a:rPr lang="en-US" dirty="0"/>
              <a:t> </a:t>
            </a:r>
            <a:r>
              <a:rPr lang="en-US" dirty="0" smtClean="0"/>
              <a:t>TF zero:</a:t>
            </a:r>
          </a:p>
          <a:p>
            <a:endParaRPr lang="en-US" dirty="0" smtClean="0"/>
          </a:p>
          <a:p>
            <a:pPr marL="285750" indent="-285750">
              <a:buFont typeface="Arial"/>
              <a:buChar char="•"/>
            </a:pPr>
            <a:r>
              <a:rPr lang="en-US" dirty="0" smtClean="0"/>
              <a:t>The f</a:t>
            </a:r>
            <a:r>
              <a:rPr lang="en-US" baseline="-25000" dirty="0" smtClean="0"/>
              <a:t>2</a:t>
            </a:r>
            <a:r>
              <a:rPr lang="en-US" dirty="0" smtClean="0"/>
              <a:t> to x</a:t>
            </a:r>
            <a:r>
              <a:rPr lang="en-US" baseline="-25000" dirty="0" smtClean="0"/>
              <a:t>2</a:t>
            </a:r>
            <a:r>
              <a:rPr lang="en-US" dirty="0" smtClean="0"/>
              <a:t> zero occurs at the frequency where the k</a:t>
            </a:r>
            <a:r>
              <a:rPr lang="en-US" baseline="-25000" dirty="0" smtClean="0"/>
              <a:t>2</a:t>
            </a:r>
            <a:r>
              <a:rPr lang="en-US" dirty="0" smtClean="0"/>
              <a:t> spring force exactly balances f</a:t>
            </a:r>
            <a:r>
              <a:rPr lang="en-US" baseline="-25000" dirty="0" smtClean="0"/>
              <a:t>2</a:t>
            </a:r>
            <a:r>
              <a:rPr lang="en-US" dirty="0" smtClean="0"/>
              <a:t>. At this frequency any energy transferred from f</a:t>
            </a:r>
            <a:r>
              <a:rPr lang="en-US" baseline="-25000" dirty="0" smtClean="0"/>
              <a:t>2</a:t>
            </a:r>
            <a:r>
              <a:rPr lang="en-US" dirty="0" smtClean="0"/>
              <a:t> to x</a:t>
            </a:r>
            <a:r>
              <a:rPr lang="en-US" baseline="-25000" dirty="0" smtClean="0"/>
              <a:t>2</a:t>
            </a:r>
            <a:r>
              <a:rPr lang="en-US" dirty="0" smtClean="0"/>
              <a:t> gets sucked out by x</a:t>
            </a:r>
            <a:r>
              <a:rPr lang="en-US" baseline="-25000" dirty="0" smtClean="0"/>
              <a:t>1</a:t>
            </a:r>
            <a:r>
              <a:rPr lang="en-US" dirty="0"/>
              <a:t> </a:t>
            </a:r>
            <a:r>
              <a:rPr lang="en-US" dirty="0" smtClean="0"/>
              <a:t>until x</a:t>
            </a:r>
            <a:r>
              <a:rPr lang="en-US" baseline="-25000" dirty="0" smtClean="0"/>
              <a:t>2</a:t>
            </a:r>
            <a:r>
              <a:rPr lang="en-US" dirty="0" smtClean="0"/>
              <a:t> comes to rest. Thus, there must be some x</a:t>
            </a:r>
            <a:r>
              <a:rPr lang="en-US" baseline="-25000" dirty="0" smtClean="0"/>
              <a:t>1 </a:t>
            </a:r>
            <a:r>
              <a:rPr lang="en-US" dirty="0"/>
              <a:t>resonance</a:t>
            </a:r>
            <a:r>
              <a:rPr lang="en-US" dirty="0" smtClean="0"/>
              <a:t> to absorb this energy until x</a:t>
            </a:r>
            <a:r>
              <a:rPr lang="en-US" baseline="-25000" dirty="0" smtClean="0"/>
              <a:t>2</a:t>
            </a:r>
            <a:r>
              <a:rPr lang="en-US" dirty="0" smtClean="0"/>
              <a:t> comes to rest. However, we do not see x</a:t>
            </a:r>
            <a:r>
              <a:rPr lang="en-US" baseline="-25000" dirty="0" smtClean="0"/>
              <a:t>1</a:t>
            </a:r>
            <a:r>
              <a:rPr lang="en-US" dirty="0" smtClean="0"/>
              <a:t> ‘blow up’ from an f</a:t>
            </a:r>
            <a:r>
              <a:rPr lang="en-US" baseline="-25000" dirty="0" smtClean="0"/>
              <a:t>2</a:t>
            </a:r>
            <a:r>
              <a:rPr lang="en-US" dirty="0" smtClean="0"/>
              <a:t> drive at this frequency because once x</a:t>
            </a:r>
            <a:r>
              <a:rPr lang="en-US" baseline="-25000" dirty="0" smtClean="0"/>
              <a:t>2</a:t>
            </a:r>
            <a:r>
              <a:rPr lang="en-US" dirty="0" smtClean="0"/>
              <a:t> is not moving, it is no longer transferring energy. </a:t>
            </a:r>
            <a:r>
              <a:rPr lang="en-US" dirty="0"/>
              <a:t>O</a:t>
            </a:r>
            <a:r>
              <a:rPr lang="en-US" dirty="0" smtClean="0"/>
              <a:t>nce we physically lock, or control, x</a:t>
            </a:r>
            <a:r>
              <a:rPr lang="en-US" baseline="-25000" dirty="0" smtClean="0"/>
              <a:t>2</a:t>
            </a:r>
            <a:r>
              <a:rPr lang="en-US" dirty="0" smtClean="0"/>
              <a:t> to decouple it from x</a:t>
            </a:r>
            <a:r>
              <a:rPr lang="en-US" baseline="-25000" dirty="0" smtClean="0"/>
              <a:t>1,</a:t>
            </a:r>
            <a:r>
              <a:rPr lang="en-US" dirty="0" smtClean="0"/>
              <a:t> this resonance becomes visible with an x</a:t>
            </a:r>
            <a:r>
              <a:rPr lang="en-US" baseline="-25000" dirty="0" smtClean="0"/>
              <a:t>1</a:t>
            </a:r>
            <a:r>
              <a:rPr lang="en-US" dirty="0" smtClean="0"/>
              <a:t> drive.</a:t>
            </a:r>
          </a:p>
        </p:txBody>
      </p:sp>
      <p:pic>
        <p:nvPicPr>
          <p:cNvPr id="6" name="Picture 5" descr="fig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96070"/>
            <a:ext cx="3886200" cy="2159000"/>
          </a:xfrm>
          <a:prstGeom prst="rect">
            <a:avLst/>
          </a:prstGeom>
        </p:spPr>
      </p:pic>
      <p:sp>
        <p:nvSpPr>
          <p:cNvPr id="7" name="TextBox 6"/>
          <p:cNvSpPr txBox="1"/>
          <p:nvPr/>
        </p:nvSpPr>
        <p:spPr>
          <a:xfrm>
            <a:off x="5867400" y="4334470"/>
            <a:ext cx="2971800" cy="923330"/>
          </a:xfrm>
          <a:prstGeom prst="rect">
            <a:avLst/>
          </a:prstGeom>
          <a:noFill/>
        </p:spPr>
        <p:txBody>
          <a:bodyPr wrap="square" rtlCol="0">
            <a:spAutoFit/>
          </a:bodyPr>
          <a:lstStyle/>
          <a:p>
            <a:r>
              <a:rPr lang="en-US" dirty="0" smtClean="0"/>
              <a:t>The zero in the TF from f</a:t>
            </a:r>
            <a:r>
              <a:rPr lang="en-US" baseline="-25000" dirty="0" smtClean="0"/>
              <a:t>2</a:t>
            </a:r>
            <a:r>
              <a:rPr lang="en-US" dirty="0" smtClean="0"/>
              <a:t> to x</a:t>
            </a:r>
            <a:r>
              <a:rPr lang="en-US" baseline="-25000" dirty="0" smtClean="0"/>
              <a:t>2</a:t>
            </a:r>
            <a:r>
              <a:rPr lang="en-US" dirty="0" smtClean="0"/>
              <a:t>. It coincides with the x</a:t>
            </a:r>
            <a:r>
              <a:rPr lang="en-US" baseline="-25000" dirty="0" smtClean="0"/>
              <a:t>1</a:t>
            </a:r>
            <a:r>
              <a:rPr lang="en-US" dirty="0"/>
              <a:t> </a:t>
            </a:r>
            <a:r>
              <a:rPr lang="en-US" dirty="0" smtClean="0"/>
              <a:t>to x</a:t>
            </a:r>
            <a:r>
              <a:rPr lang="en-US" baseline="-25000" dirty="0" smtClean="0"/>
              <a:t>1</a:t>
            </a:r>
            <a:r>
              <a:rPr lang="en-US" dirty="0" smtClean="0"/>
              <a:t> TF mode when x</a:t>
            </a:r>
            <a:r>
              <a:rPr lang="en-US" baseline="-25000" dirty="0" smtClean="0"/>
              <a:t>2</a:t>
            </a:r>
            <a:r>
              <a:rPr lang="en-US" dirty="0" smtClean="0"/>
              <a:t> is locked.</a:t>
            </a:r>
            <a:endParaRPr lang="en-US" dirty="0"/>
          </a:p>
        </p:txBody>
      </p:sp>
      <p:grpSp>
        <p:nvGrpSpPr>
          <p:cNvPr id="48" name="Group 47"/>
          <p:cNvGrpSpPr/>
          <p:nvPr/>
        </p:nvGrpSpPr>
        <p:grpSpPr>
          <a:xfrm>
            <a:off x="762000" y="5562600"/>
            <a:ext cx="3352800" cy="1219200"/>
            <a:chOff x="1143000" y="2743200"/>
            <a:chExt cx="3352800" cy="1219200"/>
          </a:xfrm>
        </p:grpSpPr>
        <p:sp>
          <p:nvSpPr>
            <p:cNvPr id="10" name="Rectangle 9"/>
            <p:cNvSpPr/>
            <p:nvPr/>
          </p:nvSpPr>
          <p:spPr>
            <a:xfrm>
              <a:off x="2971800" y="3352800"/>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
              </a:r>
              <a:r>
                <a:rPr lang="en-US" baseline="-25000" dirty="0" smtClean="0"/>
                <a:t>2</a:t>
              </a:r>
              <a:endParaRPr lang="en-US" dirty="0"/>
            </a:p>
          </p:txBody>
        </p:sp>
        <p:cxnSp>
          <p:nvCxnSpPr>
            <p:cNvPr id="12" name="Straight Connector 11"/>
            <p:cNvCxnSpPr/>
            <p:nvPr/>
          </p:nvCxnSpPr>
          <p:spPr>
            <a:xfrm>
              <a:off x="1524000" y="3962400"/>
              <a:ext cx="23622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2209800" y="3505200"/>
              <a:ext cx="762000" cy="152400"/>
              <a:chOff x="457200" y="2514600"/>
              <a:chExt cx="762000" cy="152400"/>
            </a:xfrm>
          </p:grpSpPr>
          <p:cxnSp>
            <p:nvCxnSpPr>
              <p:cNvPr id="32" name="Straight Connector 31"/>
              <p:cNvCxnSpPr/>
              <p:nvPr/>
            </p:nvCxnSpPr>
            <p:spPr>
              <a:xfrm flipH="1">
                <a:off x="10668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990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8382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85800" y="2514600"/>
                <a:ext cx="152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09600" y="2514600"/>
                <a:ext cx="762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57200" y="2590800"/>
                <a:ext cx="1524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 name="Oval 19"/>
            <p:cNvSpPr/>
            <p:nvPr/>
          </p:nvSpPr>
          <p:spPr>
            <a:xfrm>
              <a:off x="3124200" y="3810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581400" y="3810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752600" y="3124200"/>
              <a:ext cx="457200" cy="369332"/>
            </a:xfrm>
            <a:prstGeom prst="rect">
              <a:avLst/>
            </a:prstGeom>
            <a:noFill/>
          </p:spPr>
          <p:txBody>
            <a:bodyPr wrap="square" rtlCol="0">
              <a:spAutoFit/>
            </a:bodyPr>
            <a:lstStyle/>
            <a:p>
              <a:r>
                <a:rPr lang="en-US" dirty="0" smtClean="0"/>
                <a:t>f</a:t>
              </a:r>
              <a:r>
                <a:rPr lang="en-US" baseline="-25000" dirty="0" smtClean="0"/>
                <a:t>k2</a:t>
              </a:r>
              <a:endParaRPr lang="en-US" baseline="-25000" dirty="0"/>
            </a:p>
          </p:txBody>
        </p:sp>
        <p:sp>
          <p:nvSpPr>
            <p:cNvPr id="23" name="TextBox 22"/>
            <p:cNvSpPr txBox="1"/>
            <p:nvPr/>
          </p:nvSpPr>
          <p:spPr>
            <a:xfrm>
              <a:off x="2438400" y="3135868"/>
              <a:ext cx="457200" cy="369332"/>
            </a:xfrm>
            <a:prstGeom prst="rect">
              <a:avLst/>
            </a:prstGeom>
            <a:noFill/>
          </p:spPr>
          <p:txBody>
            <a:bodyPr wrap="square" rtlCol="0">
              <a:spAutoFit/>
            </a:bodyPr>
            <a:lstStyle/>
            <a:p>
              <a:r>
                <a:rPr lang="en-US" dirty="0" smtClean="0"/>
                <a:t>k</a:t>
              </a:r>
              <a:r>
                <a:rPr lang="en-US" baseline="-25000" dirty="0"/>
                <a:t>2</a:t>
              </a:r>
              <a:endParaRPr lang="en-US" dirty="0"/>
            </a:p>
          </p:txBody>
        </p:sp>
        <p:sp>
          <p:nvSpPr>
            <p:cNvPr id="25" name="TextBox 24"/>
            <p:cNvSpPr txBox="1"/>
            <p:nvPr/>
          </p:nvSpPr>
          <p:spPr>
            <a:xfrm>
              <a:off x="2971800" y="2743200"/>
              <a:ext cx="457200" cy="369332"/>
            </a:xfrm>
            <a:prstGeom prst="rect">
              <a:avLst/>
            </a:prstGeom>
            <a:noFill/>
          </p:spPr>
          <p:txBody>
            <a:bodyPr wrap="square" rtlCol="0">
              <a:spAutoFit/>
            </a:bodyPr>
            <a:lstStyle/>
            <a:p>
              <a:r>
                <a:rPr lang="en-US" dirty="0" smtClean="0"/>
                <a:t>x</a:t>
              </a:r>
              <a:r>
                <a:rPr lang="en-US" baseline="-25000" dirty="0"/>
                <a:t>2</a:t>
              </a:r>
              <a:endParaRPr lang="en-US" dirty="0"/>
            </a:p>
          </p:txBody>
        </p:sp>
        <p:cxnSp>
          <p:nvCxnSpPr>
            <p:cNvPr id="28" name="Straight Arrow Connector 27"/>
            <p:cNvCxnSpPr/>
            <p:nvPr/>
          </p:nvCxnSpPr>
          <p:spPr>
            <a:xfrm>
              <a:off x="2971800" y="31242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971800" y="3124200"/>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886200" y="35814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038600" y="3200400"/>
              <a:ext cx="457200" cy="369332"/>
            </a:xfrm>
            <a:prstGeom prst="rect">
              <a:avLst/>
            </a:prstGeom>
            <a:noFill/>
          </p:spPr>
          <p:txBody>
            <a:bodyPr wrap="square" rtlCol="0">
              <a:spAutoFit/>
            </a:bodyPr>
            <a:lstStyle/>
            <a:p>
              <a:r>
                <a:rPr lang="en-US" dirty="0" smtClean="0"/>
                <a:t>f</a:t>
              </a:r>
              <a:r>
                <a:rPr lang="en-US" baseline="-25000" dirty="0" smtClean="0"/>
                <a:t>2</a:t>
              </a:r>
              <a:endParaRPr lang="en-US" dirty="0"/>
            </a:p>
          </p:txBody>
        </p:sp>
        <p:cxnSp>
          <p:nvCxnSpPr>
            <p:cNvPr id="44" name="Straight Arrow Connector 43"/>
            <p:cNvCxnSpPr/>
            <p:nvPr/>
          </p:nvCxnSpPr>
          <p:spPr>
            <a:xfrm flipH="1">
              <a:off x="1905000" y="3581400"/>
              <a:ext cx="304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143000" y="3276600"/>
              <a:ext cx="685800" cy="523220"/>
            </a:xfrm>
            <a:prstGeom prst="rect">
              <a:avLst/>
            </a:prstGeom>
            <a:noFill/>
          </p:spPr>
          <p:txBody>
            <a:bodyPr wrap="square" rtlCol="0">
              <a:spAutoFit/>
            </a:bodyPr>
            <a:lstStyle/>
            <a:p>
              <a:r>
                <a:rPr lang="en-US" sz="2800" dirty="0" smtClean="0"/>
                <a:t>…</a:t>
              </a:r>
              <a:endParaRPr lang="en-US" sz="2800" dirty="0"/>
            </a:p>
          </p:txBody>
        </p:sp>
      </p:grpSp>
      <p:cxnSp>
        <p:nvCxnSpPr>
          <p:cNvPr id="49" name="Straight Arrow Connector 48"/>
          <p:cNvCxnSpPr/>
          <p:nvPr/>
        </p:nvCxnSpPr>
        <p:spPr>
          <a:xfrm flipH="1" flipV="1">
            <a:off x="7467600" y="2810470"/>
            <a:ext cx="228600" cy="145673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35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Backups</a:t>
            </a:r>
            <a:endParaRPr lang="en-US" dirty="0"/>
          </a:p>
        </p:txBody>
      </p:sp>
      <p:sp>
        <p:nvSpPr>
          <p:cNvPr id="5" name="Subtitle 4"/>
          <p:cNvSpPr>
            <a:spLocks noGrp="1"/>
          </p:cNvSpPr>
          <p:nvPr>
            <p:ph type="subTitle"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34</a:t>
            </a:fld>
            <a:endParaRPr lang="en-US"/>
          </a:p>
        </p:txBody>
      </p:sp>
    </p:spTree>
    <p:extLst>
      <p:ext uri="{BB962C8B-B14F-4D97-AF65-F5344CB8AC3E}">
        <p14:creationId xmlns:p14="http://schemas.microsoft.com/office/powerpoint/2010/main" val="657752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AFBAC18-3FE6-E842-965E-DA02288964F3}" type="slidenum">
              <a:rPr lang="en-US"/>
              <a:pPr/>
              <a:t>35</a:t>
            </a:fld>
            <a:endParaRPr lang="en-US"/>
          </a:p>
        </p:txBody>
      </p:sp>
      <p:pic>
        <p:nvPicPr>
          <p:cNvPr id="10" name="Picture 9" descr="aLIGO_ISCControlScheme-v3.pdf"/>
          <p:cNvPicPr>
            <a:picLocks noChangeAspect="1"/>
          </p:cNvPicPr>
          <p:nvPr/>
        </p:nvPicPr>
        <p:blipFill>
          <a:blip r:embed="rId2"/>
          <a:stretch>
            <a:fillRect/>
          </a:stretch>
        </p:blipFill>
        <p:spPr>
          <a:xfrm>
            <a:off x="218130" y="0"/>
            <a:ext cx="8707740" cy="6858000"/>
          </a:xfrm>
          <a:prstGeom prst="rect">
            <a:avLst/>
          </a:prstGeom>
        </p:spPr>
      </p:pic>
      <p:sp>
        <p:nvSpPr>
          <p:cNvPr id="3" name="Footer Placeholder 2"/>
          <p:cNvSpPr>
            <a:spLocks noGrp="1"/>
          </p:cNvSpPr>
          <p:nvPr>
            <p:ph type="ftr" sz="quarter" idx="11"/>
          </p:nvPr>
        </p:nvSpPr>
        <p:spPr/>
        <p:txBody>
          <a:bodyPr/>
          <a:lstStyle/>
          <a:p>
            <a:r>
              <a:rPr lang="en-US" smtClean="0"/>
              <a:t>G1200774-v8</a:t>
            </a:r>
            <a:endParaRPr lang="en-US"/>
          </a:p>
        </p:txBody>
      </p:sp>
    </p:spTree>
    <p:extLst>
      <p:ext uri="{BB962C8B-B14F-4D97-AF65-F5344CB8AC3E}">
        <p14:creationId xmlns:p14="http://schemas.microsoft.com/office/powerpoint/2010/main" val="3079923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lide Number Placeholder 160"/>
          <p:cNvSpPr>
            <a:spLocks noGrp="1"/>
          </p:cNvSpPr>
          <p:nvPr>
            <p:ph type="sldNum" sz="quarter" idx="12"/>
          </p:nvPr>
        </p:nvSpPr>
        <p:spPr>
          <a:xfrm>
            <a:off x="6934200" y="6416675"/>
            <a:ext cx="2133600" cy="365125"/>
          </a:xfrm>
        </p:spPr>
        <p:txBody>
          <a:bodyPr/>
          <a:lstStyle/>
          <a:p>
            <a:fld id="{B6F15528-21DE-4FAA-801E-634DDDAF4B2B}" type="slidenum">
              <a:rPr lang="en-US" smtClean="0"/>
              <a:pPr/>
              <a:t>36</a:t>
            </a:fld>
            <a:endParaRPr lang="en-US" dirty="0"/>
          </a:p>
        </p:txBody>
      </p:sp>
      <p:sp>
        <p:nvSpPr>
          <p:cNvPr id="171" name="Title 170"/>
          <p:cNvSpPr>
            <a:spLocks noGrp="1"/>
          </p:cNvSpPr>
          <p:nvPr>
            <p:ph type="title"/>
          </p:nvPr>
        </p:nvSpPr>
        <p:spPr/>
        <p:txBody>
          <a:bodyPr>
            <a:normAutofit fontScale="90000"/>
          </a:bodyPr>
          <a:lstStyle/>
          <a:p>
            <a:r>
              <a:rPr lang="en-US" dirty="0" smtClean="0"/>
              <a:t>Cavity </a:t>
            </a:r>
            <a:r>
              <a:rPr lang="en-US" dirty="0" smtClean="0"/>
              <a:t>Control Influence on Damping</a:t>
            </a:r>
            <a:endParaRPr lang="en-US" dirty="0"/>
          </a:p>
        </p:txBody>
      </p:sp>
      <p:grpSp>
        <p:nvGrpSpPr>
          <p:cNvPr id="217" name="Group 216"/>
          <p:cNvGrpSpPr/>
          <p:nvPr/>
        </p:nvGrpSpPr>
        <p:grpSpPr>
          <a:xfrm>
            <a:off x="76200" y="1676400"/>
            <a:ext cx="4879182" cy="5105400"/>
            <a:chOff x="302418" y="1676400"/>
            <a:chExt cx="4879182" cy="5105400"/>
          </a:xfrm>
        </p:grpSpPr>
        <p:grpSp>
          <p:nvGrpSpPr>
            <p:cNvPr id="3" name="Group 166"/>
            <p:cNvGrpSpPr>
              <a:grpSpLocks/>
            </p:cNvGrpSpPr>
            <p:nvPr/>
          </p:nvGrpSpPr>
          <p:grpSpPr bwMode="auto">
            <a:xfrm>
              <a:off x="916780" y="2057400"/>
              <a:ext cx="723898" cy="3733800"/>
              <a:chOff x="1676118" y="1828800"/>
              <a:chExt cx="723824" cy="3733800"/>
            </a:xfrm>
          </p:grpSpPr>
          <p:sp>
            <p:nvSpPr>
              <p:cNvPr id="88" name="Can 87"/>
              <p:cNvSpPr/>
              <p:nvPr/>
            </p:nvSpPr>
            <p:spPr>
              <a:xfrm>
                <a:off x="17526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58"/>
              <p:cNvGrpSpPr>
                <a:grpSpLocks/>
              </p:cNvGrpSpPr>
              <p:nvPr/>
            </p:nvGrpSpPr>
            <p:grpSpPr bwMode="auto">
              <a:xfrm>
                <a:off x="1676118" y="1828800"/>
                <a:ext cx="723824" cy="3178180"/>
                <a:chOff x="647027" y="1936739"/>
                <a:chExt cx="1752434" cy="4190999"/>
              </a:xfrm>
            </p:grpSpPr>
            <p:grpSp>
              <p:nvGrpSpPr>
                <p:cNvPr id="5" name="Group 62"/>
                <p:cNvGrpSpPr>
                  <a:grpSpLocks/>
                </p:cNvGrpSpPr>
                <p:nvPr/>
              </p:nvGrpSpPr>
              <p:grpSpPr bwMode="auto">
                <a:xfrm>
                  <a:off x="943134" y="4222751"/>
                  <a:ext cx="161428" cy="764098"/>
                  <a:chOff x="908651" y="1905773"/>
                  <a:chExt cx="82815" cy="686966"/>
                </a:xfrm>
              </p:grpSpPr>
              <p:cxnSp>
                <p:nvCxnSpPr>
                  <p:cNvPr id="134" name="Straight Connector 133"/>
                  <p:cNvCxnSpPr/>
                  <p:nvPr/>
                </p:nvCxnSpPr>
                <p:spPr>
                  <a:xfrm rot="5400000">
                    <a:off x="833412" y="1981012"/>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911475" y="2053516"/>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911475" y="2130683"/>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911475" y="2207848"/>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912417" y="2284074"/>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911475" y="236029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914254" y="2515528"/>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6" name="Group 70"/>
                <p:cNvGrpSpPr>
                  <a:grpSpLocks/>
                </p:cNvGrpSpPr>
                <p:nvPr/>
              </p:nvGrpSpPr>
              <p:grpSpPr bwMode="auto">
                <a:xfrm>
                  <a:off x="1869329" y="4222740"/>
                  <a:ext cx="149902" cy="761998"/>
                  <a:chOff x="914299" y="1906490"/>
                  <a:chExt cx="76901" cy="685082"/>
                </a:xfrm>
              </p:grpSpPr>
              <p:cxnSp>
                <p:nvCxnSpPr>
                  <p:cNvPr id="127" name="Straight Connector 126"/>
                  <p:cNvCxnSpPr/>
                  <p:nvPr/>
                </p:nvCxnSpPr>
                <p:spPr>
                  <a:xfrm rot="5400000">
                    <a:off x="839060"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14166"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14166"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91510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91510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914166"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913987"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648413" y="5744818"/>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561138" y="5746739"/>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3" name="Cube 92"/>
                <p:cNvSpPr/>
                <p:nvPr/>
              </p:nvSpPr>
              <p:spPr>
                <a:xfrm>
                  <a:off x="647027" y="2623379"/>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7" name="Group 37"/>
                <p:cNvGrpSpPr>
                  <a:grpSpLocks/>
                </p:cNvGrpSpPr>
                <p:nvPr/>
              </p:nvGrpSpPr>
              <p:grpSpPr bwMode="auto">
                <a:xfrm>
                  <a:off x="950406" y="1936748"/>
                  <a:ext cx="153705" cy="762002"/>
                  <a:chOff x="913244" y="1905075"/>
                  <a:chExt cx="78073" cy="686519"/>
                </a:xfrm>
              </p:grpSpPr>
              <p:cxnSp>
                <p:nvCxnSpPr>
                  <p:cNvPr id="120" name="Straight Connector 119"/>
                  <p:cNvCxnSpPr/>
                  <p:nvPr/>
                </p:nvCxnSpPr>
                <p:spPr>
                  <a:xfrm rot="5400000">
                    <a:off x="837836" y="1980484"/>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913616" y="2055587"/>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90"/>
                  <p:cNvCxnSpPr/>
                  <p:nvPr/>
                </p:nvCxnSpPr>
                <p:spPr>
                  <a:xfrm rot="5400000">
                    <a:off x="913616" y="2132915"/>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91"/>
                  <p:cNvCxnSpPr/>
                  <p:nvPr/>
                </p:nvCxnSpPr>
                <p:spPr>
                  <a:xfrm rot="16200000" flipH="1">
                    <a:off x="914560" y="220929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914560" y="2284740"/>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Straight Connector 34"/>
                  <p:cNvCxnSpPr/>
                  <p:nvPr/>
                </p:nvCxnSpPr>
                <p:spPr>
                  <a:xfrm rot="16200000" flipH="1">
                    <a:off x="913616" y="2361125"/>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Straight Connector 94"/>
                  <p:cNvCxnSpPr/>
                  <p:nvPr/>
                </p:nvCxnSpPr>
                <p:spPr>
                  <a:xfrm rot="5400000">
                    <a:off x="913956" y="2514234"/>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31" name="Group 38"/>
                <p:cNvGrpSpPr>
                  <a:grpSpLocks/>
                </p:cNvGrpSpPr>
                <p:nvPr/>
              </p:nvGrpSpPr>
              <p:grpSpPr bwMode="auto">
                <a:xfrm>
                  <a:off x="1865195" y="1936739"/>
                  <a:ext cx="153717" cy="761999"/>
                  <a:chOff x="912727" y="1905812"/>
                  <a:chExt cx="78459" cy="685806"/>
                </a:xfrm>
              </p:grpSpPr>
              <p:cxnSp>
                <p:nvCxnSpPr>
                  <p:cNvPr id="113" name="Straight Connector 112"/>
                  <p:cNvCxnSpPr/>
                  <p:nvPr/>
                </p:nvCxnSpPr>
                <p:spPr>
                  <a:xfrm rot="5400000">
                    <a:off x="837403" y="1981137"/>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40"/>
                  <p:cNvCxnSpPr/>
                  <p:nvPr/>
                </p:nvCxnSpPr>
                <p:spPr>
                  <a:xfrm rot="16200000" flipH="1">
                    <a:off x="913333" y="2055933"/>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41"/>
                  <p:cNvCxnSpPr/>
                  <p:nvPr/>
                </p:nvCxnSpPr>
                <p:spPr>
                  <a:xfrm rot="5400000">
                    <a:off x="913333" y="2133181"/>
                    <a:ext cx="77247"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914275" y="2209486"/>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85"/>
                  <p:cNvCxnSpPr/>
                  <p:nvPr/>
                </p:nvCxnSpPr>
                <p:spPr>
                  <a:xfrm rot="5400000">
                    <a:off x="914275" y="2284849"/>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86"/>
                  <p:cNvCxnSpPr/>
                  <p:nvPr/>
                </p:nvCxnSpPr>
                <p:spPr>
                  <a:xfrm rot="16200000" flipH="1">
                    <a:off x="913333" y="2361154"/>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913900" y="2514332"/>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96" name="Cube 95"/>
                <p:cNvSpPr/>
                <p:nvPr/>
              </p:nvSpPr>
              <p:spPr>
                <a:xfrm>
                  <a:off x="647027" y="3766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0352" name="Group 54"/>
                <p:cNvGrpSpPr>
                  <a:grpSpLocks/>
                </p:cNvGrpSpPr>
                <p:nvPr/>
              </p:nvGrpSpPr>
              <p:grpSpPr bwMode="auto">
                <a:xfrm>
                  <a:off x="1869329" y="3079743"/>
                  <a:ext cx="149902" cy="761998"/>
                  <a:chOff x="914299" y="1906491"/>
                  <a:chExt cx="76901" cy="685082"/>
                </a:xfrm>
              </p:grpSpPr>
              <p:cxnSp>
                <p:nvCxnSpPr>
                  <p:cNvPr id="106" name="Straight Connector 105"/>
                  <p:cNvCxnSpPr/>
                  <p:nvPr/>
                </p:nvCxnSpPr>
                <p:spPr>
                  <a:xfrm rot="5400000">
                    <a:off x="839060" y="1981730"/>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914166" y="20571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914166" y="2134358"/>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915108" y="2210582"/>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915108" y="2285866"/>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914166" y="23620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13987" y="2514363"/>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0353" name="Group 46"/>
                <p:cNvGrpSpPr>
                  <a:grpSpLocks/>
                </p:cNvGrpSpPr>
                <p:nvPr/>
              </p:nvGrpSpPr>
              <p:grpSpPr bwMode="auto">
                <a:xfrm>
                  <a:off x="943001" y="3079729"/>
                  <a:ext cx="161420" cy="764088"/>
                  <a:chOff x="908651" y="1905781"/>
                  <a:chExt cx="82817" cy="686965"/>
                </a:xfrm>
              </p:grpSpPr>
              <p:cxnSp>
                <p:nvCxnSpPr>
                  <p:cNvPr id="99" name="Straight Connector 98"/>
                  <p:cNvCxnSpPr/>
                  <p:nvPr/>
                </p:nvCxnSpPr>
                <p:spPr>
                  <a:xfrm rot="5400000">
                    <a:off x="835384" y="1979048"/>
                    <a:ext cx="152450" cy="591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911477" y="205352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911477" y="2130690"/>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911477" y="220785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912418" y="2284081"/>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911477" y="2360306"/>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914255" y="2515535"/>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87" name="Can 86"/>
              <p:cNvSpPr/>
              <p:nvPr/>
            </p:nvSpPr>
            <p:spPr>
              <a:xfrm>
                <a:off x="17526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9" name="Straight Connector 8"/>
            <p:cNvCxnSpPr>
              <a:stCxn id="88" idx="4"/>
            </p:cNvCxnSpPr>
            <p:nvPr/>
          </p:nvCxnSpPr>
          <p:spPr bwMode="auto">
            <a:xfrm>
              <a:off x="1526725" y="5410200"/>
              <a:ext cx="22070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0354" name="Group 167"/>
            <p:cNvGrpSpPr>
              <a:grpSpLocks/>
            </p:cNvGrpSpPr>
            <p:nvPr/>
          </p:nvGrpSpPr>
          <p:grpSpPr bwMode="auto">
            <a:xfrm>
              <a:off x="3771900" y="2057400"/>
              <a:ext cx="723900" cy="3733801"/>
              <a:chOff x="5523866" y="1828799"/>
              <a:chExt cx="723826" cy="3733801"/>
            </a:xfrm>
          </p:grpSpPr>
          <p:grpSp>
            <p:nvGrpSpPr>
              <p:cNvPr id="100356" name="Group 158"/>
              <p:cNvGrpSpPr>
                <a:grpSpLocks/>
              </p:cNvGrpSpPr>
              <p:nvPr/>
            </p:nvGrpSpPr>
            <p:grpSpPr bwMode="auto">
              <a:xfrm>
                <a:off x="5523866" y="1828799"/>
                <a:ext cx="723826" cy="3178182"/>
                <a:chOff x="646170" y="1936738"/>
                <a:chExt cx="1752434" cy="4190999"/>
              </a:xfrm>
            </p:grpSpPr>
            <p:grpSp>
              <p:nvGrpSpPr>
                <p:cNvPr id="100357" name="Group 62"/>
                <p:cNvGrpSpPr>
                  <a:grpSpLocks/>
                </p:cNvGrpSpPr>
                <p:nvPr/>
              </p:nvGrpSpPr>
              <p:grpSpPr bwMode="auto">
                <a:xfrm>
                  <a:off x="942278" y="4222739"/>
                  <a:ext cx="161430" cy="764094"/>
                  <a:chOff x="908211" y="1905772"/>
                  <a:chExt cx="82816" cy="686966"/>
                </a:xfrm>
              </p:grpSpPr>
              <p:cxnSp>
                <p:nvCxnSpPr>
                  <p:cNvPr id="79" name="Straight Connector 78"/>
                  <p:cNvCxnSpPr/>
                  <p:nvPr/>
                </p:nvCxnSpPr>
                <p:spPr>
                  <a:xfrm rot="5400000">
                    <a:off x="832972" y="1981011"/>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911036" y="205351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911036" y="2130682"/>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911036" y="2207847"/>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911977" y="2284072"/>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911036" y="2360298"/>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913814" y="25155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0358" name="Group 70"/>
                <p:cNvGrpSpPr>
                  <a:grpSpLocks/>
                </p:cNvGrpSpPr>
                <p:nvPr/>
              </p:nvGrpSpPr>
              <p:grpSpPr bwMode="auto">
                <a:xfrm>
                  <a:off x="1868472" y="4222727"/>
                  <a:ext cx="149900" cy="761995"/>
                  <a:chOff x="913860" y="1906488"/>
                  <a:chExt cx="76900" cy="685083"/>
                </a:xfrm>
              </p:grpSpPr>
              <p:cxnSp>
                <p:nvCxnSpPr>
                  <p:cNvPr id="72" name="Straight Connector 71"/>
                  <p:cNvCxnSpPr/>
                  <p:nvPr/>
                </p:nvCxnSpPr>
                <p:spPr>
                  <a:xfrm rot="5400000">
                    <a:off x="838621" y="19817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913727" y="20571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913727" y="2134355"/>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914668" y="2210579"/>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914668" y="2285863"/>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913727" y="2362088"/>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913548" y="2514361"/>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rot="5400000">
                  <a:off x="647556" y="5744816"/>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560281" y="5746738"/>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8" name="Cube 37"/>
                <p:cNvSpPr/>
                <p:nvPr/>
              </p:nvSpPr>
              <p:spPr>
                <a:xfrm>
                  <a:off x="646170" y="2623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0359" name="Group 37"/>
                <p:cNvGrpSpPr>
                  <a:grpSpLocks/>
                </p:cNvGrpSpPr>
                <p:nvPr/>
              </p:nvGrpSpPr>
              <p:grpSpPr bwMode="auto">
                <a:xfrm>
                  <a:off x="949550" y="1936745"/>
                  <a:ext cx="153705" cy="762002"/>
                  <a:chOff x="912809" y="1905074"/>
                  <a:chExt cx="78073" cy="686519"/>
                </a:xfrm>
              </p:grpSpPr>
              <p:cxnSp>
                <p:nvCxnSpPr>
                  <p:cNvPr id="65" name="Straight Connector 64"/>
                  <p:cNvCxnSpPr/>
                  <p:nvPr/>
                </p:nvCxnSpPr>
                <p:spPr>
                  <a:xfrm rot="5400000">
                    <a:off x="837401" y="1980483"/>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913181" y="2055586"/>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913181" y="2132914"/>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914125" y="2209297"/>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914125" y="228473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34"/>
                  <p:cNvCxnSpPr/>
                  <p:nvPr/>
                </p:nvCxnSpPr>
                <p:spPr>
                  <a:xfrm rot="16200000" flipH="1">
                    <a:off x="913181" y="2361124"/>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913520" y="2514233"/>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0360" name="Group 38"/>
                <p:cNvGrpSpPr>
                  <a:grpSpLocks/>
                </p:cNvGrpSpPr>
                <p:nvPr/>
              </p:nvGrpSpPr>
              <p:grpSpPr bwMode="auto">
                <a:xfrm>
                  <a:off x="1856656" y="1936738"/>
                  <a:ext cx="161403" cy="761999"/>
                  <a:chOff x="908368" y="1905811"/>
                  <a:chExt cx="82382" cy="685806"/>
                </a:xfrm>
              </p:grpSpPr>
              <p:cxnSp>
                <p:nvCxnSpPr>
                  <p:cNvPr id="58" name="Straight Connector 57"/>
                  <p:cNvCxnSpPr/>
                  <p:nvPr/>
                </p:nvCxnSpPr>
                <p:spPr>
                  <a:xfrm rot="5400000">
                    <a:off x="833043" y="1981136"/>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40"/>
                  <p:cNvCxnSpPr/>
                  <p:nvPr/>
                </p:nvCxnSpPr>
                <p:spPr>
                  <a:xfrm rot="16200000" flipH="1">
                    <a:off x="910935" y="2053970"/>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41"/>
                  <p:cNvCxnSpPr/>
                  <p:nvPr/>
                </p:nvCxnSpPr>
                <p:spPr>
                  <a:xfrm rot="5400000">
                    <a:off x="910935" y="2131218"/>
                    <a:ext cx="77247"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911877" y="2207522"/>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911877" y="2282886"/>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910935" y="2359191"/>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913462" y="2514331"/>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1" name="Cube 40"/>
                <p:cNvSpPr/>
                <p:nvPr/>
              </p:nvSpPr>
              <p:spPr>
                <a:xfrm>
                  <a:off x="646170" y="3766377"/>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0361" name="Group 54"/>
                <p:cNvGrpSpPr>
                  <a:grpSpLocks/>
                </p:cNvGrpSpPr>
                <p:nvPr/>
              </p:nvGrpSpPr>
              <p:grpSpPr bwMode="auto">
                <a:xfrm>
                  <a:off x="1868472" y="3079740"/>
                  <a:ext cx="149900" cy="761998"/>
                  <a:chOff x="913860" y="1906490"/>
                  <a:chExt cx="76900" cy="685082"/>
                </a:xfrm>
              </p:grpSpPr>
              <p:cxnSp>
                <p:nvCxnSpPr>
                  <p:cNvPr id="51" name="Straight Connector 50"/>
                  <p:cNvCxnSpPr/>
                  <p:nvPr/>
                </p:nvCxnSpPr>
                <p:spPr>
                  <a:xfrm rot="5400000">
                    <a:off x="838621"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913727"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13727"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91466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91466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913727"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913548"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0362" name="Group 46"/>
                <p:cNvGrpSpPr>
                  <a:grpSpLocks/>
                </p:cNvGrpSpPr>
                <p:nvPr/>
              </p:nvGrpSpPr>
              <p:grpSpPr bwMode="auto">
                <a:xfrm>
                  <a:off x="942277" y="3079741"/>
                  <a:ext cx="161430" cy="764094"/>
                  <a:chOff x="908212" y="1905779"/>
                  <a:chExt cx="82816" cy="686966"/>
                </a:xfrm>
              </p:grpSpPr>
              <p:cxnSp>
                <p:nvCxnSpPr>
                  <p:cNvPr id="44" name="Straight Connector 43"/>
                  <p:cNvCxnSpPr/>
                  <p:nvPr/>
                </p:nvCxnSpPr>
                <p:spPr>
                  <a:xfrm rot="5400000">
                    <a:off x="832973" y="1981018"/>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911037" y="2053522"/>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911037" y="213068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911037" y="220785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911978" y="2284079"/>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911037" y="2360305"/>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913815" y="2515534"/>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32" name="Can 31"/>
              <p:cNvSpPr/>
              <p:nvPr/>
            </p:nvSpPr>
            <p:spPr>
              <a:xfrm>
                <a:off x="56007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Can 32"/>
              <p:cNvSpPr/>
              <p:nvPr/>
            </p:nvSpPr>
            <p:spPr>
              <a:xfrm>
                <a:off x="56007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 name="TextBox 204"/>
            <p:cNvSpPr txBox="1">
              <a:spLocks noChangeArrowheads="1"/>
            </p:cNvSpPr>
            <p:nvPr/>
          </p:nvSpPr>
          <p:spPr bwMode="auto">
            <a:xfrm>
              <a:off x="607218" y="1676400"/>
              <a:ext cx="1447948" cy="369332"/>
            </a:xfrm>
            <a:prstGeom prst="rect">
              <a:avLst/>
            </a:prstGeom>
            <a:noFill/>
            <a:ln w="9525">
              <a:noFill/>
              <a:miter lim="800000"/>
              <a:headEnd/>
              <a:tailEnd/>
            </a:ln>
          </p:spPr>
          <p:txBody>
            <a:bodyPr>
              <a:spAutoFit/>
            </a:bodyPr>
            <a:lstStyle/>
            <a:p>
              <a:pPr algn="ctr"/>
              <a:r>
                <a:rPr lang="en-US" dirty="0" smtClean="0">
                  <a:latin typeface="Calibri" pitchFamily="34" charset="0"/>
                </a:rPr>
                <a:t>ETMX</a:t>
              </a:r>
              <a:endParaRPr lang="en-US" dirty="0">
                <a:latin typeface="Calibri" pitchFamily="34" charset="0"/>
              </a:endParaRPr>
            </a:p>
          </p:txBody>
        </p:sp>
        <p:sp>
          <p:nvSpPr>
            <p:cNvPr id="21" name="TextBox 205"/>
            <p:cNvSpPr txBox="1">
              <a:spLocks noChangeArrowheads="1"/>
            </p:cNvSpPr>
            <p:nvPr/>
          </p:nvSpPr>
          <p:spPr bwMode="auto">
            <a:xfrm>
              <a:off x="3426618" y="1676400"/>
              <a:ext cx="1524156" cy="369332"/>
            </a:xfrm>
            <a:prstGeom prst="rect">
              <a:avLst/>
            </a:prstGeom>
            <a:noFill/>
            <a:ln w="9525">
              <a:noFill/>
              <a:miter lim="800000"/>
              <a:headEnd/>
              <a:tailEnd/>
            </a:ln>
          </p:spPr>
          <p:txBody>
            <a:bodyPr>
              <a:spAutoFit/>
            </a:bodyPr>
            <a:lstStyle/>
            <a:p>
              <a:pPr algn="ctr"/>
              <a:r>
                <a:rPr lang="en-US" dirty="0" smtClean="0">
                  <a:latin typeface="Calibri" pitchFamily="34" charset="0"/>
                </a:rPr>
                <a:t>ETMY</a:t>
              </a:r>
              <a:endParaRPr lang="en-US" dirty="0">
                <a:latin typeface="Calibri" pitchFamily="34" charset="0"/>
              </a:endParaRPr>
            </a:p>
          </p:txBody>
        </p:sp>
        <p:sp>
          <p:nvSpPr>
            <p:cNvPr id="22" name="Rectangle 21"/>
            <p:cNvSpPr/>
            <p:nvPr/>
          </p:nvSpPr>
          <p:spPr bwMode="auto">
            <a:xfrm>
              <a:off x="2059782" y="6248400"/>
              <a:ext cx="1295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charset="0"/>
                </a:rPr>
                <a:t>Control Law</a:t>
              </a:r>
            </a:p>
          </p:txBody>
        </p:sp>
        <p:cxnSp>
          <p:nvCxnSpPr>
            <p:cNvPr id="23" name="Straight Connector 22"/>
            <p:cNvCxnSpPr/>
            <p:nvPr/>
          </p:nvCxnSpPr>
          <p:spPr bwMode="auto">
            <a:xfrm>
              <a:off x="2669382" y="5410200"/>
              <a:ext cx="0" cy="8382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H="1">
              <a:off x="4495800" y="5410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3355182" y="6477000"/>
              <a:ext cx="17502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574382"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611982"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30" name="Rectangle 29"/>
            <p:cNvSpPr/>
            <p:nvPr/>
          </p:nvSpPr>
          <p:spPr bwMode="auto">
            <a:xfrm>
              <a:off x="3429000"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42" name="Straight Connector 141"/>
            <p:cNvCxnSpPr/>
            <p:nvPr/>
          </p:nvCxnSpPr>
          <p:spPr>
            <a:xfrm flipV="1">
              <a:off x="5105400"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24"/>
            <p:cNvCxnSpPr/>
            <p:nvPr/>
          </p:nvCxnSpPr>
          <p:spPr bwMode="auto">
            <a:xfrm flipH="1">
              <a:off x="4495801" y="35814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24"/>
            <p:cNvCxnSpPr/>
            <p:nvPr/>
          </p:nvCxnSpPr>
          <p:spPr bwMode="auto">
            <a:xfrm flipH="1">
              <a:off x="4495801" y="45720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572000" y="3200400"/>
              <a:ext cx="533400" cy="369332"/>
            </a:xfrm>
            <a:prstGeom prst="rect">
              <a:avLst/>
            </a:prstGeom>
            <a:noFill/>
          </p:spPr>
          <p:txBody>
            <a:bodyPr wrap="square" rtlCol="0">
              <a:spAutoFit/>
            </a:bodyPr>
            <a:lstStyle/>
            <a:p>
              <a:r>
                <a:rPr lang="en-US" dirty="0" smtClean="0"/>
                <a:t>u</a:t>
              </a:r>
              <a:r>
                <a:rPr lang="en-US" baseline="-25000" dirty="0" smtClean="0"/>
                <a:t>2,2</a:t>
              </a:r>
              <a:endParaRPr lang="en-US" dirty="0"/>
            </a:p>
          </p:txBody>
        </p:sp>
        <p:sp>
          <p:nvSpPr>
            <p:cNvPr id="148" name="TextBox 147"/>
            <p:cNvSpPr txBox="1"/>
            <p:nvPr/>
          </p:nvSpPr>
          <p:spPr>
            <a:xfrm>
              <a:off x="4572000" y="4191000"/>
              <a:ext cx="609600" cy="369332"/>
            </a:xfrm>
            <a:prstGeom prst="rect">
              <a:avLst/>
            </a:prstGeom>
            <a:noFill/>
          </p:spPr>
          <p:txBody>
            <a:bodyPr wrap="square" rtlCol="0">
              <a:spAutoFit/>
            </a:bodyPr>
            <a:lstStyle/>
            <a:p>
              <a:r>
                <a:rPr lang="en-US" dirty="0" smtClean="0"/>
                <a:t>u</a:t>
              </a:r>
              <a:r>
                <a:rPr lang="en-US" baseline="-25000" dirty="0" smtClean="0"/>
                <a:t>2,3</a:t>
              </a:r>
              <a:endParaRPr lang="en-US" dirty="0"/>
            </a:p>
          </p:txBody>
        </p:sp>
        <p:sp>
          <p:nvSpPr>
            <p:cNvPr id="149" name="TextBox 148"/>
            <p:cNvSpPr txBox="1"/>
            <p:nvPr/>
          </p:nvSpPr>
          <p:spPr>
            <a:xfrm>
              <a:off x="4572000" y="5029200"/>
              <a:ext cx="533400" cy="369332"/>
            </a:xfrm>
            <a:prstGeom prst="rect">
              <a:avLst/>
            </a:prstGeom>
            <a:noFill/>
          </p:spPr>
          <p:txBody>
            <a:bodyPr wrap="square" rtlCol="0">
              <a:spAutoFit/>
            </a:bodyPr>
            <a:lstStyle/>
            <a:p>
              <a:r>
                <a:rPr lang="en-US" dirty="0" smtClean="0"/>
                <a:t>u</a:t>
              </a:r>
              <a:r>
                <a:rPr lang="en-US" baseline="-25000" dirty="0" smtClean="0"/>
                <a:t>2,4</a:t>
              </a:r>
              <a:endParaRPr lang="en-US" dirty="0"/>
            </a:p>
          </p:txBody>
        </p:sp>
        <p:cxnSp>
          <p:nvCxnSpPr>
            <p:cNvPr id="183" name="Straight Connector 182"/>
            <p:cNvCxnSpPr/>
            <p:nvPr/>
          </p:nvCxnSpPr>
          <p:spPr bwMode="auto">
            <a:xfrm>
              <a:off x="304800" y="6477000"/>
              <a:ext cx="17549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bwMode="auto">
            <a:xfrm flipH="1">
              <a:off x="304800" y="5410200"/>
              <a:ext cx="535783"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auto">
            <a:xfrm rot="5400000">
              <a:off x="-229394"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04006"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24"/>
            <p:cNvCxnSpPr/>
            <p:nvPr/>
          </p:nvCxnSpPr>
          <p:spPr bwMode="auto">
            <a:xfrm flipH="1">
              <a:off x="304800" y="3581400"/>
              <a:ext cx="6119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24"/>
            <p:cNvCxnSpPr/>
            <p:nvPr/>
          </p:nvCxnSpPr>
          <p:spPr bwMode="auto">
            <a:xfrm flipH="1">
              <a:off x="304800" y="4572000"/>
              <a:ext cx="5357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4800" y="32004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,2</a:t>
              </a:r>
              <a:endParaRPr lang="en-US" dirty="0"/>
            </a:p>
          </p:txBody>
        </p:sp>
        <p:sp>
          <p:nvSpPr>
            <p:cNvPr id="190" name="TextBox 189"/>
            <p:cNvSpPr txBox="1"/>
            <p:nvPr/>
          </p:nvSpPr>
          <p:spPr>
            <a:xfrm>
              <a:off x="304800" y="4191000"/>
              <a:ext cx="609600" cy="369332"/>
            </a:xfrm>
            <a:prstGeom prst="rect">
              <a:avLst/>
            </a:prstGeom>
            <a:noFill/>
          </p:spPr>
          <p:txBody>
            <a:bodyPr wrap="square" rtlCol="0">
              <a:spAutoFit/>
            </a:bodyPr>
            <a:lstStyle/>
            <a:p>
              <a:r>
                <a:rPr lang="en-US" dirty="0" smtClean="0"/>
                <a:t>u</a:t>
              </a:r>
              <a:r>
                <a:rPr lang="en-US" baseline="-25000" dirty="0"/>
                <a:t>1</a:t>
              </a:r>
              <a:r>
                <a:rPr lang="en-US" baseline="-25000" dirty="0" smtClean="0"/>
                <a:t>,3</a:t>
              </a:r>
              <a:endParaRPr lang="en-US" dirty="0"/>
            </a:p>
          </p:txBody>
        </p:sp>
        <p:sp>
          <p:nvSpPr>
            <p:cNvPr id="191" name="TextBox 190"/>
            <p:cNvSpPr txBox="1"/>
            <p:nvPr/>
          </p:nvSpPr>
          <p:spPr>
            <a:xfrm>
              <a:off x="304800" y="50292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,4</a:t>
              </a:r>
              <a:endParaRPr lang="en-US" dirty="0"/>
            </a:p>
          </p:txBody>
        </p:sp>
        <p:sp>
          <p:nvSpPr>
            <p:cNvPr id="195" name="Isosceles Triangle 194"/>
            <p:cNvSpPr/>
            <p:nvPr/>
          </p:nvSpPr>
          <p:spPr>
            <a:xfrm rot="5400000">
              <a:off x="36599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p:cNvSpPr txBox="1"/>
            <p:nvPr/>
          </p:nvSpPr>
          <p:spPr>
            <a:xfrm>
              <a:off x="3659982" y="6281928"/>
              <a:ext cx="381000" cy="381000"/>
            </a:xfrm>
            <a:prstGeom prst="rect">
              <a:avLst/>
            </a:prstGeom>
            <a:noFill/>
          </p:spPr>
          <p:txBody>
            <a:bodyPr wrap="square" rtlCol="0">
              <a:spAutoFit/>
            </a:bodyPr>
            <a:lstStyle/>
            <a:p>
              <a:r>
                <a:rPr lang="en-US" dirty="0" smtClean="0"/>
                <a:t>1</a:t>
              </a:r>
              <a:endParaRPr lang="en-US" dirty="0"/>
            </a:p>
          </p:txBody>
        </p:sp>
        <p:sp>
          <p:nvSpPr>
            <p:cNvPr id="197" name="Isosceles Triangle 196"/>
            <p:cNvSpPr/>
            <p:nvPr/>
          </p:nvSpPr>
          <p:spPr>
            <a:xfrm rot="16200000">
              <a:off x="10691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1297782" y="6281928"/>
              <a:ext cx="381000" cy="381000"/>
            </a:xfrm>
            <a:prstGeom prst="rect">
              <a:avLst/>
            </a:prstGeom>
            <a:noFill/>
          </p:spPr>
          <p:txBody>
            <a:bodyPr wrap="square" rtlCol="0">
              <a:spAutoFit/>
            </a:bodyPr>
            <a:lstStyle/>
            <a:p>
              <a:r>
                <a:rPr lang="en-US" dirty="0"/>
                <a:t>0</a:t>
              </a:r>
            </a:p>
          </p:txBody>
        </p:sp>
        <p:sp>
          <p:nvSpPr>
            <p:cNvPr id="200" name="TextBox 199"/>
            <p:cNvSpPr txBox="1"/>
            <p:nvPr/>
          </p:nvSpPr>
          <p:spPr>
            <a:xfrm>
              <a:off x="2133600" y="2438400"/>
              <a:ext cx="1066800" cy="1200329"/>
            </a:xfrm>
            <a:prstGeom prst="rect">
              <a:avLst/>
            </a:prstGeom>
            <a:noFill/>
            <a:ln w="19050">
              <a:solidFill>
                <a:schemeClr val="tx1"/>
              </a:solidFill>
            </a:ln>
          </p:spPr>
          <p:txBody>
            <a:bodyPr wrap="square" rtlCol="0">
              <a:spAutoFit/>
            </a:bodyPr>
            <a:lstStyle/>
            <a:p>
              <a:r>
                <a:rPr lang="en-US" dirty="0" smtClean="0"/>
                <a:t>* Top to top mass transfer function</a:t>
              </a:r>
              <a:endParaRPr lang="en-US" dirty="0"/>
            </a:p>
          </p:txBody>
        </p:sp>
        <p:cxnSp>
          <p:nvCxnSpPr>
            <p:cNvPr id="202" name="Straight Arrow Connector 201"/>
            <p:cNvCxnSpPr>
              <a:stCxn id="200" idx="1"/>
            </p:cNvCxnSpPr>
            <p:nvPr/>
          </p:nvCxnSpPr>
          <p:spPr>
            <a:xfrm flipH="1" flipV="1">
              <a:off x="1676400" y="2819400"/>
              <a:ext cx="457200" cy="219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4930731" y="2286000"/>
            <a:ext cx="4441868" cy="2438400"/>
            <a:chOff x="4930731" y="1524000"/>
            <a:chExt cx="4441868" cy="2438400"/>
          </a:xfrm>
        </p:grpSpPr>
        <p:pic>
          <p:nvPicPr>
            <p:cNvPr id="1031" name="Picture 7"/>
            <p:cNvPicPr>
              <a:picLocks noChangeAspect="1" noChangeArrowheads="1"/>
            </p:cNvPicPr>
            <p:nvPr/>
          </p:nvPicPr>
          <p:blipFill>
            <a:blip r:embed="rId3" cstate="print"/>
            <a:srcRect/>
            <a:stretch>
              <a:fillRect/>
            </a:stretch>
          </p:blipFill>
          <p:spPr bwMode="auto">
            <a:xfrm>
              <a:off x="4930731" y="1524000"/>
              <a:ext cx="4441868" cy="2438400"/>
            </a:xfrm>
            <a:prstGeom prst="rect">
              <a:avLst/>
            </a:prstGeom>
            <a:noFill/>
            <a:ln w="9525">
              <a:noFill/>
              <a:miter lim="800000"/>
              <a:headEnd/>
              <a:tailEnd/>
            </a:ln>
            <a:effectLst/>
          </p:spPr>
        </p:pic>
        <p:sp>
          <p:nvSpPr>
            <p:cNvPr id="218" name="TextBox 217"/>
            <p:cNvSpPr txBox="1"/>
            <p:nvPr/>
          </p:nvSpPr>
          <p:spPr>
            <a:xfrm>
              <a:off x="4953000" y="1524000"/>
              <a:ext cx="304800" cy="369332"/>
            </a:xfrm>
            <a:prstGeom prst="rect">
              <a:avLst/>
            </a:prstGeom>
            <a:noFill/>
          </p:spPr>
          <p:txBody>
            <a:bodyPr wrap="square" rtlCol="0">
              <a:spAutoFit/>
            </a:bodyPr>
            <a:lstStyle/>
            <a:p>
              <a:r>
                <a:rPr lang="en-US" dirty="0" smtClean="0"/>
                <a:t>*</a:t>
              </a:r>
              <a:endParaRPr lang="en-US" dirty="0"/>
            </a:p>
          </p:txBody>
        </p:sp>
      </p:grpSp>
      <p:sp>
        <p:nvSpPr>
          <p:cNvPr id="220" name="TextBox 219"/>
          <p:cNvSpPr txBox="1"/>
          <p:nvPr/>
        </p:nvSpPr>
        <p:spPr>
          <a:xfrm>
            <a:off x="2514600" y="1066800"/>
            <a:ext cx="4572000" cy="400110"/>
          </a:xfrm>
          <a:prstGeom prst="rect">
            <a:avLst/>
          </a:prstGeom>
          <a:noFill/>
        </p:spPr>
        <p:txBody>
          <a:bodyPr wrap="square" rtlCol="0">
            <a:spAutoFit/>
          </a:bodyPr>
          <a:lstStyle/>
          <a:p>
            <a:pPr algn="ctr"/>
            <a:r>
              <a:rPr lang="en-US" sz="2000" dirty="0" smtClean="0"/>
              <a:t>- Case 1: All cavity control on Pendulum 2</a:t>
            </a:r>
            <a:endParaRPr lang="en-US" sz="2000" dirty="0"/>
          </a:p>
        </p:txBody>
      </p:sp>
      <p:sp>
        <p:nvSpPr>
          <p:cNvPr id="221" name="TextBox 220"/>
          <p:cNvSpPr txBox="1"/>
          <p:nvPr/>
        </p:nvSpPr>
        <p:spPr>
          <a:xfrm>
            <a:off x="5486400" y="4800600"/>
            <a:ext cx="3352800" cy="1200329"/>
          </a:xfrm>
          <a:prstGeom prst="rect">
            <a:avLst/>
          </a:prstGeom>
          <a:noFill/>
        </p:spPr>
        <p:txBody>
          <a:bodyPr wrap="square" rtlCol="0">
            <a:spAutoFit/>
          </a:bodyPr>
          <a:lstStyle/>
          <a:p>
            <a:pPr>
              <a:buFont typeface="Arial" charset="0"/>
              <a:buChar char="•"/>
            </a:pPr>
            <a:r>
              <a:rPr lang="en-US" dirty="0" smtClean="0"/>
              <a:t> What you would expect – the quad is just hanging free.</a:t>
            </a:r>
          </a:p>
          <a:p>
            <a:pPr>
              <a:buFont typeface="Arial" charset="0"/>
              <a:buChar char="•"/>
            </a:pPr>
            <a:r>
              <a:rPr lang="en-US" dirty="0" smtClean="0"/>
              <a:t> Note: both pendulums are identical in this simulation.</a:t>
            </a:r>
            <a:endParaRPr lang="en-US" dirty="0"/>
          </a:p>
        </p:txBody>
      </p:sp>
      <p:sp>
        <p:nvSpPr>
          <p:cNvPr id="222" name="TextBox 221"/>
          <p:cNvSpPr txBox="1"/>
          <p:nvPr/>
        </p:nvSpPr>
        <p:spPr>
          <a:xfrm>
            <a:off x="5504688" y="2560320"/>
            <a:ext cx="1200912" cy="338554"/>
          </a:xfrm>
          <a:prstGeom prst="rect">
            <a:avLst/>
          </a:prstGeom>
          <a:solidFill>
            <a:schemeClr val="bg1"/>
          </a:solidFill>
          <a:ln w="9525">
            <a:solidFill>
              <a:schemeClr val="tx1"/>
            </a:solidFill>
          </a:ln>
        </p:spPr>
        <p:txBody>
          <a:bodyPr wrap="square" rtlCol="0">
            <a:spAutoFit/>
          </a:bodyPr>
          <a:lstStyle/>
          <a:p>
            <a:r>
              <a:rPr lang="en-US" sz="1600" dirty="0" smtClean="0"/>
              <a:t>longitudinal</a:t>
            </a:r>
            <a:endParaRPr lang="en-US" sz="1600" dirty="0"/>
          </a:p>
        </p:txBody>
      </p:sp>
      <p:sp>
        <p:nvSpPr>
          <p:cNvPr id="154" name="Footer Placeholder 153"/>
          <p:cNvSpPr>
            <a:spLocks noGrp="1"/>
          </p:cNvSpPr>
          <p:nvPr>
            <p:ph type="ftr" sz="quarter" idx="11"/>
          </p:nvPr>
        </p:nvSpPr>
        <p:spPr>
          <a:xfrm>
            <a:off x="3124200" y="6492875"/>
            <a:ext cx="2895600" cy="365125"/>
          </a:xfrm>
        </p:spPr>
        <p:txBody>
          <a:bodyPr/>
          <a:lstStyle/>
          <a:p>
            <a:r>
              <a:rPr lang="en-US" smtClean="0"/>
              <a:t>G1200774-v8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lide Number Placeholder 160"/>
          <p:cNvSpPr>
            <a:spLocks noGrp="1"/>
          </p:cNvSpPr>
          <p:nvPr>
            <p:ph type="sldNum" sz="quarter" idx="12"/>
          </p:nvPr>
        </p:nvSpPr>
        <p:spPr>
          <a:xfrm>
            <a:off x="6934200" y="6416675"/>
            <a:ext cx="2133600" cy="365125"/>
          </a:xfrm>
        </p:spPr>
        <p:txBody>
          <a:bodyPr/>
          <a:lstStyle/>
          <a:p>
            <a:fld id="{B6F15528-21DE-4FAA-801E-634DDDAF4B2B}" type="slidenum">
              <a:rPr lang="en-US" smtClean="0"/>
              <a:pPr/>
              <a:t>37</a:t>
            </a:fld>
            <a:endParaRPr lang="en-US" dirty="0"/>
          </a:p>
        </p:txBody>
      </p:sp>
      <p:sp>
        <p:nvSpPr>
          <p:cNvPr id="171" name="Title 170"/>
          <p:cNvSpPr>
            <a:spLocks noGrp="1"/>
          </p:cNvSpPr>
          <p:nvPr>
            <p:ph type="title"/>
          </p:nvPr>
        </p:nvSpPr>
        <p:spPr/>
        <p:txBody>
          <a:bodyPr>
            <a:normAutofit fontScale="90000"/>
          </a:bodyPr>
          <a:lstStyle/>
          <a:p>
            <a:r>
              <a:rPr lang="en-US" dirty="0" smtClean="0"/>
              <a:t>Cavity Control Influence on Damping</a:t>
            </a:r>
            <a:endParaRPr lang="en-US" dirty="0"/>
          </a:p>
        </p:txBody>
      </p:sp>
      <p:grpSp>
        <p:nvGrpSpPr>
          <p:cNvPr id="2" name="Group 216"/>
          <p:cNvGrpSpPr/>
          <p:nvPr/>
        </p:nvGrpSpPr>
        <p:grpSpPr>
          <a:xfrm>
            <a:off x="76200" y="1676400"/>
            <a:ext cx="4879182" cy="5105400"/>
            <a:chOff x="302418" y="1676400"/>
            <a:chExt cx="4879182" cy="5105400"/>
          </a:xfrm>
        </p:grpSpPr>
        <p:grpSp>
          <p:nvGrpSpPr>
            <p:cNvPr id="3" name="Group 166"/>
            <p:cNvGrpSpPr>
              <a:grpSpLocks/>
            </p:cNvGrpSpPr>
            <p:nvPr/>
          </p:nvGrpSpPr>
          <p:grpSpPr bwMode="auto">
            <a:xfrm>
              <a:off x="916780" y="2057400"/>
              <a:ext cx="723898" cy="3733800"/>
              <a:chOff x="1676118" y="1828800"/>
              <a:chExt cx="723824" cy="3733800"/>
            </a:xfrm>
          </p:grpSpPr>
          <p:sp>
            <p:nvSpPr>
              <p:cNvPr id="88" name="Can 87"/>
              <p:cNvSpPr/>
              <p:nvPr/>
            </p:nvSpPr>
            <p:spPr>
              <a:xfrm>
                <a:off x="17526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58"/>
              <p:cNvGrpSpPr>
                <a:grpSpLocks/>
              </p:cNvGrpSpPr>
              <p:nvPr/>
            </p:nvGrpSpPr>
            <p:grpSpPr bwMode="auto">
              <a:xfrm>
                <a:off x="1676118" y="1828800"/>
                <a:ext cx="723824" cy="3178180"/>
                <a:chOff x="647027" y="1936739"/>
                <a:chExt cx="1752434" cy="4190999"/>
              </a:xfrm>
            </p:grpSpPr>
            <p:grpSp>
              <p:nvGrpSpPr>
                <p:cNvPr id="5" name="Group 62"/>
                <p:cNvGrpSpPr>
                  <a:grpSpLocks/>
                </p:cNvGrpSpPr>
                <p:nvPr/>
              </p:nvGrpSpPr>
              <p:grpSpPr bwMode="auto">
                <a:xfrm>
                  <a:off x="943134" y="4222751"/>
                  <a:ext cx="161428" cy="764098"/>
                  <a:chOff x="908651" y="1905773"/>
                  <a:chExt cx="82815" cy="686966"/>
                </a:xfrm>
              </p:grpSpPr>
              <p:cxnSp>
                <p:nvCxnSpPr>
                  <p:cNvPr id="134" name="Straight Connector 133"/>
                  <p:cNvCxnSpPr/>
                  <p:nvPr/>
                </p:nvCxnSpPr>
                <p:spPr>
                  <a:xfrm rot="5400000">
                    <a:off x="833412" y="1981012"/>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911475" y="2053516"/>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911475" y="2130683"/>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911475" y="2207848"/>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912417" y="2284074"/>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911475" y="236029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914254" y="2515528"/>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6" name="Group 70"/>
                <p:cNvGrpSpPr>
                  <a:grpSpLocks/>
                </p:cNvGrpSpPr>
                <p:nvPr/>
              </p:nvGrpSpPr>
              <p:grpSpPr bwMode="auto">
                <a:xfrm>
                  <a:off x="1869329" y="4222740"/>
                  <a:ext cx="149902" cy="761998"/>
                  <a:chOff x="914299" y="1906490"/>
                  <a:chExt cx="76901" cy="685082"/>
                </a:xfrm>
              </p:grpSpPr>
              <p:cxnSp>
                <p:nvCxnSpPr>
                  <p:cNvPr id="127" name="Straight Connector 126"/>
                  <p:cNvCxnSpPr/>
                  <p:nvPr/>
                </p:nvCxnSpPr>
                <p:spPr>
                  <a:xfrm rot="5400000">
                    <a:off x="839060"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14166"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14166"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91510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91510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914166"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913987"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648413" y="5744818"/>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561138" y="5746739"/>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3" name="Cube 92"/>
                <p:cNvSpPr/>
                <p:nvPr/>
              </p:nvSpPr>
              <p:spPr>
                <a:xfrm>
                  <a:off x="647027" y="2623379"/>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7" name="Group 37"/>
                <p:cNvGrpSpPr>
                  <a:grpSpLocks/>
                </p:cNvGrpSpPr>
                <p:nvPr/>
              </p:nvGrpSpPr>
              <p:grpSpPr bwMode="auto">
                <a:xfrm>
                  <a:off x="950406" y="1936748"/>
                  <a:ext cx="153705" cy="762002"/>
                  <a:chOff x="913244" y="1905075"/>
                  <a:chExt cx="78073" cy="686519"/>
                </a:xfrm>
              </p:grpSpPr>
              <p:cxnSp>
                <p:nvCxnSpPr>
                  <p:cNvPr id="120" name="Straight Connector 119"/>
                  <p:cNvCxnSpPr/>
                  <p:nvPr/>
                </p:nvCxnSpPr>
                <p:spPr>
                  <a:xfrm rot="5400000">
                    <a:off x="837836" y="1980484"/>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913616" y="2055587"/>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90"/>
                  <p:cNvCxnSpPr/>
                  <p:nvPr/>
                </p:nvCxnSpPr>
                <p:spPr>
                  <a:xfrm rot="5400000">
                    <a:off x="913616" y="2132915"/>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91"/>
                  <p:cNvCxnSpPr/>
                  <p:nvPr/>
                </p:nvCxnSpPr>
                <p:spPr>
                  <a:xfrm rot="16200000" flipH="1">
                    <a:off x="914560" y="220929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914560" y="2284740"/>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Straight Connector 34"/>
                  <p:cNvCxnSpPr/>
                  <p:nvPr/>
                </p:nvCxnSpPr>
                <p:spPr>
                  <a:xfrm rot="16200000" flipH="1">
                    <a:off x="913616" y="2361125"/>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Straight Connector 94"/>
                  <p:cNvCxnSpPr/>
                  <p:nvPr/>
                </p:nvCxnSpPr>
                <p:spPr>
                  <a:xfrm rot="5400000">
                    <a:off x="913956" y="2514234"/>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8" name="Group 38"/>
                <p:cNvGrpSpPr>
                  <a:grpSpLocks/>
                </p:cNvGrpSpPr>
                <p:nvPr/>
              </p:nvGrpSpPr>
              <p:grpSpPr bwMode="auto">
                <a:xfrm>
                  <a:off x="1865195" y="1936739"/>
                  <a:ext cx="153717" cy="761999"/>
                  <a:chOff x="912727" y="1905812"/>
                  <a:chExt cx="78459" cy="685806"/>
                </a:xfrm>
              </p:grpSpPr>
              <p:cxnSp>
                <p:nvCxnSpPr>
                  <p:cNvPr id="113" name="Straight Connector 112"/>
                  <p:cNvCxnSpPr/>
                  <p:nvPr/>
                </p:nvCxnSpPr>
                <p:spPr>
                  <a:xfrm rot="5400000">
                    <a:off x="837403" y="1981137"/>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40"/>
                  <p:cNvCxnSpPr/>
                  <p:nvPr/>
                </p:nvCxnSpPr>
                <p:spPr>
                  <a:xfrm rot="16200000" flipH="1">
                    <a:off x="913333" y="2055933"/>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41"/>
                  <p:cNvCxnSpPr/>
                  <p:nvPr/>
                </p:nvCxnSpPr>
                <p:spPr>
                  <a:xfrm rot="5400000">
                    <a:off x="913333" y="2133181"/>
                    <a:ext cx="77247"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914275" y="2209486"/>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85"/>
                  <p:cNvCxnSpPr/>
                  <p:nvPr/>
                </p:nvCxnSpPr>
                <p:spPr>
                  <a:xfrm rot="5400000">
                    <a:off x="914275" y="2284849"/>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86"/>
                  <p:cNvCxnSpPr/>
                  <p:nvPr/>
                </p:nvCxnSpPr>
                <p:spPr>
                  <a:xfrm rot="16200000" flipH="1">
                    <a:off x="913333" y="2361154"/>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913900" y="2514332"/>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96" name="Cube 95"/>
                <p:cNvSpPr/>
                <p:nvPr/>
              </p:nvSpPr>
              <p:spPr>
                <a:xfrm>
                  <a:off x="647027" y="3766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 name="Group 54"/>
                <p:cNvGrpSpPr>
                  <a:grpSpLocks/>
                </p:cNvGrpSpPr>
                <p:nvPr/>
              </p:nvGrpSpPr>
              <p:grpSpPr bwMode="auto">
                <a:xfrm>
                  <a:off x="1869329" y="3079743"/>
                  <a:ext cx="149902" cy="761998"/>
                  <a:chOff x="914299" y="1906491"/>
                  <a:chExt cx="76901" cy="685082"/>
                </a:xfrm>
              </p:grpSpPr>
              <p:cxnSp>
                <p:nvCxnSpPr>
                  <p:cNvPr id="106" name="Straight Connector 105"/>
                  <p:cNvCxnSpPr/>
                  <p:nvPr/>
                </p:nvCxnSpPr>
                <p:spPr>
                  <a:xfrm rot="5400000">
                    <a:off x="839060" y="1981730"/>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914166" y="20571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914166" y="2134358"/>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915108" y="2210582"/>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915108" y="2285866"/>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914166" y="23620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13987" y="2514363"/>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1" name="Group 46"/>
                <p:cNvGrpSpPr>
                  <a:grpSpLocks/>
                </p:cNvGrpSpPr>
                <p:nvPr/>
              </p:nvGrpSpPr>
              <p:grpSpPr bwMode="auto">
                <a:xfrm>
                  <a:off x="943001" y="3079729"/>
                  <a:ext cx="161420" cy="764088"/>
                  <a:chOff x="908651" y="1905781"/>
                  <a:chExt cx="82817" cy="686965"/>
                </a:xfrm>
              </p:grpSpPr>
              <p:cxnSp>
                <p:nvCxnSpPr>
                  <p:cNvPr id="99" name="Straight Connector 98"/>
                  <p:cNvCxnSpPr/>
                  <p:nvPr/>
                </p:nvCxnSpPr>
                <p:spPr>
                  <a:xfrm rot="5400000">
                    <a:off x="835384" y="1979048"/>
                    <a:ext cx="152450" cy="591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911477" y="205352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911477" y="2130690"/>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911477" y="220785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912418" y="2284081"/>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911477" y="2360306"/>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914255" y="2515535"/>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87" name="Can 86"/>
              <p:cNvSpPr/>
              <p:nvPr/>
            </p:nvSpPr>
            <p:spPr>
              <a:xfrm>
                <a:off x="17526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9" name="Straight Connector 8"/>
            <p:cNvCxnSpPr>
              <a:stCxn id="88" idx="4"/>
            </p:cNvCxnSpPr>
            <p:nvPr/>
          </p:nvCxnSpPr>
          <p:spPr bwMode="auto">
            <a:xfrm>
              <a:off x="1526725" y="5410200"/>
              <a:ext cx="22070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67"/>
            <p:cNvGrpSpPr>
              <a:grpSpLocks/>
            </p:cNvGrpSpPr>
            <p:nvPr/>
          </p:nvGrpSpPr>
          <p:grpSpPr bwMode="auto">
            <a:xfrm>
              <a:off x="3771900" y="2057400"/>
              <a:ext cx="723900" cy="3733801"/>
              <a:chOff x="5523866" y="1828799"/>
              <a:chExt cx="723826" cy="3733801"/>
            </a:xfrm>
          </p:grpSpPr>
          <p:grpSp>
            <p:nvGrpSpPr>
              <p:cNvPr id="13" name="Group 158"/>
              <p:cNvGrpSpPr>
                <a:grpSpLocks/>
              </p:cNvGrpSpPr>
              <p:nvPr/>
            </p:nvGrpSpPr>
            <p:grpSpPr bwMode="auto">
              <a:xfrm>
                <a:off x="5523866" y="1828799"/>
                <a:ext cx="723826" cy="3178182"/>
                <a:chOff x="646170" y="1936738"/>
                <a:chExt cx="1752434" cy="4190999"/>
              </a:xfrm>
            </p:grpSpPr>
            <p:grpSp>
              <p:nvGrpSpPr>
                <p:cNvPr id="14" name="Group 62"/>
                <p:cNvGrpSpPr>
                  <a:grpSpLocks/>
                </p:cNvGrpSpPr>
                <p:nvPr/>
              </p:nvGrpSpPr>
              <p:grpSpPr bwMode="auto">
                <a:xfrm>
                  <a:off x="942278" y="4222739"/>
                  <a:ext cx="161430" cy="764094"/>
                  <a:chOff x="908211" y="1905772"/>
                  <a:chExt cx="82816" cy="686966"/>
                </a:xfrm>
              </p:grpSpPr>
              <p:cxnSp>
                <p:nvCxnSpPr>
                  <p:cNvPr id="79" name="Straight Connector 78"/>
                  <p:cNvCxnSpPr/>
                  <p:nvPr/>
                </p:nvCxnSpPr>
                <p:spPr>
                  <a:xfrm rot="5400000">
                    <a:off x="832972" y="1981011"/>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911036" y="205351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911036" y="2130682"/>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911036" y="2207847"/>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911977" y="2284072"/>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911036" y="2360298"/>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913814" y="25155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5" name="Group 70"/>
                <p:cNvGrpSpPr>
                  <a:grpSpLocks/>
                </p:cNvGrpSpPr>
                <p:nvPr/>
              </p:nvGrpSpPr>
              <p:grpSpPr bwMode="auto">
                <a:xfrm>
                  <a:off x="1868472" y="4222727"/>
                  <a:ext cx="149900" cy="761995"/>
                  <a:chOff x="913860" y="1906488"/>
                  <a:chExt cx="76900" cy="685083"/>
                </a:xfrm>
              </p:grpSpPr>
              <p:cxnSp>
                <p:nvCxnSpPr>
                  <p:cNvPr id="72" name="Straight Connector 71"/>
                  <p:cNvCxnSpPr/>
                  <p:nvPr/>
                </p:nvCxnSpPr>
                <p:spPr>
                  <a:xfrm rot="5400000">
                    <a:off x="838621" y="19817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913727" y="20571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913727" y="2134355"/>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914668" y="2210579"/>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914668" y="2285863"/>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913727" y="2362088"/>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913548" y="2514361"/>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rot="5400000">
                  <a:off x="647556" y="5744816"/>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560281" y="5746738"/>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8" name="Cube 37"/>
                <p:cNvSpPr/>
                <p:nvPr/>
              </p:nvSpPr>
              <p:spPr>
                <a:xfrm>
                  <a:off x="646170" y="2623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6" name="Group 37"/>
                <p:cNvGrpSpPr>
                  <a:grpSpLocks/>
                </p:cNvGrpSpPr>
                <p:nvPr/>
              </p:nvGrpSpPr>
              <p:grpSpPr bwMode="auto">
                <a:xfrm>
                  <a:off x="949550" y="1936745"/>
                  <a:ext cx="153705" cy="762002"/>
                  <a:chOff x="912809" y="1905074"/>
                  <a:chExt cx="78073" cy="686519"/>
                </a:xfrm>
              </p:grpSpPr>
              <p:cxnSp>
                <p:nvCxnSpPr>
                  <p:cNvPr id="65" name="Straight Connector 64"/>
                  <p:cNvCxnSpPr/>
                  <p:nvPr/>
                </p:nvCxnSpPr>
                <p:spPr>
                  <a:xfrm rot="5400000">
                    <a:off x="837401" y="1980483"/>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913181" y="2055586"/>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913181" y="2132914"/>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914125" y="2209297"/>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914125" y="228473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34"/>
                  <p:cNvCxnSpPr/>
                  <p:nvPr/>
                </p:nvCxnSpPr>
                <p:spPr>
                  <a:xfrm rot="16200000" flipH="1">
                    <a:off x="913181" y="2361124"/>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913520" y="2514233"/>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7" name="Group 38"/>
                <p:cNvGrpSpPr>
                  <a:grpSpLocks/>
                </p:cNvGrpSpPr>
                <p:nvPr/>
              </p:nvGrpSpPr>
              <p:grpSpPr bwMode="auto">
                <a:xfrm>
                  <a:off x="1856656" y="1936738"/>
                  <a:ext cx="161403" cy="761999"/>
                  <a:chOff x="908368" y="1905811"/>
                  <a:chExt cx="82382" cy="685806"/>
                </a:xfrm>
              </p:grpSpPr>
              <p:cxnSp>
                <p:nvCxnSpPr>
                  <p:cNvPr id="58" name="Straight Connector 57"/>
                  <p:cNvCxnSpPr/>
                  <p:nvPr/>
                </p:nvCxnSpPr>
                <p:spPr>
                  <a:xfrm rot="5400000">
                    <a:off x="833043" y="1981136"/>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40"/>
                  <p:cNvCxnSpPr/>
                  <p:nvPr/>
                </p:nvCxnSpPr>
                <p:spPr>
                  <a:xfrm rot="16200000" flipH="1">
                    <a:off x="910935" y="2053970"/>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41"/>
                  <p:cNvCxnSpPr/>
                  <p:nvPr/>
                </p:nvCxnSpPr>
                <p:spPr>
                  <a:xfrm rot="5400000">
                    <a:off x="910935" y="2131218"/>
                    <a:ext cx="77247"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911877" y="2207522"/>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911877" y="2282886"/>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910935" y="2359191"/>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913462" y="2514331"/>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1" name="Cube 40"/>
                <p:cNvSpPr/>
                <p:nvPr/>
              </p:nvSpPr>
              <p:spPr>
                <a:xfrm>
                  <a:off x="646170" y="3766377"/>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8" name="Group 54"/>
                <p:cNvGrpSpPr>
                  <a:grpSpLocks/>
                </p:cNvGrpSpPr>
                <p:nvPr/>
              </p:nvGrpSpPr>
              <p:grpSpPr bwMode="auto">
                <a:xfrm>
                  <a:off x="1868472" y="3079740"/>
                  <a:ext cx="149900" cy="761998"/>
                  <a:chOff x="913860" y="1906490"/>
                  <a:chExt cx="76900" cy="685082"/>
                </a:xfrm>
              </p:grpSpPr>
              <p:cxnSp>
                <p:nvCxnSpPr>
                  <p:cNvPr id="51" name="Straight Connector 50"/>
                  <p:cNvCxnSpPr/>
                  <p:nvPr/>
                </p:nvCxnSpPr>
                <p:spPr>
                  <a:xfrm rot="5400000">
                    <a:off x="838621"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913727"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13727"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91466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91466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913727"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913548"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Group 46"/>
                <p:cNvGrpSpPr>
                  <a:grpSpLocks/>
                </p:cNvGrpSpPr>
                <p:nvPr/>
              </p:nvGrpSpPr>
              <p:grpSpPr bwMode="auto">
                <a:xfrm>
                  <a:off x="942277" y="3079741"/>
                  <a:ext cx="161430" cy="764094"/>
                  <a:chOff x="908212" y="1905779"/>
                  <a:chExt cx="82816" cy="686966"/>
                </a:xfrm>
              </p:grpSpPr>
              <p:cxnSp>
                <p:nvCxnSpPr>
                  <p:cNvPr id="44" name="Straight Connector 43"/>
                  <p:cNvCxnSpPr/>
                  <p:nvPr/>
                </p:nvCxnSpPr>
                <p:spPr>
                  <a:xfrm rot="5400000">
                    <a:off x="832973" y="1981018"/>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911037" y="2053522"/>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911037" y="213068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911037" y="220785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911978" y="2284079"/>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911037" y="2360305"/>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913815" y="2515534"/>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32" name="Can 31"/>
              <p:cNvSpPr/>
              <p:nvPr/>
            </p:nvSpPr>
            <p:spPr>
              <a:xfrm>
                <a:off x="56007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Can 32"/>
              <p:cNvSpPr/>
              <p:nvPr/>
            </p:nvSpPr>
            <p:spPr>
              <a:xfrm>
                <a:off x="56007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 name="TextBox 204"/>
            <p:cNvSpPr txBox="1">
              <a:spLocks noChangeArrowheads="1"/>
            </p:cNvSpPr>
            <p:nvPr/>
          </p:nvSpPr>
          <p:spPr bwMode="auto">
            <a:xfrm>
              <a:off x="607218" y="1676400"/>
              <a:ext cx="1447948" cy="369332"/>
            </a:xfrm>
            <a:prstGeom prst="rect">
              <a:avLst/>
            </a:prstGeom>
            <a:noFill/>
            <a:ln w="9525">
              <a:noFill/>
              <a:miter lim="800000"/>
              <a:headEnd/>
              <a:tailEnd/>
            </a:ln>
          </p:spPr>
          <p:txBody>
            <a:bodyPr>
              <a:spAutoFit/>
            </a:bodyPr>
            <a:lstStyle/>
            <a:p>
              <a:pPr algn="ctr"/>
              <a:r>
                <a:rPr lang="en-US" dirty="0" smtClean="0">
                  <a:latin typeface="Calibri" pitchFamily="34" charset="0"/>
                </a:rPr>
                <a:t>ETMX</a:t>
              </a:r>
              <a:endParaRPr lang="en-US" dirty="0">
                <a:latin typeface="Calibri" pitchFamily="34" charset="0"/>
              </a:endParaRPr>
            </a:p>
          </p:txBody>
        </p:sp>
        <p:sp>
          <p:nvSpPr>
            <p:cNvPr id="21" name="TextBox 205"/>
            <p:cNvSpPr txBox="1">
              <a:spLocks noChangeArrowheads="1"/>
            </p:cNvSpPr>
            <p:nvPr/>
          </p:nvSpPr>
          <p:spPr bwMode="auto">
            <a:xfrm>
              <a:off x="3426618" y="1676400"/>
              <a:ext cx="1524156" cy="369332"/>
            </a:xfrm>
            <a:prstGeom prst="rect">
              <a:avLst/>
            </a:prstGeom>
            <a:noFill/>
            <a:ln w="9525">
              <a:noFill/>
              <a:miter lim="800000"/>
              <a:headEnd/>
              <a:tailEnd/>
            </a:ln>
          </p:spPr>
          <p:txBody>
            <a:bodyPr>
              <a:spAutoFit/>
            </a:bodyPr>
            <a:lstStyle/>
            <a:p>
              <a:pPr algn="ctr"/>
              <a:r>
                <a:rPr lang="en-US" dirty="0" smtClean="0">
                  <a:latin typeface="Calibri" pitchFamily="34" charset="0"/>
                </a:rPr>
                <a:t>ETMY</a:t>
              </a:r>
              <a:endParaRPr lang="en-US" dirty="0">
                <a:latin typeface="Calibri" pitchFamily="34" charset="0"/>
              </a:endParaRPr>
            </a:p>
          </p:txBody>
        </p:sp>
        <p:sp>
          <p:nvSpPr>
            <p:cNvPr id="22" name="Rectangle 21"/>
            <p:cNvSpPr/>
            <p:nvPr/>
          </p:nvSpPr>
          <p:spPr bwMode="auto">
            <a:xfrm>
              <a:off x="2059782" y="6248400"/>
              <a:ext cx="1295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charset="0"/>
                </a:rPr>
                <a:t>Control Law</a:t>
              </a:r>
            </a:p>
          </p:txBody>
        </p:sp>
        <p:cxnSp>
          <p:nvCxnSpPr>
            <p:cNvPr id="23" name="Straight Connector 22"/>
            <p:cNvCxnSpPr/>
            <p:nvPr/>
          </p:nvCxnSpPr>
          <p:spPr bwMode="auto">
            <a:xfrm>
              <a:off x="2669382" y="5410200"/>
              <a:ext cx="0" cy="8382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H="1">
              <a:off x="4495800" y="5410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3355182" y="6477000"/>
              <a:ext cx="17502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574382"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611982"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30" name="Rectangle 29"/>
            <p:cNvSpPr/>
            <p:nvPr/>
          </p:nvSpPr>
          <p:spPr bwMode="auto">
            <a:xfrm>
              <a:off x="3429000"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42" name="Straight Connector 141"/>
            <p:cNvCxnSpPr/>
            <p:nvPr/>
          </p:nvCxnSpPr>
          <p:spPr>
            <a:xfrm flipV="1">
              <a:off x="5105400"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24"/>
            <p:cNvCxnSpPr/>
            <p:nvPr/>
          </p:nvCxnSpPr>
          <p:spPr bwMode="auto">
            <a:xfrm flipH="1">
              <a:off x="4495801" y="35814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24"/>
            <p:cNvCxnSpPr/>
            <p:nvPr/>
          </p:nvCxnSpPr>
          <p:spPr bwMode="auto">
            <a:xfrm flipH="1">
              <a:off x="4495801" y="45720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572000" y="3200400"/>
              <a:ext cx="533400" cy="369332"/>
            </a:xfrm>
            <a:prstGeom prst="rect">
              <a:avLst/>
            </a:prstGeom>
            <a:noFill/>
          </p:spPr>
          <p:txBody>
            <a:bodyPr wrap="square" rtlCol="0">
              <a:spAutoFit/>
            </a:bodyPr>
            <a:lstStyle/>
            <a:p>
              <a:r>
                <a:rPr lang="en-US" dirty="0" smtClean="0"/>
                <a:t>u</a:t>
              </a:r>
              <a:r>
                <a:rPr lang="en-US" baseline="-25000" dirty="0" smtClean="0"/>
                <a:t>2,2</a:t>
              </a:r>
              <a:endParaRPr lang="en-US" dirty="0"/>
            </a:p>
          </p:txBody>
        </p:sp>
        <p:sp>
          <p:nvSpPr>
            <p:cNvPr id="148" name="TextBox 147"/>
            <p:cNvSpPr txBox="1"/>
            <p:nvPr/>
          </p:nvSpPr>
          <p:spPr>
            <a:xfrm>
              <a:off x="4572000" y="4191000"/>
              <a:ext cx="609600" cy="369332"/>
            </a:xfrm>
            <a:prstGeom prst="rect">
              <a:avLst/>
            </a:prstGeom>
            <a:noFill/>
          </p:spPr>
          <p:txBody>
            <a:bodyPr wrap="square" rtlCol="0">
              <a:spAutoFit/>
            </a:bodyPr>
            <a:lstStyle/>
            <a:p>
              <a:r>
                <a:rPr lang="en-US" dirty="0" smtClean="0"/>
                <a:t>u</a:t>
              </a:r>
              <a:r>
                <a:rPr lang="en-US" baseline="-25000" dirty="0" smtClean="0"/>
                <a:t>2,3</a:t>
              </a:r>
              <a:endParaRPr lang="en-US" dirty="0"/>
            </a:p>
          </p:txBody>
        </p:sp>
        <p:sp>
          <p:nvSpPr>
            <p:cNvPr id="149" name="TextBox 148"/>
            <p:cNvSpPr txBox="1"/>
            <p:nvPr/>
          </p:nvSpPr>
          <p:spPr>
            <a:xfrm>
              <a:off x="4572000" y="5029200"/>
              <a:ext cx="533400" cy="369332"/>
            </a:xfrm>
            <a:prstGeom prst="rect">
              <a:avLst/>
            </a:prstGeom>
            <a:noFill/>
          </p:spPr>
          <p:txBody>
            <a:bodyPr wrap="square" rtlCol="0">
              <a:spAutoFit/>
            </a:bodyPr>
            <a:lstStyle/>
            <a:p>
              <a:r>
                <a:rPr lang="en-US" dirty="0" smtClean="0"/>
                <a:t>u</a:t>
              </a:r>
              <a:r>
                <a:rPr lang="en-US" baseline="-25000" dirty="0" smtClean="0"/>
                <a:t>2,4</a:t>
              </a:r>
              <a:endParaRPr lang="en-US" dirty="0"/>
            </a:p>
          </p:txBody>
        </p:sp>
        <p:cxnSp>
          <p:nvCxnSpPr>
            <p:cNvPr id="183" name="Straight Connector 182"/>
            <p:cNvCxnSpPr/>
            <p:nvPr/>
          </p:nvCxnSpPr>
          <p:spPr bwMode="auto">
            <a:xfrm>
              <a:off x="304800" y="6477000"/>
              <a:ext cx="17549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bwMode="auto">
            <a:xfrm flipH="1">
              <a:off x="304800" y="5410200"/>
              <a:ext cx="535783"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auto">
            <a:xfrm rot="5400000">
              <a:off x="-229394"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04006"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24"/>
            <p:cNvCxnSpPr/>
            <p:nvPr/>
          </p:nvCxnSpPr>
          <p:spPr bwMode="auto">
            <a:xfrm flipH="1">
              <a:off x="304800" y="3581400"/>
              <a:ext cx="6119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24"/>
            <p:cNvCxnSpPr/>
            <p:nvPr/>
          </p:nvCxnSpPr>
          <p:spPr bwMode="auto">
            <a:xfrm flipH="1">
              <a:off x="304800" y="4572000"/>
              <a:ext cx="5357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4800" y="32004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,2</a:t>
              </a:r>
              <a:endParaRPr lang="en-US" dirty="0"/>
            </a:p>
          </p:txBody>
        </p:sp>
        <p:sp>
          <p:nvSpPr>
            <p:cNvPr id="190" name="TextBox 189"/>
            <p:cNvSpPr txBox="1"/>
            <p:nvPr/>
          </p:nvSpPr>
          <p:spPr>
            <a:xfrm>
              <a:off x="304800" y="4191000"/>
              <a:ext cx="609600" cy="369332"/>
            </a:xfrm>
            <a:prstGeom prst="rect">
              <a:avLst/>
            </a:prstGeom>
            <a:noFill/>
          </p:spPr>
          <p:txBody>
            <a:bodyPr wrap="square" rtlCol="0">
              <a:spAutoFit/>
            </a:bodyPr>
            <a:lstStyle/>
            <a:p>
              <a:r>
                <a:rPr lang="en-US" dirty="0" smtClean="0"/>
                <a:t>u</a:t>
              </a:r>
              <a:r>
                <a:rPr lang="en-US" baseline="-25000" dirty="0"/>
                <a:t>1</a:t>
              </a:r>
              <a:r>
                <a:rPr lang="en-US" baseline="-25000" dirty="0" smtClean="0"/>
                <a:t>,3</a:t>
              </a:r>
              <a:endParaRPr lang="en-US" dirty="0"/>
            </a:p>
          </p:txBody>
        </p:sp>
        <p:sp>
          <p:nvSpPr>
            <p:cNvPr id="191" name="TextBox 190"/>
            <p:cNvSpPr txBox="1"/>
            <p:nvPr/>
          </p:nvSpPr>
          <p:spPr>
            <a:xfrm>
              <a:off x="304800" y="50292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,4</a:t>
              </a:r>
              <a:endParaRPr lang="en-US" dirty="0"/>
            </a:p>
          </p:txBody>
        </p:sp>
        <p:sp>
          <p:nvSpPr>
            <p:cNvPr id="195" name="Isosceles Triangle 194"/>
            <p:cNvSpPr/>
            <p:nvPr/>
          </p:nvSpPr>
          <p:spPr>
            <a:xfrm rot="5400000">
              <a:off x="36599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p:cNvSpPr txBox="1"/>
            <p:nvPr/>
          </p:nvSpPr>
          <p:spPr>
            <a:xfrm>
              <a:off x="3659982" y="6281928"/>
              <a:ext cx="381000" cy="381000"/>
            </a:xfrm>
            <a:prstGeom prst="rect">
              <a:avLst/>
            </a:prstGeom>
            <a:noFill/>
          </p:spPr>
          <p:txBody>
            <a:bodyPr wrap="square" rtlCol="0">
              <a:spAutoFit/>
            </a:bodyPr>
            <a:lstStyle/>
            <a:p>
              <a:r>
                <a:rPr lang="en-US" dirty="0"/>
                <a:t>0</a:t>
              </a:r>
            </a:p>
          </p:txBody>
        </p:sp>
        <p:sp>
          <p:nvSpPr>
            <p:cNvPr id="197" name="Isosceles Triangle 196"/>
            <p:cNvSpPr/>
            <p:nvPr/>
          </p:nvSpPr>
          <p:spPr>
            <a:xfrm rot="16200000">
              <a:off x="10691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1297782" y="6281928"/>
              <a:ext cx="381000" cy="381000"/>
            </a:xfrm>
            <a:prstGeom prst="rect">
              <a:avLst/>
            </a:prstGeom>
            <a:noFill/>
          </p:spPr>
          <p:txBody>
            <a:bodyPr wrap="square" rtlCol="0">
              <a:spAutoFit/>
            </a:bodyPr>
            <a:lstStyle/>
            <a:p>
              <a:r>
                <a:rPr lang="en-US" dirty="0" smtClean="0"/>
                <a:t>1</a:t>
              </a:r>
              <a:endParaRPr lang="en-US" dirty="0"/>
            </a:p>
          </p:txBody>
        </p:sp>
        <p:sp>
          <p:nvSpPr>
            <p:cNvPr id="200" name="TextBox 199"/>
            <p:cNvSpPr txBox="1"/>
            <p:nvPr/>
          </p:nvSpPr>
          <p:spPr>
            <a:xfrm>
              <a:off x="2133600" y="2438400"/>
              <a:ext cx="1066800" cy="1200329"/>
            </a:xfrm>
            <a:prstGeom prst="rect">
              <a:avLst/>
            </a:prstGeom>
            <a:noFill/>
            <a:ln w="19050">
              <a:solidFill>
                <a:schemeClr val="tx1"/>
              </a:solidFill>
            </a:ln>
          </p:spPr>
          <p:txBody>
            <a:bodyPr wrap="square" rtlCol="0">
              <a:spAutoFit/>
            </a:bodyPr>
            <a:lstStyle/>
            <a:p>
              <a:r>
                <a:rPr lang="en-US" dirty="0" smtClean="0"/>
                <a:t>* Top to top mass transfer function</a:t>
              </a:r>
              <a:endParaRPr lang="en-US" dirty="0"/>
            </a:p>
          </p:txBody>
        </p:sp>
        <p:cxnSp>
          <p:nvCxnSpPr>
            <p:cNvPr id="202" name="Straight Arrow Connector 201"/>
            <p:cNvCxnSpPr>
              <a:stCxn id="200" idx="1"/>
            </p:cNvCxnSpPr>
            <p:nvPr/>
          </p:nvCxnSpPr>
          <p:spPr>
            <a:xfrm flipH="1" flipV="1">
              <a:off x="1676400" y="2819400"/>
              <a:ext cx="457200" cy="219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4928616" y="2286000"/>
            <a:ext cx="4447419" cy="2441448"/>
            <a:chOff x="4928616" y="2286000"/>
            <a:chExt cx="4447419" cy="2441448"/>
          </a:xfrm>
        </p:grpSpPr>
        <p:pic>
          <p:nvPicPr>
            <p:cNvPr id="2050" name="Picture 2"/>
            <p:cNvPicPr>
              <a:picLocks noChangeAspect="1" noChangeArrowheads="1"/>
            </p:cNvPicPr>
            <p:nvPr/>
          </p:nvPicPr>
          <p:blipFill>
            <a:blip r:embed="rId3" cstate="print"/>
            <a:srcRect/>
            <a:stretch>
              <a:fillRect/>
            </a:stretch>
          </p:blipFill>
          <p:spPr bwMode="auto">
            <a:xfrm>
              <a:off x="4928616" y="2286000"/>
              <a:ext cx="4447419" cy="2441448"/>
            </a:xfrm>
            <a:prstGeom prst="rect">
              <a:avLst/>
            </a:prstGeom>
            <a:noFill/>
            <a:ln w="9525">
              <a:noFill/>
              <a:miter lim="800000"/>
              <a:headEnd/>
              <a:tailEnd/>
            </a:ln>
            <a:effectLst/>
          </p:spPr>
        </p:pic>
        <p:sp>
          <p:nvSpPr>
            <p:cNvPr id="218" name="TextBox 217"/>
            <p:cNvSpPr txBox="1"/>
            <p:nvPr/>
          </p:nvSpPr>
          <p:spPr>
            <a:xfrm>
              <a:off x="4953000" y="2286000"/>
              <a:ext cx="304800" cy="369332"/>
            </a:xfrm>
            <a:prstGeom prst="rect">
              <a:avLst/>
            </a:prstGeom>
            <a:noFill/>
          </p:spPr>
          <p:txBody>
            <a:bodyPr wrap="square" rtlCol="0">
              <a:spAutoFit/>
            </a:bodyPr>
            <a:lstStyle/>
            <a:p>
              <a:r>
                <a:rPr lang="en-US" dirty="0" smtClean="0"/>
                <a:t>*</a:t>
              </a:r>
              <a:endParaRPr lang="en-US" dirty="0"/>
            </a:p>
          </p:txBody>
        </p:sp>
      </p:grpSp>
      <p:sp>
        <p:nvSpPr>
          <p:cNvPr id="220" name="TextBox 219"/>
          <p:cNvSpPr txBox="1"/>
          <p:nvPr/>
        </p:nvSpPr>
        <p:spPr>
          <a:xfrm>
            <a:off x="2514600" y="1066800"/>
            <a:ext cx="4572000" cy="400110"/>
          </a:xfrm>
          <a:prstGeom prst="rect">
            <a:avLst/>
          </a:prstGeom>
          <a:noFill/>
        </p:spPr>
        <p:txBody>
          <a:bodyPr wrap="square" rtlCol="0">
            <a:spAutoFit/>
          </a:bodyPr>
          <a:lstStyle/>
          <a:p>
            <a:pPr algn="ctr"/>
            <a:r>
              <a:rPr lang="en-US" sz="2000" dirty="0" smtClean="0"/>
              <a:t>- Case 2: All cavity control on Pendulum 1</a:t>
            </a:r>
            <a:endParaRPr lang="en-US" sz="2000" dirty="0"/>
          </a:p>
        </p:txBody>
      </p:sp>
      <p:sp>
        <p:nvSpPr>
          <p:cNvPr id="154" name="TextBox 153"/>
          <p:cNvSpPr txBox="1"/>
          <p:nvPr/>
        </p:nvSpPr>
        <p:spPr>
          <a:xfrm>
            <a:off x="5486400" y="4800600"/>
            <a:ext cx="3352800" cy="2031325"/>
          </a:xfrm>
          <a:prstGeom prst="rect">
            <a:avLst/>
          </a:prstGeom>
          <a:noFill/>
        </p:spPr>
        <p:txBody>
          <a:bodyPr wrap="square" rtlCol="0">
            <a:spAutoFit/>
          </a:bodyPr>
          <a:lstStyle/>
          <a:p>
            <a:pPr>
              <a:buFont typeface="Arial" charset="0"/>
              <a:buChar char="•"/>
            </a:pPr>
            <a:r>
              <a:rPr lang="en-US" dirty="0" smtClean="0"/>
              <a:t> The top mass of pendulum 1 behaves like the </a:t>
            </a:r>
            <a:r>
              <a:rPr lang="en-US" dirty="0" smtClean="0"/>
              <a:t>UIM is clamped </a:t>
            </a:r>
            <a:r>
              <a:rPr lang="en-US" dirty="0" smtClean="0"/>
              <a:t>to </a:t>
            </a:r>
            <a:r>
              <a:rPr lang="en-US" dirty="0" err="1" smtClean="0"/>
              <a:t>gnd</a:t>
            </a:r>
            <a:r>
              <a:rPr lang="en-US" dirty="0" smtClean="0"/>
              <a:t> when its </a:t>
            </a:r>
            <a:r>
              <a:rPr lang="en-US" dirty="0" err="1" smtClean="0"/>
              <a:t>ugf</a:t>
            </a:r>
            <a:r>
              <a:rPr lang="en-US" dirty="0" smtClean="0"/>
              <a:t> is high. </a:t>
            </a:r>
            <a:endParaRPr lang="en-US" dirty="0" smtClean="0"/>
          </a:p>
          <a:p>
            <a:pPr>
              <a:buFont typeface="Arial" charset="0"/>
              <a:buChar char="•"/>
            </a:pPr>
            <a:r>
              <a:rPr lang="en-US" dirty="0"/>
              <a:t> </a:t>
            </a:r>
            <a:r>
              <a:rPr lang="en-US" dirty="0" smtClean="0"/>
              <a:t>Since the cavity control influences modes, you can use the same effect to apply damping (more on this later)</a:t>
            </a:r>
            <a:endParaRPr lang="en-US" dirty="0"/>
          </a:p>
        </p:txBody>
      </p:sp>
      <p:sp>
        <p:nvSpPr>
          <p:cNvPr id="155" name="TextBox 154"/>
          <p:cNvSpPr txBox="1"/>
          <p:nvPr/>
        </p:nvSpPr>
        <p:spPr>
          <a:xfrm>
            <a:off x="5504688" y="2560320"/>
            <a:ext cx="1200912" cy="338554"/>
          </a:xfrm>
          <a:prstGeom prst="rect">
            <a:avLst/>
          </a:prstGeom>
          <a:solidFill>
            <a:schemeClr val="bg1"/>
          </a:solidFill>
          <a:ln w="9525">
            <a:solidFill>
              <a:schemeClr val="tx1"/>
            </a:solidFill>
          </a:ln>
        </p:spPr>
        <p:txBody>
          <a:bodyPr wrap="square" rtlCol="0">
            <a:spAutoFit/>
          </a:bodyPr>
          <a:lstStyle/>
          <a:p>
            <a:r>
              <a:rPr lang="en-US" sz="1600" dirty="0" smtClean="0"/>
              <a:t>longitudinal</a:t>
            </a:r>
            <a:endParaRPr lang="en-US" dirty="0"/>
          </a:p>
        </p:txBody>
      </p:sp>
      <p:sp>
        <p:nvSpPr>
          <p:cNvPr id="156" name="Footer Placeholder 155"/>
          <p:cNvSpPr>
            <a:spLocks noGrp="1"/>
          </p:cNvSpPr>
          <p:nvPr>
            <p:ph type="ftr" sz="quarter" idx="11"/>
          </p:nvPr>
        </p:nvSpPr>
        <p:spPr>
          <a:xfrm>
            <a:off x="3124200" y="6492875"/>
            <a:ext cx="2895600" cy="365125"/>
          </a:xfrm>
        </p:spPr>
        <p:txBody>
          <a:bodyPr/>
          <a:lstStyle/>
          <a:p>
            <a:r>
              <a:rPr lang="en-US" smtClean="0"/>
              <a:t>G1200774-v8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928616" y="2286000"/>
            <a:ext cx="4447420" cy="2441448"/>
          </a:xfrm>
          <a:prstGeom prst="rect">
            <a:avLst/>
          </a:prstGeom>
          <a:noFill/>
          <a:ln w="9525">
            <a:noFill/>
            <a:miter lim="800000"/>
            <a:headEnd/>
            <a:tailEnd/>
          </a:ln>
          <a:effectLst/>
        </p:spPr>
      </p:pic>
      <p:sp>
        <p:nvSpPr>
          <p:cNvPr id="161" name="Slide Number Placeholder 160"/>
          <p:cNvSpPr>
            <a:spLocks noGrp="1"/>
          </p:cNvSpPr>
          <p:nvPr>
            <p:ph type="sldNum" sz="quarter" idx="12"/>
          </p:nvPr>
        </p:nvSpPr>
        <p:spPr>
          <a:xfrm>
            <a:off x="6934200" y="6416675"/>
            <a:ext cx="2133600" cy="365125"/>
          </a:xfrm>
        </p:spPr>
        <p:txBody>
          <a:bodyPr/>
          <a:lstStyle/>
          <a:p>
            <a:fld id="{B6F15528-21DE-4FAA-801E-634DDDAF4B2B}" type="slidenum">
              <a:rPr lang="en-US" smtClean="0"/>
              <a:pPr/>
              <a:t>38</a:t>
            </a:fld>
            <a:endParaRPr lang="en-US" dirty="0"/>
          </a:p>
        </p:txBody>
      </p:sp>
      <p:sp>
        <p:nvSpPr>
          <p:cNvPr id="171" name="Title 170"/>
          <p:cNvSpPr>
            <a:spLocks noGrp="1"/>
          </p:cNvSpPr>
          <p:nvPr>
            <p:ph type="title"/>
          </p:nvPr>
        </p:nvSpPr>
        <p:spPr/>
        <p:txBody>
          <a:bodyPr>
            <a:normAutofit fontScale="90000"/>
          </a:bodyPr>
          <a:lstStyle/>
          <a:p>
            <a:r>
              <a:rPr lang="en-US" dirty="0" smtClean="0"/>
              <a:t>Cavity Control Influence on Damping</a:t>
            </a:r>
            <a:endParaRPr lang="en-US" dirty="0"/>
          </a:p>
        </p:txBody>
      </p:sp>
      <p:grpSp>
        <p:nvGrpSpPr>
          <p:cNvPr id="2" name="Group 216"/>
          <p:cNvGrpSpPr/>
          <p:nvPr/>
        </p:nvGrpSpPr>
        <p:grpSpPr>
          <a:xfrm>
            <a:off x="76200" y="1676400"/>
            <a:ext cx="4879182" cy="5105400"/>
            <a:chOff x="302418" y="1676400"/>
            <a:chExt cx="4879182" cy="5105400"/>
          </a:xfrm>
        </p:grpSpPr>
        <p:grpSp>
          <p:nvGrpSpPr>
            <p:cNvPr id="3" name="Group 166"/>
            <p:cNvGrpSpPr>
              <a:grpSpLocks/>
            </p:cNvGrpSpPr>
            <p:nvPr/>
          </p:nvGrpSpPr>
          <p:grpSpPr bwMode="auto">
            <a:xfrm>
              <a:off x="916780" y="2057400"/>
              <a:ext cx="723898" cy="3733800"/>
              <a:chOff x="1676118" y="1828800"/>
              <a:chExt cx="723824" cy="3733800"/>
            </a:xfrm>
          </p:grpSpPr>
          <p:sp>
            <p:nvSpPr>
              <p:cNvPr id="88" name="Can 87"/>
              <p:cNvSpPr/>
              <p:nvPr/>
            </p:nvSpPr>
            <p:spPr>
              <a:xfrm>
                <a:off x="17526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58"/>
              <p:cNvGrpSpPr>
                <a:grpSpLocks/>
              </p:cNvGrpSpPr>
              <p:nvPr/>
            </p:nvGrpSpPr>
            <p:grpSpPr bwMode="auto">
              <a:xfrm>
                <a:off x="1676118" y="1828800"/>
                <a:ext cx="723824" cy="3178180"/>
                <a:chOff x="647027" y="1936739"/>
                <a:chExt cx="1752434" cy="4190999"/>
              </a:xfrm>
            </p:grpSpPr>
            <p:grpSp>
              <p:nvGrpSpPr>
                <p:cNvPr id="5" name="Group 62"/>
                <p:cNvGrpSpPr>
                  <a:grpSpLocks/>
                </p:cNvGrpSpPr>
                <p:nvPr/>
              </p:nvGrpSpPr>
              <p:grpSpPr bwMode="auto">
                <a:xfrm>
                  <a:off x="943134" y="4222751"/>
                  <a:ext cx="161428" cy="764098"/>
                  <a:chOff x="908651" y="1905773"/>
                  <a:chExt cx="82815" cy="686966"/>
                </a:xfrm>
              </p:grpSpPr>
              <p:cxnSp>
                <p:nvCxnSpPr>
                  <p:cNvPr id="134" name="Straight Connector 133"/>
                  <p:cNvCxnSpPr/>
                  <p:nvPr/>
                </p:nvCxnSpPr>
                <p:spPr>
                  <a:xfrm rot="5400000">
                    <a:off x="833412" y="1981012"/>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911475" y="2053516"/>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911475" y="2130683"/>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911475" y="2207848"/>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912417" y="2284074"/>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911475" y="236029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914254" y="2515528"/>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6" name="Group 70"/>
                <p:cNvGrpSpPr>
                  <a:grpSpLocks/>
                </p:cNvGrpSpPr>
                <p:nvPr/>
              </p:nvGrpSpPr>
              <p:grpSpPr bwMode="auto">
                <a:xfrm>
                  <a:off x="1869329" y="4222740"/>
                  <a:ext cx="149902" cy="761998"/>
                  <a:chOff x="914299" y="1906490"/>
                  <a:chExt cx="76901" cy="685082"/>
                </a:xfrm>
              </p:grpSpPr>
              <p:cxnSp>
                <p:nvCxnSpPr>
                  <p:cNvPr id="127" name="Straight Connector 126"/>
                  <p:cNvCxnSpPr/>
                  <p:nvPr/>
                </p:nvCxnSpPr>
                <p:spPr>
                  <a:xfrm rot="5400000">
                    <a:off x="839060"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14166"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14166"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91510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91510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914166"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913987"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648413" y="5744818"/>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561138" y="5746739"/>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3" name="Cube 92"/>
                <p:cNvSpPr/>
                <p:nvPr/>
              </p:nvSpPr>
              <p:spPr>
                <a:xfrm>
                  <a:off x="647027" y="2623379"/>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7" name="Group 37"/>
                <p:cNvGrpSpPr>
                  <a:grpSpLocks/>
                </p:cNvGrpSpPr>
                <p:nvPr/>
              </p:nvGrpSpPr>
              <p:grpSpPr bwMode="auto">
                <a:xfrm>
                  <a:off x="950406" y="1936748"/>
                  <a:ext cx="153705" cy="762002"/>
                  <a:chOff x="913244" y="1905075"/>
                  <a:chExt cx="78073" cy="686519"/>
                </a:xfrm>
              </p:grpSpPr>
              <p:cxnSp>
                <p:nvCxnSpPr>
                  <p:cNvPr id="120" name="Straight Connector 119"/>
                  <p:cNvCxnSpPr/>
                  <p:nvPr/>
                </p:nvCxnSpPr>
                <p:spPr>
                  <a:xfrm rot="5400000">
                    <a:off x="837836" y="1980484"/>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913616" y="2055587"/>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90"/>
                  <p:cNvCxnSpPr/>
                  <p:nvPr/>
                </p:nvCxnSpPr>
                <p:spPr>
                  <a:xfrm rot="5400000">
                    <a:off x="913616" y="2132915"/>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91"/>
                  <p:cNvCxnSpPr/>
                  <p:nvPr/>
                </p:nvCxnSpPr>
                <p:spPr>
                  <a:xfrm rot="16200000" flipH="1">
                    <a:off x="914560" y="220929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914560" y="2284740"/>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Straight Connector 34"/>
                  <p:cNvCxnSpPr/>
                  <p:nvPr/>
                </p:nvCxnSpPr>
                <p:spPr>
                  <a:xfrm rot="16200000" flipH="1">
                    <a:off x="913616" y="2361125"/>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Straight Connector 94"/>
                  <p:cNvCxnSpPr/>
                  <p:nvPr/>
                </p:nvCxnSpPr>
                <p:spPr>
                  <a:xfrm rot="5400000">
                    <a:off x="913956" y="2514234"/>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8" name="Group 38"/>
                <p:cNvGrpSpPr>
                  <a:grpSpLocks/>
                </p:cNvGrpSpPr>
                <p:nvPr/>
              </p:nvGrpSpPr>
              <p:grpSpPr bwMode="auto">
                <a:xfrm>
                  <a:off x="1865195" y="1936739"/>
                  <a:ext cx="153717" cy="761999"/>
                  <a:chOff x="912727" y="1905812"/>
                  <a:chExt cx="78459" cy="685806"/>
                </a:xfrm>
              </p:grpSpPr>
              <p:cxnSp>
                <p:nvCxnSpPr>
                  <p:cNvPr id="113" name="Straight Connector 112"/>
                  <p:cNvCxnSpPr/>
                  <p:nvPr/>
                </p:nvCxnSpPr>
                <p:spPr>
                  <a:xfrm rot="5400000">
                    <a:off x="837403" y="1981137"/>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40"/>
                  <p:cNvCxnSpPr/>
                  <p:nvPr/>
                </p:nvCxnSpPr>
                <p:spPr>
                  <a:xfrm rot="16200000" flipH="1">
                    <a:off x="913333" y="2055933"/>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41"/>
                  <p:cNvCxnSpPr/>
                  <p:nvPr/>
                </p:nvCxnSpPr>
                <p:spPr>
                  <a:xfrm rot="5400000">
                    <a:off x="913333" y="2133181"/>
                    <a:ext cx="77247"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914275" y="2209486"/>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85"/>
                  <p:cNvCxnSpPr/>
                  <p:nvPr/>
                </p:nvCxnSpPr>
                <p:spPr>
                  <a:xfrm rot="5400000">
                    <a:off x="914275" y="2284849"/>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86"/>
                  <p:cNvCxnSpPr/>
                  <p:nvPr/>
                </p:nvCxnSpPr>
                <p:spPr>
                  <a:xfrm rot="16200000" flipH="1">
                    <a:off x="913333" y="2361154"/>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913900" y="2514332"/>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96" name="Cube 95"/>
                <p:cNvSpPr/>
                <p:nvPr/>
              </p:nvSpPr>
              <p:spPr>
                <a:xfrm>
                  <a:off x="647027" y="3766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 name="Group 54"/>
                <p:cNvGrpSpPr>
                  <a:grpSpLocks/>
                </p:cNvGrpSpPr>
                <p:nvPr/>
              </p:nvGrpSpPr>
              <p:grpSpPr bwMode="auto">
                <a:xfrm>
                  <a:off x="1869329" y="3079743"/>
                  <a:ext cx="149902" cy="761998"/>
                  <a:chOff x="914299" y="1906491"/>
                  <a:chExt cx="76901" cy="685082"/>
                </a:xfrm>
              </p:grpSpPr>
              <p:cxnSp>
                <p:nvCxnSpPr>
                  <p:cNvPr id="106" name="Straight Connector 105"/>
                  <p:cNvCxnSpPr/>
                  <p:nvPr/>
                </p:nvCxnSpPr>
                <p:spPr>
                  <a:xfrm rot="5400000">
                    <a:off x="839060" y="1981730"/>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914166" y="20571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914166" y="2134358"/>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915108" y="2210582"/>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915108" y="2285866"/>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914166" y="23620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13987" y="2514363"/>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1" name="Group 46"/>
                <p:cNvGrpSpPr>
                  <a:grpSpLocks/>
                </p:cNvGrpSpPr>
                <p:nvPr/>
              </p:nvGrpSpPr>
              <p:grpSpPr bwMode="auto">
                <a:xfrm>
                  <a:off x="943001" y="3079729"/>
                  <a:ext cx="161420" cy="764088"/>
                  <a:chOff x="908651" y="1905781"/>
                  <a:chExt cx="82817" cy="686965"/>
                </a:xfrm>
              </p:grpSpPr>
              <p:cxnSp>
                <p:nvCxnSpPr>
                  <p:cNvPr id="99" name="Straight Connector 98"/>
                  <p:cNvCxnSpPr/>
                  <p:nvPr/>
                </p:nvCxnSpPr>
                <p:spPr>
                  <a:xfrm rot="5400000">
                    <a:off x="835384" y="1979048"/>
                    <a:ext cx="152450" cy="591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911477" y="205352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911477" y="2130690"/>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911477" y="220785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912418" y="2284081"/>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911477" y="2360306"/>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914255" y="2515535"/>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87" name="Can 86"/>
              <p:cNvSpPr/>
              <p:nvPr/>
            </p:nvSpPr>
            <p:spPr>
              <a:xfrm>
                <a:off x="17526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9" name="Straight Connector 8"/>
            <p:cNvCxnSpPr>
              <a:stCxn id="88" idx="4"/>
            </p:cNvCxnSpPr>
            <p:nvPr/>
          </p:nvCxnSpPr>
          <p:spPr bwMode="auto">
            <a:xfrm>
              <a:off x="1526725" y="5410200"/>
              <a:ext cx="22070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67"/>
            <p:cNvGrpSpPr>
              <a:grpSpLocks/>
            </p:cNvGrpSpPr>
            <p:nvPr/>
          </p:nvGrpSpPr>
          <p:grpSpPr bwMode="auto">
            <a:xfrm>
              <a:off x="3771900" y="2057400"/>
              <a:ext cx="723900" cy="3733801"/>
              <a:chOff x="5523866" y="1828799"/>
              <a:chExt cx="723826" cy="3733801"/>
            </a:xfrm>
          </p:grpSpPr>
          <p:grpSp>
            <p:nvGrpSpPr>
              <p:cNvPr id="13" name="Group 158"/>
              <p:cNvGrpSpPr>
                <a:grpSpLocks/>
              </p:cNvGrpSpPr>
              <p:nvPr/>
            </p:nvGrpSpPr>
            <p:grpSpPr bwMode="auto">
              <a:xfrm>
                <a:off x="5523866" y="1828799"/>
                <a:ext cx="723826" cy="3178182"/>
                <a:chOff x="646170" y="1936738"/>
                <a:chExt cx="1752434" cy="4190999"/>
              </a:xfrm>
            </p:grpSpPr>
            <p:grpSp>
              <p:nvGrpSpPr>
                <p:cNvPr id="14" name="Group 62"/>
                <p:cNvGrpSpPr>
                  <a:grpSpLocks/>
                </p:cNvGrpSpPr>
                <p:nvPr/>
              </p:nvGrpSpPr>
              <p:grpSpPr bwMode="auto">
                <a:xfrm>
                  <a:off x="942278" y="4222739"/>
                  <a:ext cx="161430" cy="764094"/>
                  <a:chOff x="908211" y="1905772"/>
                  <a:chExt cx="82816" cy="686966"/>
                </a:xfrm>
              </p:grpSpPr>
              <p:cxnSp>
                <p:nvCxnSpPr>
                  <p:cNvPr id="79" name="Straight Connector 78"/>
                  <p:cNvCxnSpPr/>
                  <p:nvPr/>
                </p:nvCxnSpPr>
                <p:spPr>
                  <a:xfrm rot="5400000">
                    <a:off x="832972" y="1981011"/>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911036" y="205351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911036" y="2130682"/>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911036" y="2207847"/>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911977" y="2284072"/>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911036" y="2360298"/>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913814" y="25155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5" name="Group 70"/>
                <p:cNvGrpSpPr>
                  <a:grpSpLocks/>
                </p:cNvGrpSpPr>
                <p:nvPr/>
              </p:nvGrpSpPr>
              <p:grpSpPr bwMode="auto">
                <a:xfrm>
                  <a:off x="1868472" y="4222727"/>
                  <a:ext cx="149900" cy="761995"/>
                  <a:chOff x="913860" y="1906488"/>
                  <a:chExt cx="76900" cy="685083"/>
                </a:xfrm>
              </p:grpSpPr>
              <p:cxnSp>
                <p:nvCxnSpPr>
                  <p:cNvPr id="72" name="Straight Connector 71"/>
                  <p:cNvCxnSpPr/>
                  <p:nvPr/>
                </p:nvCxnSpPr>
                <p:spPr>
                  <a:xfrm rot="5400000">
                    <a:off x="838621" y="19817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913727" y="20571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913727" y="2134355"/>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914668" y="2210579"/>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914668" y="2285863"/>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913727" y="2362088"/>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913548" y="2514361"/>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rot="5400000">
                  <a:off x="647556" y="5744816"/>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560281" y="5746738"/>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8" name="Cube 37"/>
                <p:cNvSpPr/>
                <p:nvPr/>
              </p:nvSpPr>
              <p:spPr>
                <a:xfrm>
                  <a:off x="646170" y="2623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6" name="Group 37"/>
                <p:cNvGrpSpPr>
                  <a:grpSpLocks/>
                </p:cNvGrpSpPr>
                <p:nvPr/>
              </p:nvGrpSpPr>
              <p:grpSpPr bwMode="auto">
                <a:xfrm>
                  <a:off x="949550" y="1936745"/>
                  <a:ext cx="153705" cy="762002"/>
                  <a:chOff x="912809" y="1905074"/>
                  <a:chExt cx="78073" cy="686519"/>
                </a:xfrm>
              </p:grpSpPr>
              <p:cxnSp>
                <p:nvCxnSpPr>
                  <p:cNvPr id="65" name="Straight Connector 64"/>
                  <p:cNvCxnSpPr/>
                  <p:nvPr/>
                </p:nvCxnSpPr>
                <p:spPr>
                  <a:xfrm rot="5400000">
                    <a:off x="837401" y="1980483"/>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913181" y="2055586"/>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913181" y="2132914"/>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914125" y="2209297"/>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914125" y="228473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34"/>
                  <p:cNvCxnSpPr/>
                  <p:nvPr/>
                </p:nvCxnSpPr>
                <p:spPr>
                  <a:xfrm rot="16200000" flipH="1">
                    <a:off x="913181" y="2361124"/>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913520" y="2514233"/>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7" name="Group 38"/>
                <p:cNvGrpSpPr>
                  <a:grpSpLocks/>
                </p:cNvGrpSpPr>
                <p:nvPr/>
              </p:nvGrpSpPr>
              <p:grpSpPr bwMode="auto">
                <a:xfrm>
                  <a:off x="1856656" y="1936738"/>
                  <a:ext cx="161403" cy="761999"/>
                  <a:chOff x="908368" y="1905811"/>
                  <a:chExt cx="82382" cy="685806"/>
                </a:xfrm>
              </p:grpSpPr>
              <p:cxnSp>
                <p:nvCxnSpPr>
                  <p:cNvPr id="58" name="Straight Connector 57"/>
                  <p:cNvCxnSpPr/>
                  <p:nvPr/>
                </p:nvCxnSpPr>
                <p:spPr>
                  <a:xfrm rot="5400000">
                    <a:off x="833043" y="1981136"/>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40"/>
                  <p:cNvCxnSpPr/>
                  <p:nvPr/>
                </p:nvCxnSpPr>
                <p:spPr>
                  <a:xfrm rot="16200000" flipH="1">
                    <a:off x="910935" y="2053970"/>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41"/>
                  <p:cNvCxnSpPr/>
                  <p:nvPr/>
                </p:nvCxnSpPr>
                <p:spPr>
                  <a:xfrm rot="5400000">
                    <a:off x="910935" y="2131218"/>
                    <a:ext cx="77247"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911877" y="2207522"/>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911877" y="2282886"/>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910935" y="2359191"/>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913462" y="2514331"/>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1" name="Cube 40"/>
                <p:cNvSpPr/>
                <p:nvPr/>
              </p:nvSpPr>
              <p:spPr>
                <a:xfrm>
                  <a:off x="646170" y="3766377"/>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8" name="Group 54"/>
                <p:cNvGrpSpPr>
                  <a:grpSpLocks/>
                </p:cNvGrpSpPr>
                <p:nvPr/>
              </p:nvGrpSpPr>
              <p:grpSpPr bwMode="auto">
                <a:xfrm>
                  <a:off x="1868472" y="3079740"/>
                  <a:ext cx="149900" cy="761998"/>
                  <a:chOff x="913860" y="1906490"/>
                  <a:chExt cx="76900" cy="685082"/>
                </a:xfrm>
              </p:grpSpPr>
              <p:cxnSp>
                <p:nvCxnSpPr>
                  <p:cNvPr id="51" name="Straight Connector 50"/>
                  <p:cNvCxnSpPr/>
                  <p:nvPr/>
                </p:nvCxnSpPr>
                <p:spPr>
                  <a:xfrm rot="5400000">
                    <a:off x="838621"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913727"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13727"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91466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91466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913727"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913548"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Group 46"/>
                <p:cNvGrpSpPr>
                  <a:grpSpLocks/>
                </p:cNvGrpSpPr>
                <p:nvPr/>
              </p:nvGrpSpPr>
              <p:grpSpPr bwMode="auto">
                <a:xfrm>
                  <a:off x="942277" y="3079741"/>
                  <a:ext cx="161430" cy="764094"/>
                  <a:chOff x="908212" y="1905779"/>
                  <a:chExt cx="82816" cy="686966"/>
                </a:xfrm>
              </p:grpSpPr>
              <p:cxnSp>
                <p:nvCxnSpPr>
                  <p:cNvPr id="44" name="Straight Connector 43"/>
                  <p:cNvCxnSpPr/>
                  <p:nvPr/>
                </p:nvCxnSpPr>
                <p:spPr>
                  <a:xfrm rot="5400000">
                    <a:off x="832973" y="1981018"/>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911037" y="2053522"/>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911037" y="213068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911037" y="220785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911978" y="2284079"/>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911037" y="2360305"/>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913815" y="2515534"/>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32" name="Can 31"/>
              <p:cNvSpPr/>
              <p:nvPr/>
            </p:nvSpPr>
            <p:spPr>
              <a:xfrm>
                <a:off x="56007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Can 32"/>
              <p:cNvSpPr/>
              <p:nvPr/>
            </p:nvSpPr>
            <p:spPr>
              <a:xfrm>
                <a:off x="56007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 name="TextBox 204"/>
            <p:cNvSpPr txBox="1">
              <a:spLocks noChangeArrowheads="1"/>
            </p:cNvSpPr>
            <p:nvPr/>
          </p:nvSpPr>
          <p:spPr bwMode="auto">
            <a:xfrm>
              <a:off x="607218" y="1676400"/>
              <a:ext cx="1447948" cy="369332"/>
            </a:xfrm>
            <a:prstGeom prst="rect">
              <a:avLst/>
            </a:prstGeom>
            <a:noFill/>
            <a:ln w="9525">
              <a:noFill/>
              <a:miter lim="800000"/>
              <a:headEnd/>
              <a:tailEnd/>
            </a:ln>
          </p:spPr>
          <p:txBody>
            <a:bodyPr>
              <a:spAutoFit/>
            </a:bodyPr>
            <a:lstStyle/>
            <a:p>
              <a:pPr algn="ctr"/>
              <a:r>
                <a:rPr lang="en-US" dirty="0" smtClean="0">
                  <a:latin typeface="Calibri" pitchFamily="34" charset="0"/>
                </a:rPr>
                <a:t>ETMX</a:t>
              </a:r>
              <a:endParaRPr lang="en-US" dirty="0">
                <a:latin typeface="Calibri" pitchFamily="34" charset="0"/>
              </a:endParaRPr>
            </a:p>
          </p:txBody>
        </p:sp>
        <p:sp>
          <p:nvSpPr>
            <p:cNvPr id="21" name="TextBox 205"/>
            <p:cNvSpPr txBox="1">
              <a:spLocks noChangeArrowheads="1"/>
            </p:cNvSpPr>
            <p:nvPr/>
          </p:nvSpPr>
          <p:spPr bwMode="auto">
            <a:xfrm>
              <a:off x="3426618" y="1676400"/>
              <a:ext cx="1524156" cy="369332"/>
            </a:xfrm>
            <a:prstGeom prst="rect">
              <a:avLst/>
            </a:prstGeom>
            <a:noFill/>
            <a:ln w="9525">
              <a:noFill/>
              <a:miter lim="800000"/>
              <a:headEnd/>
              <a:tailEnd/>
            </a:ln>
          </p:spPr>
          <p:txBody>
            <a:bodyPr>
              <a:spAutoFit/>
            </a:bodyPr>
            <a:lstStyle/>
            <a:p>
              <a:pPr algn="ctr"/>
              <a:r>
                <a:rPr lang="en-US" dirty="0" smtClean="0">
                  <a:latin typeface="Calibri" pitchFamily="34" charset="0"/>
                </a:rPr>
                <a:t>ETMY</a:t>
              </a:r>
              <a:endParaRPr lang="en-US" dirty="0">
                <a:latin typeface="Calibri" pitchFamily="34" charset="0"/>
              </a:endParaRPr>
            </a:p>
          </p:txBody>
        </p:sp>
        <p:sp>
          <p:nvSpPr>
            <p:cNvPr id="22" name="Rectangle 21"/>
            <p:cNvSpPr/>
            <p:nvPr/>
          </p:nvSpPr>
          <p:spPr bwMode="auto">
            <a:xfrm>
              <a:off x="2059782" y="6248400"/>
              <a:ext cx="1295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charset="0"/>
                </a:rPr>
                <a:t>Control Law</a:t>
              </a:r>
            </a:p>
          </p:txBody>
        </p:sp>
        <p:cxnSp>
          <p:nvCxnSpPr>
            <p:cNvPr id="23" name="Straight Connector 22"/>
            <p:cNvCxnSpPr/>
            <p:nvPr/>
          </p:nvCxnSpPr>
          <p:spPr bwMode="auto">
            <a:xfrm>
              <a:off x="2669382" y="5410200"/>
              <a:ext cx="0" cy="8382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H="1">
              <a:off x="4495800" y="5410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3355182" y="6477000"/>
              <a:ext cx="17502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574382"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611982"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30" name="Rectangle 29"/>
            <p:cNvSpPr/>
            <p:nvPr/>
          </p:nvSpPr>
          <p:spPr bwMode="auto">
            <a:xfrm>
              <a:off x="3429000"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42" name="Straight Connector 141"/>
            <p:cNvCxnSpPr/>
            <p:nvPr/>
          </p:nvCxnSpPr>
          <p:spPr>
            <a:xfrm flipV="1">
              <a:off x="5105400"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24"/>
            <p:cNvCxnSpPr/>
            <p:nvPr/>
          </p:nvCxnSpPr>
          <p:spPr bwMode="auto">
            <a:xfrm flipH="1">
              <a:off x="4495801" y="35814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24"/>
            <p:cNvCxnSpPr/>
            <p:nvPr/>
          </p:nvCxnSpPr>
          <p:spPr bwMode="auto">
            <a:xfrm flipH="1">
              <a:off x="4495801" y="45720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572000" y="3200400"/>
              <a:ext cx="533400" cy="369332"/>
            </a:xfrm>
            <a:prstGeom prst="rect">
              <a:avLst/>
            </a:prstGeom>
            <a:noFill/>
          </p:spPr>
          <p:txBody>
            <a:bodyPr wrap="square" rtlCol="0">
              <a:spAutoFit/>
            </a:bodyPr>
            <a:lstStyle/>
            <a:p>
              <a:r>
                <a:rPr lang="en-US" dirty="0" smtClean="0"/>
                <a:t>u</a:t>
              </a:r>
              <a:r>
                <a:rPr lang="en-US" baseline="-25000" dirty="0" smtClean="0"/>
                <a:t>2,2</a:t>
              </a:r>
              <a:endParaRPr lang="en-US" dirty="0"/>
            </a:p>
          </p:txBody>
        </p:sp>
        <p:sp>
          <p:nvSpPr>
            <p:cNvPr id="148" name="TextBox 147"/>
            <p:cNvSpPr txBox="1"/>
            <p:nvPr/>
          </p:nvSpPr>
          <p:spPr>
            <a:xfrm>
              <a:off x="4572000" y="4191000"/>
              <a:ext cx="609600" cy="369332"/>
            </a:xfrm>
            <a:prstGeom prst="rect">
              <a:avLst/>
            </a:prstGeom>
            <a:noFill/>
          </p:spPr>
          <p:txBody>
            <a:bodyPr wrap="square" rtlCol="0">
              <a:spAutoFit/>
            </a:bodyPr>
            <a:lstStyle/>
            <a:p>
              <a:r>
                <a:rPr lang="en-US" dirty="0" smtClean="0"/>
                <a:t>u</a:t>
              </a:r>
              <a:r>
                <a:rPr lang="en-US" baseline="-25000" dirty="0" smtClean="0"/>
                <a:t>2,3</a:t>
              </a:r>
              <a:endParaRPr lang="en-US" dirty="0"/>
            </a:p>
          </p:txBody>
        </p:sp>
        <p:sp>
          <p:nvSpPr>
            <p:cNvPr id="149" name="TextBox 148"/>
            <p:cNvSpPr txBox="1"/>
            <p:nvPr/>
          </p:nvSpPr>
          <p:spPr>
            <a:xfrm>
              <a:off x="4572000" y="5029200"/>
              <a:ext cx="533400" cy="369332"/>
            </a:xfrm>
            <a:prstGeom prst="rect">
              <a:avLst/>
            </a:prstGeom>
            <a:noFill/>
          </p:spPr>
          <p:txBody>
            <a:bodyPr wrap="square" rtlCol="0">
              <a:spAutoFit/>
            </a:bodyPr>
            <a:lstStyle/>
            <a:p>
              <a:r>
                <a:rPr lang="en-US" dirty="0" smtClean="0"/>
                <a:t>u</a:t>
              </a:r>
              <a:r>
                <a:rPr lang="en-US" baseline="-25000" dirty="0" smtClean="0"/>
                <a:t>2,4</a:t>
              </a:r>
              <a:endParaRPr lang="en-US" dirty="0"/>
            </a:p>
          </p:txBody>
        </p:sp>
        <p:cxnSp>
          <p:nvCxnSpPr>
            <p:cNvPr id="183" name="Straight Connector 182"/>
            <p:cNvCxnSpPr/>
            <p:nvPr/>
          </p:nvCxnSpPr>
          <p:spPr bwMode="auto">
            <a:xfrm>
              <a:off x="304800" y="6477000"/>
              <a:ext cx="17549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bwMode="auto">
            <a:xfrm flipH="1">
              <a:off x="304800" y="5410200"/>
              <a:ext cx="535783"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auto">
            <a:xfrm rot="5400000">
              <a:off x="-229394"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04006"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24"/>
            <p:cNvCxnSpPr/>
            <p:nvPr/>
          </p:nvCxnSpPr>
          <p:spPr bwMode="auto">
            <a:xfrm flipH="1">
              <a:off x="304800" y="3581400"/>
              <a:ext cx="6119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24"/>
            <p:cNvCxnSpPr/>
            <p:nvPr/>
          </p:nvCxnSpPr>
          <p:spPr bwMode="auto">
            <a:xfrm flipH="1">
              <a:off x="304800" y="4572000"/>
              <a:ext cx="5357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4800" y="32004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,2</a:t>
              </a:r>
              <a:endParaRPr lang="en-US" dirty="0"/>
            </a:p>
          </p:txBody>
        </p:sp>
        <p:sp>
          <p:nvSpPr>
            <p:cNvPr id="190" name="TextBox 189"/>
            <p:cNvSpPr txBox="1"/>
            <p:nvPr/>
          </p:nvSpPr>
          <p:spPr>
            <a:xfrm>
              <a:off x="304800" y="4191000"/>
              <a:ext cx="609600" cy="369332"/>
            </a:xfrm>
            <a:prstGeom prst="rect">
              <a:avLst/>
            </a:prstGeom>
            <a:noFill/>
          </p:spPr>
          <p:txBody>
            <a:bodyPr wrap="square" rtlCol="0">
              <a:spAutoFit/>
            </a:bodyPr>
            <a:lstStyle/>
            <a:p>
              <a:r>
                <a:rPr lang="en-US" dirty="0" smtClean="0"/>
                <a:t>u</a:t>
              </a:r>
              <a:r>
                <a:rPr lang="en-US" baseline="-25000" dirty="0"/>
                <a:t>1</a:t>
              </a:r>
              <a:r>
                <a:rPr lang="en-US" baseline="-25000" dirty="0" smtClean="0"/>
                <a:t>,3</a:t>
              </a:r>
              <a:endParaRPr lang="en-US" dirty="0"/>
            </a:p>
          </p:txBody>
        </p:sp>
        <p:sp>
          <p:nvSpPr>
            <p:cNvPr id="191" name="TextBox 190"/>
            <p:cNvSpPr txBox="1"/>
            <p:nvPr/>
          </p:nvSpPr>
          <p:spPr>
            <a:xfrm>
              <a:off x="304800" y="50292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,4</a:t>
              </a:r>
              <a:endParaRPr lang="en-US" dirty="0"/>
            </a:p>
          </p:txBody>
        </p:sp>
        <p:sp>
          <p:nvSpPr>
            <p:cNvPr id="195" name="Isosceles Triangle 194"/>
            <p:cNvSpPr/>
            <p:nvPr/>
          </p:nvSpPr>
          <p:spPr>
            <a:xfrm rot="5400000">
              <a:off x="36599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p:cNvSpPr txBox="1"/>
            <p:nvPr/>
          </p:nvSpPr>
          <p:spPr>
            <a:xfrm>
              <a:off x="3659982" y="6281928"/>
              <a:ext cx="528636" cy="369332"/>
            </a:xfrm>
            <a:prstGeom prst="rect">
              <a:avLst/>
            </a:prstGeom>
            <a:noFill/>
          </p:spPr>
          <p:txBody>
            <a:bodyPr wrap="square" rtlCol="0">
              <a:spAutoFit/>
            </a:bodyPr>
            <a:lstStyle/>
            <a:p>
              <a:r>
                <a:rPr lang="en-US" dirty="0" smtClean="0"/>
                <a:t>0.5</a:t>
              </a:r>
              <a:endParaRPr lang="en-US" dirty="0"/>
            </a:p>
          </p:txBody>
        </p:sp>
        <p:sp>
          <p:nvSpPr>
            <p:cNvPr id="197" name="Isosceles Triangle 196"/>
            <p:cNvSpPr/>
            <p:nvPr/>
          </p:nvSpPr>
          <p:spPr>
            <a:xfrm rot="16200000">
              <a:off x="10691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1216818" y="6281928"/>
              <a:ext cx="528636" cy="369332"/>
            </a:xfrm>
            <a:prstGeom prst="rect">
              <a:avLst/>
            </a:prstGeom>
            <a:noFill/>
          </p:spPr>
          <p:txBody>
            <a:bodyPr wrap="square" rtlCol="0">
              <a:spAutoFit/>
            </a:bodyPr>
            <a:lstStyle/>
            <a:p>
              <a:r>
                <a:rPr lang="en-US" dirty="0" smtClean="0"/>
                <a:t>0.5</a:t>
              </a:r>
              <a:endParaRPr lang="en-US" dirty="0"/>
            </a:p>
          </p:txBody>
        </p:sp>
        <p:sp>
          <p:nvSpPr>
            <p:cNvPr id="200" name="TextBox 199"/>
            <p:cNvSpPr txBox="1"/>
            <p:nvPr/>
          </p:nvSpPr>
          <p:spPr>
            <a:xfrm>
              <a:off x="2133600" y="2438400"/>
              <a:ext cx="1066800" cy="1200329"/>
            </a:xfrm>
            <a:prstGeom prst="rect">
              <a:avLst/>
            </a:prstGeom>
            <a:noFill/>
            <a:ln w="19050">
              <a:solidFill>
                <a:schemeClr val="tx1"/>
              </a:solidFill>
            </a:ln>
          </p:spPr>
          <p:txBody>
            <a:bodyPr wrap="square" rtlCol="0">
              <a:spAutoFit/>
            </a:bodyPr>
            <a:lstStyle/>
            <a:p>
              <a:r>
                <a:rPr lang="en-US" dirty="0" smtClean="0"/>
                <a:t>* Top to top mass transfer function</a:t>
              </a:r>
              <a:endParaRPr lang="en-US" dirty="0"/>
            </a:p>
          </p:txBody>
        </p:sp>
        <p:cxnSp>
          <p:nvCxnSpPr>
            <p:cNvPr id="202" name="Straight Arrow Connector 201"/>
            <p:cNvCxnSpPr>
              <a:stCxn id="200" idx="1"/>
            </p:cNvCxnSpPr>
            <p:nvPr/>
          </p:nvCxnSpPr>
          <p:spPr>
            <a:xfrm flipH="1" flipV="1">
              <a:off x="1676400" y="2819400"/>
              <a:ext cx="457200" cy="219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18" name="TextBox 217"/>
          <p:cNvSpPr txBox="1"/>
          <p:nvPr/>
        </p:nvSpPr>
        <p:spPr>
          <a:xfrm>
            <a:off x="4953000" y="2286000"/>
            <a:ext cx="304800" cy="369332"/>
          </a:xfrm>
          <a:prstGeom prst="rect">
            <a:avLst/>
          </a:prstGeom>
          <a:noFill/>
        </p:spPr>
        <p:txBody>
          <a:bodyPr wrap="square" rtlCol="0">
            <a:spAutoFit/>
          </a:bodyPr>
          <a:lstStyle/>
          <a:p>
            <a:r>
              <a:rPr lang="en-US" dirty="0" smtClean="0"/>
              <a:t>*</a:t>
            </a:r>
            <a:endParaRPr lang="en-US" dirty="0"/>
          </a:p>
        </p:txBody>
      </p:sp>
      <p:sp>
        <p:nvSpPr>
          <p:cNvPr id="220" name="TextBox 219"/>
          <p:cNvSpPr txBox="1"/>
          <p:nvPr/>
        </p:nvSpPr>
        <p:spPr>
          <a:xfrm>
            <a:off x="1447800" y="1066800"/>
            <a:ext cx="6629400" cy="400110"/>
          </a:xfrm>
          <a:prstGeom prst="rect">
            <a:avLst/>
          </a:prstGeom>
          <a:noFill/>
        </p:spPr>
        <p:txBody>
          <a:bodyPr wrap="square" rtlCol="0">
            <a:spAutoFit/>
          </a:bodyPr>
          <a:lstStyle/>
          <a:p>
            <a:pPr algn="ctr"/>
            <a:r>
              <a:rPr lang="en-US" sz="2000" dirty="0" smtClean="0"/>
              <a:t>- Case 3: Cavity control split evenly between both pendulums</a:t>
            </a:r>
            <a:endParaRPr lang="en-US" sz="2000" dirty="0"/>
          </a:p>
        </p:txBody>
      </p:sp>
      <p:sp>
        <p:nvSpPr>
          <p:cNvPr id="153" name="TextBox 152"/>
          <p:cNvSpPr txBox="1"/>
          <p:nvPr/>
        </p:nvSpPr>
        <p:spPr>
          <a:xfrm>
            <a:off x="5486400" y="4800600"/>
            <a:ext cx="3352800" cy="2031325"/>
          </a:xfrm>
          <a:prstGeom prst="rect">
            <a:avLst/>
          </a:prstGeom>
          <a:noFill/>
        </p:spPr>
        <p:txBody>
          <a:bodyPr wrap="square" rtlCol="0">
            <a:spAutoFit/>
          </a:bodyPr>
          <a:lstStyle/>
          <a:p>
            <a:pPr>
              <a:buFont typeface="Arial" charset="0"/>
              <a:buChar char="•"/>
            </a:pPr>
            <a:r>
              <a:rPr lang="en-US" dirty="0" smtClean="0"/>
              <a:t> The top mass response is now an average of the previous two cases -&gt; 5 resonances to damp.</a:t>
            </a:r>
          </a:p>
          <a:p>
            <a:pPr>
              <a:buFont typeface="Arial" charset="0"/>
              <a:buChar char="•"/>
            </a:pPr>
            <a:r>
              <a:rPr lang="en-US" dirty="0"/>
              <a:t> </a:t>
            </a:r>
            <a:r>
              <a:rPr lang="en-US" dirty="0" smtClean="0"/>
              <a:t>Control up to the PUM, rather than the UIM, would yield 6 resonances.</a:t>
            </a:r>
          </a:p>
          <a:p>
            <a:pPr>
              <a:buFont typeface="Arial" charset="0"/>
              <a:buChar char="•"/>
            </a:pPr>
            <a:r>
              <a:rPr lang="en-US" dirty="0" smtClean="0"/>
              <a:t> </a:t>
            </a:r>
            <a:r>
              <a:rPr lang="en-US" dirty="0" err="1" smtClean="0"/>
              <a:t>aLIGO</a:t>
            </a:r>
            <a:r>
              <a:rPr lang="en-US" dirty="0" smtClean="0"/>
              <a:t> will likely behave like this.</a:t>
            </a:r>
            <a:endParaRPr lang="en-US" dirty="0"/>
          </a:p>
        </p:txBody>
      </p:sp>
      <p:sp>
        <p:nvSpPr>
          <p:cNvPr id="154" name="TextBox 153"/>
          <p:cNvSpPr txBox="1"/>
          <p:nvPr/>
        </p:nvSpPr>
        <p:spPr>
          <a:xfrm>
            <a:off x="5504688" y="2560320"/>
            <a:ext cx="1200912" cy="338554"/>
          </a:xfrm>
          <a:prstGeom prst="rect">
            <a:avLst/>
          </a:prstGeom>
          <a:solidFill>
            <a:schemeClr val="bg1"/>
          </a:solidFill>
          <a:ln w="9525">
            <a:solidFill>
              <a:schemeClr val="tx1"/>
            </a:solidFill>
          </a:ln>
        </p:spPr>
        <p:txBody>
          <a:bodyPr wrap="square" rtlCol="0">
            <a:spAutoFit/>
          </a:bodyPr>
          <a:lstStyle/>
          <a:p>
            <a:r>
              <a:rPr lang="en-US" sz="1600" dirty="0" smtClean="0"/>
              <a:t>longitudinal</a:t>
            </a:r>
            <a:endParaRPr lang="en-US" dirty="0"/>
          </a:p>
        </p:txBody>
      </p:sp>
      <p:sp>
        <p:nvSpPr>
          <p:cNvPr id="155" name="Footer Placeholder 154"/>
          <p:cNvSpPr>
            <a:spLocks noGrp="1"/>
          </p:cNvSpPr>
          <p:nvPr>
            <p:ph type="ftr" sz="quarter" idx="11"/>
          </p:nvPr>
        </p:nvSpPr>
        <p:spPr>
          <a:xfrm>
            <a:off x="3124200" y="6492875"/>
            <a:ext cx="2895600" cy="365125"/>
          </a:xfrm>
        </p:spPr>
        <p:txBody>
          <a:bodyPr/>
          <a:lstStyle/>
          <a:p>
            <a:r>
              <a:rPr lang="en-US" smtClean="0"/>
              <a:t>G1200774-v8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Scratch</a:t>
            </a:r>
            <a:endParaRPr lang="en-US" dirty="0"/>
          </a:p>
        </p:txBody>
      </p:sp>
      <p:sp>
        <p:nvSpPr>
          <p:cNvPr id="6" name="Subtitle 5"/>
          <p:cNvSpPr>
            <a:spLocks noGrp="1"/>
          </p:cNvSpPr>
          <p:nvPr>
            <p:ph type="subTitle"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39</a:t>
            </a:fld>
            <a:endParaRPr lang="en-US"/>
          </a:p>
        </p:txBody>
      </p:sp>
    </p:spTree>
    <p:extLst>
      <p:ext uri="{BB962C8B-B14F-4D97-AF65-F5344CB8AC3E}">
        <p14:creationId xmlns:p14="http://schemas.microsoft.com/office/powerpoint/2010/main" val="298672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9" name="Straight Arrow Connector 24"/>
          <p:cNvCxnSpPr>
            <a:endCxn id="31" idx="6"/>
          </p:cNvCxnSpPr>
          <p:nvPr/>
        </p:nvCxnSpPr>
        <p:spPr bwMode="auto">
          <a:xfrm flipH="1" flipV="1">
            <a:off x="2667000" y="2732532"/>
            <a:ext cx="914400" cy="1066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1" name="Slide Number Placeholder 160"/>
          <p:cNvSpPr>
            <a:spLocks noGrp="1"/>
          </p:cNvSpPr>
          <p:nvPr>
            <p:ph type="sldNum" sz="quarter" idx="12"/>
          </p:nvPr>
        </p:nvSpPr>
        <p:spPr>
          <a:xfrm>
            <a:off x="6934200" y="6416675"/>
            <a:ext cx="2133600" cy="365125"/>
          </a:xfrm>
        </p:spPr>
        <p:txBody>
          <a:bodyPr/>
          <a:lstStyle/>
          <a:p>
            <a:fld id="{B6F15528-21DE-4FAA-801E-634DDDAF4B2B}" type="slidenum">
              <a:rPr lang="en-US" smtClean="0"/>
              <a:pPr/>
              <a:t>4</a:t>
            </a:fld>
            <a:endParaRPr lang="en-US" dirty="0"/>
          </a:p>
        </p:txBody>
      </p:sp>
      <p:sp>
        <p:nvSpPr>
          <p:cNvPr id="171" name="Title 170"/>
          <p:cNvSpPr>
            <a:spLocks noGrp="1"/>
          </p:cNvSpPr>
          <p:nvPr>
            <p:ph type="title"/>
          </p:nvPr>
        </p:nvSpPr>
        <p:spPr/>
        <p:txBody>
          <a:bodyPr>
            <a:normAutofit fontScale="90000"/>
          </a:bodyPr>
          <a:lstStyle/>
          <a:p>
            <a:r>
              <a:rPr lang="en-US" dirty="0" smtClean="0"/>
              <a:t>Common Mode Damping is Isolated from DARM</a:t>
            </a:r>
            <a:endParaRPr lang="en-US" dirty="0"/>
          </a:p>
        </p:txBody>
      </p:sp>
      <p:grpSp>
        <p:nvGrpSpPr>
          <p:cNvPr id="2" name="Group 216"/>
          <p:cNvGrpSpPr/>
          <p:nvPr/>
        </p:nvGrpSpPr>
        <p:grpSpPr>
          <a:xfrm>
            <a:off x="76200" y="1676400"/>
            <a:ext cx="4879182" cy="5105400"/>
            <a:chOff x="302418" y="1676400"/>
            <a:chExt cx="4879182" cy="5105400"/>
          </a:xfrm>
        </p:grpSpPr>
        <p:grpSp>
          <p:nvGrpSpPr>
            <p:cNvPr id="3" name="Group 166"/>
            <p:cNvGrpSpPr>
              <a:grpSpLocks/>
            </p:cNvGrpSpPr>
            <p:nvPr/>
          </p:nvGrpSpPr>
          <p:grpSpPr bwMode="auto">
            <a:xfrm>
              <a:off x="916780" y="2057400"/>
              <a:ext cx="723898" cy="3733800"/>
              <a:chOff x="1676118" y="1828800"/>
              <a:chExt cx="723824" cy="3733800"/>
            </a:xfrm>
          </p:grpSpPr>
          <p:sp>
            <p:nvSpPr>
              <p:cNvPr id="88" name="Can 87"/>
              <p:cNvSpPr/>
              <p:nvPr/>
            </p:nvSpPr>
            <p:spPr>
              <a:xfrm>
                <a:off x="17526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58"/>
              <p:cNvGrpSpPr>
                <a:grpSpLocks/>
              </p:cNvGrpSpPr>
              <p:nvPr/>
            </p:nvGrpSpPr>
            <p:grpSpPr bwMode="auto">
              <a:xfrm>
                <a:off x="1676118" y="1828800"/>
                <a:ext cx="723824" cy="3178180"/>
                <a:chOff x="647027" y="1936739"/>
                <a:chExt cx="1752434" cy="4190999"/>
              </a:xfrm>
            </p:grpSpPr>
            <p:grpSp>
              <p:nvGrpSpPr>
                <p:cNvPr id="5" name="Group 62"/>
                <p:cNvGrpSpPr>
                  <a:grpSpLocks/>
                </p:cNvGrpSpPr>
                <p:nvPr/>
              </p:nvGrpSpPr>
              <p:grpSpPr bwMode="auto">
                <a:xfrm>
                  <a:off x="943134" y="4222751"/>
                  <a:ext cx="161428" cy="764098"/>
                  <a:chOff x="908651" y="1905773"/>
                  <a:chExt cx="82815" cy="686966"/>
                </a:xfrm>
              </p:grpSpPr>
              <p:cxnSp>
                <p:nvCxnSpPr>
                  <p:cNvPr id="134" name="Straight Connector 133"/>
                  <p:cNvCxnSpPr/>
                  <p:nvPr/>
                </p:nvCxnSpPr>
                <p:spPr>
                  <a:xfrm rot="5400000">
                    <a:off x="833412" y="1981012"/>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911475" y="2053516"/>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911475" y="2130683"/>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911475" y="2207848"/>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912417" y="2284074"/>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911475" y="236029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914254" y="2515528"/>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6" name="Group 70"/>
                <p:cNvGrpSpPr>
                  <a:grpSpLocks/>
                </p:cNvGrpSpPr>
                <p:nvPr/>
              </p:nvGrpSpPr>
              <p:grpSpPr bwMode="auto">
                <a:xfrm>
                  <a:off x="1869329" y="4222740"/>
                  <a:ext cx="149902" cy="761998"/>
                  <a:chOff x="914299" y="1906490"/>
                  <a:chExt cx="76901" cy="685082"/>
                </a:xfrm>
              </p:grpSpPr>
              <p:cxnSp>
                <p:nvCxnSpPr>
                  <p:cNvPr id="127" name="Straight Connector 126"/>
                  <p:cNvCxnSpPr/>
                  <p:nvPr/>
                </p:nvCxnSpPr>
                <p:spPr>
                  <a:xfrm rot="5400000">
                    <a:off x="839060"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14166"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14166"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91510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91510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914166"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913987"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648413" y="5744818"/>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561138" y="5746739"/>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3" name="Cube 92"/>
                <p:cNvSpPr/>
                <p:nvPr/>
              </p:nvSpPr>
              <p:spPr>
                <a:xfrm>
                  <a:off x="647027" y="2623379"/>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7" name="Group 37"/>
                <p:cNvGrpSpPr>
                  <a:grpSpLocks/>
                </p:cNvGrpSpPr>
                <p:nvPr/>
              </p:nvGrpSpPr>
              <p:grpSpPr bwMode="auto">
                <a:xfrm>
                  <a:off x="950406" y="1936748"/>
                  <a:ext cx="153705" cy="762002"/>
                  <a:chOff x="913244" y="1905075"/>
                  <a:chExt cx="78073" cy="686519"/>
                </a:xfrm>
              </p:grpSpPr>
              <p:cxnSp>
                <p:nvCxnSpPr>
                  <p:cNvPr id="120" name="Straight Connector 119"/>
                  <p:cNvCxnSpPr/>
                  <p:nvPr/>
                </p:nvCxnSpPr>
                <p:spPr>
                  <a:xfrm rot="5400000">
                    <a:off x="837836" y="1980484"/>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913616" y="2055587"/>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90"/>
                  <p:cNvCxnSpPr/>
                  <p:nvPr/>
                </p:nvCxnSpPr>
                <p:spPr>
                  <a:xfrm rot="5400000">
                    <a:off x="913616" y="2132915"/>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91"/>
                  <p:cNvCxnSpPr/>
                  <p:nvPr/>
                </p:nvCxnSpPr>
                <p:spPr>
                  <a:xfrm rot="16200000" flipH="1">
                    <a:off x="914560" y="220929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914560" y="2284740"/>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Straight Connector 34"/>
                  <p:cNvCxnSpPr/>
                  <p:nvPr/>
                </p:nvCxnSpPr>
                <p:spPr>
                  <a:xfrm rot="16200000" flipH="1">
                    <a:off x="913616" y="2361125"/>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Straight Connector 94"/>
                  <p:cNvCxnSpPr/>
                  <p:nvPr/>
                </p:nvCxnSpPr>
                <p:spPr>
                  <a:xfrm rot="5400000">
                    <a:off x="913956" y="2514234"/>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8" name="Group 38"/>
                <p:cNvGrpSpPr>
                  <a:grpSpLocks/>
                </p:cNvGrpSpPr>
                <p:nvPr/>
              </p:nvGrpSpPr>
              <p:grpSpPr bwMode="auto">
                <a:xfrm>
                  <a:off x="1865195" y="1936739"/>
                  <a:ext cx="153717" cy="761999"/>
                  <a:chOff x="912727" y="1905812"/>
                  <a:chExt cx="78459" cy="685806"/>
                </a:xfrm>
              </p:grpSpPr>
              <p:cxnSp>
                <p:nvCxnSpPr>
                  <p:cNvPr id="113" name="Straight Connector 112"/>
                  <p:cNvCxnSpPr/>
                  <p:nvPr/>
                </p:nvCxnSpPr>
                <p:spPr>
                  <a:xfrm rot="5400000">
                    <a:off x="837403" y="1981137"/>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40"/>
                  <p:cNvCxnSpPr/>
                  <p:nvPr/>
                </p:nvCxnSpPr>
                <p:spPr>
                  <a:xfrm rot="16200000" flipH="1">
                    <a:off x="913333" y="2055933"/>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41"/>
                  <p:cNvCxnSpPr/>
                  <p:nvPr/>
                </p:nvCxnSpPr>
                <p:spPr>
                  <a:xfrm rot="5400000">
                    <a:off x="913333" y="2133181"/>
                    <a:ext cx="77247"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914275" y="2209486"/>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85"/>
                  <p:cNvCxnSpPr/>
                  <p:nvPr/>
                </p:nvCxnSpPr>
                <p:spPr>
                  <a:xfrm rot="5400000">
                    <a:off x="914275" y="2284849"/>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86"/>
                  <p:cNvCxnSpPr/>
                  <p:nvPr/>
                </p:nvCxnSpPr>
                <p:spPr>
                  <a:xfrm rot="16200000" flipH="1">
                    <a:off x="913333" y="2361154"/>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913900" y="2514332"/>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96" name="Cube 95"/>
                <p:cNvSpPr/>
                <p:nvPr/>
              </p:nvSpPr>
              <p:spPr>
                <a:xfrm>
                  <a:off x="647027" y="3766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 name="Group 54"/>
                <p:cNvGrpSpPr>
                  <a:grpSpLocks/>
                </p:cNvGrpSpPr>
                <p:nvPr/>
              </p:nvGrpSpPr>
              <p:grpSpPr bwMode="auto">
                <a:xfrm>
                  <a:off x="1869329" y="3079743"/>
                  <a:ext cx="149902" cy="761998"/>
                  <a:chOff x="914299" y="1906491"/>
                  <a:chExt cx="76901" cy="685082"/>
                </a:xfrm>
              </p:grpSpPr>
              <p:cxnSp>
                <p:nvCxnSpPr>
                  <p:cNvPr id="106" name="Straight Connector 105"/>
                  <p:cNvCxnSpPr/>
                  <p:nvPr/>
                </p:nvCxnSpPr>
                <p:spPr>
                  <a:xfrm rot="5400000">
                    <a:off x="839060" y="1981730"/>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914166" y="20571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914166" y="2134358"/>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915108" y="2210582"/>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915108" y="2285866"/>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914166" y="23620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13987" y="2514363"/>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1" name="Group 46"/>
                <p:cNvGrpSpPr>
                  <a:grpSpLocks/>
                </p:cNvGrpSpPr>
                <p:nvPr/>
              </p:nvGrpSpPr>
              <p:grpSpPr bwMode="auto">
                <a:xfrm>
                  <a:off x="943001" y="3079729"/>
                  <a:ext cx="161420" cy="764088"/>
                  <a:chOff x="908651" y="1905781"/>
                  <a:chExt cx="82817" cy="686965"/>
                </a:xfrm>
              </p:grpSpPr>
              <p:cxnSp>
                <p:nvCxnSpPr>
                  <p:cNvPr id="99" name="Straight Connector 98"/>
                  <p:cNvCxnSpPr/>
                  <p:nvPr/>
                </p:nvCxnSpPr>
                <p:spPr>
                  <a:xfrm rot="5400000">
                    <a:off x="835384" y="1979048"/>
                    <a:ext cx="152450" cy="591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911477" y="205352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911477" y="2130690"/>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911477" y="220785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912418" y="2284081"/>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911477" y="2360306"/>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914255" y="2515535"/>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87" name="Can 86"/>
              <p:cNvSpPr/>
              <p:nvPr/>
            </p:nvSpPr>
            <p:spPr>
              <a:xfrm>
                <a:off x="17526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9" name="Straight Connector 8"/>
            <p:cNvCxnSpPr>
              <a:stCxn id="88" idx="4"/>
            </p:cNvCxnSpPr>
            <p:nvPr/>
          </p:nvCxnSpPr>
          <p:spPr bwMode="auto">
            <a:xfrm>
              <a:off x="1526725" y="5410200"/>
              <a:ext cx="22070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67"/>
            <p:cNvGrpSpPr>
              <a:grpSpLocks/>
            </p:cNvGrpSpPr>
            <p:nvPr/>
          </p:nvGrpSpPr>
          <p:grpSpPr bwMode="auto">
            <a:xfrm>
              <a:off x="3771900" y="2057400"/>
              <a:ext cx="723900" cy="3733801"/>
              <a:chOff x="5523866" y="1828799"/>
              <a:chExt cx="723826" cy="3733801"/>
            </a:xfrm>
          </p:grpSpPr>
          <p:grpSp>
            <p:nvGrpSpPr>
              <p:cNvPr id="13" name="Group 158"/>
              <p:cNvGrpSpPr>
                <a:grpSpLocks/>
              </p:cNvGrpSpPr>
              <p:nvPr/>
            </p:nvGrpSpPr>
            <p:grpSpPr bwMode="auto">
              <a:xfrm>
                <a:off x="5523866" y="1828799"/>
                <a:ext cx="723826" cy="3178182"/>
                <a:chOff x="646170" y="1936738"/>
                <a:chExt cx="1752434" cy="4190999"/>
              </a:xfrm>
            </p:grpSpPr>
            <p:grpSp>
              <p:nvGrpSpPr>
                <p:cNvPr id="14" name="Group 62"/>
                <p:cNvGrpSpPr>
                  <a:grpSpLocks/>
                </p:cNvGrpSpPr>
                <p:nvPr/>
              </p:nvGrpSpPr>
              <p:grpSpPr bwMode="auto">
                <a:xfrm>
                  <a:off x="942278" y="4222739"/>
                  <a:ext cx="161430" cy="764094"/>
                  <a:chOff x="908211" y="1905772"/>
                  <a:chExt cx="82816" cy="686966"/>
                </a:xfrm>
              </p:grpSpPr>
              <p:cxnSp>
                <p:nvCxnSpPr>
                  <p:cNvPr id="79" name="Straight Connector 78"/>
                  <p:cNvCxnSpPr/>
                  <p:nvPr/>
                </p:nvCxnSpPr>
                <p:spPr>
                  <a:xfrm rot="5400000">
                    <a:off x="832972" y="1981011"/>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911036" y="205351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911036" y="2130682"/>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911036" y="2207847"/>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911977" y="2284072"/>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911036" y="2360298"/>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913814" y="25155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5" name="Group 70"/>
                <p:cNvGrpSpPr>
                  <a:grpSpLocks/>
                </p:cNvGrpSpPr>
                <p:nvPr/>
              </p:nvGrpSpPr>
              <p:grpSpPr bwMode="auto">
                <a:xfrm>
                  <a:off x="1868472" y="4222727"/>
                  <a:ext cx="149900" cy="761995"/>
                  <a:chOff x="913860" y="1906488"/>
                  <a:chExt cx="76900" cy="685083"/>
                </a:xfrm>
              </p:grpSpPr>
              <p:cxnSp>
                <p:nvCxnSpPr>
                  <p:cNvPr id="72" name="Straight Connector 71"/>
                  <p:cNvCxnSpPr/>
                  <p:nvPr/>
                </p:nvCxnSpPr>
                <p:spPr>
                  <a:xfrm rot="5400000">
                    <a:off x="838621" y="19817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913727" y="20571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913727" y="2134355"/>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914668" y="2210579"/>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914668" y="2285863"/>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913727" y="2362088"/>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913548" y="2514361"/>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rot="5400000">
                  <a:off x="647556" y="5744816"/>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560281" y="5746738"/>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8" name="Cube 37"/>
                <p:cNvSpPr/>
                <p:nvPr/>
              </p:nvSpPr>
              <p:spPr>
                <a:xfrm>
                  <a:off x="646170" y="2623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6" name="Group 37"/>
                <p:cNvGrpSpPr>
                  <a:grpSpLocks/>
                </p:cNvGrpSpPr>
                <p:nvPr/>
              </p:nvGrpSpPr>
              <p:grpSpPr bwMode="auto">
                <a:xfrm>
                  <a:off x="949550" y="1936745"/>
                  <a:ext cx="153705" cy="762002"/>
                  <a:chOff x="912809" y="1905074"/>
                  <a:chExt cx="78073" cy="686519"/>
                </a:xfrm>
              </p:grpSpPr>
              <p:cxnSp>
                <p:nvCxnSpPr>
                  <p:cNvPr id="65" name="Straight Connector 64"/>
                  <p:cNvCxnSpPr/>
                  <p:nvPr/>
                </p:nvCxnSpPr>
                <p:spPr>
                  <a:xfrm rot="5400000">
                    <a:off x="837401" y="1980483"/>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913181" y="2055586"/>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913181" y="2132914"/>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914125" y="2209297"/>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914125" y="228473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34"/>
                  <p:cNvCxnSpPr/>
                  <p:nvPr/>
                </p:nvCxnSpPr>
                <p:spPr>
                  <a:xfrm rot="16200000" flipH="1">
                    <a:off x="913181" y="2361124"/>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913520" y="2514233"/>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7" name="Group 38"/>
                <p:cNvGrpSpPr>
                  <a:grpSpLocks/>
                </p:cNvGrpSpPr>
                <p:nvPr/>
              </p:nvGrpSpPr>
              <p:grpSpPr bwMode="auto">
                <a:xfrm>
                  <a:off x="1856656" y="1936738"/>
                  <a:ext cx="161403" cy="761999"/>
                  <a:chOff x="908368" y="1905811"/>
                  <a:chExt cx="82382" cy="685806"/>
                </a:xfrm>
              </p:grpSpPr>
              <p:cxnSp>
                <p:nvCxnSpPr>
                  <p:cNvPr id="58" name="Straight Connector 57"/>
                  <p:cNvCxnSpPr/>
                  <p:nvPr/>
                </p:nvCxnSpPr>
                <p:spPr>
                  <a:xfrm rot="5400000">
                    <a:off x="833043" y="1981136"/>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40"/>
                  <p:cNvCxnSpPr/>
                  <p:nvPr/>
                </p:nvCxnSpPr>
                <p:spPr>
                  <a:xfrm rot="16200000" flipH="1">
                    <a:off x="910935" y="2053970"/>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41"/>
                  <p:cNvCxnSpPr/>
                  <p:nvPr/>
                </p:nvCxnSpPr>
                <p:spPr>
                  <a:xfrm rot="5400000">
                    <a:off x="910935" y="2131218"/>
                    <a:ext cx="77247"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911877" y="2207522"/>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911877" y="2282886"/>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910935" y="2359191"/>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913462" y="2514331"/>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1" name="Cube 40"/>
                <p:cNvSpPr/>
                <p:nvPr/>
              </p:nvSpPr>
              <p:spPr>
                <a:xfrm>
                  <a:off x="646170" y="3766377"/>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8" name="Group 54"/>
                <p:cNvGrpSpPr>
                  <a:grpSpLocks/>
                </p:cNvGrpSpPr>
                <p:nvPr/>
              </p:nvGrpSpPr>
              <p:grpSpPr bwMode="auto">
                <a:xfrm>
                  <a:off x="1868472" y="3079740"/>
                  <a:ext cx="149900" cy="761998"/>
                  <a:chOff x="913860" y="1906490"/>
                  <a:chExt cx="76900" cy="685082"/>
                </a:xfrm>
              </p:grpSpPr>
              <p:cxnSp>
                <p:nvCxnSpPr>
                  <p:cNvPr id="51" name="Straight Connector 50"/>
                  <p:cNvCxnSpPr/>
                  <p:nvPr/>
                </p:nvCxnSpPr>
                <p:spPr>
                  <a:xfrm rot="5400000">
                    <a:off x="838621"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913727"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13727"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91466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91466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913727"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913548"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Group 46"/>
                <p:cNvGrpSpPr>
                  <a:grpSpLocks/>
                </p:cNvGrpSpPr>
                <p:nvPr/>
              </p:nvGrpSpPr>
              <p:grpSpPr bwMode="auto">
                <a:xfrm>
                  <a:off x="942277" y="3079741"/>
                  <a:ext cx="161430" cy="764094"/>
                  <a:chOff x="908212" y="1905779"/>
                  <a:chExt cx="82816" cy="686966"/>
                </a:xfrm>
              </p:grpSpPr>
              <p:cxnSp>
                <p:nvCxnSpPr>
                  <p:cNvPr id="44" name="Straight Connector 43"/>
                  <p:cNvCxnSpPr/>
                  <p:nvPr/>
                </p:nvCxnSpPr>
                <p:spPr>
                  <a:xfrm rot="5400000">
                    <a:off x="832973" y="1981018"/>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911037" y="2053522"/>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911037" y="213068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911037" y="220785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911978" y="2284079"/>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911037" y="2360305"/>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913815" y="2515534"/>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32" name="Can 31"/>
              <p:cNvSpPr/>
              <p:nvPr/>
            </p:nvSpPr>
            <p:spPr>
              <a:xfrm>
                <a:off x="56007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Can 32"/>
              <p:cNvSpPr/>
              <p:nvPr/>
            </p:nvSpPr>
            <p:spPr>
              <a:xfrm>
                <a:off x="56007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 name="TextBox 204"/>
            <p:cNvSpPr txBox="1">
              <a:spLocks noChangeArrowheads="1"/>
            </p:cNvSpPr>
            <p:nvPr/>
          </p:nvSpPr>
          <p:spPr bwMode="auto">
            <a:xfrm>
              <a:off x="688439" y="1676400"/>
              <a:ext cx="1447948" cy="369332"/>
            </a:xfrm>
            <a:prstGeom prst="rect">
              <a:avLst/>
            </a:prstGeom>
            <a:noFill/>
            <a:ln w="9525">
              <a:noFill/>
              <a:miter lim="800000"/>
              <a:headEnd/>
              <a:tailEnd/>
            </a:ln>
          </p:spPr>
          <p:txBody>
            <a:bodyPr>
              <a:spAutoFit/>
            </a:bodyPr>
            <a:lstStyle/>
            <a:p>
              <a:pPr algn="ctr"/>
              <a:r>
                <a:rPr lang="en-US" dirty="0" smtClean="0">
                  <a:latin typeface="Calibri" pitchFamily="34" charset="0"/>
                </a:rPr>
                <a:t>ETMX</a:t>
              </a:r>
              <a:endParaRPr lang="en-US" dirty="0">
                <a:latin typeface="Calibri" pitchFamily="34" charset="0"/>
              </a:endParaRPr>
            </a:p>
          </p:txBody>
        </p:sp>
        <p:sp>
          <p:nvSpPr>
            <p:cNvPr id="21" name="TextBox 205"/>
            <p:cNvSpPr txBox="1">
              <a:spLocks noChangeArrowheads="1"/>
            </p:cNvSpPr>
            <p:nvPr/>
          </p:nvSpPr>
          <p:spPr bwMode="auto">
            <a:xfrm>
              <a:off x="3426618" y="1676400"/>
              <a:ext cx="1524156" cy="369332"/>
            </a:xfrm>
            <a:prstGeom prst="rect">
              <a:avLst/>
            </a:prstGeom>
            <a:noFill/>
            <a:ln w="9525">
              <a:noFill/>
              <a:miter lim="800000"/>
              <a:headEnd/>
              <a:tailEnd/>
            </a:ln>
          </p:spPr>
          <p:txBody>
            <a:bodyPr>
              <a:spAutoFit/>
            </a:bodyPr>
            <a:lstStyle/>
            <a:p>
              <a:pPr algn="ctr"/>
              <a:r>
                <a:rPr lang="en-US" dirty="0" smtClean="0">
                  <a:latin typeface="Calibri" pitchFamily="34" charset="0"/>
                </a:rPr>
                <a:t>ETMY</a:t>
              </a:r>
              <a:endParaRPr lang="en-US" dirty="0">
                <a:latin typeface="Calibri" pitchFamily="34" charset="0"/>
              </a:endParaRPr>
            </a:p>
          </p:txBody>
        </p:sp>
        <p:sp>
          <p:nvSpPr>
            <p:cNvPr id="22" name="Rectangle 21"/>
            <p:cNvSpPr/>
            <p:nvPr/>
          </p:nvSpPr>
          <p:spPr bwMode="auto">
            <a:xfrm>
              <a:off x="2059782" y="6248400"/>
              <a:ext cx="1295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charset="0"/>
                </a:rPr>
                <a:t>Control Law</a:t>
              </a:r>
            </a:p>
          </p:txBody>
        </p:sp>
        <p:cxnSp>
          <p:nvCxnSpPr>
            <p:cNvPr id="23" name="Straight Connector 22"/>
            <p:cNvCxnSpPr/>
            <p:nvPr/>
          </p:nvCxnSpPr>
          <p:spPr bwMode="auto">
            <a:xfrm>
              <a:off x="2669382" y="5410200"/>
              <a:ext cx="0" cy="8382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H="1">
              <a:off x="4495800" y="5410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3355182" y="6477000"/>
              <a:ext cx="17502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574382"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611982"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30" name="Rectangle 29"/>
            <p:cNvSpPr/>
            <p:nvPr/>
          </p:nvSpPr>
          <p:spPr bwMode="auto">
            <a:xfrm>
              <a:off x="3429000"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42" name="Straight Connector 141"/>
            <p:cNvCxnSpPr/>
            <p:nvPr/>
          </p:nvCxnSpPr>
          <p:spPr>
            <a:xfrm flipV="1">
              <a:off x="5105400"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24"/>
            <p:cNvCxnSpPr/>
            <p:nvPr/>
          </p:nvCxnSpPr>
          <p:spPr bwMode="auto">
            <a:xfrm flipH="1">
              <a:off x="4495801" y="35814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24"/>
            <p:cNvCxnSpPr/>
            <p:nvPr/>
          </p:nvCxnSpPr>
          <p:spPr bwMode="auto">
            <a:xfrm flipH="1">
              <a:off x="4495801" y="45720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572000" y="3200400"/>
              <a:ext cx="533400" cy="369332"/>
            </a:xfrm>
            <a:prstGeom prst="rect">
              <a:avLst/>
            </a:prstGeom>
            <a:noFill/>
          </p:spPr>
          <p:txBody>
            <a:bodyPr wrap="square" rtlCol="0">
              <a:spAutoFit/>
            </a:bodyPr>
            <a:lstStyle/>
            <a:p>
              <a:r>
                <a:rPr lang="en-US" dirty="0" smtClean="0"/>
                <a:t>u</a:t>
              </a:r>
              <a:r>
                <a:rPr lang="en-US" baseline="-25000" dirty="0" smtClean="0"/>
                <a:t>2,2</a:t>
              </a:r>
              <a:endParaRPr lang="en-US" dirty="0"/>
            </a:p>
          </p:txBody>
        </p:sp>
        <p:sp>
          <p:nvSpPr>
            <p:cNvPr id="148" name="TextBox 147"/>
            <p:cNvSpPr txBox="1"/>
            <p:nvPr/>
          </p:nvSpPr>
          <p:spPr>
            <a:xfrm>
              <a:off x="4572000" y="4191000"/>
              <a:ext cx="609600" cy="369332"/>
            </a:xfrm>
            <a:prstGeom prst="rect">
              <a:avLst/>
            </a:prstGeom>
            <a:noFill/>
          </p:spPr>
          <p:txBody>
            <a:bodyPr wrap="square" rtlCol="0">
              <a:spAutoFit/>
            </a:bodyPr>
            <a:lstStyle/>
            <a:p>
              <a:r>
                <a:rPr lang="en-US" dirty="0" smtClean="0"/>
                <a:t>u</a:t>
              </a:r>
              <a:r>
                <a:rPr lang="en-US" baseline="-25000" dirty="0" smtClean="0"/>
                <a:t>2,3</a:t>
              </a:r>
              <a:endParaRPr lang="en-US" dirty="0"/>
            </a:p>
          </p:txBody>
        </p:sp>
        <p:sp>
          <p:nvSpPr>
            <p:cNvPr id="149" name="TextBox 148"/>
            <p:cNvSpPr txBox="1"/>
            <p:nvPr/>
          </p:nvSpPr>
          <p:spPr>
            <a:xfrm>
              <a:off x="4572000" y="5029200"/>
              <a:ext cx="533400" cy="369332"/>
            </a:xfrm>
            <a:prstGeom prst="rect">
              <a:avLst/>
            </a:prstGeom>
            <a:noFill/>
          </p:spPr>
          <p:txBody>
            <a:bodyPr wrap="square" rtlCol="0">
              <a:spAutoFit/>
            </a:bodyPr>
            <a:lstStyle/>
            <a:p>
              <a:r>
                <a:rPr lang="en-US" dirty="0" smtClean="0"/>
                <a:t>u</a:t>
              </a:r>
              <a:r>
                <a:rPr lang="en-US" baseline="-25000" dirty="0" smtClean="0"/>
                <a:t>2,4</a:t>
              </a:r>
              <a:endParaRPr lang="en-US" dirty="0"/>
            </a:p>
          </p:txBody>
        </p:sp>
        <p:cxnSp>
          <p:nvCxnSpPr>
            <p:cNvPr id="183" name="Straight Connector 182"/>
            <p:cNvCxnSpPr/>
            <p:nvPr/>
          </p:nvCxnSpPr>
          <p:spPr bwMode="auto">
            <a:xfrm>
              <a:off x="304800" y="6477000"/>
              <a:ext cx="17549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bwMode="auto">
            <a:xfrm flipH="1">
              <a:off x="304800" y="5410200"/>
              <a:ext cx="535783"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auto">
            <a:xfrm rot="5400000">
              <a:off x="-229394"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04006"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24"/>
            <p:cNvCxnSpPr/>
            <p:nvPr/>
          </p:nvCxnSpPr>
          <p:spPr bwMode="auto">
            <a:xfrm flipH="1">
              <a:off x="304800" y="3581400"/>
              <a:ext cx="6119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24"/>
            <p:cNvCxnSpPr/>
            <p:nvPr/>
          </p:nvCxnSpPr>
          <p:spPr bwMode="auto">
            <a:xfrm flipH="1">
              <a:off x="304800" y="4572000"/>
              <a:ext cx="5357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4800" y="32004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,2</a:t>
              </a:r>
              <a:endParaRPr lang="en-US" dirty="0"/>
            </a:p>
          </p:txBody>
        </p:sp>
        <p:sp>
          <p:nvSpPr>
            <p:cNvPr id="190" name="TextBox 189"/>
            <p:cNvSpPr txBox="1"/>
            <p:nvPr/>
          </p:nvSpPr>
          <p:spPr>
            <a:xfrm>
              <a:off x="304800" y="4191000"/>
              <a:ext cx="609600" cy="369332"/>
            </a:xfrm>
            <a:prstGeom prst="rect">
              <a:avLst/>
            </a:prstGeom>
            <a:noFill/>
          </p:spPr>
          <p:txBody>
            <a:bodyPr wrap="square" rtlCol="0">
              <a:spAutoFit/>
            </a:bodyPr>
            <a:lstStyle/>
            <a:p>
              <a:r>
                <a:rPr lang="en-US" dirty="0" smtClean="0"/>
                <a:t>u</a:t>
              </a:r>
              <a:r>
                <a:rPr lang="en-US" baseline="-25000" dirty="0"/>
                <a:t>1</a:t>
              </a:r>
              <a:r>
                <a:rPr lang="en-US" baseline="-25000" dirty="0" smtClean="0"/>
                <a:t>,3</a:t>
              </a:r>
              <a:endParaRPr lang="en-US" dirty="0"/>
            </a:p>
          </p:txBody>
        </p:sp>
        <p:sp>
          <p:nvSpPr>
            <p:cNvPr id="191" name="TextBox 190"/>
            <p:cNvSpPr txBox="1"/>
            <p:nvPr/>
          </p:nvSpPr>
          <p:spPr>
            <a:xfrm>
              <a:off x="304800" y="50292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,4</a:t>
              </a:r>
              <a:endParaRPr lang="en-US" dirty="0"/>
            </a:p>
          </p:txBody>
        </p:sp>
        <p:sp>
          <p:nvSpPr>
            <p:cNvPr id="195" name="Isosceles Triangle 194"/>
            <p:cNvSpPr/>
            <p:nvPr/>
          </p:nvSpPr>
          <p:spPr>
            <a:xfrm rot="5400000">
              <a:off x="36599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p:cNvSpPr txBox="1"/>
            <p:nvPr/>
          </p:nvSpPr>
          <p:spPr>
            <a:xfrm>
              <a:off x="3659982" y="6281928"/>
              <a:ext cx="528636" cy="369332"/>
            </a:xfrm>
            <a:prstGeom prst="rect">
              <a:avLst/>
            </a:prstGeom>
            <a:noFill/>
          </p:spPr>
          <p:txBody>
            <a:bodyPr wrap="square" rtlCol="0">
              <a:spAutoFit/>
            </a:bodyPr>
            <a:lstStyle/>
            <a:p>
              <a:r>
                <a:rPr lang="en-US" dirty="0" smtClean="0"/>
                <a:t>0.5</a:t>
              </a:r>
              <a:endParaRPr lang="en-US" dirty="0"/>
            </a:p>
          </p:txBody>
        </p:sp>
        <p:sp>
          <p:nvSpPr>
            <p:cNvPr id="197" name="Isosceles Triangle 196"/>
            <p:cNvSpPr/>
            <p:nvPr/>
          </p:nvSpPr>
          <p:spPr>
            <a:xfrm rot="16200000">
              <a:off x="10691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1216818" y="6281928"/>
              <a:ext cx="528636" cy="369332"/>
            </a:xfrm>
            <a:prstGeom prst="rect">
              <a:avLst/>
            </a:prstGeom>
            <a:noFill/>
          </p:spPr>
          <p:txBody>
            <a:bodyPr wrap="square" rtlCol="0">
              <a:spAutoFit/>
            </a:bodyPr>
            <a:lstStyle/>
            <a:p>
              <a:r>
                <a:rPr lang="en-US" dirty="0" smtClean="0"/>
                <a:t>0.5</a:t>
              </a:r>
              <a:endParaRPr lang="en-US" dirty="0"/>
            </a:p>
          </p:txBody>
        </p:sp>
      </p:grpSp>
      <p:sp>
        <p:nvSpPr>
          <p:cNvPr id="153" name="TextBox 152"/>
          <p:cNvSpPr txBox="1"/>
          <p:nvPr/>
        </p:nvSpPr>
        <p:spPr>
          <a:xfrm>
            <a:off x="5410200" y="1905000"/>
            <a:ext cx="3352800" cy="4708982"/>
          </a:xfrm>
          <a:prstGeom prst="rect">
            <a:avLst/>
          </a:prstGeom>
          <a:noFill/>
          <a:ln w="12700">
            <a:solidFill>
              <a:schemeClr val="tx1"/>
            </a:solidFill>
          </a:ln>
        </p:spPr>
        <p:txBody>
          <a:bodyPr wrap="square" rtlCol="0">
            <a:spAutoFit/>
          </a:bodyPr>
          <a:lstStyle/>
          <a:p>
            <a:pPr>
              <a:spcAft>
                <a:spcPts val="1200"/>
              </a:spcAft>
              <a:buFont typeface="Arial" charset="0"/>
              <a:buChar char="•"/>
            </a:pPr>
            <a:r>
              <a:rPr lang="en-US" dirty="0" smtClean="0"/>
              <a:t> The common mode damping injects the same sensor noise into both pendulums</a:t>
            </a:r>
          </a:p>
          <a:p>
            <a:pPr>
              <a:spcAft>
                <a:spcPts val="1200"/>
              </a:spcAft>
              <a:buFont typeface="Arial" charset="0"/>
              <a:buChar char="•"/>
            </a:pPr>
            <a:r>
              <a:rPr lang="en-US" dirty="0"/>
              <a:t> </a:t>
            </a:r>
            <a:r>
              <a:rPr lang="en-US" dirty="0" smtClean="0"/>
              <a:t>Since both pendulums are the same, this noise enters the test masses along only the common mode</a:t>
            </a:r>
          </a:p>
          <a:p>
            <a:pPr>
              <a:spcAft>
                <a:spcPts val="1200"/>
              </a:spcAft>
              <a:buFont typeface="Arial" charset="0"/>
              <a:buChar char="•"/>
            </a:pPr>
            <a:r>
              <a:rPr lang="en-US" dirty="0"/>
              <a:t> </a:t>
            </a:r>
            <a:r>
              <a:rPr lang="en-US" dirty="0" smtClean="0"/>
              <a:t>Thus, no damping noise to DARM from this loop!</a:t>
            </a:r>
          </a:p>
          <a:p>
            <a:pPr>
              <a:spcAft>
                <a:spcPts val="1200"/>
              </a:spcAft>
              <a:buFont typeface="Arial" charset="0"/>
              <a:buChar char="•"/>
            </a:pPr>
            <a:r>
              <a:rPr lang="en-US" dirty="0"/>
              <a:t> </a:t>
            </a:r>
            <a:r>
              <a:rPr lang="en-US" dirty="0" smtClean="0"/>
              <a:t>Warning: If one pendulum get’s bumped, the other will in part feel it too since both pendulums receive the same damping signal. Note that similar coupling already exists through DARM control.</a:t>
            </a:r>
            <a:endParaRPr lang="en-US" dirty="0"/>
          </a:p>
        </p:txBody>
      </p:sp>
      <p:sp>
        <p:nvSpPr>
          <p:cNvPr id="155" name="Footer Placeholder 154"/>
          <p:cNvSpPr>
            <a:spLocks noGrp="1"/>
          </p:cNvSpPr>
          <p:nvPr>
            <p:ph type="ftr" sz="quarter" idx="11"/>
          </p:nvPr>
        </p:nvSpPr>
        <p:spPr>
          <a:xfrm>
            <a:off x="3124200" y="6492875"/>
            <a:ext cx="2895600" cy="365125"/>
          </a:xfrm>
        </p:spPr>
        <p:txBody>
          <a:bodyPr/>
          <a:lstStyle/>
          <a:p>
            <a:r>
              <a:rPr lang="en-US" smtClean="0"/>
              <a:t>G1200774-v8</a:t>
            </a:r>
            <a:endParaRPr lang="en-US" dirty="0"/>
          </a:p>
        </p:txBody>
      </p:sp>
      <p:cxnSp>
        <p:nvCxnSpPr>
          <p:cNvPr id="156" name="Straight Arrow Connector 24"/>
          <p:cNvCxnSpPr>
            <a:stCxn id="31" idx="2"/>
          </p:cNvCxnSpPr>
          <p:nvPr/>
        </p:nvCxnSpPr>
        <p:spPr bwMode="auto">
          <a:xfrm flipH="1">
            <a:off x="1371600" y="2732532"/>
            <a:ext cx="914400" cy="10668"/>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7" name="Isosceles Triangle 156"/>
          <p:cNvSpPr/>
          <p:nvPr/>
        </p:nvSpPr>
        <p:spPr>
          <a:xfrm rot="5400000">
            <a:off x="1524000" y="2514600"/>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p:cNvSpPr txBox="1"/>
          <p:nvPr/>
        </p:nvSpPr>
        <p:spPr>
          <a:xfrm>
            <a:off x="1463040" y="2557046"/>
            <a:ext cx="528636" cy="338554"/>
          </a:xfrm>
          <a:prstGeom prst="rect">
            <a:avLst/>
          </a:prstGeom>
          <a:noFill/>
        </p:spPr>
        <p:txBody>
          <a:bodyPr wrap="square" rtlCol="0">
            <a:spAutoFit/>
          </a:bodyPr>
          <a:lstStyle/>
          <a:p>
            <a:r>
              <a:rPr lang="en-US" sz="1600" dirty="0" smtClean="0"/>
              <a:t>0.5</a:t>
            </a:r>
            <a:endParaRPr lang="en-US" sz="1600" dirty="0"/>
          </a:p>
        </p:txBody>
      </p:sp>
      <p:sp>
        <p:nvSpPr>
          <p:cNvPr id="160" name="Isosceles Triangle 159"/>
          <p:cNvSpPr/>
          <p:nvPr/>
        </p:nvSpPr>
        <p:spPr>
          <a:xfrm rot="16200000">
            <a:off x="2971800" y="2514600"/>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p:cNvSpPr txBox="1"/>
          <p:nvPr/>
        </p:nvSpPr>
        <p:spPr>
          <a:xfrm>
            <a:off x="3052764" y="2557046"/>
            <a:ext cx="528636" cy="338554"/>
          </a:xfrm>
          <a:prstGeom prst="rect">
            <a:avLst/>
          </a:prstGeom>
          <a:noFill/>
        </p:spPr>
        <p:txBody>
          <a:bodyPr wrap="square" rtlCol="0">
            <a:spAutoFit/>
          </a:bodyPr>
          <a:lstStyle/>
          <a:p>
            <a:r>
              <a:rPr lang="en-US" sz="1600" dirty="0" smtClean="0"/>
              <a:t>0.5</a:t>
            </a:r>
            <a:endParaRPr lang="en-US" sz="1600" dirty="0"/>
          </a:p>
        </p:txBody>
      </p:sp>
      <p:sp>
        <p:nvSpPr>
          <p:cNvPr id="31" name="Oval 30"/>
          <p:cNvSpPr/>
          <p:nvPr/>
        </p:nvSpPr>
        <p:spPr>
          <a:xfrm>
            <a:off x="2286000" y="2542032"/>
            <a:ext cx="381000" cy="381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65" name="TextBox 164"/>
          <p:cNvSpPr txBox="1"/>
          <p:nvPr/>
        </p:nvSpPr>
        <p:spPr>
          <a:xfrm>
            <a:off x="2331720" y="2526268"/>
            <a:ext cx="335280" cy="369332"/>
          </a:xfrm>
          <a:prstGeom prst="rect">
            <a:avLst/>
          </a:prstGeom>
          <a:noFill/>
        </p:spPr>
        <p:txBody>
          <a:bodyPr wrap="square" rtlCol="0">
            <a:spAutoFit/>
          </a:bodyPr>
          <a:lstStyle/>
          <a:p>
            <a:r>
              <a:rPr lang="en-US" dirty="0"/>
              <a:t>+</a:t>
            </a:r>
          </a:p>
        </p:txBody>
      </p:sp>
      <p:cxnSp>
        <p:nvCxnSpPr>
          <p:cNvPr id="166" name="Straight Connector 165"/>
          <p:cNvCxnSpPr/>
          <p:nvPr/>
        </p:nvCxnSpPr>
        <p:spPr bwMode="auto">
          <a:xfrm flipH="1">
            <a:off x="2478024" y="2923032"/>
            <a:ext cx="0" cy="50292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bwMode="auto">
          <a:xfrm>
            <a:off x="1828800" y="3429000"/>
            <a:ext cx="1295400" cy="838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solidFill>
                  <a:schemeClr val="tx1"/>
                </a:solidFill>
                <a:cs typeface="Arial" charset="0"/>
              </a:rPr>
              <a:t>Common mode damping</a:t>
            </a:r>
            <a:endParaRPr lang="en-US" dirty="0">
              <a:solidFill>
                <a:schemeClr val="tx1"/>
              </a:solidFill>
              <a:cs typeface="Arial" charset="0"/>
            </a:endParaRPr>
          </a:p>
        </p:txBody>
      </p:sp>
      <p:cxnSp>
        <p:nvCxnSpPr>
          <p:cNvPr id="167" name="Straight Connector 166"/>
          <p:cNvCxnSpPr/>
          <p:nvPr/>
        </p:nvCxnSpPr>
        <p:spPr bwMode="auto">
          <a:xfrm flipH="1" flipV="1">
            <a:off x="1371600" y="2895600"/>
            <a:ext cx="457200" cy="533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auto">
          <a:xfrm flipV="1">
            <a:off x="3124200" y="2895600"/>
            <a:ext cx="457200" cy="533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2346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40</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851705814"/>
              </p:ext>
            </p:extLst>
          </p:nvPr>
        </p:nvGraphicFramePr>
        <p:xfrm>
          <a:off x="76200" y="2057400"/>
          <a:ext cx="8229600" cy="1168045"/>
        </p:xfrm>
        <a:graphic>
          <a:graphicData uri="http://schemas.openxmlformats.org/presentationml/2006/ole">
            <mc:AlternateContent xmlns:mc="http://schemas.openxmlformats.org/markup-compatibility/2006">
              <mc:Choice xmlns:v="urn:schemas-microsoft-com:vml" Requires="v">
                <p:oleObj spid="_x0000_s12679" name="Equation" r:id="rId3" imgW="11099800" imgH="1574800" progId="Equation.3">
                  <p:embed/>
                </p:oleObj>
              </mc:Choice>
              <mc:Fallback>
                <p:oleObj name="Equation" r:id="rId3" imgW="11099800" imgH="1574800" progId="Equation.3">
                  <p:embed/>
                  <p:pic>
                    <p:nvPicPr>
                      <p:cNvPr id="0" name=""/>
                      <p:cNvPicPr>
                        <a:picLocks noChangeAspect="1" noChangeArrowheads="1"/>
                      </p:cNvPicPr>
                      <p:nvPr/>
                    </p:nvPicPr>
                    <p:blipFill>
                      <a:blip r:embed="rId4"/>
                      <a:srcRect/>
                      <a:stretch>
                        <a:fillRect/>
                      </a:stretch>
                    </p:blipFill>
                    <p:spPr bwMode="auto">
                      <a:xfrm>
                        <a:off x="76200" y="2057400"/>
                        <a:ext cx="8229600" cy="1168045"/>
                      </a:xfrm>
                      <a:prstGeom prst="rect">
                        <a:avLst/>
                      </a:prstGeom>
                      <a:noFill/>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2466791782"/>
              </p:ext>
            </p:extLst>
          </p:nvPr>
        </p:nvGraphicFramePr>
        <p:xfrm>
          <a:off x="228600" y="3630612"/>
          <a:ext cx="7589838" cy="1931988"/>
        </p:xfrm>
        <a:graphic>
          <a:graphicData uri="http://schemas.openxmlformats.org/presentationml/2006/ole">
            <mc:AlternateContent xmlns:mc="http://schemas.openxmlformats.org/markup-compatibility/2006">
              <mc:Choice xmlns:v="urn:schemas-microsoft-com:vml" Requires="v">
                <p:oleObj spid="_x0000_s12680" name="Equation" r:id="rId5" imgW="10236200" imgH="2603500" progId="Equation.3">
                  <p:embed/>
                </p:oleObj>
              </mc:Choice>
              <mc:Fallback>
                <p:oleObj name="Equation" r:id="rId5" imgW="10236200" imgH="2603500" progId="Equation.3">
                  <p:embed/>
                  <p:pic>
                    <p:nvPicPr>
                      <p:cNvPr id="0" name=""/>
                      <p:cNvPicPr>
                        <a:picLocks noChangeAspect="1" noChangeArrowheads="1"/>
                      </p:cNvPicPr>
                      <p:nvPr/>
                    </p:nvPicPr>
                    <p:blipFill>
                      <a:blip r:embed="rId6"/>
                      <a:srcRect/>
                      <a:stretch>
                        <a:fillRect/>
                      </a:stretch>
                    </p:blipFill>
                    <p:spPr bwMode="auto">
                      <a:xfrm>
                        <a:off x="228600" y="3630612"/>
                        <a:ext cx="7589838" cy="1931988"/>
                      </a:xfrm>
                      <a:prstGeom prst="rect">
                        <a:avLst/>
                      </a:prstGeom>
                      <a:noFill/>
                      <a:extLst/>
                    </p:spPr>
                  </p:pic>
                </p:oleObj>
              </mc:Fallback>
            </mc:AlternateContent>
          </a:graphicData>
        </a:graphic>
      </p:graphicFrame>
    </p:spTree>
    <p:extLst>
      <p:ext uri="{BB962C8B-B14F-4D97-AF65-F5344CB8AC3E}">
        <p14:creationId xmlns:p14="http://schemas.microsoft.com/office/powerpoint/2010/main" val="619061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Scratch: Rotating </a:t>
            </a:r>
            <a:r>
              <a:rPr lang="en-US" dirty="0"/>
              <a:t>all ETMX and ETMY local long. DOFs  into global diff. and comm. DOFs</a:t>
            </a:r>
          </a:p>
        </p:txBody>
      </p:sp>
      <p:sp>
        <p:nvSpPr>
          <p:cNvPr id="3" name="Footer Placeholder 2"/>
          <p:cNvSpPr>
            <a:spLocks noGrp="1"/>
          </p:cNvSpPr>
          <p:nvPr>
            <p:ph type="ftr" sz="quarter" idx="11"/>
          </p:nvPr>
        </p:nvSpPr>
        <p:spPr/>
        <p:txBody>
          <a:bodyPr/>
          <a:lstStyle/>
          <a:p>
            <a:r>
              <a:rPr lang="en-US" smtClean="0"/>
              <a:t>G1200774-v8</a:t>
            </a:r>
            <a:endParaRPr lang="en-US"/>
          </a:p>
        </p:txBody>
      </p:sp>
      <p:sp>
        <p:nvSpPr>
          <p:cNvPr id="4" name="Slide Number Placeholder 3"/>
          <p:cNvSpPr>
            <a:spLocks noGrp="1"/>
          </p:cNvSpPr>
          <p:nvPr>
            <p:ph type="sldNum" sz="quarter" idx="12"/>
          </p:nvPr>
        </p:nvSpPr>
        <p:spPr/>
        <p:txBody>
          <a:bodyPr/>
          <a:lstStyle/>
          <a:p>
            <a:fld id="{6358E451-F719-431D-9969-AF79B2E1EE32}" type="slidenum">
              <a:rPr lang="en-US" smtClean="0"/>
              <a:pPr/>
              <a:t>41</a:t>
            </a:fld>
            <a:endParaRPr lang="en-US"/>
          </a:p>
        </p:txBody>
      </p:sp>
      <p:graphicFrame>
        <p:nvGraphicFramePr>
          <p:cNvPr id="5" name="Object 10"/>
          <p:cNvGraphicFramePr>
            <a:graphicFrameLocks noChangeAspect="1"/>
          </p:cNvGraphicFramePr>
          <p:nvPr>
            <p:extLst>
              <p:ext uri="{D42A27DB-BD31-4B8C-83A1-F6EECF244321}">
                <p14:modId xmlns:p14="http://schemas.microsoft.com/office/powerpoint/2010/main" val="67482409"/>
              </p:ext>
            </p:extLst>
          </p:nvPr>
        </p:nvGraphicFramePr>
        <p:xfrm>
          <a:off x="79375" y="1773238"/>
          <a:ext cx="3806825" cy="1598612"/>
        </p:xfrm>
        <a:graphic>
          <a:graphicData uri="http://schemas.openxmlformats.org/presentationml/2006/ole">
            <mc:AlternateContent xmlns:mc="http://schemas.openxmlformats.org/markup-compatibility/2006">
              <mc:Choice xmlns:v="urn:schemas-microsoft-com:vml" Requires="v">
                <p:oleObj spid="_x0000_s1753" name="Equation" r:id="rId3" imgW="2692400" imgH="1130300" progId="Equation.3">
                  <p:embed/>
                </p:oleObj>
              </mc:Choice>
              <mc:Fallback>
                <p:oleObj name="Equation" r:id="rId3" imgW="2692400" imgH="1130300" progId="Equation.3">
                  <p:embed/>
                  <p:pic>
                    <p:nvPicPr>
                      <p:cNvPr id="0" name=""/>
                      <p:cNvPicPr>
                        <a:picLocks noChangeAspect="1" noChangeArrowheads="1"/>
                      </p:cNvPicPr>
                      <p:nvPr/>
                    </p:nvPicPr>
                    <p:blipFill>
                      <a:blip r:embed="rId4"/>
                      <a:srcRect/>
                      <a:stretch>
                        <a:fillRect/>
                      </a:stretch>
                    </p:blipFill>
                    <p:spPr bwMode="auto">
                      <a:xfrm>
                        <a:off x="79375" y="1773238"/>
                        <a:ext cx="3806825" cy="159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3520784150"/>
              </p:ext>
            </p:extLst>
          </p:nvPr>
        </p:nvGraphicFramePr>
        <p:xfrm>
          <a:off x="4116388" y="1851025"/>
          <a:ext cx="5114925" cy="1162050"/>
        </p:xfrm>
        <a:graphic>
          <a:graphicData uri="http://schemas.openxmlformats.org/presentationml/2006/ole">
            <mc:AlternateContent xmlns:mc="http://schemas.openxmlformats.org/markup-compatibility/2006">
              <mc:Choice xmlns:v="urn:schemas-microsoft-com:vml" Requires="v">
                <p:oleObj spid="_x0000_s1754" name="Equation" r:id="rId5" imgW="4305300" imgH="977900" progId="Equation.3">
                  <p:embed/>
                </p:oleObj>
              </mc:Choice>
              <mc:Fallback>
                <p:oleObj name="Equation" r:id="rId5" imgW="4305300" imgH="977900" progId="Equation.3">
                  <p:embed/>
                  <p:pic>
                    <p:nvPicPr>
                      <p:cNvPr id="0" name=""/>
                      <p:cNvPicPr>
                        <a:picLocks noChangeAspect="1" noChangeArrowheads="1"/>
                      </p:cNvPicPr>
                      <p:nvPr/>
                    </p:nvPicPr>
                    <p:blipFill>
                      <a:blip r:embed="rId6"/>
                      <a:srcRect/>
                      <a:stretch>
                        <a:fillRect/>
                      </a:stretch>
                    </p:blipFill>
                    <p:spPr bwMode="auto">
                      <a:xfrm>
                        <a:off x="4116388" y="1851025"/>
                        <a:ext cx="5114925" cy="1162050"/>
                      </a:xfrm>
                      <a:prstGeom prst="rect">
                        <a:avLst/>
                      </a:prstGeom>
                      <a:noFill/>
                      <a:ex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3858386673"/>
              </p:ext>
            </p:extLst>
          </p:nvPr>
        </p:nvGraphicFramePr>
        <p:xfrm>
          <a:off x="76200" y="3727450"/>
          <a:ext cx="8742363" cy="768350"/>
        </p:xfrm>
        <a:graphic>
          <a:graphicData uri="http://schemas.openxmlformats.org/presentationml/2006/ole">
            <mc:AlternateContent xmlns:mc="http://schemas.openxmlformats.org/markup-compatibility/2006">
              <mc:Choice xmlns:v="urn:schemas-microsoft-com:vml" Requires="v">
                <p:oleObj spid="_x0000_s1755" name="Equation" r:id="rId7" imgW="7505700" imgH="660400" progId="Equation.3">
                  <p:embed/>
                </p:oleObj>
              </mc:Choice>
              <mc:Fallback>
                <p:oleObj name="Equation" r:id="rId7" imgW="7505700" imgH="660400" progId="Equation.3">
                  <p:embed/>
                  <p:pic>
                    <p:nvPicPr>
                      <p:cNvPr id="0" name=""/>
                      <p:cNvPicPr>
                        <a:picLocks noChangeAspect="1" noChangeArrowheads="1"/>
                      </p:cNvPicPr>
                      <p:nvPr/>
                    </p:nvPicPr>
                    <p:blipFill>
                      <a:blip r:embed="rId8"/>
                      <a:srcRect/>
                      <a:stretch>
                        <a:fillRect/>
                      </a:stretch>
                    </p:blipFill>
                    <p:spPr bwMode="auto">
                      <a:xfrm>
                        <a:off x="76200" y="3727450"/>
                        <a:ext cx="8742363" cy="768350"/>
                      </a:xfrm>
                      <a:prstGeom prst="rect">
                        <a:avLst/>
                      </a:prstGeom>
                      <a:noFill/>
                      <a:extLst/>
                    </p:spPr>
                  </p:pic>
                </p:oleObj>
              </mc:Fallback>
            </mc:AlternateContent>
          </a:graphicData>
        </a:graphic>
      </p:graphicFrame>
      <p:sp>
        <p:nvSpPr>
          <p:cNvPr id="8" name="TextBox 7"/>
          <p:cNvSpPr txBox="1"/>
          <p:nvPr/>
        </p:nvSpPr>
        <p:spPr>
          <a:xfrm>
            <a:off x="0" y="4563070"/>
            <a:ext cx="9144000" cy="923330"/>
          </a:xfrm>
          <a:prstGeom prst="rect">
            <a:avLst/>
          </a:prstGeom>
          <a:noFill/>
        </p:spPr>
        <p:txBody>
          <a:bodyPr wrap="square" rtlCol="0">
            <a:spAutoFit/>
          </a:bodyPr>
          <a:lstStyle/>
          <a:p>
            <a:r>
              <a:rPr lang="en-US" dirty="0" smtClean="0"/>
              <a:t>For DARM we measure the test masses with the global cavity readout, no local sensors are involved. </a:t>
            </a:r>
            <a:r>
              <a:rPr lang="en-US" dirty="0"/>
              <a:t>T</a:t>
            </a:r>
            <a:r>
              <a:rPr lang="en-US" dirty="0" smtClean="0"/>
              <a:t>he cavity readout must also have very low noise to measure GWs. So make the assumption that </a:t>
            </a:r>
            <a:r>
              <a:rPr lang="en-US" dirty="0" err="1" smtClean="0"/>
              <a:t>n</a:t>
            </a:r>
            <a:r>
              <a:rPr lang="en-US" baseline="-25000" dirty="0" err="1" smtClean="0"/>
              <a:t>x</a:t>
            </a:r>
            <a:r>
              <a:rPr lang="en-US" dirty="0" err="1" smtClean="0"/>
              <a:t>-n</a:t>
            </a:r>
            <a:r>
              <a:rPr lang="en-US" baseline="-25000" dirty="0" err="1" smtClean="0"/>
              <a:t>y</a:t>
            </a:r>
            <a:r>
              <a:rPr lang="en-US" dirty="0" smtClean="0"/>
              <a:t>=0 for cavity control and simplify to:</a:t>
            </a:r>
            <a:endParaRPr lang="en-US" dirty="0"/>
          </a:p>
        </p:txBody>
      </p:sp>
      <p:graphicFrame>
        <p:nvGraphicFramePr>
          <p:cNvPr id="9" name="Object 10"/>
          <p:cNvGraphicFramePr>
            <a:graphicFrameLocks noChangeAspect="1"/>
          </p:cNvGraphicFramePr>
          <p:nvPr>
            <p:extLst>
              <p:ext uri="{D42A27DB-BD31-4B8C-83A1-F6EECF244321}">
                <p14:modId xmlns:p14="http://schemas.microsoft.com/office/powerpoint/2010/main" val="149584006"/>
              </p:ext>
            </p:extLst>
          </p:nvPr>
        </p:nvGraphicFramePr>
        <p:xfrm>
          <a:off x="93663" y="5486400"/>
          <a:ext cx="8855075" cy="933450"/>
        </p:xfrm>
        <a:graphic>
          <a:graphicData uri="http://schemas.openxmlformats.org/presentationml/2006/ole">
            <mc:AlternateContent xmlns:mc="http://schemas.openxmlformats.org/markup-compatibility/2006">
              <mc:Choice xmlns:v="urn:schemas-microsoft-com:vml" Requires="v">
                <p:oleObj spid="_x0000_s1756" name="Equation" r:id="rId9" imgW="6261100" imgH="660400" progId="Equation.3">
                  <p:embed/>
                </p:oleObj>
              </mc:Choice>
              <mc:Fallback>
                <p:oleObj name="Equation" r:id="rId9" imgW="6261100" imgH="660400" progId="Equation.3">
                  <p:embed/>
                  <p:pic>
                    <p:nvPicPr>
                      <p:cNvPr id="0" name=""/>
                      <p:cNvPicPr>
                        <a:picLocks noChangeAspect="1" noChangeArrowheads="1"/>
                      </p:cNvPicPr>
                      <p:nvPr/>
                    </p:nvPicPr>
                    <p:blipFill>
                      <a:blip r:embed="rId10"/>
                      <a:srcRect/>
                      <a:stretch>
                        <a:fillRect/>
                      </a:stretch>
                    </p:blipFill>
                    <p:spPr bwMode="auto">
                      <a:xfrm>
                        <a:off x="93663" y="5486400"/>
                        <a:ext cx="885507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0" y="3288268"/>
            <a:ext cx="9144000" cy="369332"/>
          </a:xfrm>
          <a:prstGeom prst="rect">
            <a:avLst/>
          </a:prstGeom>
          <a:noFill/>
        </p:spPr>
        <p:txBody>
          <a:bodyPr wrap="square" rtlCol="0">
            <a:spAutoFit/>
          </a:bodyPr>
          <a:lstStyle/>
          <a:p>
            <a:r>
              <a:rPr lang="en-US" dirty="0" smtClean="0"/>
              <a:t>Now, substitute in the feedback and transform to Laplace space:</a:t>
            </a:r>
            <a:endParaRPr lang="en-US" dirty="0"/>
          </a:p>
        </p:txBody>
      </p:sp>
    </p:spTree>
    <p:extLst>
      <p:ext uri="{BB962C8B-B14F-4D97-AF65-F5344CB8AC3E}">
        <p14:creationId xmlns:p14="http://schemas.microsoft.com/office/powerpoint/2010/main" val="424397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3"/>
          <p:cNvGrpSpPr/>
          <p:nvPr/>
        </p:nvGrpSpPr>
        <p:grpSpPr>
          <a:xfrm>
            <a:off x="4930731" y="2286000"/>
            <a:ext cx="4441868" cy="2438400"/>
            <a:chOff x="4930731" y="1524000"/>
            <a:chExt cx="4441868" cy="2438400"/>
          </a:xfrm>
        </p:grpSpPr>
        <p:pic>
          <p:nvPicPr>
            <p:cNvPr id="175" name="Picture 7"/>
            <p:cNvPicPr>
              <a:picLocks noChangeAspect="1" noChangeArrowheads="1"/>
            </p:cNvPicPr>
            <p:nvPr/>
          </p:nvPicPr>
          <p:blipFill>
            <a:blip r:embed="rId3" cstate="print"/>
            <a:srcRect/>
            <a:stretch>
              <a:fillRect/>
            </a:stretch>
          </p:blipFill>
          <p:spPr bwMode="auto">
            <a:xfrm>
              <a:off x="4930731" y="1524000"/>
              <a:ext cx="4441868" cy="2438400"/>
            </a:xfrm>
            <a:prstGeom prst="rect">
              <a:avLst/>
            </a:prstGeom>
            <a:noFill/>
            <a:ln w="9525">
              <a:noFill/>
              <a:miter lim="800000"/>
              <a:headEnd/>
              <a:tailEnd/>
            </a:ln>
            <a:effectLst/>
          </p:spPr>
        </p:pic>
        <p:sp>
          <p:nvSpPr>
            <p:cNvPr id="176" name="TextBox 175"/>
            <p:cNvSpPr txBox="1"/>
            <p:nvPr/>
          </p:nvSpPr>
          <p:spPr>
            <a:xfrm>
              <a:off x="4953000" y="1524000"/>
              <a:ext cx="304800" cy="369332"/>
            </a:xfrm>
            <a:prstGeom prst="rect">
              <a:avLst/>
            </a:prstGeom>
            <a:noFill/>
          </p:spPr>
          <p:txBody>
            <a:bodyPr wrap="square" rtlCol="0">
              <a:spAutoFit/>
            </a:bodyPr>
            <a:lstStyle/>
            <a:p>
              <a:r>
                <a:rPr lang="en-US" dirty="0" smtClean="0"/>
                <a:t>*</a:t>
              </a:r>
              <a:endParaRPr lang="en-US" dirty="0"/>
            </a:p>
          </p:txBody>
        </p:sp>
      </p:grpSp>
      <p:cxnSp>
        <p:nvCxnSpPr>
          <p:cNvPr id="159" name="Straight Arrow Connector 24"/>
          <p:cNvCxnSpPr>
            <a:endCxn id="31" idx="6"/>
          </p:cNvCxnSpPr>
          <p:nvPr/>
        </p:nvCxnSpPr>
        <p:spPr bwMode="auto">
          <a:xfrm flipH="1" flipV="1">
            <a:off x="2667000" y="2732532"/>
            <a:ext cx="914400" cy="1066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1" name="Slide Number Placeholder 160"/>
          <p:cNvSpPr>
            <a:spLocks noGrp="1"/>
          </p:cNvSpPr>
          <p:nvPr>
            <p:ph type="sldNum" sz="quarter" idx="12"/>
          </p:nvPr>
        </p:nvSpPr>
        <p:spPr>
          <a:xfrm>
            <a:off x="6934200" y="6416675"/>
            <a:ext cx="2133600" cy="365125"/>
          </a:xfrm>
        </p:spPr>
        <p:txBody>
          <a:bodyPr/>
          <a:lstStyle/>
          <a:p>
            <a:fld id="{B6F15528-21DE-4FAA-801E-634DDDAF4B2B}" type="slidenum">
              <a:rPr lang="en-US" smtClean="0"/>
              <a:pPr/>
              <a:t>5</a:t>
            </a:fld>
            <a:endParaRPr lang="en-US" dirty="0"/>
          </a:p>
        </p:txBody>
      </p:sp>
      <p:sp>
        <p:nvSpPr>
          <p:cNvPr id="171" name="Title 170"/>
          <p:cNvSpPr>
            <a:spLocks noGrp="1"/>
          </p:cNvSpPr>
          <p:nvPr>
            <p:ph type="title"/>
          </p:nvPr>
        </p:nvSpPr>
        <p:spPr/>
        <p:txBody>
          <a:bodyPr>
            <a:normAutofit fontScale="90000"/>
          </a:bodyPr>
          <a:lstStyle/>
          <a:p>
            <a:r>
              <a:rPr lang="en-US" dirty="0" smtClean="0"/>
              <a:t>Cavity Control Influence on Damping</a:t>
            </a:r>
            <a:endParaRPr lang="en-US" dirty="0"/>
          </a:p>
        </p:txBody>
      </p:sp>
      <p:grpSp>
        <p:nvGrpSpPr>
          <p:cNvPr id="2" name="Group 216"/>
          <p:cNvGrpSpPr/>
          <p:nvPr/>
        </p:nvGrpSpPr>
        <p:grpSpPr>
          <a:xfrm>
            <a:off x="76200" y="1676400"/>
            <a:ext cx="4879182" cy="5105400"/>
            <a:chOff x="302418" y="1676400"/>
            <a:chExt cx="4879182" cy="5105400"/>
          </a:xfrm>
        </p:grpSpPr>
        <p:grpSp>
          <p:nvGrpSpPr>
            <p:cNvPr id="3" name="Group 166"/>
            <p:cNvGrpSpPr>
              <a:grpSpLocks/>
            </p:cNvGrpSpPr>
            <p:nvPr/>
          </p:nvGrpSpPr>
          <p:grpSpPr bwMode="auto">
            <a:xfrm>
              <a:off x="916780" y="2057400"/>
              <a:ext cx="723898" cy="3733800"/>
              <a:chOff x="1676118" y="1828800"/>
              <a:chExt cx="723824" cy="3733800"/>
            </a:xfrm>
          </p:grpSpPr>
          <p:sp>
            <p:nvSpPr>
              <p:cNvPr id="88" name="Can 87"/>
              <p:cNvSpPr/>
              <p:nvPr/>
            </p:nvSpPr>
            <p:spPr>
              <a:xfrm>
                <a:off x="17526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58"/>
              <p:cNvGrpSpPr>
                <a:grpSpLocks/>
              </p:cNvGrpSpPr>
              <p:nvPr/>
            </p:nvGrpSpPr>
            <p:grpSpPr bwMode="auto">
              <a:xfrm>
                <a:off x="1676118" y="1828800"/>
                <a:ext cx="723824" cy="3178180"/>
                <a:chOff x="647027" y="1936739"/>
                <a:chExt cx="1752434" cy="4190999"/>
              </a:xfrm>
            </p:grpSpPr>
            <p:grpSp>
              <p:nvGrpSpPr>
                <p:cNvPr id="5" name="Group 62"/>
                <p:cNvGrpSpPr>
                  <a:grpSpLocks/>
                </p:cNvGrpSpPr>
                <p:nvPr/>
              </p:nvGrpSpPr>
              <p:grpSpPr bwMode="auto">
                <a:xfrm>
                  <a:off x="943134" y="4222751"/>
                  <a:ext cx="161428" cy="764098"/>
                  <a:chOff x="908651" y="1905773"/>
                  <a:chExt cx="82815" cy="686966"/>
                </a:xfrm>
              </p:grpSpPr>
              <p:cxnSp>
                <p:nvCxnSpPr>
                  <p:cNvPr id="134" name="Straight Connector 133"/>
                  <p:cNvCxnSpPr/>
                  <p:nvPr/>
                </p:nvCxnSpPr>
                <p:spPr>
                  <a:xfrm rot="5400000">
                    <a:off x="833412" y="1981012"/>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911475" y="2053516"/>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911475" y="2130683"/>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911475" y="2207848"/>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912417" y="2284074"/>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911475" y="236029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914254" y="2515528"/>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6" name="Group 70"/>
                <p:cNvGrpSpPr>
                  <a:grpSpLocks/>
                </p:cNvGrpSpPr>
                <p:nvPr/>
              </p:nvGrpSpPr>
              <p:grpSpPr bwMode="auto">
                <a:xfrm>
                  <a:off x="1869329" y="4222740"/>
                  <a:ext cx="149902" cy="761998"/>
                  <a:chOff x="914299" y="1906490"/>
                  <a:chExt cx="76901" cy="685082"/>
                </a:xfrm>
              </p:grpSpPr>
              <p:cxnSp>
                <p:nvCxnSpPr>
                  <p:cNvPr id="127" name="Straight Connector 126"/>
                  <p:cNvCxnSpPr/>
                  <p:nvPr/>
                </p:nvCxnSpPr>
                <p:spPr>
                  <a:xfrm rot="5400000">
                    <a:off x="839060"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14166"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14166"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91510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91510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914166"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913987"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648413" y="5744818"/>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561138" y="5746739"/>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3" name="Cube 92"/>
                <p:cNvSpPr/>
                <p:nvPr/>
              </p:nvSpPr>
              <p:spPr>
                <a:xfrm>
                  <a:off x="647027" y="2623379"/>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7" name="Group 37"/>
                <p:cNvGrpSpPr>
                  <a:grpSpLocks/>
                </p:cNvGrpSpPr>
                <p:nvPr/>
              </p:nvGrpSpPr>
              <p:grpSpPr bwMode="auto">
                <a:xfrm>
                  <a:off x="950406" y="1936748"/>
                  <a:ext cx="153705" cy="762002"/>
                  <a:chOff x="913244" y="1905075"/>
                  <a:chExt cx="78073" cy="686519"/>
                </a:xfrm>
              </p:grpSpPr>
              <p:cxnSp>
                <p:nvCxnSpPr>
                  <p:cNvPr id="120" name="Straight Connector 119"/>
                  <p:cNvCxnSpPr/>
                  <p:nvPr/>
                </p:nvCxnSpPr>
                <p:spPr>
                  <a:xfrm rot="5400000">
                    <a:off x="837836" y="1980484"/>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913616" y="2055587"/>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90"/>
                  <p:cNvCxnSpPr/>
                  <p:nvPr/>
                </p:nvCxnSpPr>
                <p:spPr>
                  <a:xfrm rot="5400000">
                    <a:off x="913616" y="2132915"/>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91"/>
                  <p:cNvCxnSpPr/>
                  <p:nvPr/>
                </p:nvCxnSpPr>
                <p:spPr>
                  <a:xfrm rot="16200000" flipH="1">
                    <a:off x="914560" y="220929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914560" y="2284740"/>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Straight Connector 34"/>
                  <p:cNvCxnSpPr/>
                  <p:nvPr/>
                </p:nvCxnSpPr>
                <p:spPr>
                  <a:xfrm rot="16200000" flipH="1">
                    <a:off x="913616" y="2361125"/>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Straight Connector 94"/>
                  <p:cNvCxnSpPr/>
                  <p:nvPr/>
                </p:nvCxnSpPr>
                <p:spPr>
                  <a:xfrm rot="5400000">
                    <a:off x="913956" y="2514234"/>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8" name="Group 38"/>
                <p:cNvGrpSpPr>
                  <a:grpSpLocks/>
                </p:cNvGrpSpPr>
                <p:nvPr/>
              </p:nvGrpSpPr>
              <p:grpSpPr bwMode="auto">
                <a:xfrm>
                  <a:off x="1865195" y="1936739"/>
                  <a:ext cx="153717" cy="761999"/>
                  <a:chOff x="912727" y="1905812"/>
                  <a:chExt cx="78459" cy="685806"/>
                </a:xfrm>
              </p:grpSpPr>
              <p:cxnSp>
                <p:nvCxnSpPr>
                  <p:cNvPr id="113" name="Straight Connector 112"/>
                  <p:cNvCxnSpPr/>
                  <p:nvPr/>
                </p:nvCxnSpPr>
                <p:spPr>
                  <a:xfrm rot="5400000">
                    <a:off x="837403" y="1981137"/>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40"/>
                  <p:cNvCxnSpPr/>
                  <p:nvPr/>
                </p:nvCxnSpPr>
                <p:spPr>
                  <a:xfrm rot="16200000" flipH="1">
                    <a:off x="913333" y="2055933"/>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41"/>
                  <p:cNvCxnSpPr/>
                  <p:nvPr/>
                </p:nvCxnSpPr>
                <p:spPr>
                  <a:xfrm rot="5400000">
                    <a:off x="913333" y="2133181"/>
                    <a:ext cx="77247"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914275" y="2209486"/>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85"/>
                  <p:cNvCxnSpPr/>
                  <p:nvPr/>
                </p:nvCxnSpPr>
                <p:spPr>
                  <a:xfrm rot="5400000">
                    <a:off x="914275" y="2284849"/>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86"/>
                  <p:cNvCxnSpPr/>
                  <p:nvPr/>
                </p:nvCxnSpPr>
                <p:spPr>
                  <a:xfrm rot="16200000" flipH="1">
                    <a:off x="913333" y="2361154"/>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913900" y="2514332"/>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96" name="Cube 95"/>
                <p:cNvSpPr/>
                <p:nvPr/>
              </p:nvSpPr>
              <p:spPr>
                <a:xfrm>
                  <a:off x="647027" y="3766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 name="Group 54"/>
                <p:cNvGrpSpPr>
                  <a:grpSpLocks/>
                </p:cNvGrpSpPr>
                <p:nvPr/>
              </p:nvGrpSpPr>
              <p:grpSpPr bwMode="auto">
                <a:xfrm>
                  <a:off x="1869329" y="3079743"/>
                  <a:ext cx="149902" cy="761998"/>
                  <a:chOff x="914299" y="1906491"/>
                  <a:chExt cx="76901" cy="685082"/>
                </a:xfrm>
              </p:grpSpPr>
              <p:cxnSp>
                <p:nvCxnSpPr>
                  <p:cNvPr id="106" name="Straight Connector 105"/>
                  <p:cNvCxnSpPr/>
                  <p:nvPr/>
                </p:nvCxnSpPr>
                <p:spPr>
                  <a:xfrm rot="5400000">
                    <a:off x="839060" y="1981730"/>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914166" y="20571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914166" y="2134358"/>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915108" y="2210582"/>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915108" y="2285866"/>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914166" y="23620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13987" y="2514363"/>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1" name="Group 46"/>
                <p:cNvGrpSpPr>
                  <a:grpSpLocks/>
                </p:cNvGrpSpPr>
                <p:nvPr/>
              </p:nvGrpSpPr>
              <p:grpSpPr bwMode="auto">
                <a:xfrm>
                  <a:off x="943001" y="3079729"/>
                  <a:ext cx="161420" cy="764088"/>
                  <a:chOff x="908651" y="1905781"/>
                  <a:chExt cx="82817" cy="686965"/>
                </a:xfrm>
              </p:grpSpPr>
              <p:cxnSp>
                <p:nvCxnSpPr>
                  <p:cNvPr id="99" name="Straight Connector 98"/>
                  <p:cNvCxnSpPr/>
                  <p:nvPr/>
                </p:nvCxnSpPr>
                <p:spPr>
                  <a:xfrm rot="5400000">
                    <a:off x="835384" y="1979048"/>
                    <a:ext cx="152450" cy="591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911477" y="205352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911477" y="2130690"/>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911477" y="220785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912418" y="2284081"/>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911477" y="2360306"/>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914255" y="2515535"/>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87" name="Can 86"/>
              <p:cNvSpPr/>
              <p:nvPr/>
            </p:nvSpPr>
            <p:spPr>
              <a:xfrm>
                <a:off x="17526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9" name="Straight Connector 8"/>
            <p:cNvCxnSpPr>
              <a:stCxn id="88" idx="4"/>
            </p:cNvCxnSpPr>
            <p:nvPr/>
          </p:nvCxnSpPr>
          <p:spPr bwMode="auto">
            <a:xfrm>
              <a:off x="1526725" y="5410200"/>
              <a:ext cx="22070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67"/>
            <p:cNvGrpSpPr>
              <a:grpSpLocks/>
            </p:cNvGrpSpPr>
            <p:nvPr/>
          </p:nvGrpSpPr>
          <p:grpSpPr bwMode="auto">
            <a:xfrm>
              <a:off x="3771900" y="2057400"/>
              <a:ext cx="723900" cy="3733801"/>
              <a:chOff x="5523866" y="1828799"/>
              <a:chExt cx="723826" cy="3733801"/>
            </a:xfrm>
          </p:grpSpPr>
          <p:grpSp>
            <p:nvGrpSpPr>
              <p:cNvPr id="13" name="Group 158"/>
              <p:cNvGrpSpPr>
                <a:grpSpLocks/>
              </p:cNvGrpSpPr>
              <p:nvPr/>
            </p:nvGrpSpPr>
            <p:grpSpPr bwMode="auto">
              <a:xfrm>
                <a:off x="5523866" y="1828799"/>
                <a:ext cx="723826" cy="3178182"/>
                <a:chOff x="646170" y="1936738"/>
                <a:chExt cx="1752434" cy="4190999"/>
              </a:xfrm>
            </p:grpSpPr>
            <p:grpSp>
              <p:nvGrpSpPr>
                <p:cNvPr id="14" name="Group 62"/>
                <p:cNvGrpSpPr>
                  <a:grpSpLocks/>
                </p:cNvGrpSpPr>
                <p:nvPr/>
              </p:nvGrpSpPr>
              <p:grpSpPr bwMode="auto">
                <a:xfrm>
                  <a:off x="942278" y="4222739"/>
                  <a:ext cx="161430" cy="764094"/>
                  <a:chOff x="908211" y="1905772"/>
                  <a:chExt cx="82816" cy="686966"/>
                </a:xfrm>
              </p:grpSpPr>
              <p:cxnSp>
                <p:nvCxnSpPr>
                  <p:cNvPr id="79" name="Straight Connector 78"/>
                  <p:cNvCxnSpPr/>
                  <p:nvPr/>
                </p:nvCxnSpPr>
                <p:spPr>
                  <a:xfrm rot="5400000">
                    <a:off x="832972" y="1981011"/>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911036" y="205351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911036" y="2130682"/>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911036" y="2207847"/>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911977" y="2284072"/>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911036" y="2360298"/>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913814" y="25155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5" name="Group 70"/>
                <p:cNvGrpSpPr>
                  <a:grpSpLocks/>
                </p:cNvGrpSpPr>
                <p:nvPr/>
              </p:nvGrpSpPr>
              <p:grpSpPr bwMode="auto">
                <a:xfrm>
                  <a:off x="1868472" y="4222727"/>
                  <a:ext cx="149900" cy="761995"/>
                  <a:chOff x="913860" y="1906488"/>
                  <a:chExt cx="76900" cy="685083"/>
                </a:xfrm>
              </p:grpSpPr>
              <p:cxnSp>
                <p:nvCxnSpPr>
                  <p:cNvPr id="72" name="Straight Connector 71"/>
                  <p:cNvCxnSpPr/>
                  <p:nvPr/>
                </p:nvCxnSpPr>
                <p:spPr>
                  <a:xfrm rot="5400000">
                    <a:off x="838621" y="19817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913727" y="20571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913727" y="2134355"/>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914668" y="2210579"/>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914668" y="2285863"/>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913727" y="2362088"/>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913548" y="2514361"/>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rot="5400000">
                  <a:off x="647556" y="5744816"/>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560281" y="5746738"/>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8" name="Cube 37"/>
                <p:cNvSpPr/>
                <p:nvPr/>
              </p:nvSpPr>
              <p:spPr>
                <a:xfrm>
                  <a:off x="646170" y="2623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6" name="Group 37"/>
                <p:cNvGrpSpPr>
                  <a:grpSpLocks/>
                </p:cNvGrpSpPr>
                <p:nvPr/>
              </p:nvGrpSpPr>
              <p:grpSpPr bwMode="auto">
                <a:xfrm>
                  <a:off x="949550" y="1936745"/>
                  <a:ext cx="153705" cy="762002"/>
                  <a:chOff x="912809" y="1905074"/>
                  <a:chExt cx="78073" cy="686519"/>
                </a:xfrm>
              </p:grpSpPr>
              <p:cxnSp>
                <p:nvCxnSpPr>
                  <p:cNvPr id="65" name="Straight Connector 64"/>
                  <p:cNvCxnSpPr/>
                  <p:nvPr/>
                </p:nvCxnSpPr>
                <p:spPr>
                  <a:xfrm rot="5400000">
                    <a:off x="837401" y="1980483"/>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913181" y="2055586"/>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913181" y="2132914"/>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914125" y="2209297"/>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914125" y="228473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34"/>
                  <p:cNvCxnSpPr/>
                  <p:nvPr/>
                </p:nvCxnSpPr>
                <p:spPr>
                  <a:xfrm rot="16200000" flipH="1">
                    <a:off x="913181" y="2361124"/>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913520" y="2514233"/>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7" name="Group 38"/>
                <p:cNvGrpSpPr>
                  <a:grpSpLocks/>
                </p:cNvGrpSpPr>
                <p:nvPr/>
              </p:nvGrpSpPr>
              <p:grpSpPr bwMode="auto">
                <a:xfrm>
                  <a:off x="1856656" y="1936738"/>
                  <a:ext cx="161403" cy="761999"/>
                  <a:chOff x="908368" y="1905811"/>
                  <a:chExt cx="82382" cy="685806"/>
                </a:xfrm>
              </p:grpSpPr>
              <p:cxnSp>
                <p:nvCxnSpPr>
                  <p:cNvPr id="58" name="Straight Connector 57"/>
                  <p:cNvCxnSpPr/>
                  <p:nvPr/>
                </p:nvCxnSpPr>
                <p:spPr>
                  <a:xfrm rot="5400000">
                    <a:off x="833043" y="1981136"/>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40"/>
                  <p:cNvCxnSpPr/>
                  <p:nvPr/>
                </p:nvCxnSpPr>
                <p:spPr>
                  <a:xfrm rot="16200000" flipH="1">
                    <a:off x="910935" y="2053970"/>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41"/>
                  <p:cNvCxnSpPr/>
                  <p:nvPr/>
                </p:nvCxnSpPr>
                <p:spPr>
                  <a:xfrm rot="5400000">
                    <a:off x="910935" y="2131218"/>
                    <a:ext cx="77247"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911877" y="2207522"/>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911877" y="2282886"/>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910935" y="2359191"/>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913462" y="2514331"/>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1" name="Cube 40"/>
                <p:cNvSpPr/>
                <p:nvPr/>
              </p:nvSpPr>
              <p:spPr>
                <a:xfrm>
                  <a:off x="646170" y="3766377"/>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8" name="Group 54"/>
                <p:cNvGrpSpPr>
                  <a:grpSpLocks/>
                </p:cNvGrpSpPr>
                <p:nvPr/>
              </p:nvGrpSpPr>
              <p:grpSpPr bwMode="auto">
                <a:xfrm>
                  <a:off x="1868472" y="3079740"/>
                  <a:ext cx="149900" cy="761998"/>
                  <a:chOff x="913860" y="1906490"/>
                  <a:chExt cx="76900" cy="685082"/>
                </a:xfrm>
              </p:grpSpPr>
              <p:cxnSp>
                <p:nvCxnSpPr>
                  <p:cNvPr id="51" name="Straight Connector 50"/>
                  <p:cNvCxnSpPr/>
                  <p:nvPr/>
                </p:nvCxnSpPr>
                <p:spPr>
                  <a:xfrm rot="5400000">
                    <a:off x="838621"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913727"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13727"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91466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91466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913727"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913548"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Group 46"/>
                <p:cNvGrpSpPr>
                  <a:grpSpLocks/>
                </p:cNvGrpSpPr>
                <p:nvPr/>
              </p:nvGrpSpPr>
              <p:grpSpPr bwMode="auto">
                <a:xfrm>
                  <a:off x="942277" y="3079741"/>
                  <a:ext cx="161430" cy="764094"/>
                  <a:chOff x="908212" y="1905779"/>
                  <a:chExt cx="82816" cy="686966"/>
                </a:xfrm>
              </p:grpSpPr>
              <p:cxnSp>
                <p:nvCxnSpPr>
                  <p:cNvPr id="44" name="Straight Connector 43"/>
                  <p:cNvCxnSpPr/>
                  <p:nvPr/>
                </p:nvCxnSpPr>
                <p:spPr>
                  <a:xfrm rot="5400000">
                    <a:off x="832973" y="1981018"/>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911037" y="2053522"/>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911037" y="213068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911037" y="220785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911978" y="2284079"/>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911037" y="2360305"/>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913815" y="2515534"/>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32" name="Can 31"/>
              <p:cNvSpPr/>
              <p:nvPr/>
            </p:nvSpPr>
            <p:spPr>
              <a:xfrm>
                <a:off x="56007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Can 32"/>
              <p:cNvSpPr/>
              <p:nvPr/>
            </p:nvSpPr>
            <p:spPr>
              <a:xfrm>
                <a:off x="56007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 name="TextBox 204"/>
            <p:cNvSpPr txBox="1">
              <a:spLocks noChangeArrowheads="1"/>
            </p:cNvSpPr>
            <p:nvPr/>
          </p:nvSpPr>
          <p:spPr bwMode="auto">
            <a:xfrm>
              <a:off x="607218" y="1676400"/>
              <a:ext cx="1447948" cy="369332"/>
            </a:xfrm>
            <a:prstGeom prst="rect">
              <a:avLst/>
            </a:prstGeom>
            <a:noFill/>
            <a:ln w="9525">
              <a:noFill/>
              <a:miter lim="800000"/>
              <a:headEnd/>
              <a:tailEnd/>
            </a:ln>
          </p:spPr>
          <p:txBody>
            <a:bodyPr>
              <a:spAutoFit/>
            </a:bodyPr>
            <a:lstStyle/>
            <a:p>
              <a:pPr algn="ctr"/>
              <a:r>
                <a:rPr lang="en-US" dirty="0" smtClean="0">
                  <a:latin typeface="Calibri" pitchFamily="34" charset="0"/>
                </a:rPr>
                <a:t>ETMX</a:t>
              </a:r>
              <a:endParaRPr lang="en-US" dirty="0">
                <a:latin typeface="Calibri" pitchFamily="34" charset="0"/>
              </a:endParaRPr>
            </a:p>
          </p:txBody>
        </p:sp>
        <p:sp>
          <p:nvSpPr>
            <p:cNvPr id="21" name="TextBox 205"/>
            <p:cNvSpPr txBox="1">
              <a:spLocks noChangeArrowheads="1"/>
            </p:cNvSpPr>
            <p:nvPr/>
          </p:nvSpPr>
          <p:spPr bwMode="auto">
            <a:xfrm>
              <a:off x="3426618" y="1676400"/>
              <a:ext cx="1524156" cy="369332"/>
            </a:xfrm>
            <a:prstGeom prst="rect">
              <a:avLst/>
            </a:prstGeom>
            <a:noFill/>
            <a:ln w="9525">
              <a:noFill/>
              <a:miter lim="800000"/>
              <a:headEnd/>
              <a:tailEnd/>
            </a:ln>
          </p:spPr>
          <p:txBody>
            <a:bodyPr>
              <a:spAutoFit/>
            </a:bodyPr>
            <a:lstStyle/>
            <a:p>
              <a:pPr algn="ctr"/>
              <a:r>
                <a:rPr lang="en-US" dirty="0" smtClean="0">
                  <a:latin typeface="Calibri" pitchFamily="34" charset="0"/>
                </a:rPr>
                <a:t>ETMY</a:t>
              </a:r>
              <a:endParaRPr lang="en-US" dirty="0">
                <a:latin typeface="Calibri" pitchFamily="34" charset="0"/>
              </a:endParaRPr>
            </a:p>
          </p:txBody>
        </p:sp>
        <p:sp>
          <p:nvSpPr>
            <p:cNvPr id="22" name="Rectangle 21"/>
            <p:cNvSpPr/>
            <p:nvPr/>
          </p:nvSpPr>
          <p:spPr bwMode="auto">
            <a:xfrm>
              <a:off x="2059782" y="6248400"/>
              <a:ext cx="1295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charset="0"/>
                </a:rPr>
                <a:t>Control Law</a:t>
              </a:r>
            </a:p>
          </p:txBody>
        </p:sp>
        <p:cxnSp>
          <p:nvCxnSpPr>
            <p:cNvPr id="23" name="Straight Connector 22"/>
            <p:cNvCxnSpPr/>
            <p:nvPr/>
          </p:nvCxnSpPr>
          <p:spPr bwMode="auto">
            <a:xfrm>
              <a:off x="2669382" y="5410200"/>
              <a:ext cx="0" cy="8382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H="1">
              <a:off x="4495800" y="5410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3355182" y="6477000"/>
              <a:ext cx="17502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574382"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611982"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30" name="Rectangle 29"/>
            <p:cNvSpPr/>
            <p:nvPr/>
          </p:nvSpPr>
          <p:spPr bwMode="auto">
            <a:xfrm>
              <a:off x="3429000"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42" name="Straight Connector 141"/>
            <p:cNvCxnSpPr/>
            <p:nvPr/>
          </p:nvCxnSpPr>
          <p:spPr>
            <a:xfrm flipV="1">
              <a:off x="5105400"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24"/>
            <p:cNvCxnSpPr/>
            <p:nvPr/>
          </p:nvCxnSpPr>
          <p:spPr bwMode="auto">
            <a:xfrm flipH="1">
              <a:off x="4495801" y="35814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24"/>
            <p:cNvCxnSpPr/>
            <p:nvPr/>
          </p:nvCxnSpPr>
          <p:spPr bwMode="auto">
            <a:xfrm flipH="1">
              <a:off x="4495801" y="45720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572000" y="3200400"/>
              <a:ext cx="533400" cy="369332"/>
            </a:xfrm>
            <a:prstGeom prst="rect">
              <a:avLst/>
            </a:prstGeom>
            <a:noFill/>
          </p:spPr>
          <p:txBody>
            <a:bodyPr wrap="square" rtlCol="0">
              <a:spAutoFit/>
            </a:bodyPr>
            <a:lstStyle/>
            <a:p>
              <a:r>
                <a:rPr lang="en-US" dirty="0" smtClean="0"/>
                <a:t>u</a:t>
              </a:r>
              <a:r>
                <a:rPr lang="en-US" baseline="-25000" dirty="0" smtClean="0"/>
                <a:t>2,2</a:t>
              </a:r>
              <a:endParaRPr lang="en-US" dirty="0"/>
            </a:p>
          </p:txBody>
        </p:sp>
        <p:sp>
          <p:nvSpPr>
            <p:cNvPr id="148" name="TextBox 147"/>
            <p:cNvSpPr txBox="1"/>
            <p:nvPr/>
          </p:nvSpPr>
          <p:spPr>
            <a:xfrm>
              <a:off x="4572000" y="4191000"/>
              <a:ext cx="609600" cy="369332"/>
            </a:xfrm>
            <a:prstGeom prst="rect">
              <a:avLst/>
            </a:prstGeom>
            <a:noFill/>
          </p:spPr>
          <p:txBody>
            <a:bodyPr wrap="square" rtlCol="0">
              <a:spAutoFit/>
            </a:bodyPr>
            <a:lstStyle/>
            <a:p>
              <a:r>
                <a:rPr lang="en-US" dirty="0" smtClean="0"/>
                <a:t>u</a:t>
              </a:r>
              <a:r>
                <a:rPr lang="en-US" baseline="-25000" dirty="0" smtClean="0"/>
                <a:t>2,3</a:t>
              </a:r>
              <a:endParaRPr lang="en-US" dirty="0"/>
            </a:p>
          </p:txBody>
        </p:sp>
        <p:sp>
          <p:nvSpPr>
            <p:cNvPr id="149" name="TextBox 148"/>
            <p:cNvSpPr txBox="1"/>
            <p:nvPr/>
          </p:nvSpPr>
          <p:spPr>
            <a:xfrm>
              <a:off x="4572000" y="5029200"/>
              <a:ext cx="533400" cy="369332"/>
            </a:xfrm>
            <a:prstGeom prst="rect">
              <a:avLst/>
            </a:prstGeom>
            <a:noFill/>
          </p:spPr>
          <p:txBody>
            <a:bodyPr wrap="square" rtlCol="0">
              <a:spAutoFit/>
            </a:bodyPr>
            <a:lstStyle/>
            <a:p>
              <a:r>
                <a:rPr lang="en-US" dirty="0" smtClean="0"/>
                <a:t>u</a:t>
              </a:r>
              <a:r>
                <a:rPr lang="en-US" baseline="-25000" dirty="0" smtClean="0"/>
                <a:t>2,4</a:t>
              </a:r>
              <a:endParaRPr lang="en-US" dirty="0"/>
            </a:p>
          </p:txBody>
        </p:sp>
        <p:cxnSp>
          <p:nvCxnSpPr>
            <p:cNvPr id="183" name="Straight Connector 182"/>
            <p:cNvCxnSpPr/>
            <p:nvPr/>
          </p:nvCxnSpPr>
          <p:spPr bwMode="auto">
            <a:xfrm>
              <a:off x="304800" y="6477000"/>
              <a:ext cx="17549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bwMode="auto">
            <a:xfrm flipH="1">
              <a:off x="304800" y="5410200"/>
              <a:ext cx="535783"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auto">
            <a:xfrm rot="5400000">
              <a:off x="-229394"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04006"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24"/>
            <p:cNvCxnSpPr/>
            <p:nvPr/>
          </p:nvCxnSpPr>
          <p:spPr bwMode="auto">
            <a:xfrm flipH="1">
              <a:off x="304800" y="3581400"/>
              <a:ext cx="6119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24"/>
            <p:cNvCxnSpPr/>
            <p:nvPr/>
          </p:nvCxnSpPr>
          <p:spPr bwMode="auto">
            <a:xfrm flipH="1">
              <a:off x="304800" y="4572000"/>
              <a:ext cx="5357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4800" y="32004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,2</a:t>
              </a:r>
              <a:endParaRPr lang="en-US" dirty="0"/>
            </a:p>
          </p:txBody>
        </p:sp>
        <p:sp>
          <p:nvSpPr>
            <p:cNvPr id="190" name="TextBox 189"/>
            <p:cNvSpPr txBox="1"/>
            <p:nvPr/>
          </p:nvSpPr>
          <p:spPr>
            <a:xfrm>
              <a:off x="304800" y="4191000"/>
              <a:ext cx="609600" cy="369332"/>
            </a:xfrm>
            <a:prstGeom prst="rect">
              <a:avLst/>
            </a:prstGeom>
            <a:noFill/>
          </p:spPr>
          <p:txBody>
            <a:bodyPr wrap="square" rtlCol="0">
              <a:spAutoFit/>
            </a:bodyPr>
            <a:lstStyle/>
            <a:p>
              <a:r>
                <a:rPr lang="en-US" dirty="0" smtClean="0"/>
                <a:t>u</a:t>
              </a:r>
              <a:r>
                <a:rPr lang="en-US" baseline="-25000" dirty="0"/>
                <a:t>1</a:t>
              </a:r>
              <a:r>
                <a:rPr lang="en-US" baseline="-25000" dirty="0" smtClean="0"/>
                <a:t>,3</a:t>
              </a:r>
              <a:endParaRPr lang="en-US" dirty="0"/>
            </a:p>
          </p:txBody>
        </p:sp>
        <p:sp>
          <p:nvSpPr>
            <p:cNvPr id="191" name="TextBox 190"/>
            <p:cNvSpPr txBox="1"/>
            <p:nvPr/>
          </p:nvSpPr>
          <p:spPr>
            <a:xfrm>
              <a:off x="304800" y="50292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,4</a:t>
              </a:r>
              <a:endParaRPr lang="en-US" dirty="0"/>
            </a:p>
          </p:txBody>
        </p:sp>
        <p:sp>
          <p:nvSpPr>
            <p:cNvPr id="195" name="Isosceles Triangle 194"/>
            <p:cNvSpPr/>
            <p:nvPr/>
          </p:nvSpPr>
          <p:spPr>
            <a:xfrm rot="5400000">
              <a:off x="36599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p:cNvSpPr txBox="1"/>
            <p:nvPr/>
          </p:nvSpPr>
          <p:spPr>
            <a:xfrm>
              <a:off x="3659982" y="6281928"/>
              <a:ext cx="528636" cy="369332"/>
            </a:xfrm>
            <a:prstGeom prst="rect">
              <a:avLst/>
            </a:prstGeom>
            <a:noFill/>
          </p:spPr>
          <p:txBody>
            <a:bodyPr wrap="square" rtlCol="0">
              <a:spAutoFit/>
            </a:bodyPr>
            <a:lstStyle/>
            <a:p>
              <a:r>
                <a:rPr lang="en-US" dirty="0" smtClean="0"/>
                <a:t>0.5</a:t>
              </a:r>
              <a:endParaRPr lang="en-US" dirty="0"/>
            </a:p>
          </p:txBody>
        </p:sp>
        <p:sp>
          <p:nvSpPr>
            <p:cNvPr id="197" name="Isosceles Triangle 196"/>
            <p:cNvSpPr/>
            <p:nvPr/>
          </p:nvSpPr>
          <p:spPr>
            <a:xfrm rot="16200000">
              <a:off x="10691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1216818" y="6281928"/>
              <a:ext cx="528636" cy="369332"/>
            </a:xfrm>
            <a:prstGeom prst="rect">
              <a:avLst/>
            </a:prstGeom>
            <a:noFill/>
          </p:spPr>
          <p:txBody>
            <a:bodyPr wrap="square" rtlCol="0">
              <a:spAutoFit/>
            </a:bodyPr>
            <a:lstStyle/>
            <a:p>
              <a:r>
                <a:rPr lang="en-US" dirty="0" smtClean="0"/>
                <a:t>0.5</a:t>
              </a:r>
              <a:endParaRPr lang="en-US" dirty="0"/>
            </a:p>
          </p:txBody>
        </p:sp>
      </p:grpSp>
      <p:sp>
        <p:nvSpPr>
          <p:cNvPr id="218" name="TextBox 217"/>
          <p:cNvSpPr txBox="1"/>
          <p:nvPr/>
        </p:nvSpPr>
        <p:spPr>
          <a:xfrm>
            <a:off x="4953000" y="2286000"/>
            <a:ext cx="304800" cy="369332"/>
          </a:xfrm>
          <a:prstGeom prst="rect">
            <a:avLst/>
          </a:prstGeom>
          <a:noFill/>
        </p:spPr>
        <p:txBody>
          <a:bodyPr wrap="square" rtlCol="0">
            <a:spAutoFit/>
          </a:bodyPr>
          <a:lstStyle/>
          <a:p>
            <a:r>
              <a:rPr lang="en-US" dirty="0" smtClean="0"/>
              <a:t>*</a:t>
            </a:r>
            <a:endParaRPr lang="en-US" dirty="0"/>
          </a:p>
        </p:txBody>
      </p:sp>
      <p:sp>
        <p:nvSpPr>
          <p:cNvPr id="220" name="TextBox 219"/>
          <p:cNvSpPr txBox="1"/>
          <p:nvPr/>
        </p:nvSpPr>
        <p:spPr>
          <a:xfrm>
            <a:off x="1447800" y="1066800"/>
            <a:ext cx="6629400" cy="400110"/>
          </a:xfrm>
          <a:prstGeom prst="rect">
            <a:avLst/>
          </a:prstGeom>
          <a:noFill/>
        </p:spPr>
        <p:txBody>
          <a:bodyPr wrap="square" rtlCol="0">
            <a:spAutoFit/>
          </a:bodyPr>
          <a:lstStyle/>
          <a:p>
            <a:pPr algn="ctr"/>
            <a:r>
              <a:rPr lang="en-US" sz="2000" dirty="0" smtClean="0"/>
              <a:t>- Case 3: Cavity control split evenly between both pendulums</a:t>
            </a:r>
            <a:endParaRPr lang="en-US" sz="2000" dirty="0"/>
          </a:p>
        </p:txBody>
      </p:sp>
      <p:sp>
        <p:nvSpPr>
          <p:cNvPr id="153" name="TextBox 152"/>
          <p:cNvSpPr txBox="1"/>
          <p:nvPr/>
        </p:nvSpPr>
        <p:spPr>
          <a:xfrm>
            <a:off x="5486400" y="4800600"/>
            <a:ext cx="3352800" cy="1754327"/>
          </a:xfrm>
          <a:prstGeom prst="rect">
            <a:avLst/>
          </a:prstGeom>
          <a:noFill/>
        </p:spPr>
        <p:txBody>
          <a:bodyPr wrap="square" rtlCol="0">
            <a:spAutoFit/>
          </a:bodyPr>
          <a:lstStyle/>
          <a:p>
            <a:pPr>
              <a:buFont typeface="Arial" charset="0"/>
              <a:buChar char="•"/>
            </a:pPr>
            <a:r>
              <a:rPr lang="en-US" dirty="0" smtClean="0"/>
              <a:t> The common top mass longitudinal DOF behaves just like a free quad.</a:t>
            </a:r>
          </a:p>
          <a:p>
            <a:pPr>
              <a:buFont typeface="Arial" charset="0"/>
              <a:buChar char="•"/>
            </a:pPr>
            <a:r>
              <a:rPr lang="en-US" dirty="0"/>
              <a:t> </a:t>
            </a:r>
            <a:r>
              <a:rPr lang="en-US" dirty="0" smtClean="0"/>
              <a:t>Assumes identical quads (ours are pretty darn close).</a:t>
            </a:r>
          </a:p>
          <a:p>
            <a:pPr>
              <a:buFont typeface="Arial" charset="0"/>
              <a:buChar char="•"/>
            </a:pPr>
            <a:r>
              <a:rPr lang="en-US" dirty="0"/>
              <a:t> </a:t>
            </a:r>
            <a:r>
              <a:rPr lang="en-US" dirty="0" smtClean="0"/>
              <a:t>See Supporting Math slides.</a:t>
            </a:r>
            <a:endParaRPr lang="en-US" dirty="0"/>
          </a:p>
        </p:txBody>
      </p:sp>
      <p:sp>
        <p:nvSpPr>
          <p:cNvPr id="154" name="TextBox 153"/>
          <p:cNvSpPr txBox="1"/>
          <p:nvPr/>
        </p:nvSpPr>
        <p:spPr>
          <a:xfrm>
            <a:off x="5504688" y="2560320"/>
            <a:ext cx="1200912" cy="338554"/>
          </a:xfrm>
          <a:prstGeom prst="rect">
            <a:avLst/>
          </a:prstGeom>
          <a:solidFill>
            <a:schemeClr val="bg1"/>
          </a:solidFill>
          <a:ln w="9525">
            <a:solidFill>
              <a:schemeClr val="tx1"/>
            </a:solidFill>
          </a:ln>
        </p:spPr>
        <p:txBody>
          <a:bodyPr wrap="square" rtlCol="0">
            <a:spAutoFit/>
          </a:bodyPr>
          <a:lstStyle/>
          <a:p>
            <a:r>
              <a:rPr lang="en-US" sz="1600" dirty="0" smtClean="0"/>
              <a:t>longitudinal</a:t>
            </a:r>
            <a:endParaRPr lang="en-US" dirty="0"/>
          </a:p>
        </p:txBody>
      </p:sp>
      <p:sp>
        <p:nvSpPr>
          <p:cNvPr id="155" name="Footer Placeholder 154"/>
          <p:cNvSpPr>
            <a:spLocks noGrp="1"/>
          </p:cNvSpPr>
          <p:nvPr>
            <p:ph type="ftr" sz="quarter" idx="11"/>
          </p:nvPr>
        </p:nvSpPr>
        <p:spPr>
          <a:xfrm>
            <a:off x="3124200" y="6492875"/>
            <a:ext cx="2895600" cy="365125"/>
          </a:xfrm>
        </p:spPr>
        <p:txBody>
          <a:bodyPr/>
          <a:lstStyle/>
          <a:p>
            <a:r>
              <a:rPr lang="en-US" smtClean="0"/>
              <a:t>G1200774-v8</a:t>
            </a:r>
            <a:endParaRPr lang="en-US" dirty="0"/>
          </a:p>
        </p:txBody>
      </p:sp>
      <p:cxnSp>
        <p:nvCxnSpPr>
          <p:cNvPr id="156" name="Straight Arrow Connector 24"/>
          <p:cNvCxnSpPr>
            <a:stCxn id="31" idx="2"/>
          </p:cNvCxnSpPr>
          <p:nvPr/>
        </p:nvCxnSpPr>
        <p:spPr bwMode="auto">
          <a:xfrm flipH="1">
            <a:off x="1371600" y="2732532"/>
            <a:ext cx="914400" cy="10668"/>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7" name="Isosceles Triangle 156"/>
          <p:cNvSpPr/>
          <p:nvPr/>
        </p:nvSpPr>
        <p:spPr>
          <a:xfrm rot="5400000">
            <a:off x="1524000" y="2514600"/>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p:cNvSpPr txBox="1"/>
          <p:nvPr/>
        </p:nvSpPr>
        <p:spPr>
          <a:xfrm>
            <a:off x="1463040" y="2557046"/>
            <a:ext cx="528636" cy="338554"/>
          </a:xfrm>
          <a:prstGeom prst="rect">
            <a:avLst/>
          </a:prstGeom>
          <a:noFill/>
        </p:spPr>
        <p:txBody>
          <a:bodyPr wrap="square" rtlCol="0">
            <a:spAutoFit/>
          </a:bodyPr>
          <a:lstStyle/>
          <a:p>
            <a:r>
              <a:rPr lang="en-US" sz="1600" dirty="0" smtClean="0"/>
              <a:t>0.5</a:t>
            </a:r>
            <a:endParaRPr lang="en-US" sz="1600" dirty="0"/>
          </a:p>
        </p:txBody>
      </p:sp>
      <p:sp>
        <p:nvSpPr>
          <p:cNvPr id="160" name="Isosceles Triangle 159"/>
          <p:cNvSpPr/>
          <p:nvPr/>
        </p:nvSpPr>
        <p:spPr>
          <a:xfrm rot="16200000">
            <a:off x="2971800" y="2514600"/>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p:cNvSpPr txBox="1"/>
          <p:nvPr/>
        </p:nvSpPr>
        <p:spPr>
          <a:xfrm>
            <a:off x="3052764" y="2557046"/>
            <a:ext cx="528636" cy="338554"/>
          </a:xfrm>
          <a:prstGeom prst="rect">
            <a:avLst/>
          </a:prstGeom>
          <a:noFill/>
        </p:spPr>
        <p:txBody>
          <a:bodyPr wrap="square" rtlCol="0">
            <a:spAutoFit/>
          </a:bodyPr>
          <a:lstStyle/>
          <a:p>
            <a:r>
              <a:rPr lang="en-US" sz="1600" dirty="0" smtClean="0"/>
              <a:t>0.5</a:t>
            </a:r>
            <a:endParaRPr lang="en-US" sz="1600" dirty="0"/>
          </a:p>
        </p:txBody>
      </p:sp>
      <p:sp>
        <p:nvSpPr>
          <p:cNvPr id="31" name="Oval 30"/>
          <p:cNvSpPr/>
          <p:nvPr/>
        </p:nvSpPr>
        <p:spPr>
          <a:xfrm>
            <a:off x="2286000" y="2542032"/>
            <a:ext cx="381000" cy="381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65" name="TextBox 164"/>
          <p:cNvSpPr txBox="1"/>
          <p:nvPr/>
        </p:nvSpPr>
        <p:spPr>
          <a:xfrm>
            <a:off x="2331720" y="2526268"/>
            <a:ext cx="335280" cy="369332"/>
          </a:xfrm>
          <a:prstGeom prst="rect">
            <a:avLst/>
          </a:prstGeom>
          <a:noFill/>
        </p:spPr>
        <p:txBody>
          <a:bodyPr wrap="square" rtlCol="0">
            <a:spAutoFit/>
          </a:bodyPr>
          <a:lstStyle/>
          <a:p>
            <a:r>
              <a:rPr lang="en-US" dirty="0"/>
              <a:t>+</a:t>
            </a:r>
          </a:p>
        </p:txBody>
      </p:sp>
      <p:cxnSp>
        <p:nvCxnSpPr>
          <p:cNvPr id="166" name="Straight Connector 165"/>
          <p:cNvCxnSpPr/>
          <p:nvPr/>
        </p:nvCxnSpPr>
        <p:spPr bwMode="auto">
          <a:xfrm flipH="1">
            <a:off x="2478024" y="2923032"/>
            <a:ext cx="0" cy="50292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828800" y="3447871"/>
            <a:ext cx="1295400" cy="1477328"/>
          </a:xfrm>
          <a:prstGeom prst="rect">
            <a:avLst/>
          </a:prstGeom>
          <a:noFill/>
          <a:ln w="19050">
            <a:solidFill>
              <a:schemeClr val="tx1"/>
            </a:solidFill>
          </a:ln>
        </p:spPr>
        <p:txBody>
          <a:bodyPr wrap="square" rtlCol="0">
            <a:spAutoFit/>
          </a:bodyPr>
          <a:lstStyle/>
          <a:p>
            <a:r>
              <a:rPr lang="en-US" dirty="0" smtClean="0"/>
              <a:t>* Common top to common top transfer function</a:t>
            </a:r>
            <a:endParaRPr lang="en-US" dirty="0"/>
          </a:p>
        </p:txBody>
      </p:sp>
      <p:cxnSp>
        <p:nvCxnSpPr>
          <p:cNvPr id="164" name="Straight Connector 163"/>
          <p:cNvCxnSpPr/>
          <p:nvPr/>
        </p:nvCxnSpPr>
        <p:spPr bwMode="auto">
          <a:xfrm flipH="1" flipV="1">
            <a:off x="1371600" y="2895600"/>
            <a:ext cx="457200" cy="533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auto">
          <a:xfrm flipV="1">
            <a:off x="3124200" y="2895600"/>
            <a:ext cx="457200" cy="533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2456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 name="Group 163"/>
          <p:cNvGrpSpPr/>
          <p:nvPr/>
        </p:nvGrpSpPr>
        <p:grpSpPr>
          <a:xfrm>
            <a:off x="4928616" y="2286000"/>
            <a:ext cx="4447419" cy="2441448"/>
            <a:chOff x="4928616" y="2286000"/>
            <a:chExt cx="4447419" cy="2441448"/>
          </a:xfrm>
        </p:grpSpPr>
        <p:pic>
          <p:nvPicPr>
            <p:cNvPr id="167" name="Picture 2"/>
            <p:cNvPicPr>
              <a:picLocks noChangeAspect="1" noChangeArrowheads="1"/>
            </p:cNvPicPr>
            <p:nvPr/>
          </p:nvPicPr>
          <p:blipFill>
            <a:blip r:embed="rId3" cstate="print"/>
            <a:srcRect/>
            <a:stretch>
              <a:fillRect/>
            </a:stretch>
          </p:blipFill>
          <p:spPr bwMode="auto">
            <a:xfrm>
              <a:off x="4928616" y="2286000"/>
              <a:ext cx="4447419" cy="2441448"/>
            </a:xfrm>
            <a:prstGeom prst="rect">
              <a:avLst/>
            </a:prstGeom>
            <a:noFill/>
            <a:ln w="9525">
              <a:noFill/>
              <a:miter lim="800000"/>
              <a:headEnd/>
              <a:tailEnd/>
            </a:ln>
            <a:effectLst/>
          </p:spPr>
        </p:pic>
        <p:sp>
          <p:nvSpPr>
            <p:cNvPr id="168" name="TextBox 167"/>
            <p:cNvSpPr txBox="1"/>
            <p:nvPr/>
          </p:nvSpPr>
          <p:spPr>
            <a:xfrm>
              <a:off x="4953000" y="2286000"/>
              <a:ext cx="304800" cy="369332"/>
            </a:xfrm>
            <a:prstGeom prst="rect">
              <a:avLst/>
            </a:prstGeom>
            <a:noFill/>
          </p:spPr>
          <p:txBody>
            <a:bodyPr wrap="square" rtlCol="0">
              <a:spAutoFit/>
            </a:bodyPr>
            <a:lstStyle/>
            <a:p>
              <a:r>
                <a:rPr lang="en-US" dirty="0" smtClean="0"/>
                <a:t>*</a:t>
              </a:r>
              <a:endParaRPr lang="en-US" dirty="0"/>
            </a:p>
          </p:txBody>
        </p:sp>
      </p:grpSp>
      <p:cxnSp>
        <p:nvCxnSpPr>
          <p:cNvPr id="159" name="Straight Arrow Connector 24"/>
          <p:cNvCxnSpPr>
            <a:endCxn id="31" idx="6"/>
          </p:cNvCxnSpPr>
          <p:nvPr/>
        </p:nvCxnSpPr>
        <p:spPr bwMode="auto">
          <a:xfrm flipH="1" flipV="1">
            <a:off x="2667000" y="2732532"/>
            <a:ext cx="914400" cy="1066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1" name="Slide Number Placeholder 160"/>
          <p:cNvSpPr>
            <a:spLocks noGrp="1"/>
          </p:cNvSpPr>
          <p:nvPr>
            <p:ph type="sldNum" sz="quarter" idx="12"/>
          </p:nvPr>
        </p:nvSpPr>
        <p:spPr>
          <a:xfrm>
            <a:off x="6934200" y="6416675"/>
            <a:ext cx="2133600" cy="365125"/>
          </a:xfrm>
        </p:spPr>
        <p:txBody>
          <a:bodyPr/>
          <a:lstStyle/>
          <a:p>
            <a:fld id="{B6F15528-21DE-4FAA-801E-634DDDAF4B2B}" type="slidenum">
              <a:rPr lang="en-US" smtClean="0"/>
              <a:pPr/>
              <a:t>6</a:t>
            </a:fld>
            <a:endParaRPr lang="en-US" dirty="0"/>
          </a:p>
        </p:txBody>
      </p:sp>
      <p:sp>
        <p:nvSpPr>
          <p:cNvPr id="171" name="Title 170"/>
          <p:cNvSpPr>
            <a:spLocks noGrp="1"/>
          </p:cNvSpPr>
          <p:nvPr>
            <p:ph type="title"/>
          </p:nvPr>
        </p:nvSpPr>
        <p:spPr/>
        <p:txBody>
          <a:bodyPr>
            <a:normAutofit fontScale="90000"/>
          </a:bodyPr>
          <a:lstStyle/>
          <a:p>
            <a:r>
              <a:rPr lang="en-US" dirty="0" smtClean="0"/>
              <a:t>Cavity Control Influence on Damping</a:t>
            </a:r>
            <a:endParaRPr lang="en-US" dirty="0"/>
          </a:p>
        </p:txBody>
      </p:sp>
      <p:grpSp>
        <p:nvGrpSpPr>
          <p:cNvPr id="2" name="Group 216"/>
          <p:cNvGrpSpPr/>
          <p:nvPr/>
        </p:nvGrpSpPr>
        <p:grpSpPr>
          <a:xfrm>
            <a:off x="76200" y="1676400"/>
            <a:ext cx="4879182" cy="5105400"/>
            <a:chOff x="302418" y="1676400"/>
            <a:chExt cx="4879182" cy="5105400"/>
          </a:xfrm>
        </p:grpSpPr>
        <p:grpSp>
          <p:nvGrpSpPr>
            <p:cNvPr id="3" name="Group 166"/>
            <p:cNvGrpSpPr>
              <a:grpSpLocks/>
            </p:cNvGrpSpPr>
            <p:nvPr/>
          </p:nvGrpSpPr>
          <p:grpSpPr bwMode="auto">
            <a:xfrm>
              <a:off x="916780" y="2057400"/>
              <a:ext cx="723898" cy="3733800"/>
              <a:chOff x="1676118" y="1828800"/>
              <a:chExt cx="723824" cy="3733800"/>
            </a:xfrm>
          </p:grpSpPr>
          <p:sp>
            <p:nvSpPr>
              <p:cNvPr id="88" name="Can 87"/>
              <p:cNvSpPr/>
              <p:nvPr/>
            </p:nvSpPr>
            <p:spPr>
              <a:xfrm>
                <a:off x="17526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58"/>
              <p:cNvGrpSpPr>
                <a:grpSpLocks/>
              </p:cNvGrpSpPr>
              <p:nvPr/>
            </p:nvGrpSpPr>
            <p:grpSpPr bwMode="auto">
              <a:xfrm>
                <a:off x="1676118" y="1828800"/>
                <a:ext cx="723824" cy="3178180"/>
                <a:chOff x="647027" y="1936739"/>
                <a:chExt cx="1752434" cy="4190999"/>
              </a:xfrm>
            </p:grpSpPr>
            <p:grpSp>
              <p:nvGrpSpPr>
                <p:cNvPr id="5" name="Group 62"/>
                <p:cNvGrpSpPr>
                  <a:grpSpLocks/>
                </p:cNvGrpSpPr>
                <p:nvPr/>
              </p:nvGrpSpPr>
              <p:grpSpPr bwMode="auto">
                <a:xfrm>
                  <a:off x="943134" y="4222751"/>
                  <a:ext cx="161428" cy="764098"/>
                  <a:chOff x="908651" y="1905773"/>
                  <a:chExt cx="82815" cy="686966"/>
                </a:xfrm>
              </p:grpSpPr>
              <p:cxnSp>
                <p:nvCxnSpPr>
                  <p:cNvPr id="134" name="Straight Connector 133"/>
                  <p:cNvCxnSpPr/>
                  <p:nvPr/>
                </p:nvCxnSpPr>
                <p:spPr>
                  <a:xfrm rot="5400000">
                    <a:off x="833412" y="1981012"/>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911475" y="2053516"/>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911475" y="2130683"/>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911475" y="2207848"/>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912417" y="2284074"/>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911475" y="236029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914254" y="2515528"/>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6" name="Group 70"/>
                <p:cNvGrpSpPr>
                  <a:grpSpLocks/>
                </p:cNvGrpSpPr>
                <p:nvPr/>
              </p:nvGrpSpPr>
              <p:grpSpPr bwMode="auto">
                <a:xfrm>
                  <a:off x="1869329" y="4222740"/>
                  <a:ext cx="149902" cy="761998"/>
                  <a:chOff x="914299" y="1906490"/>
                  <a:chExt cx="76901" cy="685082"/>
                </a:xfrm>
              </p:grpSpPr>
              <p:cxnSp>
                <p:nvCxnSpPr>
                  <p:cNvPr id="127" name="Straight Connector 126"/>
                  <p:cNvCxnSpPr/>
                  <p:nvPr/>
                </p:nvCxnSpPr>
                <p:spPr>
                  <a:xfrm rot="5400000">
                    <a:off x="839060"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14166"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14166"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91510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91510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914166"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913987"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648413" y="5744818"/>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561138" y="5746739"/>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3" name="Cube 92"/>
                <p:cNvSpPr/>
                <p:nvPr/>
              </p:nvSpPr>
              <p:spPr>
                <a:xfrm>
                  <a:off x="647027" y="2623379"/>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7" name="Group 37"/>
                <p:cNvGrpSpPr>
                  <a:grpSpLocks/>
                </p:cNvGrpSpPr>
                <p:nvPr/>
              </p:nvGrpSpPr>
              <p:grpSpPr bwMode="auto">
                <a:xfrm>
                  <a:off x="950406" y="1936748"/>
                  <a:ext cx="153705" cy="762002"/>
                  <a:chOff x="913244" y="1905075"/>
                  <a:chExt cx="78073" cy="686519"/>
                </a:xfrm>
              </p:grpSpPr>
              <p:cxnSp>
                <p:nvCxnSpPr>
                  <p:cNvPr id="120" name="Straight Connector 119"/>
                  <p:cNvCxnSpPr/>
                  <p:nvPr/>
                </p:nvCxnSpPr>
                <p:spPr>
                  <a:xfrm rot="5400000">
                    <a:off x="837836" y="1980484"/>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913616" y="2055587"/>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90"/>
                  <p:cNvCxnSpPr/>
                  <p:nvPr/>
                </p:nvCxnSpPr>
                <p:spPr>
                  <a:xfrm rot="5400000">
                    <a:off x="913616" y="2132915"/>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91"/>
                  <p:cNvCxnSpPr/>
                  <p:nvPr/>
                </p:nvCxnSpPr>
                <p:spPr>
                  <a:xfrm rot="16200000" flipH="1">
                    <a:off x="914560" y="220929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914560" y="2284740"/>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Straight Connector 34"/>
                  <p:cNvCxnSpPr/>
                  <p:nvPr/>
                </p:nvCxnSpPr>
                <p:spPr>
                  <a:xfrm rot="16200000" flipH="1">
                    <a:off x="913616" y="2361125"/>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Straight Connector 94"/>
                  <p:cNvCxnSpPr/>
                  <p:nvPr/>
                </p:nvCxnSpPr>
                <p:spPr>
                  <a:xfrm rot="5400000">
                    <a:off x="913956" y="2514234"/>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8" name="Group 38"/>
                <p:cNvGrpSpPr>
                  <a:grpSpLocks/>
                </p:cNvGrpSpPr>
                <p:nvPr/>
              </p:nvGrpSpPr>
              <p:grpSpPr bwMode="auto">
                <a:xfrm>
                  <a:off x="1865195" y="1936739"/>
                  <a:ext cx="153717" cy="761999"/>
                  <a:chOff x="912727" y="1905812"/>
                  <a:chExt cx="78459" cy="685806"/>
                </a:xfrm>
              </p:grpSpPr>
              <p:cxnSp>
                <p:nvCxnSpPr>
                  <p:cNvPr id="113" name="Straight Connector 112"/>
                  <p:cNvCxnSpPr/>
                  <p:nvPr/>
                </p:nvCxnSpPr>
                <p:spPr>
                  <a:xfrm rot="5400000">
                    <a:off x="837403" y="1981137"/>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40"/>
                  <p:cNvCxnSpPr/>
                  <p:nvPr/>
                </p:nvCxnSpPr>
                <p:spPr>
                  <a:xfrm rot="16200000" flipH="1">
                    <a:off x="913333" y="2055933"/>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41"/>
                  <p:cNvCxnSpPr/>
                  <p:nvPr/>
                </p:nvCxnSpPr>
                <p:spPr>
                  <a:xfrm rot="5400000">
                    <a:off x="913333" y="2133181"/>
                    <a:ext cx="77247"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914275" y="2209486"/>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85"/>
                  <p:cNvCxnSpPr/>
                  <p:nvPr/>
                </p:nvCxnSpPr>
                <p:spPr>
                  <a:xfrm rot="5400000">
                    <a:off x="914275" y="2284849"/>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86"/>
                  <p:cNvCxnSpPr/>
                  <p:nvPr/>
                </p:nvCxnSpPr>
                <p:spPr>
                  <a:xfrm rot="16200000" flipH="1">
                    <a:off x="913333" y="2361154"/>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913900" y="2514332"/>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96" name="Cube 95"/>
                <p:cNvSpPr/>
                <p:nvPr/>
              </p:nvSpPr>
              <p:spPr>
                <a:xfrm>
                  <a:off x="647027" y="3766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 name="Group 54"/>
                <p:cNvGrpSpPr>
                  <a:grpSpLocks/>
                </p:cNvGrpSpPr>
                <p:nvPr/>
              </p:nvGrpSpPr>
              <p:grpSpPr bwMode="auto">
                <a:xfrm>
                  <a:off x="1869329" y="3079743"/>
                  <a:ext cx="149902" cy="761998"/>
                  <a:chOff x="914299" y="1906491"/>
                  <a:chExt cx="76901" cy="685082"/>
                </a:xfrm>
              </p:grpSpPr>
              <p:cxnSp>
                <p:nvCxnSpPr>
                  <p:cNvPr id="106" name="Straight Connector 105"/>
                  <p:cNvCxnSpPr/>
                  <p:nvPr/>
                </p:nvCxnSpPr>
                <p:spPr>
                  <a:xfrm rot="5400000">
                    <a:off x="839060" y="1981730"/>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914166" y="20571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914166" y="2134358"/>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915108" y="2210582"/>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915108" y="2285866"/>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914166" y="23620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13987" y="2514363"/>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1" name="Group 46"/>
                <p:cNvGrpSpPr>
                  <a:grpSpLocks/>
                </p:cNvGrpSpPr>
                <p:nvPr/>
              </p:nvGrpSpPr>
              <p:grpSpPr bwMode="auto">
                <a:xfrm>
                  <a:off x="943001" y="3079729"/>
                  <a:ext cx="161420" cy="764088"/>
                  <a:chOff x="908651" y="1905781"/>
                  <a:chExt cx="82817" cy="686965"/>
                </a:xfrm>
              </p:grpSpPr>
              <p:cxnSp>
                <p:nvCxnSpPr>
                  <p:cNvPr id="99" name="Straight Connector 98"/>
                  <p:cNvCxnSpPr/>
                  <p:nvPr/>
                </p:nvCxnSpPr>
                <p:spPr>
                  <a:xfrm rot="5400000">
                    <a:off x="835384" y="1979048"/>
                    <a:ext cx="152450" cy="591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911477" y="205352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911477" y="2130690"/>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911477" y="220785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912418" y="2284081"/>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911477" y="2360306"/>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914255" y="2515535"/>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87" name="Can 86"/>
              <p:cNvSpPr/>
              <p:nvPr/>
            </p:nvSpPr>
            <p:spPr>
              <a:xfrm>
                <a:off x="17526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9" name="Straight Connector 8"/>
            <p:cNvCxnSpPr>
              <a:stCxn id="88" idx="4"/>
            </p:cNvCxnSpPr>
            <p:nvPr/>
          </p:nvCxnSpPr>
          <p:spPr bwMode="auto">
            <a:xfrm>
              <a:off x="1526725" y="5410200"/>
              <a:ext cx="22070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67"/>
            <p:cNvGrpSpPr>
              <a:grpSpLocks/>
            </p:cNvGrpSpPr>
            <p:nvPr/>
          </p:nvGrpSpPr>
          <p:grpSpPr bwMode="auto">
            <a:xfrm>
              <a:off x="3771900" y="2057400"/>
              <a:ext cx="723900" cy="3733801"/>
              <a:chOff x="5523866" y="1828799"/>
              <a:chExt cx="723826" cy="3733801"/>
            </a:xfrm>
          </p:grpSpPr>
          <p:grpSp>
            <p:nvGrpSpPr>
              <p:cNvPr id="13" name="Group 158"/>
              <p:cNvGrpSpPr>
                <a:grpSpLocks/>
              </p:cNvGrpSpPr>
              <p:nvPr/>
            </p:nvGrpSpPr>
            <p:grpSpPr bwMode="auto">
              <a:xfrm>
                <a:off x="5523866" y="1828799"/>
                <a:ext cx="723826" cy="3178182"/>
                <a:chOff x="646170" y="1936738"/>
                <a:chExt cx="1752434" cy="4190999"/>
              </a:xfrm>
            </p:grpSpPr>
            <p:grpSp>
              <p:nvGrpSpPr>
                <p:cNvPr id="14" name="Group 62"/>
                <p:cNvGrpSpPr>
                  <a:grpSpLocks/>
                </p:cNvGrpSpPr>
                <p:nvPr/>
              </p:nvGrpSpPr>
              <p:grpSpPr bwMode="auto">
                <a:xfrm>
                  <a:off x="942278" y="4222739"/>
                  <a:ext cx="161430" cy="764094"/>
                  <a:chOff x="908211" y="1905772"/>
                  <a:chExt cx="82816" cy="686966"/>
                </a:xfrm>
              </p:grpSpPr>
              <p:cxnSp>
                <p:nvCxnSpPr>
                  <p:cNvPr id="79" name="Straight Connector 78"/>
                  <p:cNvCxnSpPr/>
                  <p:nvPr/>
                </p:nvCxnSpPr>
                <p:spPr>
                  <a:xfrm rot="5400000">
                    <a:off x="832972" y="1981011"/>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911036" y="205351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911036" y="2130682"/>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911036" y="2207847"/>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911977" y="2284072"/>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911036" y="2360298"/>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913814" y="25155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5" name="Group 70"/>
                <p:cNvGrpSpPr>
                  <a:grpSpLocks/>
                </p:cNvGrpSpPr>
                <p:nvPr/>
              </p:nvGrpSpPr>
              <p:grpSpPr bwMode="auto">
                <a:xfrm>
                  <a:off x="1868472" y="4222727"/>
                  <a:ext cx="149900" cy="761995"/>
                  <a:chOff x="913860" y="1906488"/>
                  <a:chExt cx="76900" cy="685083"/>
                </a:xfrm>
              </p:grpSpPr>
              <p:cxnSp>
                <p:nvCxnSpPr>
                  <p:cNvPr id="72" name="Straight Connector 71"/>
                  <p:cNvCxnSpPr/>
                  <p:nvPr/>
                </p:nvCxnSpPr>
                <p:spPr>
                  <a:xfrm rot="5400000">
                    <a:off x="838621" y="19817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913727" y="20571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913727" y="2134355"/>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914668" y="2210579"/>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914668" y="2285863"/>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913727" y="2362088"/>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913548" y="2514361"/>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rot="5400000">
                  <a:off x="647556" y="5744816"/>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560281" y="5746738"/>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8" name="Cube 37"/>
                <p:cNvSpPr/>
                <p:nvPr/>
              </p:nvSpPr>
              <p:spPr>
                <a:xfrm>
                  <a:off x="646170" y="2623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6" name="Group 37"/>
                <p:cNvGrpSpPr>
                  <a:grpSpLocks/>
                </p:cNvGrpSpPr>
                <p:nvPr/>
              </p:nvGrpSpPr>
              <p:grpSpPr bwMode="auto">
                <a:xfrm>
                  <a:off x="949550" y="1936745"/>
                  <a:ext cx="153705" cy="762002"/>
                  <a:chOff x="912809" y="1905074"/>
                  <a:chExt cx="78073" cy="686519"/>
                </a:xfrm>
              </p:grpSpPr>
              <p:cxnSp>
                <p:nvCxnSpPr>
                  <p:cNvPr id="65" name="Straight Connector 64"/>
                  <p:cNvCxnSpPr/>
                  <p:nvPr/>
                </p:nvCxnSpPr>
                <p:spPr>
                  <a:xfrm rot="5400000">
                    <a:off x="837401" y="1980483"/>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913181" y="2055586"/>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913181" y="2132914"/>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914125" y="2209297"/>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914125" y="228473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34"/>
                  <p:cNvCxnSpPr/>
                  <p:nvPr/>
                </p:nvCxnSpPr>
                <p:spPr>
                  <a:xfrm rot="16200000" flipH="1">
                    <a:off x="913181" y="2361124"/>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913520" y="2514233"/>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7" name="Group 38"/>
                <p:cNvGrpSpPr>
                  <a:grpSpLocks/>
                </p:cNvGrpSpPr>
                <p:nvPr/>
              </p:nvGrpSpPr>
              <p:grpSpPr bwMode="auto">
                <a:xfrm>
                  <a:off x="1856656" y="1936738"/>
                  <a:ext cx="161403" cy="761999"/>
                  <a:chOff x="908368" y="1905811"/>
                  <a:chExt cx="82382" cy="685806"/>
                </a:xfrm>
              </p:grpSpPr>
              <p:cxnSp>
                <p:nvCxnSpPr>
                  <p:cNvPr id="58" name="Straight Connector 57"/>
                  <p:cNvCxnSpPr/>
                  <p:nvPr/>
                </p:nvCxnSpPr>
                <p:spPr>
                  <a:xfrm rot="5400000">
                    <a:off x="833043" y="1981136"/>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40"/>
                  <p:cNvCxnSpPr/>
                  <p:nvPr/>
                </p:nvCxnSpPr>
                <p:spPr>
                  <a:xfrm rot="16200000" flipH="1">
                    <a:off x="910935" y="2053970"/>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41"/>
                  <p:cNvCxnSpPr/>
                  <p:nvPr/>
                </p:nvCxnSpPr>
                <p:spPr>
                  <a:xfrm rot="5400000">
                    <a:off x="910935" y="2131218"/>
                    <a:ext cx="77247"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911877" y="2207522"/>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911877" y="2282886"/>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910935" y="2359191"/>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913462" y="2514331"/>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1" name="Cube 40"/>
                <p:cNvSpPr/>
                <p:nvPr/>
              </p:nvSpPr>
              <p:spPr>
                <a:xfrm>
                  <a:off x="646170" y="3766377"/>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8" name="Group 54"/>
                <p:cNvGrpSpPr>
                  <a:grpSpLocks/>
                </p:cNvGrpSpPr>
                <p:nvPr/>
              </p:nvGrpSpPr>
              <p:grpSpPr bwMode="auto">
                <a:xfrm>
                  <a:off x="1868472" y="3079740"/>
                  <a:ext cx="149900" cy="761998"/>
                  <a:chOff x="913860" y="1906490"/>
                  <a:chExt cx="76900" cy="685082"/>
                </a:xfrm>
              </p:grpSpPr>
              <p:cxnSp>
                <p:nvCxnSpPr>
                  <p:cNvPr id="51" name="Straight Connector 50"/>
                  <p:cNvCxnSpPr/>
                  <p:nvPr/>
                </p:nvCxnSpPr>
                <p:spPr>
                  <a:xfrm rot="5400000">
                    <a:off x="838621"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913727"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13727"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91466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91466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913727"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913548"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Group 46"/>
                <p:cNvGrpSpPr>
                  <a:grpSpLocks/>
                </p:cNvGrpSpPr>
                <p:nvPr/>
              </p:nvGrpSpPr>
              <p:grpSpPr bwMode="auto">
                <a:xfrm>
                  <a:off x="942277" y="3079741"/>
                  <a:ext cx="161430" cy="764094"/>
                  <a:chOff x="908212" y="1905779"/>
                  <a:chExt cx="82816" cy="686966"/>
                </a:xfrm>
              </p:grpSpPr>
              <p:cxnSp>
                <p:nvCxnSpPr>
                  <p:cNvPr id="44" name="Straight Connector 43"/>
                  <p:cNvCxnSpPr/>
                  <p:nvPr/>
                </p:nvCxnSpPr>
                <p:spPr>
                  <a:xfrm rot="5400000">
                    <a:off x="832973" y="1981018"/>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911037" y="2053522"/>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911037" y="213068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911037" y="220785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911978" y="2284079"/>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911037" y="2360305"/>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913815" y="2515534"/>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32" name="Can 31"/>
              <p:cNvSpPr/>
              <p:nvPr/>
            </p:nvSpPr>
            <p:spPr>
              <a:xfrm>
                <a:off x="56007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Can 32"/>
              <p:cNvSpPr/>
              <p:nvPr/>
            </p:nvSpPr>
            <p:spPr>
              <a:xfrm>
                <a:off x="56007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 name="TextBox 204"/>
            <p:cNvSpPr txBox="1">
              <a:spLocks noChangeArrowheads="1"/>
            </p:cNvSpPr>
            <p:nvPr/>
          </p:nvSpPr>
          <p:spPr bwMode="auto">
            <a:xfrm>
              <a:off x="607218" y="1676400"/>
              <a:ext cx="1447948" cy="369332"/>
            </a:xfrm>
            <a:prstGeom prst="rect">
              <a:avLst/>
            </a:prstGeom>
            <a:noFill/>
            <a:ln w="9525">
              <a:noFill/>
              <a:miter lim="800000"/>
              <a:headEnd/>
              <a:tailEnd/>
            </a:ln>
          </p:spPr>
          <p:txBody>
            <a:bodyPr>
              <a:spAutoFit/>
            </a:bodyPr>
            <a:lstStyle/>
            <a:p>
              <a:pPr algn="ctr"/>
              <a:r>
                <a:rPr lang="en-US" dirty="0" smtClean="0">
                  <a:latin typeface="Calibri" pitchFamily="34" charset="0"/>
                </a:rPr>
                <a:t>ETMX</a:t>
              </a:r>
              <a:endParaRPr lang="en-US" dirty="0">
                <a:latin typeface="Calibri" pitchFamily="34" charset="0"/>
              </a:endParaRPr>
            </a:p>
          </p:txBody>
        </p:sp>
        <p:sp>
          <p:nvSpPr>
            <p:cNvPr id="21" name="TextBox 205"/>
            <p:cNvSpPr txBox="1">
              <a:spLocks noChangeArrowheads="1"/>
            </p:cNvSpPr>
            <p:nvPr/>
          </p:nvSpPr>
          <p:spPr bwMode="auto">
            <a:xfrm>
              <a:off x="3426618" y="1676400"/>
              <a:ext cx="1524156" cy="369332"/>
            </a:xfrm>
            <a:prstGeom prst="rect">
              <a:avLst/>
            </a:prstGeom>
            <a:noFill/>
            <a:ln w="9525">
              <a:noFill/>
              <a:miter lim="800000"/>
              <a:headEnd/>
              <a:tailEnd/>
            </a:ln>
          </p:spPr>
          <p:txBody>
            <a:bodyPr>
              <a:spAutoFit/>
            </a:bodyPr>
            <a:lstStyle/>
            <a:p>
              <a:pPr algn="ctr"/>
              <a:r>
                <a:rPr lang="en-US" dirty="0" smtClean="0">
                  <a:latin typeface="Calibri" pitchFamily="34" charset="0"/>
                </a:rPr>
                <a:t>ETMY</a:t>
              </a:r>
              <a:endParaRPr lang="en-US" dirty="0">
                <a:latin typeface="Calibri" pitchFamily="34" charset="0"/>
              </a:endParaRPr>
            </a:p>
          </p:txBody>
        </p:sp>
        <p:sp>
          <p:nvSpPr>
            <p:cNvPr id="22" name="Rectangle 21"/>
            <p:cNvSpPr/>
            <p:nvPr/>
          </p:nvSpPr>
          <p:spPr bwMode="auto">
            <a:xfrm>
              <a:off x="2059782" y="6248400"/>
              <a:ext cx="1295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charset="0"/>
                </a:rPr>
                <a:t>Control Law</a:t>
              </a:r>
            </a:p>
          </p:txBody>
        </p:sp>
        <p:cxnSp>
          <p:nvCxnSpPr>
            <p:cNvPr id="23" name="Straight Connector 22"/>
            <p:cNvCxnSpPr/>
            <p:nvPr/>
          </p:nvCxnSpPr>
          <p:spPr bwMode="auto">
            <a:xfrm>
              <a:off x="2669382" y="5410200"/>
              <a:ext cx="0" cy="8382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H="1">
              <a:off x="4495800" y="5410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3355182" y="6477000"/>
              <a:ext cx="17502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574382"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611982"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30" name="Rectangle 29"/>
            <p:cNvSpPr/>
            <p:nvPr/>
          </p:nvSpPr>
          <p:spPr bwMode="auto">
            <a:xfrm>
              <a:off x="3429000"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42" name="Straight Connector 141"/>
            <p:cNvCxnSpPr/>
            <p:nvPr/>
          </p:nvCxnSpPr>
          <p:spPr>
            <a:xfrm flipV="1">
              <a:off x="5105400"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24"/>
            <p:cNvCxnSpPr/>
            <p:nvPr/>
          </p:nvCxnSpPr>
          <p:spPr bwMode="auto">
            <a:xfrm flipH="1">
              <a:off x="4495801" y="35814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24"/>
            <p:cNvCxnSpPr/>
            <p:nvPr/>
          </p:nvCxnSpPr>
          <p:spPr bwMode="auto">
            <a:xfrm flipH="1">
              <a:off x="4495801" y="45720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572000" y="3200400"/>
              <a:ext cx="533400" cy="369332"/>
            </a:xfrm>
            <a:prstGeom prst="rect">
              <a:avLst/>
            </a:prstGeom>
            <a:noFill/>
          </p:spPr>
          <p:txBody>
            <a:bodyPr wrap="square" rtlCol="0">
              <a:spAutoFit/>
            </a:bodyPr>
            <a:lstStyle/>
            <a:p>
              <a:r>
                <a:rPr lang="en-US" dirty="0" smtClean="0"/>
                <a:t>u</a:t>
              </a:r>
              <a:r>
                <a:rPr lang="en-US" baseline="-25000" dirty="0" smtClean="0"/>
                <a:t>2,2</a:t>
              </a:r>
              <a:endParaRPr lang="en-US" dirty="0"/>
            </a:p>
          </p:txBody>
        </p:sp>
        <p:sp>
          <p:nvSpPr>
            <p:cNvPr id="148" name="TextBox 147"/>
            <p:cNvSpPr txBox="1"/>
            <p:nvPr/>
          </p:nvSpPr>
          <p:spPr>
            <a:xfrm>
              <a:off x="4572000" y="4191000"/>
              <a:ext cx="609600" cy="369332"/>
            </a:xfrm>
            <a:prstGeom prst="rect">
              <a:avLst/>
            </a:prstGeom>
            <a:noFill/>
          </p:spPr>
          <p:txBody>
            <a:bodyPr wrap="square" rtlCol="0">
              <a:spAutoFit/>
            </a:bodyPr>
            <a:lstStyle/>
            <a:p>
              <a:r>
                <a:rPr lang="en-US" dirty="0" smtClean="0"/>
                <a:t>u</a:t>
              </a:r>
              <a:r>
                <a:rPr lang="en-US" baseline="-25000" dirty="0" smtClean="0"/>
                <a:t>2,3</a:t>
              </a:r>
              <a:endParaRPr lang="en-US" dirty="0"/>
            </a:p>
          </p:txBody>
        </p:sp>
        <p:sp>
          <p:nvSpPr>
            <p:cNvPr id="149" name="TextBox 148"/>
            <p:cNvSpPr txBox="1"/>
            <p:nvPr/>
          </p:nvSpPr>
          <p:spPr>
            <a:xfrm>
              <a:off x="4572000" y="5029200"/>
              <a:ext cx="533400" cy="369332"/>
            </a:xfrm>
            <a:prstGeom prst="rect">
              <a:avLst/>
            </a:prstGeom>
            <a:noFill/>
          </p:spPr>
          <p:txBody>
            <a:bodyPr wrap="square" rtlCol="0">
              <a:spAutoFit/>
            </a:bodyPr>
            <a:lstStyle/>
            <a:p>
              <a:r>
                <a:rPr lang="en-US" dirty="0" smtClean="0"/>
                <a:t>u</a:t>
              </a:r>
              <a:r>
                <a:rPr lang="en-US" baseline="-25000" dirty="0" smtClean="0"/>
                <a:t>2,4</a:t>
              </a:r>
              <a:endParaRPr lang="en-US" dirty="0"/>
            </a:p>
          </p:txBody>
        </p:sp>
        <p:cxnSp>
          <p:nvCxnSpPr>
            <p:cNvPr id="183" name="Straight Connector 182"/>
            <p:cNvCxnSpPr/>
            <p:nvPr/>
          </p:nvCxnSpPr>
          <p:spPr bwMode="auto">
            <a:xfrm>
              <a:off x="304800" y="6477000"/>
              <a:ext cx="17549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bwMode="auto">
            <a:xfrm flipH="1">
              <a:off x="304800" y="5410200"/>
              <a:ext cx="535783"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auto">
            <a:xfrm rot="5400000">
              <a:off x="-229394"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04006"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24"/>
            <p:cNvCxnSpPr/>
            <p:nvPr/>
          </p:nvCxnSpPr>
          <p:spPr bwMode="auto">
            <a:xfrm flipH="1">
              <a:off x="304800" y="3581400"/>
              <a:ext cx="6119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24"/>
            <p:cNvCxnSpPr/>
            <p:nvPr/>
          </p:nvCxnSpPr>
          <p:spPr bwMode="auto">
            <a:xfrm flipH="1">
              <a:off x="304800" y="4572000"/>
              <a:ext cx="5357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4800" y="32004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,2</a:t>
              </a:r>
              <a:endParaRPr lang="en-US" dirty="0"/>
            </a:p>
          </p:txBody>
        </p:sp>
        <p:sp>
          <p:nvSpPr>
            <p:cNvPr id="190" name="TextBox 189"/>
            <p:cNvSpPr txBox="1"/>
            <p:nvPr/>
          </p:nvSpPr>
          <p:spPr>
            <a:xfrm>
              <a:off x="304800" y="4191000"/>
              <a:ext cx="609600" cy="369332"/>
            </a:xfrm>
            <a:prstGeom prst="rect">
              <a:avLst/>
            </a:prstGeom>
            <a:noFill/>
          </p:spPr>
          <p:txBody>
            <a:bodyPr wrap="square" rtlCol="0">
              <a:spAutoFit/>
            </a:bodyPr>
            <a:lstStyle/>
            <a:p>
              <a:r>
                <a:rPr lang="en-US" dirty="0" smtClean="0"/>
                <a:t>u</a:t>
              </a:r>
              <a:r>
                <a:rPr lang="en-US" baseline="-25000" dirty="0"/>
                <a:t>1</a:t>
              </a:r>
              <a:r>
                <a:rPr lang="en-US" baseline="-25000" dirty="0" smtClean="0"/>
                <a:t>,3</a:t>
              </a:r>
              <a:endParaRPr lang="en-US" dirty="0"/>
            </a:p>
          </p:txBody>
        </p:sp>
        <p:sp>
          <p:nvSpPr>
            <p:cNvPr id="191" name="TextBox 190"/>
            <p:cNvSpPr txBox="1"/>
            <p:nvPr/>
          </p:nvSpPr>
          <p:spPr>
            <a:xfrm>
              <a:off x="304800" y="50292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,4</a:t>
              </a:r>
              <a:endParaRPr lang="en-US" dirty="0"/>
            </a:p>
          </p:txBody>
        </p:sp>
        <p:sp>
          <p:nvSpPr>
            <p:cNvPr id="195" name="Isosceles Triangle 194"/>
            <p:cNvSpPr/>
            <p:nvPr/>
          </p:nvSpPr>
          <p:spPr>
            <a:xfrm rot="5400000">
              <a:off x="36599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p:cNvSpPr txBox="1"/>
            <p:nvPr/>
          </p:nvSpPr>
          <p:spPr>
            <a:xfrm>
              <a:off x="3659982" y="6281928"/>
              <a:ext cx="528636" cy="369332"/>
            </a:xfrm>
            <a:prstGeom prst="rect">
              <a:avLst/>
            </a:prstGeom>
            <a:noFill/>
          </p:spPr>
          <p:txBody>
            <a:bodyPr wrap="square" rtlCol="0">
              <a:spAutoFit/>
            </a:bodyPr>
            <a:lstStyle/>
            <a:p>
              <a:r>
                <a:rPr lang="en-US" dirty="0" smtClean="0"/>
                <a:t>0.5</a:t>
              </a:r>
              <a:endParaRPr lang="en-US" dirty="0"/>
            </a:p>
          </p:txBody>
        </p:sp>
        <p:sp>
          <p:nvSpPr>
            <p:cNvPr id="197" name="Isosceles Triangle 196"/>
            <p:cNvSpPr/>
            <p:nvPr/>
          </p:nvSpPr>
          <p:spPr>
            <a:xfrm rot="16200000">
              <a:off x="10691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1216818" y="6281928"/>
              <a:ext cx="528636" cy="369332"/>
            </a:xfrm>
            <a:prstGeom prst="rect">
              <a:avLst/>
            </a:prstGeom>
            <a:noFill/>
          </p:spPr>
          <p:txBody>
            <a:bodyPr wrap="square" rtlCol="0">
              <a:spAutoFit/>
            </a:bodyPr>
            <a:lstStyle/>
            <a:p>
              <a:r>
                <a:rPr lang="en-US" dirty="0" smtClean="0"/>
                <a:t>0.5</a:t>
              </a:r>
              <a:endParaRPr lang="en-US" dirty="0"/>
            </a:p>
          </p:txBody>
        </p:sp>
      </p:grpSp>
      <p:sp>
        <p:nvSpPr>
          <p:cNvPr id="218" name="TextBox 217"/>
          <p:cNvSpPr txBox="1"/>
          <p:nvPr/>
        </p:nvSpPr>
        <p:spPr>
          <a:xfrm>
            <a:off x="4953000" y="2286000"/>
            <a:ext cx="304800" cy="369332"/>
          </a:xfrm>
          <a:prstGeom prst="rect">
            <a:avLst/>
          </a:prstGeom>
          <a:noFill/>
        </p:spPr>
        <p:txBody>
          <a:bodyPr wrap="square" rtlCol="0">
            <a:spAutoFit/>
          </a:bodyPr>
          <a:lstStyle/>
          <a:p>
            <a:r>
              <a:rPr lang="en-US" dirty="0" smtClean="0"/>
              <a:t>*</a:t>
            </a:r>
            <a:endParaRPr lang="en-US" dirty="0"/>
          </a:p>
        </p:txBody>
      </p:sp>
      <p:sp>
        <p:nvSpPr>
          <p:cNvPr id="220" name="TextBox 219"/>
          <p:cNvSpPr txBox="1"/>
          <p:nvPr/>
        </p:nvSpPr>
        <p:spPr>
          <a:xfrm>
            <a:off x="1447800" y="1066800"/>
            <a:ext cx="6629400" cy="400110"/>
          </a:xfrm>
          <a:prstGeom prst="rect">
            <a:avLst/>
          </a:prstGeom>
          <a:noFill/>
        </p:spPr>
        <p:txBody>
          <a:bodyPr wrap="square" rtlCol="0">
            <a:spAutoFit/>
          </a:bodyPr>
          <a:lstStyle/>
          <a:p>
            <a:pPr algn="ctr"/>
            <a:r>
              <a:rPr lang="en-US" sz="2000" dirty="0" smtClean="0"/>
              <a:t>- Case 3: Cavity control split evenly between both pendulums</a:t>
            </a:r>
            <a:endParaRPr lang="en-US" sz="2000" dirty="0"/>
          </a:p>
        </p:txBody>
      </p:sp>
      <p:sp>
        <p:nvSpPr>
          <p:cNvPr id="153" name="TextBox 152"/>
          <p:cNvSpPr txBox="1"/>
          <p:nvPr/>
        </p:nvSpPr>
        <p:spPr>
          <a:xfrm>
            <a:off x="5486400" y="4800600"/>
            <a:ext cx="3352800" cy="1754327"/>
          </a:xfrm>
          <a:prstGeom prst="rect">
            <a:avLst/>
          </a:prstGeom>
          <a:noFill/>
        </p:spPr>
        <p:txBody>
          <a:bodyPr wrap="square" rtlCol="0">
            <a:spAutoFit/>
          </a:bodyPr>
          <a:lstStyle/>
          <a:p>
            <a:pPr>
              <a:buFont typeface="Arial" charset="0"/>
              <a:buChar char="•"/>
            </a:pPr>
            <a:r>
              <a:rPr lang="en-US" dirty="0" smtClean="0"/>
              <a:t> The differential top mass longitudinal DOF behaves just like a cavity-controlled quad.</a:t>
            </a:r>
          </a:p>
          <a:p>
            <a:pPr>
              <a:buFont typeface="Arial" charset="0"/>
              <a:buChar char="•"/>
            </a:pPr>
            <a:r>
              <a:rPr lang="en-US" dirty="0"/>
              <a:t> </a:t>
            </a:r>
            <a:r>
              <a:rPr lang="en-US" dirty="0" smtClean="0"/>
              <a:t>Assumes identical quads (ours are pretty darn close).</a:t>
            </a:r>
          </a:p>
          <a:p>
            <a:pPr>
              <a:buFont typeface="Arial" charset="0"/>
              <a:buChar char="•"/>
            </a:pPr>
            <a:r>
              <a:rPr lang="en-US" dirty="0" smtClean="0"/>
              <a:t> See `Supporting Math’ </a:t>
            </a:r>
            <a:r>
              <a:rPr lang="en-US" dirty="0"/>
              <a:t>slides</a:t>
            </a:r>
            <a:r>
              <a:rPr lang="en-US" dirty="0" smtClean="0"/>
              <a:t>.</a:t>
            </a:r>
            <a:endParaRPr lang="en-US" dirty="0"/>
          </a:p>
        </p:txBody>
      </p:sp>
      <p:sp>
        <p:nvSpPr>
          <p:cNvPr id="154" name="TextBox 153"/>
          <p:cNvSpPr txBox="1"/>
          <p:nvPr/>
        </p:nvSpPr>
        <p:spPr>
          <a:xfrm>
            <a:off x="5504688" y="2560320"/>
            <a:ext cx="1200912" cy="338554"/>
          </a:xfrm>
          <a:prstGeom prst="rect">
            <a:avLst/>
          </a:prstGeom>
          <a:solidFill>
            <a:schemeClr val="bg1"/>
          </a:solidFill>
          <a:ln w="9525">
            <a:solidFill>
              <a:schemeClr val="tx1"/>
            </a:solidFill>
          </a:ln>
        </p:spPr>
        <p:txBody>
          <a:bodyPr wrap="square" rtlCol="0">
            <a:spAutoFit/>
          </a:bodyPr>
          <a:lstStyle/>
          <a:p>
            <a:r>
              <a:rPr lang="en-US" sz="1600" dirty="0" smtClean="0"/>
              <a:t>longitudinal</a:t>
            </a:r>
            <a:endParaRPr lang="en-US" dirty="0"/>
          </a:p>
        </p:txBody>
      </p:sp>
      <p:sp>
        <p:nvSpPr>
          <p:cNvPr id="155" name="Footer Placeholder 154"/>
          <p:cNvSpPr>
            <a:spLocks noGrp="1"/>
          </p:cNvSpPr>
          <p:nvPr>
            <p:ph type="ftr" sz="quarter" idx="11"/>
          </p:nvPr>
        </p:nvSpPr>
        <p:spPr>
          <a:xfrm>
            <a:off x="3124200" y="6492875"/>
            <a:ext cx="2895600" cy="365125"/>
          </a:xfrm>
        </p:spPr>
        <p:txBody>
          <a:bodyPr/>
          <a:lstStyle/>
          <a:p>
            <a:r>
              <a:rPr lang="en-US" smtClean="0"/>
              <a:t>G1200774-v8</a:t>
            </a:r>
            <a:endParaRPr lang="en-US" dirty="0"/>
          </a:p>
        </p:txBody>
      </p:sp>
      <p:cxnSp>
        <p:nvCxnSpPr>
          <p:cNvPr id="156" name="Straight Arrow Connector 24"/>
          <p:cNvCxnSpPr>
            <a:stCxn id="31" idx="2"/>
          </p:cNvCxnSpPr>
          <p:nvPr/>
        </p:nvCxnSpPr>
        <p:spPr bwMode="auto">
          <a:xfrm flipH="1">
            <a:off x="1371600" y="2732532"/>
            <a:ext cx="914400" cy="10668"/>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7" name="Isosceles Triangle 156"/>
          <p:cNvSpPr/>
          <p:nvPr/>
        </p:nvSpPr>
        <p:spPr>
          <a:xfrm rot="5400000">
            <a:off x="1524000" y="2514600"/>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p:cNvSpPr txBox="1"/>
          <p:nvPr/>
        </p:nvSpPr>
        <p:spPr>
          <a:xfrm>
            <a:off x="1463040" y="2557046"/>
            <a:ext cx="528636" cy="338554"/>
          </a:xfrm>
          <a:prstGeom prst="rect">
            <a:avLst/>
          </a:prstGeom>
          <a:noFill/>
        </p:spPr>
        <p:txBody>
          <a:bodyPr wrap="square" rtlCol="0">
            <a:spAutoFit/>
          </a:bodyPr>
          <a:lstStyle/>
          <a:p>
            <a:r>
              <a:rPr lang="en-US" sz="1600" dirty="0" smtClean="0"/>
              <a:t>0.5</a:t>
            </a:r>
            <a:endParaRPr lang="en-US" sz="1600" dirty="0"/>
          </a:p>
        </p:txBody>
      </p:sp>
      <p:sp>
        <p:nvSpPr>
          <p:cNvPr id="160" name="Isosceles Triangle 159"/>
          <p:cNvSpPr/>
          <p:nvPr/>
        </p:nvSpPr>
        <p:spPr>
          <a:xfrm rot="16200000">
            <a:off x="2971800" y="2514600"/>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p:cNvSpPr txBox="1"/>
          <p:nvPr/>
        </p:nvSpPr>
        <p:spPr>
          <a:xfrm>
            <a:off x="3052764" y="2557046"/>
            <a:ext cx="528636" cy="338554"/>
          </a:xfrm>
          <a:prstGeom prst="rect">
            <a:avLst/>
          </a:prstGeom>
          <a:noFill/>
        </p:spPr>
        <p:txBody>
          <a:bodyPr wrap="square" rtlCol="0">
            <a:spAutoFit/>
          </a:bodyPr>
          <a:lstStyle/>
          <a:p>
            <a:r>
              <a:rPr lang="en-US" sz="1600" dirty="0" smtClean="0"/>
              <a:t>0.5</a:t>
            </a:r>
            <a:endParaRPr lang="en-US" sz="1600" dirty="0"/>
          </a:p>
        </p:txBody>
      </p:sp>
      <p:sp>
        <p:nvSpPr>
          <p:cNvPr id="31" name="Oval 30"/>
          <p:cNvSpPr/>
          <p:nvPr/>
        </p:nvSpPr>
        <p:spPr>
          <a:xfrm>
            <a:off x="2286000" y="2542032"/>
            <a:ext cx="381000" cy="381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65" name="TextBox 164"/>
          <p:cNvSpPr txBox="1"/>
          <p:nvPr/>
        </p:nvSpPr>
        <p:spPr>
          <a:xfrm>
            <a:off x="2350008" y="2526268"/>
            <a:ext cx="335280" cy="369332"/>
          </a:xfrm>
          <a:prstGeom prst="rect">
            <a:avLst/>
          </a:prstGeom>
          <a:noFill/>
        </p:spPr>
        <p:txBody>
          <a:bodyPr wrap="square" rtlCol="0">
            <a:spAutoFit/>
          </a:bodyPr>
          <a:lstStyle/>
          <a:p>
            <a:r>
              <a:rPr lang="en-US" dirty="0" smtClean="0"/>
              <a:t>-</a:t>
            </a:r>
            <a:endParaRPr lang="en-US" dirty="0"/>
          </a:p>
        </p:txBody>
      </p:sp>
      <p:cxnSp>
        <p:nvCxnSpPr>
          <p:cNvPr id="166" name="Straight Connector 165"/>
          <p:cNvCxnSpPr/>
          <p:nvPr/>
        </p:nvCxnSpPr>
        <p:spPr bwMode="auto">
          <a:xfrm flipH="1">
            <a:off x="2478024" y="2923032"/>
            <a:ext cx="0" cy="50292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752600" y="3447871"/>
            <a:ext cx="1447800" cy="1477328"/>
          </a:xfrm>
          <a:prstGeom prst="rect">
            <a:avLst/>
          </a:prstGeom>
          <a:noFill/>
          <a:ln w="19050">
            <a:solidFill>
              <a:schemeClr val="tx1"/>
            </a:solidFill>
          </a:ln>
        </p:spPr>
        <p:txBody>
          <a:bodyPr wrap="square" rtlCol="0">
            <a:spAutoFit/>
          </a:bodyPr>
          <a:lstStyle/>
          <a:p>
            <a:r>
              <a:rPr lang="en-US" dirty="0" smtClean="0"/>
              <a:t>* Differential top to differential top transfer function</a:t>
            </a:r>
            <a:endParaRPr lang="en-US" dirty="0"/>
          </a:p>
        </p:txBody>
      </p:sp>
      <p:cxnSp>
        <p:nvCxnSpPr>
          <p:cNvPr id="170" name="Straight Connector 169"/>
          <p:cNvCxnSpPr/>
          <p:nvPr/>
        </p:nvCxnSpPr>
        <p:spPr bwMode="auto">
          <a:xfrm flipH="1" flipV="1">
            <a:off x="1371600" y="2895600"/>
            <a:ext cx="457200" cy="533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auto">
          <a:xfrm flipV="1">
            <a:off x="3124200" y="2895600"/>
            <a:ext cx="457200" cy="533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67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up to this point</a:t>
            </a:r>
            <a:endParaRPr lang="en-US" dirty="0"/>
          </a:p>
        </p:txBody>
      </p:sp>
      <p:sp>
        <p:nvSpPr>
          <p:cNvPr id="3" name="Content Placeholder 2"/>
          <p:cNvSpPr>
            <a:spLocks noGrp="1"/>
          </p:cNvSpPr>
          <p:nvPr>
            <p:ph idx="1"/>
          </p:nvPr>
        </p:nvSpPr>
        <p:spPr>
          <a:xfrm>
            <a:off x="457200" y="1447800"/>
            <a:ext cx="8229600" cy="4876800"/>
          </a:xfrm>
        </p:spPr>
        <p:txBody>
          <a:bodyPr>
            <a:noAutofit/>
          </a:bodyPr>
          <a:lstStyle/>
          <a:p>
            <a:pPr>
              <a:spcBef>
                <a:spcPts val="0"/>
              </a:spcBef>
              <a:spcAft>
                <a:spcPts val="1200"/>
              </a:spcAft>
            </a:pPr>
            <a:r>
              <a:rPr lang="en-US" sz="2200" dirty="0" smtClean="0"/>
              <a:t>The common and differential top TFs are not actually so surprising; the DOF that has the cavity control is the one that gets altered dynamics.</a:t>
            </a:r>
          </a:p>
          <a:p>
            <a:pPr>
              <a:spcBef>
                <a:spcPts val="0"/>
              </a:spcBef>
              <a:spcAft>
                <a:spcPts val="1200"/>
              </a:spcAft>
            </a:pPr>
            <a:r>
              <a:rPr lang="en-US" sz="2200" dirty="0" smtClean="0"/>
              <a:t>So, if we rotate the quad longitudinal damping from </a:t>
            </a:r>
            <a:r>
              <a:rPr lang="en-US" sz="2200" i="1" dirty="0" smtClean="0"/>
              <a:t>local</a:t>
            </a:r>
            <a:r>
              <a:rPr lang="en-US" sz="2200" dirty="0" smtClean="0"/>
              <a:t> damping of each quad to </a:t>
            </a:r>
            <a:r>
              <a:rPr lang="en-US" sz="2200" i="1" dirty="0" smtClean="0"/>
              <a:t>global</a:t>
            </a:r>
            <a:r>
              <a:rPr lang="en-US" sz="2200" dirty="0" smtClean="0"/>
              <a:t> common and differential damping…</a:t>
            </a:r>
          </a:p>
          <a:p>
            <a:pPr>
              <a:spcBef>
                <a:spcPts val="0"/>
              </a:spcBef>
              <a:spcAft>
                <a:spcPts val="1200"/>
              </a:spcAft>
            </a:pPr>
            <a:r>
              <a:rPr lang="en-US" sz="2200" dirty="0" smtClean="0"/>
              <a:t>Then, common mode damping </a:t>
            </a:r>
            <a:r>
              <a:rPr lang="en-US" sz="2200" dirty="0"/>
              <a:t>noise </a:t>
            </a:r>
            <a:r>
              <a:rPr lang="en-US" sz="2200" dirty="0" smtClean="0"/>
              <a:t>is </a:t>
            </a:r>
            <a:r>
              <a:rPr lang="en-US" sz="2200" dirty="0"/>
              <a:t>effectively </a:t>
            </a:r>
            <a:r>
              <a:rPr lang="en-US" sz="2200" dirty="0" smtClean="0"/>
              <a:t>eliminated since it is independent from the differential mode (where we measure </a:t>
            </a:r>
            <a:r>
              <a:rPr lang="en-US" sz="2200" dirty="0"/>
              <a:t>GWs…). </a:t>
            </a:r>
            <a:endParaRPr lang="en-US" sz="2200" dirty="0" smtClean="0"/>
          </a:p>
          <a:p>
            <a:pPr lvl="1">
              <a:spcBef>
                <a:spcPts val="0"/>
              </a:spcBef>
              <a:spcAft>
                <a:spcPts val="1200"/>
              </a:spcAft>
            </a:pPr>
            <a:r>
              <a:rPr lang="en-US" sz="1800" i="1" dirty="0" smtClean="0"/>
              <a:t>Assumption</a:t>
            </a:r>
            <a:r>
              <a:rPr lang="en-US" sz="1800" dirty="0"/>
              <a:t>: quads are </a:t>
            </a:r>
            <a:r>
              <a:rPr lang="en-US" sz="1800" dirty="0" smtClean="0"/>
              <a:t>identical.</a:t>
            </a:r>
            <a:endParaRPr lang="en-US" sz="1800" dirty="0"/>
          </a:p>
          <a:p>
            <a:pPr lvl="1">
              <a:spcBef>
                <a:spcPts val="0"/>
              </a:spcBef>
              <a:spcAft>
                <a:spcPts val="1200"/>
              </a:spcAft>
            </a:pPr>
            <a:r>
              <a:rPr lang="en-US" sz="1800" i="1" dirty="0" smtClean="0"/>
              <a:t>Real </a:t>
            </a:r>
            <a:r>
              <a:rPr lang="en-US" sz="1800" i="1" dirty="0"/>
              <a:t>life</a:t>
            </a:r>
            <a:r>
              <a:rPr lang="en-US" sz="1800" dirty="0"/>
              <a:t>: noise is suppressed by how well the quads </a:t>
            </a:r>
            <a:r>
              <a:rPr lang="en-US" sz="1800" dirty="0" smtClean="0"/>
              <a:t>match. Ours </a:t>
            </a:r>
            <a:r>
              <a:rPr lang="en-US" sz="1800" dirty="0"/>
              <a:t>are really close. </a:t>
            </a:r>
            <a:r>
              <a:rPr lang="en-US" sz="1800" dirty="0" smtClean="0"/>
              <a:t>See `Supporting Math’ slides. Residual </a:t>
            </a:r>
            <a:r>
              <a:rPr lang="en-US" sz="1800" dirty="0"/>
              <a:t>differences might be </a:t>
            </a:r>
            <a:r>
              <a:rPr lang="en-US" sz="1800" dirty="0" smtClean="0"/>
              <a:t>tuned away </a:t>
            </a:r>
            <a:r>
              <a:rPr lang="en-US" sz="1800" dirty="0"/>
              <a:t>by locally scaling the top mass </a:t>
            </a:r>
            <a:r>
              <a:rPr lang="en-US" sz="1800" dirty="0" smtClean="0"/>
              <a:t>damping for frequencies we care about.</a:t>
            </a:r>
          </a:p>
        </p:txBody>
      </p:sp>
      <p:sp>
        <p:nvSpPr>
          <p:cNvPr id="4" name="Footer Placeholder 3"/>
          <p:cNvSpPr>
            <a:spLocks noGrp="1"/>
          </p:cNvSpPr>
          <p:nvPr>
            <p:ph type="ftr" sz="quarter" idx="11"/>
          </p:nvPr>
        </p:nvSpPr>
        <p:spPr/>
        <p:txBody>
          <a:bodyPr/>
          <a:lstStyle/>
          <a:p>
            <a:r>
              <a:rPr lang="en-US" smtClean="0"/>
              <a:t>G1200774-v8</a:t>
            </a:r>
            <a:endParaRPr lang="en-US" dirty="0"/>
          </a:p>
        </p:txBody>
      </p:sp>
      <p:sp>
        <p:nvSpPr>
          <p:cNvPr id="5" name="Slide Number Placeholder 4"/>
          <p:cNvSpPr>
            <a:spLocks noGrp="1"/>
          </p:cNvSpPr>
          <p:nvPr>
            <p:ph type="sldNum" sz="quarter" idx="12"/>
          </p:nvPr>
        </p:nvSpPr>
        <p:spPr/>
        <p:txBody>
          <a:bodyPr/>
          <a:lstStyle/>
          <a:p>
            <a:fld id="{6358E451-F719-431D-9969-AF79B2E1EE32}" type="slidenum">
              <a:rPr lang="en-US" smtClean="0"/>
              <a:pPr/>
              <a:t>7</a:t>
            </a:fld>
            <a:endParaRPr lang="en-US"/>
          </a:p>
        </p:txBody>
      </p:sp>
    </p:spTree>
    <p:extLst>
      <p:ext uri="{BB962C8B-B14F-4D97-AF65-F5344CB8AC3E}">
        <p14:creationId xmlns:p14="http://schemas.microsoft.com/office/powerpoint/2010/main" val="33641208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9" name="Straight Arrow Connector 24"/>
          <p:cNvCxnSpPr>
            <a:endCxn id="31" idx="6"/>
          </p:cNvCxnSpPr>
          <p:nvPr/>
        </p:nvCxnSpPr>
        <p:spPr bwMode="auto">
          <a:xfrm flipH="1" flipV="1">
            <a:off x="2667000" y="2732532"/>
            <a:ext cx="914400" cy="1066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1" name="Slide Number Placeholder 160"/>
          <p:cNvSpPr>
            <a:spLocks noGrp="1"/>
          </p:cNvSpPr>
          <p:nvPr>
            <p:ph type="sldNum" sz="quarter" idx="12"/>
          </p:nvPr>
        </p:nvSpPr>
        <p:spPr>
          <a:xfrm>
            <a:off x="6934200" y="6416675"/>
            <a:ext cx="2133600" cy="365125"/>
          </a:xfrm>
        </p:spPr>
        <p:txBody>
          <a:bodyPr/>
          <a:lstStyle/>
          <a:p>
            <a:fld id="{B6F15528-21DE-4FAA-801E-634DDDAF4B2B}" type="slidenum">
              <a:rPr lang="en-US" smtClean="0"/>
              <a:pPr/>
              <a:t>8</a:t>
            </a:fld>
            <a:endParaRPr lang="en-US" dirty="0"/>
          </a:p>
        </p:txBody>
      </p:sp>
      <p:sp>
        <p:nvSpPr>
          <p:cNvPr id="171" name="Title 170"/>
          <p:cNvSpPr>
            <a:spLocks noGrp="1"/>
          </p:cNvSpPr>
          <p:nvPr>
            <p:ph type="title"/>
          </p:nvPr>
        </p:nvSpPr>
        <p:spPr/>
        <p:txBody>
          <a:bodyPr>
            <a:normAutofit/>
          </a:bodyPr>
          <a:lstStyle/>
          <a:p>
            <a:r>
              <a:rPr lang="en-US" dirty="0" smtClean="0"/>
              <a:t>Simulated Damping Noise to DARM</a:t>
            </a:r>
            <a:endParaRPr lang="en-US" dirty="0"/>
          </a:p>
        </p:txBody>
      </p:sp>
      <p:grpSp>
        <p:nvGrpSpPr>
          <p:cNvPr id="2" name="Group 216"/>
          <p:cNvGrpSpPr/>
          <p:nvPr/>
        </p:nvGrpSpPr>
        <p:grpSpPr>
          <a:xfrm>
            <a:off x="76200" y="1676400"/>
            <a:ext cx="4879182" cy="5105400"/>
            <a:chOff x="302418" y="1676400"/>
            <a:chExt cx="4879182" cy="5105400"/>
          </a:xfrm>
        </p:grpSpPr>
        <p:grpSp>
          <p:nvGrpSpPr>
            <p:cNvPr id="3" name="Group 166"/>
            <p:cNvGrpSpPr>
              <a:grpSpLocks/>
            </p:cNvGrpSpPr>
            <p:nvPr/>
          </p:nvGrpSpPr>
          <p:grpSpPr bwMode="auto">
            <a:xfrm>
              <a:off x="916780" y="2057400"/>
              <a:ext cx="723898" cy="3733800"/>
              <a:chOff x="1676118" y="1828800"/>
              <a:chExt cx="723824" cy="3733800"/>
            </a:xfrm>
          </p:grpSpPr>
          <p:sp>
            <p:nvSpPr>
              <p:cNvPr id="88" name="Can 87"/>
              <p:cNvSpPr/>
              <p:nvPr/>
            </p:nvSpPr>
            <p:spPr>
              <a:xfrm>
                <a:off x="17526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58"/>
              <p:cNvGrpSpPr>
                <a:grpSpLocks/>
              </p:cNvGrpSpPr>
              <p:nvPr/>
            </p:nvGrpSpPr>
            <p:grpSpPr bwMode="auto">
              <a:xfrm>
                <a:off x="1676118" y="1828800"/>
                <a:ext cx="723824" cy="3178180"/>
                <a:chOff x="647027" y="1936739"/>
                <a:chExt cx="1752434" cy="4190999"/>
              </a:xfrm>
            </p:grpSpPr>
            <p:grpSp>
              <p:nvGrpSpPr>
                <p:cNvPr id="5" name="Group 62"/>
                <p:cNvGrpSpPr>
                  <a:grpSpLocks/>
                </p:cNvGrpSpPr>
                <p:nvPr/>
              </p:nvGrpSpPr>
              <p:grpSpPr bwMode="auto">
                <a:xfrm>
                  <a:off x="943134" y="4222751"/>
                  <a:ext cx="161428" cy="764098"/>
                  <a:chOff x="908651" y="1905773"/>
                  <a:chExt cx="82815" cy="686966"/>
                </a:xfrm>
              </p:grpSpPr>
              <p:cxnSp>
                <p:nvCxnSpPr>
                  <p:cNvPr id="134" name="Straight Connector 133"/>
                  <p:cNvCxnSpPr/>
                  <p:nvPr/>
                </p:nvCxnSpPr>
                <p:spPr>
                  <a:xfrm rot="5400000">
                    <a:off x="833412" y="1981012"/>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911475" y="2053516"/>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911475" y="2130683"/>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911475" y="2207848"/>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912417" y="2284074"/>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911475" y="236029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914254" y="2515528"/>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6" name="Group 70"/>
                <p:cNvGrpSpPr>
                  <a:grpSpLocks/>
                </p:cNvGrpSpPr>
                <p:nvPr/>
              </p:nvGrpSpPr>
              <p:grpSpPr bwMode="auto">
                <a:xfrm>
                  <a:off x="1869329" y="4222740"/>
                  <a:ext cx="149902" cy="761998"/>
                  <a:chOff x="914299" y="1906490"/>
                  <a:chExt cx="76901" cy="685082"/>
                </a:xfrm>
              </p:grpSpPr>
              <p:cxnSp>
                <p:nvCxnSpPr>
                  <p:cNvPr id="127" name="Straight Connector 126"/>
                  <p:cNvCxnSpPr/>
                  <p:nvPr/>
                </p:nvCxnSpPr>
                <p:spPr>
                  <a:xfrm rot="5400000">
                    <a:off x="839060"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914166"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14166"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91510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91510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914166"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913987"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648413" y="5744818"/>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561138" y="5746739"/>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3" name="Cube 92"/>
                <p:cNvSpPr/>
                <p:nvPr/>
              </p:nvSpPr>
              <p:spPr>
                <a:xfrm>
                  <a:off x="647027" y="2623379"/>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7" name="Group 37"/>
                <p:cNvGrpSpPr>
                  <a:grpSpLocks/>
                </p:cNvGrpSpPr>
                <p:nvPr/>
              </p:nvGrpSpPr>
              <p:grpSpPr bwMode="auto">
                <a:xfrm>
                  <a:off x="950406" y="1936748"/>
                  <a:ext cx="153705" cy="762002"/>
                  <a:chOff x="913244" y="1905075"/>
                  <a:chExt cx="78073" cy="686519"/>
                </a:xfrm>
              </p:grpSpPr>
              <p:cxnSp>
                <p:nvCxnSpPr>
                  <p:cNvPr id="120" name="Straight Connector 119"/>
                  <p:cNvCxnSpPr/>
                  <p:nvPr/>
                </p:nvCxnSpPr>
                <p:spPr>
                  <a:xfrm rot="5400000">
                    <a:off x="837836" y="1980484"/>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913616" y="2055587"/>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90"/>
                  <p:cNvCxnSpPr/>
                  <p:nvPr/>
                </p:nvCxnSpPr>
                <p:spPr>
                  <a:xfrm rot="5400000">
                    <a:off x="913616" y="2132915"/>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91"/>
                  <p:cNvCxnSpPr/>
                  <p:nvPr/>
                </p:nvCxnSpPr>
                <p:spPr>
                  <a:xfrm rot="16200000" flipH="1">
                    <a:off x="914560" y="220929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914560" y="2284740"/>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Straight Connector 34"/>
                  <p:cNvCxnSpPr/>
                  <p:nvPr/>
                </p:nvCxnSpPr>
                <p:spPr>
                  <a:xfrm rot="16200000" flipH="1">
                    <a:off x="913616" y="2361125"/>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Straight Connector 94"/>
                  <p:cNvCxnSpPr/>
                  <p:nvPr/>
                </p:nvCxnSpPr>
                <p:spPr>
                  <a:xfrm rot="5400000">
                    <a:off x="913956" y="2514234"/>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8" name="Group 38"/>
                <p:cNvGrpSpPr>
                  <a:grpSpLocks/>
                </p:cNvGrpSpPr>
                <p:nvPr/>
              </p:nvGrpSpPr>
              <p:grpSpPr bwMode="auto">
                <a:xfrm>
                  <a:off x="1865195" y="1936739"/>
                  <a:ext cx="153717" cy="761999"/>
                  <a:chOff x="912727" y="1905812"/>
                  <a:chExt cx="78459" cy="685806"/>
                </a:xfrm>
              </p:grpSpPr>
              <p:cxnSp>
                <p:nvCxnSpPr>
                  <p:cNvPr id="113" name="Straight Connector 112"/>
                  <p:cNvCxnSpPr/>
                  <p:nvPr/>
                </p:nvCxnSpPr>
                <p:spPr>
                  <a:xfrm rot="5400000">
                    <a:off x="837403" y="1981137"/>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40"/>
                  <p:cNvCxnSpPr/>
                  <p:nvPr/>
                </p:nvCxnSpPr>
                <p:spPr>
                  <a:xfrm rot="16200000" flipH="1">
                    <a:off x="913333" y="2055933"/>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41"/>
                  <p:cNvCxnSpPr/>
                  <p:nvPr/>
                </p:nvCxnSpPr>
                <p:spPr>
                  <a:xfrm rot="5400000">
                    <a:off x="913333" y="2133181"/>
                    <a:ext cx="77247"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914275" y="2209486"/>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85"/>
                  <p:cNvCxnSpPr/>
                  <p:nvPr/>
                </p:nvCxnSpPr>
                <p:spPr>
                  <a:xfrm rot="5400000">
                    <a:off x="914275" y="2284849"/>
                    <a:ext cx="75363"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86"/>
                  <p:cNvCxnSpPr/>
                  <p:nvPr/>
                </p:nvCxnSpPr>
                <p:spPr>
                  <a:xfrm rot="16200000" flipH="1">
                    <a:off x="913333" y="2361154"/>
                    <a:ext cx="77248" cy="784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913900" y="2514332"/>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96" name="Cube 95"/>
                <p:cNvSpPr/>
                <p:nvPr/>
              </p:nvSpPr>
              <p:spPr>
                <a:xfrm>
                  <a:off x="647027" y="3766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0" name="Group 54"/>
                <p:cNvGrpSpPr>
                  <a:grpSpLocks/>
                </p:cNvGrpSpPr>
                <p:nvPr/>
              </p:nvGrpSpPr>
              <p:grpSpPr bwMode="auto">
                <a:xfrm>
                  <a:off x="1869329" y="3079743"/>
                  <a:ext cx="149902" cy="761998"/>
                  <a:chOff x="914299" y="1906491"/>
                  <a:chExt cx="76901" cy="685082"/>
                </a:xfrm>
              </p:grpSpPr>
              <p:cxnSp>
                <p:nvCxnSpPr>
                  <p:cNvPr id="106" name="Straight Connector 105"/>
                  <p:cNvCxnSpPr/>
                  <p:nvPr/>
                </p:nvCxnSpPr>
                <p:spPr>
                  <a:xfrm rot="5400000">
                    <a:off x="839060" y="1981730"/>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914166" y="20571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914166" y="2134358"/>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915108" y="2210582"/>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915108" y="2285866"/>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914166" y="2362091"/>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13987" y="2514363"/>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1" name="Group 46"/>
                <p:cNvGrpSpPr>
                  <a:grpSpLocks/>
                </p:cNvGrpSpPr>
                <p:nvPr/>
              </p:nvGrpSpPr>
              <p:grpSpPr bwMode="auto">
                <a:xfrm>
                  <a:off x="943001" y="3079729"/>
                  <a:ext cx="161420" cy="764088"/>
                  <a:chOff x="908651" y="1905781"/>
                  <a:chExt cx="82817" cy="686965"/>
                </a:xfrm>
              </p:grpSpPr>
              <p:cxnSp>
                <p:nvCxnSpPr>
                  <p:cNvPr id="99" name="Straight Connector 98"/>
                  <p:cNvCxnSpPr/>
                  <p:nvPr/>
                </p:nvCxnSpPr>
                <p:spPr>
                  <a:xfrm rot="5400000">
                    <a:off x="835384" y="1979048"/>
                    <a:ext cx="152450" cy="591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911477" y="205352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911477" y="2130690"/>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911477" y="220785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912418" y="2284081"/>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911477" y="2360306"/>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914255" y="2515535"/>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87" name="Can 86"/>
              <p:cNvSpPr/>
              <p:nvPr/>
            </p:nvSpPr>
            <p:spPr>
              <a:xfrm>
                <a:off x="17526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9" name="Straight Connector 8"/>
            <p:cNvCxnSpPr>
              <a:stCxn id="88" idx="4"/>
            </p:cNvCxnSpPr>
            <p:nvPr/>
          </p:nvCxnSpPr>
          <p:spPr bwMode="auto">
            <a:xfrm>
              <a:off x="1526725" y="5410200"/>
              <a:ext cx="22070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67"/>
            <p:cNvGrpSpPr>
              <a:grpSpLocks/>
            </p:cNvGrpSpPr>
            <p:nvPr/>
          </p:nvGrpSpPr>
          <p:grpSpPr bwMode="auto">
            <a:xfrm>
              <a:off x="3771900" y="2057400"/>
              <a:ext cx="723900" cy="3733801"/>
              <a:chOff x="5523866" y="1828799"/>
              <a:chExt cx="723826" cy="3733801"/>
            </a:xfrm>
          </p:grpSpPr>
          <p:grpSp>
            <p:nvGrpSpPr>
              <p:cNvPr id="13" name="Group 158"/>
              <p:cNvGrpSpPr>
                <a:grpSpLocks/>
              </p:cNvGrpSpPr>
              <p:nvPr/>
            </p:nvGrpSpPr>
            <p:grpSpPr bwMode="auto">
              <a:xfrm>
                <a:off x="5523866" y="1828799"/>
                <a:ext cx="723826" cy="3178182"/>
                <a:chOff x="646170" y="1936738"/>
                <a:chExt cx="1752434" cy="4190999"/>
              </a:xfrm>
            </p:grpSpPr>
            <p:grpSp>
              <p:nvGrpSpPr>
                <p:cNvPr id="14" name="Group 62"/>
                <p:cNvGrpSpPr>
                  <a:grpSpLocks/>
                </p:cNvGrpSpPr>
                <p:nvPr/>
              </p:nvGrpSpPr>
              <p:grpSpPr bwMode="auto">
                <a:xfrm>
                  <a:off x="942278" y="4222739"/>
                  <a:ext cx="161430" cy="764094"/>
                  <a:chOff x="908211" y="1905772"/>
                  <a:chExt cx="82816" cy="686966"/>
                </a:xfrm>
              </p:grpSpPr>
              <p:cxnSp>
                <p:nvCxnSpPr>
                  <p:cNvPr id="79" name="Straight Connector 78"/>
                  <p:cNvCxnSpPr/>
                  <p:nvPr/>
                </p:nvCxnSpPr>
                <p:spPr>
                  <a:xfrm rot="5400000">
                    <a:off x="832972" y="1981011"/>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911036" y="2053515"/>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911036" y="2130682"/>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911036" y="2207847"/>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911977" y="2284072"/>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911036" y="2360298"/>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913814" y="25155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5" name="Group 70"/>
                <p:cNvGrpSpPr>
                  <a:grpSpLocks/>
                </p:cNvGrpSpPr>
                <p:nvPr/>
              </p:nvGrpSpPr>
              <p:grpSpPr bwMode="auto">
                <a:xfrm>
                  <a:off x="1868472" y="4222727"/>
                  <a:ext cx="149900" cy="761995"/>
                  <a:chOff x="913860" y="1906488"/>
                  <a:chExt cx="76900" cy="685083"/>
                </a:xfrm>
              </p:grpSpPr>
              <p:cxnSp>
                <p:nvCxnSpPr>
                  <p:cNvPr id="72" name="Straight Connector 71"/>
                  <p:cNvCxnSpPr/>
                  <p:nvPr/>
                </p:nvCxnSpPr>
                <p:spPr>
                  <a:xfrm rot="5400000">
                    <a:off x="838621" y="1981727"/>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913727" y="20571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913727" y="2134355"/>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914668" y="2210579"/>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914668" y="2285863"/>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913727" y="2362088"/>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913548" y="2514361"/>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rot="5400000">
                  <a:off x="647556" y="5744816"/>
                  <a:ext cx="761999" cy="384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560281" y="5746738"/>
                  <a:ext cx="76199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8" name="Cube 37"/>
                <p:cNvSpPr/>
                <p:nvPr/>
              </p:nvSpPr>
              <p:spPr>
                <a:xfrm>
                  <a:off x="646170" y="2623378"/>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6" name="Group 37"/>
                <p:cNvGrpSpPr>
                  <a:grpSpLocks/>
                </p:cNvGrpSpPr>
                <p:nvPr/>
              </p:nvGrpSpPr>
              <p:grpSpPr bwMode="auto">
                <a:xfrm>
                  <a:off x="949550" y="1936745"/>
                  <a:ext cx="153705" cy="762002"/>
                  <a:chOff x="912809" y="1905074"/>
                  <a:chExt cx="78073" cy="686519"/>
                </a:xfrm>
              </p:grpSpPr>
              <p:cxnSp>
                <p:nvCxnSpPr>
                  <p:cNvPr id="65" name="Straight Connector 64"/>
                  <p:cNvCxnSpPr/>
                  <p:nvPr/>
                </p:nvCxnSpPr>
                <p:spPr>
                  <a:xfrm rot="5400000">
                    <a:off x="837401" y="1980483"/>
                    <a:ext cx="152770" cy="195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913181" y="2055586"/>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913181" y="2132914"/>
                    <a:ext cx="77327"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914125" y="2209297"/>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914125" y="2284739"/>
                    <a:ext cx="75442"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34"/>
                  <p:cNvCxnSpPr/>
                  <p:nvPr/>
                </p:nvCxnSpPr>
                <p:spPr>
                  <a:xfrm rot="16200000" flipH="1">
                    <a:off x="913181" y="2361124"/>
                    <a:ext cx="77328" cy="780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913520" y="2514233"/>
                    <a:ext cx="152768" cy="195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7" name="Group 38"/>
                <p:cNvGrpSpPr>
                  <a:grpSpLocks/>
                </p:cNvGrpSpPr>
                <p:nvPr/>
              </p:nvGrpSpPr>
              <p:grpSpPr bwMode="auto">
                <a:xfrm>
                  <a:off x="1856656" y="1936738"/>
                  <a:ext cx="161403" cy="761999"/>
                  <a:chOff x="908368" y="1905811"/>
                  <a:chExt cx="82382" cy="685806"/>
                </a:xfrm>
              </p:grpSpPr>
              <p:cxnSp>
                <p:nvCxnSpPr>
                  <p:cNvPr id="58" name="Straight Connector 57"/>
                  <p:cNvCxnSpPr/>
                  <p:nvPr/>
                </p:nvCxnSpPr>
                <p:spPr>
                  <a:xfrm rot="5400000">
                    <a:off x="833043" y="1981136"/>
                    <a:ext cx="152611" cy="19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40"/>
                  <p:cNvCxnSpPr/>
                  <p:nvPr/>
                </p:nvCxnSpPr>
                <p:spPr>
                  <a:xfrm rot="16200000" flipH="1">
                    <a:off x="910935" y="2053970"/>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41"/>
                  <p:cNvCxnSpPr/>
                  <p:nvPr/>
                </p:nvCxnSpPr>
                <p:spPr>
                  <a:xfrm rot="5400000">
                    <a:off x="910935" y="2131218"/>
                    <a:ext cx="77247"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911877" y="2207522"/>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911877" y="2282886"/>
                    <a:ext cx="75363"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910935" y="2359191"/>
                    <a:ext cx="77248" cy="823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913462" y="2514331"/>
                    <a:ext cx="152610" cy="196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1" name="Cube 40"/>
                <p:cNvSpPr/>
                <p:nvPr/>
              </p:nvSpPr>
              <p:spPr>
                <a:xfrm>
                  <a:off x="646170" y="3766377"/>
                  <a:ext cx="1752434" cy="456362"/>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8" name="Group 54"/>
                <p:cNvGrpSpPr>
                  <a:grpSpLocks/>
                </p:cNvGrpSpPr>
                <p:nvPr/>
              </p:nvGrpSpPr>
              <p:grpSpPr bwMode="auto">
                <a:xfrm>
                  <a:off x="1868472" y="3079740"/>
                  <a:ext cx="149900" cy="761998"/>
                  <a:chOff x="913860" y="1906490"/>
                  <a:chExt cx="76900" cy="685082"/>
                </a:xfrm>
              </p:grpSpPr>
              <p:cxnSp>
                <p:nvCxnSpPr>
                  <p:cNvPr id="51" name="Straight Connector 50"/>
                  <p:cNvCxnSpPr/>
                  <p:nvPr/>
                </p:nvCxnSpPr>
                <p:spPr>
                  <a:xfrm rot="5400000">
                    <a:off x="838621" y="1981729"/>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913727" y="2057190"/>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13727" y="2134357"/>
                    <a:ext cx="77165"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914668" y="2210581"/>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914668" y="2285864"/>
                    <a:ext cx="75284"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913727" y="2362089"/>
                    <a:ext cx="77166" cy="769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913548" y="2514362"/>
                    <a:ext cx="152449"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9" name="Group 46"/>
                <p:cNvGrpSpPr>
                  <a:grpSpLocks/>
                </p:cNvGrpSpPr>
                <p:nvPr/>
              </p:nvGrpSpPr>
              <p:grpSpPr bwMode="auto">
                <a:xfrm>
                  <a:off x="942277" y="3079741"/>
                  <a:ext cx="161430" cy="764094"/>
                  <a:chOff x="908212" y="1905779"/>
                  <a:chExt cx="82816" cy="686966"/>
                </a:xfrm>
              </p:grpSpPr>
              <p:cxnSp>
                <p:nvCxnSpPr>
                  <p:cNvPr id="44" name="Straight Connector 43"/>
                  <p:cNvCxnSpPr/>
                  <p:nvPr/>
                </p:nvCxnSpPr>
                <p:spPr>
                  <a:xfrm rot="5400000">
                    <a:off x="832973" y="1981018"/>
                    <a:ext cx="152450" cy="197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911037" y="2053522"/>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911037" y="2130689"/>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911037" y="2207854"/>
                    <a:ext cx="77167"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911978" y="2284079"/>
                    <a:ext cx="75284"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911037" y="2360305"/>
                    <a:ext cx="77165" cy="8281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913815" y="2515534"/>
                    <a:ext cx="152450" cy="1972"/>
                  </a:xfrm>
                  <a:prstGeom prst="line">
                    <a:avLst/>
                  </a:prstGeom>
                  <a:ln w="15875"/>
                </p:spPr>
                <p:style>
                  <a:lnRef idx="1">
                    <a:schemeClr val="accent1"/>
                  </a:lnRef>
                  <a:fillRef idx="0">
                    <a:schemeClr val="accent1"/>
                  </a:fillRef>
                  <a:effectRef idx="0">
                    <a:schemeClr val="accent1"/>
                  </a:effectRef>
                  <a:fontRef idx="minor">
                    <a:schemeClr val="tx1"/>
                  </a:fontRef>
                </p:style>
              </p:cxnSp>
            </p:grpSp>
          </p:grpSp>
          <p:sp>
            <p:nvSpPr>
              <p:cNvPr id="32" name="Can 31"/>
              <p:cNvSpPr/>
              <p:nvPr/>
            </p:nvSpPr>
            <p:spPr>
              <a:xfrm>
                <a:off x="5600700" y="39624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Can 32"/>
              <p:cNvSpPr/>
              <p:nvPr/>
            </p:nvSpPr>
            <p:spPr>
              <a:xfrm>
                <a:off x="5600700" y="4800600"/>
                <a:ext cx="533400" cy="762000"/>
              </a:xfrm>
              <a:prstGeom prst="can">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 name="TextBox 204"/>
            <p:cNvSpPr txBox="1">
              <a:spLocks noChangeArrowheads="1"/>
            </p:cNvSpPr>
            <p:nvPr/>
          </p:nvSpPr>
          <p:spPr bwMode="auto">
            <a:xfrm>
              <a:off x="607218" y="1676400"/>
              <a:ext cx="1447948" cy="369332"/>
            </a:xfrm>
            <a:prstGeom prst="rect">
              <a:avLst/>
            </a:prstGeom>
            <a:noFill/>
            <a:ln w="9525">
              <a:noFill/>
              <a:miter lim="800000"/>
              <a:headEnd/>
              <a:tailEnd/>
            </a:ln>
          </p:spPr>
          <p:txBody>
            <a:bodyPr>
              <a:spAutoFit/>
            </a:bodyPr>
            <a:lstStyle/>
            <a:p>
              <a:pPr algn="ctr"/>
              <a:r>
                <a:rPr lang="en-US" dirty="0" smtClean="0">
                  <a:latin typeface="Calibri" pitchFamily="34" charset="0"/>
                </a:rPr>
                <a:t>ETMX</a:t>
              </a:r>
              <a:endParaRPr lang="en-US" dirty="0">
                <a:latin typeface="Calibri" pitchFamily="34" charset="0"/>
              </a:endParaRPr>
            </a:p>
          </p:txBody>
        </p:sp>
        <p:sp>
          <p:nvSpPr>
            <p:cNvPr id="21" name="TextBox 205"/>
            <p:cNvSpPr txBox="1">
              <a:spLocks noChangeArrowheads="1"/>
            </p:cNvSpPr>
            <p:nvPr/>
          </p:nvSpPr>
          <p:spPr bwMode="auto">
            <a:xfrm>
              <a:off x="3426618" y="1676400"/>
              <a:ext cx="1524156" cy="369332"/>
            </a:xfrm>
            <a:prstGeom prst="rect">
              <a:avLst/>
            </a:prstGeom>
            <a:noFill/>
            <a:ln w="9525">
              <a:noFill/>
              <a:miter lim="800000"/>
              <a:headEnd/>
              <a:tailEnd/>
            </a:ln>
          </p:spPr>
          <p:txBody>
            <a:bodyPr>
              <a:spAutoFit/>
            </a:bodyPr>
            <a:lstStyle/>
            <a:p>
              <a:pPr algn="ctr"/>
              <a:r>
                <a:rPr lang="en-US" dirty="0" smtClean="0">
                  <a:latin typeface="Calibri" pitchFamily="34" charset="0"/>
                </a:rPr>
                <a:t>ETMY</a:t>
              </a:r>
              <a:endParaRPr lang="en-US" dirty="0">
                <a:latin typeface="Calibri" pitchFamily="34" charset="0"/>
              </a:endParaRPr>
            </a:p>
          </p:txBody>
        </p:sp>
        <p:sp>
          <p:nvSpPr>
            <p:cNvPr id="22" name="Rectangle 21"/>
            <p:cNvSpPr/>
            <p:nvPr/>
          </p:nvSpPr>
          <p:spPr bwMode="auto">
            <a:xfrm>
              <a:off x="2059782" y="6248400"/>
              <a:ext cx="1295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solidFill>
                  <a:cs typeface="Arial" charset="0"/>
                </a:rPr>
                <a:t>Control Law</a:t>
              </a:r>
            </a:p>
          </p:txBody>
        </p:sp>
        <p:cxnSp>
          <p:nvCxnSpPr>
            <p:cNvPr id="23" name="Straight Connector 22"/>
            <p:cNvCxnSpPr/>
            <p:nvPr/>
          </p:nvCxnSpPr>
          <p:spPr bwMode="auto">
            <a:xfrm>
              <a:off x="2669382" y="5410200"/>
              <a:ext cx="0" cy="8382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H="1">
              <a:off x="4495800" y="5410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3355182" y="6477000"/>
              <a:ext cx="17502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4574382"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611982"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30" name="Rectangle 29"/>
            <p:cNvSpPr/>
            <p:nvPr/>
          </p:nvSpPr>
          <p:spPr bwMode="auto">
            <a:xfrm>
              <a:off x="3429000" y="2011363"/>
              <a:ext cx="1371600"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42" name="Straight Connector 141"/>
            <p:cNvCxnSpPr/>
            <p:nvPr/>
          </p:nvCxnSpPr>
          <p:spPr>
            <a:xfrm flipV="1">
              <a:off x="5105400"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24"/>
            <p:cNvCxnSpPr/>
            <p:nvPr/>
          </p:nvCxnSpPr>
          <p:spPr bwMode="auto">
            <a:xfrm flipH="1">
              <a:off x="4495801" y="35814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24"/>
            <p:cNvCxnSpPr/>
            <p:nvPr/>
          </p:nvCxnSpPr>
          <p:spPr bwMode="auto">
            <a:xfrm flipH="1">
              <a:off x="4495801" y="4572000"/>
              <a:ext cx="6095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572000" y="3200400"/>
              <a:ext cx="533400" cy="369332"/>
            </a:xfrm>
            <a:prstGeom prst="rect">
              <a:avLst/>
            </a:prstGeom>
            <a:noFill/>
          </p:spPr>
          <p:txBody>
            <a:bodyPr wrap="square" rtlCol="0">
              <a:spAutoFit/>
            </a:bodyPr>
            <a:lstStyle/>
            <a:p>
              <a:r>
                <a:rPr lang="en-US" dirty="0" smtClean="0"/>
                <a:t>u</a:t>
              </a:r>
              <a:r>
                <a:rPr lang="en-US" baseline="-25000" dirty="0" smtClean="0"/>
                <a:t>2,2</a:t>
              </a:r>
              <a:endParaRPr lang="en-US" dirty="0"/>
            </a:p>
          </p:txBody>
        </p:sp>
        <p:sp>
          <p:nvSpPr>
            <p:cNvPr id="148" name="TextBox 147"/>
            <p:cNvSpPr txBox="1"/>
            <p:nvPr/>
          </p:nvSpPr>
          <p:spPr>
            <a:xfrm>
              <a:off x="4572000" y="4191000"/>
              <a:ext cx="609600" cy="369332"/>
            </a:xfrm>
            <a:prstGeom prst="rect">
              <a:avLst/>
            </a:prstGeom>
            <a:noFill/>
          </p:spPr>
          <p:txBody>
            <a:bodyPr wrap="square" rtlCol="0">
              <a:spAutoFit/>
            </a:bodyPr>
            <a:lstStyle/>
            <a:p>
              <a:r>
                <a:rPr lang="en-US" dirty="0" smtClean="0"/>
                <a:t>u</a:t>
              </a:r>
              <a:r>
                <a:rPr lang="en-US" baseline="-25000" dirty="0" smtClean="0"/>
                <a:t>2,3</a:t>
              </a:r>
              <a:endParaRPr lang="en-US" dirty="0"/>
            </a:p>
          </p:txBody>
        </p:sp>
        <p:sp>
          <p:nvSpPr>
            <p:cNvPr id="149" name="TextBox 148"/>
            <p:cNvSpPr txBox="1"/>
            <p:nvPr/>
          </p:nvSpPr>
          <p:spPr>
            <a:xfrm>
              <a:off x="4572000" y="5029200"/>
              <a:ext cx="533400" cy="369332"/>
            </a:xfrm>
            <a:prstGeom prst="rect">
              <a:avLst/>
            </a:prstGeom>
            <a:noFill/>
          </p:spPr>
          <p:txBody>
            <a:bodyPr wrap="square" rtlCol="0">
              <a:spAutoFit/>
            </a:bodyPr>
            <a:lstStyle/>
            <a:p>
              <a:r>
                <a:rPr lang="en-US" dirty="0" smtClean="0"/>
                <a:t>u</a:t>
              </a:r>
              <a:r>
                <a:rPr lang="en-US" baseline="-25000" dirty="0" smtClean="0"/>
                <a:t>2,4</a:t>
              </a:r>
              <a:endParaRPr lang="en-US" dirty="0"/>
            </a:p>
          </p:txBody>
        </p:sp>
        <p:cxnSp>
          <p:nvCxnSpPr>
            <p:cNvPr id="183" name="Straight Connector 182"/>
            <p:cNvCxnSpPr/>
            <p:nvPr/>
          </p:nvCxnSpPr>
          <p:spPr bwMode="auto">
            <a:xfrm>
              <a:off x="304800" y="6477000"/>
              <a:ext cx="17549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bwMode="auto">
            <a:xfrm flipH="1">
              <a:off x="304800" y="5410200"/>
              <a:ext cx="535783"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auto">
            <a:xfrm rot="5400000">
              <a:off x="-229394" y="5943600"/>
              <a:ext cx="10652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04006" y="3581400"/>
              <a:ext cx="794" cy="1829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24"/>
            <p:cNvCxnSpPr/>
            <p:nvPr/>
          </p:nvCxnSpPr>
          <p:spPr bwMode="auto">
            <a:xfrm flipH="1">
              <a:off x="304800" y="3581400"/>
              <a:ext cx="6119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24"/>
            <p:cNvCxnSpPr/>
            <p:nvPr/>
          </p:nvCxnSpPr>
          <p:spPr bwMode="auto">
            <a:xfrm flipH="1">
              <a:off x="304800" y="4572000"/>
              <a:ext cx="535782"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4800" y="32004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,2</a:t>
              </a:r>
              <a:endParaRPr lang="en-US" dirty="0"/>
            </a:p>
          </p:txBody>
        </p:sp>
        <p:sp>
          <p:nvSpPr>
            <p:cNvPr id="190" name="TextBox 189"/>
            <p:cNvSpPr txBox="1"/>
            <p:nvPr/>
          </p:nvSpPr>
          <p:spPr>
            <a:xfrm>
              <a:off x="304800" y="4191000"/>
              <a:ext cx="609600" cy="369332"/>
            </a:xfrm>
            <a:prstGeom prst="rect">
              <a:avLst/>
            </a:prstGeom>
            <a:noFill/>
          </p:spPr>
          <p:txBody>
            <a:bodyPr wrap="square" rtlCol="0">
              <a:spAutoFit/>
            </a:bodyPr>
            <a:lstStyle/>
            <a:p>
              <a:r>
                <a:rPr lang="en-US" dirty="0" smtClean="0"/>
                <a:t>u</a:t>
              </a:r>
              <a:r>
                <a:rPr lang="en-US" baseline="-25000" dirty="0"/>
                <a:t>1</a:t>
              </a:r>
              <a:r>
                <a:rPr lang="en-US" baseline="-25000" dirty="0" smtClean="0"/>
                <a:t>,3</a:t>
              </a:r>
              <a:endParaRPr lang="en-US" dirty="0"/>
            </a:p>
          </p:txBody>
        </p:sp>
        <p:sp>
          <p:nvSpPr>
            <p:cNvPr id="191" name="TextBox 190"/>
            <p:cNvSpPr txBox="1"/>
            <p:nvPr/>
          </p:nvSpPr>
          <p:spPr>
            <a:xfrm>
              <a:off x="304800" y="5029200"/>
              <a:ext cx="533400" cy="369332"/>
            </a:xfrm>
            <a:prstGeom prst="rect">
              <a:avLst/>
            </a:prstGeom>
            <a:noFill/>
          </p:spPr>
          <p:txBody>
            <a:bodyPr wrap="square" rtlCol="0">
              <a:spAutoFit/>
            </a:bodyPr>
            <a:lstStyle/>
            <a:p>
              <a:r>
                <a:rPr lang="en-US" dirty="0" smtClean="0"/>
                <a:t>u</a:t>
              </a:r>
              <a:r>
                <a:rPr lang="en-US" baseline="-25000" dirty="0"/>
                <a:t>1</a:t>
              </a:r>
              <a:r>
                <a:rPr lang="en-US" baseline="-25000" dirty="0" smtClean="0"/>
                <a:t>,4</a:t>
              </a:r>
              <a:endParaRPr lang="en-US" dirty="0"/>
            </a:p>
          </p:txBody>
        </p:sp>
        <p:sp>
          <p:nvSpPr>
            <p:cNvPr id="195" name="Isosceles Triangle 194"/>
            <p:cNvSpPr/>
            <p:nvPr/>
          </p:nvSpPr>
          <p:spPr>
            <a:xfrm rot="5400000">
              <a:off x="36599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p:cNvSpPr txBox="1"/>
            <p:nvPr/>
          </p:nvSpPr>
          <p:spPr>
            <a:xfrm>
              <a:off x="3659982" y="6281928"/>
              <a:ext cx="528636" cy="369332"/>
            </a:xfrm>
            <a:prstGeom prst="rect">
              <a:avLst/>
            </a:prstGeom>
            <a:noFill/>
          </p:spPr>
          <p:txBody>
            <a:bodyPr wrap="square" rtlCol="0">
              <a:spAutoFit/>
            </a:bodyPr>
            <a:lstStyle/>
            <a:p>
              <a:r>
                <a:rPr lang="en-US" dirty="0" smtClean="0"/>
                <a:t>0.5</a:t>
              </a:r>
              <a:endParaRPr lang="en-US" dirty="0"/>
            </a:p>
          </p:txBody>
        </p:sp>
        <p:sp>
          <p:nvSpPr>
            <p:cNvPr id="197" name="Isosceles Triangle 196"/>
            <p:cNvSpPr/>
            <p:nvPr/>
          </p:nvSpPr>
          <p:spPr>
            <a:xfrm rot="16200000">
              <a:off x="1069182" y="6172200"/>
              <a:ext cx="6096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1216818" y="6281928"/>
              <a:ext cx="528636" cy="369332"/>
            </a:xfrm>
            <a:prstGeom prst="rect">
              <a:avLst/>
            </a:prstGeom>
            <a:noFill/>
          </p:spPr>
          <p:txBody>
            <a:bodyPr wrap="square" rtlCol="0">
              <a:spAutoFit/>
            </a:bodyPr>
            <a:lstStyle/>
            <a:p>
              <a:r>
                <a:rPr lang="en-US" dirty="0" smtClean="0"/>
                <a:t>0.5</a:t>
              </a:r>
              <a:endParaRPr lang="en-US" dirty="0"/>
            </a:p>
          </p:txBody>
        </p:sp>
      </p:grpSp>
      <p:sp>
        <p:nvSpPr>
          <p:cNvPr id="153" name="TextBox 152"/>
          <p:cNvSpPr txBox="1"/>
          <p:nvPr/>
        </p:nvSpPr>
        <p:spPr>
          <a:xfrm>
            <a:off x="5410200" y="2332434"/>
            <a:ext cx="3352800" cy="3077766"/>
          </a:xfrm>
          <a:prstGeom prst="rect">
            <a:avLst/>
          </a:prstGeom>
          <a:noFill/>
          <a:ln w="12700">
            <a:solidFill>
              <a:schemeClr val="tx1"/>
            </a:solidFill>
          </a:ln>
        </p:spPr>
        <p:txBody>
          <a:bodyPr wrap="square" rtlCol="0">
            <a:spAutoFit/>
          </a:bodyPr>
          <a:lstStyle/>
          <a:p>
            <a:pPr>
              <a:spcAft>
                <a:spcPts val="1200"/>
              </a:spcAft>
            </a:pPr>
            <a:r>
              <a:rPr lang="en-US" dirty="0" smtClean="0"/>
              <a:t>Realistic quads - </a:t>
            </a:r>
            <a:r>
              <a:rPr lang="en-US" dirty="0"/>
              <a:t>e</a:t>
            </a:r>
            <a:r>
              <a:rPr lang="en-US" dirty="0" smtClean="0"/>
              <a:t>rrors on the simulated as-built parameters are:</a:t>
            </a:r>
            <a:endParaRPr lang="en-US" dirty="0" smtClean="0"/>
          </a:p>
          <a:p>
            <a:pPr>
              <a:spcAft>
                <a:spcPts val="1200"/>
              </a:spcAft>
              <a:buFont typeface="Arial" charset="0"/>
              <a:buChar char="•"/>
            </a:pPr>
            <a:r>
              <a:rPr lang="en-US" dirty="0" smtClean="0"/>
              <a:t> Masses: ± 20 grams</a:t>
            </a:r>
          </a:p>
          <a:p>
            <a:pPr>
              <a:spcAft>
                <a:spcPts val="1200"/>
              </a:spcAft>
              <a:buFont typeface="Arial" charset="0"/>
              <a:buChar char="•"/>
            </a:pPr>
            <a:r>
              <a:rPr lang="en-US" dirty="0"/>
              <a:t> </a:t>
            </a:r>
            <a:r>
              <a:rPr lang="en-US" dirty="0" smtClean="0"/>
              <a:t>d’s (</a:t>
            </a:r>
            <a:r>
              <a:rPr lang="en-US" dirty="0" err="1" smtClean="0"/>
              <a:t>dn</a:t>
            </a:r>
            <a:r>
              <a:rPr lang="en-US" dirty="0" smtClean="0"/>
              <a:t>, d1, d3, d4): ± 1 mm</a:t>
            </a:r>
          </a:p>
          <a:p>
            <a:pPr>
              <a:spcAft>
                <a:spcPts val="1200"/>
              </a:spcAft>
              <a:buFont typeface="Arial" charset="0"/>
              <a:buChar char="•"/>
            </a:pPr>
            <a:r>
              <a:rPr lang="en-US" dirty="0"/>
              <a:t> </a:t>
            </a:r>
            <a:r>
              <a:rPr lang="en-US" dirty="0"/>
              <a:t>Rotational inertia: </a:t>
            </a:r>
            <a:r>
              <a:rPr lang="en-US" dirty="0" smtClean="0"/>
              <a:t>± 3%</a:t>
            </a:r>
          </a:p>
          <a:p>
            <a:pPr>
              <a:spcAft>
                <a:spcPts val="1200"/>
              </a:spcAft>
              <a:buFont typeface="Arial" charset="0"/>
              <a:buChar char="•"/>
            </a:pPr>
            <a:r>
              <a:rPr lang="en-US" dirty="0"/>
              <a:t> </a:t>
            </a:r>
            <a:r>
              <a:rPr lang="en-US" dirty="0"/>
              <a:t>Wire lengths: </a:t>
            </a:r>
            <a:r>
              <a:rPr lang="en-US" dirty="0" smtClean="0"/>
              <a:t>± 0.25 mm</a:t>
            </a:r>
          </a:p>
          <a:p>
            <a:pPr>
              <a:spcAft>
                <a:spcPts val="1200"/>
              </a:spcAft>
              <a:buFont typeface="Arial" charset="0"/>
              <a:buChar char="•"/>
            </a:pPr>
            <a:r>
              <a:rPr lang="en-US" dirty="0"/>
              <a:t> </a:t>
            </a:r>
            <a:r>
              <a:rPr lang="en-US" dirty="0"/>
              <a:t>Vertical stiffness: </a:t>
            </a:r>
            <a:r>
              <a:rPr lang="en-US" dirty="0" smtClean="0"/>
              <a:t>± 3%</a:t>
            </a:r>
            <a:endParaRPr lang="en-US" dirty="0"/>
          </a:p>
        </p:txBody>
      </p:sp>
      <p:sp>
        <p:nvSpPr>
          <p:cNvPr id="155" name="Footer Placeholder 154"/>
          <p:cNvSpPr>
            <a:spLocks noGrp="1"/>
          </p:cNvSpPr>
          <p:nvPr>
            <p:ph type="ftr" sz="quarter" idx="11"/>
          </p:nvPr>
        </p:nvSpPr>
        <p:spPr>
          <a:xfrm>
            <a:off x="3124200" y="6492875"/>
            <a:ext cx="2895600" cy="365125"/>
          </a:xfrm>
        </p:spPr>
        <p:txBody>
          <a:bodyPr/>
          <a:lstStyle/>
          <a:p>
            <a:r>
              <a:rPr lang="en-US" smtClean="0"/>
              <a:t>G1200774-v8</a:t>
            </a:r>
            <a:endParaRPr lang="en-US" dirty="0"/>
          </a:p>
        </p:txBody>
      </p:sp>
      <p:cxnSp>
        <p:nvCxnSpPr>
          <p:cNvPr id="156" name="Straight Arrow Connector 24"/>
          <p:cNvCxnSpPr>
            <a:stCxn id="31" idx="2"/>
          </p:cNvCxnSpPr>
          <p:nvPr/>
        </p:nvCxnSpPr>
        <p:spPr bwMode="auto">
          <a:xfrm flipH="1">
            <a:off x="1371600" y="2732532"/>
            <a:ext cx="914400" cy="10668"/>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7" name="Isosceles Triangle 156"/>
          <p:cNvSpPr/>
          <p:nvPr/>
        </p:nvSpPr>
        <p:spPr>
          <a:xfrm rot="5400000">
            <a:off x="1524000" y="2514600"/>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p:cNvSpPr txBox="1"/>
          <p:nvPr/>
        </p:nvSpPr>
        <p:spPr>
          <a:xfrm>
            <a:off x="1463040" y="2557046"/>
            <a:ext cx="528636" cy="338554"/>
          </a:xfrm>
          <a:prstGeom prst="rect">
            <a:avLst/>
          </a:prstGeom>
          <a:noFill/>
        </p:spPr>
        <p:txBody>
          <a:bodyPr wrap="square" rtlCol="0">
            <a:spAutoFit/>
          </a:bodyPr>
          <a:lstStyle/>
          <a:p>
            <a:r>
              <a:rPr lang="en-US" sz="1600" dirty="0" smtClean="0"/>
              <a:t>0.5</a:t>
            </a:r>
            <a:endParaRPr lang="en-US" sz="1600" dirty="0"/>
          </a:p>
        </p:txBody>
      </p:sp>
      <p:sp>
        <p:nvSpPr>
          <p:cNvPr id="160" name="Isosceles Triangle 159"/>
          <p:cNvSpPr/>
          <p:nvPr/>
        </p:nvSpPr>
        <p:spPr>
          <a:xfrm rot="16200000">
            <a:off x="2971800" y="2514600"/>
            <a:ext cx="4572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p:cNvSpPr txBox="1"/>
          <p:nvPr/>
        </p:nvSpPr>
        <p:spPr>
          <a:xfrm>
            <a:off x="3052764" y="2557046"/>
            <a:ext cx="528636" cy="338554"/>
          </a:xfrm>
          <a:prstGeom prst="rect">
            <a:avLst/>
          </a:prstGeom>
          <a:noFill/>
        </p:spPr>
        <p:txBody>
          <a:bodyPr wrap="square" rtlCol="0">
            <a:spAutoFit/>
          </a:bodyPr>
          <a:lstStyle/>
          <a:p>
            <a:r>
              <a:rPr lang="en-US" sz="1600" dirty="0" smtClean="0"/>
              <a:t>0.5</a:t>
            </a:r>
            <a:endParaRPr lang="en-US" sz="1600" dirty="0"/>
          </a:p>
        </p:txBody>
      </p:sp>
      <p:sp>
        <p:nvSpPr>
          <p:cNvPr id="31" name="Oval 30"/>
          <p:cNvSpPr/>
          <p:nvPr/>
        </p:nvSpPr>
        <p:spPr>
          <a:xfrm>
            <a:off x="2286000" y="2542032"/>
            <a:ext cx="381000" cy="381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65" name="TextBox 164"/>
          <p:cNvSpPr txBox="1"/>
          <p:nvPr/>
        </p:nvSpPr>
        <p:spPr>
          <a:xfrm>
            <a:off x="2331720" y="2526268"/>
            <a:ext cx="335280" cy="369332"/>
          </a:xfrm>
          <a:prstGeom prst="rect">
            <a:avLst/>
          </a:prstGeom>
          <a:noFill/>
        </p:spPr>
        <p:txBody>
          <a:bodyPr wrap="square" rtlCol="0">
            <a:spAutoFit/>
          </a:bodyPr>
          <a:lstStyle/>
          <a:p>
            <a:r>
              <a:rPr lang="en-US" dirty="0"/>
              <a:t>+</a:t>
            </a:r>
          </a:p>
        </p:txBody>
      </p:sp>
      <p:cxnSp>
        <p:nvCxnSpPr>
          <p:cNvPr id="166" name="Straight Connector 165"/>
          <p:cNvCxnSpPr/>
          <p:nvPr/>
        </p:nvCxnSpPr>
        <p:spPr bwMode="auto">
          <a:xfrm flipH="1">
            <a:off x="2478024" y="2923032"/>
            <a:ext cx="0" cy="50292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bwMode="auto">
          <a:xfrm>
            <a:off x="1828800" y="3429000"/>
            <a:ext cx="1295400" cy="838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solidFill>
                  <a:schemeClr val="tx1"/>
                </a:solidFill>
                <a:cs typeface="Arial" charset="0"/>
              </a:rPr>
              <a:t>Common mode damping</a:t>
            </a:r>
            <a:endParaRPr lang="en-US" dirty="0">
              <a:solidFill>
                <a:schemeClr val="tx1"/>
              </a:solidFill>
              <a:cs typeface="Arial" charset="0"/>
            </a:endParaRPr>
          </a:p>
        </p:txBody>
      </p:sp>
      <p:cxnSp>
        <p:nvCxnSpPr>
          <p:cNvPr id="167" name="Straight Connector 166"/>
          <p:cNvCxnSpPr/>
          <p:nvPr/>
        </p:nvCxnSpPr>
        <p:spPr bwMode="auto">
          <a:xfrm flipH="1" flipV="1">
            <a:off x="1371600" y="2895600"/>
            <a:ext cx="457200" cy="533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auto">
          <a:xfrm flipV="1">
            <a:off x="3124200" y="2895600"/>
            <a:ext cx="457200" cy="533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8627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Simulated Damping Noise to DARM</a:t>
            </a:r>
            <a:endParaRPr lang="en-US" dirty="0"/>
          </a:p>
        </p:txBody>
      </p:sp>
      <p:sp>
        <p:nvSpPr>
          <p:cNvPr id="4" name="Footer Placeholder 3"/>
          <p:cNvSpPr>
            <a:spLocks noGrp="1"/>
          </p:cNvSpPr>
          <p:nvPr>
            <p:ph type="ftr" sz="quarter" idx="11"/>
          </p:nvPr>
        </p:nvSpPr>
        <p:spPr/>
        <p:txBody>
          <a:bodyPr/>
          <a:lstStyle/>
          <a:p>
            <a:r>
              <a:rPr lang="en-US" smtClean="0"/>
              <a:t>G1200774-v8</a:t>
            </a:r>
            <a:endParaRPr lang="en-US"/>
          </a:p>
        </p:txBody>
      </p:sp>
      <p:sp>
        <p:nvSpPr>
          <p:cNvPr id="5" name="Slide Number Placeholder 4"/>
          <p:cNvSpPr>
            <a:spLocks noGrp="1"/>
          </p:cNvSpPr>
          <p:nvPr>
            <p:ph type="sldNum" sz="quarter" idx="12"/>
          </p:nvPr>
        </p:nvSpPr>
        <p:spPr/>
        <p:txBody>
          <a:bodyPr/>
          <a:lstStyle/>
          <a:p>
            <a:fld id="{6358E451-F719-431D-9969-AF79B2E1EE32}" type="slidenum">
              <a:rPr lang="en-US" smtClean="0"/>
              <a:pPr/>
              <a:t>9</a:t>
            </a:fld>
            <a:endParaRPr lang="en-US"/>
          </a:p>
        </p:txBody>
      </p:sp>
      <p:pic>
        <p:nvPicPr>
          <p:cNvPr id="7" name="Picture 6" descr="LongDampFilter_8Nov2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800"/>
            <a:ext cx="9144000" cy="5080000"/>
          </a:xfrm>
          <a:prstGeom prst="rect">
            <a:avLst/>
          </a:prstGeom>
        </p:spPr>
      </p:pic>
    </p:spTree>
    <p:extLst>
      <p:ext uri="{BB962C8B-B14F-4D97-AF65-F5344CB8AC3E}">
        <p14:creationId xmlns:p14="http://schemas.microsoft.com/office/powerpoint/2010/main" val="39888794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3774</TotalTime>
  <Words>2194</Words>
  <Application>Microsoft Macintosh PowerPoint</Application>
  <PresentationFormat>On-screen Show (4:3)</PresentationFormat>
  <Paragraphs>391</Paragraphs>
  <Slides>41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Equation</vt:lpstr>
      <vt:lpstr>Global longitudinal quad damping vs. local damping</vt:lpstr>
      <vt:lpstr>Summary</vt:lpstr>
      <vt:lpstr>Usual Local Damping</vt:lpstr>
      <vt:lpstr>Common Mode Damping is Isolated from DARM</vt:lpstr>
      <vt:lpstr>Cavity Control Influence on Damping</vt:lpstr>
      <vt:lpstr>Cavity Control Influence on Damping</vt:lpstr>
      <vt:lpstr>Comments up to this point</vt:lpstr>
      <vt:lpstr>Simulated Damping Noise to DARM</vt:lpstr>
      <vt:lpstr>Simulated Damping Noise to DARM</vt:lpstr>
      <vt:lpstr>Simulated Damping Noise to DARM</vt:lpstr>
      <vt:lpstr>PowerPoint Presentation</vt:lpstr>
      <vt:lpstr>Where does the lonely differential long. mode come from?</vt:lpstr>
      <vt:lpstr>Where does the lonely differential long. mode come from?</vt:lpstr>
      <vt:lpstr>Where does the lonely differential long. mode come from?</vt:lpstr>
      <vt:lpstr>Where does the lonely differential long. mode come from?</vt:lpstr>
      <vt:lpstr>Where does the lonely differential long. mode come from?</vt:lpstr>
      <vt:lpstr>Where does the lonely differential long. mode come from?</vt:lpstr>
      <vt:lpstr>Conclusions</vt:lpstr>
      <vt:lpstr>Conclusions cont.</vt:lpstr>
      <vt:lpstr>Supporting Math</vt:lpstr>
      <vt:lpstr>Dynamics of common and differential modes </vt:lpstr>
      <vt:lpstr>Rotating all ETMX and ETMY local long. DOFs  into global diff. and comm. DOFs</vt:lpstr>
      <vt:lpstr>Rotating all ETMX and ETMY local long. DOFs  into global diff. and comm. DOFs</vt:lpstr>
      <vt:lpstr>Rotating all ETMX and ETMY local long. DOFs  into global diff. and comm. DOFs</vt:lpstr>
      <vt:lpstr>Rotating all ETMX and ETMY local long. DOFs  into global diff. and comm. DOFs</vt:lpstr>
      <vt:lpstr>Simple Common to Diff. Coupling Ex.</vt:lpstr>
      <vt:lpstr>PowerPoint Presentation</vt:lpstr>
      <vt:lpstr>Simple Common to Diff. Coupling Ex</vt:lpstr>
      <vt:lpstr>Simple Common to Diff. Coupling Ex</vt:lpstr>
      <vt:lpstr>Change in top mass modes from cavity control – simple two mass system example. </vt:lpstr>
      <vt:lpstr>Change in top mass modes from cavity control – simple two mass ex.</vt:lpstr>
      <vt:lpstr>Change in top mass modes from cavity control – simple two mass ex.</vt:lpstr>
      <vt:lpstr>Change in top mass modes from cavity control – simple two mass ex.</vt:lpstr>
      <vt:lpstr>Backups</vt:lpstr>
      <vt:lpstr>PowerPoint Presentation</vt:lpstr>
      <vt:lpstr>Cavity Control Influence on Damping</vt:lpstr>
      <vt:lpstr>Cavity Control Influence on Damping</vt:lpstr>
      <vt:lpstr>Cavity Control Influence on Damping</vt:lpstr>
      <vt:lpstr>Scratch</vt:lpstr>
      <vt:lpstr>PowerPoint Presentation</vt:lpstr>
      <vt:lpstr>Scratch: Rotating all ETMX and ETMY local long. DOFs  into global diff. and comm. DOFs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Cavity Control Influence on Damping</dc:title>
  <dc:creator>MIT</dc:creator>
  <cp:lastModifiedBy>Brett Shapiro</cp:lastModifiedBy>
  <cp:revision>332</cp:revision>
  <cp:lastPrinted>2012-11-09T19:25:36Z</cp:lastPrinted>
  <dcterms:created xsi:type="dcterms:W3CDTF">2012-07-19T22:47:21Z</dcterms:created>
  <dcterms:modified xsi:type="dcterms:W3CDTF">2012-11-09T19:33:59Z</dcterms:modified>
</cp:coreProperties>
</file>