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embeddings/Microsoft_Equation5.bin" ContentType="application/vnd.openxmlformats-officedocument.oleObject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embeddings/Microsoft_Equation4.bin" ContentType="application/vnd.openxmlformats-officedocument.oleObject"/>
  <Override PartName="/ppt/embeddings/Microsoft_Equation15.bin" ContentType="application/vnd.openxmlformats-officedocument.oleObject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s/slide12.xml" ContentType="application/vnd.openxmlformats-officedocument.presentationml.slide+xml"/>
  <Override PartName="/ppt/embeddings/Microsoft_Equation3.bin" ContentType="application/vnd.openxmlformats-officedocument.oleObject"/>
  <Override PartName="/ppt/embeddings/Microsoft_Equation14.bin" ContentType="application/vnd.openxmlformats-officedocument.oleObject"/>
  <Override PartName="/ppt/presProps.xml" ContentType="application/vnd.openxmlformats-officedocument.presentationml.presProps+xml"/>
  <Default Extension="pict" ContentType="image/pict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embeddings/Microsoft_Equation9.bin" ContentType="application/vnd.openxmlformats-officedocument.oleObject"/>
  <Override PartName="/ppt/notesSlides/notesSlide5.xml" ContentType="application/vnd.openxmlformats-officedocument.presentationml.notesSlide+xml"/>
  <Override PartName="/ppt/embeddings/Microsoft_Equation13.bin" ContentType="application/vnd.openxmlformats-officedocument.oleObject"/>
  <Override PartName="/ppt/slides/slide42.xml" ContentType="application/vnd.openxmlformats-officedocument.presentationml.slide+xml"/>
  <Override PartName="/ppt/embeddings/Microsoft_Equation2.bin" ContentType="application/vnd.openxmlformats-officedocument.oleObject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embeddings/Microsoft_Equation8.bin" ContentType="application/vnd.openxmlformats-officedocument.oleObject"/>
  <Default Extension="wmf" ContentType="image/x-wmf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embeddings/Microsoft_Equation12.bin" ContentType="application/vnd.openxmlformats-officedocument.oleObject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embeddings/Microsoft_Equation1.bin" ContentType="application/vnd.openxmlformats-officedocument.oleObject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embeddings/Microsoft_Equation7.bin" ContentType="application/vnd.openxmlformats-officedocument.oleObject"/>
  <Override PartName="/ppt/notesSlides/notesSlide3.xml" ContentType="application/vnd.openxmlformats-officedocument.presentationml.notesSlide+xml"/>
  <Override PartName="/ppt/embeddings/Microsoft_Equation11.bin" ContentType="application/vnd.openxmlformats-officedocument.oleObject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s/slide7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Microsoft_Equation6.bin" ContentType="application/vnd.openxmlformats-officedocument.oleObject"/>
  <Override PartName="/ppt/notesSlides/notesSlide2.xml" ContentType="application/vnd.openxmlformats-officedocument.presentationml.notesSlide+xml"/>
  <Override PartName="/ppt/embeddings/Microsoft_Equation10.bin" ContentType="application/vnd.openxmlformats-officedocument.oleObject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301" r:id="rId3"/>
    <p:sldId id="304" r:id="rId4"/>
    <p:sldId id="319" r:id="rId5"/>
    <p:sldId id="303" r:id="rId6"/>
    <p:sldId id="310" r:id="rId7"/>
    <p:sldId id="318" r:id="rId8"/>
    <p:sldId id="321" r:id="rId9"/>
    <p:sldId id="302" r:id="rId10"/>
    <p:sldId id="322" r:id="rId11"/>
    <p:sldId id="312" r:id="rId12"/>
    <p:sldId id="316" r:id="rId13"/>
    <p:sldId id="311" r:id="rId14"/>
    <p:sldId id="277" r:id="rId15"/>
    <p:sldId id="260" r:id="rId16"/>
    <p:sldId id="324" r:id="rId17"/>
    <p:sldId id="278" r:id="rId18"/>
    <p:sldId id="323" r:id="rId19"/>
    <p:sldId id="307" r:id="rId20"/>
    <p:sldId id="335" r:id="rId21"/>
    <p:sldId id="325" r:id="rId22"/>
    <p:sldId id="267" r:id="rId23"/>
    <p:sldId id="283" r:id="rId24"/>
    <p:sldId id="282" r:id="rId25"/>
    <p:sldId id="344" r:id="rId26"/>
    <p:sldId id="339" r:id="rId27"/>
    <p:sldId id="343" r:id="rId28"/>
    <p:sldId id="341" r:id="rId29"/>
    <p:sldId id="340" r:id="rId30"/>
    <p:sldId id="346" r:id="rId31"/>
    <p:sldId id="284" r:id="rId32"/>
    <p:sldId id="291" r:id="rId33"/>
    <p:sldId id="342" r:id="rId34"/>
    <p:sldId id="306" r:id="rId35"/>
    <p:sldId id="333" r:id="rId36"/>
    <p:sldId id="332" r:id="rId37"/>
    <p:sldId id="328" r:id="rId38"/>
    <p:sldId id="338" r:id="rId39"/>
    <p:sldId id="336" r:id="rId40"/>
    <p:sldId id="345" r:id="rId41"/>
    <p:sldId id="294" r:id="rId42"/>
    <p:sldId id="290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A6062E"/>
    <a:srgbClr val="F1FFA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40" autoAdjust="0"/>
    <p:restoredTop sz="94608" autoAdjust="0"/>
  </p:normalViewPr>
  <p:slideViewPr>
    <p:cSldViewPr snapToGrid="0" snapToObjects="1">
      <p:cViewPr>
        <p:scale>
          <a:sx n="150" d="100"/>
          <a:sy n="150" d="100"/>
        </p:scale>
        <p:origin x="-1256" y="-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ict"/><Relationship Id="rId2" Type="http://schemas.openxmlformats.org/officeDocument/2006/relationships/image" Target="../media/image25.pict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ict"/><Relationship Id="rId4" Type="http://schemas.openxmlformats.org/officeDocument/2006/relationships/image" Target="../media/image34.pict"/><Relationship Id="rId1" Type="http://schemas.openxmlformats.org/officeDocument/2006/relationships/image" Target="../media/image31.pict"/><Relationship Id="rId2" Type="http://schemas.openxmlformats.org/officeDocument/2006/relationships/image" Target="../media/image32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ict"/><Relationship Id="rId2" Type="http://schemas.openxmlformats.org/officeDocument/2006/relationships/image" Target="../media/image34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ict"/><Relationship Id="rId2" Type="http://schemas.openxmlformats.org/officeDocument/2006/relationships/image" Target="../media/image34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ict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ict"/><Relationship Id="rId4" Type="http://schemas.openxmlformats.org/officeDocument/2006/relationships/image" Target="../media/image46.pict"/><Relationship Id="rId1" Type="http://schemas.openxmlformats.org/officeDocument/2006/relationships/image" Target="../media/image43.pict"/><Relationship Id="rId2" Type="http://schemas.openxmlformats.org/officeDocument/2006/relationships/image" Target="../media/image44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19692-C55F-424D-A39F-05ECC49C1019}" type="datetime1">
              <a:rPr lang="en-US" smtClean="0"/>
              <a:pPr/>
              <a:t>7/30/12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D1BE2-9164-594B-A8C9-2AB891E58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3A19B-AE08-1F41-8118-B9ECF87563E2}" type="datetime1">
              <a:rPr lang="en-US" smtClean="0"/>
              <a:pPr/>
              <a:t>7/30/12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1E548-59AE-8A41-BF8B-6252D3C41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D332836-497C-4FB0-A973-9F9DFE9D3336}" type="slidenum">
              <a:rPr lang="en-US" smtClean="0"/>
              <a:pPr/>
              <a:t>11</a:t>
            </a:fld>
            <a:endParaRPr lang="en-US" dirty="0" smtClean="0"/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/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27BBFCF-23EC-478B-93EE-5BEA65A3E604}" type="slidenum">
              <a:rPr lang="en-US" smtClean="0"/>
              <a:pPr/>
              <a:t>12</a:t>
            </a:fld>
            <a:endParaRPr lang="en-US" dirty="0" smtClean="0"/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/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Fermilab Particle Astrophysics Seminars  June 25, 2012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Fermilab Particle Astrophysics Seminars  June 25, 2012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83000">
              <a:srgbClr val="FFFF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Fermilab Particle Astrophysics Seminars  June 25, 2012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3C8B7254-8BB7-644C-A757-37435CCFA7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queezing_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03558"/>
            <a:ext cx="1527999" cy="1314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oleObject" Target="../embeddings/Microsoft_Equation12.bin"/><Relationship Id="rId5" Type="http://schemas.openxmlformats.org/officeDocument/2006/relationships/oleObject" Target="../embeddings/Microsoft_Equation13.bin"/><Relationship Id="rId6" Type="http://schemas.openxmlformats.org/officeDocument/2006/relationships/oleObject" Target="../embeddings/Microsoft_Equation14.bin"/><Relationship Id="rId7" Type="http://schemas.openxmlformats.org/officeDocument/2006/relationships/oleObject" Target="../embeddings/Microsoft_Equation15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11.png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d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Relationship Id="rId3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0.jpeg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7" Type="http://schemas.openxmlformats.org/officeDocument/2006/relationships/image" Target="../media/image60.jpeg"/><Relationship Id="rId8" Type="http://schemas.openxmlformats.org/officeDocument/2006/relationships/image" Target="../media/image61.jpeg"/><Relationship Id="rId9" Type="http://schemas.openxmlformats.org/officeDocument/2006/relationships/image" Target="../media/image62.pdf"/><Relationship Id="rId10" Type="http://schemas.openxmlformats.org/officeDocument/2006/relationships/image" Target="../media/image63.png"/><Relationship Id="rId11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60.jpeg"/><Relationship Id="rId5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df"/><Relationship Id="rId4" Type="http://schemas.openxmlformats.org/officeDocument/2006/relationships/image" Target="../media/image351.png"/><Relationship Id="rId5" Type="http://schemas.openxmlformats.org/officeDocument/2006/relationships/image" Target="../media/image67.jpeg"/><Relationship Id="rId6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df"/><Relationship Id="rId4" Type="http://schemas.openxmlformats.org/officeDocument/2006/relationships/image" Target="../media/image351.png"/><Relationship Id="rId5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df"/><Relationship Id="rId3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df"/><Relationship Id="rId3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df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d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df"/><Relationship Id="rId3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df"/><Relationship Id="rId4" Type="http://schemas.openxmlformats.org/officeDocument/2006/relationships/image" Target="../media/image3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df"/><Relationship Id="rId4" Type="http://schemas.openxmlformats.org/officeDocument/2006/relationships/image" Target="../media/image88.png"/><Relationship Id="rId5" Type="http://schemas.openxmlformats.org/officeDocument/2006/relationships/image" Target="../media/image89.jpeg"/><Relationship Id="rId6" Type="http://schemas.openxmlformats.org/officeDocument/2006/relationships/image" Target="../media/image90.jpeg"/><Relationship Id="rId7" Type="http://schemas.openxmlformats.org/officeDocument/2006/relationships/image" Target="../media/image91.jpe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df"/><Relationship Id="rId3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4.pdf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d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df"/><Relationship Id="rId3" Type="http://schemas.openxmlformats.org/officeDocument/2006/relationships/image" Target="../media/image99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6" Type="http://schemas.openxmlformats.org/officeDocument/2006/relationships/image" Target="../media/image21.wmf"/><Relationship Id="rId7" Type="http://schemas.openxmlformats.org/officeDocument/2006/relationships/image" Target="../media/image22.wmf"/><Relationship Id="rId8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d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58.jpeg"/><Relationship Id="rId5" Type="http://schemas.openxmlformats.org/officeDocument/2006/relationships/image" Target="../media/image102.jpeg"/><Relationship Id="rId6" Type="http://schemas.openxmlformats.org/officeDocument/2006/relationships/image" Target="../media/image103.jpeg"/><Relationship Id="rId7" Type="http://schemas.openxmlformats.org/officeDocument/2006/relationships/image" Target="../media/image104.jpeg"/><Relationship Id="rId8" Type="http://schemas.openxmlformats.org/officeDocument/2006/relationships/image" Target="../media/image105.jpeg"/><Relationship Id="rId9" Type="http://schemas.openxmlformats.org/officeDocument/2006/relationships/image" Target="../media/image1.jpeg"/><Relationship Id="rId10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1.bin"/><Relationship Id="rId12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6.gif"/><Relationship Id="rId4" Type="http://schemas.openxmlformats.org/officeDocument/2006/relationships/image" Target="../media/image27.gif"/><Relationship Id="rId5" Type="http://schemas.openxmlformats.org/officeDocument/2006/relationships/image" Target="../media/image28.jpeg"/><Relationship Id="rId6" Type="http://schemas.openxmlformats.org/officeDocument/2006/relationships/image" Target="../media/image6.png"/><Relationship Id="rId7" Type="http://schemas.openxmlformats.org/officeDocument/2006/relationships/image" Target="../media/image17.pdf"/><Relationship Id="rId8" Type="http://schemas.openxmlformats.org/officeDocument/2006/relationships/image" Target="../media/image18.png"/><Relationship Id="rId9" Type="http://schemas.openxmlformats.org/officeDocument/2006/relationships/image" Target="../media/image29.wmf"/><Relationship Id="rId10" Type="http://schemas.openxmlformats.org/officeDocument/2006/relationships/image" Target="../media/image3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3.bin"/><Relationship Id="rId4" Type="http://schemas.openxmlformats.org/officeDocument/2006/relationships/oleObject" Target="../embeddings/Microsoft_Equation4.bin"/><Relationship Id="rId5" Type="http://schemas.openxmlformats.org/officeDocument/2006/relationships/oleObject" Target="../embeddings/Microsoft_Equation5.bin"/><Relationship Id="rId6" Type="http://schemas.openxmlformats.org/officeDocument/2006/relationships/oleObject" Target="../embeddings/Microsoft_Equation6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7.bin"/><Relationship Id="rId4" Type="http://schemas.openxmlformats.org/officeDocument/2006/relationships/oleObject" Target="../embeddings/Microsoft_Equation8.bin"/><Relationship Id="rId5" Type="http://schemas.openxmlformats.org/officeDocument/2006/relationships/image" Target="../media/image35.pdf"/><Relationship Id="rId6" Type="http://schemas.openxmlformats.org/officeDocument/2006/relationships/image" Target="../media/image36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37.pdf"/><Relationship Id="rId5" Type="http://schemas.openxmlformats.org/officeDocument/2006/relationships/image" Target="../media/image38.png"/><Relationship Id="rId6" Type="http://schemas.openxmlformats.org/officeDocument/2006/relationships/image" Target="../media/image35.pdf"/><Relationship Id="rId7" Type="http://schemas.openxmlformats.org/officeDocument/2006/relationships/image" Target="../media/image36.png"/><Relationship Id="rId8" Type="http://schemas.openxmlformats.org/officeDocument/2006/relationships/oleObject" Target="../embeddings/Microsoft_Equation9.bin"/><Relationship Id="rId9" Type="http://schemas.openxmlformats.org/officeDocument/2006/relationships/oleObject" Target="../embeddings/Microsoft_Equation10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oleObject" Target="../embeddings/Microsoft_Equation11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551285"/>
            <a:ext cx="8119533" cy="2977797"/>
          </a:xfrm>
        </p:spPr>
        <p:txBody>
          <a:bodyPr>
            <a:prstTxWarp prst="textInflate">
              <a:avLst/>
            </a:prstTxWarp>
            <a:noAutofit/>
          </a:bodyPr>
          <a:lstStyle/>
          <a:p>
            <a:r>
              <a:rPr lang="en-US" sz="5400" dirty="0" smtClean="0">
                <a:ln w="2857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rgbClr val="FFFF00"/>
                    </a:gs>
                    <a:gs pos="100000">
                      <a:schemeClr val="bg1">
                        <a:lumMod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rPr>
              <a:t>Squeezing in </a:t>
            </a:r>
            <a:br>
              <a:rPr lang="en-US" sz="5400" dirty="0" smtClean="0">
                <a:ln w="2857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rgbClr val="FFFF00"/>
                    </a:gs>
                    <a:gs pos="100000">
                      <a:schemeClr val="bg1">
                        <a:lumMod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rPr>
            </a:br>
            <a:r>
              <a:rPr lang="en-US" sz="5400" dirty="0" smtClean="0">
                <a:ln w="2857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rgbClr val="FFFF00"/>
                    </a:gs>
                    <a:gs pos="100000">
                      <a:schemeClr val="bg1">
                        <a:lumMod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rPr>
              <a:t>Gravitational Wave Detectors</a:t>
            </a:r>
            <a:endParaRPr lang="en-US" sz="5400" dirty="0">
              <a:ln w="28575">
                <a:solidFill>
                  <a:schemeClr val="accent6">
                    <a:lumMod val="50000"/>
                  </a:schemeClr>
                </a:solidFill>
              </a:ln>
              <a:gradFill flip="none" rotWithShape="1">
                <a:gsLst>
                  <a:gs pos="0">
                    <a:srgbClr val="FFFF00"/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371600" y="4792133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Lisa Barsotti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(LIGO-MIT)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995" y="6360067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Fermilab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Particle Astrophysics Seminars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21476" y="6360067"/>
            <a:ext cx="1612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June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25</a:t>
            </a:r>
            <a:r>
              <a:rPr lang="en-US" baseline="30000" dirty="0" smtClean="0">
                <a:solidFill>
                  <a:schemeClr val="accent2">
                    <a:lumMod val="50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, 2012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21476" y="0"/>
            <a:ext cx="1731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632523"/>
                </a:solidFill>
              </a:rPr>
              <a:t>LIGO-</a:t>
            </a:r>
            <a:r>
              <a:rPr lang="en-US" dirty="0" smtClean="0">
                <a:solidFill>
                  <a:srgbClr val="632523"/>
                </a:solidFill>
              </a:rPr>
              <a:t>G1200769</a:t>
            </a:r>
            <a:endParaRPr lang="en-US" dirty="0">
              <a:solidFill>
                <a:srgbClr val="63252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reduce quantum 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42867" cy="4525963"/>
          </a:xfrm>
        </p:spPr>
        <p:txBody>
          <a:bodyPr/>
          <a:lstStyle/>
          <a:p>
            <a:pPr>
              <a:buFont typeface="Wingdings" charset="2"/>
              <a:buChar char="²"/>
            </a:pPr>
            <a:r>
              <a:rPr lang="en-US" dirty="0" smtClean="0"/>
              <a:t>Increase the power to reduce shot noise (and increase the mirror mass to minimize radiation pressure noise)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More complex optical configuration which shapes the interferometer optical response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 Re-think of where quantum noise comes from…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1716" y="4207938"/>
            <a:ext cx="8365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D. E. McClelland, N.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Mavalvala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, Y. Chen, and R. Schnabel, “Advanced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interferometry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, quantum optics and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optomechanics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in gravitational wave detectors", Laser and Photonics Rev.5, 677-696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tx1"/>
            </a:gs>
            <a:gs pos="83000">
              <a:schemeClr val="bg1">
                <a:lumMod val="7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75732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en-US" sz="2400" dirty="0" smtClean="0"/>
              <a:t>Quantization of the electro-magnetic field</a:t>
            </a:r>
            <a:endParaRPr lang="en-US" sz="2400" dirty="0"/>
          </a:p>
        </p:txBody>
      </p:sp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7FB6E60-5ABB-49D2-A3A5-1C55072CBAE1}" type="slidenum">
              <a:rPr lang="en-US" sz="1400">
                <a:solidFill>
                  <a:srgbClr val="FFFFFF"/>
                </a:solidFill>
                <a:latin typeface="Arial" charset="0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11</a:t>
            </a:fld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4355" name="Picture 19"/>
          <p:cNvPicPr>
            <a:picLocks noChangeAspect="1" noChangeArrowheads="1"/>
          </p:cNvPicPr>
          <p:nvPr/>
        </p:nvPicPr>
        <p:blipFill>
          <a:blip r:embed="rId3" cstate="print"/>
          <a:srcRect l="43000" t="47111" r="34000" b="47556"/>
          <a:stretch>
            <a:fillRect/>
          </a:stretch>
        </p:blipFill>
        <p:spPr bwMode="auto">
          <a:xfrm>
            <a:off x="762000" y="32004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533400" y="2438400"/>
            <a:ext cx="4088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Quadrature Field Amplitudes</a:t>
            </a:r>
            <a:endParaRPr lang="en-US" dirty="0"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330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Quantum States</a:t>
            </a:r>
            <a:endParaRPr lang="en-US" dirty="0"/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5520277" y="3234283"/>
            <a:ext cx="914400" cy="838200"/>
          </a:xfrm>
          <a:prstGeom prst="ellipse">
            <a:avLst/>
          </a:prstGeom>
          <a:solidFill>
            <a:srgbClr val="D49FFF">
              <a:alpha val="45097"/>
            </a:srgbClr>
          </a:solidFill>
          <a:ln w="12600">
            <a:solidFill>
              <a:srgbClr val="DFE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5977477" y="3581412"/>
            <a:ext cx="0" cy="1981200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4986877" y="5562612"/>
            <a:ext cx="3048000" cy="1588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7580852" y="5029212"/>
            <a:ext cx="507168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X</a:t>
            </a:r>
            <a:r>
              <a:rPr lang="en-US" baseline="-25000" dirty="0">
                <a:solidFill>
                  <a:srgbClr val="FFFF00"/>
                </a:solidFill>
              </a:rPr>
              <a:t>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828252" y="2286012"/>
            <a:ext cx="507168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X</a:t>
            </a:r>
            <a:r>
              <a:rPr lang="en-US" baseline="-25000" dirty="0">
                <a:solidFill>
                  <a:srgbClr val="FFFF00"/>
                </a:solidFill>
              </a:rPr>
              <a:t>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Line 6"/>
          <p:cNvSpPr>
            <a:spLocks noChangeShapeType="1"/>
          </p:cNvSpPr>
          <p:nvPr/>
        </p:nvSpPr>
        <p:spPr bwMode="auto">
          <a:xfrm>
            <a:off x="5977477" y="2743212"/>
            <a:ext cx="1588" cy="3048000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1" name="AutoShape 13"/>
          <p:cNvCxnSpPr>
            <a:cxnSpLocks noChangeShapeType="1"/>
          </p:cNvCxnSpPr>
          <p:nvPr/>
        </p:nvCxnSpPr>
        <p:spPr bwMode="auto">
          <a:xfrm>
            <a:off x="5444077" y="4113225"/>
            <a:ext cx="992188" cy="1587"/>
          </a:xfrm>
          <a:prstGeom prst="straightConnector1">
            <a:avLst/>
          </a:prstGeom>
          <a:noFill/>
          <a:ln w="12600">
            <a:solidFill>
              <a:srgbClr val="FFFF00"/>
            </a:solidFill>
            <a:miter lim="800000"/>
            <a:headEnd type="triangle" w="med" len="med"/>
            <a:tailEnd type="triangle" w="med" len="med"/>
          </a:ln>
        </p:spPr>
      </p:cxnSp>
      <p:cxnSp>
        <p:nvCxnSpPr>
          <p:cNvPr id="23" name="AutoShape 14"/>
          <p:cNvCxnSpPr>
            <a:cxnSpLocks noChangeShapeType="1"/>
          </p:cNvCxnSpPr>
          <p:nvPr/>
        </p:nvCxnSpPr>
        <p:spPr bwMode="auto">
          <a:xfrm rot="5400000" flipH="1" flipV="1">
            <a:off x="6131464" y="3583000"/>
            <a:ext cx="760413" cy="1588"/>
          </a:xfrm>
          <a:prstGeom prst="straightConnector1">
            <a:avLst/>
          </a:prstGeom>
          <a:noFill/>
          <a:ln w="12600">
            <a:solidFill>
              <a:srgbClr val="FFFF00"/>
            </a:solidFill>
            <a:miter lim="800000"/>
            <a:headEnd type="triangle" w="med" len="med"/>
            <a:tailEnd type="triangle" w="med" len="med"/>
          </a:ln>
        </p:spPr>
      </p:cxn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6590252" y="3429012"/>
            <a:ext cx="1744686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Amplitude Noise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4682077" y="4191012"/>
            <a:ext cx="1319890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Phase Noise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1219200" y="4648200"/>
            <a:ext cx="1961091" cy="525401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∆X</a:t>
            </a:r>
            <a:r>
              <a:rPr lang="en-US" sz="2800" baseline="-25000" dirty="0" smtClean="0">
                <a:solidFill>
                  <a:srgbClr val="000000"/>
                </a:solidFill>
                <a:latin typeface="Arial" charset="0"/>
              </a:rPr>
              <a:t>1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∆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X</a:t>
            </a:r>
            <a:r>
              <a:rPr lang="en-US" sz="2800" baseline="-250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≥1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685800" y="4191000"/>
            <a:ext cx="3581400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Heisenberg uncertainty principle: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tx1"/>
            </a:gs>
            <a:gs pos="83000">
              <a:schemeClr val="bg1">
                <a:lumMod val="7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2138363"/>
            <a:ext cx="5181600" cy="29718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When average amplitude is zero, the variance remains</a:t>
            </a:r>
          </a:p>
          <a:p>
            <a:pPr>
              <a:buFont typeface="Wingdings" charset="2"/>
              <a:buChar char="²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buFont typeface="Wingdings" charset="2"/>
              <a:buChar char="²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Vacuum fluctuations are everywhere that classically there is no field….</a:t>
            </a:r>
          </a:p>
          <a:p>
            <a:pPr>
              <a:buFont typeface="Wingdings" charset="2"/>
              <a:buChar char="²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buFont typeface="Wingdings" charset="2"/>
              <a:buChar char="²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…like at the output port of your interferometer!</a:t>
            </a:r>
          </a:p>
          <a:p>
            <a:pPr>
              <a:buFont typeface="Wingdings" charset="2"/>
              <a:buChar char="²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buFont typeface="Wingdings" charset="2"/>
              <a:buChar char="²"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DF820E4-3A35-4F35-A158-5B1E760633E5}" type="slidenum">
              <a:rPr lang="en-US" sz="1400">
                <a:solidFill>
                  <a:srgbClr val="FFFFFF"/>
                </a:solidFill>
                <a:latin typeface="Arial" charset="0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12</a:t>
            </a:fld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388" name="Line 3"/>
          <p:cNvSpPr>
            <a:spLocks noChangeShapeType="1"/>
          </p:cNvSpPr>
          <p:nvPr/>
        </p:nvSpPr>
        <p:spPr bwMode="auto">
          <a:xfrm>
            <a:off x="5638800" y="4348163"/>
            <a:ext cx="3048000" cy="1587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6389" name="Oval 4"/>
          <p:cNvSpPr>
            <a:spLocks noChangeArrowheads="1"/>
          </p:cNvSpPr>
          <p:nvPr/>
        </p:nvSpPr>
        <p:spPr bwMode="auto">
          <a:xfrm>
            <a:off x="6477000" y="3890963"/>
            <a:ext cx="914400" cy="838200"/>
          </a:xfrm>
          <a:prstGeom prst="ellipse">
            <a:avLst/>
          </a:prstGeom>
          <a:solidFill>
            <a:srgbClr val="D49FFF">
              <a:alpha val="45097"/>
            </a:srgbClr>
          </a:solidFill>
          <a:ln w="12600">
            <a:solidFill>
              <a:srgbClr val="DFE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390" name="Line 5"/>
          <p:cNvSpPr>
            <a:spLocks noChangeShapeType="1"/>
          </p:cNvSpPr>
          <p:nvPr/>
        </p:nvSpPr>
        <p:spPr bwMode="auto">
          <a:xfrm>
            <a:off x="6934200" y="2138363"/>
            <a:ext cx="1588" cy="3048000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6391" name="Text Box 6"/>
          <p:cNvSpPr txBox="1">
            <a:spLocks noChangeArrowheads="1"/>
          </p:cNvSpPr>
          <p:nvPr/>
        </p:nvSpPr>
        <p:spPr bwMode="auto">
          <a:xfrm>
            <a:off x="6329363" y="2133600"/>
            <a:ext cx="558464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FFFF00"/>
                </a:solidFill>
              </a:rPr>
              <a:t>X1</a:t>
            </a:r>
          </a:p>
        </p:txBody>
      </p:sp>
      <p:sp>
        <p:nvSpPr>
          <p:cNvPr id="16392" name="Text Box 7"/>
          <p:cNvSpPr txBox="1">
            <a:spLocks noChangeArrowheads="1"/>
          </p:cNvSpPr>
          <p:nvPr/>
        </p:nvSpPr>
        <p:spPr bwMode="auto">
          <a:xfrm>
            <a:off x="8081963" y="3814763"/>
            <a:ext cx="558464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FFFF00"/>
                </a:solidFill>
              </a:rPr>
              <a:t>X2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Fluctuations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Quantum Noise and Vacuum</a:t>
            </a:r>
            <a:endParaRPr lang="en-US" dirty="0"/>
          </a:p>
        </p:txBody>
      </p:sp>
      <p:grpSp>
        <p:nvGrpSpPr>
          <p:cNvPr id="3" name="Group 69"/>
          <p:cNvGrpSpPr/>
          <p:nvPr/>
        </p:nvGrpSpPr>
        <p:grpSpPr>
          <a:xfrm>
            <a:off x="389158" y="1490370"/>
            <a:ext cx="3403909" cy="3268145"/>
            <a:chOff x="389158" y="1303866"/>
            <a:chExt cx="3403909" cy="3268145"/>
          </a:xfrm>
        </p:grpSpPr>
        <p:grpSp>
          <p:nvGrpSpPr>
            <p:cNvPr id="4" name="Group 41"/>
            <p:cNvGrpSpPr/>
            <p:nvPr/>
          </p:nvGrpSpPr>
          <p:grpSpPr>
            <a:xfrm>
              <a:off x="389158" y="1303866"/>
              <a:ext cx="3403909" cy="3268145"/>
              <a:chOff x="389158" y="1303866"/>
              <a:chExt cx="3403909" cy="3268145"/>
            </a:xfrm>
          </p:grpSpPr>
          <p:grpSp>
            <p:nvGrpSpPr>
              <p:cNvPr id="5" name="Group 95"/>
              <p:cNvGrpSpPr/>
              <p:nvPr/>
            </p:nvGrpSpPr>
            <p:grpSpPr>
              <a:xfrm>
                <a:off x="389158" y="1303866"/>
                <a:ext cx="3403909" cy="3268145"/>
                <a:chOff x="389158" y="1303866"/>
                <a:chExt cx="3403909" cy="3268145"/>
              </a:xfrm>
            </p:grpSpPr>
            <p:sp>
              <p:nvSpPr>
                <p:cNvPr id="45" name="Chord 44"/>
                <p:cNvSpPr/>
                <p:nvPr/>
              </p:nvSpPr>
              <p:spPr>
                <a:xfrm rot="17473198">
                  <a:off x="1761066" y="4064011"/>
                  <a:ext cx="499534" cy="516466"/>
                </a:xfrm>
                <a:prstGeom prst="chord">
                  <a:avLst/>
                </a:prstGeom>
                <a:solidFill>
                  <a:srgbClr val="FFFF00"/>
                </a:solidFill>
                <a:ln>
                  <a:solidFill>
                    <a:srgbClr val="3366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 rot="10800000">
                  <a:off x="2011209" y="2826618"/>
                  <a:ext cx="1616469" cy="1"/>
                </a:xfrm>
                <a:prstGeom prst="line">
                  <a:avLst/>
                </a:prstGeom>
                <a:ln>
                  <a:solidFill>
                    <a:srgbClr val="675DD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>
                  <a:stCxn id="68" idx="2"/>
                  <a:endCxn id="45" idx="2"/>
                </p:cNvCxnSpPr>
                <p:nvPr/>
              </p:nvCxnSpPr>
              <p:spPr>
                <a:xfrm rot="16200000" flipH="1">
                  <a:off x="651428" y="2869110"/>
                  <a:ext cx="2701532" cy="8892"/>
                </a:xfrm>
                <a:prstGeom prst="line">
                  <a:avLst/>
                </a:prstGeom>
                <a:ln>
                  <a:solidFill>
                    <a:srgbClr val="675DD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47"/>
                <p:cNvSpPr/>
                <p:nvPr/>
              </p:nvSpPr>
              <p:spPr>
                <a:xfrm rot="16200000" flipH="1" flipV="1">
                  <a:off x="1957905" y="2230109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389158" y="2650881"/>
                  <a:ext cx="695506" cy="302065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 rot="13391863">
                  <a:off x="2008305" y="2423535"/>
                  <a:ext cx="186520" cy="9639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 rot="10800000">
                  <a:off x="3606547" y="2452351"/>
                  <a:ext cx="186520" cy="79596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 rot="5400000">
                  <a:off x="1909214" y="1046718"/>
                  <a:ext cx="206089" cy="720385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1116765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1262246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547827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1828020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1402342" y="276112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2280621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2453045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2679352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2943380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2566198" y="27730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3121191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 rot="16200000" flipH="1" flipV="1">
                  <a:off x="1957909" y="2605182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 rot="16200000" flipH="1" flipV="1">
                  <a:off x="1957911" y="240871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 rot="16200000" flipH="1" flipV="1">
                  <a:off x="1952526" y="1968157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 rot="16200000" flipH="1" flipV="1">
                  <a:off x="1947143" y="174787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 rot="16200000" flipH="1" flipV="1">
                  <a:off x="1947143" y="1527595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3309779" y="277898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3509143" y="277898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16879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19627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427077" y="2671825"/>
                  <a:ext cx="63125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LASER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 flipV="1">
                  <a:off x="1947333" y="32010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 flipV="1">
                  <a:off x="1955800" y="33788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 flipV="1">
                  <a:off x="1947333" y="3675137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 flipV="1">
                  <a:off x="1955800" y="3819071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4" name="Oval 43"/>
              <p:cNvSpPr/>
              <p:nvPr/>
            </p:nvSpPr>
            <p:spPr>
              <a:xfrm flipV="1">
                <a:off x="1955794" y="4047690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" name="Group 115"/>
            <p:cNvGrpSpPr/>
            <p:nvPr/>
          </p:nvGrpSpPr>
          <p:grpSpPr>
            <a:xfrm>
              <a:off x="765397" y="3197171"/>
              <a:ext cx="702735" cy="770471"/>
              <a:chOff x="1100667" y="4868332"/>
              <a:chExt cx="1447804" cy="1566338"/>
            </a:xfrm>
          </p:grpSpPr>
          <p:cxnSp>
            <p:nvCxnSpPr>
              <p:cNvPr id="117" name="Straight Connector 116"/>
              <p:cNvCxnSpPr/>
              <p:nvPr/>
            </p:nvCxnSpPr>
            <p:spPr>
              <a:xfrm rot="16200000" flipH="1">
                <a:off x="1024466" y="5630333"/>
                <a:ext cx="1566338" cy="42336"/>
              </a:xfrm>
              <a:prstGeom prst="line">
                <a:avLst/>
              </a:prstGeom>
              <a:ln>
                <a:head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rot="10800000" flipV="1">
                <a:off x="1100667" y="5672665"/>
                <a:ext cx="1447804" cy="8467"/>
              </a:xfrm>
              <a:prstGeom prst="line">
                <a:avLst/>
              </a:prstGeom>
              <a:ln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Oval 118"/>
              <p:cNvSpPr/>
              <p:nvPr/>
            </p:nvSpPr>
            <p:spPr>
              <a:xfrm>
                <a:off x="1413931" y="5266267"/>
                <a:ext cx="787400" cy="855133"/>
              </a:xfrm>
              <a:prstGeom prst="ellipse">
                <a:avLst/>
              </a:prstGeom>
              <a:gradFill flip="none" rotWithShape="1">
                <a:gsLst>
                  <a:gs pos="0">
                    <a:srgbClr val="675DD2">
                      <a:alpha val="47000"/>
                    </a:srgbClr>
                  </a:gs>
                  <a:gs pos="100000">
                    <a:srgbClr val="FFFFFF">
                      <a:alpha val="47000"/>
                    </a:srgbClr>
                  </a:gs>
                </a:gsLst>
                <a:lin ang="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4" name="Bent-Up Arrow 123"/>
            <p:cNvSpPr/>
            <p:nvPr/>
          </p:nvSpPr>
          <p:spPr>
            <a:xfrm>
              <a:off x="1595131" y="3442706"/>
              <a:ext cx="287867" cy="245534"/>
            </a:xfrm>
            <a:prstGeom prst="bentUp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0" name="Rounded Rectangle 159"/>
          <p:cNvSpPr/>
          <p:nvPr/>
        </p:nvSpPr>
        <p:spPr>
          <a:xfrm>
            <a:off x="827386" y="4927603"/>
            <a:ext cx="2207594" cy="179493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1" name="Straight Connector 160"/>
          <p:cNvCxnSpPr/>
          <p:nvPr/>
        </p:nvCxnSpPr>
        <p:spPr>
          <a:xfrm rot="16200000" flipH="1">
            <a:off x="832891" y="5881528"/>
            <a:ext cx="1706573" cy="45853"/>
          </a:xfrm>
          <a:prstGeom prst="line">
            <a:avLst/>
          </a:prstGeom>
          <a:ln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rot="10800000">
            <a:off x="1262045" y="6424754"/>
            <a:ext cx="1501666" cy="10411"/>
          </a:xfrm>
          <a:prstGeom prst="line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" name="TextBox 163"/>
          <p:cNvSpPr txBox="1"/>
          <p:nvPr/>
        </p:nvSpPr>
        <p:spPr>
          <a:xfrm>
            <a:off x="1008287" y="4903542"/>
            <a:ext cx="1031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595959"/>
                </a:solidFill>
              </a:rPr>
              <a:t>Phase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799265" y="6012675"/>
            <a:ext cx="1329723" cy="311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IFO Signal</a:t>
            </a:r>
            <a:endParaRPr lang="en-US" sz="1400" dirty="0"/>
          </a:p>
        </p:txBody>
      </p:sp>
      <p:sp>
        <p:nvSpPr>
          <p:cNvPr id="113" name="Oval 112"/>
          <p:cNvSpPr/>
          <p:nvPr/>
        </p:nvSpPr>
        <p:spPr>
          <a:xfrm>
            <a:off x="1426761" y="5445016"/>
            <a:ext cx="492914" cy="468261"/>
          </a:xfrm>
          <a:prstGeom prst="ellipse">
            <a:avLst/>
          </a:prstGeom>
          <a:gradFill flip="none" rotWithShape="1">
            <a:gsLst>
              <a:gs pos="0">
                <a:srgbClr val="675DD2">
                  <a:alpha val="47000"/>
                </a:srgbClr>
              </a:gs>
              <a:gs pos="100000">
                <a:srgbClr val="FFFFFF">
                  <a:alpha val="47000"/>
                </a:srgb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Arrow Connector 164"/>
          <p:cNvCxnSpPr/>
          <p:nvPr/>
        </p:nvCxnSpPr>
        <p:spPr>
          <a:xfrm rot="16200000" flipV="1">
            <a:off x="1285552" y="6002255"/>
            <a:ext cx="801256" cy="2292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" name="TextBox 167"/>
          <p:cNvSpPr txBox="1"/>
          <p:nvPr/>
        </p:nvSpPr>
        <p:spPr>
          <a:xfrm>
            <a:off x="1992936" y="6396176"/>
            <a:ext cx="1329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595959"/>
                </a:solidFill>
              </a:rPr>
              <a:t>Amplitude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71" name="Right Arrow 70"/>
          <p:cNvSpPr/>
          <p:nvPr/>
        </p:nvSpPr>
        <p:spPr>
          <a:xfrm>
            <a:off x="3246659" y="3234265"/>
            <a:ext cx="296352" cy="21190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/>
          <p:cNvSpPr/>
          <p:nvPr/>
        </p:nvSpPr>
        <p:spPr>
          <a:xfrm rot="16200000">
            <a:off x="1572411" y="1831092"/>
            <a:ext cx="296352" cy="21190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4214287" y="1903452"/>
            <a:ext cx="4677825" cy="261610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1440" indent="182880"/>
            <a:endParaRPr lang="en-US" sz="1000" dirty="0" smtClean="0"/>
          </a:p>
          <a:p>
            <a:pPr marL="91440" indent="91440">
              <a:buFont typeface="Wingdings" charset="2"/>
              <a:buChar char="²"/>
            </a:pPr>
            <a:r>
              <a:rPr lang="en-US" dirty="0" smtClean="0"/>
              <a:t>   Quantum noise is produced by vacuum         	fluctuations entering the open ports </a:t>
            </a:r>
          </a:p>
          <a:p>
            <a:pPr marL="91440" indent="182880"/>
            <a:endParaRPr lang="en-US" sz="1000" dirty="0" smtClean="0"/>
          </a:p>
          <a:p>
            <a:pPr marL="91440" indent="182880">
              <a:buFont typeface="Wingdings" charset="2"/>
              <a:buChar char="²"/>
            </a:pPr>
            <a:r>
              <a:rPr lang="en-US" dirty="0" smtClean="0"/>
              <a:t> 	Vacuum fluctuations have equal 	uncertainty in phase and amplitude:</a:t>
            </a:r>
          </a:p>
          <a:p>
            <a:pPr marL="548640" lvl="1" indent="182880">
              <a:buFont typeface="Wingdings" charset="2"/>
              <a:buChar char="v"/>
            </a:pPr>
            <a:r>
              <a:rPr lang="en-US" dirty="0" smtClean="0">
                <a:solidFill>
                  <a:srgbClr val="FF0000"/>
                </a:solidFill>
              </a:rPr>
              <a:t> Phase: Shot-Noise</a:t>
            </a:r>
          </a:p>
          <a:p>
            <a:pPr marL="91440" indent="182880"/>
            <a:r>
              <a:rPr lang="en-US" dirty="0" smtClean="0">
                <a:solidFill>
                  <a:srgbClr val="FF0000"/>
                </a:solidFill>
              </a:rPr>
              <a:t>          </a:t>
            </a:r>
            <a:r>
              <a:rPr lang="en-US" dirty="0" smtClean="0"/>
              <a:t>(photon counting noise)</a:t>
            </a:r>
          </a:p>
          <a:p>
            <a:pPr marL="548640" lvl="1" indent="182880">
              <a:buFont typeface="Wingdings" charset="2"/>
              <a:buChar char="v"/>
            </a:pPr>
            <a:r>
              <a:rPr lang="en-US" dirty="0" smtClean="0">
                <a:solidFill>
                  <a:srgbClr val="FF0000"/>
                </a:solidFill>
              </a:rPr>
              <a:t> Amplitude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Radiation Pressure Noise</a:t>
            </a:r>
            <a:endParaRPr lang="en-US" dirty="0" smtClean="0"/>
          </a:p>
          <a:p>
            <a:pPr marL="548640" lvl="1" indent="182880"/>
            <a:r>
              <a:rPr lang="en-US" dirty="0" smtClean="0"/>
              <a:t> (back-action)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Vacuum Getting Squeezed</a:t>
            </a:r>
            <a:endParaRPr lang="en-US" dirty="0"/>
          </a:p>
        </p:txBody>
      </p:sp>
      <p:grpSp>
        <p:nvGrpSpPr>
          <p:cNvPr id="3" name="Group 41"/>
          <p:cNvGrpSpPr/>
          <p:nvPr/>
        </p:nvGrpSpPr>
        <p:grpSpPr>
          <a:xfrm>
            <a:off x="389158" y="1481673"/>
            <a:ext cx="3403909" cy="3268145"/>
            <a:chOff x="389158" y="1303866"/>
            <a:chExt cx="3403909" cy="3268145"/>
          </a:xfrm>
        </p:grpSpPr>
        <p:grpSp>
          <p:nvGrpSpPr>
            <p:cNvPr id="5" name="Group 95"/>
            <p:cNvGrpSpPr/>
            <p:nvPr/>
          </p:nvGrpSpPr>
          <p:grpSpPr>
            <a:xfrm>
              <a:off x="389158" y="1303866"/>
              <a:ext cx="3403909" cy="3268145"/>
              <a:chOff x="389158" y="1303866"/>
              <a:chExt cx="3403909" cy="3268145"/>
            </a:xfrm>
          </p:grpSpPr>
          <p:sp>
            <p:nvSpPr>
              <p:cNvPr id="45" name="Chord 44"/>
              <p:cNvSpPr/>
              <p:nvPr/>
            </p:nvSpPr>
            <p:spPr>
              <a:xfrm rot="17473198">
                <a:off x="1761066" y="4064011"/>
                <a:ext cx="499534" cy="516466"/>
              </a:xfrm>
              <a:prstGeom prst="chord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 rot="10800000">
                <a:off x="2011209" y="2826618"/>
                <a:ext cx="1616469" cy="1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68" idx="2"/>
                <a:endCxn id="45" idx="2"/>
              </p:cNvCxnSpPr>
              <p:nvPr/>
            </p:nvCxnSpPr>
            <p:spPr>
              <a:xfrm rot="16200000" flipH="1">
                <a:off x="651428" y="2869110"/>
                <a:ext cx="2701532" cy="8892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l 47"/>
              <p:cNvSpPr/>
              <p:nvPr/>
            </p:nvSpPr>
            <p:spPr>
              <a:xfrm rot="16200000" flipH="1" flipV="1">
                <a:off x="1957905" y="2187774"/>
                <a:ext cx="101210" cy="9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389158" y="2650881"/>
                <a:ext cx="695506" cy="302065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 rot="13391863">
                <a:off x="2008305" y="2423535"/>
                <a:ext cx="186520" cy="963963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20000">
                    <a:srgbClr val="FFFFFF"/>
                  </a:gs>
                  <a:gs pos="88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 rot="10800000">
                <a:off x="3606547" y="2452351"/>
                <a:ext cx="186520" cy="79596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20000">
                    <a:srgbClr val="FFFFFF"/>
                  </a:gs>
                  <a:gs pos="88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 rot="5400000">
                <a:off x="1909214" y="1046718"/>
                <a:ext cx="206089" cy="720385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20000">
                    <a:srgbClr val="FFFFFF"/>
                  </a:gs>
                  <a:gs pos="88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1116765" y="2761127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1262246" y="2761127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1547827" y="2761128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1828020" y="2761128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402342" y="2761123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2280621" y="2773033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2453045" y="2773033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2764022" y="2773034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2943380" y="2773034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2608533" y="2773028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121191" y="2773034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 rot="16200000" flipH="1" flipV="1">
                <a:off x="1957909" y="2588248"/>
                <a:ext cx="101210" cy="9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 rot="16200000" flipH="1" flipV="1">
                <a:off x="1957911" y="2391784"/>
                <a:ext cx="101210" cy="9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 rot="16200000" flipH="1" flipV="1">
                <a:off x="1952526" y="1968157"/>
                <a:ext cx="101210" cy="9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al 66"/>
              <p:cNvSpPr/>
              <p:nvPr/>
            </p:nvSpPr>
            <p:spPr>
              <a:xfrm rot="16200000" flipH="1" flipV="1">
                <a:off x="1947143" y="1747878"/>
                <a:ext cx="101210" cy="9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 rot="16200000" flipH="1" flipV="1">
                <a:off x="1947143" y="1527595"/>
                <a:ext cx="101210" cy="9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3309779" y="2778987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3509143" y="2778988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1687926" y="2761128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1962726" y="2761128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427077" y="2671825"/>
                <a:ext cx="6312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LASER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 flipV="1">
                <a:off x="1947333" y="3201003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Oval 94"/>
              <p:cNvSpPr/>
              <p:nvPr/>
            </p:nvSpPr>
            <p:spPr>
              <a:xfrm flipV="1">
                <a:off x="1955800" y="3404204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Oval 95"/>
              <p:cNvSpPr/>
              <p:nvPr/>
            </p:nvSpPr>
            <p:spPr>
              <a:xfrm flipV="1">
                <a:off x="1947333" y="3607401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Oval 96"/>
              <p:cNvSpPr/>
              <p:nvPr/>
            </p:nvSpPr>
            <p:spPr>
              <a:xfrm flipV="1">
                <a:off x="1955800" y="3819071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Oval 43"/>
            <p:cNvSpPr/>
            <p:nvPr/>
          </p:nvSpPr>
          <p:spPr>
            <a:xfrm flipV="1">
              <a:off x="1955794" y="4005355"/>
              <a:ext cx="106993" cy="10099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4665133" y="3395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0" name="Bent-Up Arrow 69"/>
          <p:cNvSpPr/>
          <p:nvPr/>
        </p:nvSpPr>
        <p:spPr>
          <a:xfrm>
            <a:off x="1609785" y="3631504"/>
            <a:ext cx="287867" cy="245534"/>
          </a:xfrm>
          <a:prstGeom prst="bentUpArrow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248504" y="4122022"/>
            <a:ext cx="1481668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Squeezed Field</a:t>
            </a:r>
            <a:endParaRPr lang="en-US" sz="1400" dirty="0"/>
          </a:p>
        </p:txBody>
      </p:sp>
      <p:grpSp>
        <p:nvGrpSpPr>
          <p:cNvPr id="6" name="Group 84"/>
          <p:cNvGrpSpPr/>
          <p:nvPr/>
        </p:nvGrpSpPr>
        <p:grpSpPr>
          <a:xfrm>
            <a:off x="429794" y="3179140"/>
            <a:ext cx="1176867" cy="897468"/>
            <a:chOff x="1100667" y="5131215"/>
            <a:chExt cx="1447804" cy="1161062"/>
          </a:xfrm>
        </p:grpSpPr>
        <p:cxnSp>
          <p:nvCxnSpPr>
            <p:cNvPr id="86" name="Straight Connector 85"/>
            <p:cNvCxnSpPr/>
            <p:nvPr/>
          </p:nvCxnSpPr>
          <p:spPr>
            <a:xfrm rot="16200000" flipH="1">
              <a:off x="1223206" y="5696122"/>
              <a:ext cx="1161062" cy="31248"/>
            </a:xfrm>
            <a:prstGeom prst="line">
              <a:avLst/>
            </a:prstGeom>
            <a:ln>
              <a:head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10800000" flipV="1">
              <a:off x="1100667" y="5672665"/>
              <a:ext cx="1447804" cy="8468"/>
            </a:xfrm>
            <a:prstGeom prst="line">
              <a:avLst/>
            </a:prstGeom>
            <a:ln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1320409" y="5494244"/>
              <a:ext cx="976829" cy="361460"/>
            </a:xfrm>
            <a:prstGeom prst="ellipse">
              <a:avLst/>
            </a:prstGeom>
            <a:gradFill flip="none" rotWithShape="1">
              <a:gsLst>
                <a:gs pos="0">
                  <a:srgbClr val="675DD2">
                    <a:alpha val="47000"/>
                  </a:srgbClr>
                </a:gs>
                <a:gs pos="100000">
                  <a:srgbClr val="FFFFFF">
                    <a:alpha val="47000"/>
                  </a:srgbClr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ounded Rectangle 76"/>
          <p:cNvSpPr/>
          <p:nvPr/>
        </p:nvSpPr>
        <p:spPr>
          <a:xfrm>
            <a:off x="639637" y="4926543"/>
            <a:ext cx="2303743" cy="179493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5" name="Straight Connector 144"/>
          <p:cNvCxnSpPr/>
          <p:nvPr/>
        </p:nvCxnSpPr>
        <p:spPr>
          <a:xfrm rot="16200000" flipH="1">
            <a:off x="642039" y="5845262"/>
            <a:ext cx="1706573" cy="45853"/>
          </a:xfrm>
          <a:prstGeom prst="line">
            <a:avLst/>
          </a:prstGeom>
          <a:ln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10800000">
            <a:off x="1071193" y="6388488"/>
            <a:ext cx="1501666" cy="10411"/>
          </a:xfrm>
          <a:prstGeom prst="line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608414" y="5976409"/>
            <a:ext cx="886357" cy="311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IFO Signal</a:t>
            </a:r>
            <a:endParaRPr lang="en-US" sz="1400" dirty="0"/>
          </a:p>
        </p:txBody>
      </p:sp>
      <p:sp>
        <p:nvSpPr>
          <p:cNvPr id="151" name="TextBox 150"/>
          <p:cNvSpPr txBox="1"/>
          <p:nvPr/>
        </p:nvSpPr>
        <p:spPr>
          <a:xfrm>
            <a:off x="842837" y="4943475"/>
            <a:ext cx="1031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595959"/>
                </a:solidFill>
              </a:rPr>
              <a:t>Phase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1092774" y="5561839"/>
            <a:ext cx="804962" cy="226564"/>
          </a:xfrm>
          <a:prstGeom prst="ellipse">
            <a:avLst/>
          </a:prstGeom>
          <a:gradFill flip="none" rotWithShape="1">
            <a:gsLst>
              <a:gs pos="0">
                <a:srgbClr val="675DD2">
                  <a:alpha val="47000"/>
                </a:srgbClr>
              </a:gs>
              <a:gs pos="100000">
                <a:srgbClr val="FFFFFF">
                  <a:alpha val="47000"/>
                </a:srgb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Straight Arrow Connector 148"/>
          <p:cNvCxnSpPr/>
          <p:nvPr/>
        </p:nvCxnSpPr>
        <p:spPr>
          <a:xfrm rot="2871997" flipH="1" flipV="1">
            <a:off x="1204047" y="5759140"/>
            <a:ext cx="581954" cy="51043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1979674" y="6362355"/>
            <a:ext cx="1329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595959"/>
                </a:solidFill>
              </a:rPr>
              <a:t>Amplitude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220606" y="1772284"/>
            <a:ext cx="4665187" cy="357020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1440" indent="182880"/>
            <a:endParaRPr lang="en-US" sz="1000" dirty="0" smtClean="0"/>
          </a:p>
          <a:p>
            <a:pPr marL="91440" indent="91440">
              <a:buFont typeface="Wingdings" charset="2"/>
              <a:buChar char="²"/>
            </a:pPr>
            <a:r>
              <a:rPr lang="en-US" dirty="0" smtClean="0"/>
              <a:t>   Reduce quantum noise by injecting      	</a:t>
            </a:r>
            <a:r>
              <a:rPr lang="en-US" dirty="0" smtClean="0">
                <a:solidFill>
                  <a:srgbClr val="FF0000"/>
                </a:solidFill>
              </a:rPr>
              <a:t>squeezed vacuum</a:t>
            </a:r>
            <a:r>
              <a:rPr lang="en-US" dirty="0" smtClean="0"/>
              <a:t>: less uncertainty in one 	of the two </a:t>
            </a:r>
            <a:r>
              <a:rPr lang="en-US" dirty="0" err="1" smtClean="0"/>
              <a:t>quadratures</a:t>
            </a:r>
            <a:r>
              <a:rPr lang="en-US" dirty="0" smtClean="0"/>
              <a:t> </a:t>
            </a:r>
          </a:p>
          <a:p>
            <a:pPr marL="91440" indent="91440"/>
            <a:endParaRPr lang="en-US" dirty="0" smtClean="0"/>
          </a:p>
          <a:p>
            <a:pPr marL="91440" indent="91440">
              <a:buFont typeface="Wingdings" charset="2"/>
              <a:buChar char="²"/>
            </a:pPr>
            <a:r>
              <a:rPr lang="en-US" dirty="0" smtClean="0"/>
              <a:t>   </a:t>
            </a:r>
            <a:r>
              <a:rPr lang="en-US" dirty="0" smtClean="0">
                <a:solidFill>
                  <a:srgbClr val="FF0000"/>
                </a:solidFill>
              </a:rPr>
              <a:t>Heisenberg uncertainty principle</a:t>
            </a:r>
            <a:r>
              <a:rPr lang="en-US" dirty="0" smtClean="0"/>
              <a:t>: </a:t>
            </a:r>
          </a:p>
          <a:p>
            <a:pPr marL="91440" indent="91440"/>
            <a:r>
              <a:rPr lang="en-US" dirty="0" smtClean="0"/>
              <a:t>	if the noise gets smaller in one 	</a:t>
            </a:r>
            <a:r>
              <a:rPr lang="en-US" dirty="0" err="1" smtClean="0"/>
              <a:t>quadrature</a:t>
            </a:r>
            <a:r>
              <a:rPr lang="en-US" dirty="0" smtClean="0"/>
              <a:t>, it gets bigger in the other one</a:t>
            </a:r>
          </a:p>
          <a:p>
            <a:pPr marL="91440" indent="91440"/>
            <a:endParaRPr lang="en-US" dirty="0" smtClean="0"/>
          </a:p>
          <a:p>
            <a:pPr marL="91440" indent="91440">
              <a:buFont typeface="Wingdings" charset="2"/>
              <a:buChar char="²"/>
            </a:pPr>
            <a:r>
              <a:rPr lang="en-US" dirty="0" smtClean="0"/>
              <a:t>   One can choose the relative orientation    	between the squeezed vacuum and the 	interferometer signal (</a:t>
            </a:r>
            <a:r>
              <a:rPr lang="en-US" dirty="0" smtClean="0">
                <a:solidFill>
                  <a:srgbClr val="FF0000"/>
                </a:solidFill>
              </a:rPr>
              <a:t>squeeze angle</a:t>
            </a:r>
            <a:r>
              <a:rPr lang="en-US" dirty="0" smtClean="0"/>
              <a:t>)</a:t>
            </a:r>
          </a:p>
          <a:p>
            <a:pPr marL="548640" lvl="1" indent="182880"/>
            <a:endParaRPr lang="en-US" dirty="0" smtClean="0"/>
          </a:p>
        </p:txBody>
      </p:sp>
      <p:sp>
        <p:nvSpPr>
          <p:cNvPr id="69" name="Rectangle 68"/>
          <p:cNvSpPr/>
          <p:nvPr/>
        </p:nvSpPr>
        <p:spPr>
          <a:xfrm>
            <a:off x="4220606" y="562735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C. M. Caves, Phys. Rev.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45, 75 (1980).</a:t>
            </a:r>
          </a:p>
          <a:p>
            <a:r>
              <a:rPr lang="en-US" sz="1600" dirty="0" smtClean="0"/>
              <a:t>C. M. Caves, Quantum-mechanical noise in an interferometer. Phys. Rev. D 23, </a:t>
            </a:r>
            <a:r>
              <a:rPr lang="en-US" sz="1600" dirty="0" err="1" smtClean="0"/>
              <a:t>p</a:t>
            </a:r>
            <a:r>
              <a:rPr lang="en-US" sz="1600" dirty="0" smtClean="0"/>
              <a:t>. 1693 (1981).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make squeezed fields..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849878"/>
            <a:ext cx="5571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 Non linear medium with a strong second order</a:t>
            </a:r>
          </a:p>
          <a:p>
            <a:r>
              <a:rPr lang="en-US" dirty="0" smtClean="0"/>
              <a:t>     polarization component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Correlation of upper and lower quantum sidebands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86266" y="2832477"/>
            <a:ext cx="5046134" cy="2410296"/>
            <a:chOff x="1193799" y="3294592"/>
            <a:chExt cx="6958440" cy="2632076"/>
          </a:xfrm>
        </p:grpSpPr>
        <p:pic>
          <p:nvPicPr>
            <p:cNvPr id="8" name="Picture 5" descr="chi2ball1"/>
            <p:cNvPicPr>
              <a:picLocks noChangeAspect="1" noChangeArrowheads="1"/>
            </p:cNvPicPr>
            <p:nvPr/>
          </p:nvPicPr>
          <p:blipFill>
            <a:blip r:embed="rId3"/>
            <a:srcRect l="996" t="7620" r="2409"/>
            <a:stretch>
              <a:fillRect/>
            </a:stretch>
          </p:blipFill>
          <p:spPr bwMode="auto">
            <a:xfrm>
              <a:off x="1193799" y="3294592"/>
              <a:ext cx="6958440" cy="2452158"/>
            </a:xfrm>
            <a:prstGeom prst="rect">
              <a:avLst/>
            </a:prstGeom>
            <a:noFill/>
            <a:effectLst>
              <a:glow rad="63500">
                <a:schemeClr val="accent2">
                  <a:alpha val="75000"/>
                </a:schemeClr>
              </a:glow>
            </a:effectLst>
          </p:spPr>
        </p:pic>
        <p:sp>
          <p:nvSpPr>
            <p:cNvPr id="10" name="Oval 9"/>
            <p:cNvSpPr/>
            <p:nvPr/>
          </p:nvSpPr>
          <p:spPr>
            <a:xfrm>
              <a:off x="2590800" y="5274734"/>
              <a:ext cx="855133" cy="65193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55600" y="1241552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…. in theory</a:t>
            </a:r>
            <a:endParaRPr lang="en-US" sz="2800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889002" y="5364162"/>
          <a:ext cx="3468688" cy="908050"/>
        </p:xfrm>
        <a:graphic>
          <a:graphicData uri="http://schemas.openxmlformats.org/presentationml/2006/ole">
            <p:oleObj spid="_x0000_s72706" name="Equation" r:id="rId4" imgW="1600200" imgH="419100" progId="Equation.3">
              <p:embed/>
            </p:oleObj>
          </a:graphicData>
        </a:graphic>
      </p:graphicFrame>
      <p:cxnSp>
        <p:nvCxnSpPr>
          <p:cNvPr id="23" name="Straight Connector 22"/>
          <p:cNvCxnSpPr/>
          <p:nvPr/>
        </p:nvCxnSpPr>
        <p:spPr>
          <a:xfrm>
            <a:off x="6145212" y="4302131"/>
            <a:ext cx="234526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 flipH="1" flipV="1">
            <a:off x="6763119" y="3751640"/>
            <a:ext cx="110098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2707" name="Object 3"/>
          <p:cNvGraphicFramePr>
            <a:graphicFrameLocks noChangeAspect="1"/>
          </p:cNvGraphicFramePr>
          <p:nvPr/>
        </p:nvGraphicFramePr>
        <p:xfrm>
          <a:off x="7162801" y="4425108"/>
          <a:ext cx="303212" cy="220663"/>
        </p:xfrm>
        <a:graphic>
          <a:graphicData uri="http://schemas.openxmlformats.org/presentationml/2006/ole">
            <p:oleObj spid="_x0000_s72707" name="Equation" r:id="rId5" imgW="139700" imgH="101600" progId="Equation.3">
              <p:embed/>
            </p:oleObj>
          </a:graphicData>
        </a:graphic>
      </p:graphicFrame>
      <p:cxnSp>
        <p:nvCxnSpPr>
          <p:cNvPr id="28" name="Straight Arrow Connector 27"/>
          <p:cNvCxnSpPr/>
          <p:nvPr/>
        </p:nvCxnSpPr>
        <p:spPr>
          <a:xfrm rot="5400000" flipH="1" flipV="1">
            <a:off x="7793249" y="4004424"/>
            <a:ext cx="597002" cy="1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6236975" y="4004424"/>
            <a:ext cx="597002" cy="1589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2708" name="Object 4"/>
          <p:cNvGraphicFramePr>
            <a:graphicFrameLocks noChangeAspect="1"/>
          </p:cNvGraphicFramePr>
          <p:nvPr/>
        </p:nvGraphicFramePr>
        <p:xfrm>
          <a:off x="7666038" y="4397375"/>
          <a:ext cx="854075" cy="276225"/>
        </p:xfrm>
        <a:graphic>
          <a:graphicData uri="http://schemas.openxmlformats.org/presentationml/2006/ole">
            <p:oleObj spid="_x0000_s72708" name="Equation" r:id="rId6" imgW="393700" imgH="127000" progId="Equation.3">
              <p:embed/>
            </p:oleObj>
          </a:graphicData>
        </a:graphic>
      </p:graphicFrame>
      <p:graphicFrame>
        <p:nvGraphicFramePr>
          <p:cNvPr id="72709" name="Object 5"/>
          <p:cNvGraphicFramePr>
            <a:graphicFrameLocks noChangeAspect="1"/>
          </p:cNvGraphicFramePr>
          <p:nvPr/>
        </p:nvGraphicFramePr>
        <p:xfrm>
          <a:off x="6073775" y="4369546"/>
          <a:ext cx="854075" cy="276225"/>
        </p:xfrm>
        <a:graphic>
          <a:graphicData uri="http://schemas.openxmlformats.org/presentationml/2006/ole">
            <p:oleObj spid="_x0000_s72709" name="Equation" r:id="rId7" imgW="393700" imgH="127000" progId="Equation.3">
              <p:embed/>
            </p:oleObj>
          </a:graphicData>
        </a:graphic>
      </p:graphicFrame>
      <p:sp>
        <p:nvSpPr>
          <p:cNvPr id="31" name="Curved Down Arrow 30"/>
          <p:cNvSpPr/>
          <p:nvPr/>
        </p:nvSpPr>
        <p:spPr>
          <a:xfrm flipH="1">
            <a:off x="6536271" y="2773208"/>
            <a:ext cx="1464738" cy="428733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73775" y="4919607"/>
            <a:ext cx="2909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OPO makes a “copy” of the quantum sideband, and it correlates the sideband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make squeezed fields..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07146" y="1417638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…. in practice</a:t>
            </a:r>
            <a:endParaRPr lang="en-US" sz="2800" dirty="0"/>
          </a:p>
        </p:txBody>
      </p:sp>
      <p:pic>
        <p:nvPicPr>
          <p:cNvPr id="16" name="Picture 15" descr="GEO_squeez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26310"/>
            <a:ext cx="3762040" cy="2510177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625459" y="4641923"/>
            <a:ext cx="350911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Courtesy of Alexander </a:t>
            </a:r>
            <a:r>
              <a:rPr lang="en-US" sz="1600" dirty="0" err="1" smtClean="0">
                <a:solidFill>
                  <a:srgbClr val="3366FF"/>
                </a:solidFill>
              </a:rPr>
              <a:t>Khalaidovski</a:t>
            </a:r>
            <a:r>
              <a:rPr lang="en-US" sz="1600" dirty="0" smtClean="0">
                <a:solidFill>
                  <a:srgbClr val="3366FF"/>
                </a:solidFill>
              </a:rPr>
              <a:t> (AEI)</a:t>
            </a:r>
            <a:endParaRPr lang="en-US" sz="1600" dirty="0">
              <a:solidFill>
                <a:srgbClr val="3366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8752" y="2131577"/>
            <a:ext cx="331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 Lasers, mirrors, control loops,..</a:t>
            </a:r>
          </a:p>
        </p:txBody>
      </p:sp>
      <p:pic>
        <p:nvPicPr>
          <p:cNvPr id="20" name="Picture 1" descr="C:\Users\sheila\Pictures\squeezer\P1010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5398" y="4980477"/>
            <a:ext cx="2116667" cy="1587500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457200" y="5079616"/>
            <a:ext cx="376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Squeezer of the GEO600 detector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747932" y="5264282"/>
            <a:ext cx="2396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Optical Parametric Oscillator </a:t>
            </a:r>
          </a:p>
          <a:p>
            <a:pPr algn="ctr"/>
            <a:r>
              <a:rPr lang="en-US" dirty="0" smtClean="0"/>
              <a:t>of the LIGO squeezer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4423715" y="2616748"/>
            <a:ext cx="4553633" cy="2210073"/>
            <a:chOff x="406401" y="2141593"/>
            <a:chExt cx="5892795" cy="2064995"/>
          </a:xfrm>
          <a:effectLst>
            <a:glow rad="63500">
              <a:schemeClr val="accent2">
                <a:alpha val="75000"/>
              </a:schemeClr>
            </a:glow>
          </a:effectLst>
        </p:grpSpPr>
        <p:pic>
          <p:nvPicPr>
            <p:cNvPr id="24" name="Content Placeholder 5" descr="PA190036.JPG"/>
            <p:cNvPicPr>
              <a:picLocks noChangeAspect="1"/>
            </p:cNvPicPr>
            <p:nvPr/>
          </p:nvPicPr>
          <p:blipFill>
            <a:blip r:embed="rId4" cstate="print"/>
            <a:srcRect l="4518" t="22226" r="1587" b="16320"/>
            <a:stretch>
              <a:fillRect/>
            </a:stretch>
          </p:blipFill>
          <p:spPr bwMode="auto">
            <a:xfrm>
              <a:off x="555584" y="2141593"/>
              <a:ext cx="5743612" cy="206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>
              <a:cxnSpLocks noChangeShapeType="1"/>
            </p:cNvCxnSpPr>
            <p:nvPr/>
          </p:nvCxnSpPr>
          <p:spPr bwMode="auto">
            <a:xfrm>
              <a:off x="440267" y="2971800"/>
              <a:ext cx="1280470" cy="35144"/>
            </a:xfrm>
            <a:prstGeom prst="straightConnector1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 type="arrow" w="med" len="med"/>
            </a:ln>
          </p:spPr>
        </p:cxnSp>
        <p:cxnSp>
          <p:nvCxnSpPr>
            <p:cNvPr id="26" name="Straight Connector 25"/>
            <p:cNvCxnSpPr>
              <a:cxnSpLocks noChangeShapeType="1"/>
            </p:cNvCxnSpPr>
            <p:nvPr/>
          </p:nvCxnSpPr>
          <p:spPr bwMode="auto">
            <a:xfrm>
              <a:off x="2094650" y="3005675"/>
              <a:ext cx="2314904" cy="1270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</p:spPr>
        </p:cxnSp>
        <p:cxnSp>
          <p:nvCxnSpPr>
            <p:cNvPr id="27" name="Straight Connector 26"/>
            <p:cNvCxnSpPr>
              <a:cxnSpLocks noChangeShapeType="1"/>
            </p:cNvCxnSpPr>
            <p:nvPr/>
          </p:nvCxnSpPr>
          <p:spPr bwMode="auto">
            <a:xfrm>
              <a:off x="2094650" y="3006944"/>
              <a:ext cx="1575479" cy="243737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</p:spPr>
        </p:cxnSp>
        <p:cxnSp>
          <p:nvCxnSpPr>
            <p:cNvPr id="28" name="Straight Connector 27"/>
            <p:cNvCxnSpPr>
              <a:cxnSpLocks noChangeShapeType="1"/>
            </p:cNvCxnSpPr>
            <p:nvPr/>
          </p:nvCxnSpPr>
          <p:spPr bwMode="auto">
            <a:xfrm>
              <a:off x="2796263" y="3250681"/>
              <a:ext cx="873866" cy="0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</p:spPr>
        </p:cxnSp>
        <p:cxnSp>
          <p:nvCxnSpPr>
            <p:cNvPr id="29" name="Straight Connector 28"/>
            <p:cNvCxnSpPr>
              <a:cxnSpLocks noChangeShapeType="1"/>
            </p:cNvCxnSpPr>
            <p:nvPr/>
          </p:nvCxnSpPr>
          <p:spPr bwMode="auto">
            <a:xfrm flipV="1">
              <a:off x="2796263" y="3006944"/>
              <a:ext cx="1613290" cy="243737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</p:spPr>
        </p:cxnSp>
        <p:cxnSp>
          <p:nvCxnSpPr>
            <p:cNvPr id="30" name="Straight Arrow Connector 29"/>
            <p:cNvCxnSpPr>
              <a:cxnSpLocks noChangeShapeType="1"/>
            </p:cNvCxnSpPr>
            <p:nvPr/>
          </p:nvCxnSpPr>
          <p:spPr bwMode="auto">
            <a:xfrm rot="10800000">
              <a:off x="406401" y="2675468"/>
              <a:ext cx="1245717" cy="228651"/>
            </a:xfrm>
            <a:prstGeom prst="straightConnector1">
              <a:avLst/>
            </a:prstGeom>
            <a:noFill/>
            <a:ln w="38100" algn="ctr">
              <a:solidFill>
                <a:srgbClr val="FF0066"/>
              </a:solidFill>
              <a:round/>
              <a:headEnd/>
              <a:tailEnd type="arrow" w="med" len="med"/>
            </a:ln>
          </p:spPr>
        </p:cxnSp>
      </p:grpSp>
      <p:sp>
        <p:nvSpPr>
          <p:cNvPr id="31" name="TextBox 30"/>
          <p:cNvSpPr txBox="1"/>
          <p:nvPr/>
        </p:nvSpPr>
        <p:spPr>
          <a:xfrm>
            <a:off x="3648080" y="1294527"/>
            <a:ext cx="5244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AEI, ANU, MIT, Caltech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big effort in the last 10 years to make squeezing in the audio-frequency band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Quantum Noise will limit </a:t>
            </a:r>
            <a:br>
              <a:rPr lang="en-US" sz="2800" dirty="0" smtClean="0"/>
            </a:br>
            <a:r>
              <a:rPr lang="en-US" sz="2800" dirty="0" smtClean="0"/>
              <a:t>the Sensitivity of GW Detectors for a long time…</a:t>
            </a:r>
            <a:endParaRPr lang="en-US" sz="2800" dirty="0"/>
          </a:p>
        </p:txBody>
      </p:sp>
      <p:pic>
        <p:nvPicPr>
          <p:cNvPr id="30" name="Picture 29" descr="aLIGO_stn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4875" r="6495" b="483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5"/>
              <a:srcRect l="4875" r="6495" b="483"/>
              <a:stretch>
                <a:fillRect/>
              </a:stretch>
            </p:blipFill>
          </mc:Fallback>
        </mc:AlternateContent>
        <p:spPr>
          <a:xfrm>
            <a:off x="969316" y="1851889"/>
            <a:ext cx="4309767" cy="3739349"/>
          </a:xfrm>
          <a:prstGeom prst="rect">
            <a:avLst/>
          </a:prstGeom>
          <a:solidFill>
            <a:srgbClr val="FFFFFF"/>
          </a:solidFill>
          <a:effectLst>
            <a:glow rad="63500">
              <a:schemeClr val="accent4">
                <a:alpha val="75000"/>
              </a:schemeClr>
            </a:glow>
          </a:effectLst>
        </p:spPr>
      </p:pic>
      <p:sp>
        <p:nvSpPr>
          <p:cNvPr id="32" name="TextBox 31"/>
          <p:cNvSpPr txBox="1"/>
          <p:nvPr/>
        </p:nvSpPr>
        <p:spPr>
          <a:xfrm>
            <a:off x="1489199" y="1482557"/>
            <a:ext cx="3368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2</a:t>
            </a:r>
            <a:r>
              <a:rPr lang="en-US" baseline="30000" dirty="0" smtClean="0"/>
              <a:t>nd</a:t>
            </a:r>
            <a:r>
              <a:rPr lang="en-US" dirty="0" smtClean="0"/>
              <a:t> Generation (Advanced LIGO)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232076" y="5833130"/>
            <a:ext cx="7014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Squeezing can reduce quantum </a:t>
            </a:r>
            <a:r>
              <a:rPr lang="en-US" sz="2800" dirty="0" err="1" smtClean="0"/>
              <a:t>noise..let’s</a:t>
            </a:r>
            <a:r>
              <a:rPr lang="en-US" sz="2800" dirty="0" smtClean="0"/>
              <a:t> try!</a:t>
            </a:r>
            <a:endParaRPr lang="en-US" sz="2800" dirty="0"/>
          </a:p>
        </p:txBody>
      </p:sp>
      <p:grpSp>
        <p:nvGrpSpPr>
          <p:cNvPr id="25" name="Group 10"/>
          <p:cNvGrpSpPr>
            <a:grpSpLocks/>
          </p:cNvGrpSpPr>
          <p:nvPr/>
        </p:nvGrpSpPr>
        <p:grpSpPr bwMode="auto">
          <a:xfrm>
            <a:off x="5684706" y="1746518"/>
            <a:ext cx="3101180" cy="2827921"/>
            <a:chOff x="3810" y="19"/>
            <a:chExt cx="1950" cy="1757"/>
          </a:xfrm>
        </p:grpSpPr>
        <p:pic>
          <p:nvPicPr>
            <p:cNvPr id="26" name="Picture 8" descr="LIGO volum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810" y="19"/>
              <a:ext cx="1948" cy="175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7" name="Rectangle 10"/>
            <p:cNvSpPr>
              <a:spLocks noChangeAspect="1" noChangeArrowheads="1"/>
            </p:cNvSpPr>
            <p:nvPr/>
          </p:nvSpPr>
          <p:spPr bwMode="auto">
            <a:xfrm>
              <a:off x="5181" y="454"/>
              <a:ext cx="501" cy="22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9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rPr>
                <a:t>100 million light years</a:t>
              </a:r>
            </a:p>
          </p:txBody>
        </p:sp>
        <p:sp>
          <p:nvSpPr>
            <p:cNvPr id="28" name="Line 11"/>
            <p:cNvSpPr>
              <a:spLocks noChangeAspect="1" noChangeShapeType="1"/>
            </p:cNvSpPr>
            <p:nvPr/>
          </p:nvSpPr>
          <p:spPr bwMode="auto">
            <a:xfrm>
              <a:off x="5325" y="451"/>
              <a:ext cx="144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13"/>
            <p:cNvSpPr>
              <a:spLocks noChangeAspect="1" noChangeArrowheads="1"/>
            </p:cNvSpPr>
            <p:nvPr/>
          </p:nvSpPr>
          <p:spPr bwMode="auto">
            <a:xfrm>
              <a:off x="3859" y="1574"/>
              <a:ext cx="875" cy="15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000" dirty="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rPr>
                <a:t>Advanced LIGO ~</a:t>
              </a:r>
              <a:r>
                <a:rPr lang="en-US" sz="1000" dirty="0" smtClean="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rPr>
                <a:t>2015</a:t>
              </a:r>
              <a:endParaRPr lang="en-US" sz="10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33" name="Group 15"/>
            <p:cNvGrpSpPr>
              <a:grpSpLocks/>
            </p:cNvGrpSpPr>
            <p:nvPr/>
          </p:nvGrpSpPr>
          <p:grpSpPr bwMode="auto">
            <a:xfrm>
              <a:off x="3865" y="55"/>
              <a:ext cx="1089" cy="1015"/>
              <a:chOff x="3954" y="36"/>
              <a:chExt cx="1069" cy="1015"/>
            </a:xfrm>
          </p:grpSpPr>
          <p:sp>
            <p:nvSpPr>
              <p:cNvPr id="41" name="Oval 17"/>
              <p:cNvSpPr>
                <a:spLocks noChangeAspect="1" noChangeArrowheads="1"/>
              </p:cNvSpPr>
              <p:nvPr/>
            </p:nvSpPr>
            <p:spPr bwMode="auto">
              <a:xfrm>
                <a:off x="4665" y="730"/>
                <a:ext cx="354" cy="321"/>
              </a:xfrm>
              <a:prstGeom prst="ellipse">
                <a:avLst/>
              </a:prstGeom>
              <a:solidFill>
                <a:srgbClr val="CC3300">
                  <a:alpha val="38039"/>
                </a:srgbClr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en-US" sz="1200" b="1"/>
              </a:p>
            </p:txBody>
          </p:sp>
          <p:grpSp>
            <p:nvGrpSpPr>
              <p:cNvPr id="42" name="Group 18"/>
              <p:cNvGrpSpPr>
                <a:grpSpLocks/>
              </p:cNvGrpSpPr>
              <p:nvPr/>
            </p:nvGrpSpPr>
            <p:grpSpPr bwMode="auto">
              <a:xfrm>
                <a:off x="3954" y="36"/>
                <a:ext cx="1069" cy="856"/>
                <a:chOff x="3577" y="1386"/>
                <a:chExt cx="1235" cy="1005"/>
              </a:xfrm>
            </p:grpSpPr>
            <p:sp>
              <p:nvSpPr>
                <p:cNvPr id="43" name="Line 19"/>
                <p:cNvSpPr>
                  <a:spLocks noChangeAspect="1" noChangeShapeType="1"/>
                </p:cNvSpPr>
                <p:nvPr/>
              </p:nvSpPr>
              <p:spPr bwMode="auto">
                <a:xfrm>
                  <a:off x="4077" y="1537"/>
                  <a:ext cx="735" cy="85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 type="none" w="sm" len="sm"/>
                  <a:tailEnd type="triangl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Line 20"/>
                <p:cNvSpPr>
                  <a:spLocks noChangeAspect="1" noChangeShapeType="1"/>
                </p:cNvSpPr>
                <p:nvPr/>
              </p:nvSpPr>
              <p:spPr bwMode="auto">
                <a:xfrm>
                  <a:off x="4077" y="1537"/>
                  <a:ext cx="326" cy="77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 type="none" w="sm" len="sm"/>
                  <a:tailEnd type="triangl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Text Box 2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577" y="1386"/>
                  <a:ext cx="969" cy="2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l" eaLnBrk="0" hangingPunct="0"/>
                  <a:r>
                    <a:rPr lang="en-US" sz="1000" dirty="0">
                      <a:solidFill>
                        <a:srgbClr val="FFFFFF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Enhanced LIGO  2009</a:t>
                  </a:r>
                </a:p>
              </p:txBody>
            </p:sp>
          </p:grpSp>
        </p:grpSp>
        <p:grpSp>
          <p:nvGrpSpPr>
            <p:cNvPr id="34" name="Group 21"/>
            <p:cNvGrpSpPr>
              <a:grpSpLocks/>
            </p:cNvGrpSpPr>
            <p:nvPr/>
          </p:nvGrpSpPr>
          <p:grpSpPr bwMode="auto">
            <a:xfrm>
              <a:off x="4784" y="55"/>
              <a:ext cx="880" cy="927"/>
              <a:chOff x="4784" y="55"/>
              <a:chExt cx="880" cy="927"/>
            </a:xfrm>
          </p:grpSpPr>
          <p:sp>
            <p:nvSpPr>
              <p:cNvPr id="38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4944" y="55"/>
                <a:ext cx="720" cy="15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</a:pPr>
                <a:r>
                  <a:rPr lang="en-US" sz="1000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</a:rPr>
                  <a:t>Initial LIGO 2007</a:t>
                </a:r>
                <a:endParaRPr lang="en-US" sz="100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" name="Line 24"/>
              <p:cNvSpPr>
                <a:spLocks noChangeAspect="1" noChangeShapeType="1"/>
              </p:cNvSpPr>
              <p:nvPr/>
            </p:nvSpPr>
            <p:spPr bwMode="auto">
              <a:xfrm flipH="1">
                <a:off x="4784" y="184"/>
                <a:ext cx="613" cy="656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25"/>
              <p:cNvSpPr>
                <a:spLocks noChangeAspect="1" noChangeShapeType="1"/>
              </p:cNvSpPr>
              <p:nvPr/>
            </p:nvSpPr>
            <p:spPr bwMode="auto">
              <a:xfrm flipH="1">
                <a:off x="4784" y="183"/>
                <a:ext cx="613" cy="799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Line 25"/>
            <p:cNvSpPr>
              <a:spLocks noChangeShapeType="1"/>
            </p:cNvSpPr>
            <p:nvPr/>
          </p:nvSpPr>
          <p:spPr bwMode="auto">
            <a:xfrm flipV="1">
              <a:off x="4320" y="960"/>
              <a:ext cx="1356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26"/>
            <p:cNvSpPr>
              <a:spLocks noChangeShapeType="1"/>
            </p:cNvSpPr>
            <p:nvPr/>
          </p:nvSpPr>
          <p:spPr bwMode="auto">
            <a:xfrm flipH="1" flipV="1">
              <a:off x="3888" y="912"/>
              <a:ext cx="432" cy="672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27"/>
            <p:cNvSpPr>
              <a:spLocks noChangeArrowheads="1"/>
            </p:cNvSpPr>
            <p:nvPr/>
          </p:nvSpPr>
          <p:spPr bwMode="auto">
            <a:xfrm>
              <a:off x="4512" y="1392"/>
              <a:ext cx="1248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it-IT" sz="1200" dirty="0" err="1">
                  <a:solidFill>
                    <a:schemeClr val="bg1"/>
                  </a:solidFill>
                </a:rPr>
                <a:t>Credit</a:t>
              </a:r>
              <a:r>
                <a:rPr lang="it-IT" sz="1200" dirty="0">
                  <a:solidFill>
                    <a:schemeClr val="bg1"/>
                  </a:solidFill>
                </a:rPr>
                <a:t>: </a:t>
              </a:r>
              <a:r>
                <a:rPr lang="it-IT" sz="1200" dirty="0" err="1">
                  <a:solidFill>
                    <a:schemeClr val="bg1"/>
                  </a:solidFill>
                </a:rPr>
                <a:t>R.Powell</a:t>
              </a:r>
              <a:r>
                <a:rPr lang="it-IT" sz="1200" dirty="0">
                  <a:solidFill>
                    <a:schemeClr val="bg1"/>
                  </a:solidFill>
                </a:rPr>
                <a:t>, </a:t>
              </a:r>
              <a:r>
                <a:rPr lang="it-IT" sz="1200" dirty="0" err="1">
                  <a:solidFill>
                    <a:schemeClr val="bg1"/>
                  </a:solidFill>
                </a:rPr>
                <a:t>B.Berger</a:t>
              </a:r>
              <a:endParaRPr lang="it-IT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6251516" y="4823418"/>
            <a:ext cx="227006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x10 better sensitivity</a:t>
            </a:r>
          </a:p>
          <a:p>
            <a:r>
              <a:rPr lang="en-US" dirty="0" smtClean="0"/>
              <a:t>X1000 detection rate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347" y="274638"/>
            <a:ext cx="8229600" cy="1143000"/>
          </a:xfrm>
        </p:spPr>
        <p:txBody>
          <a:bodyPr/>
          <a:lstStyle/>
          <a:p>
            <a:r>
              <a:rPr lang="en-US" dirty="0" smtClean="0"/>
              <a:t>Squeezing at GEO600 (Germany)</a:t>
            </a:r>
            <a:endParaRPr lang="en-US" dirty="0"/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12" y="1676413"/>
            <a:ext cx="6259380" cy="4351641"/>
            <a:chOff x="0" y="1676400"/>
            <a:chExt cx="6907213" cy="480202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676400"/>
              <a:ext cx="6907213" cy="4598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4288402" y="1720332"/>
              <a:ext cx="2223621" cy="407557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32646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i="0" dirty="0" smtClean="0">
                  <a:solidFill>
                    <a:srgbClr val="326464"/>
                  </a:solidFill>
                  <a:latin typeface="+mj-lt"/>
                </a:rPr>
                <a:t>3.5 dB of squeezing</a:t>
              </a:r>
              <a:endParaRPr lang="en-US" i="0" dirty="0">
                <a:solidFill>
                  <a:srgbClr val="326464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0" y="5833129"/>
              <a:ext cx="3307391" cy="645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i="0" dirty="0" smtClean="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Abadie et al.</a:t>
              </a:r>
              <a:br>
                <a:rPr lang="en-US" sz="1600" b="0" i="0" dirty="0" smtClean="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</a:br>
              <a:r>
                <a:rPr lang="fr-FR" sz="1600" b="0" i="0" dirty="0" smtClean="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Nature Physics 7, 962 (2011)</a:t>
              </a:r>
              <a:endParaRPr lang="en-US" sz="16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6665" y="2373868"/>
              <a:ext cx="261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i="0" dirty="0" smtClean="0">
                  <a:solidFill>
                    <a:srgbClr val="326464"/>
                  </a:solidFill>
                  <a:latin typeface="Helvetica" pitchFamily="34" charset="0"/>
                  <a:cs typeface="Helvetica" pitchFamily="34" charset="0"/>
                </a:rPr>
                <a:t>-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9600" y="3810000"/>
              <a:ext cx="261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i="0" dirty="0" smtClean="0">
                  <a:solidFill>
                    <a:srgbClr val="326464"/>
                  </a:solidFill>
                  <a:latin typeface="Helvetica" pitchFamily="34" charset="0"/>
                  <a:cs typeface="Helvetica" pitchFamily="34" charset="0"/>
                </a:rPr>
                <a:t>-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6665" y="5334000"/>
              <a:ext cx="261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i="0" dirty="0" smtClean="0">
                  <a:solidFill>
                    <a:srgbClr val="326464"/>
                  </a:solidFill>
                  <a:latin typeface="Helvetica" pitchFamily="34" charset="0"/>
                  <a:cs typeface="Helvetica" pitchFamily="34" charset="0"/>
                </a:rPr>
                <a:t>-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92334" y="1676400"/>
            <a:ext cx="26416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First implementation of squeezing in a GW observatory</a:t>
            </a:r>
          </a:p>
          <a:p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 3.5 dB of squeezing measured!</a:t>
            </a:r>
          </a:p>
          <a:p>
            <a:pPr>
              <a:buFont typeface="Wingdings" charset="2"/>
              <a:buChar char="²"/>
            </a:pP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 Not close to quantum limit in the 200 Hz region </a:t>
            </a:r>
            <a:r>
              <a:rPr lang="en-US" dirty="0" err="1" smtClean="0"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injection in a LIGO detector as well</a:t>
            </a:r>
            <a:endParaRPr lang="en-US" dirty="0" smtClean="0"/>
          </a:p>
          <a:p>
            <a:pPr>
              <a:buFont typeface="Wingdings" charset="2"/>
              <a:buChar char="²"/>
            </a:pPr>
            <a:endParaRPr lang="en-US" dirty="0" smtClean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334" y="4886631"/>
            <a:ext cx="2641613" cy="1796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/>
        </p:nvCxnSpPr>
        <p:spPr>
          <a:xfrm rot="5400000">
            <a:off x="4369760" y="3521240"/>
            <a:ext cx="2476708" cy="10577"/>
          </a:xfrm>
          <a:prstGeom prst="line">
            <a:avLst/>
          </a:prstGeom>
          <a:ln w="25400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Past &amp; Future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02164" y="2481373"/>
            <a:ext cx="1102771" cy="3657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A070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16169" y="2474228"/>
            <a:ext cx="2285995" cy="3657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A070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05789" y="3312441"/>
            <a:ext cx="1638080" cy="36576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15890" y="4073647"/>
            <a:ext cx="1012379" cy="3657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07909" y="4065982"/>
            <a:ext cx="738493" cy="3657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1089478" y="3529156"/>
            <a:ext cx="2477735" cy="12702"/>
          </a:xfrm>
          <a:prstGeom prst="line">
            <a:avLst/>
          </a:prstGeom>
          <a:ln w="25400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3269646" y="3533391"/>
            <a:ext cx="2481971" cy="1588"/>
          </a:xfrm>
          <a:prstGeom prst="line">
            <a:avLst/>
          </a:prstGeom>
          <a:ln w="25400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5485041" y="3521028"/>
            <a:ext cx="2476708" cy="11000"/>
          </a:xfrm>
          <a:prstGeom prst="line">
            <a:avLst/>
          </a:prstGeom>
          <a:ln w="25400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7687637" y="3526528"/>
            <a:ext cx="2468242" cy="8467"/>
          </a:xfrm>
          <a:prstGeom prst="line">
            <a:avLst/>
          </a:prstGeom>
          <a:ln w="25400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639933" y="2041953"/>
            <a:ext cx="706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2011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22758" y="2041953"/>
            <a:ext cx="706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74738" y="2041953"/>
            <a:ext cx="706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2014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469" y="2448828"/>
            <a:ext cx="55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L1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69" y="3270107"/>
            <a:ext cx="55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H2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69" y="4011610"/>
            <a:ext cx="55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H1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36350" y="2448828"/>
            <a:ext cx="1280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installation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6202" y="4764880"/>
            <a:ext cx="1752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LIGO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1</a:t>
            </a:r>
            <a:r>
              <a:rPr lang="en-US" baseline="30000" dirty="0" smtClean="0">
                <a:solidFill>
                  <a:srgbClr val="000000"/>
                </a:solidFill>
              </a:rPr>
              <a:t>st</a:t>
            </a:r>
            <a:r>
              <a:rPr lang="en-US" dirty="0" smtClean="0">
                <a:solidFill>
                  <a:srgbClr val="000000"/>
                </a:solidFill>
              </a:rPr>
              <a:t> generation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11295" y="2455972"/>
            <a:ext cx="1280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full lock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127434" y="2300873"/>
            <a:ext cx="8809567" cy="845"/>
            <a:chOff x="118965" y="2187394"/>
            <a:chExt cx="8809567" cy="845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313525" y="2187394"/>
              <a:ext cx="2194560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514866" y="2188237"/>
              <a:ext cx="2194560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733972" y="2187395"/>
              <a:ext cx="2194560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18965" y="2188238"/>
              <a:ext cx="2194560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509202" y="2055497"/>
            <a:ext cx="706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2010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-6339" y="3531101"/>
            <a:ext cx="2484956" cy="1588"/>
          </a:xfrm>
          <a:prstGeom prst="line">
            <a:avLst/>
          </a:prstGeom>
          <a:ln w="25400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2249813" y="3544385"/>
            <a:ext cx="2451515" cy="8468"/>
          </a:xfrm>
          <a:prstGeom prst="line">
            <a:avLst/>
          </a:prstGeom>
          <a:ln w="25400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734787" y="2041953"/>
            <a:ext cx="706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2013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rot="5400000">
            <a:off x="6582733" y="3524411"/>
            <a:ext cx="2472475" cy="8467"/>
          </a:xfrm>
          <a:prstGeom prst="line">
            <a:avLst/>
          </a:prstGeom>
          <a:ln w="25400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917070" y="2041953"/>
            <a:ext cx="706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2015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004188" y="2041953"/>
            <a:ext cx="706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2016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67269" y="2477801"/>
            <a:ext cx="1648900" cy="3657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A070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67269" y="2477801"/>
            <a:ext cx="164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Science Run S6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67269" y="4062410"/>
            <a:ext cx="1648900" cy="3657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A070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7F7F7F"/>
                </a:solidFill>
              </a:rPr>
              <a:t>Science Run S6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07909" y="4065983"/>
            <a:ext cx="1138991" cy="3657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410117" y="3320909"/>
            <a:ext cx="1280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installation</a:t>
            </a:r>
            <a:endParaRPr lang="en-US" dirty="0">
              <a:solidFill>
                <a:srgbClr val="7F7F7F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rot="5400000">
            <a:off x="797469" y="3696494"/>
            <a:ext cx="2816644" cy="4"/>
          </a:xfrm>
          <a:prstGeom prst="line">
            <a:avLst/>
          </a:prstGeom>
          <a:ln w="25400" cap="flat" cmpd="sng" algn="ctr">
            <a:solidFill>
              <a:srgbClr val="A6062E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3843869" y="3316013"/>
            <a:ext cx="658295" cy="36576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3742266" y="3265212"/>
            <a:ext cx="890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One Arm Test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361503" y="4062410"/>
            <a:ext cx="1645920" cy="365760"/>
          </a:xfrm>
          <a:prstGeom prst="rect">
            <a:avLst/>
          </a:prstGeom>
          <a:solidFill>
            <a:srgbClr val="C6D9F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3582779" y="4067305"/>
            <a:ext cx="1280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installation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66" name="Right Arrow 65"/>
          <p:cNvSpPr/>
          <p:nvPr/>
        </p:nvSpPr>
        <p:spPr>
          <a:xfrm>
            <a:off x="5604934" y="2305928"/>
            <a:ext cx="1549401" cy="705274"/>
          </a:xfrm>
          <a:prstGeom prst="rightArrow">
            <a:avLst/>
          </a:prstGeom>
          <a:solidFill>
            <a:srgbClr val="F1FFA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ight Arrow 66"/>
          <p:cNvSpPr/>
          <p:nvPr/>
        </p:nvSpPr>
        <p:spPr>
          <a:xfrm>
            <a:off x="6028270" y="3875690"/>
            <a:ext cx="1270000" cy="770885"/>
          </a:xfrm>
          <a:prstGeom prst="rightArrow">
            <a:avLst/>
          </a:prstGeom>
          <a:solidFill>
            <a:srgbClr val="F1FFA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8" name="TextBox 67"/>
          <p:cNvSpPr txBox="1"/>
          <p:nvPr/>
        </p:nvSpPr>
        <p:spPr>
          <a:xfrm>
            <a:off x="5602825" y="2457295"/>
            <a:ext cx="1517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</a:rPr>
              <a:t>noise hunting</a:t>
            </a:r>
            <a:endParaRPr lang="en-US" sz="1600" dirty="0">
              <a:solidFill>
                <a:srgbClr val="7F7F7F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983620" y="4067466"/>
            <a:ext cx="1517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</a:rPr>
              <a:t>noise hunting</a:t>
            </a:r>
            <a:endParaRPr lang="en-US" sz="1600" dirty="0">
              <a:solidFill>
                <a:srgbClr val="7F7F7F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154335" y="2457295"/>
            <a:ext cx="185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SCIENCE RUNS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7298270" y="4058838"/>
            <a:ext cx="185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SCIENCE RUNS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843869" y="4781652"/>
            <a:ext cx="1752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Advanced LIGO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2</a:t>
            </a:r>
            <a:r>
              <a:rPr lang="en-US" baseline="30000" dirty="0" smtClean="0">
                <a:solidFill>
                  <a:srgbClr val="000000"/>
                </a:solidFill>
              </a:rPr>
              <a:t>nd</a:t>
            </a:r>
            <a:r>
              <a:rPr lang="en-US" dirty="0" smtClean="0">
                <a:solidFill>
                  <a:srgbClr val="000000"/>
                </a:solidFill>
              </a:rPr>
              <a:t> generation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157091" y="3969275"/>
            <a:ext cx="1280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H1 Squeezing</a:t>
            </a:r>
          </a:p>
          <a:p>
            <a:pPr algn="ctr"/>
            <a:r>
              <a:rPr lang="en-US" sz="1400" dirty="0" smtClean="0"/>
              <a:t>experiment</a:t>
            </a:r>
            <a:endParaRPr lang="en-US" sz="1400" dirty="0"/>
          </a:p>
        </p:txBody>
      </p:sp>
      <p:sp>
        <p:nvSpPr>
          <p:cNvPr id="63" name="TextBox 62"/>
          <p:cNvSpPr txBox="1"/>
          <p:nvPr/>
        </p:nvSpPr>
        <p:spPr>
          <a:xfrm>
            <a:off x="5075159" y="4048246"/>
            <a:ext cx="1280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full lock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6" name="Picture 75" descr="Ind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295" y="3011202"/>
            <a:ext cx="1241554" cy="941512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5441754" y="2910493"/>
            <a:ext cx="700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82" name="TextBox 81"/>
          <p:cNvSpPr txBox="1"/>
          <p:nvPr/>
        </p:nvSpPr>
        <p:spPr>
          <a:xfrm>
            <a:off x="351603" y="2041953"/>
            <a:ext cx="706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2009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1498602" y="4973346"/>
            <a:ext cx="658489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238024" y="4971758"/>
            <a:ext cx="658489" cy="1588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2292360" y="4970170"/>
            <a:ext cx="1449906" cy="47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/>
          <p:cNvGrpSpPr/>
          <p:nvPr/>
        </p:nvGrpSpPr>
        <p:grpSpPr>
          <a:xfrm>
            <a:off x="105847" y="4730167"/>
            <a:ext cx="8809567" cy="845"/>
            <a:chOff x="118965" y="2187394"/>
            <a:chExt cx="8809567" cy="845"/>
          </a:xfrm>
        </p:grpSpPr>
        <p:cxnSp>
          <p:nvCxnSpPr>
            <p:cNvPr id="111" name="Straight Connector 110"/>
            <p:cNvCxnSpPr/>
            <p:nvPr/>
          </p:nvCxnSpPr>
          <p:spPr>
            <a:xfrm>
              <a:off x="2313525" y="2187394"/>
              <a:ext cx="2194560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4514866" y="2188237"/>
              <a:ext cx="2194560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6733972" y="2187395"/>
              <a:ext cx="2194560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118965" y="2188238"/>
              <a:ext cx="2194560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0" name="Straight Arrow Connector 139"/>
          <p:cNvCxnSpPr/>
          <p:nvPr/>
        </p:nvCxnSpPr>
        <p:spPr>
          <a:xfrm>
            <a:off x="5596005" y="4973873"/>
            <a:ext cx="2616662" cy="47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Oval 141"/>
          <p:cNvSpPr/>
          <p:nvPr/>
        </p:nvSpPr>
        <p:spPr>
          <a:xfrm>
            <a:off x="2078338" y="3875690"/>
            <a:ext cx="1401467" cy="770885"/>
          </a:xfrm>
          <a:prstGeom prst="ellipse">
            <a:avLst/>
          </a:prstGeom>
          <a:noFill/>
          <a:ln w="444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²"/>
            </a:pPr>
            <a:r>
              <a:rPr lang="en-US" dirty="0" smtClean="0"/>
              <a:t> Gravitational waves and their detection  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Quantum noise in GW ground-based </a:t>
            </a:r>
            <a:r>
              <a:rPr lang="en-US" dirty="0" err="1" smtClean="0"/>
              <a:t>interferometric</a:t>
            </a:r>
            <a:r>
              <a:rPr lang="en-US" dirty="0" smtClean="0"/>
              <a:t> detectors 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Squeezed states of light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The LIGO H1 squeezing experiment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 Squeezing in GEO600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Squeezing in next generation of detectors  </a:t>
            </a:r>
          </a:p>
          <a:p>
            <a:pPr lvl="2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L.Barsotti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982" y="349344"/>
            <a:ext cx="4960818" cy="1467785"/>
          </a:xfrm>
          <a:prstGeom prst="rect">
            <a:avLst/>
          </a:prstGeom>
        </p:spPr>
      </p:pic>
      <p:pic>
        <p:nvPicPr>
          <p:cNvPr id="13" name="Picture 12" descr="box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638" y="2570199"/>
            <a:ext cx="1588088" cy="1191066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sp>
        <p:nvSpPr>
          <p:cNvPr id="14" name="Oval 13"/>
          <p:cNvSpPr/>
          <p:nvPr/>
        </p:nvSpPr>
        <p:spPr>
          <a:xfrm>
            <a:off x="6002865" y="449768"/>
            <a:ext cx="824912" cy="29633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5" descr="PA190036.JPG"/>
          <p:cNvPicPr>
            <a:picLocks noChangeAspect="1"/>
          </p:cNvPicPr>
          <p:nvPr/>
        </p:nvPicPr>
        <p:blipFill>
          <a:blip r:embed="rId4" cstate="print"/>
          <a:srcRect l="4518" t="22226" r="1587" b="16320"/>
          <a:stretch>
            <a:fillRect/>
          </a:stretch>
        </p:blipFill>
        <p:spPr bwMode="auto">
          <a:xfrm>
            <a:off x="499534" y="2660535"/>
            <a:ext cx="2362451" cy="106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3">
                <a:alpha val="75000"/>
              </a:schemeClr>
            </a:glow>
          </a:effectLst>
        </p:spPr>
      </p:pic>
      <p:sp>
        <p:nvSpPr>
          <p:cNvPr id="26" name="TextBox 25"/>
          <p:cNvSpPr txBox="1"/>
          <p:nvPr/>
        </p:nvSpPr>
        <p:spPr>
          <a:xfrm>
            <a:off x="609008" y="1985423"/>
            <a:ext cx="2079157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Bow-tie cavity OPO design at ANU (2008)</a:t>
            </a:r>
            <a:endParaRPr lang="en-US" sz="1600" dirty="0"/>
          </a:p>
        </p:txBody>
      </p:sp>
      <p:pic>
        <p:nvPicPr>
          <p:cNvPr id="27" name="Picture 26" descr="IMG_3780.jpg"/>
          <p:cNvPicPr>
            <a:picLocks noChangeAspect="1"/>
          </p:cNvPicPr>
          <p:nvPr/>
        </p:nvPicPr>
        <p:blipFill>
          <a:blip r:embed="rId5"/>
          <a:srcRect r="19681" b="29545"/>
          <a:stretch>
            <a:fillRect/>
          </a:stretch>
        </p:blipFill>
        <p:spPr>
          <a:xfrm>
            <a:off x="3371707" y="2465872"/>
            <a:ext cx="2252133" cy="1481667"/>
          </a:xfrm>
          <a:prstGeom prst="rect">
            <a:avLst/>
          </a:prstGeom>
          <a:effectLst>
            <a:glow rad="101600">
              <a:srgbClr val="A6F5B4">
                <a:alpha val="75000"/>
              </a:srgbClr>
            </a:glow>
          </a:effectLst>
        </p:spPr>
      </p:pic>
      <p:sp>
        <p:nvSpPr>
          <p:cNvPr id="31" name="TextBox 30"/>
          <p:cNvSpPr txBox="1"/>
          <p:nvPr/>
        </p:nvSpPr>
        <p:spPr>
          <a:xfrm>
            <a:off x="3154013" y="1910266"/>
            <a:ext cx="2682716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H1 Squeezer assembling at MIT (2009-2010)</a:t>
            </a:r>
            <a:endParaRPr lang="en-US" sz="1600" dirty="0"/>
          </a:p>
        </p:txBody>
      </p:sp>
      <p:sp>
        <p:nvSpPr>
          <p:cNvPr id="34" name="Right Arrow 33"/>
          <p:cNvSpPr/>
          <p:nvPr/>
        </p:nvSpPr>
        <p:spPr>
          <a:xfrm>
            <a:off x="2950634" y="2906756"/>
            <a:ext cx="347132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968997" y="1910266"/>
            <a:ext cx="3049053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H1 Squeezer parts shipped to LHO</a:t>
            </a:r>
          </a:p>
          <a:p>
            <a:pPr algn="ctr"/>
            <a:r>
              <a:rPr lang="en-US" sz="1600" dirty="0" smtClean="0"/>
              <a:t>(Oct 2010)</a:t>
            </a:r>
            <a:endParaRPr lang="en-US" sz="1600" dirty="0"/>
          </a:p>
        </p:txBody>
      </p:sp>
      <p:pic>
        <p:nvPicPr>
          <p:cNvPr id="38" name="Picture 37" descr="IMG_186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3600" y="2906756"/>
            <a:ext cx="1896531" cy="1422398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pic>
        <p:nvPicPr>
          <p:cNvPr id="40" name="Picture 39" descr="table.jpg"/>
          <p:cNvPicPr>
            <a:picLocks noChangeAspect="1"/>
          </p:cNvPicPr>
          <p:nvPr/>
        </p:nvPicPr>
        <p:blipFill>
          <a:blip r:embed="rId7"/>
          <a:srcRect l="13802" r="26563"/>
          <a:stretch>
            <a:fillRect/>
          </a:stretch>
        </p:blipFill>
        <p:spPr>
          <a:xfrm>
            <a:off x="5854703" y="5010356"/>
            <a:ext cx="1396993" cy="1756917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sp>
        <p:nvSpPr>
          <p:cNvPr id="41" name="TextBox 40"/>
          <p:cNvSpPr txBox="1"/>
          <p:nvPr/>
        </p:nvSpPr>
        <p:spPr>
          <a:xfrm>
            <a:off x="5910778" y="4766864"/>
            <a:ext cx="2935834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H1 Squeezer Installation (Summer 2011)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3508755" y="4120533"/>
            <a:ext cx="1952183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H1 Recovery</a:t>
            </a:r>
          </a:p>
          <a:p>
            <a:pPr algn="ctr"/>
            <a:r>
              <a:rPr lang="en-US" sz="1600" dirty="0" smtClean="0"/>
              <a:t>(Sept 2011)</a:t>
            </a:r>
            <a:endParaRPr lang="en-US" sz="1600" dirty="0"/>
          </a:p>
        </p:txBody>
      </p:sp>
      <p:pic>
        <p:nvPicPr>
          <p:cNvPr id="44" name="Picture 43" descr="relock_H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3692" y="4745450"/>
            <a:ext cx="2145478" cy="1282817"/>
          </a:xfrm>
          <a:prstGeom prst="rect">
            <a:avLst/>
          </a:prstGeom>
        </p:spPr>
      </p:pic>
      <p:sp>
        <p:nvSpPr>
          <p:cNvPr id="45" name="Right Arrow 44"/>
          <p:cNvSpPr/>
          <p:nvPr/>
        </p:nvSpPr>
        <p:spPr>
          <a:xfrm rot="10800000">
            <a:off x="5466372" y="5275255"/>
            <a:ext cx="314935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634071" y="4048137"/>
            <a:ext cx="1952183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Squeezing in H1</a:t>
            </a:r>
          </a:p>
          <a:p>
            <a:pPr algn="ctr"/>
            <a:r>
              <a:rPr lang="en-US" sz="1600" dirty="0" smtClean="0"/>
              <a:t>(Oct 3 – Dec 4)</a:t>
            </a:r>
            <a:endParaRPr lang="en-US" sz="1600" dirty="0"/>
          </a:p>
        </p:txBody>
      </p:sp>
      <p:pic>
        <p:nvPicPr>
          <p:cNvPr id="48" name="Picture 47" descr="Sen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rcRect l="2686" t="26991" r="3170" b="8421"/>
              <a:stretch>
                <a:fillRect/>
              </a:stretch>
            </p:blipFill>
          </mc:Choice>
          <mc:Fallback>
            <p:blipFill>
              <a:blip r:embed="rId10"/>
              <a:srcRect l="2686" t="26991" r="3170" b="8421"/>
              <a:stretch>
                <a:fillRect/>
              </a:stretch>
            </p:blipFill>
          </mc:Fallback>
        </mc:AlternateContent>
        <p:spPr>
          <a:xfrm>
            <a:off x="16934" y="4632913"/>
            <a:ext cx="2998272" cy="158948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9" name="Right Arrow 48"/>
          <p:cNvSpPr/>
          <p:nvPr/>
        </p:nvSpPr>
        <p:spPr>
          <a:xfrm>
            <a:off x="5744629" y="2929467"/>
            <a:ext cx="347132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P1000533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1519" y="5427655"/>
            <a:ext cx="1725093" cy="1293820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sp>
        <p:nvSpPr>
          <p:cNvPr id="52" name="Right Arrow 51"/>
          <p:cNvSpPr/>
          <p:nvPr/>
        </p:nvSpPr>
        <p:spPr>
          <a:xfrm rot="5400000">
            <a:off x="7192434" y="4401122"/>
            <a:ext cx="347132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 rot="10800000">
            <a:off x="3056771" y="5275256"/>
            <a:ext cx="314935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Squeezing Injection in LIGO H1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1000" t="18667" r="18000" b="5778"/>
          <a:stretch>
            <a:fillRect/>
          </a:stretch>
        </p:blipFill>
        <p:spPr bwMode="auto">
          <a:xfrm>
            <a:off x="1295400" y="1295400"/>
            <a:ext cx="647700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H1 Squeezing Experiment:</a:t>
            </a:r>
            <a:br>
              <a:rPr lang="en-US" dirty="0" smtClean="0"/>
            </a:br>
            <a:r>
              <a:rPr lang="en-US" dirty="0" smtClean="0"/>
              <a:t>(Old) Readout In-Vacuum Layout</a:t>
            </a:r>
            <a:endParaRPr lang="en-US" sz="3556" dirty="0"/>
          </a:p>
        </p:txBody>
      </p:sp>
      <p:pic>
        <p:nvPicPr>
          <p:cNvPr id="13" name="Picture 12" descr="P1000519.jpg"/>
          <p:cNvPicPr>
            <a:picLocks noChangeAspect="1"/>
          </p:cNvPicPr>
          <p:nvPr/>
        </p:nvPicPr>
        <p:blipFill>
          <a:blip r:embed="rId2"/>
          <a:srcRect t="9365"/>
          <a:stretch>
            <a:fillRect/>
          </a:stretch>
        </p:blipFill>
        <p:spPr>
          <a:xfrm>
            <a:off x="1879602" y="1650999"/>
            <a:ext cx="5505244" cy="3742268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pic>
        <p:nvPicPr>
          <p:cNvPr id="14" name="Picture 13" descr="OMC.jpg"/>
          <p:cNvPicPr>
            <a:picLocks noChangeAspect="1"/>
          </p:cNvPicPr>
          <p:nvPr/>
        </p:nvPicPr>
        <p:blipFill>
          <a:blip r:embed="rId3"/>
          <a:srcRect l="5568" t="7976" r="5375" b="7976"/>
          <a:stretch>
            <a:fillRect/>
          </a:stretch>
        </p:blipFill>
        <p:spPr>
          <a:xfrm>
            <a:off x="5415007" y="4995977"/>
            <a:ext cx="2594459" cy="1733392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cxnSp>
        <p:nvCxnSpPr>
          <p:cNvPr id="20" name="Straight Connector 19"/>
          <p:cNvCxnSpPr/>
          <p:nvPr/>
        </p:nvCxnSpPr>
        <p:spPr>
          <a:xfrm rot="5400000">
            <a:off x="3928534" y="2717799"/>
            <a:ext cx="778933" cy="321734"/>
          </a:xfrm>
          <a:prstGeom prst="line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3750735" y="3691467"/>
            <a:ext cx="846665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4058975" y="4312973"/>
            <a:ext cx="178591" cy="531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157133" y="4250270"/>
            <a:ext cx="1701800" cy="1785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 flipH="1" flipV="1">
            <a:off x="5555334" y="4454669"/>
            <a:ext cx="516460" cy="907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ight Arrow 33"/>
          <p:cNvSpPr/>
          <p:nvPr/>
        </p:nvSpPr>
        <p:spPr>
          <a:xfrm rot="6016772">
            <a:off x="5572070" y="4546600"/>
            <a:ext cx="406400" cy="423333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870072" y="2119867"/>
            <a:ext cx="1898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from the IFO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9801" y="4839269"/>
            <a:ext cx="251459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Output Mode Cleaner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401" y="5485732"/>
            <a:ext cx="3310467" cy="1372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H1 Squeezing Experiment:</a:t>
            </a:r>
            <a:br>
              <a:rPr lang="en-US" dirty="0" smtClean="0"/>
            </a:br>
            <a:r>
              <a:rPr lang="en-US" dirty="0" smtClean="0"/>
              <a:t>Squeezer Installation</a:t>
            </a:r>
            <a:endParaRPr lang="en-US" dirty="0"/>
          </a:p>
        </p:txBody>
      </p:sp>
      <p:pic>
        <p:nvPicPr>
          <p:cNvPr id="12" name="Picture 11" descr="P10005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473" y="2760130"/>
            <a:ext cx="3251200" cy="2438400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pic>
        <p:nvPicPr>
          <p:cNvPr id="13" name="Picture 12" descr="sqz_farad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5" y="1998132"/>
            <a:ext cx="3251200" cy="2438400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pic>
        <p:nvPicPr>
          <p:cNvPr id="14" name="Picture 13" descr="table.jpg"/>
          <p:cNvPicPr>
            <a:picLocks noChangeAspect="1"/>
          </p:cNvPicPr>
          <p:nvPr/>
        </p:nvPicPr>
        <p:blipFill>
          <a:blip r:embed="rId4"/>
          <a:srcRect l="13802" r="26563"/>
          <a:stretch>
            <a:fillRect/>
          </a:stretch>
        </p:blipFill>
        <p:spPr>
          <a:xfrm>
            <a:off x="127005" y="1998132"/>
            <a:ext cx="1938867" cy="2438400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cxnSp>
        <p:nvCxnSpPr>
          <p:cNvPr id="16" name="Straight Connector 15"/>
          <p:cNvCxnSpPr/>
          <p:nvPr/>
        </p:nvCxnSpPr>
        <p:spPr>
          <a:xfrm>
            <a:off x="1693338" y="3124200"/>
            <a:ext cx="2319867" cy="1588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3307033" y="3332429"/>
            <a:ext cx="912812" cy="499531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513673" y="4038599"/>
            <a:ext cx="4876799" cy="1588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890943" y="4040189"/>
            <a:ext cx="499529" cy="260878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969005" y="4301067"/>
            <a:ext cx="1921938" cy="1588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 flipH="1" flipV="1">
            <a:off x="5867405" y="4021667"/>
            <a:ext cx="381000" cy="177800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ight Arrow 31"/>
          <p:cNvSpPr/>
          <p:nvPr/>
        </p:nvSpPr>
        <p:spPr>
          <a:xfrm>
            <a:off x="1693338" y="2967566"/>
            <a:ext cx="516467" cy="3132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7716891">
            <a:off x="5888572" y="3763433"/>
            <a:ext cx="516467" cy="3132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flying_squeez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72" y="4732865"/>
            <a:ext cx="2788356" cy="2091267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sp>
        <p:nvSpPr>
          <p:cNvPr id="20" name="TextBox 19"/>
          <p:cNvSpPr txBox="1"/>
          <p:nvPr/>
        </p:nvSpPr>
        <p:spPr>
          <a:xfrm>
            <a:off x="5894891" y="2046063"/>
            <a:ext cx="255693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New H1 Output Faraday</a:t>
            </a:r>
          </a:p>
          <a:p>
            <a:pPr algn="ctr"/>
            <a:r>
              <a:rPr lang="en-US" dirty="0" smtClean="0"/>
              <a:t>(first </a:t>
            </a:r>
            <a:r>
              <a:rPr lang="en-US" dirty="0" err="1" smtClean="0"/>
              <a:t>aLIGO</a:t>
            </a:r>
            <a:r>
              <a:rPr lang="en-US" dirty="0" smtClean="0"/>
              <a:t> unit)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599273" y="1584398"/>
            <a:ext cx="2556932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Additional Faraday installed in the squeezed beam path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27005" y="4409699"/>
            <a:ext cx="1938867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Squeezer table craned to its final location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Squeezing Injection</a:t>
            </a:r>
            <a:endParaRPr lang="en-US" dirty="0"/>
          </a:p>
        </p:txBody>
      </p:sp>
      <p:pic>
        <p:nvPicPr>
          <p:cNvPr id="7" name="Picture 6" descr="squeezing_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721" y="103558"/>
            <a:ext cx="1527999" cy="1314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/>
          <p:cNvGrpSpPr/>
          <p:nvPr/>
        </p:nvGrpSpPr>
        <p:grpSpPr>
          <a:xfrm>
            <a:off x="1852621" y="1417638"/>
            <a:ext cx="5646027" cy="4938712"/>
            <a:chOff x="3625311" y="1832752"/>
            <a:chExt cx="5362681" cy="4635784"/>
          </a:xfrm>
        </p:grpSpPr>
        <p:pic>
          <p:nvPicPr>
            <p:cNvPr id="9" name="Picture 8" descr="Sqz_layout_inj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3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3625311" y="1832752"/>
              <a:ext cx="5362681" cy="4635784"/>
            </a:xfrm>
            <a:prstGeom prst="rect">
              <a:avLst/>
            </a:prstGeom>
            <a:effectLst>
              <a:glow rad="63500">
                <a:schemeClr val="accent2">
                  <a:alpha val="75000"/>
                </a:schemeClr>
              </a:glow>
            </a:effectLst>
          </p:spPr>
        </p:pic>
        <p:pic>
          <p:nvPicPr>
            <p:cNvPr id="10" name="Picture 9" descr="OMC.jpg"/>
            <p:cNvPicPr>
              <a:picLocks noChangeAspect="1"/>
            </p:cNvPicPr>
            <p:nvPr/>
          </p:nvPicPr>
          <p:blipFill>
            <a:blip r:embed="rId5"/>
            <a:srcRect l="5568" t="7976" r="5375" b="7976"/>
            <a:stretch>
              <a:fillRect/>
            </a:stretch>
          </p:blipFill>
          <p:spPr>
            <a:xfrm>
              <a:off x="6143141" y="2051209"/>
              <a:ext cx="2594459" cy="1733392"/>
            </a:xfrm>
            <a:prstGeom prst="rect">
              <a:avLst/>
            </a:prstGeom>
          </p:spPr>
        </p:pic>
      </p:grpSp>
      <p:pic>
        <p:nvPicPr>
          <p:cNvPr id="14" name="Picture 1" descr="C:\Users\sheila\Pictures\squeezer\P1010456.JPG"/>
          <p:cNvPicPr>
            <a:picLocks noChangeAspect="1" noChangeArrowheads="1"/>
          </p:cNvPicPr>
          <p:nvPr/>
        </p:nvPicPr>
        <p:blipFill>
          <a:blip r:embed="rId6" cstate="print"/>
          <a:srcRect t="11632" r="6250" b="8738"/>
          <a:stretch>
            <a:fillRect/>
          </a:stretch>
        </p:blipFill>
        <p:spPr bwMode="auto">
          <a:xfrm>
            <a:off x="2040467" y="3639568"/>
            <a:ext cx="5254786" cy="2651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Squeezing Injection</a:t>
            </a:r>
            <a:endParaRPr lang="en-US" dirty="0"/>
          </a:p>
        </p:txBody>
      </p:sp>
      <p:pic>
        <p:nvPicPr>
          <p:cNvPr id="7" name="Picture 6" descr="squeezing_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721" y="103558"/>
            <a:ext cx="1527999" cy="1314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10"/>
          <p:cNvGrpSpPr/>
          <p:nvPr/>
        </p:nvGrpSpPr>
        <p:grpSpPr>
          <a:xfrm>
            <a:off x="1852621" y="1417638"/>
            <a:ext cx="5646027" cy="4938712"/>
            <a:chOff x="3625311" y="1832752"/>
            <a:chExt cx="5362681" cy="4635784"/>
          </a:xfrm>
        </p:grpSpPr>
        <p:pic>
          <p:nvPicPr>
            <p:cNvPr id="9" name="Picture 8" descr="Sqz_layout_inj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3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3625311" y="1832752"/>
              <a:ext cx="5362681" cy="4635784"/>
            </a:xfrm>
            <a:prstGeom prst="rect">
              <a:avLst/>
            </a:prstGeom>
            <a:effectLst>
              <a:glow rad="63500">
                <a:schemeClr val="accent2">
                  <a:alpha val="75000"/>
                </a:schemeClr>
              </a:glow>
            </a:effectLst>
          </p:spPr>
        </p:pic>
        <p:pic>
          <p:nvPicPr>
            <p:cNvPr id="10" name="Picture 9" descr="OMC.jpg"/>
            <p:cNvPicPr>
              <a:picLocks noChangeAspect="1"/>
            </p:cNvPicPr>
            <p:nvPr/>
          </p:nvPicPr>
          <p:blipFill>
            <a:blip r:embed="rId5"/>
            <a:srcRect l="5568" t="7976" r="5375" b="7976"/>
            <a:stretch>
              <a:fillRect/>
            </a:stretch>
          </p:blipFill>
          <p:spPr>
            <a:xfrm>
              <a:off x="6143141" y="2051209"/>
              <a:ext cx="2594459" cy="1733392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69543" y="2250012"/>
            <a:ext cx="1583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Coherent beam @ 29MHz  injected for controlling the squeeze angle</a:t>
            </a:r>
            <a:endParaRPr lang="en-US" sz="1600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86686" y="3573451"/>
            <a:ext cx="1421592" cy="1828800"/>
            <a:chOff x="457200" y="2040467"/>
            <a:chExt cx="3310467" cy="4258733"/>
          </a:xfrm>
        </p:grpSpPr>
        <p:sp>
          <p:nvSpPr>
            <p:cNvPr id="13" name="Rectangle 12"/>
            <p:cNvSpPr/>
            <p:nvPr/>
          </p:nvSpPr>
          <p:spPr>
            <a:xfrm>
              <a:off x="457200" y="2040467"/>
              <a:ext cx="3310467" cy="4258733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94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09800" y="2362200"/>
              <a:ext cx="7040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olidFill>
                    <a:srgbClr val="FFFF00"/>
                  </a:solidFill>
                  <a:latin typeface="+mn-lt"/>
                </a:rPr>
                <a:t>φ</a:t>
              </a:r>
              <a:r>
                <a:rPr lang="en-US" baseline="-25000" dirty="0" err="1" smtClean="0">
                  <a:solidFill>
                    <a:srgbClr val="FFFF00"/>
                  </a:solidFill>
                  <a:latin typeface="+mn-lt"/>
                </a:rPr>
                <a:t>sqz</a:t>
              </a:r>
              <a:endParaRPr lang="en-US" dirty="0">
                <a:solidFill>
                  <a:srgbClr val="FFFF00"/>
                </a:solidFill>
                <a:latin typeface="+mn-lt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V="1">
              <a:off x="1524000" y="3733800"/>
              <a:ext cx="762000" cy="1981200"/>
            </a:xfrm>
            <a:prstGeom prst="straightConnector1">
              <a:avLst/>
            </a:prstGeom>
            <a:solidFill>
              <a:srgbClr val="00B8FF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2286000" y="2743200"/>
              <a:ext cx="381000" cy="10668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V="1">
              <a:off x="2286000" y="2743200"/>
              <a:ext cx="0" cy="10668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Oval 11"/>
            <p:cNvSpPr>
              <a:spLocks noChangeArrowheads="1"/>
            </p:cNvSpPr>
            <p:nvPr/>
          </p:nvSpPr>
          <p:spPr bwMode="auto">
            <a:xfrm rot="1277164">
              <a:off x="1981200" y="3124200"/>
              <a:ext cx="609600" cy="1338870"/>
            </a:xfrm>
            <a:prstGeom prst="ellipse">
              <a:avLst/>
            </a:prstGeom>
            <a:solidFill>
              <a:srgbClr val="D49FFF">
                <a:alpha val="45097"/>
              </a:srgbClr>
            </a:solidFill>
            <a:ln w="12600">
              <a:solidFill>
                <a:srgbClr val="DFE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 rot="2342598">
              <a:off x="1974828" y="3112981"/>
              <a:ext cx="609600" cy="1338870"/>
            </a:xfrm>
            <a:prstGeom prst="ellipse">
              <a:avLst/>
            </a:prstGeom>
            <a:solidFill>
              <a:srgbClr val="D49FFF">
                <a:alpha val="45097"/>
              </a:srgbClr>
            </a:solidFill>
            <a:ln w="12600">
              <a:solidFill>
                <a:srgbClr val="DFE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3"/>
            <p:cNvSpPr>
              <a:spLocks noChangeShapeType="1"/>
            </p:cNvSpPr>
            <p:nvPr/>
          </p:nvSpPr>
          <p:spPr bwMode="auto">
            <a:xfrm>
              <a:off x="533400" y="5715000"/>
              <a:ext cx="3048000" cy="1588"/>
            </a:xfrm>
            <a:prstGeom prst="line">
              <a:avLst/>
            </a:prstGeom>
            <a:noFill/>
            <a:ln w="1260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3127375" y="5181600"/>
              <a:ext cx="507168" cy="4638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 smtClean="0">
                  <a:solidFill>
                    <a:srgbClr val="FFFF00"/>
                  </a:solidFill>
                </a:rPr>
                <a:t>X</a:t>
              </a:r>
              <a:r>
                <a:rPr lang="en-US" baseline="-25000" dirty="0">
                  <a:solidFill>
                    <a:srgbClr val="FFFF00"/>
                  </a:solidFill>
                </a:rPr>
                <a:t>1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3" name="Text Box 5"/>
            <p:cNvSpPr txBox="1">
              <a:spLocks noChangeArrowheads="1"/>
            </p:cNvSpPr>
            <p:nvPr/>
          </p:nvSpPr>
          <p:spPr bwMode="auto">
            <a:xfrm>
              <a:off x="1374775" y="2438400"/>
              <a:ext cx="507168" cy="4638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 smtClean="0">
                  <a:solidFill>
                    <a:srgbClr val="FFFF00"/>
                  </a:solidFill>
                </a:rPr>
                <a:t>X</a:t>
              </a:r>
              <a:r>
                <a:rPr lang="en-US" baseline="-25000" dirty="0">
                  <a:solidFill>
                    <a:srgbClr val="FFFF00"/>
                  </a:solidFill>
                </a:rPr>
                <a:t>2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1524000" y="2895600"/>
              <a:ext cx="1588" cy="3048000"/>
            </a:xfrm>
            <a:prstGeom prst="line">
              <a:avLst/>
            </a:prstGeom>
            <a:noFill/>
            <a:ln w="1260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16933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Improving H1 with squeezing</a:t>
            </a:r>
            <a:endParaRPr lang="en-US" dirty="0"/>
          </a:p>
        </p:txBody>
      </p:sp>
      <p:pic>
        <p:nvPicPr>
          <p:cNvPr id="4" name="Picture 3" descr="resultSqz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3296" t="2253" r="9772" b="2685"/>
              <a:stretch>
                <a:fillRect/>
              </a:stretch>
            </p:blipFill>
          </mc:Choice>
          <mc:Fallback>
            <p:blipFill>
              <a:blip r:embed="rId3"/>
              <a:srcRect l="3296" t="2253" r="9772" b="2685"/>
              <a:stretch>
                <a:fillRect/>
              </a:stretch>
            </p:blipFill>
          </mc:Fallback>
        </mc:AlternateContent>
        <p:spPr>
          <a:xfrm>
            <a:off x="1735666" y="1312333"/>
            <a:ext cx="6172200" cy="521546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Box 5"/>
          <p:cNvSpPr txBox="1"/>
          <p:nvPr/>
        </p:nvSpPr>
        <p:spPr>
          <a:xfrm>
            <a:off x="2683933" y="1896533"/>
            <a:ext cx="169333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PRELIMINARY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77" y="206902"/>
            <a:ext cx="8229600" cy="1143000"/>
          </a:xfrm>
        </p:spPr>
        <p:txBody>
          <a:bodyPr/>
          <a:lstStyle/>
          <a:p>
            <a:r>
              <a:rPr lang="en-US" dirty="0" smtClean="0"/>
              <a:t>Best broadband sensitivity ever</a:t>
            </a:r>
            <a:endParaRPr lang="en-US" dirty="0"/>
          </a:p>
        </p:txBody>
      </p:sp>
      <p:pic>
        <p:nvPicPr>
          <p:cNvPr id="4" name="Content Placeholder 3" descr="resultS6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3653" t="2099" r="10370" b="3148"/>
              <a:stretch>
                <a:fillRect/>
              </a:stretch>
            </p:blipFill>
          </mc:Choice>
          <mc:Fallback>
            <p:blipFill>
              <a:blip r:embed="rId3"/>
              <a:srcRect l="3653" t="2099" r="10370" b="3148"/>
              <a:stretch>
                <a:fillRect/>
              </a:stretch>
            </p:blipFill>
          </mc:Fallback>
        </mc:AlternateContent>
        <p:spPr>
          <a:xfrm>
            <a:off x="1764792" y="1307592"/>
            <a:ext cx="6104467" cy="5198533"/>
          </a:xfr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2683933" y="1896533"/>
            <a:ext cx="169333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PRELIMINARY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281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2.15 dB (28%) improvement </a:t>
            </a:r>
            <a:br>
              <a:rPr lang="en-US" dirty="0" smtClean="0"/>
            </a:br>
            <a:r>
              <a:rPr lang="en-US" dirty="0" smtClean="0"/>
              <a:t>over quantum noise</a:t>
            </a:r>
            <a:endParaRPr lang="en-US" dirty="0"/>
          </a:p>
        </p:txBody>
      </p:sp>
      <p:pic>
        <p:nvPicPr>
          <p:cNvPr id="4" name="Picture 3" descr="sqzRati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4279" t="5798" r="8194"/>
              <a:stretch>
                <a:fillRect/>
              </a:stretch>
            </p:blipFill>
          </mc:Choice>
          <mc:Fallback>
            <p:blipFill>
              <a:blip r:embed="rId3"/>
              <a:srcRect l="4279" t="5798" r="8194"/>
              <a:stretch>
                <a:fillRect/>
              </a:stretch>
            </p:blipFill>
          </mc:Fallback>
        </mc:AlternateContent>
        <p:spPr>
          <a:xfrm>
            <a:off x="-1" y="1831335"/>
            <a:ext cx="4617864" cy="3840479"/>
          </a:xfrm>
          <a:prstGeom prst="rect">
            <a:avLst/>
          </a:prstGeom>
        </p:spPr>
      </p:pic>
      <p:pic>
        <p:nvPicPr>
          <p:cNvPr id="5" name="Picture 4" descr="sqz_technica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3402" t="7909" r="10112" b="2836"/>
              <a:stretch>
                <a:fillRect/>
              </a:stretch>
            </p:blipFill>
          </mc:Choice>
          <mc:Fallback>
            <p:blipFill>
              <a:blip r:embed="rId5"/>
              <a:srcRect l="3402" t="7909" r="10112" b="2836"/>
              <a:stretch>
                <a:fillRect/>
              </a:stretch>
            </p:blipFill>
          </mc:Fallback>
        </mc:AlternateContent>
        <p:spPr>
          <a:xfrm>
            <a:off x="4544860" y="1932939"/>
            <a:ext cx="4586488" cy="3657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29267" y="5960533"/>
            <a:ext cx="725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Squeezing improves only quantum noise, not other technical noises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sultSqz_zoo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3472" r="7807" b="3463"/>
              <a:stretch>
                <a:fillRect/>
              </a:stretch>
            </p:blipFill>
          </mc:Choice>
          <mc:Fallback>
            <p:blipFill>
              <a:blip r:embed="rId3"/>
              <a:srcRect l="3472" r="7807" b="3463"/>
              <a:stretch>
                <a:fillRect/>
              </a:stretch>
            </p:blipFill>
          </mc:Fallback>
        </mc:AlternateContent>
        <p:spPr>
          <a:xfrm>
            <a:off x="1566333" y="1417638"/>
            <a:ext cx="6299200" cy="529642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41" y="20320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Improving H1 by 2 dB (28%) with squeezing</a:t>
            </a:r>
            <a:br>
              <a:rPr lang="en-US" dirty="0" smtClean="0"/>
            </a:br>
            <a:r>
              <a:rPr lang="en-US" dirty="0" smtClean="0"/>
              <a:t>..without spoiling the sensitivity at 200 Hz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616200" y="3953933"/>
            <a:ext cx="2802467" cy="19727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89199" y="2081199"/>
            <a:ext cx="169333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PRELIMINARY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324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Gravitational Waves </a:t>
            </a:r>
            <a:endParaRPr lang="en-US" dirty="0"/>
          </a:p>
        </p:txBody>
      </p:sp>
      <p:pic>
        <p:nvPicPr>
          <p:cNvPr id="3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315" y="4567425"/>
            <a:ext cx="2840355" cy="135255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048000" y="3581400"/>
            <a:ext cx="685800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77373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377373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-9</a:t>
            </a:r>
            <a:r>
              <a:rPr lang="en-US" sz="1600" i="1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rgbClr val="377373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3581400"/>
            <a:ext cx="685800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1600" b="0" i="1" u="none" strike="noStrike" kern="1200" cap="none" normalizeH="0" baseline="0" noProof="0" dirty="0" smtClean="0">
                <a:ln>
                  <a:noFill/>
                </a:ln>
                <a:solidFill>
                  <a:srgbClr val="377373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normalizeH="0" baseline="30000" noProof="0" dirty="0" smtClean="0">
                <a:ln>
                  <a:noFill/>
                </a:ln>
                <a:solidFill>
                  <a:srgbClr val="377373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-4</a:t>
            </a:r>
            <a:r>
              <a:rPr lang="en-US" sz="1600" i="1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rgbClr val="377373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5600" y="3581400"/>
            <a:ext cx="685800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77373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377373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0</a:t>
            </a:r>
            <a:r>
              <a:rPr lang="en-US" sz="1600" i="1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rgbClr val="377373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01000" y="3581400"/>
            <a:ext cx="685800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77373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377373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3</a:t>
            </a:r>
            <a:r>
              <a:rPr lang="en-US" sz="1600" i="1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rgbClr val="377373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4" name="Group 11"/>
          <p:cNvGrpSpPr/>
          <p:nvPr/>
        </p:nvGrpSpPr>
        <p:grpSpPr>
          <a:xfrm>
            <a:off x="170090" y="1253837"/>
            <a:ext cx="2454233" cy="1717963"/>
            <a:chOff x="288967" y="1253837"/>
            <a:chExt cx="2454233" cy="1717963"/>
          </a:xfrm>
        </p:grpSpPr>
        <p:pic>
          <p:nvPicPr>
            <p:cNvPr id="13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460076" y="1348499"/>
              <a:ext cx="1319592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Relic radiation</a:t>
              </a:r>
            </a:p>
          </p:txBody>
        </p:sp>
      </p:grpSp>
      <p:grpSp>
        <p:nvGrpSpPr>
          <p:cNvPr id="5" name="Group 14"/>
          <p:cNvGrpSpPr/>
          <p:nvPr/>
        </p:nvGrpSpPr>
        <p:grpSpPr>
          <a:xfrm>
            <a:off x="2124995" y="1079808"/>
            <a:ext cx="1913056" cy="1434792"/>
            <a:chOff x="2243872" y="1079808"/>
            <a:chExt cx="1913056" cy="1434792"/>
          </a:xfrm>
        </p:grpSpPr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2244675" y="1099948"/>
              <a:ext cx="139012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Cosmic Strings</a:t>
              </a:r>
            </a:p>
          </p:txBody>
        </p:sp>
      </p:grpSp>
      <p:grpSp>
        <p:nvGrpSpPr>
          <p:cNvPr id="6" name="Group 17"/>
          <p:cNvGrpSpPr/>
          <p:nvPr/>
        </p:nvGrpSpPr>
        <p:grpSpPr>
          <a:xfrm>
            <a:off x="2920789" y="1808367"/>
            <a:ext cx="2599134" cy="1412465"/>
            <a:chOff x="3039666" y="1808367"/>
            <a:chExt cx="2599134" cy="1412465"/>
          </a:xfrm>
        </p:grpSpPr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8000" y="1808367"/>
              <a:ext cx="2590800" cy="1412465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3039666" y="2878149"/>
              <a:ext cx="2316660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Supermassive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 BH Binaries</a:t>
              </a:r>
            </a:p>
          </p:txBody>
        </p:sp>
      </p:grpSp>
      <p:grpSp>
        <p:nvGrpSpPr>
          <p:cNvPr id="7" name="Group 20"/>
          <p:cNvGrpSpPr/>
          <p:nvPr/>
        </p:nvGrpSpPr>
        <p:grpSpPr>
          <a:xfrm>
            <a:off x="4196178" y="990600"/>
            <a:ext cx="1857145" cy="1219200"/>
            <a:chOff x="4315055" y="990600"/>
            <a:chExt cx="1857145" cy="1219200"/>
          </a:xfrm>
        </p:grpSpPr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43400" y="990600"/>
              <a:ext cx="1828800" cy="1219200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4315055" y="1009945"/>
              <a:ext cx="177965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BH and NS Binaries</a:t>
              </a:r>
            </a:p>
          </p:txBody>
        </p:sp>
      </p:grpSp>
      <p:grpSp>
        <p:nvGrpSpPr>
          <p:cNvPr id="12" name="Group 23"/>
          <p:cNvGrpSpPr/>
          <p:nvPr/>
        </p:nvGrpSpPr>
        <p:grpSpPr>
          <a:xfrm>
            <a:off x="5220024" y="2133981"/>
            <a:ext cx="1967205" cy="1238709"/>
            <a:chOff x="5338901" y="2133981"/>
            <a:chExt cx="1967205" cy="1238709"/>
          </a:xfrm>
        </p:grpSpPr>
        <p:pic>
          <p:nvPicPr>
            <p:cNvPr id="25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410200" y="2133981"/>
              <a:ext cx="1828800" cy="1218819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5338901" y="3064913"/>
              <a:ext cx="1967205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Binaries coalescences</a:t>
              </a:r>
            </a:p>
          </p:txBody>
        </p:sp>
      </p:grpSp>
      <p:grpSp>
        <p:nvGrpSpPr>
          <p:cNvPr id="15" name="Group 26"/>
          <p:cNvGrpSpPr/>
          <p:nvPr/>
        </p:nvGrpSpPr>
        <p:grpSpPr>
          <a:xfrm>
            <a:off x="5898098" y="1049741"/>
            <a:ext cx="1920025" cy="1388659"/>
            <a:chOff x="6016975" y="1049741"/>
            <a:chExt cx="1920025" cy="1388659"/>
          </a:xfrm>
        </p:grpSpPr>
        <p:pic>
          <p:nvPicPr>
            <p:cNvPr id="28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83799" y="1049741"/>
              <a:ext cx="1853201" cy="1388659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" name="TextBox 28"/>
            <p:cNvSpPr txBox="1"/>
            <p:nvPr/>
          </p:nvSpPr>
          <p:spPr>
            <a:xfrm>
              <a:off x="6016975" y="1855704"/>
              <a:ext cx="1797287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Extreme Mass Ratio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Inspirals</a:t>
              </a: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endParaRPr>
            </a:p>
          </p:txBody>
        </p:sp>
      </p:grpSp>
      <p:grpSp>
        <p:nvGrpSpPr>
          <p:cNvPr id="18" name="Group 29"/>
          <p:cNvGrpSpPr/>
          <p:nvPr/>
        </p:nvGrpSpPr>
        <p:grpSpPr>
          <a:xfrm>
            <a:off x="7544625" y="838200"/>
            <a:ext cx="1436996" cy="1436996"/>
            <a:chOff x="7663502" y="838200"/>
            <a:chExt cx="1436996" cy="1436996"/>
          </a:xfrm>
        </p:grpSpPr>
        <p:pic>
          <p:nvPicPr>
            <p:cNvPr id="31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663502" y="838200"/>
              <a:ext cx="1436996" cy="1436996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2" name="TextBox 31"/>
            <p:cNvSpPr txBox="1"/>
            <p:nvPr/>
          </p:nvSpPr>
          <p:spPr>
            <a:xfrm>
              <a:off x="7847956" y="930671"/>
              <a:ext cx="114967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Supernovae</a:t>
              </a:r>
            </a:p>
          </p:txBody>
        </p:sp>
      </p:grpSp>
      <p:grpSp>
        <p:nvGrpSpPr>
          <p:cNvPr id="21" name="Group 32"/>
          <p:cNvGrpSpPr/>
          <p:nvPr/>
        </p:nvGrpSpPr>
        <p:grpSpPr>
          <a:xfrm>
            <a:off x="7332324" y="2117315"/>
            <a:ext cx="1235599" cy="1230004"/>
            <a:chOff x="7451201" y="2117315"/>
            <a:chExt cx="1235599" cy="1230004"/>
          </a:xfrm>
        </p:grpSpPr>
        <p:pic>
          <p:nvPicPr>
            <p:cNvPr id="34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52241" y="2117315"/>
              <a:ext cx="1234559" cy="1230004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5" name="TextBox 34"/>
            <p:cNvSpPr txBox="1"/>
            <p:nvPr/>
          </p:nvSpPr>
          <p:spPr>
            <a:xfrm>
              <a:off x="7451201" y="3024153"/>
              <a:ext cx="118173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Spinning NS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 rot="20952793">
            <a:off x="1199021" y="897887"/>
            <a:ext cx="78603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i="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?</a:t>
            </a:r>
            <a:endParaRPr lang="en-US" sz="9600" i="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381435" y="1835117"/>
            <a:ext cx="78603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i="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?</a:t>
            </a:r>
            <a:endParaRPr lang="en-US" sz="9600" i="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 rot="463491">
            <a:off x="3716849" y="1023536"/>
            <a:ext cx="78603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i="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?</a:t>
            </a:r>
            <a:endParaRPr lang="en-US" sz="9600" b="1" i="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 rot="463491">
            <a:off x="8174906" y="1880823"/>
            <a:ext cx="78603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i="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?</a:t>
            </a:r>
            <a:endParaRPr lang="en-US" sz="9600" b="1" i="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 rot="21044633">
            <a:off x="5107644" y="1724662"/>
            <a:ext cx="78603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i="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?</a:t>
            </a:r>
            <a:endParaRPr lang="en-US" sz="9600" b="1" i="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172200" y="640140"/>
            <a:ext cx="78603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i="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?</a:t>
            </a:r>
            <a:endParaRPr lang="en-US" sz="9600" b="1" i="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4" name="Group 41"/>
          <p:cNvGrpSpPr/>
          <p:nvPr/>
        </p:nvGrpSpPr>
        <p:grpSpPr>
          <a:xfrm>
            <a:off x="18300" y="3581400"/>
            <a:ext cx="2488776" cy="2404426"/>
            <a:chOff x="18300" y="3581400"/>
            <a:chExt cx="2488776" cy="2404426"/>
          </a:xfrm>
        </p:grpSpPr>
        <p:sp>
          <p:nvSpPr>
            <p:cNvPr id="43" name="TextBox 42"/>
            <p:cNvSpPr txBox="1"/>
            <p:nvPr/>
          </p:nvSpPr>
          <p:spPr>
            <a:xfrm>
              <a:off x="152400" y="3581400"/>
              <a:ext cx="685800" cy="4572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kumimoji="0" lang="en-US" sz="16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377373"/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10</a:t>
              </a:r>
              <a:r>
                <a:rPr kumimoji="0" lang="en-US" sz="1600" b="0" i="1" u="none" strike="noStrike" kern="1200" cap="none" spc="0" normalizeH="0" baseline="30000" noProof="0" dirty="0" smtClean="0">
                  <a:ln>
                    <a:noFill/>
                  </a:ln>
                  <a:solidFill>
                    <a:srgbClr val="377373"/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-16</a:t>
              </a:r>
              <a:r>
                <a:rPr lang="en-US" sz="1600" i="1" dirty="0" smtClean="0">
                  <a:solidFill>
                    <a:srgbClr val="377373"/>
                  </a:solidFill>
                  <a:latin typeface="Helvetica" pitchFamily="34" charset="0"/>
                  <a:cs typeface="Helvetica" pitchFamily="34" charset="0"/>
                </a:rPr>
                <a:t> Hz</a:t>
              </a:r>
              <a:endParaRPr kumimoji="0" 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377373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endParaRPr>
            </a:p>
          </p:txBody>
        </p:sp>
        <p:pic>
          <p:nvPicPr>
            <p:cNvPr id="44" name="Picture 1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52400" y="4952999"/>
              <a:ext cx="1455347" cy="1032827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5" name="Picture 1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55789" y="4258965"/>
              <a:ext cx="1744523" cy="1219200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6" name="Rectangle 45"/>
            <p:cNvSpPr/>
            <p:nvPr/>
          </p:nvSpPr>
          <p:spPr>
            <a:xfrm>
              <a:off x="18300" y="3954147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alpha val="0"/>
                  </a:srgbClr>
                </a:gs>
                <a:gs pos="20000">
                  <a:srgbClr val="C00000"/>
                </a:gs>
                <a:gs pos="80000">
                  <a:srgbClr val="C00000"/>
                </a:gs>
                <a:gs pos="100000">
                  <a:srgbClr val="C0000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0" i="0" dirty="0" smtClean="0">
                  <a:latin typeface="Helvetica" pitchFamily="34" charset="0"/>
                  <a:cs typeface="Helvetica" pitchFamily="34" charset="0"/>
                </a:rPr>
                <a:t>Inflation Probe</a:t>
              </a:r>
              <a:endParaRPr lang="en-US" sz="1600" b="0" i="0" dirty="0">
                <a:latin typeface="Helvetica" pitchFamily="34" charset="0"/>
                <a:cs typeface="Helvetica" pitchFamily="34" charset="0"/>
              </a:endParaRPr>
            </a:p>
          </p:txBody>
        </p:sp>
      </p:grpSp>
      <p:grpSp>
        <p:nvGrpSpPr>
          <p:cNvPr id="27" name="Group 46"/>
          <p:cNvGrpSpPr/>
          <p:nvPr/>
        </p:nvGrpSpPr>
        <p:grpSpPr>
          <a:xfrm>
            <a:off x="1991570" y="3954147"/>
            <a:ext cx="3073871" cy="2434758"/>
            <a:chOff x="1991570" y="3954147"/>
            <a:chExt cx="3073871" cy="2434758"/>
          </a:xfrm>
        </p:grpSpPr>
        <p:pic>
          <p:nvPicPr>
            <p:cNvPr id="48" name="Picture 1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433575" y="3954147"/>
              <a:ext cx="1631866" cy="2065653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9" name="Picture 1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991570" y="5036355"/>
              <a:ext cx="2032000" cy="1352550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0" name="Rectangle 49"/>
            <p:cNvSpPr/>
            <p:nvPr/>
          </p:nvSpPr>
          <p:spPr>
            <a:xfrm>
              <a:off x="2219255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326464">
                    <a:alpha val="0"/>
                  </a:srgbClr>
                </a:gs>
                <a:gs pos="20000">
                  <a:srgbClr val="326464"/>
                </a:gs>
                <a:gs pos="80000">
                  <a:srgbClr val="326464"/>
                </a:gs>
                <a:gs pos="100000">
                  <a:srgbClr val="326464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0" i="0" dirty="0" smtClean="0">
                  <a:latin typeface="Helvetica" pitchFamily="34" charset="0"/>
                  <a:cs typeface="Helvetica" pitchFamily="34" charset="0"/>
                </a:rPr>
                <a:t>Pulsar timing</a:t>
              </a:r>
              <a:endParaRPr lang="en-US" sz="1600" b="0" i="0" dirty="0"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4511864" y="3960265"/>
            <a:ext cx="2488776" cy="23380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0"/>
                </a:schemeClr>
              </a:gs>
              <a:gs pos="20000">
                <a:schemeClr val="tx1">
                  <a:lumMod val="50000"/>
                </a:schemeClr>
              </a:gs>
              <a:gs pos="80000">
                <a:schemeClr val="tx1">
                  <a:lumMod val="50000"/>
                </a:schemeClr>
              </a:gs>
              <a:gs pos="100000">
                <a:schemeClr val="tx1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i="0" dirty="0" smtClean="0">
                <a:latin typeface="Helvetica" pitchFamily="34" charset="0"/>
                <a:cs typeface="Helvetica" pitchFamily="34" charset="0"/>
              </a:rPr>
              <a:t>Space detectors</a:t>
            </a:r>
            <a:endParaRPr lang="en-US" sz="1600" b="0" i="0" dirty="0"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30" name="Group 51"/>
          <p:cNvGrpSpPr/>
          <p:nvPr/>
        </p:nvGrpSpPr>
        <p:grpSpPr>
          <a:xfrm>
            <a:off x="6636924" y="3960265"/>
            <a:ext cx="2488776" cy="2352745"/>
            <a:chOff x="6636924" y="3960265"/>
            <a:chExt cx="2488776" cy="2352745"/>
          </a:xfrm>
        </p:grpSpPr>
        <p:pic>
          <p:nvPicPr>
            <p:cNvPr id="53" name="Picture 2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000640" y="4983636"/>
              <a:ext cx="1820965" cy="1329374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4" name="Picture 2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315200" y="4114800"/>
              <a:ext cx="1588911" cy="1066800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Rectangle 54"/>
            <p:cNvSpPr/>
            <p:nvPr/>
          </p:nvSpPr>
          <p:spPr>
            <a:xfrm>
              <a:off x="6636924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FC950C">
                    <a:alpha val="0"/>
                  </a:srgbClr>
                </a:gs>
                <a:gs pos="20000">
                  <a:srgbClr val="FC950C"/>
                </a:gs>
                <a:gs pos="79000">
                  <a:srgbClr val="FC950C"/>
                </a:gs>
                <a:gs pos="100000">
                  <a:srgbClr val="FC950C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0" i="0" dirty="0" smtClean="0">
                  <a:latin typeface="Helvetica" pitchFamily="34" charset="0"/>
                  <a:cs typeface="Helvetica" pitchFamily="34" charset="0"/>
                </a:rPr>
                <a:t>Ground interferometers</a:t>
              </a:r>
              <a:endParaRPr lang="en-US" sz="1600" b="0" i="0" dirty="0"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5621782" y="4693335"/>
            <a:ext cx="78603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i="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?</a:t>
            </a:r>
            <a:endParaRPr lang="en-US" sz="9600" b="1" i="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3" name="Group 53"/>
          <p:cNvGrpSpPr>
            <a:grpSpLocks noChangeAspect="1"/>
          </p:cNvGrpSpPr>
          <p:nvPr/>
        </p:nvGrpSpPr>
        <p:grpSpPr bwMode="auto">
          <a:xfrm>
            <a:off x="-228600" y="3465513"/>
            <a:ext cx="9601200" cy="192087"/>
            <a:chOff x="-144" y="2183"/>
            <a:chExt cx="6048" cy="121"/>
          </a:xfrm>
          <a:noFill/>
        </p:grpSpPr>
        <p:sp>
          <p:nvSpPr>
            <p:cNvPr id="2100" name="AutoShape 52"/>
            <p:cNvSpPr>
              <a:spLocks noChangeAspect="1" noChangeArrowheads="1" noTextEdit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2" name="Rectangle 54"/>
            <p:cNvSpPr>
              <a:spLocks noChangeArrowheads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3" name="Freeform 55"/>
            <p:cNvSpPr>
              <a:spLocks/>
            </p:cNvSpPr>
            <p:nvPr/>
          </p:nvSpPr>
          <p:spPr bwMode="auto">
            <a:xfrm>
              <a:off x="-23" y="2186"/>
              <a:ext cx="796" cy="58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5" y="58"/>
                </a:cxn>
                <a:cxn ang="0">
                  <a:pos x="6" y="58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10" y="58"/>
                </a:cxn>
                <a:cxn ang="0">
                  <a:pos x="12" y="58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9" y="58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38" y="58"/>
                </a:cxn>
                <a:cxn ang="0">
                  <a:pos x="41" y="58"/>
                </a:cxn>
                <a:cxn ang="0">
                  <a:pos x="45" y="58"/>
                </a:cxn>
                <a:cxn ang="0">
                  <a:pos x="52" y="58"/>
                </a:cxn>
                <a:cxn ang="0">
                  <a:pos x="58" y="58"/>
                </a:cxn>
                <a:cxn ang="0">
                  <a:pos x="75" y="58"/>
                </a:cxn>
                <a:cxn ang="0">
                  <a:pos x="122" y="57"/>
                </a:cxn>
                <a:cxn ang="0">
                  <a:pos x="169" y="56"/>
                </a:cxn>
                <a:cxn ang="0">
                  <a:pos x="215" y="55"/>
                </a:cxn>
                <a:cxn ang="0">
                  <a:pos x="261" y="53"/>
                </a:cxn>
                <a:cxn ang="0">
                  <a:pos x="308" y="51"/>
                </a:cxn>
                <a:cxn ang="0">
                  <a:pos x="355" y="47"/>
                </a:cxn>
                <a:cxn ang="0">
                  <a:pos x="401" y="42"/>
                </a:cxn>
                <a:cxn ang="0">
                  <a:pos x="448" y="37"/>
                </a:cxn>
                <a:cxn ang="0">
                  <a:pos x="494" y="30"/>
                </a:cxn>
                <a:cxn ang="0">
                  <a:pos x="540" y="23"/>
                </a:cxn>
                <a:cxn ang="0">
                  <a:pos x="587" y="15"/>
                </a:cxn>
                <a:cxn ang="0">
                  <a:pos x="633" y="8"/>
                </a:cxn>
                <a:cxn ang="0">
                  <a:pos x="680" y="2"/>
                </a:cxn>
                <a:cxn ang="0">
                  <a:pos x="699" y="0"/>
                </a:cxn>
                <a:cxn ang="0">
                  <a:pos x="706" y="0"/>
                </a:cxn>
                <a:cxn ang="0">
                  <a:pos x="709" y="0"/>
                </a:cxn>
                <a:cxn ang="0">
                  <a:pos x="713" y="0"/>
                </a:cxn>
                <a:cxn ang="0">
                  <a:pos x="716" y="0"/>
                </a:cxn>
                <a:cxn ang="0">
                  <a:pos x="718" y="0"/>
                </a:cxn>
                <a:cxn ang="0">
                  <a:pos x="721" y="0"/>
                </a:cxn>
                <a:cxn ang="0">
                  <a:pos x="722" y="0"/>
                </a:cxn>
                <a:cxn ang="0">
                  <a:pos x="724" y="0"/>
                </a:cxn>
                <a:cxn ang="0">
                  <a:pos x="725" y="0"/>
                </a:cxn>
                <a:cxn ang="0">
                  <a:pos x="726" y="0"/>
                </a:cxn>
                <a:cxn ang="0">
                  <a:pos x="727" y="0"/>
                </a:cxn>
                <a:cxn ang="0">
                  <a:pos x="727" y="0"/>
                </a:cxn>
                <a:cxn ang="0">
                  <a:pos x="728" y="0"/>
                </a:cxn>
                <a:cxn ang="0">
                  <a:pos x="729" y="0"/>
                </a:cxn>
                <a:cxn ang="0">
                  <a:pos x="730" y="0"/>
                </a:cxn>
                <a:cxn ang="0">
                  <a:pos x="731" y="0"/>
                </a:cxn>
                <a:cxn ang="0">
                  <a:pos x="733" y="0"/>
                </a:cxn>
                <a:cxn ang="0">
                  <a:pos x="735" y="0"/>
                </a:cxn>
                <a:cxn ang="0">
                  <a:pos x="741" y="0"/>
                </a:cxn>
                <a:cxn ang="0">
                  <a:pos x="744" y="0"/>
                </a:cxn>
                <a:cxn ang="0">
                  <a:pos x="747" y="0"/>
                </a:cxn>
                <a:cxn ang="0">
                  <a:pos x="752" y="0"/>
                </a:cxn>
                <a:cxn ang="0">
                  <a:pos x="761" y="1"/>
                </a:cxn>
                <a:cxn ang="0">
                  <a:pos x="773" y="2"/>
                </a:cxn>
              </a:cxnLst>
              <a:rect l="0" t="0" r="r" b="b"/>
              <a:pathLst>
                <a:path w="796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4" y="58"/>
                  </a:lnTo>
                  <a:lnTo>
                    <a:pt x="69" y="58"/>
                  </a:lnTo>
                  <a:lnTo>
                    <a:pt x="75" y="58"/>
                  </a:lnTo>
                  <a:lnTo>
                    <a:pt x="81" y="58"/>
                  </a:lnTo>
                  <a:lnTo>
                    <a:pt x="87" y="57"/>
                  </a:lnTo>
                  <a:lnTo>
                    <a:pt x="93" y="57"/>
                  </a:lnTo>
                  <a:lnTo>
                    <a:pt x="99" y="57"/>
                  </a:lnTo>
                  <a:lnTo>
                    <a:pt x="105" y="57"/>
                  </a:lnTo>
                  <a:lnTo>
                    <a:pt x="110" y="57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8" y="57"/>
                  </a:lnTo>
                  <a:lnTo>
                    <a:pt x="134" y="57"/>
                  </a:lnTo>
                  <a:lnTo>
                    <a:pt x="140" y="57"/>
                  </a:lnTo>
                  <a:lnTo>
                    <a:pt x="145" y="57"/>
                  </a:lnTo>
                  <a:lnTo>
                    <a:pt x="151" y="57"/>
                  </a:lnTo>
                  <a:lnTo>
                    <a:pt x="157" y="57"/>
                  </a:lnTo>
                  <a:lnTo>
                    <a:pt x="163" y="57"/>
                  </a:lnTo>
                  <a:lnTo>
                    <a:pt x="169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6" y="56"/>
                  </a:lnTo>
                  <a:lnTo>
                    <a:pt x="192" y="56"/>
                  </a:lnTo>
                  <a:lnTo>
                    <a:pt x="198" y="56"/>
                  </a:lnTo>
                  <a:lnTo>
                    <a:pt x="203" y="56"/>
                  </a:lnTo>
                  <a:lnTo>
                    <a:pt x="209" y="55"/>
                  </a:lnTo>
                  <a:lnTo>
                    <a:pt x="215" y="55"/>
                  </a:lnTo>
                  <a:lnTo>
                    <a:pt x="221" y="55"/>
                  </a:lnTo>
                  <a:lnTo>
                    <a:pt x="227" y="55"/>
                  </a:lnTo>
                  <a:lnTo>
                    <a:pt x="232" y="55"/>
                  </a:lnTo>
                  <a:lnTo>
                    <a:pt x="238" y="54"/>
                  </a:lnTo>
                  <a:lnTo>
                    <a:pt x="244" y="54"/>
                  </a:lnTo>
                  <a:lnTo>
                    <a:pt x="250" y="54"/>
                  </a:lnTo>
                  <a:lnTo>
                    <a:pt x="256" y="54"/>
                  </a:lnTo>
                  <a:lnTo>
                    <a:pt x="261" y="53"/>
                  </a:lnTo>
                  <a:lnTo>
                    <a:pt x="267" y="53"/>
                  </a:lnTo>
                  <a:lnTo>
                    <a:pt x="273" y="53"/>
                  </a:lnTo>
                  <a:lnTo>
                    <a:pt x="279" y="52"/>
                  </a:lnTo>
                  <a:lnTo>
                    <a:pt x="285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302" y="51"/>
                  </a:lnTo>
                  <a:lnTo>
                    <a:pt x="308" y="51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6" y="50"/>
                  </a:lnTo>
                  <a:lnTo>
                    <a:pt x="332" y="49"/>
                  </a:lnTo>
                  <a:lnTo>
                    <a:pt x="337" y="48"/>
                  </a:lnTo>
                  <a:lnTo>
                    <a:pt x="343" y="48"/>
                  </a:lnTo>
                  <a:lnTo>
                    <a:pt x="349" y="48"/>
                  </a:lnTo>
                  <a:lnTo>
                    <a:pt x="355" y="47"/>
                  </a:lnTo>
                  <a:lnTo>
                    <a:pt x="361" y="47"/>
                  </a:lnTo>
                  <a:lnTo>
                    <a:pt x="367" y="46"/>
                  </a:lnTo>
                  <a:lnTo>
                    <a:pt x="372" y="46"/>
                  </a:lnTo>
                  <a:lnTo>
                    <a:pt x="378" y="45"/>
                  </a:lnTo>
                  <a:lnTo>
                    <a:pt x="384" y="44"/>
                  </a:lnTo>
                  <a:lnTo>
                    <a:pt x="389" y="44"/>
                  </a:lnTo>
                  <a:lnTo>
                    <a:pt x="395" y="43"/>
                  </a:lnTo>
                  <a:lnTo>
                    <a:pt x="401" y="42"/>
                  </a:lnTo>
                  <a:lnTo>
                    <a:pt x="407" y="42"/>
                  </a:lnTo>
                  <a:lnTo>
                    <a:pt x="413" y="41"/>
                  </a:lnTo>
                  <a:lnTo>
                    <a:pt x="418" y="40"/>
                  </a:lnTo>
                  <a:lnTo>
                    <a:pt x="424" y="40"/>
                  </a:lnTo>
                  <a:lnTo>
                    <a:pt x="430" y="39"/>
                  </a:lnTo>
                  <a:lnTo>
                    <a:pt x="436" y="38"/>
                  </a:lnTo>
                  <a:lnTo>
                    <a:pt x="442" y="38"/>
                  </a:lnTo>
                  <a:lnTo>
                    <a:pt x="448" y="37"/>
                  </a:lnTo>
                  <a:lnTo>
                    <a:pt x="454" y="36"/>
                  </a:lnTo>
                  <a:lnTo>
                    <a:pt x="459" y="35"/>
                  </a:lnTo>
                  <a:lnTo>
                    <a:pt x="465" y="34"/>
                  </a:lnTo>
                  <a:lnTo>
                    <a:pt x="471" y="34"/>
                  </a:lnTo>
                  <a:lnTo>
                    <a:pt x="476" y="33"/>
                  </a:lnTo>
                  <a:lnTo>
                    <a:pt x="482" y="32"/>
                  </a:lnTo>
                  <a:lnTo>
                    <a:pt x="488" y="31"/>
                  </a:lnTo>
                  <a:lnTo>
                    <a:pt x="494" y="30"/>
                  </a:lnTo>
                  <a:lnTo>
                    <a:pt x="500" y="29"/>
                  </a:lnTo>
                  <a:lnTo>
                    <a:pt x="506" y="28"/>
                  </a:lnTo>
                  <a:lnTo>
                    <a:pt x="511" y="28"/>
                  </a:lnTo>
                  <a:lnTo>
                    <a:pt x="517" y="27"/>
                  </a:lnTo>
                  <a:lnTo>
                    <a:pt x="523" y="26"/>
                  </a:lnTo>
                  <a:lnTo>
                    <a:pt x="529" y="25"/>
                  </a:lnTo>
                  <a:lnTo>
                    <a:pt x="534" y="24"/>
                  </a:lnTo>
                  <a:lnTo>
                    <a:pt x="540" y="23"/>
                  </a:lnTo>
                  <a:lnTo>
                    <a:pt x="546" y="22"/>
                  </a:lnTo>
                  <a:lnTo>
                    <a:pt x="552" y="21"/>
                  </a:lnTo>
                  <a:lnTo>
                    <a:pt x="558" y="20"/>
                  </a:lnTo>
                  <a:lnTo>
                    <a:pt x="564" y="19"/>
                  </a:lnTo>
                  <a:lnTo>
                    <a:pt x="569" y="18"/>
                  </a:lnTo>
                  <a:lnTo>
                    <a:pt x="575" y="17"/>
                  </a:lnTo>
                  <a:lnTo>
                    <a:pt x="581" y="16"/>
                  </a:lnTo>
                  <a:lnTo>
                    <a:pt x="587" y="15"/>
                  </a:lnTo>
                  <a:lnTo>
                    <a:pt x="593" y="14"/>
                  </a:lnTo>
                  <a:lnTo>
                    <a:pt x="598" y="13"/>
                  </a:lnTo>
                  <a:lnTo>
                    <a:pt x="604" y="12"/>
                  </a:lnTo>
                  <a:lnTo>
                    <a:pt x="610" y="11"/>
                  </a:lnTo>
                  <a:lnTo>
                    <a:pt x="616" y="10"/>
                  </a:lnTo>
                  <a:lnTo>
                    <a:pt x="622" y="9"/>
                  </a:lnTo>
                  <a:lnTo>
                    <a:pt x="627" y="8"/>
                  </a:lnTo>
                  <a:lnTo>
                    <a:pt x="633" y="8"/>
                  </a:lnTo>
                  <a:lnTo>
                    <a:pt x="639" y="7"/>
                  </a:lnTo>
                  <a:lnTo>
                    <a:pt x="645" y="6"/>
                  </a:lnTo>
                  <a:lnTo>
                    <a:pt x="651" y="5"/>
                  </a:lnTo>
                  <a:lnTo>
                    <a:pt x="657" y="4"/>
                  </a:lnTo>
                  <a:lnTo>
                    <a:pt x="662" y="4"/>
                  </a:lnTo>
                  <a:lnTo>
                    <a:pt x="668" y="3"/>
                  </a:lnTo>
                  <a:lnTo>
                    <a:pt x="674" y="3"/>
                  </a:lnTo>
                  <a:lnTo>
                    <a:pt x="680" y="2"/>
                  </a:lnTo>
                  <a:lnTo>
                    <a:pt x="686" y="2"/>
                  </a:lnTo>
                  <a:lnTo>
                    <a:pt x="692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9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9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6" y="1"/>
                  </a:lnTo>
                  <a:lnTo>
                    <a:pt x="756" y="1"/>
                  </a:lnTo>
                  <a:lnTo>
                    <a:pt x="757" y="1"/>
                  </a:lnTo>
                  <a:lnTo>
                    <a:pt x="758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2" y="1"/>
                  </a:lnTo>
                  <a:lnTo>
                    <a:pt x="762" y="1"/>
                  </a:lnTo>
                  <a:lnTo>
                    <a:pt x="763" y="1"/>
                  </a:lnTo>
                  <a:lnTo>
                    <a:pt x="764" y="2"/>
                  </a:lnTo>
                  <a:lnTo>
                    <a:pt x="767" y="2"/>
                  </a:lnTo>
                  <a:lnTo>
                    <a:pt x="773" y="2"/>
                  </a:lnTo>
                  <a:lnTo>
                    <a:pt x="779" y="3"/>
                  </a:lnTo>
                  <a:lnTo>
                    <a:pt x="784" y="4"/>
                  </a:lnTo>
                  <a:lnTo>
                    <a:pt x="790" y="5"/>
                  </a:lnTo>
                  <a:lnTo>
                    <a:pt x="796" y="6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4" name="Freeform 56"/>
            <p:cNvSpPr>
              <a:spLocks/>
            </p:cNvSpPr>
            <p:nvPr/>
          </p:nvSpPr>
          <p:spPr bwMode="auto">
            <a:xfrm>
              <a:off x="773" y="2186"/>
              <a:ext cx="582" cy="116"/>
            </a:xfrm>
            <a:custGeom>
              <a:avLst/>
              <a:gdLst/>
              <a:ahLst/>
              <a:cxnLst>
                <a:cxn ang="0">
                  <a:pos x="41" y="18"/>
                </a:cxn>
                <a:cxn ang="0">
                  <a:pos x="88" y="39"/>
                </a:cxn>
                <a:cxn ang="0">
                  <a:pos x="134" y="66"/>
                </a:cxn>
                <a:cxn ang="0">
                  <a:pos x="181" y="93"/>
                </a:cxn>
                <a:cxn ang="0">
                  <a:pos x="221" y="111"/>
                </a:cxn>
                <a:cxn ang="0">
                  <a:pos x="227" y="112"/>
                </a:cxn>
                <a:cxn ang="0">
                  <a:pos x="231" y="113"/>
                </a:cxn>
                <a:cxn ang="0">
                  <a:pos x="236" y="114"/>
                </a:cxn>
                <a:cxn ang="0">
                  <a:pos x="239" y="115"/>
                </a:cxn>
                <a:cxn ang="0">
                  <a:pos x="241" y="115"/>
                </a:cxn>
                <a:cxn ang="0">
                  <a:pos x="244" y="115"/>
                </a:cxn>
                <a:cxn ang="0">
                  <a:pos x="247" y="115"/>
                </a:cxn>
                <a:cxn ang="0">
                  <a:pos x="249" y="116"/>
                </a:cxn>
                <a:cxn ang="0">
                  <a:pos x="250" y="116"/>
                </a:cxn>
                <a:cxn ang="0">
                  <a:pos x="251" y="116"/>
                </a:cxn>
                <a:cxn ang="0">
                  <a:pos x="252" y="116"/>
                </a:cxn>
                <a:cxn ang="0">
                  <a:pos x="252" y="116"/>
                </a:cxn>
                <a:cxn ang="0">
                  <a:pos x="253" y="116"/>
                </a:cxn>
                <a:cxn ang="0">
                  <a:pos x="254" y="116"/>
                </a:cxn>
                <a:cxn ang="0">
                  <a:pos x="255" y="116"/>
                </a:cxn>
                <a:cxn ang="0">
                  <a:pos x="256" y="116"/>
                </a:cxn>
                <a:cxn ang="0">
                  <a:pos x="257" y="115"/>
                </a:cxn>
                <a:cxn ang="0">
                  <a:pos x="259" y="115"/>
                </a:cxn>
                <a:cxn ang="0">
                  <a:pos x="262" y="115"/>
                </a:cxn>
                <a:cxn ang="0">
                  <a:pos x="264" y="115"/>
                </a:cxn>
                <a:cxn ang="0">
                  <a:pos x="268" y="114"/>
                </a:cxn>
                <a:cxn ang="0">
                  <a:pos x="271" y="114"/>
                </a:cxn>
                <a:cxn ang="0">
                  <a:pos x="275" y="113"/>
                </a:cxn>
                <a:cxn ang="0">
                  <a:pos x="282" y="111"/>
                </a:cxn>
                <a:cxn ang="0">
                  <a:pos x="291" y="108"/>
                </a:cxn>
                <a:cxn ang="0">
                  <a:pos x="337" y="77"/>
                </a:cxn>
                <a:cxn ang="0">
                  <a:pos x="384" y="34"/>
                </a:cxn>
                <a:cxn ang="0">
                  <a:pos x="419" y="7"/>
                </a:cxn>
                <a:cxn ang="0">
                  <a:pos x="425" y="4"/>
                </a:cxn>
                <a:cxn ang="0">
                  <a:pos x="429" y="3"/>
                </a:cxn>
                <a:cxn ang="0">
                  <a:pos x="433" y="2"/>
                </a:cxn>
                <a:cxn ang="0">
                  <a:pos x="437" y="1"/>
                </a:cxn>
                <a:cxn ang="0">
                  <a:pos x="439" y="0"/>
                </a:cxn>
                <a:cxn ang="0">
                  <a:pos x="441" y="0"/>
                </a:cxn>
                <a:cxn ang="0">
                  <a:pos x="443" y="0"/>
                </a:cxn>
                <a:cxn ang="0">
                  <a:pos x="444" y="0"/>
                </a:cxn>
                <a:cxn ang="0">
                  <a:pos x="445" y="0"/>
                </a:cxn>
                <a:cxn ang="0">
                  <a:pos x="446" y="0"/>
                </a:cxn>
                <a:cxn ang="0">
                  <a:pos x="447" y="0"/>
                </a:cxn>
                <a:cxn ang="0">
                  <a:pos x="448" y="0"/>
                </a:cxn>
                <a:cxn ang="0">
                  <a:pos x="449" y="0"/>
                </a:cxn>
                <a:cxn ang="0">
                  <a:pos x="449" y="0"/>
                </a:cxn>
                <a:cxn ang="0">
                  <a:pos x="451" y="0"/>
                </a:cxn>
                <a:cxn ang="0">
                  <a:pos x="452" y="0"/>
                </a:cxn>
                <a:cxn ang="0">
                  <a:pos x="454" y="0"/>
                </a:cxn>
                <a:cxn ang="0">
                  <a:pos x="456" y="0"/>
                </a:cxn>
                <a:cxn ang="0">
                  <a:pos x="459" y="1"/>
                </a:cxn>
                <a:cxn ang="0">
                  <a:pos x="464" y="2"/>
                </a:cxn>
                <a:cxn ang="0">
                  <a:pos x="468" y="4"/>
                </a:cxn>
                <a:cxn ang="0">
                  <a:pos x="471" y="6"/>
                </a:cxn>
                <a:cxn ang="0">
                  <a:pos x="478" y="9"/>
                </a:cxn>
                <a:cxn ang="0">
                  <a:pos x="512" y="41"/>
                </a:cxn>
                <a:cxn ang="0">
                  <a:pos x="558" y="96"/>
                </a:cxn>
                <a:cxn ang="0">
                  <a:pos x="570" y="106"/>
                </a:cxn>
                <a:cxn ang="0">
                  <a:pos x="573" y="108"/>
                </a:cxn>
                <a:cxn ang="0">
                  <a:pos x="576" y="110"/>
                </a:cxn>
                <a:cxn ang="0">
                  <a:pos x="581" y="112"/>
                </a:cxn>
              </a:cxnLst>
              <a:rect l="0" t="0" r="r" b="b"/>
              <a:pathLst>
                <a:path w="582" h="116">
                  <a:moveTo>
                    <a:pt x="0" y="6"/>
                  </a:moveTo>
                  <a:lnTo>
                    <a:pt x="6" y="8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8"/>
                  </a:lnTo>
                  <a:lnTo>
                    <a:pt x="47" y="20"/>
                  </a:lnTo>
                  <a:lnTo>
                    <a:pt x="53" y="23"/>
                  </a:lnTo>
                  <a:lnTo>
                    <a:pt x="58" y="25"/>
                  </a:lnTo>
                  <a:lnTo>
                    <a:pt x="64" y="28"/>
                  </a:lnTo>
                  <a:lnTo>
                    <a:pt x="70" y="30"/>
                  </a:lnTo>
                  <a:lnTo>
                    <a:pt x="76" y="33"/>
                  </a:lnTo>
                  <a:lnTo>
                    <a:pt x="82" y="36"/>
                  </a:lnTo>
                  <a:lnTo>
                    <a:pt x="88" y="39"/>
                  </a:lnTo>
                  <a:lnTo>
                    <a:pt x="93" y="42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10" y="52"/>
                  </a:lnTo>
                  <a:lnTo>
                    <a:pt x="116" y="55"/>
                  </a:lnTo>
                  <a:lnTo>
                    <a:pt x="122" y="59"/>
                  </a:lnTo>
                  <a:lnTo>
                    <a:pt x="128" y="62"/>
                  </a:lnTo>
                  <a:lnTo>
                    <a:pt x="134" y="66"/>
                  </a:lnTo>
                  <a:lnTo>
                    <a:pt x="140" y="69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7" y="80"/>
                  </a:lnTo>
                  <a:lnTo>
                    <a:pt x="163" y="84"/>
                  </a:lnTo>
                  <a:lnTo>
                    <a:pt x="169" y="87"/>
                  </a:lnTo>
                  <a:lnTo>
                    <a:pt x="175" y="90"/>
                  </a:lnTo>
                  <a:lnTo>
                    <a:pt x="181" y="93"/>
                  </a:lnTo>
                  <a:lnTo>
                    <a:pt x="186" y="96"/>
                  </a:lnTo>
                  <a:lnTo>
                    <a:pt x="192" y="99"/>
                  </a:lnTo>
                  <a:lnTo>
                    <a:pt x="198" y="102"/>
                  </a:lnTo>
                  <a:lnTo>
                    <a:pt x="204" y="104"/>
                  </a:lnTo>
                  <a:lnTo>
                    <a:pt x="210" y="107"/>
                  </a:lnTo>
                  <a:lnTo>
                    <a:pt x="215" y="109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3" y="111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7" y="114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5"/>
                  </a:lnTo>
                  <a:lnTo>
                    <a:pt x="257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6" y="115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1" y="114"/>
                  </a:lnTo>
                  <a:lnTo>
                    <a:pt x="271" y="114"/>
                  </a:lnTo>
                  <a:lnTo>
                    <a:pt x="272" y="114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4" y="113"/>
                  </a:lnTo>
                  <a:lnTo>
                    <a:pt x="274" y="113"/>
                  </a:lnTo>
                  <a:lnTo>
                    <a:pt x="275" y="113"/>
                  </a:lnTo>
                  <a:lnTo>
                    <a:pt x="276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1" y="111"/>
                  </a:lnTo>
                  <a:lnTo>
                    <a:pt x="282" y="111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6" y="110"/>
                  </a:lnTo>
                  <a:lnTo>
                    <a:pt x="286" y="110"/>
                  </a:lnTo>
                  <a:lnTo>
                    <a:pt x="286" y="109"/>
                  </a:lnTo>
                  <a:lnTo>
                    <a:pt x="288" y="109"/>
                  </a:lnTo>
                  <a:lnTo>
                    <a:pt x="291" y="108"/>
                  </a:lnTo>
                  <a:lnTo>
                    <a:pt x="297" y="105"/>
                  </a:lnTo>
                  <a:lnTo>
                    <a:pt x="303" y="102"/>
                  </a:lnTo>
                  <a:lnTo>
                    <a:pt x="308" y="99"/>
                  </a:lnTo>
                  <a:lnTo>
                    <a:pt x="314" y="95"/>
                  </a:lnTo>
                  <a:lnTo>
                    <a:pt x="320" y="91"/>
                  </a:lnTo>
                  <a:lnTo>
                    <a:pt x="326" y="86"/>
                  </a:lnTo>
                  <a:lnTo>
                    <a:pt x="332" y="82"/>
                  </a:lnTo>
                  <a:lnTo>
                    <a:pt x="337" y="77"/>
                  </a:lnTo>
                  <a:lnTo>
                    <a:pt x="343" y="72"/>
                  </a:lnTo>
                  <a:lnTo>
                    <a:pt x="349" y="66"/>
                  </a:lnTo>
                  <a:lnTo>
                    <a:pt x="355" y="61"/>
                  </a:lnTo>
                  <a:lnTo>
                    <a:pt x="361" y="55"/>
                  </a:lnTo>
                  <a:lnTo>
                    <a:pt x="366" y="50"/>
                  </a:lnTo>
                  <a:lnTo>
                    <a:pt x="373" y="44"/>
                  </a:lnTo>
                  <a:lnTo>
                    <a:pt x="378" y="39"/>
                  </a:lnTo>
                  <a:lnTo>
                    <a:pt x="384" y="34"/>
                  </a:lnTo>
                  <a:lnTo>
                    <a:pt x="390" y="28"/>
                  </a:lnTo>
                  <a:lnTo>
                    <a:pt x="395" y="24"/>
                  </a:lnTo>
                  <a:lnTo>
                    <a:pt x="401" y="19"/>
                  </a:lnTo>
                  <a:lnTo>
                    <a:pt x="407" y="14"/>
                  </a:lnTo>
                  <a:lnTo>
                    <a:pt x="413" y="11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20" y="7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7" y="4"/>
                  </a:lnTo>
                  <a:lnTo>
                    <a:pt x="428" y="4"/>
                  </a:lnTo>
                  <a:lnTo>
                    <a:pt x="428" y="4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4" y="2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7" y="1"/>
                  </a:lnTo>
                  <a:lnTo>
                    <a:pt x="437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1"/>
                  </a:lnTo>
                  <a:lnTo>
                    <a:pt x="458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3" y="2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6" y="3"/>
                  </a:lnTo>
                  <a:lnTo>
                    <a:pt x="467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69" y="5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2" y="6"/>
                  </a:lnTo>
                  <a:lnTo>
                    <a:pt x="474" y="7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8" y="10"/>
                  </a:lnTo>
                  <a:lnTo>
                    <a:pt x="480" y="11"/>
                  </a:lnTo>
                  <a:lnTo>
                    <a:pt x="483" y="13"/>
                  </a:lnTo>
                  <a:lnTo>
                    <a:pt x="488" y="17"/>
                  </a:lnTo>
                  <a:lnTo>
                    <a:pt x="494" y="23"/>
                  </a:lnTo>
                  <a:lnTo>
                    <a:pt x="500" y="28"/>
                  </a:lnTo>
                  <a:lnTo>
                    <a:pt x="506" y="34"/>
                  </a:lnTo>
                  <a:lnTo>
                    <a:pt x="512" y="41"/>
                  </a:lnTo>
                  <a:lnTo>
                    <a:pt x="517" y="48"/>
                  </a:lnTo>
                  <a:lnTo>
                    <a:pt x="523" y="55"/>
                  </a:lnTo>
                  <a:lnTo>
                    <a:pt x="529" y="63"/>
                  </a:lnTo>
                  <a:lnTo>
                    <a:pt x="535" y="70"/>
                  </a:lnTo>
                  <a:lnTo>
                    <a:pt x="541" y="77"/>
                  </a:lnTo>
                  <a:lnTo>
                    <a:pt x="547" y="84"/>
                  </a:lnTo>
                  <a:lnTo>
                    <a:pt x="552" y="90"/>
                  </a:lnTo>
                  <a:lnTo>
                    <a:pt x="558" y="96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2"/>
                  </a:lnTo>
                  <a:lnTo>
                    <a:pt x="565" y="102"/>
                  </a:lnTo>
                  <a:lnTo>
                    <a:pt x="567" y="104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1" y="107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4" y="109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6" y="110"/>
                  </a:lnTo>
                  <a:lnTo>
                    <a:pt x="576" y="110"/>
                  </a:lnTo>
                  <a:lnTo>
                    <a:pt x="577" y="110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9" y="111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3"/>
                  </a:lnTo>
                  <a:lnTo>
                    <a:pt x="582" y="113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5" name="Freeform 57"/>
            <p:cNvSpPr>
              <a:spLocks/>
            </p:cNvSpPr>
            <p:nvPr/>
          </p:nvSpPr>
          <p:spPr bwMode="auto">
            <a:xfrm>
              <a:off x="1355" y="2186"/>
              <a:ext cx="245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4" y="114"/>
                </a:cxn>
                <a:cxn ang="0">
                  <a:pos x="7" y="115"/>
                </a:cxn>
                <a:cxn ang="0">
                  <a:pos x="9" y="115"/>
                </a:cxn>
                <a:cxn ang="0">
                  <a:pos x="10" y="115"/>
                </a:cxn>
                <a:cxn ang="0">
                  <a:pos x="11" y="116"/>
                </a:cxn>
                <a:cxn ang="0">
                  <a:pos x="12" y="116"/>
                </a:cxn>
                <a:cxn ang="0">
                  <a:pos x="13" y="116"/>
                </a:cxn>
                <a:cxn ang="0">
                  <a:pos x="13" y="116"/>
                </a:cxn>
                <a:cxn ang="0">
                  <a:pos x="14" y="116"/>
                </a:cxn>
                <a:cxn ang="0">
                  <a:pos x="15" y="116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20" y="115"/>
                </a:cxn>
                <a:cxn ang="0">
                  <a:pos x="22" y="114"/>
                </a:cxn>
                <a:cxn ang="0">
                  <a:pos x="26" y="113"/>
                </a:cxn>
                <a:cxn ang="0">
                  <a:pos x="29" y="112"/>
                </a:cxn>
                <a:cxn ang="0">
                  <a:pos x="33" y="109"/>
                </a:cxn>
                <a:cxn ang="0">
                  <a:pos x="40" y="104"/>
                </a:cxn>
                <a:cxn ang="0">
                  <a:pos x="51" y="92"/>
                </a:cxn>
                <a:cxn ang="0">
                  <a:pos x="98" y="26"/>
                </a:cxn>
                <a:cxn ang="0">
                  <a:pos x="110" y="12"/>
                </a:cxn>
                <a:cxn ang="0">
                  <a:pos x="113" y="10"/>
                </a:cxn>
                <a:cxn ang="0">
                  <a:pos x="116" y="7"/>
                </a:cxn>
                <a:cxn ang="0">
                  <a:pos x="121" y="4"/>
                </a:cxn>
                <a:cxn ang="0">
                  <a:pos x="123" y="2"/>
                </a:cxn>
                <a:cxn ang="0">
                  <a:pos x="126" y="1"/>
                </a:cxn>
                <a:cxn ang="0">
                  <a:pos x="128" y="1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9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8" y="4"/>
                </a:cxn>
                <a:cxn ang="0">
                  <a:pos x="151" y="6"/>
                </a:cxn>
                <a:cxn ang="0">
                  <a:pos x="157" y="11"/>
                </a:cxn>
                <a:cxn ang="0">
                  <a:pos x="191" y="62"/>
                </a:cxn>
                <a:cxn ang="0">
                  <a:pos x="210" y="92"/>
                </a:cxn>
                <a:cxn ang="0">
                  <a:pos x="217" y="102"/>
                </a:cxn>
                <a:cxn ang="0">
                  <a:pos x="220" y="106"/>
                </a:cxn>
                <a:cxn ang="0">
                  <a:pos x="224" y="109"/>
                </a:cxn>
                <a:cxn ang="0">
                  <a:pos x="227" y="112"/>
                </a:cxn>
                <a:cxn ang="0">
                  <a:pos x="230" y="113"/>
                </a:cxn>
                <a:cxn ang="0">
                  <a:pos x="232" y="114"/>
                </a:cxn>
                <a:cxn ang="0">
                  <a:pos x="233" y="115"/>
                </a:cxn>
                <a:cxn ang="0">
                  <a:pos x="235" y="115"/>
                </a:cxn>
                <a:cxn ang="0">
                  <a:pos x="237" y="115"/>
                </a:cxn>
                <a:cxn ang="0">
                  <a:pos x="237" y="116"/>
                </a:cxn>
                <a:cxn ang="0">
                  <a:pos x="238" y="116"/>
                </a:cxn>
                <a:cxn ang="0">
                  <a:pos x="239" y="116"/>
                </a:cxn>
                <a:cxn ang="0">
                  <a:pos x="240" y="116"/>
                </a:cxn>
                <a:cxn ang="0">
                  <a:pos x="240" y="116"/>
                </a:cxn>
                <a:cxn ang="0">
                  <a:pos x="242" y="115"/>
                </a:cxn>
                <a:cxn ang="0">
                  <a:pos x="243" y="115"/>
                </a:cxn>
                <a:cxn ang="0">
                  <a:pos x="245" y="115"/>
                </a:cxn>
              </a:cxnLst>
              <a:rect l="0" t="0" r="r" b="b"/>
              <a:pathLst>
                <a:path w="245" h="116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30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3" y="109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6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1" y="103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8"/>
                  </a:lnTo>
                  <a:lnTo>
                    <a:pt x="51" y="92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9" y="68"/>
                  </a:lnTo>
                  <a:lnTo>
                    <a:pt x="74" y="60"/>
                  </a:lnTo>
                  <a:lnTo>
                    <a:pt x="81" y="51"/>
                  </a:lnTo>
                  <a:lnTo>
                    <a:pt x="86" y="42"/>
                  </a:lnTo>
                  <a:lnTo>
                    <a:pt x="92" y="34"/>
                  </a:lnTo>
                  <a:lnTo>
                    <a:pt x="98" y="2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7" y="15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4" y="8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4"/>
                  </a:lnTo>
                  <a:lnTo>
                    <a:pt x="162" y="17"/>
                  </a:lnTo>
                  <a:lnTo>
                    <a:pt x="168" y="24"/>
                  </a:lnTo>
                  <a:lnTo>
                    <a:pt x="174" y="33"/>
                  </a:lnTo>
                  <a:lnTo>
                    <a:pt x="179" y="42"/>
                  </a:lnTo>
                  <a:lnTo>
                    <a:pt x="185" y="52"/>
                  </a:lnTo>
                  <a:lnTo>
                    <a:pt x="191" y="62"/>
                  </a:lnTo>
                  <a:lnTo>
                    <a:pt x="196" y="72"/>
                  </a:lnTo>
                  <a:lnTo>
                    <a:pt x="202" y="82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9" y="91"/>
                  </a:lnTo>
                  <a:lnTo>
                    <a:pt x="209" y="91"/>
                  </a:lnTo>
                  <a:lnTo>
                    <a:pt x="210" y="92"/>
                  </a:lnTo>
                  <a:lnTo>
                    <a:pt x="211" y="95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5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8" y="103"/>
                  </a:lnTo>
                  <a:lnTo>
                    <a:pt x="218" y="103"/>
                  </a:lnTo>
                  <a:lnTo>
                    <a:pt x="219" y="104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2" y="107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4" y="109"/>
                  </a:lnTo>
                  <a:lnTo>
                    <a:pt x="224" y="109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7" y="111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29" y="113"/>
                  </a:lnTo>
                  <a:lnTo>
                    <a:pt x="229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5"/>
                  </a:lnTo>
                  <a:lnTo>
                    <a:pt x="233" y="115"/>
                  </a:lnTo>
                  <a:lnTo>
                    <a:pt x="234" y="115"/>
                  </a:lnTo>
                  <a:lnTo>
                    <a:pt x="234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4"/>
                  </a:lnTo>
                  <a:lnTo>
                    <a:pt x="245" y="114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6" name="Freeform 58"/>
            <p:cNvSpPr>
              <a:spLocks/>
            </p:cNvSpPr>
            <p:nvPr/>
          </p:nvSpPr>
          <p:spPr bwMode="auto">
            <a:xfrm>
              <a:off x="1600" y="2186"/>
              <a:ext cx="250" cy="116"/>
            </a:xfrm>
            <a:custGeom>
              <a:avLst/>
              <a:gdLst/>
              <a:ahLst/>
              <a:cxnLst>
                <a:cxn ang="0">
                  <a:pos x="3" y="113"/>
                </a:cxn>
                <a:cxn ang="0">
                  <a:pos x="5" y="112"/>
                </a:cxn>
                <a:cxn ang="0">
                  <a:pos x="10" y="108"/>
                </a:cxn>
                <a:cxn ang="0">
                  <a:pos x="16" y="102"/>
                </a:cxn>
                <a:cxn ang="0">
                  <a:pos x="33" y="74"/>
                </a:cxn>
                <a:cxn ang="0">
                  <a:pos x="63" y="19"/>
                </a:cxn>
                <a:cxn ang="0">
                  <a:pos x="67" y="13"/>
                </a:cxn>
                <a:cxn ang="0">
                  <a:pos x="71" y="8"/>
                </a:cxn>
                <a:cxn ang="0">
                  <a:pos x="74" y="5"/>
                </a:cxn>
                <a:cxn ang="0">
                  <a:pos x="77" y="3"/>
                </a:cxn>
                <a:cxn ang="0">
                  <a:pos x="79" y="2"/>
                </a:cxn>
                <a:cxn ang="0">
                  <a:pos x="81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1" y="0"/>
                </a:cxn>
                <a:cxn ang="0">
                  <a:pos x="93" y="1"/>
                </a:cxn>
                <a:cxn ang="0">
                  <a:pos x="95" y="2"/>
                </a:cxn>
                <a:cxn ang="0">
                  <a:pos x="99" y="5"/>
                </a:cxn>
                <a:cxn ang="0">
                  <a:pos x="103" y="10"/>
                </a:cxn>
                <a:cxn ang="0">
                  <a:pos x="109" y="18"/>
                </a:cxn>
                <a:cxn ang="0">
                  <a:pos x="132" y="63"/>
                </a:cxn>
                <a:cxn ang="0">
                  <a:pos x="147" y="93"/>
                </a:cxn>
                <a:cxn ang="0">
                  <a:pos x="153" y="102"/>
                </a:cxn>
                <a:cxn ang="0">
                  <a:pos x="156" y="107"/>
                </a:cxn>
                <a:cxn ang="0">
                  <a:pos x="160" y="111"/>
                </a:cxn>
                <a:cxn ang="0">
                  <a:pos x="163" y="113"/>
                </a:cxn>
                <a:cxn ang="0">
                  <a:pos x="165" y="114"/>
                </a:cxn>
                <a:cxn ang="0">
                  <a:pos x="167" y="115"/>
                </a:cxn>
                <a:cxn ang="0">
                  <a:pos x="168" y="115"/>
                </a:cxn>
                <a:cxn ang="0">
                  <a:pos x="169" y="116"/>
                </a:cxn>
                <a:cxn ang="0">
                  <a:pos x="170" y="116"/>
                </a:cxn>
                <a:cxn ang="0">
                  <a:pos x="170" y="116"/>
                </a:cxn>
                <a:cxn ang="0">
                  <a:pos x="171" y="116"/>
                </a:cxn>
                <a:cxn ang="0">
                  <a:pos x="172" y="115"/>
                </a:cxn>
                <a:cxn ang="0">
                  <a:pos x="173" y="115"/>
                </a:cxn>
                <a:cxn ang="0">
                  <a:pos x="175" y="115"/>
                </a:cxn>
                <a:cxn ang="0">
                  <a:pos x="176" y="114"/>
                </a:cxn>
                <a:cxn ang="0">
                  <a:pos x="179" y="112"/>
                </a:cxn>
                <a:cxn ang="0">
                  <a:pos x="181" y="110"/>
                </a:cxn>
                <a:cxn ang="0">
                  <a:pos x="185" y="106"/>
                </a:cxn>
                <a:cxn ang="0">
                  <a:pos x="191" y="97"/>
                </a:cxn>
                <a:cxn ang="0">
                  <a:pos x="214" y="47"/>
                </a:cxn>
                <a:cxn ang="0">
                  <a:pos x="225" y="22"/>
                </a:cxn>
                <a:cxn ang="0">
                  <a:pos x="228" y="16"/>
                </a:cxn>
                <a:cxn ang="0">
                  <a:pos x="232" y="10"/>
                </a:cxn>
                <a:cxn ang="0">
                  <a:pos x="237" y="4"/>
                </a:cxn>
                <a:cxn ang="0">
                  <a:pos x="239" y="3"/>
                </a:cxn>
                <a:cxn ang="0">
                  <a:pos x="240" y="2"/>
                </a:cxn>
                <a:cxn ang="0">
                  <a:pos x="242" y="0"/>
                </a:cxn>
                <a:cxn ang="0">
                  <a:pos x="244" y="0"/>
                </a:cxn>
                <a:cxn ang="0">
                  <a:pos x="245" y="0"/>
                </a:cxn>
                <a:cxn ang="0">
                  <a:pos x="246" y="0"/>
                </a:cxn>
                <a:cxn ang="0">
                  <a:pos x="247" y="0"/>
                </a:cxn>
                <a:cxn ang="0">
                  <a:pos x="247" y="0"/>
                </a:cxn>
                <a:cxn ang="0">
                  <a:pos x="248" y="0"/>
                </a:cxn>
                <a:cxn ang="0">
                  <a:pos x="249" y="0"/>
                </a:cxn>
              </a:cxnLst>
              <a:rect l="0" t="0" r="r" b="b"/>
              <a:pathLst>
                <a:path w="250" h="116">
                  <a:moveTo>
                    <a:pt x="0" y="114"/>
                  </a:move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1" y="107"/>
                  </a:lnTo>
                  <a:lnTo>
                    <a:pt x="13" y="105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22" y="94"/>
                  </a:lnTo>
                  <a:lnTo>
                    <a:pt x="27" y="85"/>
                  </a:lnTo>
                  <a:lnTo>
                    <a:pt x="33" y="74"/>
                  </a:lnTo>
                  <a:lnTo>
                    <a:pt x="39" y="63"/>
                  </a:lnTo>
                  <a:lnTo>
                    <a:pt x="45" y="51"/>
                  </a:lnTo>
                  <a:lnTo>
                    <a:pt x="51" y="39"/>
                  </a:lnTo>
                  <a:lnTo>
                    <a:pt x="57" y="2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3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8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2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2" y="22"/>
                  </a:lnTo>
                  <a:lnTo>
                    <a:pt x="115" y="28"/>
                  </a:lnTo>
                  <a:lnTo>
                    <a:pt x="120" y="38"/>
                  </a:lnTo>
                  <a:lnTo>
                    <a:pt x="126" y="51"/>
                  </a:lnTo>
                  <a:lnTo>
                    <a:pt x="132" y="63"/>
                  </a:lnTo>
                  <a:lnTo>
                    <a:pt x="138" y="7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7" y="93"/>
                  </a:lnTo>
                  <a:lnTo>
                    <a:pt x="149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9"/>
                  </a:lnTo>
                  <a:lnTo>
                    <a:pt x="151" y="100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8" y="109"/>
                  </a:lnTo>
                  <a:lnTo>
                    <a:pt x="158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60" y="111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2" y="112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7" y="114"/>
                  </a:lnTo>
                  <a:lnTo>
                    <a:pt x="177" y="113"/>
                  </a:lnTo>
                  <a:lnTo>
                    <a:pt x="177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81" y="110"/>
                  </a:lnTo>
                  <a:lnTo>
                    <a:pt x="182" y="110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3" y="108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5"/>
                  </a:lnTo>
                  <a:lnTo>
                    <a:pt x="186" y="104"/>
                  </a:lnTo>
                  <a:lnTo>
                    <a:pt x="188" y="102"/>
                  </a:lnTo>
                  <a:lnTo>
                    <a:pt x="191" y="98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2" y="95"/>
                  </a:lnTo>
                  <a:lnTo>
                    <a:pt x="193" y="93"/>
                  </a:lnTo>
                  <a:lnTo>
                    <a:pt x="196" y="87"/>
                  </a:lnTo>
                  <a:lnTo>
                    <a:pt x="202" y="74"/>
                  </a:lnTo>
                  <a:lnTo>
                    <a:pt x="208" y="61"/>
                  </a:lnTo>
                  <a:lnTo>
                    <a:pt x="214" y="47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2"/>
                  </a:lnTo>
                  <a:lnTo>
                    <a:pt x="220" y="32"/>
                  </a:lnTo>
                  <a:lnTo>
                    <a:pt x="221" y="30"/>
                  </a:lnTo>
                  <a:lnTo>
                    <a:pt x="222" y="27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26" y="20"/>
                  </a:lnTo>
                  <a:lnTo>
                    <a:pt x="227" y="19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9" y="16"/>
                  </a:lnTo>
                  <a:lnTo>
                    <a:pt x="229" y="15"/>
                  </a:lnTo>
                  <a:lnTo>
                    <a:pt x="230" y="14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2" y="11"/>
                  </a:lnTo>
                  <a:lnTo>
                    <a:pt x="232" y="11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7" name="Freeform 59"/>
            <p:cNvSpPr>
              <a:spLocks/>
            </p:cNvSpPr>
            <p:nvPr/>
          </p:nvSpPr>
          <p:spPr bwMode="auto">
            <a:xfrm>
              <a:off x="1850" y="2186"/>
              <a:ext cx="200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6"/>
                </a:cxn>
                <a:cxn ang="0">
                  <a:pos x="11" y="10"/>
                </a:cxn>
                <a:cxn ang="0">
                  <a:pos x="17" y="21"/>
                </a:cxn>
                <a:cxn ang="0">
                  <a:pos x="45" y="89"/>
                </a:cxn>
                <a:cxn ang="0">
                  <a:pos x="49" y="96"/>
                </a:cxn>
                <a:cxn ang="0">
                  <a:pos x="54" y="105"/>
                </a:cxn>
                <a:cxn ang="0">
                  <a:pos x="57" y="109"/>
                </a:cxn>
                <a:cxn ang="0">
                  <a:pos x="59" y="112"/>
                </a:cxn>
                <a:cxn ang="0">
                  <a:pos x="61" y="113"/>
                </a:cxn>
                <a:cxn ang="0">
                  <a:pos x="63" y="115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6"/>
                </a:cxn>
                <a:cxn ang="0">
                  <a:pos x="67" y="116"/>
                </a:cxn>
                <a:cxn ang="0">
                  <a:pos x="68" y="116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5"/>
                </a:cxn>
                <a:cxn ang="0">
                  <a:pos x="72" y="114"/>
                </a:cxn>
                <a:cxn ang="0">
                  <a:pos x="74" y="113"/>
                </a:cxn>
                <a:cxn ang="0">
                  <a:pos x="77" y="110"/>
                </a:cxn>
                <a:cxn ang="0">
                  <a:pos x="80" y="106"/>
                </a:cxn>
                <a:cxn ang="0">
                  <a:pos x="86" y="95"/>
                </a:cxn>
                <a:cxn ang="0">
                  <a:pos x="109" y="36"/>
                </a:cxn>
                <a:cxn ang="0">
                  <a:pos x="112" y="27"/>
                </a:cxn>
                <a:cxn ang="0">
                  <a:pos x="116" y="18"/>
                </a:cxn>
                <a:cxn ang="0">
                  <a:pos x="121" y="10"/>
                </a:cxn>
                <a:cxn ang="0">
                  <a:pos x="123" y="7"/>
                </a:cxn>
                <a:cxn ang="0">
                  <a:pos x="125" y="4"/>
                </a:cxn>
                <a:cxn ang="0">
                  <a:pos x="127" y="2"/>
                </a:cxn>
                <a:cxn ang="0">
                  <a:pos x="129" y="1"/>
                </a:cxn>
                <a:cxn ang="0">
                  <a:pos x="130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8" y="2"/>
                </a:cxn>
                <a:cxn ang="0">
                  <a:pos x="140" y="3"/>
                </a:cxn>
                <a:cxn ang="0">
                  <a:pos x="144" y="8"/>
                </a:cxn>
                <a:cxn ang="0">
                  <a:pos x="147" y="13"/>
                </a:cxn>
                <a:cxn ang="0">
                  <a:pos x="151" y="22"/>
                </a:cxn>
                <a:cxn ang="0">
                  <a:pos x="173" y="83"/>
                </a:cxn>
                <a:cxn ang="0">
                  <a:pos x="177" y="94"/>
                </a:cxn>
                <a:cxn ang="0">
                  <a:pos x="182" y="103"/>
                </a:cxn>
                <a:cxn ang="0">
                  <a:pos x="185" y="108"/>
                </a:cxn>
                <a:cxn ang="0">
                  <a:pos x="187" y="111"/>
                </a:cxn>
                <a:cxn ang="0">
                  <a:pos x="189" y="113"/>
                </a:cxn>
                <a:cxn ang="0">
                  <a:pos x="191" y="114"/>
                </a:cxn>
                <a:cxn ang="0">
                  <a:pos x="192" y="115"/>
                </a:cxn>
                <a:cxn ang="0">
                  <a:pos x="193" y="115"/>
                </a:cxn>
                <a:cxn ang="0">
                  <a:pos x="194" y="116"/>
                </a:cxn>
                <a:cxn ang="0">
                  <a:pos x="195" y="116"/>
                </a:cxn>
                <a:cxn ang="0">
                  <a:pos x="195" y="116"/>
                </a:cxn>
                <a:cxn ang="0">
                  <a:pos x="197" y="115"/>
                </a:cxn>
                <a:cxn ang="0">
                  <a:pos x="198" y="115"/>
                </a:cxn>
                <a:cxn ang="0">
                  <a:pos x="199" y="114"/>
                </a:cxn>
              </a:cxnLst>
              <a:rect l="0" t="0" r="r" b="b"/>
              <a:pathLst>
                <a:path w="200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14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1" y="30"/>
                  </a:lnTo>
                  <a:lnTo>
                    <a:pt x="27" y="44"/>
                  </a:lnTo>
                  <a:lnTo>
                    <a:pt x="33" y="59"/>
                  </a:lnTo>
                  <a:lnTo>
                    <a:pt x="39" y="74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9" y="96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2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1" y="104"/>
                  </a:lnTo>
                  <a:lnTo>
                    <a:pt x="82" y="102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2"/>
                  </a:lnTo>
                  <a:lnTo>
                    <a:pt x="88" y="89"/>
                  </a:lnTo>
                  <a:lnTo>
                    <a:pt x="92" y="82"/>
                  </a:lnTo>
                  <a:lnTo>
                    <a:pt x="97" y="68"/>
                  </a:lnTo>
                  <a:lnTo>
                    <a:pt x="103" y="51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2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2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5"/>
                  </a:lnTo>
                  <a:lnTo>
                    <a:pt x="142" y="6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5" y="10"/>
                  </a:lnTo>
                  <a:lnTo>
                    <a:pt x="146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8" y="15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20"/>
                  </a:lnTo>
                  <a:lnTo>
                    <a:pt x="151" y="22"/>
                  </a:lnTo>
                  <a:lnTo>
                    <a:pt x="152" y="25"/>
                  </a:lnTo>
                  <a:lnTo>
                    <a:pt x="155" y="32"/>
                  </a:lnTo>
                  <a:lnTo>
                    <a:pt x="161" y="49"/>
                  </a:lnTo>
                  <a:lnTo>
                    <a:pt x="167" y="6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3"/>
                  </a:lnTo>
                  <a:lnTo>
                    <a:pt x="174" y="84"/>
                  </a:lnTo>
                  <a:lnTo>
                    <a:pt x="174" y="86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1"/>
                  </a:lnTo>
                  <a:lnTo>
                    <a:pt x="177" y="92"/>
                  </a:lnTo>
                  <a:lnTo>
                    <a:pt x="177" y="94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0" y="100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3" y="105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4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8" name="Freeform 60"/>
            <p:cNvSpPr>
              <a:spLocks/>
            </p:cNvSpPr>
            <p:nvPr/>
          </p:nvSpPr>
          <p:spPr bwMode="auto">
            <a:xfrm>
              <a:off x="2050" y="2186"/>
              <a:ext cx="194" cy="116"/>
            </a:xfrm>
            <a:custGeom>
              <a:avLst/>
              <a:gdLst/>
              <a:ahLst/>
              <a:cxnLst>
                <a:cxn ang="0">
                  <a:pos x="2" y="112"/>
                </a:cxn>
                <a:cxn ang="0">
                  <a:pos x="3" y="109"/>
                </a:cxn>
                <a:cxn ang="0">
                  <a:pos x="8" y="102"/>
                </a:cxn>
                <a:cxn ang="0">
                  <a:pos x="13" y="89"/>
                </a:cxn>
                <a:cxn ang="0">
                  <a:pos x="31" y="38"/>
                </a:cxn>
                <a:cxn ang="0">
                  <a:pos x="34" y="29"/>
                </a:cxn>
                <a:cxn ang="0">
                  <a:pos x="37" y="20"/>
                </a:cxn>
                <a:cxn ang="0">
                  <a:pos x="43" y="9"/>
                </a:cxn>
                <a:cxn ang="0">
                  <a:pos x="44" y="6"/>
                </a:cxn>
                <a:cxn ang="0">
                  <a:pos x="47" y="3"/>
                </a:cxn>
                <a:cxn ang="0">
                  <a:pos x="49" y="1"/>
                </a:cxn>
                <a:cxn ang="0">
                  <a:pos x="50" y="0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7"/>
                </a:cxn>
                <a:cxn ang="0">
                  <a:pos x="66" y="13"/>
                </a:cxn>
                <a:cxn ang="0">
                  <a:pos x="72" y="28"/>
                </a:cxn>
                <a:cxn ang="0">
                  <a:pos x="89" y="84"/>
                </a:cxn>
                <a:cxn ang="0">
                  <a:pos x="92" y="92"/>
                </a:cxn>
                <a:cxn ang="0">
                  <a:pos x="96" y="102"/>
                </a:cxn>
                <a:cxn ang="0">
                  <a:pos x="98" y="106"/>
                </a:cxn>
                <a:cxn ang="0">
                  <a:pos x="101" y="110"/>
                </a:cxn>
                <a:cxn ang="0">
                  <a:pos x="103" y="113"/>
                </a:cxn>
                <a:cxn ang="0">
                  <a:pos x="105" y="114"/>
                </a:cxn>
                <a:cxn ang="0">
                  <a:pos x="106" y="115"/>
                </a:cxn>
                <a:cxn ang="0">
                  <a:pos x="107" y="115"/>
                </a:cxn>
                <a:cxn ang="0">
                  <a:pos x="107" y="116"/>
                </a:cxn>
                <a:cxn ang="0">
                  <a:pos x="108" y="116"/>
                </a:cxn>
                <a:cxn ang="0">
                  <a:pos x="109" y="116"/>
                </a:cxn>
                <a:cxn ang="0">
                  <a:pos x="110" y="115"/>
                </a:cxn>
                <a:cxn ang="0">
                  <a:pos x="111" y="115"/>
                </a:cxn>
                <a:cxn ang="0">
                  <a:pos x="113" y="114"/>
                </a:cxn>
                <a:cxn ang="0">
                  <a:pos x="114" y="112"/>
                </a:cxn>
                <a:cxn ang="0">
                  <a:pos x="116" y="109"/>
                </a:cxn>
                <a:cxn ang="0">
                  <a:pos x="121" y="100"/>
                </a:cxn>
                <a:cxn ang="0">
                  <a:pos x="124" y="92"/>
                </a:cxn>
                <a:cxn ang="0">
                  <a:pos x="141" y="36"/>
                </a:cxn>
                <a:cxn ang="0">
                  <a:pos x="145" y="25"/>
                </a:cxn>
                <a:cxn ang="0">
                  <a:pos x="149" y="15"/>
                </a:cxn>
                <a:cxn ang="0">
                  <a:pos x="153" y="6"/>
                </a:cxn>
                <a:cxn ang="0">
                  <a:pos x="155" y="3"/>
                </a:cxn>
                <a:cxn ang="0">
                  <a:pos x="157" y="1"/>
                </a:cxn>
                <a:cxn ang="0">
                  <a:pos x="158" y="0"/>
                </a:cxn>
                <a:cxn ang="0">
                  <a:pos x="159" y="0"/>
                </a:cxn>
                <a:cxn ang="0">
                  <a:pos x="160" y="0"/>
                </a:cxn>
                <a:cxn ang="0">
                  <a:pos x="161" y="0"/>
                </a:cxn>
                <a:cxn ang="0">
                  <a:pos x="162" y="0"/>
                </a:cxn>
                <a:cxn ang="0">
                  <a:pos x="162" y="0"/>
                </a:cxn>
                <a:cxn ang="0">
                  <a:pos x="164" y="0"/>
                </a:cxn>
                <a:cxn ang="0">
                  <a:pos x="165" y="2"/>
                </a:cxn>
                <a:cxn ang="0">
                  <a:pos x="167" y="4"/>
                </a:cxn>
                <a:cxn ang="0">
                  <a:pos x="171" y="10"/>
                </a:cxn>
                <a:cxn ang="0">
                  <a:pos x="174" y="18"/>
                </a:cxn>
                <a:cxn ang="0">
                  <a:pos x="178" y="29"/>
                </a:cxn>
                <a:cxn ang="0">
                  <a:pos x="189" y="69"/>
                </a:cxn>
              </a:cxnLst>
              <a:rect l="0" t="0" r="r" b="b"/>
              <a:pathLst>
                <a:path w="194" h="116">
                  <a:moveTo>
                    <a:pt x="0" y="114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6" y="105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11" y="96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9" y="74"/>
                  </a:lnTo>
                  <a:lnTo>
                    <a:pt x="25" y="56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8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7" y="45"/>
                  </a:lnTo>
                  <a:lnTo>
                    <a:pt x="83" y="65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90" y="86"/>
                  </a:lnTo>
                  <a:lnTo>
                    <a:pt x="91" y="88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8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100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100" y="108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2" y="98"/>
                  </a:lnTo>
                  <a:lnTo>
                    <a:pt x="123" y="96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1"/>
                  </a:lnTo>
                  <a:lnTo>
                    <a:pt x="125" y="90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30" y="74"/>
                  </a:lnTo>
                  <a:lnTo>
                    <a:pt x="136" y="54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5" y="25"/>
                  </a:lnTo>
                  <a:lnTo>
                    <a:pt x="145" y="24"/>
                  </a:lnTo>
                  <a:lnTo>
                    <a:pt x="146" y="22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7"/>
                  </a:lnTo>
                  <a:lnTo>
                    <a:pt x="148" y="16"/>
                  </a:lnTo>
                  <a:lnTo>
                    <a:pt x="149" y="15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1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4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9" y="7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1"/>
                  </a:lnTo>
                  <a:lnTo>
                    <a:pt x="172" y="13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8"/>
                  </a:lnTo>
                  <a:lnTo>
                    <a:pt x="174" y="18"/>
                  </a:lnTo>
                  <a:lnTo>
                    <a:pt x="175" y="21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6"/>
                  </a:lnTo>
                  <a:lnTo>
                    <a:pt x="177" y="27"/>
                  </a:lnTo>
                  <a:lnTo>
                    <a:pt x="178" y="29"/>
                  </a:lnTo>
                  <a:lnTo>
                    <a:pt x="179" y="34"/>
                  </a:lnTo>
                  <a:lnTo>
                    <a:pt x="182" y="43"/>
                  </a:lnTo>
                  <a:lnTo>
                    <a:pt x="188" y="63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5"/>
                  </a:lnTo>
                  <a:lnTo>
                    <a:pt x="188" y="66"/>
                  </a:lnTo>
                  <a:lnTo>
                    <a:pt x="189" y="69"/>
                  </a:lnTo>
                  <a:lnTo>
                    <a:pt x="191" y="74"/>
                  </a:lnTo>
                  <a:lnTo>
                    <a:pt x="194" y="84"/>
                  </a:lnTo>
                  <a:lnTo>
                    <a:pt x="194" y="84"/>
                  </a:lnTo>
                  <a:lnTo>
                    <a:pt x="194" y="85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9" name="Freeform 61"/>
            <p:cNvSpPr>
              <a:spLocks/>
            </p:cNvSpPr>
            <p:nvPr/>
          </p:nvSpPr>
          <p:spPr bwMode="auto">
            <a:xfrm>
              <a:off x="2244" y="2186"/>
              <a:ext cx="155" cy="116"/>
            </a:xfrm>
            <a:custGeom>
              <a:avLst/>
              <a:gdLst/>
              <a:ahLst/>
              <a:cxnLst>
                <a:cxn ang="0">
                  <a:pos x="3" y="94"/>
                </a:cxn>
                <a:cxn ang="0">
                  <a:pos x="7" y="104"/>
                </a:cxn>
                <a:cxn ang="0">
                  <a:pos x="9" y="108"/>
                </a:cxn>
                <a:cxn ang="0">
                  <a:pos x="12" y="112"/>
                </a:cxn>
                <a:cxn ang="0">
                  <a:pos x="13" y="114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6"/>
                </a:cxn>
                <a:cxn ang="0">
                  <a:pos x="17" y="116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19" y="115"/>
                </a:cxn>
                <a:cxn ang="0">
                  <a:pos x="21" y="114"/>
                </a:cxn>
                <a:cxn ang="0">
                  <a:pos x="22" y="113"/>
                </a:cxn>
                <a:cxn ang="0">
                  <a:pos x="25" y="109"/>
                </a:cxn>
                <a:cxn ang="0">
                  <a:pos x="27" y="105"/>
                </a:cxn>
                <a:cxn ang="0">
                  <a:pos x="32" y="91"/>
                </a:cxn>
                <a:cxn ang="0">
                  <a:pos x="41" y="60"/>
                </a:cxn>
                <a:cxn ang="0">
                  <a:pos x="49" y="28"/>
                </a:cxn>
                <a:cxn ang="0">
                  <a:pos x="53" y="18"/>
                </a:cxn>
                <a:cxn ang="0">
                  <a:pos x="55" y="11"/>
                </a:cxn>
                <a:cxn ang="0">
                  <a:pos x="57" y="7"/>
                </a:cxn>
                <a:cxn ang="0">
                  <a:pos x="59" y="4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9" y="1"/>
                </a:cxn>
                <a:cxn ang="0">
                  <a:pos x="70" y="3"/>
                </a:cxn>
                <a:cxn ang="0">
                  <a:pos x="73" y="7"/>
                </a:cxn>
                <a:cxn ang="0">
                  <a:pos x="76" y="15"/>
                </a:cxn>
                <a:cxn ang="0">
                  <a:pos x="83" y="35"/>
                </a:cxn>
                <a:cxn ang="0">
                  <a:pos x="95" y="81"/>
                </a:cxn>
                <a:cxn ang="0">
                  <a:pos x="99" y="95"/>
                </a:cxn>
                <a:cxn ang="0">
                  <a:pos x="101" y="102"/>
                </a:cxn>
                <a:cxn ang="0">
                  <a:pos x="104" y="107"/>
                </a:cxn>
                <a:cxn ang="0">
                  <a:pos x="106" y="111"/>
                </a:cxn>
                <a:cxn ang="0">
                  <a:pos x="107" y="113"/>
                </a:cxn>
                <a:cxn ang="0">
                  <a:pos x="108" y="114"/>
                </a:cxn>
                <a:cxn ang="0">
                  <a:pos x="109" y="115"/>
                </a:cxn>
                <a:cxn ang="0">
                  <a:pos x="110" y="115"/>
                </a:cxn>
                <a:cxn ang="0">
                  <a:pos x="111" y="116"/>
                </a:cxn>
                <a:cxn ang="0">
                  <a:pos x="112" y="116"/>
                </a:cxn>
                <a:cxn ang="0">
                  <a:pos x="112" y="115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6" y="112"/>
                </a:cxn>
                <a:cxn ang="0">
                  <a:pos x="118" y="109"/>
                </a:cxn>
                <a:cxn ang="0">
                  <a:pos x="122" y="100"/>
                </a:cxn>
                <a:cxn ang="0">
                  <a:pos x="128" y="82"/>
                </a:cxn>
                <a:cxn ang="0">
                  <a:pos x="139" y="35"/>
                </a:cxn>
                <a:cxn ang="0">
                  <a:pos x="143" y="23"/>
                </a:cxn>
                <a:cxn ang="0">
                  <a:pos x="147" y="12"/>
                </a:cxn>
                <a:cxn ang="0">
                  <a:pos x="149" y="7"/>
                </a:cxn>
                <a:cxn ang="0">
                  <a:pos x="151" y="3"/>
                </a:cxn>
                <a:cxn ang="0">
                  <a:pos x="152" y="1"/>
                </a:cxn>
                <a:cxn ang="0">
                  <a:pos x="154" y="0"/>
                </a:cxn>
                <a:cxn ang="0">
                  <a:pos x="155" y="0"/>
                </a:cxn>
              </a:cxnLst>
              <a:rect l="0" t="0" r="r" b="b"/>
              <a:pathLst>
                <a:path w="155" h="116">
                  <a:moveTo>
                    <a:pt x="0" y="85"/>
                  </a:moveTo>
                  <a:lnTo>
                    <a:pt x="0" y="85"/>
                  </a:lnTo>
                  <a:lnTo>
                    <a:pt x="0" y="86"/>
                  </a:lnTo>
                  <a:lnTo>
                    <a:pt x="1" y="88"/>
                  </a:lnTo>
                  <a:lnTo>
                    <a:pt x="2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4" y="97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2" y="9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7" y="17"/>
                  </a:lnTo>
                  <a:lnTo>
                    <a:pt x="78" y="2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7" y="53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3" y="77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81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8"/>
                  </a:lnTo>
                  <a:lnTo>
                    <a:pt x="97" y="91"/>
                  </a:lnTo>
                  <a:lnTo>
                    <a:pt x="99" y="95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100" y="97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1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2"/>
                  </a:lnTo>
                  <a:lnTo>
                    <a:pt x="117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9" y="108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0" y="106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99"/>
                  </a:lnTo>
                  <a:lnTo>
                    <a:pt x="123" y="98"/>
                  </a:lnTo>
                  <a:lnTo>
                    <a:pt x="123" y="96"/>
                  </a:lnTo>
                  <a:lnTo>
                    <a:pt x="125" y="9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8" y="79"/>
                  </a:lnTo>
                  <a:lnTo>
                    <a:pt x="129" y="76"/>
                  </a:lnTo>
                  <a:lnTo>
                    <a:pt x="130" y="70"/>
                  </a:lnTo>
                  <a:lnTo>
                    <a:pt x="134" y="58"/>
                  </a:lnTo>
                  <a:lnTo>
                    <a:pt x="139" y="36"/>
                  </a:lnTo>
                  <a:lnTo>
                    <a:pt x="139" y="35"/>
                  </a:lnTo>
                  <a:lnTo>
                    <a:pt x="139" y="35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4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0" name="Freeform 62"/>
            <p:cNvSpPr>
              <a:spLocks/>
            </p:cNvSpPr>
            <p:nvPr/>
          </p:nvSpPr>
          <p:spPr bwMode="auto">
            <a:xfrm>
              <a:off x="2399" y="2186"/>
              <a:ext cx="154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8" y="7"/>
                </a:cxn>
                <a:cxn ang="0">
                  <a:pos x="10" y="12"/>
                </a:cxn>
                <a:cxn ang="0">
                  <a:pos x="14" y="23"/>
                </a:cxn>
                <a:cxn ang="0">
                  <a:pos x="25" y="70"/>
                </a:cxn>
                <a:cxn ang="0">
                  <a:pos x="28" y="82"/>
                </a:cxn>
                <a:cxn ang="0">
                  <a:pos x="32" y="96"/>
                </a:cxn>
                <a:cxn ang="0">
                  <a:pos x="36" y="107"/>
                </a:cxn>
                <a:cxn ang="0">
                  <a:pos x="38" y="110"/>
                </a:cxn>
                <a:cxn ang="0">
                  <a:pos x="40" y="114"/>
                </a:cxn>
                <a:cxn ang="0">
                  <a:pos x="41" y="115"/>
                </a:cxn>
                <a:cxn ang="0">
                  <a:pos x="42" y="115"/>
                </a:cxn>
                <a:cxn ang="0">
                  <a:pos x="43" y="116"/>
                </a:cxn>
                <a:cxn ang="0">
                  <a:pos x="44" y="116"/>
                </a:cxn>
                <a:cxn ang="0">
                  <a:pos x="44" y="116"/>
                </a:cxn>
                <a:cxn ang="0">
                  <a:pos x="45" y="115"/>
                </a:cxn>
                <a:cxn ang="0">
                  <a:pos x="46" y="114"/>
                </a:cxn>
                <a:cxn ang="0">
                  <a:pos x="48" y="113"/>
                </a:cxn>
                <a:cxn ang="0">
                  <a:pos x="49" y="111"/>
                </a:cxn>
                <a:cxn ang="0">
                  <a:pos x="51" y="107"/>
                </a:cxn>
                <a:cxn ang="0">
                  <a:pos x="55" y="97"/>
                </a:cxn>
                <a:cxn ang="0">
                  <a:pos x="66" y="50"/>
                </a:cxn>
                <a:cxn ang="0">
                  <a:pos x="72" y="28"/>
                </a:cxn>
                <a:cxn ang="0">
                  <a:pos x="75" y="18"/>
                </a:cxn>
                <a:cxn ang="0">
                  <a:pos x="78" y="8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2"/>
                </a:cxn>
                <a:cxn ang="0">
                  <a:pos x="91" y="5"/>
                </a:cxn>
                <a:cxn ang="0">
                  <a:pos x="92" y="9"/>
                </a:cxn>
                <a:cxn ang="0">
                  <a:pos x="96" y="20"/>
                </a:cxn>
                <a:cxn ang="0">
                  <a:pos x="104" y="50"/>
                </a:cxn>
                <a:cxn ang="0">
                  <a:pos x="110" y="76"/>
                </a:cxn>
                <a:cxn ang="0">
                  <a:pos x="112" y="88"/>
                </a:cxn>
                <a:cxn ang="0">
                  <a:pos x="115" y="98"/>
                </a:cxn>
                <a:cxn ang="0">
                  <a:pos x="117" y="105"/>
                </a:cxn>
                <a:cxn ang="0">
                  <a:pos x="119" y="109"/>
                </a:cxn>
                <a:cxn ang="0">
                  <a:pos x="121" y="112"/>
                </a:cxn>
                <a:cxn ang="0">
                  <a:pos x="122" y="114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25" y="116"/>
                </a:cxn>
                <a:cxn ang="0">
                  <a:pos x="126" y="116"/>
                </a:cxn>
                <a:cxn ang="0">
                  <a:pos x="127" y="115"/>
                </a:cxn>
                <a:cxn ang="0">
                  <a:pos x="128" y="114"/>
                </a:cxn>
                <a:cxn ang="0">
                  <a:pos x="129" y="113"/>
                </a:cxn>
                <a:cxn ang="0">
                  <a:pos x="131" y="109"/>
                </a:cxn>
                <a:cxn ang="0">
                  <a:pos x="133" y="104"/>
                </a:cxn>
                <a:cxn ang="0">
                  <a:pos x="137" y="91"/>
                </a:cxn>
                <a:cxn ang="0">
                  <a:pos x="149" y="39"/>
                </a:cxn>
                <a:cxn ang="0">
                  <a:pos x="153" y="21"/>
                </a:cxn>
              </a:cxnLst>
              <a:rect l="0" t="0" r="r" b="b"/>
              <a:pathLst>
                <a:path w="154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33"/>
                  </a:lnTo>
                  <a:lnTo>
                    <a:pt x="19" y="44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5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3"/>
                  </a:lnTo>
                  <a:lnTo>
                    <a:pt x="32" y="96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5" y="97"/>
                  </a:lnTo>
                  <a:lnTo>
                    <a:pt x="55" y="94"/>
                  </a:lnTo>
                  <a:lnTo>
                    <a:pt x="57" y="89"/>
                  </a:lnTo>
                  <a:lnTo>
                    <a:pt x="60" y="77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3" y="23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5" y="15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8" y="26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4" y="50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70"/>
                  </a:lnTo>
                  <a:lnTo>
                    <a:pt x="109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9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4"/>
                  </a:lnTo>
                  <a:lnTo>
                    <a:pt x="117" y="105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8"/>
                  </a:lnTo>
                  <a:lnTo>
                    <a:pt x="119" y="108"/>
                  </a:lnTo>
                  <a:lnTo>
                    <a:pt x="119" y="108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1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1" y="109"/>
                  </a:lnTo>
                  <a:lnTo>
                    <a:pt x="131" y="109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7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4" y="103"/>
                  </a:lnTo>
                  <a:lnTo>
                    <a:pt x="134" y="101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5"/>
                  </a:lnTo>
                  <a:lnTo>
                    <a:pt x="136" y="94"/>
                  </a:lnTo>
                  <a:lnTo>
                    <a:pt x="137" y="91"/>
                  </a:lnTo>
                  <a:lnTo>
                    <a:pt x="139" y="86"/>
                  </a:lnTo>
                  <a:lnTo>
                    <a:pt x="141" y="74"/>
                  </a:lnTo>
                  <a:lnTo>
                    <a:pt x="147" y="46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27"/>
                  </a:lnTo>
                  <a:lnTo>
                    <a:pt x="153" y="22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4" y="17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1" name="Freeform 63"/>
            <p:cNvSpPr>
              <a:spLocks/>
            </p:cNvSpPr>
            <p:nvPr/>
          </p:nvSpPr>
          <p:spPr bwMode="auto">
            <a:xfrm>
              <a:off x="2553" y="2186"/>
              <a:ext cx="126" cy="11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8" y="10"/>
                </a:cxn>
                <a:cxn ang="0">
                  <a:pos x="20" y="16"/>
                </a:cxn>
                <a:cxn ang="0">
                  <a:pos x="24" y="32"/>
                </a:cxn>
                <a:cxn ang="0">
                  <a:pos x="31" y="65"/>
                </a:cxn>
                <a:cxn ang="0">
                  <a:pos x="34" y="79"/>
                </a:cxn>
                <a:cxn ang="0">
                  <a:pos x="37" y="94"/>
                </a:cxn>
                <a:cxn ang="0">
                  <a:pos x="41" y="106"/>
                </a:cxn>
                <a:cxn ang="0">
                  <a:pos x="43" y="111"/>
                </a:cxn>
                <a:cxn ang="0">
                  <a:pos x="44" y="113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5"/>
                </a:cxn>
                <a:cxn ang="0">
                  <a:pos x="51" y="114"/>
                </a:cxn>
                <a:cxn ang="0">
                  <a:pos x="52" y="112"/>
                </a:cxn>
                <a:cxn ang="0">
                  <a:pos x="54" y="107"/>
                </a:cxn>
                <a:cxn ang="0">
                  <a:pos x="57" y="97"/>
                </a:cxn>
                <a:cxn ang="0">
                  <a:pos x="69" y="44"/>
                </a:cxn>
                <a:cxn ang="0">
                  <a:pos x="73" y="26"/>
                </a:cxn>
                <a:cxn ang="0">
                  <a:pos x="76" y="15"/>
                </a:cxn>
                <a:cxn ang="0">
                  <a:pos x="79" y="7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3"/>
                </a:cxn>
                <a:cxn ang="0">
                  <a:pos x="90" y="7"/>
                </a:cxn>
                <a:cxn ang="0">
                  <a:pos x="92" y="12"/>
                </a:cxn>
                <a:cxn ang="0">
                  <a:pos x="98" y="34"/>
                </a:cxn>
                <a:cxn ang="0">
                  <a:pos x="104" y="64"/>
                </a:cxn>
                <a:cxn ang="0">
                  <a:pos x="107" y="79"/>
                </a:cxn>
                <a:cxn ang="0">
                  <a:pos x="111" y="96"/>
                </a:cxn>
                <a:cxn ang="0">
                  <a:pos x="113" y="103"/>
                </a:cxn>
                <a:cxn ang="0">
                  <a:pos x="115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5"/>
                </a:cxn>
                <a:cxn ang="0">
                  <a:pos x="120" y="116"/>
                </a:cxn>
                <a:cxn ang="0">
                  <a:pos x="121" y="115"/>
                </a:cxn>
                <a:cxn ang="0">
                  <a:pos x="122" y="115"/>
                </a:cxn>
                <a:cxn ang="0">
                  <a:pos x="123" y="114"/>
                </a:cxn>
                <a:cxn ang="0">
                  <a:pos x="124" y="113"/>
                </a:cxn>
                <a:cxn ang="0">
                  <a:pos x="125" y="110"/>
                </a:cxn>
              </a:cxnLst>
              <a:rect l="0" t="0" r="r" b="b"/>
              <a:pathLst>
                <a:path w="126" h="116">
                  <a:moveTo>
                    <a:pt x="0" y="17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32"/>
                  </a:lnTo>
                  <a:lnTo>
                    <a:pt x="25" y="3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2" y="72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5" y="85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8" y="97"/>
                  </a:lnTo>
                  <a:lnTo>
                    <a:pt x="39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2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3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59" y="93"/>
                  </a:lnTo>
                  <a:lnTo>
                    <a:pt x="60" y="88"/>
                  </a:lnTo>
                  <a:lnTo>
                    <a:pt x="63" y="7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0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3" y="26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3" y="15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7"/>
                  </a:lnTo>
                  <a:lnTo>
                    <a:pt x="99" y="41"/>
                  </a:lnTo>
                  <a:lnTo>
                    <a:pt x="101" y="48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5"/>
                  </a:lnTo>
                  <a:lnTo>
                    <a:pt x="104" y="67"/>
                  </a:lnTo>
                  <a:lnTo>
                    <a:pt x="105" y="70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8" y="84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3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5" y="111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7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2" name="Freeform 64"/>
            <p:cNvSpPr>
              <a:spLocks/>
            </p:cNvSpPr>
            <p:nvPr/>
          </p:nvSpPr>
          <p:spPr bwMode="auto">
            <a:xfrm>
              <a:off x="2679" y="2186"/>
              <a:ext cx="131" cy="116"/>
            </a:xfrm>
            <a:custGeom>
              <a:avLst/>
              <a:gdLst/>
              <a:ahLst/>
              <a:cxnLst>
                <a:cxn ang="0">
                  <a:pos x="2" y="101"/>
                </a:cxn>
                <a:cxn ang="0">
                  <a:pos x="6" y="85"/>
                </a:cxn>
                <a:cxn ang="0">
                  <a:pos x="12" y="56"/>
                </a:cxn>
                <a:cxn ang="0">
                  <a:pos x="15" y="39"/>
                </a:cxn>
                <a:cxn ang="0">
                  <a:pos x="19" y="20"/>
                </a:cxn>
                <a:cxn ang="0">
                  <a:pos x="21" y="14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8" y="19"/>
                </a:cxn>
                <a:cxn ang="0">
                  <a:pos x="41" y="32"/>
                </a:cxn>
                <a:cxn ang="0">
                  <a:pos x="48" y="66"/>
                </a:cxn>
                <a:cxn ang="0">
                  <a:pos x="53" y="92"/>
                </a:cxn>
                <a:cxn ang="0">
                  <a:pos x="55" y="99"/>
                </a:cxn>
                <a:cxn ang="0">
                  <a:pos x="57" y="107"/>
                </a:cxn>
                <a:cxn ang="0">
                  <a:pos x="59" y="112"/>
                </a:cxn>
                <a:cxn ang="0">
                  <a:pos x="61" y="114"/>
                </a:cxn>
                <a:cxn ang="0">
                  <a:pos x="62" y="115"/>
                </a:cxn>
                <a:cxn ang="0">
                  <a:pos x="62" y="115"/>
                </a:cxn>
                <a:cxn ang="0">
                  <a:pos x="63" y="116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7" y="111"/>
                </a:cxn>
                <a:cxn ang="0">
                  <a:pos x="69" y="107"/>
                </a:cxn>
                <a:cxn ang="0">
                  <a:pos x="72" y="98"/>
                </a:cxn>
                <a:cxn ang="0">
                  <a:pos x="76" y="78"/>
                </a:cxn>
                <a:cxn ang="0">
                  <a:pos x="82" y="45"/>
                </a:cxn>
                <a:cxn ang="0">
                  <a:pos x="85" y="28"/>
                </a:cxn>
                <a:cxn ang="0">
                  <a:pos x="89" y="13"/>
                </a:cxn>
                <a:cxn ang="0">
                  <a:pos x="91" y="6"/>
                </a:cxn>
                <a:cxn ang="0">
                  <a:pos x="93" y="3"/>
                </a:cxn>
                <a:cxn ang="0">
                  <a:pos x="94" y="1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7" y="0"/>
                </a:cxn>
                <a:cxn ang="0">
                  <a:pos x="98" y="0"/>
                </a:cxn>
                <a:cxn ang="0">
                  <a:pos x="99" y="2"/>
                </a:cxn>
                <a:cxn ang="0">
                  <a:pos x="100" y="4"/>
                </a:cxn>
                <a:cxn ang="0">
                  <a:pos x="102" y="10"/>
                </a:cxn>
                <a:cxn ang="0">
                  <a:pos x="105" y="21"/>
                </a:cxn>
                <a:cxn ang="0">
                  <a:pos x="112" y="54"/>
                </a:cxn>
                <a:cxn ang="0">
                  <a:pos x="117" y="81"/>
                </a:cxn>
                <a:cxn ang="0">
                  <a:pos x="118" y="90"/>
                </a:cxn>
                <a:cxn ang="0">
                  <a:pos x="121" y="102"/>
                </a:cxn>
                <a:cxn ang="0">
                  <a:pos x="124" y="109"/>
                </a:cxn>
                <a:cxn ang="0">
                  <a:pos x="125" y="112"/>
                </a:cxn>
                <a:cxn ang="0">
                  <a:pos x="126" y="114"/>
                </a:cxn>
                <a:cxn ang="0">
                  <a:pos x="127" y="115"/>
                </a:cxn>
                <a:cxn ang="0">
                  <a:pos x="128" y="116"/>
                </a:cxn>
                <a:cxn ang="0">
                  <a:pos x="129" y="116"/>
                </a:cxn>
                <a:cxn ang="0">
                  <a:pos x="129" y="115"/>
                </a:cxn>
                <a:cxn ang="0">
                  <a:pos x="130" y="115"/>
                </a:cxn>
              </a:cxnLst>
              <a:rect l="0" t="0" r="r" b="b"/>
              <a:pathLst>
                <a:path w="131" h="116">
                  <a:moveTo>
                    <a:pt x="0" y="107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3" y="100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8" y="78"/>
                  </a:lnTo>
                  <a:lnTo>
                    <a:pt x="9" y="71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4" y="49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7"/>
                  </a:lnTo>
                  <a:lnTo>
                    <a:pt x="17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4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4" y="46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6"/>
                  </a:lnTo>
                  <a:lnTo>
                    <a:pt x="49" y="7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1" y="85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4" y="95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8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6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2" y="98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4" y="89"/>
                  </a:lnTo>
                  <a:lnTo>
                    <a:pt x="74" y="85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7"/>
                  </a:lnTo>
                  <a:lnTo>
                    <a:pt x="77" y="75"/>
                  </a:lnTo>
                  <a:lnTo>
                    <a:pt x="77" y="71"/>
                  </a:lnTo>
                  <a:lnTo>
                    <a:pt x="79" y="6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3" y="39"/>
                  </a:lnTo>
                  <a:lnTo>
                    <a:pt x="85" y="32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6" y="25"/>
                  </a:lnTo>
                  <a:lnTo>
                    <a:pt x="87" y="19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2"/>
                  </a:lnTo>
                  <a:lnTo>
                    <a:pt x="104" y="14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6"/>
                  </a:lnTo>
                  <a:lnTo>
                    <a:pt x="108" y="34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2" y="54"/>
                  </a:lnTo>
                  <a:lnTo>
                    <a:pt x="112" y="58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5"/>
                  </a:lnTo>
                  <a:lnTo>
                    <a:pt x="118" y="88"/>
                  </a:lnTo>
                  <a:lnTo>
                    <a:pt x="118" y="89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2" y="103"/>
                  </a:lnTo>
                  <a:lnTo>
                    <a:pt x="122" y="104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5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6" y="113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4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3" name="Freeform 65"/>
            <p:cNvSpPr>
              <a:spLocks/>
            </p:cNvSpPr>
            <p:nvPr/>
          </p:nvSpPr>
          <p:spPr bwMode="auto">
            <a:xfrm>
              <a:off x="2810" y="2186"/>
              <a:ext cx="121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0"/>
                </a:cxn>
                <a:cxn ang="0">
                  <a:pos x="5" y="101"/>
                </a:cxn>
                <a:cxn ang="0">
                  <a:pos x="9" y="80"/>
                </a:cxn>
                <a:cxn ang="0">
                  <a:pos x="15" y="47"/>
                </a:cxn>
                <a:cxn ang="0">
                  <a:pos x="18" y="30"/>
                </a:cxn>
                <a:cxn ang="0">
                  <a:pos x="22" y="13"/>
                </a:cxn>
                <a:cxn ang="0">
                  <a:pos x="24" y="6"/>
                </a:cxn>
                <a:cxn ang="0">
                  <a:pos x="26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4"/>
                </a:cxn>
                <a:cxn ang="0">
                  <a:pos x="35" y="10"/>
                </a:cxn>
                <a:cxn ang="0">
                  <a:pos x="39" y="24"/>
                </a:cxn>
                <a:cxn ang="0">
                  <a:pos x="45" y="59"/>
                </a:cxn>
                <a:cxn ang="0">
                  <a:pos x="50" y="86"/>
                </a:cxn>
                <a:cxn ang="0">
                  <a:pos x="52" y="96"/>
                </a:cxn>
                <a:cxn ang="0">
                  <a:pos x="54" y="104"/>
                </a:cxn>
                <a:cxn ang="0">
                  <a:pos x="56" y="110"/>
                </a:cxn>
                <a:cxn ang="0">
                  <a:pos x="57" y="113"/>
                </a:cxn>
                <a:cxn ang="0">
                  <a:pos x="58" y="115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0" y="116"/>
                </a:cxn>
                <a:cxn ang="0">
                  <a:pos x="61" y="115"/>
                </a:cxn>
                <a:cxn ang="0">
                  <a:pos x="62" y="114"/>
                </a:cxn>
                <a:cxn ang="0">
                  <a:pos x="64" y="112"/>
                </a:cxn>
                <a:cxn ang="0">
                  <a:pos x="65" y="108"/>
                </a:cxn>
                <a:cxn ang="0">
                  <a:pos x="67" y="101"/>
                </a:cxn>
                <a:cxn ang="0">
                  <a:pos x="71" y="84"/>
                </a:cxn>
                <a:cxn ang="0">
                  <a:pos x="76" y="54"/>
                </a:cxn>
                <a:cxn ang="0">
                  <a:pos x="79" y="37"/>
                </a:cxn>
                <a:cxn ang="0">
                  <a:pos x="82" y="22"/>
                </a:cxn>
                <a:cxn ang="0">
                  <a:pos x="83" y="14"/>
                </a:cxn>
                <a:cxn ang="0">
                  <a:pos x="86" y="7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2" y="0"/>
                </a:cxn>
                <a:cxn ang="0">
                  <a:pos x="93" y="2"/>
                </a:cxn>
                <a:cxn ang="0">
                  <a:pos x="95" y="5"/>
                </a:cxn>
                <a:cxn ang="0">
                  <a:pos x="97" y="12"/>
                </a:cxn>
                <a:cxn ang="0">
                  <a:pos x="99" y="22"/>
                </a:cxn>
                <a:cxn ang="0">
                  <a:pos x="103" y="41"/>
                </a:cxn>
                <a:cxn ang="0">
                  <a:pos x="109" y="80"/>
                </a:cxn>
                <a:cxn ang="0">
                  <a:pos x="112" y="97"/>
                </a:cxn>
                <a:cxn ang="0">
                  <a:pos x="114" y="106"/>
                </a:cxn>
                <a:cxn ang="0">
                  <a:pos x="116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6"/>
                </a:cxn>
                <a:cxn ang="0">
                  <a:pos x="120" y="116"/>
                </a:cxn>
                <a:cxn ang="0">
                  <a:pos x="121" y="115"/>
                </a:cxn>
              </a:cxnLst>
              <a:rect l="0" t="0" r="r" b="b"/>
              <a:pathLst>
                <a:path w="121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3" y="108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8" y="8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2"/>
                  </a:lnTo>
                  <a:lnTo>
                    <a:pt x="12" y="6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6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30"/>
                  </a:lnTo>
                  <a:lnTo>
                    <a:pt x="41" y="38"/>
                  </a:lnTo>
                  <a:lnTo>
                    <a:pt x="44" y="5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6" y="63"/>
                  </a:lnTo>
                  <a:lnTo>
                    <a:pt x="47" y="71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8" y="98"/>
                  </a:lnTo>
                  <a:lnTo>
                    <a:pt x="68" y="95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1" y="84"/>
                  </a:lnTo>
                  <a:lnTo>
                    <a:pt x="71" y="8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4" y="67"/>
                  </a:lnTo>
                  <a:lnTo>
                    <a:pt x="75" y="63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7" y="1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5"/>
                  </a:lnTo>
                  <a:lnTo>
                    <a:pt x="100" y="29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5" y="54"/>
                  </a:lnTo>
                  <a:lnTo>
                    <a:pt x="107" y="71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80"/>
                  </a:lnTo>
                  <a:lnTo>
                    <a:pt x="111" y="88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7"/>
                  </a:lnTo>
                  <a:lnTo>
                    <a:pt x="113" y="98"/>
                  </a:lnTo>
                  <a:lnTo>
                    <a:pt x="113" y="99"/>
                  </a:lnTo>
                  <a:lnTo>
                    <a:pt x="114" y="102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9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4" name="Freeform 66"/>
            <p:cNvSpPr>
              <a:spLocks/>
            </p:cNvSpPr>
            <p:nvPr/>
          </p:nvSpPr>
          <p:spPr bwMode="auto">
            <a:xfrm>
              <a:off x="2931" y="2186"/>
              <a:ext cx="118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3" y="110"/>
                </a:cxn>
                <a:cxn ang="0">
                  <a:pos x="6" y="102"/>
                </a:cxn>
                <a:cxn ang="0">
                  <a:pos x="8" y="93"/>
                </a:cxn>
                <a:cxn ang="0">
                  <a:pos x="12" y="70"/>
                </a:cxn>
                <a:cxn ang="0">
                  <a:pos x="19" y="28"/>
                </a:cxn>
                <a:cxn ang="0">
                  <a:pos x="22" y="14"/>
                </a:cxn>
                <a:cxn ang="0">
                  <a:pos x="23" y="8"/>
                </a:cxn>
                <a:cxn ang="0">
                  <a:pos x="25" y="4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2" y="5"/>
                </a:cxn>
                <a:cxn ang="0">
                  <a:pos x="35" y="14"/>
                </a:cxn>
                <a:cxn ang="0">
                  <a:pos x="37" y="24"/>
                </a:cxn>
                <a:cxn ang="0">
                  <a:pos x="42" y="55"/>
                </a:cxn>
                <a:cxn ang="0">
                  <a:pos x="45" y="75"/>
                </a:cxn>
                <a:cxn ang="0">
                  <a:pos x="49" y="94"/>
                </a:cxn>
                <a:cxn ang="0">
                  <a:pos x="51" y="104"/>
                </a:cxn>
                <a:cxn ang="0">
                  <a:pos x="52" y="109"/>
                </a:cxn>
                <a:cxn ang="0">
                  <a:pos x="54" y="113"/>
                </a:cxn>
                <a:cxn ang="0">
                  <a:pos x="55" y="114"/>
                </a:cxn>
                <a:cxn ang="0">
                  <a:pos x="56" y="115"/>
                </a:cxn>
                <a:cxn ang="0">
                  <a:pos x="56" y="116"/>
                </a:cxn>
                <a:cxn ang="0">
                  <a:pos x="57" y="116"/>
                </a:cxn>
                <a:cxn ang="0">
                  <a:pos x="58" y="115"/>
                </a:cxn>
                <a:cxn ang="0">
                  <a:pos x="59" y="114"/>
                </a:cxn>
                <a:cxn ang="0">
                  <a:pos x="60" y="111"/>
                </a:cxn>
                <a:cxn ang="0">
                  <a:pos x="62" y="105"/>
                </a:cxn>
                <a:cxn ang="0">
                  <a:pos x="65" y="90"/>
                </a:cxn>
                <a:cxn ang="0">
                  <a:pos x="69" y="68"/>
                </a:cxn>
                <a:cxn ang="0">
                  <a:pos x="74" y="35"/>
                </a:cxn>
                <a:cxn ang="0">
                  <a:pos x="76" y="25"/>
                </a:cxn>
                <a:cxn ang="0">
                  <a:pos x="79" y="13"/>
                </a:cxn>
                <a:cxn ang="0">
                  <a:pos x="81" y="5"/>
                </a:cxn>
                <a:cxn ang="0">
                  <a:pos x="82" y="2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2"/>
                </a:cxn>
                <a:cxn ang="0">
                  <a:pos x="88" y="5"/>
                </a:cxn>
                <a:cxn ang="0">
                  <a:pos x="90" y="12"/>
                </a:cxn>
                <a:cxn ang="0">
                  <a:pos x="93" y="24"/>
                </a:cxn>
                <a:cxn ang="0">
                  <a:pos x="100" y="69"/>
                </a:cxn>
                <a:cxn ang="0">
                  <a:pos x="103" y="88"/>
                </a:cxn>
                <a:cxn ang="0">
                  <a:pos x="106" y="102"/>
                </a:cxn>
                <a:cxn ang="0">
                  <a:pos x="108" y="107"/>
                </a:cxn>
                <a:cxn ang="0">
                  <a:pos x="109" y="111"/>
                </a:cxn>
                <a:cxn ang="0">
                  <a:pos x="110" y="113"/>
                </a:cxn>
                <a:cxn ang="0">
                  <a:pos x="111" y="115"/>
                </a:cxn>
                <a:cxn ang="0">
                  <a:pos x="112" y="115"/>
                </a:cxn>
                <a:cxn ang="0">
                  <a:pos x="112" y="116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5" y="112"/>
                </a:cxn>
                <a:cxn ang="0">
                  <a:pos x="117" y="108"/>
                </a:cxn>
              </a:cxnLst>
              <a:rect l="0" t="0" r="r" b="b"/>
              <a:pathLst>
                <a:path w="118" h="116">
                  <a:moveTo>
                    <a:pt x="0" y="115"/>
                  </a:move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5" y="104"/>
                  </a:lnTo>
                  <a:lnTo>
                    <a:pt x="6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4"/>
                  </a:lnTo>
                  <a:lnTo>
                    <a:pt x="12" y="70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20" y="21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7" y="24"/>
                  </a:lnTo>
                  <a:lnTo>
                    <a:pt x="38" y="2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1" y="46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7"/>
                  </a:lnTo>
                  <a:lnTo>
                    <a:pt x="43" y="60"/>
                  </a:lnTo>
                  <a:lnTo>
                    <a:pt x="44" y="6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9" y="94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4" y="98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70" y="63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3" y="44"/>
                  </a:lnTo>
                  <a:lnTo>
                    <a:pt x="74" y="35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30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6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2" y="20"/>
                  </a:lnTo>
                  <a:lnTo>
                    <a:pt x="93" y="24"/>
                  </a:lnTo>
                  <a:lnTo>
                    <a:pt x="94" y="32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9" y="5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2" y="79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5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9" y="111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3" y="116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6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7" y="106"/>
                  </a:lnTo>
                  <a:lnTo>
                    <a:pt x="118" y="103"/>
                  </a:lnTo>
                  <a:lnTo>
                    <a:pt x="118" y="103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5" name="Freeform 67"/>
            <p:cNvSpPr>
              <a:spLocks/>
            </p:cNvSpPr>
            <p:nvPr/>
          </p:nvSpPr>
          <p:spPr bwMode="auto">
            <a:xfrm>
              <a:off x="3049" y="2186"/>
              <a:ext cx="122" cy="116"/>
            </a:xfrm>
            <a:custGeom>
              <a:avLst/>
              <a:gdLst/>
              <a:ahLst/>
              <a:cxnLst>
                <a:cxn ang="0">
                  <a:pos x="3" y="87"/>
                </a:cxn>
                <a:cxn ang="0">
                  <a:pos x="9" y="50"/>
                </a:cxn>
                <a:cxn ang="0">
                  <a:pos x="13" y="24"/>
                </a:cxn>
                <a:cxn ang="0">
                  <a:pos x="16" y="12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2"/>
                </a:cxn>
                <a:cxn ang="0">
                  <a:pos x="25" y="5"/>
                </a:cxn>
                <a:cxn ang="0">
                  <a:pos x="27" y="14"/>
                </a:cxn>
                <a:cxn ang="0">
                  <a:pos x="30" y="29"/>
                </a:cxn>
                <a:cxn ang="0">
                  <a:pos x="35" y="58"/>
                </a:cxn>
                <a:cxn ang="0">
                  <a:pos x="38" y="79"/>
                </a:cxn>
                <a:cxn ang="0">
                  <a:pos x="41" y="95"/>
                </a:cxn>
                <a:cxn ang="0">
                  <a:pos x="43" y="105"/>
                </a:cxn>
                <a:cxn ang="0">
                  <a:pos x="45" y="111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4"/>
                </a:cxn>
                <a:cxn ang="0">
                  <a:pos x="51" y="112"/>
                </a:cxn>
                <a:cxn ang="0">
                  <a:pos x="52" y="107"/>
                </a:cxn>
                <a:cxn ang="0">
                  <a:pos x="55" y="96"/>
                </a:cxn>
                <a:cxn ang="0">
                  <a:pos x="61" y="57"/>
                </a:cxn>
                <a:cxn ang="0">
                  <a:pos x="64" y="36"/>
                </a:cxn>
                <a:cxn ang="0">
                  <a:pos x="68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1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5" y="1"/>
                </a:cxn>
                <a:cxn ang="0">
                  <a:pos x="76" y="2"/>
                </a:cxn>
                <a:cxn ang="0">
                  <a:pos x="79" y="9"/>
                </a:cxn>
                <a:cxn ang="0">
                  <a:pos x="80" y="17"/>
                </a:cxn>
                <a:cxn ang="0">
                  <a:pos x="84" y="40"/>
                </a:cxn>
                <a:cxn ang="0">
                  <a:pos x="88" y="62"/>
                </a:cxn>
                <a:cxn ang="0">
                  <a:pos x="91" y="86"/>
                </a:cxn>
                <a:cxn ang="0">
                  <a:pos x="93" y="99"/>
                </a:cxn>
                <a:cxn ang="0">
                  <a:pos x="95" y="105"/>
                </a:cxn>
                <a:cxn ang="0">
                  <a:pos x="96" y="110"/>
                </a:cxn>
                <a:cxn ang="0">
                  <a:pos x="98" y="114"/>
                </a:cxn>
                <a:cxn ang="0">
                  <a:pos x="98" y="115"/>
                </a:cxn>
                <a:cxn ang="0">
                  <a:pos x="99" y="115"/>
                </a:cxn>
                <a:cxn ang="0">
                  <a:pos x="100" y="116"/>
                </a:cxn>
                <a:cxn ang="0">
                  <a:pos x="100" y="115"/>
                </a:cxn>
                <a:cxn ang="0">
                  <a:pos x="101" y="114"/>
                </a:cxn>
                <a:cxn ang="0">
                  <a:pos x="102" y="112"/>
                </a:cxn>
                <a:cxn ang="0">
                  <a:pos x="104" y="105"/>
                </a:cxn>
                <a:cxn ang="0">
                  <a:pos x="106" y="96"/>
                </a:cxn>
                <a:cxn ang="0">
                  <a:pos x="110" y="72"/>
                </a:cxn>
                <a:cxn ang="0">
                  <a:pos x="116" y="30"/>
                </a:cxn>
                <a:cxn ang="0">
                  <a:pos x="118" y="17"/>
                </a:cxn>
                <a:cxn ang="0">
                  <a:pos x="120" y="9"/>
                </a:cxn>
                <a:cxn ang="0">
                  <a:pos x="122" y="4"/>
                </a:cxn>
              </a:cxnLst>
              <a:rect l="0" t="0" r="r" b="b"/>
              <a:pathLst>
                <a:path w="122" h="116">
                  <a:moveTo>
                    <a:pt x="0" y="103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6" y="71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0" y="4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8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6" y="67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8" y="79"/>
                  </a:lnTo>
                  <a:lnTo>
                    <a:pt x="38" y="81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8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3" y="105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55" y="96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2"/>
                  </a:lnTo>
                  <a:lnTo>
                    <a:pt x="56" y="87"/>
                  </a:lnTo>
                  <a:lnTo>
                    <a:pt x="58" y="7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2" y="47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31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1"/>
                  </a:lnTo>
                  <a:lnTo>
                    <a:pt x="85" y="42"/>
                  </a:lnTo>
                  <a:lnTo>
                    <a:pt x="85" y="45"/>
                  </a:lnTo>
                  <a:lnTo>
                    <a:pt x="86" y="50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9" y="7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4"/>
                  </a:lnTo>
                  <a:lnTo>
                    <a:pt x="93" y="9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94" y="10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3"/>
                  </a:lnTo>
                  <a:lnTo>
                    <a:pt x="94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4" y="108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2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6"/>
                  </a:lnTo>
                  <a:lnTo>
                    <a:pt x="107" y="94"/>
                  </a:lnTo>
                  <a:lnTo>
                    <a:pt x="108" y="90"/>
                  </a:lnTo>
                  <a:lnTo>
                    <a:pt x="108" y="89"/>
                  </a:lnTo>
                  <a:lnTo>
                    <a:pt x="108" y="89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9" y="81"/>
                  </a:lnTo>
                  <a:lnTo>
                    <a:pt x="110" y="72"/>
                  </a:lnTo>
                  <a:lnTo>
                    <a:pt x="113" y="52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26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2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6" name="Freeform 68"/>
            <p:cNvSpPr>
              <a:spLocks/>
            </p:cNvSpPr>
            <p:nvPr/>
          </p:nvSpPr>
          <p:spPr bwMode="auto">
            <a:xfrm>
              <a:off x="3171" y="2186"/>
              <a:ext cx="103" cy="11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7" y="6"/>
                </a:cxn>
                <a:cxn ang="0">
                  <a:pos x="8" y="11"/>
                </a:cxn>
                <a:cxn ang="0">
                  <a:pos x="12" y="33"/>
                </a:cxn>
                <a:cxn ang="0">
                  <a:pos x="15" y="56"/>
                </a:cxn>
                <a:cxn ang="0">
                  <a:pos x="19" y="83"/>
                </a:cxn>
                <a:cxn ang="0">
                  <a:pos x="22" y="101"/>
                </a:cxn>
                <a:cxn ang="0">
                  <a:pos x="24" y="109"/>
                </a:cxn>
                <a:cxn ang="0">
                  <a:pos x="25" y="112"/>
                </a:cxn>
                <a:cxn ang="0">
                  <a:pos x="26" y="114"/>
                </a:cxn>
                <a:cxn ang="0">
                  <a:pos x="27" y="115"/>
                </a:cxn>
                <a:cxn ang="0">
                  <a:pos x="28" y="116"/>
                </a:cxn>
                <a:cxn ang="0">
                  <a:pos x="28" y="115"/>
                </a:cxn>
                <a:cxn ang="0">
                  <a:pos x="29" y="115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4" y="100"/>
                </a:cxn>
                <a:cxn ang="0">
                  <a:pos x="37" y="76"/>
                </a:cxn>
                <a:cxn ang="0">
                  <a:pos x="41" y="52"/>
                </a:cxn>
                <a:cxn ang="0">
                  <a:pos x="44" y="28"/>
                </a:cxn>
                <a:cxn ang="0">
                  <a:pos x="47" y="14"/>
                </a:cxn>
                <a:cxn ang="0">
                  <a:pos x="48" y="8"/>
                </a:cxn>
                <a:cxn ang="0">
                  <a:pos x="49" y="4"/>
                </a:cxn>
                <a:cxn ang="0">
                  <a:pos x="50" y="1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7" y="10"/>
                </a:cxn>
                <a:cxn ang="0">
                  <a:pos x="61" y="32"/>
                </a:cxn>
                <a:cxn ang="0">
                  <a:pos x="64" y="55"/>
                </a:cxn>
                <a:cxn ang="0">
                  <a:pos x="68" y="84"/>
                </a:cxn>
                <a:cxn ang="0">
                  <a:pos x="70" y="96"/>
                </a:cxn>
                <a:cxn ang="0">
                  <a:pos x="71" y="104"/>
                </a:cxn>
                <a:cxn ang="0">
                  <a:pos x="73" y="110"/>
                </a:cxn>
                <a:cxn ang="0">
                  <a:pos x="74" y="114"/>
                </a:cxn>
                <a:cxn ang="0">
                  <a:pos x="75" y="115"/>
                </a:cxn>
                <a:cxn ang="0">
                  <a:pos x="76" y="116"/>
                </a:cxn>
                <a:cxn ang="0">
                  <a:pos x="77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80" y="110"/>
                </a:cxn>
                <a:cxn ang="0">
                  <a:pos x="81" y="102"/>
                </a:cxn>
                <a:cxn ang="0">
                  <a:pos x="85" y="78"/>
                </a:cxn>
                <a:cxn ang="0">
                  <a:pos x="90" y="43"/>
                </a:cxn>
                <a:cxn ang="0">
                  <a:pos x="92" y="29"/>
                </a:cxn>
                <a:cxn ang="0">
                  <a:pos x="94" y="15"/>
                </a:cxn>
                <a:cxn ang="0">
                  <a:pos x="96" y="6"/>
                </a:cxn>
                <a:cxn ang="0">
                  <a:pos x="98" y="3"/>
                </a:cxn>
                <a:cxn ang="0">
                  <a:pos x="99" y="1"/>
                </a:cxn>
                <a:cxn ang="0">
                  <a:pos x="99" y="0"/>
                </a:cxn>
                <a:cxn ang="0">
                  <a:pos x="100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2" y="2"/>
                </a:cxn>
              </a:cxnLst>
              <a:rect l="0" t="0" r="r" b="b"/>
              <a:pathLst>
                <a:path w="103" h="116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3" y="42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09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6" y="86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9" y="65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2" y="4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5" y="63"/>
                  </a:lnTo>
                  <a:lnTo>
                    <a:pt x="66" y="73"/>
                  </a:lnTo>
                  <a:lnTo>
                    <a:pt x="66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9" y="8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1" y="100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81" y="107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lnTo>
                    <a:pt x="81" y="102"/>
                  </a:lnTo>
                  <a:lnTo>
                    <a:pt x="82" y="100"/>
                  </a:lnTo>
                  <a:lnTo>
                    <a:pt x="83" y="9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7"/>
                  </a:lnTo>
                  <a:lnTo>
                    <a:pt x="84" y="86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5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4" y="2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5" y="14"/>
                  </a:lnTo>
                  <a:lnTo>
                    <a:pt x="95" y="12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4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7" name="Freeform 69"/>
            <p:cNvSpPr>
              <a:spLocks/>
            </p:cNvSpPr>
            <p:nvPr/>
          </p:nvSpPr>
          <p:spPr bwMode="auto">
            <a:xfrm>
              <a:off x="3274" y="2186"/>
              <a:ext cx="109" cy="116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19"/>
                </a:cxn>
                <a:cxn ang="0">
                  <a:pos x="10" y="65"/>
                </a:cxn>
                <a:cxn ang="0">
                  <a:pos x="12" y="79"/>
                </a:cxn>
                <a:cxn ang="0">
                  <a:pos x="15" y="97"/>
                </a:cxn>
                <a:cxn ang="0">
                  <a:pos x="17" y="108"/>
                </a:cxn>
                <a:cxn ang="0">
                  <a:pos x="18" y="112"/>
                </a:cxn>
                <a:cxn ang="0">
                  <a:pos x="19" y="114"/>
                </a:cxn>
                <a:cxn ang="0">
                  <a:pos x="20" y="115"/>
                </a:cxn>
                <a:cxn ang="0">
                  <a:pos x="20" y="116"/>
                </a:cxn>
                <a:cxn ang="0">
                  <a:pos x="21" y="115"/>
                </a:cxn>
                <a:cxn ang="0">
                  <a:pos x="22" y="114"/>
                </a:cxn>
                <a:cxn ang="0">
                  <a:pos x="23" y="113"/>
                </a:cxn>
                <a:cxn ang="0">
                  <a:pos x="24" y="108"/>
                </a:cxn>
                <a:cxn ang="0">
                  <a:pos x="26" y="99"/>
                </a:cxn>
                <a:cxn ang="0">
                  <a:pos x="29" y="82"/>
                </a:cxn>
                <a:cxn ang="0">
                  <a:pos x="33" y="47"/>
                </a:cxn>
                <a:cxn ang="0">
                  <a:pos x="35" y="32"/>
                </a:cxn>
                <a:cxn ang="0">
                  <a:pos x="38" y="17"/>
                </a:cxn>
                <a:cxn ang="0">
                  <a:pos x="40" y="7"/>
                </a:cxn>
                <a:cxn ang="0">
                  <a:pos x="41" y="3"/>
                </a:cxn>
                <a:cxn ang="0">
                  <a:pos x="42" y="1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7" y="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4" y="49"/>
                </a:cxn>
                <a:cxn ang="0">
                  <a:pos x="57" y="72"/>
                </a:cxn>
                <a:cxn ang="0">
                  <a:pos x="60" y="92"/>
                </a:cxn>
                <a:cxn ang="0">
                  <a:pos x="61" y="101"/>
                </a:cxn>
                <a:cxn ang="0">
                  <a:pos x="63" y="108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5"/>
                </a:cxn>
                <a:cxn ang="0">
                  <a:pos x="66" y="116"/>
                </a:cxn>
                <a:cxn ang="0">
                  <a:pos x="67" y="115"/>
                </a:cxn>
                <a:cxn ang="0">
                  <a:pos x="68" y="114"/>
                </a:cxn>
                <a:cxn ang="0">
                  <a:pos x="69" y="112"/>
                </a:cxn>
                <a:cxn ang="0">
                  <a:pos x="70" y="109"/>
                </a:cxn>
                <a:cxn ang="0">
                  <a:pos x="72" y="100"/>
                </a:cxn>
                <a:cxn ang="0">
                  <a:pos x="77" y="64"/>
                </a:cxn>
                <a:cxn ang="0">
                  <a:pos x="80" y="38"/>
                </a:cxn>
                <a:cxn ang="0">
                  <a:pos x="83" y="20"/>
                </a:cxn>
                <a:cxn ang="0">
                  <a:pos x="84" y="12"/>
                </a:cxn>
                <a:cxn ang="0">
                  <a:pos x="86" y="6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1"/>
                </a:cxn>
                <a:cxn ang="0">
                  <a:pos x="92" y="5"/>
                </a:cxn>
                <a:cxn ang="0">
                  <a:pos x="93" y="11"/>
                </a:cxn>
                <a:cxn ang="0">
                  <a:pos x="96" y="27"/>
                </a:cxn>
                <a:cxn ang="0">
                  <a:pos x="100" y="62"/>
                </a:cxn>
                <a:cxn ang="0">
                  <a:pos x="104" y="86"/>
                </a:cxn>
                <a:cxn ang="0">
                  <a:pos x="106" y="103"/>
                </a:cxn>
                <a:cxn ang="0">
                  <a:pos x="108" y="109"/>
                </a:cxn>
                <a:cxn ang="0">
                  <a:pos x="109" y="113"/>
                </a:cxn>
              </a:cxnLst>
              <a:rect l="0" t="0" r="r" b="b"/>
              <a:pathLst>
                <a:path w="109" h="116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7" y="4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82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6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87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2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3" y="3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5" y="60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9" y="85"/>
                  </a:lnTo>
                  <a:lnTo>
                    <a:pt x="59" y="88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7"/>
                  </a:lnTo>
                  <a:lnTo>
                    <a:pt x="63" y="108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8"/>
                  </a:lnTo>
                  <a:lnTo>
                    <a:pt x="71" y="106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2" y="102"/>
                  </a:lnTo>
                  <a:lnTo>
                    <a:pt x="72" y="100"/>
                  </a:lnTo>
                  <a:lnTo>
                    <a:pt x="73" y="9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4"/>
                  </a:lnTo>
                  <a:lnTo>
                    <a:pt x="75" y="81"/>
                  </a:lnTo>
                  <a:lnTo>
                    <a:pt x="76" y="7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8" y="57"/>
                  </a:lnTo>
                  <a:lnTo>
                    <a:pt x="78" y="51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2"/>
                  </a:lnTo>
                  <a:lnTo>
                    <a:pt x="96" y="2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4"/>
                  </a:lnTo>
                  <a:lnTo>
                    <a:pt x="99" y="49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1" y="62"/>
                  </a:lnTo>
                  <a:lnTo>
                    <a:pt x="101" y="64"/>
                  </a:lnTo>
                  <a:lnTo>
                    <a:pt x="101" y="66"/>
                  </a:lnTo>
                  <a:lnTo>
                    <a:pt x="102" y="7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4"/>
                  </a:lnTo>
                  <a:lnTo>
                    <a:pt x="105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09" y="114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8" name="Freeform 70"/>
            <p:cNvSpPr>
              <a:spLocks/>
            </p:cNvSpPr>
            <p:nvPr/>
          </p:nvSpPr>
          <p:spPr bwMode="auto">
            <a:xfrm>
              <a:off x="3383" y="2186"/>
              <a:ext cx="10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6"/>
                </a:cxn>
                <a:cxn ang="0">
                  <a:pos x="3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6" y="109"/>
                </a:cxn>
                <a:cxn ang="0">
                  <a:pos x="8" y="100"/>
                </a:cxn>
                <a:cxn ang="0">
                  <a:pos x="10" y="87"/>
                </a:cxn>
                <a:cxn ang="0">
                  <a:pos x="14" y="47"/>
                </a:cxn>
                <a:cxn ang="0">
                  <a:pos x="18" y="23"/>
                </a:cxn>
                <a:cxn ang="0">
                  <a:pos x="20" y="8"/>
                </a:cxn>
                <a:cxn ang="0">
                  <a:pos x="22" y="3"/>
                </a:cxn>
                <a:cxn ang="0">
                  <a:pos x="23" y="1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3"/>
                </a:cxn>
                <a:cxn ang="0">
                  <a:pos x="28" y="8"/>
                </a:cxn>
                <a:cxn ang="0">
                  <a:pos x="31" y="23"/>
                </a:cxn>
                <a:cxn ang="0">
                  <a:pos x="35" y="57"/>
                </a:cxn>
                <a:cxn ang="0">
                  <a:pos x="38" y="82"/>
                </a:cxn>
                <a:cxn ang="0">
                  <a:pos x="40" y="99"/>
                </a:cxn>
                <a:cxn ang="0">
                  <a:pos x="42" y="107"/>
                </a:cxn>
                <a:cxn ang="0">
                  <a:pos x="43" y="112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7" y="115"/>
                </a:cxn>
                <a:cxn ang="0">
                  <a:pos x="48" y="114"/>
                </a:cxn>
                <a:cxn ang="0">
                  <a:pos x="49" y="110"/>
                </a:cxn>
                <a:cxn ang="0">
                  <a:pos x="51" y="101"/>
                </a:cxn>
                <a:cxn ang="0">
                  <a:pos x="53" y="87"/>
                </a:cxn>
                <a:cxn ang="0">
                  <a:pos x="58" y="44"/>
                </a:cxn>
                <a:cxn ang="0">
                  <a:pos x="60" y="29"/>
                </a:cxn>
                <a:cxn ang="0">
                  <a:pos x="62" y="15"/>
                </a:cxn>
                <a:cxn ang="0">
                  <a:pos x="64" y="8"/>
                </a:cxn>
                <a:cxn ang="0">
                  <a:pos x="65" y="3"/>
                </a:cxn>
                <a:cxn ang="0">
                  <a:pos x="66" y="1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8" y="0"/>
                </a:cxn>
                <a:cxn ang="0">
                  <a:pos x="69" y="1"/>
                </a:cxn>
                <a:cxn ang="0">
                  <a:pos x="70" y="4"/>
                </a:cxn>
                <a:cxn ang="0">
                  <a:pos x="71" y="10"/>
                </a:cxn>
                <a:cxn ang="0">
                  <a:pos x="73" y="21"/>
                </a:cxn>
                <a:cxn ang="0">
                  <a:pos x="77" y="53"/>
                </a:cxn>
                <a:cxn ang="0">
                  <a:pos x="81" y="88"/>
                </a:cxn>
                <a:cxn ang="0">
                  <a:pos x="83" y="101"/>
                </a:cxn>
                <a:cxn ang="0">
                  <a:pos x="85" y="110"/>
                </a:cxn>
                <a:cxn ang="0">
                  <a:pos x="86" y="113"/>
                </a:cxn>
                <a:cxn ang="0">
                  <a:pos x="87" y="115"/>
                </a:cxn>
                <a:cxn ang="0">
                  <a:pos x="88" y="116"/>
                </a:cxn>
                <a:cxn ang="0">
                  <a:pos x="89" y="115"/>
                </a:cxn>
                <a:cxn ang="0">
                  <a:pos x="89" y="115"/>
                </a:cxn>
                <a:cxn ang="0">
                  <a:pos x="90" y="112"/>
                </a:cxn>
                <a:cxn ang="0">
                  <a:pos x="92" y="108"/>
                </a:cxn>
                <a:cxn ang="0">
                  <a:pos x="94" y="93"/>
                </a:cxn>
                <a:cxn ang="0">
                  <a:pos x="99" y="58"/>
                </a:cxn>
                <a:cxn ang="0">
                  <a:pos x="101" y="39"/>
                </a:cxn>
                <a:cxn ang="0">
                  <a:pos x="103" y="21"/>
                </a:cxn>
                <a:cxn ang="0">
                  <a:pos x="105" y="8"/>
                </a:cxn>
              </a:cxnLst>
              <a:rect l="0" t="0" r="r" b="b"/>
              <a:pathLst>
                <a:path w="106" h="116">
                  <a:moveTo>
                    <a:pt x="0" y="114"/>
                  </a:moveTo>
                  <a:lnTo>
                    <a:pt x="0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6"/>
                  </a:lnTo>
                  <a:lnTo>
                    <a:pt x="7" y="104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3" y="5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3" y="39"/>
                  </a:lnTo>
                  <a:lnTo>
                    <a:pt x="33" y="45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40" y="94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7"/>
                  </a:lnTo>
                  <a:lnTo>
                    <a:pt x="50" y="105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7"/>
                  </a:lnTo>
                  <a:lnTo>
                    <a:pt x="52" y="93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3" y="87"/>
                  </a:lnTo>
                  <a:lnTo>
                    <a:pt x="54" y="82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6" y="63"/>
                  </a:lnTo>
                  <a:lnTo>
                    <a:pt x="56" y="56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9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7" y="47"/>
                  </a:lnTo>
                  <a:lnTo>
                    <a:pt x="77" y="53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9" y="71"/>
                  </a:lnTo>
                  <a:lnTo>
                    <a:pt x="80" y="77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9"/>
                  </a:lnTo>
                  <a:lnTo>
                    <a:pt x="82" y="90"/>
                  </a:lnTo>
                  <a:lnTo>
                    <a:pt x="82" y="93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7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6" y="111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1" y="110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4" y="98"/>
                  </a:lnTo>
                  <a:lnTo>
                    <a:pt x="94" y="93"/>
                  </a:lnTo>
                  <a:lnTo>
                    <a:pt x="96" y="83"/>
                  </a:lnTo>
                  <a:lnTo>
                    <a:pt x="96" y="82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7"/>
                  </a:lnTo>
                  <a:lnTo>
                    <a:pt x="97" y="71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3" y="22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4" y="17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9" name="Freeform 71"/>
            <p:cNvSpPr>
              <a:spLocks/>
            </p:cNvSpPr>
            <p:nvPr/>
          </p:nvSpPr>
          <p:spPr bwMode="auto">
            <a:xfrm>
              <a:off x="3489" y="2186"/>
              <a:ext cx="99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6" y="6"/>
                </a:cxn>
                <a:cxn ang="0">
                  <a:pos x="8" y="13"/>
                </a:cxn>
                <a:cxn ang="0">
                  <a:pos x="10" y="30"/>
                </a:cxn>
                <a:cxn ang="0">
                  <a:pos x="13" y="58"/>
                </a:cxn>
                <a:cxn ang="0">
                  <a:pos x="17" y="92"/>
                </a:cxn>
                <a:cxn ang="0">
                  <a:pos x="19" y="103"/>
                </a:cxn>
                <a:cxn ang="0">
                  <a:pos x="21" y="110"/>
                </a:cxn>
                <a:cxn ang="0">
                  <a:pos x="21" y="113"/>
                </a:cxn>
                <a:cxn ang="0">
                  <a:pos x="23" y="115"/>
                </a:cxn>
                <a:cxn ang="0">
                  <a:pos x="23" y="115"/>
                </a:cxn>
                <a:cxn ang="0">
                  <a:pos x="24" y="116"/>
                </a:cxn>
                <a:cxn ang="0">
                  <a:pos x="25" y="115"/>
                </a:cxn>
                <a:cxn ang="0">
                  <a:pos x="26" y="114"/>
                </a:cxn>
                <a:cxn ang="0">
                  <a:pos x="27" y="110"/>
                </a:cxn>
                <a:cxn ang="0">
                  <a:pos x="28" y="103"/>
                </a:cxn>
                <a:cxn ang="0">
                  <a:pos x="30" y="87"/>
                </a:cxn>
                <a:cxn ang="0">
                  <a:pos x="34" y="57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1" y="7"/>
                </a:cxn>
                <a:cxn ang="0">
                  <a:pos x="42" y="2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6" y="3"/>
                </a:cxn>
                <a:cxn ang="0">
                  <a:pos x="47" y="7"/>
                </a:cxn>
                <a:cxn ang="0">
                  <a:pos x="49" y="18"/>
                </a:cxn>
                <a:cxn ang="0">
                  <a:pos x="52" y="38"/>
                </a:cxn>
                <a:cxn ang="0">
                  <a:pos x="56" y="76"/>
                </a:cxn>
                <a:cxn ang="0">
                  <a:pos x="58" y="93"/>
                </a:cxn>
                <a:cxn ang="0">
                  <a:pos x="60" y="105"/>
                </a:cxn>
                <a:cxn ang="0">
                  <a:pos x="62" y="110"/>
                </a:cxn>
                <a:cxn ang="0">
                  <a:pos x="63" y="114"/>
                </a:cxn>
                <a:cxn ang="0">
                  <a:pos x="64" y="115"/>
                </a:cxn>
                <a:cxn ang="0">
                  <a:pos x="64" y="116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6" y="112"/>
                </a:cxn>
                <a:cxn ang="0">
                  <a:pos x="68" y="106"/>
                </a:cxn>
                <a:cxn ang="0">
                  <a:pos x="71" y="87"/>
                </a:cxn>
                <a:cxn ang="0">
                  <a:pos x="74" y="59"/>
                </a:cxn>
                <a:cxn ang="0">
                  <a:pos x="77" y="34"/>
                </a:cxn>
                <a:cxn ang="0">
                  <a:pos x="79" y="20"/>
                </a:cxn>
                <a:cxn ang="0">
                  <a:pos x="81" y="8"/>
                </a:cxn>
                <a:cxn ang="0">
                  <a:pos x="82" y="3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2"/>
                </a:cxn>
                <a:cxn ang="0">
                  <a:pos x="87" y="6"/>
                </a:cxn>
                <a:cxn ang="0">
                  <a:pos x="89" y="13"/>
                </a:cxn>
                <a:cxn ang="0">
                  <a:pos x="91" y="28"/>
                </a:cxn>
                <a:cxn ang="0">
                  <a:pos x="94" y="61"/>
                </a:cxn>
                <a:cxn ang="0">
                  <a:pos x="97" y="88"/>
                </a:cxn>
              </a:cxnLst>
              <a:rect l="0" t="0" r="r" b="b"/>
              <a:pathLst>
                <a:path w="99" h="116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7" y="87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5"/>
                  </a:lnTo>
                  <a:lnTo>
                    <a:pt x="31" y="82"/>
                  </a:lnTo>
                  <a:lnTo>
                    <a:pt x="32" y="76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6" y="36"/>
                  </a:lnTo>
                  <a:lnTo>
                    <a:pt x="37" y="33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2" y="38"/>
                  </a:lnTo>
                  <a:lnTo>
                    <a:pt x="53" y="50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5" y="63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7" y="82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00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2" y="11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3"/>
                  </a:lnTo>
                  <a:lnTo>
                    <a:pt x="69" y="98"/>
                  </a:lnTo>
                  <a:lnTo>
                    <a:pt x="69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5"/>
                  </a:lnTo>
                  <a:lnTo>
                    <a:pt x="71" y="84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5" y="54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91" y="28"/>
                  </a:lnTo>
                  <a:lnTo>
                    <a:pt x="91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3" y="47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5" y="67"/>
                  </a:lnTo>
                  <a:lnTo>
                    <a:pt x="96" y="73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0" name="Freeform 72"/>
            <p:cNvSpPr>
              <a:spLocks/>
            </p:cNvSpPr>
            <p:nvPr/>
          </p:nvSpPr>
          <p:spPr bwMode="auto">
            <a:xfrm>
              <a:off x="3588" y="2186"/>
              <a:ext cx="97" cy="116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3" y="112"/>
                </a:cxn>
                <a:cxn ang="0">
                  <a:pos x="4" y="114"/>
                </a:cxn>
                <a:cxn ang="0">
                  <a:pos x="4" y="115"/>
                </a:cxn>
                <a:cxn ang="0">
                  <a:pos x="5" y="116"/>
                </a:cxn>
                <a:cxn ang="0">
                  <a:pos x="6" y="115"/>
                </a:cxn>
                <a:cxn ang="0">
                  <a:pos x="7" y="113"/>
                </a:cxn>
                <a:cxn ang="0">
                  <a:pos x="8" y="109"/>
                </a:cxn>
                <a:cxn ang="0">
                  <a:pos x="10" y="98"/>
                </a:cxn>
                <a:cxn ang="0">
                  <a:pos x="13" y="71"/>
                </a:cxn>
                <a:cxn ang="0">
                  <a:pos x="17" y="37"/>
                </a:cxn>
                <a:cxn ang="0">
                  <a:pos x="19" y="20"/>
                </a:cxn>
                <a:cxn ang="0">
                  <a:pos x="20" y="10"/>
                </a:cxn>
                <a:cxn ang="0">
                  <a:pos x="22" y="4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5"/>
                </a:cxn>
                <a:cxn ang="0">
                  <a:pos x="28" y="11"/>
                </a:cxn>
                <a:cxn ang="0">
                  <a:pos x="30" y="24"/>
                </a:cxn>
                <a:cxn ang="0">
                  <a:pos x="34" y="54"/>
                </a:cxn>
                <a:cxn ang="0">
                  <a:pos x="37" y="88"/>
                </a:cxn>
                <a:cxn ang="0">
                  <a:pos x="40" y="103"/>
                </a:cxn>
                <a:cxn ang="0">
                  <a:pos x="41" y="109"/>
                </a:cxn>
                <a:cxn ang="0">
                  <a:pos x="42" y="113"/>
                </a:cxn>
                <a:cxn ang="0">
                  <a:pos x="43" y="115"/>
                </a:cxn>
                <a:cxn ang="0">
                  <a:pos x="43" y="116"/>
                </a:cxn>
                <a:cxn ang="0">
                  <a:pos x="44" y="115"/>
                </a:cxn>
                <a:cxn ang="0">
                  <a:pos x="45" y="114"/>
                </a:cxn>
                <a:cxn ang="0">
                  <a:pos x="46" y="112"/>
                </a:cxn>
                <a:cxn ang="0">
                  <a:pos x="47" y="106"/>
                </a:cxn>
                <a:cxn ang="0">
                  <a:pos x="49" y="92"/>
                </a:cxn>
                <a:cxn ang="0">
                  <a:pos x="52" y="68"/>
                </a:cxn>
                <a:cxn ang="0">
                  <a:pos x="57" y="26"/>
                </a:cxn>
                <a:cxn ang="0">
                  <a:pos x="58" y="16"/>
                </a:cxn>
                <a:cxn ang="0">
                  <a:pos x="59" y="8"/>
                </a:cxn>
                <a:cxn ang="0">
                  <a:pos x="60" y="4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9"/>
                </a:cxn>
                <a:cxn ang="0">
                  <a:pos x="68" y="23"/>
                </a:cxn>
                <a:cxn ang="0">
                  <a:pos x="71" y="50"/>
                </a:cxn>
                <a:cxn ang="0">
                  <a:pos x="75" y="86"/>
                </a:cxn>
                <a:cxn ang="0">
                  <a:pos x="77" y="99"/>
                </a:cxn>
                <a:cxn ang="0">
                  <a:pos x="78" y="107"/>
                </a:cxn>
                <a:cxn ang="0">
                  <a:pos x="80" y="113"/>
                </a:cxn>
                <a:cxn ang="0">
                  <a:pos x="81" y="115"/>
                </a:cxn>
                <a:cxn ang="0">
                  <a:pos x="81" y="116"/>
                </a:cxn>
                <a:cxn ang="0">
                  <a:pos x="82" y="115"/>
                </a:cxn>
                <a:cxn ang="0">
                  <a:pos x="83" y="114"/>
                </a:cxn>
                <a:cxn ang="0">
                  <a:pos x="84" y="111"/>
                </a:cxn>
                <a:cxn ang="0">
                  <a:pos x="85" y="104"/>
                </a:cxn>
                <a:cxn ang="0">
                  <a:pos x="87" y="92"/>
                </a:cxn>
                <a:cxn ang="0">
                  <a:pos x="91" y="57"/>
                </a:cxn>
                <a:cxn ang="0">
                  <a:pos x="93" y="39"/>
                </a:cxn>
                <a:cxn ang="0">
                  <a:pos x="95" y="21"/>
                </a:cxn>
                <a:cxn ang="0">
                  <a:pos x="97" y="11"/>
                </a:cxn>
              </a:cxnLst>
              <a:rect l="0" t="0" r="r" b="b"/>
              <a:pathLst>
                <a:path w="97" h="116">
                  <a:moveTo>
                    <a:pt x="0" y="97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9" y="104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4"/>
                  </a:lnTo>
                  <a:lnTo>
                    <a:pt x="11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4" y="6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4" y="54"/>
                  </a:lnTo>
                  <a:lnTo>
                    <a:pt x="34" y="61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99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50" y="88"/>
                  </a:lnTo>
                  <a:lnTo>
                    <a:pt x="50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52" y="68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4" y="47"/>
                  </a:lnTo>
                  <a:lnTo>
                    <a:pt x="55" y="40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7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70" y="34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3"/>
                  </a:lnTo>
                  <a:lnTo>
                    <a:pt x="73" y="6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80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0" y="112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3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9" y="80"/>
                  </a:lnTo>
                  <a:lnTo>
                    <a:pt x="89" y="77"/>
                  </a:lnTo>
                  <a:lnTo>
                    <a:pt x="90" y="71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1" y="53"/>
                  </a:lnTo>
                  <a:lnTo>
                    <a:pt x="92" y="5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5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7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1" name="Freeform 73"/>
            <p:cNvSpPr>
              <a:spLocks/>
            </p:cNvSpPr>
            <p:nvPr/>
          </p:nvSpPr>
          <p:spPr bwMode="auto">
            <a:xfrm>
              <a:off x="3685" y="2186"/>
              <a:ext cx="95" cy="11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7" y="9"/>
                </a:cxn>
                <a:cxn ang="0">
                  <a:pos x="8" y="18"/>
                </a:cxn>
                <a:cxn ang="0">
                  <a:pos x="12" y="49"/>
                </a:cxn>
                <a:cxn ang="0">
                  <a:pos x="14" y="71"/>
                </a:cxn>
                <a:cxn ang="0">
                  <a:pos x="16" y="92"/>
                </a:cxn>
                <a:cxn ang="0">
                  <a:pos x="19" y="106"/>
                </a:cxn>
                <a:cxn ang="0">
                  <a:pos x="20" y="112"/>
                </a:cxn>
                <a:cxn ang="0">
                  <a:pos x="21" y="114"/>
                </a:cxn>
                <a:cxn ang="0">
                  <a:pos x="21" y="115"/>
                </a:cxn>
                <a:cxn ang="0">
                  <a:pos x="22" y="116"/>
                </a:cxn>
                <a:cxn ang="0">
                  <a:pos x="23" y="115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7" y="98"/>
                </a:cxn>
                <a:cxn ang="0">
                  <a:pos x="30" y="64"/>
                </a:cxn>
                <a:cxn ang="0">
                  <a:pos x="33" y="33"/>
                </a:cxn>
                <a:cxn ang="0">
                  <a:pos x="36" y="16"/>
                </a:cxn>
                <a:cxn ang="0">
                  <a:pos x="37" y="8"/>
                </a:cxn>
                <a:cxn ang="0">
                  <a:pos x="38" y="3"/>
                </a:cxn>
                <a:cxn ang="0">
                  <a:pos x="39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1" y="1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5" y="20"/>
                </a:cxn>
                <a:cxn ang="0">
                  <a:pos x="48" y="44"/>
                </a:cxn>
                <a:cxn ang="0">
                  <a:pos x="52" y="86"/>
                </a:cxn>
                <a:cxn ang="0">
                  <a:pos x="54" y="98"/>
                </a:cxn>
                <a:cxn ang="0">
                  <a:pos x="55" y="106"/>
                </a:cxn>
                <a:cxn ang="0">
                  <a:pos x="56" y="111"/>
                </a:cxn>
                <a:cxn ang="0">
                  <a:pos x="57" y="114"/>
                </a:cxn>
                <a:cxn ang="0">
                  <a:pos x="58" y="115"/>
                </a:cxn>
                <a:cxn ang="0">
                  <a:pos x="59" y="116"/>
                </a:cxn>
                <a:cxn ang="0">
                  <a:pos x="59" y="115"/>
                </a:cxn>
                <a:cxn ang="0">
                  <a:pos x="60" y="112"/>
                </a:cxn>
                <a:cxn ang="0">
                  <a:pos x="61" y="107"/>
                </a:cxn>
                <a:cxn ang="0">
                  <a:pos x="63" y="97"/>
                </a:cxn>
                <a:cxn ang="0">
                  <a:pos x="67" y="64"/>
                </a:cxn>
                <a:cxn ang="0">
                  <a:pos x="70" y="34"/>
                </a:cxn>
                <a:cxn ang="0">
                  <a:pos x="72" y="12"/>
                </a:cxn>
                <a:cxn ang="0">
                  <a:pos x="74" y="4"/>
                </a:cxn>
                <a:cxn ang="0">
                  <a:pos x="75" y="1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7" y="0"/>
                </a:cxn>
                <a:cxn ang="0">
                  <a:pos x="78" y="3"/>
                </a:cxn>
                <a:cxn ang="0">
                  <a:pos x="79" y="8"/>
                </a:cxn>
                <a:cxn ang="0">
                  <a:pos x="82" y="23"/>
                </a:cxn>
                <a:cxn ang="0">
                  <a:pos x="85" y="51"/>
                </a:cxn>
                <a:cxn ang="0">
                  <a:pos x="88" y="90"/>
                </a:cxn>
                <a:cxn ang="0">
                  <a:pos x="90" y="104"/>
                </a:cxn>
                <a:cxn ang="0">
                  <a:pos x="92" y="111"/>
                </a:cxn>
                <a:cxn ang="0">
                  <a:pos x="93" y="114"/>
                </a:cxn>
                <a:cxn ang="0">
                  <a:pos x="94" y="115"/>
                </a:cxn>
                <a:cxn ang="0">
                  <a:pos x="94" y="116"/>
                </a:cxn>
              </a:cxnLst>
              <a:rect l="0" t="0" r="r" b="b"/>
              <a:pathLst>
                <a:path w="95" h="116">
                  <a:moveTo>
                    <a:pt x="0" y="7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4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90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1"/>
                  </a:lnTo>
                  <a:lnTo>
                    <a:pt x="30" y="64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2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6" y="25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1" y="7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4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1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1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5" y="79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58"/>
                  </a:lnTo>
                  <a:lnTo>
                    <a:pt x="68" y="51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70" y="34"/>
                  </a:lnTo>
                  <a:lnTo>
                    <a:pt x="70" y="30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9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8"/>
                  </a:lnTo>
                  <a:lnTo>
                    <a:pt x="83" y="34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5"/>
                  </a:lnTo>
                  <a:lnTo>
                    <a:pt x="86" y="62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8" y="83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89" y="93"/>
                  </a:lnTo>
                  <a:lnTo>
                    <a:pt x="89" y="96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6"/>
                  </a:lnTo>
                  <a:lnTo>
                    <a:pt x="91" y="106"/>
                  </a:lnTo>
                  <a:lnTo>
                    <a:pt x="91" y="107"/>
                  </a:lnTo>
                  <a:lnTo>
                    <a:pt x="91" y="108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5" y="115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2" name="Freeform 74"/>
            <p:cNvSpPr>
              <a:spLocks/>
            </p:cNvSpPr>
            <p:nvPr/>
          </p:nvSpPr>
          <p:spPr bwMode="auto">
            <a:xfrm>
              <a:off x="3780" y="2186"/>
              <a:ext cx="100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2"/>
                </a:cxn>
                <a:cxn ang="0">
                  <a:pos x="2" y="106"/>
                </a:cxn>
                <a:cxn ang="0">
                  <a:pos x="4" y="94"/>
                </a:cxn>
                <a:cxn ang="0">
                  <a:pos x="8" y="58"/>
                </a:cxn>
                <a:cxn ang="0">
                  <a:pos x="11" y="28"/>
                </a:cxn>
                <a:cxn ang="0">
                  <a:pos x="13" y="11"/>
                </a:cxn>
                <a:cxn ang="0">
                  <a:pos x="14" y="5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21" y="15"/>
                </a:cxn>
                <a:cxn ang="0">
                  <a:pos x="24" y="43"/>
                </a:cxn>
                <a:cxn ang="0">
                  <a:pos x="28" y="80"/>
                </a:cxn>
                <a:cxn ang="0">
                  <a:pos x="30" y="100"/>
                </a:cxn>
                <a:cxn ang="0">
                  <a:pos x="31" y="109"/>
                </a:cxn>
                <a:cxn ang="0">
                  <a:pos x="33" y="113"/>
                </a:cxn>
                <a:cxn ang="0">
                  <a:pos x="33" y="115"/>
                </a:cxn>
                <a:cxn ang="0">
                  <a:pos x="34" y="116"/>
                </a:cxn>
                <a:cxn ang="0">
                  <a:pos x="35" y="115"/>
                </a:cxn>
                <a:cxn ang="0">
                  <a:pos x="35" y="114"/>
                </a:cxn>
                <a:cxn ang="0">
                  <a:pos x="36" y="111"/>
                </a:cxn>
                <a:cxn ang="0">
                  <a:pos x="38" y="99"/>
                </a:cxn>
                <a:cxn ang="0">
                  <a:pos x="42" y="70"/>
                </a:cxn>
                <a:cxn ang="0">
                  <a:pos x="45" y="34"/>
                </a:cxn>
                <a:cxn ang="0">
                  <a:pos x="48" y="15"/>
                </a:cxn>
                <a:cxn ang="0">
                  <a:pos x="49" y="6"/>
                </a:cxn>
                <a:cxn ang="0">
                  <a:pos x="50" y="2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2"/>
                </a:cxn>
                <a:cxn ang="0">
                  <a:pos x="54" y="6"/>
                </a:cxn>
                <a:cxn ang="0">
                  <a:pos x="56" y="20"/>
                </a:cxn>
                <a:cxn ang="0">
                  <a:pos x="59" y="50"/>
                </a:cxn>
                <a:cxn ang="0">
                  <a:pos x="63" y="86"/>
                </a:cxn>
                <a:cxn ang="0">
                  <a:pos x="65" y="104"/>
                </a:cxn>
                <a:cxn ang="0">
                  <a:pos x="67" y="111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9" y="116"/>
                </a:cxn>
                <a:cxn ang="0">
                  <a:pos x="70" y="115"/>
                </a:cxn>
                <a:cxn ang="0">
                  <a:pos x="71" y="112"/>
                </a:cxn>
                <a:cxn ang="0">
                  <a:pos x="72" y="105"/>
                </a:cxn>
                <a:cxn ang="0">
                  <a:pos x="74" y="90"/>
                </a:cxn>
                <a:cxn ang="0">
                  <a:pos x="77" y="56"/>
                </a:cxn>
                <a:cxn ang="0">
                  <a:pos x="81" y="20"/>
                </a:cxn>
                <a:cxn ang="0">
                  <a:pos x="83" y="8"/>
                </a:cxn>
                <a:cxn ang="0">
                  <a:pos x="84" y="3"/>
                </a:cxn>
                <a:cxn ang="0">
                  <a:pos x="85" y="1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4"/>
                </a:cxn>
                <a:cxn ang="0">
                  <a:pos x="89" y="11"/>
                </a:cxn>
                <a:cxn ang="0">
                  <a:pos x="91" y="28"/>
                </a:cxn>
                <a:cxn ang="0">
                  <a:pos x="94" y="62"/>
                </a:cxn>
                <a:cxn ang="0">
                  <a:pos x="98" y="92"/>
                </a:cxn>
                <a:cxn ang="0">
                  <a:pos x="99" y="104"/>
                </a:cxn>
              </a:cxnLst>
              <a:rect l="0" t="0" r="r" b="b"/>
              <a:pathLst>
                <a:path w="100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8" y="58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7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25" y="57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8" y="80"/>
                  </a:lnTo>
                  <a:lnTo>
                    <a:pt x="28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4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9" y="93"/>
                  </a:lnTo>
                  <a:lnTo>
                    <a:pt x="40" y="87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3" y="57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7" y="26"/>
                  </a:lnTo>
                  <a:lnTo>
                    <a:pt x="58" y="33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1" y="64"/>
                  </a:lnTo>
                  <a:lnTo>
                    <a:pt x="62" y="79"/>
                  </a:lnTo>
                  <a:lnTo>
                    <a:pt x="62" y="80"/>
                  </a:lnTo>
                  <a:lnTo>
                    <a:pt x="62" y="81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6"/>
                  </a:lnTo>
                  <a:lnTo>
                    <a:pt x="72" y="105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5" y="78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8" y="48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2" y="33"/>
                  </a:lnTo>
                  <a:lnTo>
                    <a:pt x="92" y="40"/>
                  </a:lnTo>
                  <a:lnTo>
                    <a:pt x="94" y="54"/>
                  </a:lnTo>
                  <a:lnTo>
                    <a:pt x="94" y="55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5" y="70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97" y="91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3" name="Freeform 75"/>
            <p:cNvSpPr>
              <a:spLocks/>
            </p:cNvSpPr>
            <p:nvPr/>
          </p:nvSpPr>
          <p:spPr bwMode="auto">
            <a:xfrm>
              <a:off x="3880" y="2186"/>
              <a:ext cx="87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5"/>
                </a:cxn>
                <a:cxn ang="0">
                  <a:pos x="2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5" y="110"/>
                </a:cxn>
                <a:cxn ang="0">
                  <a:pos x="6" y="101"/>
                </a:cxn>
                <a:cxn ang="0">
                  <a:pos x="9" y="79"/>
                </a:cxn>
                <a:cxn ang="0">
                  <a:pos x="12" y="44"/>
                </a:cxn>
                <a:cxn ang="0">
                  <a:pos x="15" y="22"/>
                </a:cxn>
                <a:cxn ang="0">
                  <a:pos x="16" y="10"/>
                </a:cxn>
                <a:cxn ang="0">
                  <a:pos x="17" y="5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23" y="10"/>
                </a:cxn>
                <a:cxn ang="0">
                  <a:pos x="24" y="20"/>
                </a:cxn>
                <a:cxn ang="0">
                  <a:pos x="26" y="42"/>
                </a:cxn>
                <a:cxn ang="0">
                  <a:pos x="29" y="77"/>
                </a:cxn>
                <a:cxn ang="0">
                  <a:pos x="32" y="98"/>
                </a:cxn>
                <a:cxn ang="0">
                  <a:pos x="33" y="108"/>
                </a:cxn>
                <a:cxn ang="0">
                  <a:pos x="34" y="113"/>
                </a:cxn>
                <a:cxn ang="0">
                  <a:pos x="35" y="115"/>
                </a:cxn>
                <a:cxn ang="0">
                  <a:pos x="36" y="116"/>
                </a:cxn>
                <a:cxn ang="0">
                  <a:pos x="37" y="115"/>
                </a:cxn>
                <a:cxn ang="0">
                  <a:pos x="37" y="113"/>
                </a:cxn>
                <a:cxn ang="0">
                  <a:pos x="38" y="110"/>
                </a:cxn>
                <a:cxn ang="0">
                  <a:pos x="40" y="96"/>
                </a:cxn>
                <a:cxn ang="0">
                  <a:pos x="43" y="67"/>
                </a:cxn>
                <a:cxn ang="0">
                  <a:pos x="46" y="36"/>
                </a:cxn>
                <a:cxn ang="0">
                  <a:pos x="48" y="21"/>
                </a:cxn>
                <a:cxn ang="0">
                  <a:pos x="49" y="10"/>
                </a:cxn>
                <a:cxn ang="0">
                  <a:pos x="50" y="5"/>
                </a:cxn>
                <a:cxn ang="0">
                  <a:pos x="51" y="2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2"/>
                </a:cxn>
                <a:cxn ang="0">
                  <a:pos x="55" y="8"/>
                </a:cxn>
                <a:cxn ang="0">
                  <a:pos x="57" y="18"/>
                </a:cxn>
                <a:cxn ang="0">
                  <a:pos x="60" y="56"/>
                </a:cxn>
                <a:cxn ang="0">
                  <a:pos x="62" y="77"/>
                </a:cxn>
                <a:cxn ang="0">
                  <a:pos x="64" y="97"/>
                </a:cxn>
                <a:cxn ang="0">
                  <a:pos x="66" y="106"/>
                </a:cxn>
                <a:cxn ang="0">
                  <a:pos x="67" y="112"/>
                </a:cxn>
                <a:cxn ang="0">
                  <a:pos x="68" y="114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4"/>
                </a:cxn>
                <a:cxn ang="0">
                  <a:pos x="71" y="111"/>
                </a:cxn>
                <a:cxn ang="0">
                  <a:pos x="72" y="103"/>
                </a:cxn>
                <a:cxn ang="0">
                  <a:pos x="74" y="84"/>
                </a:cxn>
                <a:cxn ang="0">
                  <a:pos x="78" y="41"/>
                </a:cxn>
                <a:cxn ang="0">
                  <a:pos x="80" y="20"/>
                </a:cxn>
                <a:cxn ang="0">
                  <a:pos x="82" y="8"/>
                </a:cxn>
                <a:cxn ang="0">
                  <a:pos x="83" y="2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6" y="2"/>
                </a:cxn>
              </a:cxnLst>
              <a:rect l="0" t="0" r="r" b="b"/>
              <a:pathLst>
                <a:path w="87" h="116">
                  <a:moveTo>
                    <a:pt x="0" y="108"/>
                  </a:moveTo>
                  <a:lnTo>
                    <a:pt x="0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4"/>
                  </a:lnTo>
                  <a:lnTo>
                    <a:pt x="10" y="67"/>
                  </a:lnTo>
                  <a:lnTo>
                    <a:pt x="11" y="52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20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30" y="86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31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3" y="104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95"/>
                  </a:lnTo>
                  <a:lnTo>
                    <a:pt x="41" y="95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2" y="83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4" y="6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4"/>
                  </a:lnTo>
                  <a:lnTo>
                    <a:pt x="59" y="41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7"/>
                  </a:lnTo>
                  <a:lnTo>
                    <a:pt x="63" y="81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6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1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4" y="84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74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7" y="59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9" y="34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80" y="20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7" y="3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4" name="Freeform 76"/>
            <p:cNvSpPr>
              <a:spLocks/>
            </p:cNvSpPr>
            <p:nvPr/>
          </p:nvSpPr>
          <p:spPr bwMode="auto">
            <a:xfrm>
              <a:off x="3967" y="2186"/>
              <a:ext cx="91" cy="116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24"/>
                </a:cxn>
                <a:cxn ang="0">
                  <a:pos x="6" y="58"/>
                </a:cxn>
                <a:cxn ang="0">
                  <a:pos x="9" y="89"/>
                </a:cxn>
                <a:cxn ang="0">
                  <a:pos x="10" y="101"/>
                </a:cxn>
                <a:cxn ang="0">
                  <a:pos x="12" y="110"/>
                </a:cxn>
                <a:cxn ang="0">
                  <a:pos x="13" y="113"/>
                </a:cxn>
                <a:cxn ang="0">
                  <a:pos x="13" y="115"/>
                </a:cxn>
                <a:cxn ang="0">
                  <a:pos x="14" y="116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7" y="108"/>
                </a:cxn>
                <a:cxn ang="0">
                  <a:pos x="19" y="92"/>
                </a:cxn>
                <a:cxn ang="0">
                  <a:pos x="20" y="75"/>
                </a:cxn>
                <a:cxn ang="0">
                  <a:pos x="24" y="29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1" y="3"/>
                </a:cxn>
                <a:cxn ang="0">
                  <a:pos x="33" y="8"/>
                </a:cxn>
                <a:cxn ang="0">
                  <a:pos x="35" y="25"/>
                </a:cxn>
                <a:cxn ang="0">
                  <a:pos x="38" y="61"/>
                </a:cxn>
                <a:cxn ang="0">
                  <a:pos x="41" y="90"/>
                </a:cxn>
                <a:cxn ang="0">
                  <a:pos x="42" y="103"/>
                </a:cxn>
                <a:cxn ang="0">
                  <a:pos x="43" y="109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6" y="115"/>
                </a:cxn>
                <a:cxn ang="0">
                  <a:pos x="47" y="112"/>
                </a:cxn>
                <a:cxn ang="0">
                  <a:pos x="48" y="106"/>
                </a:cxn>
                <a:cxn ang="0">
                  <a:pos x="50" y="95"/>
                </a:cxn>
                <a:cxn ang="0">
                  <a:pos x="52" y="70"/>
                </a:cxn>
                <a:cxn ang="0">
                  <a:pos x="56" y="30"/>
                </a:cxn>
                <a:cxn ang="0">
                  <a:pos x="58" y="14"/>
                </a:cxn>
                <a:cxn ang="0">
                  <a:pos x="59" y="6"/>
                </a:cxn>
                <a:cxn ang="0">
                  <a:pos x="60" y="2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5" y="16"/>
                </a:cxn>
                <a:cxn ang="0">
                  <a:pos x="67" y="36"/>
                </a:cxn>
                <a:cxn ang="0">
                  <a:pos x="71" y="80"/>
                </a:cxn>
                <a:cxn ang="0">
                  <a:pos x="73" y="100"/>
                </a:cxn>
                <a:cxn ang="0">
                  <a:pos x="74" y="108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1"/>
                </a:cxn>
                <a:cxn ang="0">
                  <a:pos x="84" y="64"/>
                </a:cxn>
                <a:cxn ang="0">
                  <a:pos x="86" y="43"/>
                </a:cxn>
                <a:cxn ang="0">
                  <a:pos x="88" y="22"/>
                </a:cxn>
                <a:cxn ang="0">
                  <a:pos x="89" y="11"/>
                </a:cxn>
                <a:cxn ang="0">
                  <a:pos x="90" y="4"/>
                </a:cxn>
              </a:cxnLst>
              <a:rect l="0" t="0" r="r" b="b"/>
              <a:pathLst>
                <a:path w="91" h="116">
                  <a:moveTo>
                    <a:pt x="0" y="3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4" y="39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7" y="65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8" y="98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89"/>
                  </a:lnTo>
                  <a:lnTo>
                    <a:pt x="19" y="86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1" y="70"/>
                  </a:lnTo>
                  <a:lnTo>
                    <a:pt x="21" y="62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4" y="37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2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5" y="32"/>
                  </a:lnTo>
                  <a:lnTo>
                    <a:pt x="36" y="40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6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40" y="82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3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99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4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2" y="80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68"/>
                  </a:lnTo>
                  <a:lnTo>
                    <a:pt x="53" y="63"/>
                  </a:lnTo>
                  <a:lnTo>
                    <a:pt x="54" y="54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8" y="44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2" y="86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1" y="99"/>
                  </a:lnTo>
                  <a:lnTo>
                    <a:pt x="81" y="96"/>
                  </a:lnTo>
                  <a:lnTo>
                    <a:pt x="81" y="95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2" y="89"/>
                  </a:lnTo>
                  <a:lnTo>
                    <a:pt x="82" y="81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5" y="55"/>
                  </a:lnTo>
                  <a:lnTo>
                    <a:pt x="85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1" y="2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5" name="Freeform 77"/>
            <p:cNvSpPr>
              <a:spLocks/>
            </p:cNvSpPr>
            <p:nvPr/>
          </p:nvSpPr>
          <p:spPr bwMode="auto">
            <a:xfrm>
              <a:off x="4058" y="2186"/>
              <a:ext cx="88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7" y="40"/>
                </a:cxn>
                <a:cxn ang="0">
                  <a:pos x="11" y="81"/>
                </a:cxn>
                <a:cxn ang="0">
                  <a:pos x="13" y="102"/>
                </a:cxn>
                <a:cxn ang="0">
                  <a:pos x="15" y="111"/>
                </a:cxn>
                <a:cxn ang="0">
                  <a:pos x="15" y="114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18" y="114"/>
                </a:cxn>
                <a:cxn ang="0">
                  <a:pos x="19" y="110"/>
                </a:cxn>
                <a:cxn ang="0">
                  <a:pos x="20" y="101"/>
                </a:cxn>
                <a:cxn ang="0">
                  <a:pos x="22" y="81"/>
                </a:cxn>
                <a:cxn ang="0">
                  <a:pos x="26" y="40"/>
                </a:cxn>
                <a:cxn ang="0">
                  <a:pos x="28" y="1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3" y="2"/>
                </a:cxn>
                <a:cxn ang="0">
                  <a:pos x="34" y="7"/>
                </a:cxn>
                <a:cxn ang="0">
                  <a:pos x="36" y="19"/>
                </a:cxn>
                <a:cxn ang="0">
                  <a:pos x="40" y="61"/>
                </a:cxn>
                <a:cxn ang="0">
                  <a:pos x="42" y="85"/>
                </a:cxn>
                <a:cxn ang="0">
                  <a:pos x="43" y="101"/>
                </a:cxn>
                <a:cxn ang="0">
                  <a:pos x="45" y="109"/>
                </a:cxn>
                <a:cxn ang="0">
                  <a:pos x="46" y="113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50" y="107"/>
                </a:cxn>
                <a:cxn ang="0">
                  <a:pos x="51" y="96"/>
                </a:cxn>
                <a:cxn ang="0">
                  <a:pos x="54" y="56"/>
                </a:cxn>
                <a:cxn ang="0">
                  <a:pos x="58" y="21"/>
                </a:cxn>
                <a:cxn ang="0">
                  <a:pos x="59" y="10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6" y="16"/>
                </a:cxn>
                <a:cxn ang="0">
                  <a:pos x="68" y="47"/>
                </a:cxn>
                <a:cxn ang="0">
                  <a:pos x="70" y="70"/>
                </a:cxn>
                <a:cxn ang="0">
                  <a:pos x="72" y="92"/>
                </a:cxn>
                <a:cxn ang="0">
                  <a:pos x="74" y="105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3"/>
                </a:cxn>
                <a:cxn ang="0">
                  <a:pos x="82" y="85"/>
                </a:cxn>
                <a:cxn ang="0">
                  <a:pos x="86" y="35"/>
                </a:cxn>
                <a:cxn ang="0">
                  <a:pos x="87" y="21"/>
                </a:cxn>
              </a:cxnLst>
              <a:rect l="0" t="0" r="r" b="b"/>
              <a:pathLst>
                <a:path w="88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8" y="47"/>
                  </a:lnTo>
                  <a:lnTo>
                    <a:pt x="9" y="56"/>
                  </a:lnTo>
                  <a:lnTo>
                    <a:pt x="10" y="73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1" y="77"/>
                  </a:lnTo>
                  <a:lnTo>
                    <a:pt x="11" y="81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4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20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1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3" y="75"/>
                  </a:lnTo>
                  <a:lnTo>
                    <a:pt x="24" y="66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38" y="42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81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1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0"/>
                  </a:lnTo>
                  <a:lnTo>
                    <a:pt x="52" y="83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55" y="47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68" y="3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9"/>
                  </a:lnTo>
                  <a:lnTo>
                    <a:pt x="69" y="51"/>
                  </a:lnTo>
                  <a:lnTo>
                    <a:pt x="69" y="56"/>
                  </a:lnTo>
                  <a:lnTo>
                    <a:pt x="70" y="65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1" y="74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1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3" y="97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3" y="101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1" y="96"/>
                  </a:lnTo>
                  <a:lnTo>
                    <a:pt x="81" y="89"/>
                  </a:lnTo>
                  <a:lnTo>
                    <a:pt x="82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2"/>
                  </a:lnTo>
                  <a:lnTo>
                    <a:pt x="83" y="71"/>
                  </a:lnTo>
                  <a:lnTo>
                    <a:pt x="83" y="70"/>
                  </a:lnTo>
                  <a:lnTo>
                    <a:pt x="83" y="67"/>
                  </a:lnTo>
                  <a:lnTo>
                    <a:pt x="84" y="63"/>
                  </a:lnTo>
                  <a:lnTo>
                    <a:pt x="85" y="54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4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6" name="Freeform 78"/>
            <p:cNvSpPr>
              <a:spLocks/>
            </p:cNvSpPr>
            <p:nvPr/>
          </p:nvSpPr>
          <p:spPr bwMode="auto">
            <a:xfrm>
              <a:off x="4146" y="2186"/>
              <a:ext cx="83" cy="116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8" y="27"/>
                </a:cxn>
                <a:cxn ang="0">
                  <a:pos x="10" y="53"/>
                </a:cxn>
                <a:cxn ang="0">
                  <a:pos x="13" y="82"/>
                </a:cxn>
                <a:cxn ang="0">
                  <a:pos x="14" y="97"/>
                </a:cxn>
                <a:cxn ang="0">
                  <a:pos x="16" y="109"/>
                </a:cxn>
                <a:cxn ang="0">
                  <a:pos x="17" y="113"/>
                </a:cxn>
                <a:cxn ang="0">
                  <a:pos x="17" y="115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20" y="113"/>
                </a:cxn>
                <a:cxn ang="0">
                  <a:pos x="21" y="108"/>
                </a:cxn>
                <a:cxn ang="0">
                  <a:pos x="22" y="97"/>
                </a:cxn>
                <a:cxn ang="0">
                  <a:pos x="25" y="70"/>
                </a:cxn>
                <a:cxn ang="0">
                  <a:pos x="28" y="27"/>
                </a:cxn>
                <a:cxn ang="0">
                  <a:pos x="29" y="14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4" y="4"/>
                </a:cxn>
                <a:cxn ang="0">
                  <a:pos x="35" y="9"/>
                </a:cxn>
                <a:cxn ang="0">
                  <a:pos x="37" y="26"/>
                </a:cxn>
                <a:cxn ang="0">
                  <a:pos x="40" y="58"/>
                </a:cxn>
                <a:cxn ang="0">
                  <a:pos x="42" y="81"/>
                </a:cxn>
                <a:cxn ang="0">
                  <a:pos x="43" y="97"/>
                </a:cxn>
                <a:cxn ang="0">
                  <a:pos x="45" y="108"/>
                </a:cxn>
                <a:cxn ang="0">
                  <a:pos x="46" y="113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9" y="112"/>
                </a:cxn>
                <a:cxn ang="0">
                  <a:pos x="49" y="108"/>
                </a:cxn>
                <a:cxn ang="0">
                  <a:pos x="52" y="89"/>
                </a:cxn>
                <a:cxn ang="0">
                  <a:pos x="54" y="63"/>
                </a:cxn>
                <a:cxn ang="0">
                  <a:pos x="57" y="24"/>
                </a:cxn>
                <a:cxn ang="0">
                  <a:pos x="59" y="11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7"/>
                </a:cxn>
                <a:cxn ang="0">
                  <a:pos x="65" y="18"/>
                </a:cxn>
                <a:cxn ang="0">
                  <a:pos x="69" y="65"/>
                </a:cxn>
                <a:cxn ang="0">
                  <a:pos x="71" y="88"/>
                </a:cxn>
                <a:cxn ang="0">
                  <a:pos x="73" y="102"/>
                </a:cxn>
                <a:cxn ang="0">
                  <a:pos x="74" y="110"/>
                </a:cxn>
                <a:cxn ang="0">
                  <a:pos x="75" y="114"/>
                </a:cxn>
                <a:cxn ang="0">
                  <a:pos x="76" y="115"/>
                </a:cxn>
                <a:cxn ang="0">
                  <a:pos x="76" y="115"/>
                </a:cxn>
                <a:cxn ang="0">
                  <a:pos x="77" y="114"/>
                </a:cxn>
                <a:cxn ang="0">
                  <a:pos x="78" y="110"/>
                </a:cxn>
                <a:cxn ang="0">
                  <a:pos x="79" y="102"/>
                </a:cxn>
                <a:cxn ang="0">
                  <a:pos x="82" y="67"/>
                </a:cxn>
              </a:cxnLst>
              <a:rect l="0" t="0" r="r" b="b"/>
              <a:pathLst>
                <a:path w="83" h="116"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1" y="62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1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5" y="70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6" y="53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1" y="68"/>
                  </a:lnTo>
                  <a:lnTo>
                    <a:pt x="41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3" y="90"/>
                  </a:lnTo>
                  <a:lnTo>
                    <a:pt x="43" y="93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98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4" y="63"/>
                  </a:lnTo>
                  <a:lnTo>
                    <a:pt x="55" y="54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2"/>
                  </a:lnTo>
                  <a:lnTo>
                    <a:pt x="66" y="29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5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3"/>
                  </a:lnTo>
                  <a:lnTo>
                    <a:pt x="73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8"/>
                  </a:lnTo>
                  <a:lnTo>
                    <a:pt x="80" y="97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81" y="84"/>
                  </a:lnTo>
                  <a:lnTo>
                    <a:pt x="82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3" y="58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7" name="Freeform 79"/>
            <p:cNvSpPr>
              <a:spLocks/>
            </p:cNvSpPr>
            <p:nvPr/>
          </p:nvSpPr>
          <p:spPr bwMode="auto">
            <a:xfrm>
              <a:off x="4229" y="2186"/>
              <a:ext cx="87" cy="116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9" y="9"/>
                </a:cxn>
                <a:cxn ang="0">
                  <a:pos x="11" y="21"/>
                </a:cxn>
                <a:cxn ang="0">
                  <a:pos x="14" y="61"/>
                </a:cxn>
                <a:cxn ang="0">
                  <a:pos x="17" y="91"/>
                </a:cxn>
                <a:cxn ang="0">
                  <a:pos x="18" y="105"/>
                </a:cxn>
                <a:cxn ang="0">
                  <a:pos x="19" y="111"/>
                </a:cxn>
                <a:cxn ang="0">
                  <a:pos x="20" y="114"/>
                </a:cxn>
                <a:cxn ang="0">
                  <a:pos x="21" y="116"/>
                </a:cxn>
                <a:cxn ang="0">
                  <a:pos x="21" y="115"/>
                </a:cxn>
                <a:cxn ang="0">
                  <a:pos x="22" y="113"/>
                </a:cxn>
                <a:cxn ang="0">
                  <a:pos x="23" y="109"/>
                </a:cxn>
                <a:cxn ang="0">
                  <a:pos x="25" y="92"/>
                </a:cxn>
                <a:cxn ang="0">
                  <a:pos x="28" y="56"/>
                </a:cxn>
                <a:cxn ang="0">
                  <a:pos x="31" y="24"/>
                </a:cxn>
                <a:cxn ang="0">
                  <a:pos x="32" y="10"/>
                </a:cxn>
                <a:cxn ang="0">
                  <a:pos x="33" y="4"/>
                </a:cxn>
                <a:cxn ang="0">
                  <a:pos x="34" y="1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7" y="7"/>
                </a:cxn>
                <a:cxn ang="0">
                  <a:pos x="38" y="16"/>
                </a:cxn>
                <a:cxn ang="0">
                  <a:pos x="41" y="45"/>
                </a:cxn>
                <a:cxn ang="0">
                  <a:pos x="44" y="85"/>
                </a:cxn>
                <a:cxn ang="0">
                  <a:pos x="46" y="104"/>
                </a:cxn>
                <a:cxn ang="0">
                  <a:pos x="47" y="111"/>
                </a:cxn>
                <a:cxn ang="0">
                  <a:pos x="48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0" y="113"/>
                </a:cxn>
                <a:cxn ang="0">
                  <a:pos x="52" y="106"/>
                </a:cxn>
                <a:cxn ang="0">
                  <a:pos x="53" y="92"/>
                </a:cxn>
                <a:cxn ang="0">
                  <a:pos x="55" y="70"/>
                </a:cxn>
                <a:cxn ang="0">
                  <a:pos x="57" y="37"/>
                </a:cxn>
                <a:cxn ang="0">
                  <a:pos x="59" y="21"/>
                </a:cxn>
                <a:cxn ang="0">
                  <a:pos x="60" y="9"/>
                </a:cxn>
                <a:cxn ang="0">
                  <a:pos x="61" y="3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65" y="10"/>
                </a:cxn>
                <a:cxn ang="0">
                  <a:pos x="67" y="24"/>
                </a:cxn>
                <a:cxn ang="0">
                  <a:pos x="70" y="69"/>
                </a:cxn>
                <a:cxn ang="0">
                  <a:pos x="72" y="93"/>
                </a:cxn>
                <a:cxn ang="0">
                  <a:pos x="74" y="104"/>
                </a:cxn>
                <a:cxn ang="0">
                  <a:pos x="75" y="111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79" y="106"/>
                </a:cxn>
                <a:cxn ang="0">
                  <a:pos x="80" y="93"/>
                </a:cxn>
                <a:cxn ang="0">
                  <a:pos x="84" y="52"/>
                </a:cxn>
                <a:cxn ang="0">
                  <a:pos x="86" y="21"/>
                </a:cxn>
              </a:cxnLst>
              <a:rect l="0" t="0" r="r" b="b"/>
              <a:pathLst>
                <a:path w="87" h="116">
                  <a:moveTo>
                    <a:pt x="0" y="58"/>
                  </a:moveTo>
                  <a:lnTo>
                    <a:pt x="1" y="49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6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6" y="80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6" y="84"/>
                  </a:lnTo>
                  <a:lnTo>
                    <a:pt x="27" y="76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49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0" y="37"/>
                  </a:lnTo>
                  <a:lnTo>
                    <a:pt x="41" y="45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74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5" y="91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6" y="102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4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47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7" y="24"/>
                  </a:lnTo>
                  <a:lnTo>
                    <a:pt x="68" y="32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70" y="59"/>
                  </a:lnTo>
                  <a:lnTo>
                    <a:pt x="70" y="68"/>
                  </a:lnTo>
                  <a:lnTo>
                    <a:pt x="70" y="69"/>
                  </a:lnTo>
                  <a:lnTo>
                    <a:pt x="71" y="70"/>
                  </a:lnTo>
                  <a:lnTo>
                    <a:pt x="71" y="73"/>
                  </a:lnTo>
                  <a:lnTo>
                    <a:pt x="71" y="77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3"/>
                  </a:lnTo>
                  <a:lnTo>
                    <a:pt x="73" y="94"/>
                  </a:lnTo>
                  <a:lnTo>
                    <a:pt x="73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3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2"/>
                  </a:lnTo>
                  <a:lnTo>
                    <a:pt x="81" y="90"/>
                  </a:lnTo>
                  <a:lnTo>
                    <a:pt x="81" y="86"/>
                  </a:lnTo>
                  <a:lnTo>
                    <a:pt x="82" y="76"/>
                  </a:lnTo>
                  <a:lnTo>
                    <a:pt x="83" y="57"/>
                  </a:lnTo>
                  <a:lnTo>
                    <a:pt x="83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5" y="30"/>
                  </a:lnTo>
                  <a:lnTo>
                    <a:pt x="86" y="22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5"/>
                  </a:lnTo>
                  <a:lnTo>
                    <a:pt x="87" y="14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8" name="Freeform 80"/>
            <p:cNvSpPr>
              <a:spLocks/>
            </p:cNvSpPr>
            <p:nvPr/>
          </p:nvSpPr>
          <p:spPr bwMode="auto">
            <a:xfrm>
              <a:off x="4316" y="2186"/>
              <a:ext cx="82" cy="11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6"/>
                </a:cxn>
                <a:cxn ang="0">
                  <a:pos x="6" y="14"/>
                </a:cxn>
                <a:cxn ang="0">
                  <a:pos x="8" y="36"/>
                </a:cxn>
                <a:cxn ang="0">
                  <a:pos x="11" y="73"/>
                </a:cxn>
                <a:cxn ang="0">
                  <a:pos x="13" y="91"/>
                </a:cxn>
                <a:cxn ang="0">
                  <a:pos x="14" y="105"/>
                </a:cxn>
                <a:cxn ang="0">
                  <a:pos x="15" y="111"/>
                </a:cxn>
                <a:cxn ang="0">
                  <a:pos x="16" y="114"/>
                </a:cxn>
                <a:cxn ang="0">
                  <a:pos x="16" y="116"/>
                </a:cxn>
                <a:cxn ang="0">
                  <a:pos x="17" y="115"/>
                </a:cxn>
                <a:cxn ang="0">
                  <a:pos x="18" y="113"/>
                </a:cxn>
                <a:cxn ang="0">
                  <a:pos x="19" y="109"/>
                </a:cxn>
                <a:cxn ang="0">
                  <a:pos x="20" y="99"/>
                </a:cxn>
                <a:cxn ang="0">
                  <a:pos x="23" y="67"/>
                </a:cxn>
                <a:cxn ang="0">
                  <a:pos x="25" y="38"/>
                </a:cxn>
                <a:cxn ang="0">
                  <a:pos x="27" y="18"/>
                </a:cxn>
                <a:cxn ang="0">
                  <a:pos x="28" y="8"/>
                </a:cxn>
                <a:cxn ang="0">
                  <a:pos x="29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4"/>
                </a:cxn>
                <a:cxn ang="0">
                  <a:pos x="33" y="12"/>
                </a:cxn>
                <a:cxn ang="0">
                  <a:pos x="34" y="28"/>
                </a:cxn>
                <a:cxn ang="0">
                  <a:pos x="38" y="75"/>
                </a:cxn>
                <a:cxn ang="0">
                  <a:pos x="40" y="97"/>
                </a:cxn>
                <a:cxn ang="0">
                  <a:pos x="41" y="107"/>
                </a:cxn>
                <a:cxn ang="0">
                  <a:pos x="42" y="112"/>
                </a:cxn>
                <a:cxn ang="0">
                  <a:pos x="43" y="115"/>
                </a:cxn>
                <a:cxn ang="0">
                  <a:pos x="44" y="116"/>
                </a:cxn>
                <a:cxn ang="0">
                  <a:pos x="44" y="114"/>
                </a:cxn>
                <a:cxn ang="0">
                  <a:pos x="45" y="111"/>
                </a:cxn>
                <a:cxn ang="0">
                  <a:pos x="46" y="103"/>
                </a:cxn>
                <a:cxn ang="0">
                  <a:pos x="49" y="74"/>
                </a:cxn>
                <a:cxn ang="0">
                  <a:pos x="51" y="48"/>
                </a:cxn>
                <a:cxn ang="0">
                  <a:pos x="53" y="23"/>
                </a:cxn>
                <a:cxn ang="0">
                  <a:pos x="54" y="10"/>
                </a:cxn>
                <a:cxn ang="0">
                  <a:pos x="55" y="4"/>
                </a:cxn>
                <a:cxn ang="0">
                  <a:pos x="56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59" y="9"/>
                </a:cxn>
                <a:cxn ang="0">
                  <a:pos x="61" y="22"/>
                </a:cxn>
                <a:cxn ang="0">
                  <a:pos x="64" y="60"/>
                </a:cxn>
                <a:cxn ang="0">
                  <a:pos x="66" y="93"/>
                </a:cxn>
                <a:cxn ang="0">
                  <a:pos x="68" y="107"/>
                </a:cxn>
                <a:cxn ang="0">
                  <a:pos x="69" y="112"/>
                </a:cxn>
                <a:cxn ang="0">
                  <a:pos x="69" y="115"/>
                </a:cxn>
                <a:cxn ang="0">
                  <a:pos x="70" y="116"/>
                </a:cxn>
                <a:cxn ang="0">
                  <a:pos x="71" y="114"/>
                </a:cxn>
                <a:cxn ang="0">
                  <a:pos x="72" y="110"/>
                </a:cxn>
                <a:cxn ang="0">
                  <a:pos x="73" y="102"/>
                </a:cxn>
                <a:cxn ang="0">
                  <a:pos x="75" y="79"/>
                </a:cxn>
                <a:cxn ang="0">
                  <a:pos x="78" y="38"/>
                </a:cxn>
                <a:cxn ang="0">
                  <a:pos x="80" y="20"/>
                </a:cxn>
                <a:cxn ang="0">
                  <a:pos x="81" y="7"/>
                </a:cxn>
              </a:cxnLst>
              <a:rect l="0" t="0" r="r" b="b"/>
              <a:pathLst>
                <a:path w="82" h="116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7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4" y="102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3"/>
                  </a:lnTo>
                  <a:lnTo>
                    <a:pt x="22" y="7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5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3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44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67"/>
                  </a:lnTo>
                  <a:lnTo>
                    <a:pt x="38" y="70"/>
                  </a:lnTo>
                  <a:lnTo>
                    <a:pt x="38" y="75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9"/>
                  </a:lnTo>
                  <a:lnTo>
                    <a:pt x="40" y="93"/>
                  </a:lnTo>
                  <a:lnTo>
                    <a:pt x="40" y="94"/>
                  </a:lnTo>
                  <a:lnTo>
                    <a:pt x="40" y="95"/>
                  </a:lnTo>
                  <a:lnTo>
                    <a:pt x="40" y="97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7" y="99"/>
                  </a:lnTo>
                  <a:lnTo>
                    <a:pt x="48" y="91"/>
                  </a:lnTo>
                  <a:lnTo>
                    <a:pt x="48" y="90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69"/>
                  </a:lnTo>
                  <a:lnTo>
                    <a:pt x="50" y="6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30"/>
                  </a:lnTo>
                  <a:lnTo>
                    <a:pt x="62" y="39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7"/>
                  </a:lnTo>
                  <a:lnTo>
                    <a:pt x="65" y="76"/>
                  </a:lnTo>
                  <a:lnTo>
                    <a:pt x="65" y="78"/>
                  </a:lnTo>
                  <a:lnTo>
                    <a:pt x="65" y="79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5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4" y="96"/>
                  </a:lnTo>
                  <a:lnTo>
                    <a:pt x="74" y="95"/>
                  </a:lnTo>
                  <a:lnTo>
                    <a:pt x="74" y="94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4"/>
                  </a:lnTo>
                  <a:lnTo>
                    <a:pt x="76" y="70"/>
                  </a:lnTo>
                  <a:lnTo>
                    <a:pt x="76" y="60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9" name="Freeform 81"/>
            <p:cNvSpPr>
              <a:spLocks/>
            </p:cNvSpPr>
            <p:nvPr/>
          </p:nvSpPr>
          <p:spPr bwMode="auto">
            <a:xfrm>
              <a:off x="4398" y="2186"/>
              <a:ext cx="81" cy="11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4" y="9"/>
                </a:cxn>
                <a:cxn ang="0">
                  <a:pos x="5" y="24"/>
                </a:cxn>
                <a:cxn ang="0">
                  <a:pos x="9" y="70"/>
                </a:cxn>
                <a:cxn ang="0">
                  <a:pos x="11" y="97"/>
                </a:cxn>
                <a:cxn ang="0">
                  <a:pos x="12" y="109"/>
                </a:cxn>
                <a:cxn ang="0">
                  <a:pos x="13" y="114"/>
                </a:cxn>
                <a:cxn ang="0">
                  <a:pos x="14" y="115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6" y="108"/>
                </a:cxn>
                <a:cxn ang="0">
                  <a:pos x="18" y="97"/>
                </a:cxn>
                <a:cxn ang="0">
                  <a:pos x="20" y="72"/>
                </a:cxn>
                <a:cxn ang="0">
                  <a:pos x="22" y="36"/>
                </a:cxn>
                <a:cxn ang="0">
                  <a:pos x="24" y="19"/>
                </a:cxn>
                <a:cxn ang="0">
                  <a:pos x="25" y="7"/>
                </a:cxn>
                <a:cxn ang="0">
                  <a:pos x="2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9" y="5"/>
                </a:cxn>
                <a:cxn ang="0">
                  <a:pos x="30" y="13"/>
                </a:cxn>
                <a:cxn ang="0">
                  <a:pos x="32" y="37"/>
                </a:cxn>
                <a:cxn ang="0">
                  <a:pos x="35" y="81"/>
                </a:cxn>
                <a:cxn ang="0">
                  <a:pos x="37" y="104"/>
                </a:cxn>
                <a:cxn ang="0">
                  <a:pos x="39" y="112"/>
                </a:cxn>
                <a:cxn ang="0">
                  <a:pos x="39" y="115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1" y="112"/>
                </a:cxn>
                <a:cxn ang="0">
                  <a:pos x="42" y="106"/>
                </a:cxn>
                <a:cxn ang="0">
                  <a:pos x="44" y="92"/>
                </a:cxn>
                <a:cxn ang="0">
                  <a:pos x="47" y="54"/>
                </a:cxn>
                <a:cxn ang="0">
                  <a:pos x="49" y="20"/>
                </a:cxn>
                <a:cxn ang="0">
                  <a:pos x="51" y="8"/>
                </a:cxn>
                <a:cxn ang="0">
                  <a:pos x="51" y="3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6" y="14"/>
                </a:cxn>
                <a:cxn ang="0">
                  <a:pos x="58" y="45"/>
                </a:cxn>
                <a:cxn ang="0">
                  <a:pos x="62" y="88"/>
                </a:cxn>
                <a:cxn ang="0">
                  <a:pos x="63" y="104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6"/>
                </a:cxn>
                <a:cxn ang="0">
                  <a:pos x="70" y="85"/>
                </a:cxn>
                <a:cxn ang="0">
                  <a:pos x="72" y="60"/>
                </a:cxn>
                <a:cxn ang="0">
                  <a:pos x="75" y="23"/>
                </a:cxn>
                <a:cxn ang="0">
                  <a:pos x="76" y="8"/>
                </a:cxn>
                <a:cxn ang="0">
                  <a:pos x="77" y="3"/>
                </a:cxn>
                <a:cxn ang="0">
                  <a:pos x="78" y="0"/>
                </a:cxn>
                <a:cxn ang="0">
                  <a:pos x="79" y="0"/>
                </a:cxn>
                <a:cxn ang="0">
                  <a:pos x="79" y="1"/>
                </a:cxn>
                <a:cxn ang="0">
                  <a:pos x="80" y="6"/>
                </a:cxn>
              </a:cxnLst>
              <a:rect l="0" t="0" r="r" b="b"/>
              <a:pathLst>
                <a:path w="81" h="116">
                  <a:moveTo>
                    <a:pt x="0" y="4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70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10" y="84"/>
                  </a:lnTo>
                  <a:lnTo>
                    <a:pt x="10" y="8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3"/>
                  </a:lnTo>
                  <a:lnTo>
                    <a:pt x="11" y="104"/>
                  </a:lnTo>
                  <a:lnTo>
                    <a:pt x="12" y="105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9" y="84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2" y="45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3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4" y="6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6" y="88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3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4" y="94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7" y="5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1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9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8" y="36"/>
                  </a:lnTo>
                  <a:lnTo>
                    <a:pt x="58" y="4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85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2" y="98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4"/>
                  </a:lnTo>
                  <a:lnTo>
                    <a:pt x="69" y="101"/>
                  </a:lnTo>
                  <a:lnTo>
                    <a:pt x="69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3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1" y="76"/>
                  </a:lnTo>
                  <a:lnTo>
                    <a:pt x="72" y="66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2" y="5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9"/>
                  </a:lnTo>
                  <a:lnTo>
                    <a:pt x="74" y="3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0" name="Freeform 82"/>
            <p:cNvSpPr>
              <a:spLocks/>
            </p:cNvSpPr>
            <p:nvPr/>
          </p:nvSpPr>
          <p:spPr bwMode="auto">
            <a:xfrm>
              <a:off x="4479" y="2186"/>
              <a:ext cx="83" cy="116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51"/>
                </a:cxn>
                <a:cxn ang="0">
                  <a:pos x="5" y="83"/>
                </a:cxn>
                <a:cxn ang="0">
                  <a:pos x="7" y="99"/>
                </a:cxn>
                <a:cxn ang="0">
                  <a:pos x="8" y="108"/>
                </a:cxn>
                <a:cxn ang="0">
                  <a:pos x="9" y="112"/>
                </a:cxn>
                <a:cxn ang="0">
                  <a:pos x="10" y="115"/>
                </a:cxn>
                <a:cxn ang="0">
                  <a:pos x="10" y="115"/>
                </a:cxn>
                <a:cxn ang="0">
                  <a:pos x="11" y="114"/>
                </a:cxn>
                <a:cxn ang="0">
                  <a:pos x="12" y="108"/>
                </a:cxn>
                <a:cxn ang="0">
                  <a:pos x="14" y="87"/>
                </a:cxn>
                <a:cxn ang="0">
                  <a:pos x="17" y="44"/>
                </a:cxn>
                <a:cxn ang="0">
                  <a:pos x="19" y="26"/>
                </a:cxn>
                <a:cxn ang="0">
                  <a:pos x="20" y="11"/>
                </a:cxn>
                <a:cxn ang="0">
                  <a:pos x="21" y="4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3"/>
                </a:cxn>
                <a:cxn ang="0">
                  <a:pos x="25" y="8"/>
                </a:cxn>
                <a:cxn ang="0">
                  <a:pos x="27" y="31"/>
                </a:cxn>
                <a:cxn ang="0">
                  <a:pos x="29" y="57"/>
                </a:cxn>
                <a:cxn ang="0">
                  <a:pos x="31" y="94"/>
                </a:cxn>
                <a:cxn ang="0">
                  <a:pos x="33" y="107"/>
                </a:cxn>
                <a:cxn ang="0">
                  <a:pos x="34" y="113"/>
                </a:cxn>
                <a:cxn ang="0">
                  <a:pos x="34" y="115"/>
                </a:cxn>
                <a:cxn ang="0">
                  <a:pos x="35" y="116"/>
                </a:cxn>
                <a:cxn ang="0">
                  <a:pos x="36" y="114"/>
                </a:cxn>
                <a:cxn ang="0">
                  <a:pos x="37" y="110"/>
                </a:cxn>
                <a:cxn ang="0">
                  <a:pos x="38" y="100"/>
                </a:cxn>
                <a:cxn ang="0">
                  <a:pos x="40" y="74"/>
                </a:cxn>
                <a:cxn ang="0">
                  <a:pos x="42" y="42"/>
                </a:cxn>
                <a:cxn ang="0">
                  <a:pos x="44" y="18"/>
                </a:cxn>
                <a:cxn ang="0">
                  <a:pos x="46" y="7"/>
                </a:cxn>
                <a:cxn ang="0">
                  <a:pos x="46" y="2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1" y="17"/>
                </a:cxn>
                <a:cxn ang="0">
                  <a:pos x="53" y="52"/>
                </a:cxn>
                <a:cxn ang="0">
                  <a:pos x="56" y="87"/>
                </a:cxn>
                <a:cxn ang="0">
                  <a:pos x="57" y="104"/>
                </a:cxn>
                <a:cxn ang="0">
                  <a:pos x="58" y="112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1" y="114"/>
                </a:cxn>
                <a:cxn ang="0">
                  <a:pos x="62" y="110"/>
                </a:cxn>
                <a:cxn ang="0">
                  <a:pos x="63" y="98"/>
                </a:cxn>
                <a:cxn ang="0">
                  <a:pos x="66" y="52"/>
                </a:cxn>
                <a:cxn ang="0">
                  <a:pos x="68" y="28"/>
                </a:cxn>
                <a:cxn ang="0">
                  <a:pos x="69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3" y="2"/>
                </a:cxn>
                <a:cxn ang="0">
                  <a:pos x="74" y="8"/>
                </a:cxn>
                <a:cxn ang="0">
                  <a:pos x="76" y="32"/>
                </a:cxn>
                <a:cxn ang="0">
                  <a:pos x="78" y="62"/>
                </a:cxn>
                <a:cxn ang="0">
                  <a:pos x="81" y="94"/>
                </a:cxn>
                <a:cxn ang="0">
                  <a:pos x="82" y="107"/>
                </a:cxn>
              </a:cxnLst>
              <a:rect l="0" t="0" r="r" b="b"/>
              <a:pathLst>
                <a:path w="83" h="116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71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2"/>
                  </a:lnTo>
                  <a:lnTo>
                    <a:pt x="15" y="77"/>
                  </a:lnTo>
                  <a:lnTo>
                    <a:pt x="16" y="6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22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6"/>
                  </a:lnTo>
                  <a:lnTo>
                    <a:pt x="28" y="41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62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1" y="84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9" y="94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39" y="8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1" y="6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3" y="42"/>
                  </a:lnTo>
                  <a:lnTo>
                    <a:pt x="53" y="52"/>
                  </a:lnTo>
                  <a:lnTo>
                    <a:pt x="55" y="72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7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1"/>
                  </a:lnTo>
                  <a:lnTo>
                    <a:pt x="57" y="102"/>
                  </a:lnTo>
                  <a:lnTo>
                    <a:pt x="57" y="104"/>
                  </a:lnTo>
                  <a:lnTo>
                    <a:pt x="58" y="107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9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3" y="100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5" y="7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7"/>
                  </a:lnTo>
                  <a:lnTo>
                    <a:pt x="76" y="2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62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81" y="91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81" y="96"/>
                  </a:lnTo>
                  <a:lnTo>
                    <a:pt x="81" y="99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3" y="111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1" name="Freeform 83"/>
            <p:cNvSpPr>
              <a:spLocks/>
            </p:cNvSpPr>
            <p:nvPr/>
          </p:nvSpPr>
          <p:spPr bwMode="auto">
            <a:xfrm>
              <a:off x="4562" y="2186"/>
              <a:ext cx="75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6"/>
                </a:cxn>
                <a:cxn ang="0">
                  <a:pos x="2" y="115"/>
                </a:cxn>
                <a:cxn ang="0">
                  <a:pos x="3" y="112"/>
                </a:cxn>
                <a:cxn ang="0">
                  <a:pos x="4" y="105"/>
                </a:cxn>
                <a:cxn ang="0">
                  <a:pos x="5" y="89"/>
                </a:cxn>
                <a:cxn ang="0">
                  <a:pos x="8" y="50"/>
                </a:cxn>
                <a:cxn ang="0">
                  <a:pos x="10" y="25"/>
                </a:cxn>
                <a:cxn ang="0">
                  <a:pos x="11" y="10"/>
                </a:cxn>
                <a:cxn ang="0">
                  <a:pos x="12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4"/>
                </a:cxn>
                <a:cxn ang="0">
                  <a:pos x="16" y="10"/>
                </a:cxn>
                <a:cxn ang="0">
                  <a:pos x="18" y="33"/>
                </a:cxn>
                <a:cxn ang="0">
                  <a:pos x="20" y="64"/>
                </a:cxn>
                <a:cxn ang="0">
                  <a:pos x="22" y="91"/>
                </a:cxn>
                <a:cxn ang="0">
                  <a:pos x="23" y="104"/>
                </a:cxn>
                <a:cxn ang="0">
                  <a:pos x="24" y="111"/>
                </a:cxn>
                <a:cxn ang="0">
                  <a:pos x="25" y="114"/>
                </a:cxn>
                <a:cxn ang="0">
                  <a:pos x="26" y="116"/>
                </a:cxn>
                <a:cxn ang="0">
                  <a:pos x="26" y="115"/>
                </a:cxn>
                <a:cxn ang="0">
                  <a:pos x="27" y="112"/>
                </a:cxn>
                <a:cxn ang="0">
                  <a:pos x="28" y="104"/>
                </a:cxn>
                <a:cxn ang="0">
                  <a:pos x="30" y="88"/>
                </a:cxn>
                <a:cxn ang="0">
                  <a:pos x="32" y="57"/>
                </a:cxn>
                <a:cxn ang="0">
                  <a:pos x="34" y="29"/>
                </a:cxn>
                <a:cxn ang="0">
                  <a:pos x="35" y="12"/>
                </a:cxn>
                <a:cxn ang="0">
                  <a:pos x="36" y="3"/>
                </a:cxn>
                <a:cxn ang="0">
                  <a:pos x="37" y="0"/>
                </a:cxn>
                <a:cxn ang="0">
                  <a:pos x="38" y="0"/>
                </a:cxn>
                <a:cxn ang="0">
                  <a:pos x="38" y="1"/>
                </a:cxn>
                <a:cxn ang="0">
                  <a:pos x="39" y="6"/>
                </a:cxn>
                <a:cxn ang="0">
                  <a:pos x="41" y="20"/>
                </a:cxn>
                <a:cxn ang="0">
                  <a:pos x="44" y="67"/>
                </a:cxn>
                <a:cxn ang="0">
                  <a:pos x="46" y="87"/>
                </a:cxn>
                <a:cxn ang="0">
                  <a:pos x="47" y="103"/>
                </a:cxn>
                <a:cxn ang="0">
                  <a:pos x="48" y="110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1" y="112"/>
                </a:cxn>
                <a:cxn ang="0">
                  <a:pos x="52" y="101"/>
                </a:cxn>
                <a:cxn ang="0">
                  <a:pos x="54" y="83"/>
                </a:cxn>
                <a:cxn ang="0">
                  <a:pos x="57" y="30"/>
                </a:cxn>
                <a:cxn ang="0">
                  <a:pos x="59" y="13"/>
                </a:cxn>
                <a:cxn ang="0">
                  <a:pos x="60" y="5"/>
                </a:cxn>
                <a:cxn ang="0">
                  <a:pos x="60" y="1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8"/>
                </a:cxn>
                <a:cxn ang="0">
                  <a:pos x="65" y="23"/>
                </a:cxn>
                <a:cxn ang="0">
                  <a:pos x="67" y="58"/>
                </a:cxn>
                <a:cxn ang="0">
                  <a:pos x="70" y="90"/>
                </a:cxn>
                <a:cxn ang="0">
                  <a:pos x="71" y="103"/>
                </a:cxn>
                <a:cxn ang="0">
                  <a:pos x="72" y="111"/>
                </a:cxn>
                <a:cxn ang="0">
                  <a:pos x="72" y="114"/>
                </a:cxn>
                <a:cxn ang="0">
                  <a:pos x="73" y="116"/>
                </a:cxn>
                <a:cxn ang="0">
                  <a:pos x="74" y="115"/>
                </a:cxn>
                <a:cxn ang="0">
                  <a:pos x="74" y="112"/>
                </a:cxn>
              </a:cxnLst>
              <a:rect l="0" t="0" r="r" b="b"/>
              <a:pathLst>
                <a:path w="75" h="116">
                  <a:moveTo>
                    <a:pt x="0" y="111"/>
                  </a:moveTo>
                  <a:lnTo>
                    <a:pt x="0" y="11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5" y="96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6" y="82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9"/>
                  </a:lnTo>
                  <a:lnTo>
                    <a:pt x="20" y="64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8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8" y="105"/>
                  </a:lnTo>
                  <a:lnTo>
                    <a:pt x="28" y="104"/>
                  </a:lnTo>
                  <a:lnTo>
                    <a:pt x="28" y="103"/>
                  </a:lnTo>
                  <a:lnTo>
                    <a:pt x="28" y="101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89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2" y="5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46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100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1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3"/>
                  </a:lnTo>
                  <a:lnTo>
                    <a:pt x="54" y="73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6"/>
                  </a:lnTo>
                  <a:lnTo>
                    <a:pt x="56" y="4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5" y="2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9"/>
                  </a:lnTo>
                  <a:lnTo>
                    <a:pt x="66" y="44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1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09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2" name="Freeform 84"/>
            <p:cNvSpPr>
              <a:spLocks/>
            </p:cNvSpPr>
            <p:nvPr/>
          </p:nvSpPr>
          <p:spPr bwMode="auto">
            <a:xfrm>
              <a:off x="4637" y="2186"/>
              <a:ext cx="80" cy="116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4" y="61"/>
                </a:cxn>
                <a:cxn ang="0">
                  <a:pos x="6" y="28"/>
                </a:cxn>
                <a:cxn ang="0">
                  <a:pos x="7" y="14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14" y="35"/>
                </a:cxn>
                <a:cxn ang="0">
                  <a:pos x="17" y="75"/>
                </a:cxn>
                <a:cxn ang="0">
                  <a:pos x="19" y="98"/>
                </a:cxn>
                <a:cxn ang="0">
                  <a:pos x="20" y="107"/>
                </a:cxn>
                <a:cxn ang="0">
                  <a:pos x="21" y="113"/>
                </a:cxn>
                <a:cxn ang="0">
                  <a:pos x="22" y="115"/>
                </a:cxn>
                <a:cxn ang="0">
                  <a:pos x="22" y="115"/>
                </a:cxn>
                <a:cxn ang="0">
                  <a:pos x="23" y="113"/>
                </a:cxn>
                <a:cxn ang="0">
                  <a:pos x="24" y="106"/>
                </a:cxn>
                <a:cxn ang="0">
                  <a:pos x="26" y="82"/>
                </a:cxn>
                <a:cxn ang="0">
                  <a:pos x="28" y="52"/>
                </a:cxn>
                <a:cxn ang="0">
                  <a:pos x="30" y="19"/>
                </a:cxn>
                <a:cxn ang="0">
                  <a:pos x="31" y="9"/>
                </a:cxn>
                <a:cxn ang="0">
                  <a:pos x="32" y="3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6" y="9"/>
                </a:cxn>
                <a:cxn ang="0">
                  <a:pos x="38" y="34"/>
                </a:cxn>
                <a:cxn ang="0">
                  <a:pos x="40" y="63"/>
                </a:cxn>
                <a:cxn ang="0">
                  <a:pos x="42" y="92"/>
                </a:cxn>
                <a:cxn ang="0">
                  <a:pos x="43" y="106"/>
                </a:cxn>
                <a:cxn ang="0">
                  <a:pos x="44" y="112"/>
                </a:cxn>
                <a:cxn ang="0">
                  <a:pos x="44" y="115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10"/>
                </a:cxn>
                <a:cxn ang="0">
                  <a:pos x="48" y="99"/>
                </a:cxn>
                <a:cxn ang="0">
                  <a:pos x="50" y="70"/>
                </a:cxn>
                <a:cxn ang="0">
                  <a:pos x="52" y="32"/>
                </a:cxn>
                <a:cxn ang="0">
                  <a:pos x="54" y="13"/>
                </a:cxn>
                <a:cxn ang="0">
                  <a:pos x="55" y="5"/>
                </a:cxn>
                <a:cxn ang="0">
                  <a:pos x="56" y="1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59" y="10"/>
                </a:cxn>
                <a:cxn ang="0">
                  <a:pos x="61" y="35"/>
                </a:cxn>
                <a:cxn ang="0">
                  <a:pos x="64" y="80"/>
                </a:cxn>
                <a:cxn ang="0">
                  <a:pos x="65" y="99"/>
                </a:cxn>
                <a:cxn ang="0">
                  <a:pos x="66" y="108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8" y="115"/>
                </a:cxn>
                <a:cxn ang="0">
                  <a:pos x="69" y="112"/>
                </a:cxn>
                <a:cxn ang="0">
                  <a:pos x="70" y="104"/>
                </a:cxn>
                <a:cxn ang="0">
                  <a:pos x="73" y="79"/>
                </a:cxn>
                <a:cxn ang="0">
                  <a:pos x="75" y="32"/>
                </a:cxn>
                <a:cxn ang="0">
                  <a:pos x="77" y="14"/>
                </a:cxn>
                <a:cxn ang="0">
                  <a:pos x="78" y="5"/>
                </a:cxn>
                <a:cxn ang="0">
                  <a:pos x="79" y="1"/>
                </a:cxn>
                <a:cxn ang="0">
                  <a:pos x="79" y="0"/>
                </a:cxn>
              </a:cxnLst>
              <a:rect l="0" t="0" r="r" b="b"/>
              <a:pathLst>
                <a:path w="80" h="116">
                  <a:moveTo>
                    <a:pt x="0" y="109"/>
                  </a:moveTo>
                  <a:lnTo>
                    <a:pt x="0" y="108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4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5" y="50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8"/>
                  </a:lnTo>
                  <a:lnTo>
                    <a:pt x="15" y="4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9"/>
                  </a:lnTo>
                  <a:lnTo>
                    <a:pt x="16" y="64"/>
                  </a:lnTo>
                  <a:lnTo>
                    <a:pt x="17" y="75"/>
                  </a:lnTo>
                  <a:lnTo>
                    <a:pt x="17" y="76"/>
                  </a:lnTo>
                  <a:lnTo>
                    <a:pt x="17" y="77"/>
                  </a:lnTo>
                  <a:lnTo>
                    <a:pt x="17" y="80"/>
                  </a:lnTo>
                  <a:lnTo>
                    <a:pt x="18" y="85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3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8" y="60"/>
                  </a:lnTo>
                  <a:lnTo>
                    <a:pt x="28" y="57"/>
                  </a:lnTo>
                  <a:lnTo>
                    <a:pt x="28" y="5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1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7" y="2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8" y="45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9" y="60"/>
                  </a:lnTo>
                  <a:lnTo>
                    <a:pt x="40" y="63"/>
                  </a:lnTo>
                  <a:lnTo>
                    <a:pt x="40" y="68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91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61" y="3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63" y="67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4" y="88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2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6" y="103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5"/>
                  </a:lnTo>
                  <a:lnTo>
                    <a:pt x="71" y="93"/>
                  </a:lnTo>
                  <a:lnTo>
                    <a:pt x="72" y="89"/>
                  </a:lnTo>
                  <a:lnTo>
                    <a:pt x="73" y="79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5" y="4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3" name="Freeform 85"/>
            <p:cNvSpPr>
              <a:spLocks/>
            </p:cNvSpPr>
            <p:nvPr/>
          </p:nvSpPr>
          <p:spPr bwMode="auto">
            <a:xfrm>
              <a:off x="4717" y="2186"/>
              <a:ext cx="77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7"/>
                </a:cxn>
                <a:cxn ang="0">
                  <a:pos x="3" y="21"/>
                </a:cxn>
                <a:cxn ang="0">
                  <a:pos x="5" y="48"/>
                </a:cxn>
                <a:cxn ang="0">
                  <a:pos x="7" y="80"/>
                </a:cxn>
                <a:cxn ang="0">
                  <a:pos x="8" y="100"/>
                </a:cxn>
                <a:cxn ang="0">
                  <a:pos x="9" y="111"/>
                </a:cxn>
                <a:cxn ang="0">
                  <a:pos x="10" y="114"/>
                </a:cxn>
                <a:cxn ang="0">
                  <a:pos x="11" y="116"/>
                </a:cxn>
                <a:cxn ang="0">
                  <a:pos x="11" y="115"/>
                </a:cxn>
                <a:cxn ang="0">
                  <a:pos x="12" y="111"/>
                </a:cxn>
                <a:cxn ang="0">
                  <a:pos x="13" y="104"/>
                </a:cxn>
                <a:cxn ang="0">
                  <a:pos x="15" y="87"/>
                </a:cxn>
                <a:cxn ang="0">
                  <a:pos x="17" y="44"/>
                </a:cxn>
                <a:cxn ang="0">
                  <a:pos x="19" y="22"/>
                </a:cxn>
                <a:cxn ang="0">
                  <a:pos x="20" y="11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2"/>
                </a:cxn>
                <a:cxn ang="0">
                  <a:pos x="24" y="7"/>
                </a:cxn>
                <a:cxn ang="0">
                  <a:pos x="26" y="30"/>
                </a:cxn>
                <a:cxn ang="0">
                  <a:pos x="28" y="60"/>
                </a:cxn>
                <a:cxn ang="0">
                  <a:pos x="30" y="87"/>
                </a:cxn>
                <a:cxn ang="0">
                  <a:pos x="31" y="104"/>
                </a:cxn>
                <a:cxn ang="0">
                  <a:pos x="32" y="113"/>
                </a:cxn>
                <a:cxn ang="0">
                  <a:pos x="33" y="115"/>
                </a:cxn>
                <a:cxn ang="0">
                  <a:pos x="34" y="115"/>
                </a:cxn>
                <a:cxn ang="0">
                  <a:pos x="35" y="113"/>
                </a:cxn>
                <a:cxn ang="0">
                  <a:pos x="35" y="107"/>
                </a:cxn>
                <a:cxn ang="0">
                  <a:pos x="37" y="82"/>
                </a:cxn>
                <a:cxn ang="0">
                  <a:pos x="39" y="50"/>
                </a:cxn>
                <a:cxn ang="0">
                  <a:pos x="41" y="24"/>
                </a:cxn>
                <a:cxn ang="0">
                  <a:pos x="42" y="11"/>
                </a:cxn>
                <a:cxn ang="0">
                  <a:pos x="43" y="4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2"/>
                </a:cxn>
                <a:cxn ang="0">
                  <a:pos x="47" y="8"/>
                </a:cxn>
                <a:cxn ang="0">
                  <a:pos x="48" y="20"/>
                </a:cxn>
                <a:cxn ang="0">
                  <a:pos x="51" y="62"/>
                </a:cxn>
                <a:cxn ang="0">
                  <a:pos x="52" y="89"/>
                </a:cxn>
                <a:cxn ang="0">
                  <a:pos x="54" y="106"/>
                </a:cxn>
                <a:cxn ang="0">
                  <a:pos x="55" y="112"/>
                </a:cxn>
                <a:cxn ang="0">
                  <a:pos x="55" y="115"/>
                </a:cxn>
                <a:cxn ang="0">
                  <a:pos x="56" y="116"/>
                </a:cxn>
                <a:cxn ang="0">
                  <a:pos x="57" y="114"/>
                </a:cxn>
                <a:cxn ang="0">
                  <a:pos x="58" y="109"/>
                </a:cxn>
                <a:cxn ang="0">
                  <a:pos x="59" y="94"/>
                </a:cxn>
                <a:cxn ang="0">
                  <a:pos x="61" y="69"/>
                </a:cxn>
                <a:cxn ang="0">
                  <a:pos x="64" y="26"/>
                </a:cxn>
                <a:cxn ang="0">
                  <a:pos x="65" y="9"/>
                </a:cxn>
                <a:cxn ang="0">
                  <a:pos x="66" y="2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8" y="2"/>
                </a:cxn>
                <a:cxn ang="0">
                  <a:pos x="69" y="11"/>
                </a:cxn>
                <a:cxn ang="0">
                  <a:pos x="71" y="28"/>
                </a:cxn>
                <a:cxn ang="0">
                  <a:pos x="72" y="56"/>
                </a:cxn>
                <a:cxn ang="0">
                  <a:pos x="74" y="88"/>
                </a:cxn>
                <a:cxn ang="0">
                  <a:pos x="76" y="104"/>
                </a:cxn>
                <a:cxn ang="0">
                  <a:pos x="77" y="112"/>
                </a:cxn>
              </a:cxnLst>
              <a:rect l="0" t="0" r="r" b="b"/>
              <a:pathLst>
                <a:path w="77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5" y="5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7" y="78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8" y="93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8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4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1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9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7" y="3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2"/>
                  </a:lnTo>
                  <a:lnTo>
                    <a:pt x="28" y="55"/>
                  </a:lnTo>
                  <a:lnTo>
                    <a:pt x="28" y="60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7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7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7" y="93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2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9" y="50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50" y="5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8"/>
                  </a:lnTo>
                  <a:lnTo>
                    <a:pt x="51" y="74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3" y="94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1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0" y="8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1" y="63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3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2" y="49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3" y="6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4" y="80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5" y="98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4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4" name="Freeform 86"/>
            <p:cNvSpPr>
              <a:spLocks/>
            </p:cNvSpPr>
            <p:nvPr/>
          </p:nvSpPr>
          <p:spPr bwMode="auto">
            <a:xfrm>
              <a:off x="4794" y="2186"/>
              <a:ext cx="7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5"/>
                </a:cxn>
                <a:cxn ang="0">
                  <a:pos x="2" y="112"/>
                </a:cxn>
                <a:cxn ang="0">
                  <a:pos x="3" y="103"/>
                </a:cxn>
                <a:cxn ang="0">
                  <a:pos x="5" y="85"/>
                </a:cxn>
                <a:cxn ang="0">
                  <a:pos x="8" y="35"/>
                </a:cxn>
                <a:cxn ang="0">
                  <a:pos x="9" y="16"/>
                </a:cxn>
                <a:cxn ang="0">
                  <a:pos x="11" y="5"/>
                </a:cxn>
                <a:cxn ang="0">
                  <a:pos x="11" y="1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5"/>
                </a:cxn>
                <a:cxn ang="0">
                  <a:pos x="15" y="14"/>
                </a:cxn>
                <a:cxn ang="0">
                  <a:pos x="16" y="34"/>
                </a:cxn>
                <a:cxn ang="0">
                  <a:pos x="19" y="89"/>
                </a:cxn>
                <a:cxn ang="0">
                  <a:pos x="21" y="103"/>
                </a:cxn>
                <a:cxn ang="0">
                  <a:pos x="22" y="111"/>
                </a:cxn>
                <a:cxn ang="0">
                  <a:pos x="22" y="114"/>
                </a:cxn>
                <a:cxn ang="0">
                  <a:pos x="23" y="116"/>
                </a:cxn>
                <a:cxn ang="0">
                  <a:pos x="24" y="114"/>
                </a:cxn>
                <a:cxn ang="0">
                  <a:pos x="25" y="110"/>
                </a:cxn>
                <a:cxn ang="0">
                  <a:pos x="26" y="98"/>
                </a:cxn>
                <a:cxn ang="0">
                  <a:pos x="27" y="74"/>
                </a:cxn>
                <a:cxn ang="0">
                  <a:pos x="30" y="33"/>
                </a:cxn>
                <a:cxn ang="0">
                  <a:pos x="31" y="13"/>
                </a:cxn>
                <a:cxn ang="0">
                  <a:pos x="32" y="5"/>
                </a:cxn>
                <a:cxn ang="0">
                  <a:pos x="33" y="1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6" y="6"/>
                </a:cxn>
                <a:cxn ang="0">
                  <a:pos x="37" y="18"/>
                </a:cxn>
                <a:cxn ang="0">
                  <a:pos x="39" y="48"/>
                </a:cxn>
                <a:cxn ang="0">
                  <a:pos x="41" y="81"/>
                </a:cxn>
                <a:cxn ang="0">
                  <a:pos x="42" y="102"/>
                </a:cxn>
                <a:cxn ang="0">
                  <a:pos x="43" y="110"/>
                </a:cxn>
                <a:cxn ang="0">
                  <a:pos x="44" y="114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08"/>
                </a:cxn>
                <a:cxn ang="0">
                  <a:pos x="48" y="95"/>
                </a:cxn>
                <a:cxn ang="0">
                  <a:pos x="51" y="39"/>
                </a:cxn>
                <a:cxn ang="0">
                  <a:pos x="53" y="18"/>
                </a:cxn>
                <a:cxn ang="0">
                  <a:pos x="54" y="6"/>
                </a:cxn>
                <a:cxn ang="0">
                  <a:pos x="55" y="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7" y="4"/>
                </a:cxn>
                <a:cxn ang="0">
                  <a:pos x="58" y="11"/>
                </a:cxn>
                <a:cxn ang="0">
                  <a:pos x="59" y="29"/>
                </a:cxn>
                <a:cxn ang="0">
                  <a:pos x="61" y="64"/>
                </a:cxn>
                <a:cxn ang="0">
                  <a:pos x="63" y="93"/>
                </a:cxn>
                <a:cxn ang="0">
                  <a:pos x="64" y="107"/>
                </a:cxn>
                <a:cxn ang="0">
                  <a:pos x="65" y="113"/>
                </a:cxn>
                <a:cxn ang="0">
                  <a:pos x="66" y="115"/>
                </a:cxn>
                <a:cxn ang="0">
                  <a:pos x="67" y="115"/>
                </a:cxn>
                <a:cxn ang="0">
                  <a:pos x="68" y="112"/>
                </a:cxn>
                <a:cxn ang="0">
                  <a:pos x="68" y="106"/>
                </a:cxn>
                <a:cxn ang="0">
                  <a:pos x="70" y="92"/>
                </a:cxn>
                <a:cxn ang="0">
                  <a:pos x="72" y="50"/>
                </a:cxn>
                <a:cxn ang="0">
                  <a:pos x="74" y="23"/>
                </a:cxn>
                <a:cxn ang="0">
                  <a:pos x="75" y="8"/>
                </a:cxn>
                <a:cxn ang="0">
                  <a:pos x="76" y="2"/>
                </a:cxn>
              </a:cxnLst>
              <a:rect l="0" t="0" r="r" b="b"/>
              <a:pathLst>
                <a:path w="76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6" y="73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7" y="52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8" y="68"/>
                  </a:lnTo>
                  <a:lnTo>
                    <a:pt x="29" y="57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1" y="81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8" y="97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7"/>
                  </a:lnTo>
                  <a:lnTo>
                    <a:pt x="49" y="76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2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61" y="64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7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9" y="101"/>
                  </a:lnTo>
                  <a:lnTo>
                    <a:pt x="69" y="99"/>
                  </a:lnTo>
                  <a:lnTo>
                    <a:pt x="69" y="94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70" y="90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39"/>
                  </a:lnTo>
                  <a:lnTo>
                    <a:pt x="74" y="28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6" y="1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5" name="Freeform 87"/>
            <p:cNvSpPr>
              <a:spLocks/>
            </p:cNvSpPr>
            <p:nvPr/>
          </p:nvSpPr>
          <p:spPr bwMode="auto">
            <a:xfrm>
              <a:off x="4870" y="2186"/>
              <a:ext cx="75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3" y="6"/>
                </a:cxn>
                <a:cxn ang="0">
                  <a:pos x="4" y="16"/>
                </a:cxn>
                <a:cxn ang="0">
                  <a:pos x="5" y="37"/>
                </a:cxn>
                <a:cxn ang="0">
                  <a:pos x="8" y="80"/>
                </a:cxn>
                <a:cxn ang="0">
                  <a:pos x="9" y="100"/>
                </a:cxn>
                <a:cxn ang="0">
                  <a:pos x="10" y="109"/>
                </a:cxn>
                <a:cxn ang="0">
                  <a:pos x="11" y="114"/>
                </a:cxn>
                <a:cxn ang="0">
                  <a:pos x="12" y="116"/>
                </a:cxn>
                <a:cxn ang="0">
                  <a:pos x="12" y="115"/>
                </a:cxn>
                <a:cxn ang="0">
                  <a:pos x="13" y="111"/>
                </a:cxn>
                <a:cxn ang="0">
                  <a:pos x="14" y="102"/>
                </a:cxn>
                <a:cxn ang="0">
                  <a:pos x="16" y="81"/>
                </a:cxn>
                <a:cxn ang="0">
                  <a:pos x="19" y="29"/>
                </a:cxn>
                <a:cxn ang="0">
                  <a:pos x="20" y="13"/>
                </a:cxn>
                <a:cxn ang="0">
                  <a:pos x="21" y="5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4" y="6"/>
                </a:cxn>
                <a:cxn ang="0">
                  <a:pos x="25" y="17"/>
                </a:cxn>
                <a:cxn ang="0">
                  <a:pos x="27" y="47"/>
                </a:cxn>
                <a:cxn ang="0">
                  <a:pos x="29" y="85"/>
                </a:cxn>
                <a:cxn ang="0">
                  <a:pos x="31" y="104"/>
                </a:cxn>
                <a:cxn ang="0">
                  <a:pos x="32" y="112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34" y="112"/>
                </a:cxn>
                <a:cxn ang="0">
                  <a:pos x="35" y="105"/>
                </a:cxn>
                <a:cxn ang="0">
                  <a:pos x="36" y="90"/>
                </a:cxn>
                <a:cxn ang="0">
                  <a:pos x="38" y="59"/>
                </a:cxn>
                <a:cxn ang="0">
                  <a:pos x="40" y="26"/>
                </a:cxn>
                <a:cxn ang="0">
                  <a:pos x="41" y="11"/>
                </a:cxn>
                <a:cxn ang="0">
                  <a:pos x="42" y="3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3"/>
                </a:cxn>
                <a:cxn ang="0">
                  <a:pos x="46" y="12"/>
                </a:cxn>
                <a:cxn ang="0">
                  <a:pos x="47" y="32"/>
                </a:cxn>
                <a:cxn ang="0">
                  <a:pos x="50" y="78"/>
                </a:cxn>
                <a:cxn ang="0">
                  <a:pos x="51" y="100"/>
                </a:cxn>
                <a:cxn ang="0">
                  <a:pos x="52" y="109"/>
                </a:cxn>
                <a:cxn ang="0">
                  <a:pos x="53" y="114"/>
                </a:cxn>
                <a:cxn ang="0">
                  <a:pos x="54" y="116"/>
                </a:cxn>
                <a:cxn ang="0">
                  <a:pos x="55" y="115"/>
                </a:cxn>
                <a:cxn ang="0">
                  <a:pos x="55" y="111"/>
                </a:cxn>
                <a:cxn ang="0">
                  <a:pos x="56" y="101"/>
                </a:cxn>
                <a:cxn ang="0">
                  <a:pos x="58" y="71"/>
                </a:cxn>
                <a:cxn ang="0">
                  <a:pos x="60" y="39"/>
                </a:cxn>
                <a:cxn ang="0">
                  <a:pos x="62" y="17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4" y="0"/>
                </a:cxn>
                <a:cxn ang="0">
                  <a:pos x="65" y="1"/>
                </a:cxn>
                <a:cxn ang="0">
                  <a:pos x="66" y="5"/>
                </a:cxn>
                <a:cxn ang="0">
                  <a:pos x="67" y="13"/>
                </a:cxn>
                <a:cxn ang="0">
                  <a:pos x="70" y="66"/>
                </a:cxn>
                <a:cxn ang="0">
                  <a:pos x="71" y="88"/>
                </a:cxn>
                <a:cxn ang="0">
                  <a:pos x="73" y="106"/>
                </a:cxn>
                <a:cxn ang="0">
                  <a:pos x="74" y="112"/>
                </a:cxn>
                <a:cxn ang="0">
                  <a:pos x="74" y="115"/>
                </a:cxn>
              </a:cxnLst>
              <a:rect l="0" t="0" r="r" b="b"/>
              <a:pathLst>
                <a:path w="75" h="1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6" y="43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61"/>
                  </a:lnTo>
                  <a:lnTo>
                    <a:pt x="7" y="6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6" y="81"/>
                  </a:lnTo>
                  <a:lnTo>
                    <a:pt x="16" y="6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30" y="88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0"/>
                  </a:lnTo>
                  <a:lnTo>
                    <a:pt x="36" y="95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90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39" y="50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7" y="32"/>
                  </a:lnTo>
                  <a:lnTo>
                    <a:pt x="48" y="38"/>
                  </a:lnTo>
                  <a:lnTo>
                    <a:pt x="48" y="51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4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3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4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5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88"/>
                  </a:lnTo>
                  <a:lnTo>
                    <a:pt x="58" y="83"/>
                  </a:lnTo>
                  <a:lnTo>
                    <a:pt x="58" y="71"/>
                  </a:lnTo>
                  <a:lnTo>
                    <a:pt x="59" y="70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9" y="58"/>
                  </a:lnTo>
                  <a:lnTo>
                    <a:pt x="60" y="45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7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9" y="41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2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3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6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6" name="Freeform 88"/>
            <p:cNvSpPr>
              <a:spLocks/>
            </p:cNvSpPr>
            <p:nvPr/>
          </p:nvSpPr>
          <p:spPr bwMode="auto">
            <a:xfrm>
              <a:off x="4945" y="2186"/>
              <a:ext cx="75" cy="116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" y="111"/>
                </a:cxn>
                <a:cxn ang="0">
                  <a:pos x="2" y="100"/>
                </a:cxn>
                <a:cxn ang="0">
                  <a:pos x="5" y="55"/>
                </a:cxn>
                <a:cxn ang="0">
                  <a:pos x="7" y="25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12" y="10"/>
                </a:cxn>
                <a:cxn ang="0">
                  <a:pos x="14" y="30"/>
                </a:cxn>
                <a:cxn ang="0">
                  <a:pos x="16" y="63"/>
                </a:cxn>
                <a:cxn ang="0">
                  <a:pos x="17" y="88"/>
                </a:cxn>
                <a:cxn ang="0">
                  <a:pos x="19" y="107"/>
                </a:cxn>
                <a:cxn ang="0">
                  <a:pos x="20" y="113"/>
                </a:cxn>
                <a:cxn ang="0">
                  <a:pos x="20" y="115"/>
                </a:cxn>
                <a:cxn ang="0">
                  <a:pos x="21" y="115"/>
                </a:cxn>
                <a:cxn ang="0">
                  <a:pos x="22" y="111"/>
                </a:cxn>
                <a:cxn ang="0">
                  <a:pos x="23" y="100"/>
                </a:cxn>
                <a:cxn ang="0">
                  <a:pos x="26" y="57"/>
                </a:cxn>
                <a:cxn ang="0">
                  <a:pos x="27" y="28"/>
                </a:cxn>
                <a:cxn ang="0">
                  <a:pos x="29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11"/>
                </a:cxn>
                <a:cxn ang="0">
                  <a:pos x="34" y="31"/>
                </a:cxn>
                <a:cxn ang="0">
                  <a:pos x="36" y="63"/>
                </a:cxn>
                <a:cxn ang="0">
                  <a:pos x="38" y="94"/>
                </a:cxn>
                <a:cxn ang="0">
                  <a:pos x="39" y="108"/>
                </a:cxn>
                <a:cxn ang="0">
                  <a:pos x="40" y="113"/>
                </a:cxn>
                <a:cxn ang="0">
                  <a:pos x="41" y="115"/>
                </a:cxn>
                <a:cxn ang="0">
                  <a:pos x="41" y="115"/>
                </a:cxn>
                <a:cxn ang="0">
                  <a:pos x="42" y="111"/>
                </a:cxn>
                <a:cxn ang="0">
                  <a:pos x="43" y="103"/>
                </a:cxn>
                <a:cxn ang="0">
                  <a:pos x="45" y="82"/>
                </a:cxn>
                <a:cxn ang="0">
                  <a:pos x="48" y="32"/>
                </a:cxn>
                <a:cxn ang="0">
                  <a:pos x="49" y="12"/>
                </a:cxn>
                <a:cxn ang="0">
                  <a:pos x="50" y="4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2" y="3"/>
                </a:cxn>
                <a:cxn ang="0">
                  <a:pos x="53" y="10"/>
                </a:cxn>
                <a:cxn ang="0">
                  <a:pos x="55" y="38"/>
                </a:cxn>
                <a:cxn ang="0">
                  <a:pos x="57" y="73"/>
                </a:cxn>
                <a:cxn ang="0">
                  <a:pos x="59" y="95"/>
                </a:cxn>
                <a:cxn ang="0">
                  <a:pos x="60" y="108"/>
                </a:cxn>
                <a:cxn ang="0">
                  <a:pos x="61" y="114"/>
                </a:cxn>
                <a:cxn ang="0">
                  <a:pos x="61" y="116"/>
                </a:cxn>
                <a:cxn ang="0">
                  <a:pos x="62" y="114"/>
                </a:cxn>
                <a:cxn ang="0">
                  <a:pos x="63" y="109"/>
                </a:cxn>
                <a:cxn ang="0">
                  <a:pos x="64" y="91"/>
                </a:cxn>
                <a:cxn ang="0">
                  <a:pos x="67" y="51"/>
                </a:cxn>
                <a:cxn ang="0">
                  <a:pos x="69" y="18"/>
                </a:cxn>
                <a:cxn ang="0">
                  <a:pos x="70" y="6"/>
                </a:cxn>
                <a:cxn ang="0">
                  <a:pos x="71" y="1"/>
                </a:cxn>
                <a:cxn ang="0">
                  <a:pos x="71" y="0"/>
                </a:cxn>
                <a:cxn ang="0">
                  <a:pos x="72" y="1"/>
                </a:cxn>
                <a:cxn ang="0">
                  <a:pos x="73" y="6"/>
                </a:cxn>
                <a:cxn ang="0">
                  <a:pos x="74" y="21"/>
                </a:cxn>
              </a:cxnLst>
              <a:rect l="0" t="0" r="r" b="b"/>
              <a:pathLst>
                <a:path w="75" h="116"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3" y="92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5"/>
                  </a:lnTo>
                  <a:lnTo>
                    <a:pt x="4" y="68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5" y="43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7" y="76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9"/>
                  </a:lnTo>
                  <a:lnTo>
                    <a:pt x="18" y="103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0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3"/>
                  </a:lnTo>
                  <a:lnTo>
                    <a:pt x="37" y="69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8" y="87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3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9" y="108"/>
                  </a:lnTo>
                  <a:lnTo>
                    <a:pt x="39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4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7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7" y="45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6" y="46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8" y="94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1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6" y="6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4"/>
                  </a:lnTo>
                  <a:lnTo>
                    <a:pt x="75" y="26"/>
                  </a:lnTo>
                  <a:lnTo>
                    <a:pt x="75" y="32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7" name="Freeform 89"/>
            <p:cNvSpPr>
              <a:spLocks/>
            </p:cNvSpPr>
            <p:nvPr/>
          </p:nvSpPr>
          <p:spPr bwMode="auto">
            <a:xfrm>
              <a:off x="5020" y="2186"/>
              <a:ext cx="75" cy="116"/>
            </a:xfrm>
            <a:custGeom>
              <a:avLst/>
              <a:gdLst/>
              <a:ahLst/>
              <a:cxnLst>
                <a:cxn ang="0">
                  <a:pos x="2" y="59"/>
                </a:cxn>
                <a:cxn ang="0">
                  <a:pos x="3" y="85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6" y="115"/>
                </a:cxn>
                <a:cxn ang="0">
                  <a:pos x="7" y="115"/>
                </a:cxn>
                <a:cxn ang="0">
                  <a:pos x="8" y="111"/>
                </a:cxn>
                <a:cxn ang="0">
                  <a:pos x="9" y="100"/>
                </a:cxn>
                <a:cxn ang="0">
                  <a:pos x="11" y="69"/>
                </a:cxn>
                <a:cxn ang="0">
                  <a:pos x="13" y="29"/>
                </a:cxn>
                <a:cxn ang="0">
                  <a:pos x="15" y="9"/>
                </a:cxn>
                <a:cxn ang="0">
                  <a:pos x="16" y="2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8" y="5"/>
                </a:cxn>
                <a:cxn ang="0">
                  <a:pos x="19" y="18"/>
                </a:cxn>
                <a:cxn ang="0">
                  <a:pos x="21" y="54"/>
                </a:cxn>
                <a:cxn ang="0">
                  <a:pos x="23" y="86"/>
                </a:cxn>
                <a:cxn ang="0">
                  <a:pos x="24" y="103"/>
                </a:cxn>
                <a:cxn ang="0">
                  <a:pos x="25" y="111"/>
                </a:cxn>
                <a:cxn ang="0">
                  <a:pos x="26" y="115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8" y="107"/>
                </a:cxn>
                <a:cxn ang="0">
                  <a:pos x="29" y="93"/>
                </a:cxn>
                <a:cxn ang="0">
                  <a:pos x="32" y="46"/>
                </a:cxn>
                <a:cxn ang="0">
                  <a:pos x="34" y="21"/>
                </a:cxn>
                <a:cxn ang="0">
                  <a:pos x="35" y="10"/>
                </a:cxn>
                <a:cxn ang="0">
                  <a:pos x="35" y="2"/>
                </a:cxn>
                <a:cxn ang="0">
                  <a:pos x="36" y="0"/>
                </a:cxn>
                <a:cxn ang="0">
                  <a:pos x="37" y="0"/>
                </a:cxn>
                <a:cxn ang="0">
                  <a:pos x="38" y="4"/>
                </a:cxn>
                <a:cxn ang="0">
                  <a:pos x="39" y="12"/>
                </a:cxn>
                <a:cxn ang="0">
                  <a:pos x="40" y="29"/>
                </a:cxn>
                <a:cxn ang="0">
                  <a:pos x="43" y="86"/>
                </a:cxn>
                <a:cxn ang="0">
                  <a:pos x="44" y="102"/>
                </a:cxn>
                <a:cxn ang="0">
                  <a:pos x="45" y="111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7" y="114"/>
                </a:cxn>
                <a:cxn ang="0">
                  <a:pos x="48" y="108"/>
                </a:cxn>
                <a:cxn ang="0">
                  <a:pos x="49" y="92"/>
                </a:cxn>
                <a:cxn ang="0">
                  <a:pos x="51" y="60"/>
                </a:cxn>
                <a:cxn ang="0">
                  <a:pos x="53" y="24"/>
                </a:cxn>
                <a:cxn ang="0">
                  <a:pos x="55" y="8"/>
                </a:cxn>
                <a:cxn ang="0">
                  <a:pos x="55" y="2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7" y="3"/>
                </a:cxn>
                <a:cxn ang="0">
                  <a:pos x="58" y="12"/>
                </a:cxn>
                <a:cxn ang="0">
                  <a:pos x="60" y="33"/>
                </a:cxn>
                <a:cxn ang="0">
                  <a:pos x="63" y="82"/>
                </a:cxn>
                <a:cxn ang="0">
                  <a:pos x="64" y="104"/>
                </a:cxn>
                <a:cxn ang="0">
                  <a:pos x="65" y="112"/>
                </a:cxn>
                <a:cxn ang="0">
                  <a:pos x="66" y="115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2"/>
                </a:cxn>
                <a:cxn ang="0">
                  <a:pos x="70" y="74"/>
                </a:cxn>
                <a:cxn ang="0">
                  <a:pos x="72" y="39"/>
                </a:cxn>
                <a:cxn ang="0">
                  <a:pos x="74" y="17"/>
                </a:cxn>
                <a:cxn ang="0">
                  <a:pos x="75" y="4"/>
                </a:cxn>
              </a:cxnLst>
              <a:rect l="0" t="0" r="r" b="b"/>
              <a:pathLst>
                <a:path w="75" h="116">
                  <a:moveTo>
                    <a:pt x="0" y="32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" y="56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9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10" y="92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20" y="28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2" y="67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3" y="74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3" y="86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5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5" y="104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0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3" y="40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4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1" y="48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3" y="76"/>
                  </a:lnTo>
                  <a:lnTo>
                    <a:pt x="43" y="79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4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0" y="80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0"/>
                  </a:lnTo>
                  <a:lnTo>
                    <a:pt x="52" y="53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2" y="67"/>
                  </a:lnTo>
                  <a:lnTo>
                    <a:pt x="62" y="80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5" y="108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2"/>
                  </a:lnTo>
                  <a:lnTo>
                    <a:pt x="68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70" y="81"/>
                  </a:lnTo>
                  <a:lnTo>
                    <a:pt x="70" y="79"/>
                  </a:lnTo>
                  <a:lnTo>
                    <a:pt x="70" y="78"/>
                  </a:lnTo>
                  <a:lnTo>
                    <a:pt x="70" y="74"/>
                  </a:lnTo>
                  <a:lnTo>
                    <a:pt x="70" y="68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8" name="Freeform 90"/>
            <p:cNvSpPr>
              <a:spLocks/>
            </p:cNvSpPr>
            <p:nvPr/>
          </p:nvSpPr>
          <p:spPr bwMode="auto">
            <a:xfrm>
              <a:off x="5095" y="2186"/>
              <a:ext cx="72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3" y="15"/>
                </a:cxn>
                <a:cxn ang="0">
                  <a:pos x="5" y="45"/>
                </a:cxn>
                <a:cxn ang="0">
                  <a:pos x="8" y="93"/>
                </a:cxn>
                <a:cxn ang="0">
                  <a:pos x="9" y="105"/>
                </a:cxn>
                <a:cxn ang="0">
                  <a:pos x="10" y="112"/>
                </a:cxn>
                <a:cxn ang="0">
                  <a:pos x="10" y="115"/>
                </a:cxn>
                <a:cxn ang="0">
                  <a:pos x="11" y="115"/>
                </a:cxn>
                <a:cxn ang="0">
                  <a:pos x="12" y="112"/>
                </a:cxn>
                <a:cxn ang="0">
                  <a:pos x="13" y="104"/>
                </a:cxn>
                <a:cxn ang="0">
                  <a:pos x="14" y="83"/>
                </a:cxn>
                <a:cxn ang="0">
                  <a:pos x="17" y="38"/>
                </a:cxn>
                <a:cxn ang="0">
                  <a:pos x="18" y="15"/>
                </a:cxn>
                <a:cxn ang="0">
                  <a:pos x="19" y="5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2" y="10"/>
                </a:cxn>
                <a:cxn ang="0">
                  <a:pos x="24" y="28"/>
                </a:cxn>
                <a:cxn ang="0">
                  <a:pos x="26" y="64"/>
                </a:cxn>
                <a:cxn ang="0">
                  <a:pos x="27" y="89"/>
                </a:cxn>
                <a:cxn ang="0">
                  <a:pos x="28" y="107"/>
                </a:cxn>
                <a:cxn ang="0">
                  <a:pos x="29" y="114"/>
                </a:cxn>
                <a:cxn ang="0">
                  <a:pos x="30" y="116"/>
                </a:cxn>
                <a:cxn ang="0">
                  <a:pos x="31" y="114"/>
                </a:cxn>
                <a:cxn ang="0">
                  <a:pos x="31" y="110"/>
                </a:cxn>
                <a:cxn ang="0">
                  <a:pos x="33" y="97"/>
                </a:cxn>
                <a:cxn ang="0">
                  <a:pos x="35" y="60"/>
                </a:cxn>
                <a:cxn ang="0">
                  <a:pos x="37" y="26"/>
                </a:cxn>
                <a:cxn ang="0">
                  <a:pos x="38" y="10"/>
                </a:cxn>
                <a:cxn ang="0">
                  <a:pos x="39" y="3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1" y="3"/>
                </a:cxn>
                <a:cxn ang="0">
                  <a:pos x="42" y="12"/>
                </a:cxn>
                <a:cxn ang="0">
                  <a:pos x="43" y="28"/>
                </a:cxn>
                <a:cxn ang="0">
                  <a:pos x="45" y="75"/>
                </a:cxn>
                <a:cxn ang="0">
                  <a:pos x="47" y="97"/>
                </a:cxn>
                <a:cxn ang="0">
                  <a:pos x="48" y="108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4"/>
                </a:cxn>
                <a:cxn ang="0">
                  <a:pos x="51" y="108"/>
                </a:cxn>
                <a:cxn ang="0">
                  <a:pos x="52" y="92"/>
                </a:cxn>
                <a:cxn ang="0">
                  <a:pos x="54" y="54"/>
                </a:cxn>
                <a:cxn ang="0">
                  <a:pos x="56" y="29"/>
                </a:cxn>
                <a:cxn ang="0">
                  <a:pos x="57" y="9"/>
                </a:cxn>
                <a:cxn ang="0">
                  <a:pos x="58" y="2"/>
                </a:cxn>
                <a:cxn ang="0">
                  <a:pos x="59" y="0"/>
                </a:cxn>
                <a:cxn ang="0">
                  <a:pos x="60" y="0"/>
                </a:cxn>
                <a:cxn ang="0">
                  <a:pos x="60" y="4"/>
                </a:cxn>
                <a:cxn ang="0">
                  <a:pos x="61" y="17"/>
                </a:cxn>
                <a:cxn ang="0">
                  <a:pos x="63" y="49"/>
                </a:cxn>
                <a:cxn ang="0">
                  <a:pos x="65" y="88"/>
                </a:cxn>
                <a:cxn ang="0">
                  <a:pos x="67" y="106"/>
                </a:cxn>
                <a:cxn ang="0">
                  <a:pos x="68" y="113"/>
                </a:cxn>
                <a:cxn ang="0">
                  <a:pos x="68" y="115"/>
                </a:cxn>
                <a:cxn ang="0">
                  <a:pos x="69" y="115"/>
                </a:cxn>
                <a:cxn ang="0">
                  <a:pos x="70" y="110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5"/>
                  </a:lnTo>
                  <a:lnTo>
                    <a:pt x="5" y="52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7" y="69"/>
                  </a:lnTo>
                  <a:lnTo>
                    <a:pt x="7" y="72"/>
                  </a:lnTo>
                  <a:lnTo>
                    <a:pt x="7" y="79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3"/>
                  </a:lnTo>
                  <a:lnTo>
                    <a:pt x="16" y="56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7" y="80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2"/>
                  </a:lnTo>
                  <a:lnTo>
                    <a:pt x="27" y="97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3" y="87"/>
                  </a:lnTo>
                  <a:lnTo>
                    <a:pt x="34" y="74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4" y="67"/>
                  </a:lnTo>
                  <a:lnTo>
                    <a:pt x="35" y="60"/>
                  </a:lnTo>
                  <a:lnTo>
                    <a:pt x="35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5" y="62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1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5" y="49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9"/>
                  </a:lnTo>
                  <a:lnTo>
                    <a:pt x="63" y="42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9"/>
                  </a:lnTo>
                  <a:lnTo>
                    <a:pt x="64" y="57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8"/>
                  </a:lnTo>
                  <a:lnTo>
                    <a:pt x="66" y="91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89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9" name="Freeform 91"/>
            <p:cNvSpPr>
              <a:spLocks/>
            </p:cNvSpPr>
            <p:nvPr/>
          </p:nvSpPr>
          <p:spPr bwMode="auto">
            <a:xfrm>
              <a:off x="5167" y="2186"/>
              <a:ext cx="71" cy="116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3" y="20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7"/>
                </a:cxn>
                <a:cxn ang="0">
                  <a:pos x="9" y="24"/>
                </a:cxn>
                <a:cxn ang="0">
                  <a:pos x="12" y="86"/>
                </a:cxn>
                <a:cxn ang="0">
                  <a:pos x="13" y="103"/>
                </a:cxn>
                <a:cxn ang="0">
                  <a:pos x="14" y="112"/>
                </a:cxn>
                <a:cxn ang="0">
                  <a:pos x="15" y="115"/>
                </a:cxn>
                <a:cxn ang="0">
                  <a:pos x="16" y="115"/>
                </a:cxn>
                <a:cxn ang="0">
                  <a:pos x="16" y="112"/>
                </a:cxn>
                <a:cxn ang="0">
                  <a:pos x="17" y="105"/>
                </a:cxn>
                <a:cxn ang="0">
                  <a:pos x="19" y="83"/>
                </a:cxn>
                <a:cxn ang="0">
                  <a:pos x="21" y="41"/>
                </a:cxn>
                <a:cxn ang="0">
                  <a:pos x="22" y="20"/>
                </a:cxn>
                <a:cxn ang="0">
                  <a:pos x="23" y="8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6" y="7"/>
                </a:cxn>
                <a:cxn ang="0">
                  <a:pos x="28" y="24"/>
                </a:cxn>
                <a:cxn ang="0">
                  <a:pos x="30" y="57"/>
                </a:cxn>
                <a:cxn ang="0">
                  <a:pos x="32" y="92"/>
                </a:cxn>
                <a:cxn ang="0">
                  <a:pos x="33" y="108"/>
                </a:cxn>
                <a:cxn ang="0">
                  <a:pos x="33" y="113"/>
                </a:cxn>
                <a:cxn ang="0">
                  <a:pos x="34" y="115"/>
                </a:cxn>
                <a:cxn ang="0">
                  <a:pos x="35" y="115"/>
                </a:cxn>
                <a:cxn ang="0">
                  <a:pos x="36" y="110"/>
                </a:cxn>
                <a:cxn ang="0">
                  <a:pos x="37" y="98"/>
                </a:cxn>
                <a:cxn ang="0">
                  <a:pos x="38" y="72"/>
                </a:cxn>
                <a:cxn ang="0">
                  <a:pos x="40" y="33"/>
                </a:cxn>
                <a:cxn ang="0">
                  <a:pos x="42" y="14"/>
                </a:cxn>
                <a:cxn ang="0">
                  <a:pos x="42" y="4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2"/>
                </a:cxn>
                <a:cxn ang="0">
                  <a:pos x="45" y="10"/>
                </a:cxn>
                <a:cxn ang="0">
                  <a:pos x="47" y="26"/>
                </a:cxn>
                <a:cxn ang="0">
                  <a:pos x="49" y="62"/>
                </a:cxn>
                <a:cxn ang="0">
                  <a:pos x="50" y="94"/>
                </a:cxn>
                <a:cxn ang="0">
                  <a:pos x="51" y="108"/>
                </a:cxn>
                <a:cxn ang="0">
                  <a:pos x="52" y="113"/>
                </a:cxn>
                <a:cxn ang="0">
                  <a:pos x="53" y="116"/>
                </a:cxn>
                <a:cxn ang="0">
                  <a:pos x="54" y="114"/>
                </a:cxn>
                <a:cxn ang="0">
                  <a:pos x="55" y="108"/>
                </a:cxn>
                <a:cxn ang="0">
                  <a:pos x="56" y="91"/>
                </a:cxn>
                <a:cxn ang="0">
                  <a:pos x="57" y="64"/>
                </a:cxn>
                <a:cxn ang="0">
                  <a:pos x="59" y="30"/>
                </a:cxn>
                <a:cxn ang="0">
                  <a:pos x="60" y="13"/>
                </a:cxn>
                <a:cxn ang="0">
                  <a:pos x="61" y="4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5" y="29"/>
                </a:cxn>
                <a:cxn ang="0">
                  <a:pos x="68" y="70"/>
                </a:cxn>
                <a:cxn ang="0">
                  <a:pos x="69" y="92"/>
                </a:cxn>
                <a:cxn ang="0">
                  <a:pos x="70" y="106"/>
                </a:cxn>
                <a:cxn ang="0">
                  <a:pos x="71" y="113"/>
                </a:cxn>
              </a:cxnLst>
              <a:rect l="0" t="0" r="r" b="b"/>
              <a:pathLst>
                <a:path w="71" h="116">
                  <a:moveTo>
                    <a:pt x="0" y="89"/>
                  </a:move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4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1"/>
                  </a:lnTo>
                  <a:lnTo>
                    <a:pt x="13" y="96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8" y="103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9" y="72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6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7" y="98"/>
                  </a:lnTo>
                  <a:lnTo>
                    <a:pt x="37" y="92"/>
                  </a:lnTo>
                  <a:lnTo>
                    <a:pt x="37" y="91"/>
                  </a:lnTo>
                  <a:lnTo>
                    <a:pt x="37" y="89"/>
                  </a:lnTo>
                  <a:lnTo>
                    <a:pt x="37" y="86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5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8" y="49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9" y="62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50" y="82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0" y="94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97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5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6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20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6" y="39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7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9" y="86"/>
                  </a:lnTo>
                  <a:lnTo>
                    <a:pt x="69" y="89"/>
                  </a:lnTo>
                  <a:lnTo>
                    <a:pt x="69" y="90"/>
                  </a:lnTo>
                  <a:lnTo>
                    <a:pt x="69" y="92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70" y="103"/>
                  </a:lnTo>
                  <a:lnTo>
                    <a:pt x="70" y="105"/>
                  </a:lnTo>
                  <a:lnTo>
                    <a:pt x="70" y="106"/>
                  </a:lnTo>
                  <a:lnTo>
                    <a:pt x="70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5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0" name="Freeform 92"/>
            <p:cNvSpPr>
              <a:spLocks/>
            </p:cNvSpPr>
            <p:nvPr/>
          </p:nvSpPr>
          <p:spPr bwMode="auto">
            <a:xfrm>
              <a:off x="5238" y="2186"/>
              <a:ext cx="72" cy="116"/>
            </a:xfrm>
            <a:custGeom>
              <a:avLst/>
              <a:gdLst/>
              <a:ahLst/>
              <a:cxnLst>
                <a:cxn ang="0">
                  <a:pos x="1" y="116"/>
                </a:cxn>
                <a:cxn ang="0">
                  <a:pos x="2" y="113"/>
                </a:cxn>
                <a:cxn ang="0">
                  <a:pos x="2" y="106"/>
                </a:cxn>
                <a:cxn ang="0">
                  <a:pos x="4" y="87"/>
                </a:cxn>
                <a:cxn ang="0">
                  <a:pos x="6" y="38"/>
                </a:cxn>
                <a:cxn ang="0">
                  <a:pos x="8" y="15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2" y="9"/>
                </a:cxn>
                <a:cxn ang="0">
                  <a:pos x="13" y="27"/>
                </a:cxn>
                <a:cxn ang="0">
                  <a:pos x="15" y="68"/>
                </a:cxn>
                <a:cxn ang="0">
                  <a:pos x="16" y="95"/>
                </a:cxn>
                <a:cxn ang="0">
                  <a:pos x="17" y="107"/>
                </a:cxn>
                <a:cxn ang="0">
                  <a:pos x="18" y="113"/>
                </a:cxn>
                <a:cxn ang="0">
                  <a:pos x="19" y="116"/>
                </a:cxn>
                <a:cxn ang="0">
                  <a:pos x="20" y="114"/>
                </a:cxn>
                <a:cxn ang="0">
                  <a:pos x="20" y="110"/>
                </a:cxn>
                <a:cxn ang="0">
                  <a:pos x="21" y="96"/>
                </a:cxn>
                <a:cxn ang="0">
                  <a:pos x="23" y="60"/>
                </a:cxn>
                <a:cxn ang="0">
                  <a:pos x="25" y="23"/>
                </a:cxn>
                <a:cxn ang="0">
                  <a:pos x="26" y="8"/>
                </a:cxn>
                <a:cxn ang="0">
                  <a:pos x="27" y="2"/>
                </a:cxn>
                <a:cxn ang="0">
                  <a:pos x="28" y="0"/>
                </a:cxn>
                <a:cxn ang="0">
                  <a:pos x="29" y="1"/>
                </a:cxn>
                <a:cxn ang="0">
                  <a:pos x="30" y="6"/>
                </a:cxn>
                <a:cxn ang="0">
                  <a:pos x="31" y="23"/>
                </a:cxn>
                <a:cxn ang="0">
                  <a:pos x="34" y="87"/>
                </a:cxn>
                <a:cxn ang="0">
                  <a:pos x="35" y="104"/>
                </a:cxn>
                <a:cxn ang="0">
                  <a:pos x="36" y="112"/>
                </a:cxn>
                <a:cxn ang="0">
                  <a:pos x="37" y="115"/>
                </a:cxn>
                <a:cxn ang="0">
                  <a:pos x="38" y="115"/>
                </a:cxn>
                <a:cxn ang="0">
                  <a:pos x="39" y="112"/>
                </a:cxn>
                <a:cxn ang="0">
                  <a:pos x="39" y="103"/>
                </a:cxn>
                <a:cxn ang="0">
                  <a:pos x="41" y="78"/>
                </a:cxn>
                <a:cxn ang="0">
                  <a:pos x="43" y="36"/>
                </a:cxn>
                <a:cxn ang="0">
                  <a:pos x="44" y="16"/>
                </a:cxn>
                <a:cxn ang="0">
                  <a:pos x="45" y="4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35"/>
                </a:cxn>
                <a:cxn ang="0">
                  <a:pos x="52" y="76"/>
                </a:cxn>
                <a:cxn ang="0">
                  <a:pos x="53" y="96"/>
                </a:cxn>
                <a:cxn ang="0">
                  <a:pos x="54" y="108"/>
                </a:cxn>
                <a:cxn ang="0">
                  <a:pos x="55" y="113"/>
                </a:cxn>
                <a:cxn ang="0">
                  <a:pos x="55" y="116"/>
                </a:cxn>
                <a:cxn ang="0">
                  <a:pos x="56" y="114"/>
                </a:cxn>
                <a:cxn ang="0">
                  <a:pos x="57" y="109"/>
                </a:cxn>
                <a:cxn ang="0">
                  <a:pos x="58" y="92"/>
                </a:cxn>
                <a:cxn ang="0">
                  <a:pos x="60" y="57"/>
                </a:cxn>
                <a:cxn ang="0">
                  <a:pos x="62" y="28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6"/>
                </a:cxn>
                <a:cxn ang="0">
                  <a:pos x="67" y="21"/>
                </a:cxn>
                <a:cxn ang="0">
                  <a:pos x="70" y="73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0"/>
                  </a:lnTo>
                  <a:lnTo>
                    <a:pt x="4" y="87"/>
                  </a:lnTo>
                  <a:lnTo>
                    <a:pt x="4" y="81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0"/>
                  </a:lnTo>
                  <a:lnTo>
                    <a:pt x="5" y="53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5" y="66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7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2"/>
                  </a:lnTo>
                  <a:lnTo>
                    <a:pt x="23" y="76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4" y="48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2" y="43"/>
                  </a:lnTo>
                  <a:lnTo>
                    <a:pt x="34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4" y="91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0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3" y="45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1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6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8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98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9" y="86"/>
                  </a:lnTo>
                  <a:lnTo>
                    <a:pt x="59" y="79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2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2" y="28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8" y="43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81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1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2" y="106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1" name="Freeform 93"/>
            <p:cNvSpPr>
              <a:spLocks/>
            </p:cNvSpPr>
            <p:nvPr/>
          </p:nvSpPr>
          <p:spPr bwMode="auto">
            <a:xfrm>
              <a:off x="5310" y="2186"/>
              <a:ext cx="71" cy="116"/>
            </a:xfrm>
            <a:custGeom>
              <a:avLst/>
              <a:gdLst/>
              <a:ahLst/>
              <a:cxnLst>
                <a:cxn ang="0">
                  <a:pos x="1" y="112"/>
                </a:cxn>
                <a:cxn ang="0">
                  <a:pos x="1" y="115"/>
                </a:cxn>
                <a:cxn ang="0">
                  <a:pos x="2" y="114"/>
                </a:cxn>
                <a:cxn ang="0">
                  <a:pos x="3" y="110"/>
                </a:cxn>
                <a:cxn ang="0">
                  <a:pos x="4" y="94"/>
                </a:cxn>
                <a:cxn ang="0">
                  <a:pos x="7" y="41"/>
                </a:cxn>
                <a:cxn ang="0">
                  <a:pos x="8" y="15"/>
                </a:cxn>
                <a:cxn ang="0">
                  <a:pos x="9" y="5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2" y="10"/>
                </a:cxn>
                <a:cxn ang="0">
                  <a:pos x="14" y="37"/>
                </a:cxn>
                <a:cxn ang="0">
                  <a:pos x="16" y="74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1" y="112"/>
                </a:cxn>
                <a:cxn ang="0">
                  <a:pos x="21" y="103"/>
                </a:cxn>
                <a:cxn ang="0">
                  <a:pos x="23" y="80"/>
                </a:cxn>
                <a:cxn ang="0">
                  <a:pos x="25" y="44"/>
                </a:cxn>
                <a:cxn ang="0">
                  <a:pos x="26" y="14"/>
                </a:cxn>
                <a:cxn ang="0">
                  <a:pos x="27" y="5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2"/>
                </a:cxn>
                <a:cxn ang="0">
                  <a:pos x="30" y="10"/>
                </a:cxn>
                <a:cxn ang="0">
                  <a:pos x="31" y="27"/>
                </a:cxn>
                <a:cxn ang="0">
                  <a:pos x="34" y="70"/>
                </a:cxn>
                <a:cxn ang="0">
                  <a:pos x="35" y="98"/>
                </a:cxn>
                <a:cxn ang="0">
                  <a:pos x="36" y="109"/>
                </a:cxn>
                <a:cxn ang="0">
                  <a:pos x="37" y="114"/>
                </a:cxn>
                <a:cxn ang="0">
                  <a:pos x="38" y="116"/>
                </a:cxn>
                <a:cxn ang="0">
                  <a:pos x="38" y="113"/>
                </a:cxn>
                <a:cxn ang="0">
                  <a:pos x="39" y="105"/>
                </a:cxn>
                <a:cxn ang="0">
                  <a:pos x="40" y="88"/>
                </a:cxn>
                <a:cxn ang="0">
                  <a:pos x="43" y="36"/>
                </a:cxn>
                <a:cxn ang="0">
                  <a:pos x="44" y="1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4"/>
                </a:cxn>
                <a:cxn ang="0">
                  <a:pos x="48" y="14"/>
                </a:cxn>
                <a:cxn ang="0">
                  <a:pos x="50" y="53"/>
                </a:cxn>
                <a:cxn ang="0">
                  <a:pos x="52" y="90"/>
                </a:cxn>
                <a:cxn ang="0">
                  <a:pos x="53" y="104"/>
                </a:cxn>
                <a:cxn ang="0">
                  <a:pos x="54" y="112"/>
                </a:cxn>
                <a:cxn ang="0">
                  <a:pos x="55" y="115"/>
                </a:cxn>
                <a:cxn ang="0">
                  <a:pos x="56" y="115"/>
                </a:cxn>
                <a:cxn ang="0">
                  <a:pos x="56" y="110"/>
                </a:cxn>
                <a:cxn ang="0">
                  <a:pos x="57" y="100"/>
                </a:cxn>
                <a:cxn ang="0">
                  <a:pos x="59" y="64"/>
                </a:cxn>
                <a:cxn ang="0">
                  <a:pos x="61" y="24"/>
                </a:cxn>
                <a:cxn ang="0">
                  <a:pos x="62" y="8"/>
                </a:cxn>
                <a:cxn ang="0">
                  <a:pos x="63" y="1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10"/>
                </a:cxn>
                <a:cxn ang="0">
                  <a:pos x="67" y="30"/>
                </a:cxn>
                <a:cxn ang="0">
                  <a:pos x="69" y="81"/>
                </a:cxn>
                <a:cxn ang="0">
                  <a:pos x="71" y="104"/>
                </a:cxn>
              </a:cxnLst>
              <a:rect l="0" t="0" r="r" b="b"/>
              <a:pathLst>
                <a:path w="71" h="116">
                  <a:moveTo>
                    <a:pt x="0" y="106"/>
                  </a:moveTo>
                  <a:lnTo>
                    <a:pt x="0" y="107"/>
                  </a:lnTo>
                  <a:lnTo>
                    <a:pt x="0" y="108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4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69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24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5" y="5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5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3" y="86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4" y="66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2"/>
                  </a:lnTo>
                  <a:lnTo>
                    <a:pt x="34" y="70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4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40" y="100"/>
                  </a:lnTo>
                  <a:lnTo>
                    <a:pt x="40" y="99"/>
                  </a:lnTo>
                  <a:lnTo>
                    <a:pt x="40" y="96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5"/>
                  </a:lnTo>
                  <a:lnTo>
                    <a:pt x="41" y="78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9" y="18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31"/>
                  </a:lnTo>
                  <a:lnTo>
                    <a:pt x="50" y="38"/>
                  </a:lnTo>
                  <a:lnTo>
                    <a:pt x="50" y="53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1" y="69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2" y="86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6"/>
                  </a:lnTo>
                  <a:lnTo>
                    <a:pt x="58" y="79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2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60" y="37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6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9" y="65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5"/>
                  </a:lnTo>
                  <a:lnTo>
                    <a:pt x="70" y="98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2" name="Freeform 94"/>
            <p:cNvSpPr>
              <a:spLocks/>
            </p:cNvSpPr>
            <p:nvPr/>
          </p:nvSpPr>
          <p:spPr bwMode="auto">
            <a:xfrm>
              <a:off x="5381" y="2186"/>
              <a:ext cx="73" cy="116"/>
            </a:xfrm>
            <a:custGeom>
              <a:avLst/>
              <a:gdLst/>
              <a:ahLst/>
              <a:cxnLst>
                <a:cxn ang="0">
                  <a:pos x="1" y="114"/>
                </a:cxn>
                <a:cxn ang="0">
                  <a:pos x="2" y="116"/>
                </a:cxn>
                <a:cxn ang="0">
                  <a:pos x="2" y="114"/>
                </a:cxn>
                <a:cxn ang="0">
                  <a:pos x="3" y="108"/>
                </a:cxn>
                <a:cxn ang="0">
                  <a:pos x="4" y="92"/>
                </a:cxn>
                <a:cxn ang="0">
                  <a:pos x="7" y="28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8"/>
                </a:cxn>
                <a:cxn ang="0">
                  <a:pos x="13" y="29"/>
                </a:cxn>
                <a:cxn ang="0">
                  <a:pos x="16" y="75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0" y="112"/>
                </a:cxn>
                <a:cxn ang="0">
                  <a:pos x="21" y="102"/>
                </a:cxn>
                <a:cxn ang="0">
                  <a:pos x="24" y="39"/>
                </a:cxn>
                <a:cxn ang="0">
                  <a:pos x="26" y="14"/>
                </a:cxn>
                <a:cxn ang="0">
                  <a:pos x="27" y="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3"/>
                </a:cxn>
                <a:cxn ang="0">
                  <a:pos x="30" y="16"/>
                </a:cxn>
                <a:cxn ang="0">
                  <a:pos x="32" y="48"/>
                </a:cxn>
                <a:cxn ang="0">
                  <a:pos x="34" y="87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36" y="115"/>
                </a:cxn>
                <a:cxn ang="0">
                  <a:pos x="37" y="114"/>
                </a:cxn>
                <a:cxn ang="0">
                  <a:pos x="38" y="108"/>
                </a:cxn>
                <a:cxn ang="0">
                  <a:pos x="39" y="95"/>
                </a:cxn>
                <a:cxn ang="0">
                  <a:pos x="42" y="27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6" y="6"/>
                </a:cxn>
                <a:cxn ang="0">
                  <a:pos x="47" y="18"/>
                </a:cxn>
                <a:cxn ang="0">
                  <a:pos x="50" y="73"/>
                </a:cxn>
                <a:cxn ang="0">
                  <a:pos x="52" y="100"/>
                </a:cxn>
                <a:cxn ang="0">
                  <a:pos x="53" y="111"/>
                </a:cxn>
                <a:cxn ang="0">
                  <a:pos x="54" y="115"/>
                </a:cxn>
                <a:cxn ang="0">
                  <a:pos x="54" y="115"/>
                </a:cxn>
                <a:cxn ang="0">
                  <a:pos x="55" y="110"/>
                </a:cxn>
                <a:cxn ang="0">
                  <a:pos x="56" y="99"/>
                </a:cxn>
                <a:cxn ang="0">
                  <a:pos x="58" y="60"/>
                </a:cxn>
                <a:cxn ang="0">
                  <a:pos x="60" y="20"/>
                </a:cxn>
                <a:cxn ang="0">
                  <a:pos x="61" y="6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6" y="36"/>
                </a:cxn>
                <a:cxn ang="0">
                  <a:pos x="68" y="86"/>
                </a:cxn>
                <a:cxn ang="0">
                  <a:pos x="69" y="103"/>
                </a:cxn>
                <a:cxn ang="0">
                  <a:pos x="70" y="112"/>
                </a:cxn>
                <a:cxn ang="0">
                  <a:pos x="71" y="115"/>
                </a:cxn>
                <a:cxn ang="0">
                  <a:pos x="71" y="115"/>
                </a:cxn>
                <a:cxn ang="0">
                  <a:pos x="72" y="110"/>
                </a:cxn>
              </a:cxnLst>
              <a:rect l="0" t="0" r="r" b="b"/>
              <a:pathLst>
                <a:path w="73" h="116">
                  <a:moveTo>
                    <a:pt x="0" y="108"/>
                  </a:move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5" y="7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3" y="7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8"/>
                  </a:lnTo>
                  <a:lnTo>
                    <a:pt x="31" y="41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32" y="55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8"/>
                  </a:lnTo>
                  <a:lnTo>
                    <a:pt x="34" y="101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09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88"/>
                  </a:lnTo>
                  <a:lnTo>
                    <a:pt x="40" y="7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2" y="36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3" y="23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8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1" y="81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7"/>
                  </a:lnTo>
                  <a:lnTo>
                    <a:pt x="57" y="80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48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68" y="91"/>
                  </a:lnTo>
                  <a:lnTo>
                    <a:pt x="68" y="93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6"/>
                  </a:lnTo>
                  <a:lnTo>
                    <a:pt x="69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3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3" y="104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3" name="Freeform 95"/>
            <p:cNvSpPr>
              <a:spLocks/>
            </p:cNvSpPr>
            <p:nvPr/>
          </p:nvSpPr>
          <p:spPr bwMode="auto">
            <a:xfrm>
              <a:off x="5454" y="2186"/>
              <a:ext cx="71" cy="116"/>
            </a:xfrm>
            <a:custGeom>
              <a:avLst/>
              <a:gdLst/>
              <a:ahLst/>
              <a:cxnLst>
                <a:cxn ang="0">
                  <a:pos x="1" y="88"/>
                </a:cxn>
                <a:cxn ang="0">
                  <a:pos x="2" y="52"/>
                </a:cxn>
                <a:cxn ang="0">
                  <a:pos x="4" y="18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9"/>
                </a:cxn>
                <a:cxn ang="0">
                  <a:pos x="9" y="26"/>
                </a:cxn>
                <a:cxn ang="0">
                  <a:pos x="11" y="70"/>
                </a:cxn>
                <a:cxn ang="0">
                  <a:pos x="13" y="99"/>
                </a:cxn>
                <a:cxn ang="0">
                  <a:pos x="14" y="110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1"/>
                </a:cxn>
                <a:cxn ang="0">
                  <a:pos x="17" y="98"/>
                </a:cxn>
                <a:cxn ang="0">
                  <a:pos x="19" y="72"/>
                </a:cxn>
                <a:cxn ang="0">
                  <a:pos x="21" y="25"/>
                </a:cxn>
                <a:cxn ang="0">
                  <a:pos x="22" y="9"/>
                </a:cxn>
                <a:cxn ang="0">
                  <a:pos x="23" y="2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9"/>
                </a:cxn>
                <a:cxn ang="0">
                  <a:pos x="26" y="30"/>
                </a:cxn>
                <a:cxn ang="0">
                  <a:pos x="28" y="73"/>
                </a:cxn>
                <a:cxn ang="0">
                  <a:pos x="30" y="100"/>
                </a:cxn>
                <a:cxn ang="0">
                  <a:pos x="31" y="111"/>
                </a:cxn>
                <a:cxn ang="0">
                  <a:pos x="32" y="115"/>
                </a:cxn>
                <a:cxn ang="0">
                  <a:pos x="32" y="115"/>
                </a:cxn>
                <a:cxn ang="0">
                  <a:pos x="33" y="110"/>
                </a:cxn>
                <a:cxn ang="0">
                  <a:pos x="34" y="96"/>
                </a:cxn>
                <a:cxn ang="0">
                  <a:pos x="36" y="57"/>
                </a:cxn>
                <a:cxn ang="0">
                  <a:pos x="38" y="22"/>
                </a:cxn>
                <a:cxn ang="0">
                  <a:pos x="39" y="6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42" y="13"/>
                </a:cxn>
                <a:cxn ang="0">
                  <a:pos x="44" y="54"/>
                </a:cxn>
                <a:cxn ang="0">
                  <a:pos x="46" y="83"/>
                </a:cxn>
                <a:cxn ang="0">
                  <a:pos x="47" y="100"/>
                </a:cxn>
                <a:cxn ang="0">
                  <a:pos x="48" y="110"/>
                </a:cxn>
                <a:cxn ang="0">
                  <a:pos x="48" y="114"/>
                </a:cxn>
                <a:cxn ang="0">
                  <a:pos x="49" y="115"/>
                </a:cxn>
                <a:cxn ang="0">
                  <a:pos x="50" y="112"/>
                </a:cxn>
                <a:cxn ang="0">
                  <a:pos x="51" y="101"/>
                </a:cxn>
                <a:cxn ang="0">
                  <a:pos x="52" y="73"/>
                </a:cxn>
                <a:cxn ang="0">
                  <a:pos x="54" y="33"/>
                </a:cxn>
                <a:cxn ang="0">
                  <a:pos x="55" y="12"/>
                </a:cxn>
                <a:cxn ang="0">
                  <a:pos x="56" y="3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58" y="7"/>
                </a:cxn>
                <a:cxn ang="0">
                  <a:pos x="60" y="26"/>
                </a:cxn>
                <a:cxn ang="0">
                  <a:pos x="61" y="56"/>
                </a:cxn>
                <a:cxn ang="0">
                  <a:pos x="63" y="93"/>
                </a:cxn>
                <a:cxn ang="0">
                  <a:pos x="64" y="109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3"/>
                </a:cxn>
                <a:cxn ang="0">
                  <a:pos x="67" y="106"/>
                </a:cxn>
                <a:cxn ang="0">
                  <a:pos x="69" y="67"/>
                </a:cxn>
              </a:cxnLst>
              <a:rect l="0" t="0" r="r" b="b"/>
              <a:pathLst>
                <a:path w="71" h="116">
                  <a:moveTo>
                    <a:pt x="0" y="104"/>
                  </a:moveTo>
                  <a:lnTo>
                    <a:pt x="0" y="103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4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3" y="45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2"/>
                  </a:lnTo>
                  <a:lnTo>
                    <a:pt x="11" y="70"/>
                  </a:lnTo>
                  <a:lnTo>
                    <a:pt x="12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98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8" y="79"/>
                  </a:lnTo>
                  <a:lnTo>
                    <a:pt x="19" y="72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0" y="53"/>
                  </a:lnTo>
                  <a:lnTo>
                    <a:pt x="20" y="49"/>
                  </a:lnTo>
                  <a:lnTo>
                    <a:pt x="20" y="42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8" y="53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09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5" y="86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6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9"/>
                  </a:lnTo>
                  <a:lnTo>
                    <a:pt x="44" y="36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5" y="60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7" y="101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0" y="104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1" y="88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7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5" y="22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40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61" y="48"/>
                  </a:lnTo>
                  <a:lnTo>
                    <a:pt x="61" y="56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3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5"/>
                  </a:lnTo>
                  <a:lnTo>
                    <a:pt x="68" y="92"/>
                  </a:lnTo>
                  <a:lnTo>
                    <a:pt x="68" y="85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1"/>
                  </a:lnTo>
                  <a:lnTo>
                    <a:pt x="70" y="53"/>
                  </a:lnTo>
                  <a:lnTo>
                    <a:pt x="71" y="37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4" name="Freeform 96"/>
            <p:cNvSpPr>
              <a:spLocks/>
            </p:cNvSpPr>
            <p:nvPr/>
          </p:nvSpPr>
          <p:spPr bwMode="auto">
            <a:xfrm>
              <a:off x="5525" y="2186"/>
              <a:ext cx="68" cy="11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8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4" y="11"/>
                </a:cxn>
                <a:cxn ang="0">
                  <a:pos x="6" y="30"/>
                </a:cxn>
                <a:cxn ang="0">
                  <a:pos x="8" y="86"/>
                </a:cxn>
                <a:cxn ang="0">
                  <a:pos x="9" y="100"/>
                </a:cxn>
                <a:cxn ang="0">
                  <a:pos x="10" y="111"/>
                </a:cxn>
                <a:cxn ang="0">
                  <a:pos x="11" y="115"/>
                </a:cxn>
                <a:cxn ang="0">
                  <a:pos x="12" y="115"/>
                </a:cxn>
                <a:cxn ang="0">
                  <a:pos x="12" y="111"/>
                </a:cxn>
                <a:cxn ang="0">
                  <a:pos x="13" y="102"/>
                </a:cxn>
                <a:cxn ang="0">
                  <a:pos x="14" y="80"/>
                </a:cxn>
                <a:cxn ang="0">
                  <a:pos x="16" y="35"/>
                </a:cxn>
                <a:cxn ang="0">
                  <a:pos x="18" y="12"/>
                </a:cxn>
                <a:cxn ang="0">
                  <a:pos x="18" y="3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7"/>
                </a:cxn>
                <a:cxn ang="0">
                  <a:pos x="22" y="25"/>
                </a:cxn>
                <a:cxn ang="0">
                  <a:pos x="23" y="54"/>
                </a:cxn>
                <a:cxn ang="0">
                  <a:pos x="25" y="91"/>
                </a:cxn>
                <a:cxn ang="0">
                  <a:pos x="26" y="108"/>
                </a:cxn>
                <a:cxn ang="0">
                  <a:pos x="27" y="114"/>
                </a:cxn>
                <a:cxn ang="0">
                  <a:pos x="28" y="115"/>
                </a:cxn>
                <a:cxn ang="0">
                  <a:pos x="29" y="112"/>
                </a:cxn>
                <a:cxn ang="0">
                  <a:pos x="30" y="102"/>
                </a:cxn>
                <a:cxn ang="0">
                  <a:pos x="32" y="60"/>
                </a:cxn>
                <a:cxn ang="0">
                  <a:pos x="33" y="28"/>
                </a:cxn>
                <a:cxn ang="0">
                  <a:pos x="34" y="12"/>
                </a:cxn>
                <a:cxn ang="0">
                  <a:pos x="35" y="3"/>
                </a:cxn>
                <a:cxn ang="0">
                  <a:pos x="36" y="0"/>
                </a:cxn>
                <a:cxn ang="0">
                  <a:pos x="36" y="1"/>
                </a:cxn>
                <a:cxn ang="0">
                  <a:pos x="37" y="7"/>
                </a:cxn>
                <a:cxn ang="0">
                  <a:pos x="38" y="24"/>
                </a:cxn>
                <a:cxn ang="0">
                  <a:pos x="40" y="67"/>
                </a:cxn>
                <a:cxn ang="0">
                  <a:pos x="42" y="95"/>
                </a:cxn>
                <a:cxn ang="0">
                  <a:pos x="43" y="107"/>
                </a:cxn>
                <a:cxn ang="0">
                  <a:pos x="44" y="114"/>
                </a:cxn>
                <a:cxn ang="0">
                  <a:pos x="44" y="116"/>
                </a:cxn>
                <a:cxn ang="0">
                  <a:pos x="45" y="112"/>
                </a:cxn>
                <a:cxn ang="0">
                  <a:pos x="46" y="102"/>
                </a:cxn>
                <a:cxn ang="0">
                  <a:pos x="48" y="66"/>
                </a:cxn>
                <a:cxn ang="0">
                  <a:pos x="50" y="21"/>
                </a:cxn>
                <a:cxn ang="0">
                  <a:pos x="51" y="6"/>
                </a:cxn>
                <a:cxn ang="0">
                  <a:pos x="52" y="1"/>
                </a:cxn>
                <a:cxn ang="0">
                  <a:pos x="52" y="0"/>
                </a:cxn>
                <a:cxn ang="0">
                  <a:pos x="53" y="3"/>
                </a:cxn>
                <a:cxn ang="0">
                  <a:pos x="54" y="13"/>
                </a:cxn>
                <a:cxn ang="0">
                  <a:pos x="55" y="38"/>
                </a:cxn>
                <a:cxn ang="0">
                  <a:pos x="58" y="87"/>
                </a:cxn>
                <a:cxn ang="0">
                  <a:pos x="59" y="103"/>
                </a:cxn>
                <a:cxn ang="0">
                  <a:pos x="59" y="111"/>
                </a:cxn>
                <a:cxn ang="0">
                  <a:pos x="60" y="115"/>
                </a:cxn>
                <a:cxn ang="0">
                  <a:pos x="61" y="115"/>
                </a:cxn>
                <a:cxn ang="0">
                  <a:pos x="62" y="110"/>
                </a:cxn>
                <a:cxn ang="0">
                  <a:pos x="63" y="96"/>
                </a:cxn>
                <a:cxn ang="0">
                  <a:pos x="65" y="51"/>
                </a:cxn>
                <a:cxn ang="0">
                  <a:pos x="66" y="20"/>
                </a:cxn>
                <a:cxn ang="0">
                  <a:pos x="67" y="8"/>
                </a:cxn>
              </a:cxnLst>
              <a:rect l="0" t="0" r="r" b="b"/>
              <a:pathLst>
                <a:path w="68" h="116">
                  <a:moveTo>
                    <a:pt x="0" y="37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6" y="41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8" y="71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6"/>
                  </a:lnTo>
                  <a:lnTo>
                    <a:pt x="14" y="93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5" y="72"/>
                  </a:lnTo>
                  <a:lnTo>
                    <a:pt x="15" y="56"/>
                  </a:lnTo>
                  <a:lnTo>
                    <a:pt x="16" y="54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7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1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1" y="79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39" y="42"/>
                  </a:lnTo>
                  <a:lnTo>
                    <a:pt x="40" y="50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1" y="72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42" y="93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2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7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7" y="85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8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61"/>
                  </a:lnTo>
                  <a:lnTo>
                    <a:pt x="57" y="69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2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0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0"/>
                  </a:lnTo>
                  <a:lnTo>
                    <a:pt x="64" y="76"/>
                  </a:lnTo>
                  <a:lnTo>
                    <a:pt x="64" y="67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8" y="4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5" name="Freeform 97"/>
            <p:cNvSpPr>
              <a:spLocks/>
            </p:cNvSpPr>
            <p:nvPr/>
          </p:nvSpPr>
          <p:spPr bwMode="auto">
            <a:xfrm>
              <a:off x="5593" y="2186"/>
              <a:ext cx="66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4"/>
                </a:cxn>
                <a:cxn ang="0">
                  <a:pos x="3" y="15"/>
                </a:cxn>
                <a:cxn ang="0">
                  <a:pos x="4" y="50"/>
                </a:cxn>
                <a:cxn ang="0">
                  <a:pos x="6" y="83"/>
                </a:cxn>
                <a:cxn ang="0">
                  <a:pos x="7" y="104"/>
                </a:cxn>
                <a:cxn ang="0">
                  <a:pos x="8" y="112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10" y="106"/>
                </a:cxn>
                <a:cxn ang="0">
                  <a:pos x="11" y="86"/>
                </a:cxn>
                <a:cxn ang="0">
                  <a:pos x="13" y="48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8" y="3"/>
                </a:cxn>
                <a:cxn ang="0">
                  <a:pos x="19" y="12"/>
                </a:cxn>
                <a:cxn ang="0">
                  <a:pos x="20" y="38"/>
                </a:cxn>
                <a:cxn ang="0">
                  <a:pos x="22" y="83"/>
                </a:cxn>
                <a:cxn ang="0">
                  <a:pos x="23" y="104"/>
                </a:cxn>
                <a:cxn ang="0">
                  <a:pos x="24" y="113"/>
                </a:cxn>
                <a:cxn ang="0">
                  <a:pos x="25" y="116"/>
                </a:cxn>
                <a:cxn ang="0">
                  <a:pos x="25" y="113"/>
                </a:cxn>
                <a:cxn ang="0">
                  <a:pos x="26" y="107"/>
                </a:cxn>
                <a:cxn ang="0">
                  <a:pos x="27" y="86"/>
                </a:cxn>
                <a:cxn ang="0">
                  <a:pos x="30" y="30"/>
                </a:cxn>
                <a:cxn ang="0">
                  <a:pos x="31" y="13"/>
                </a:cxn>
                <a:cxn ang="0">
                  <a:pos x="32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4" y="6"/>
                </a:cxn>
                <a:cxn ang="0">
                  <a:pos x="35" y="24"/>
                </a:cxn>
                <a:cxn ang="0">
                  <a:pos x="37" y="72"/>
                </a:cxn>
                <a:cxn ang="0">
                  <a:pos x="39" y="101"/>
                </a:cxn>
                <a:cxn ang="0">
                  <a:pos x="40" y="112"/>
                </a:cxn>
                <a:cxn ang="0">
                  <a:pos x="41" y="115"/>
                </a:cxn>
                <a:cxn ang="0">
                  <a:pos x="41" y="114"/>
                </a:cxn>
                <a:cxn ang="0">
                  <a:pos x="42" y="107"/>
                </a:cxn>
                <a:cxn ang="0">
                  <a:pos x="43" y="88"/>
                </a:cxn>
                <a:cxn ang="0">
                  <a:pos x="45" y="41"/>
                </a:cxn>
                <a:cxn ang="0">
                  <a:pos x="47" y="19"/>
                </a:cxn>
                <a:cxn ang="0">
                  <a:pos x="48" y="6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0" y="3"/>
                </a:cxn>
                <a:cxn ang="0">
                  <a:pos x="51" y="12"/>
                </a:cxn>
                <a:cxn ang="0">
                  <a:pos x="52" y="40"/>
                </a:cxn>
                <a:cxn ang="0">
                  <a:pos x="54" y="88"/>
                </a:cxn>
                <a:cxn ang="0">
                  <a:pos x="55" y="106"/>
                </a:cxn>
                <a:cxn ang="0">
                  <a:pos x="56" y="114"/>
                </a:cxn>
                <a:cxn ang="0">
                  <a:pos x="57" y="116"/>
                </a:cxn>
                <a:cxn ang="0">
                  <a:pos x="58" y="112"/>
                </a:cxn>
                <a:cxn ang="0">
                  <a:pos x="58" y="104"/>
                </a:cxn>
                <a:cxn ang="0">
                  <a:pos x="60" y="82"/>
                </a:cxn>
                <a:cxn ang="0">
                  <a:pos x="62" y="26"/>
                </a:cxn>
                <a:cxn ang="0">
                  <a:pos x="63" y="11"/>
                </a:cxn>
                <a:cxn ang="0">
                  <a:pos x="64" y="2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7"/>
                </a:cxn>
              </a:cxnLst>
              <a:rect l="0" t="0" r="r" b="b"/>
              <a:pathLst>
                <a:path w="66" h="116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5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7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3"/>
                  </a:lnTo>
                  <a:lnTo>
                    <a:pt x="11" y="86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1" y="51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22" y="75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7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99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8" y="78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55"/>
                  </a:lnTo>
                  <a:lnTo>
                    <a:pt x="29" y="47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7" y="52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8" y="74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89"/>
                  </a:lnTo>
                  <a:lnTo>
                    <a:pt x="39" y="93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2" y="105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3" y="96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4" y="82"/>
                  </a:lnTo>
                  <a:lnTo>
                    <a:pt x="44" y="74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49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2" y="30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6"/>
                  </a:lnTo>
                  <a:lnTo>
                    <a:pt x="53" y="55"/>
                  </a:lnTo>
                  <a:lnTo>
                    <a:pt x="53" y="72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8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59" y="96"/>
                  </a:lnTo>
                  <a:lnTo>
                    <a:pt x="59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2"/>
                  </a:lnTo>
                  <a:lnTo>
                    <a:pt x="60" y="75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62" y="43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6" name="Freeform 98"/>
            <p:cNvSpPr>
              <a:spLocks/>
            </p:cNvSpPr>
            <p:nvPr/>
          </p:nvSpPr>
          <p:spPr bwMode="auto">
            <a:xfrm>
              <a:off x="5659" y="2186"/>
              <a:ext cx="69" cy="116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4" y="84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7" y="116"/>
                </a:cxn>
                <a:cxn ang="0">
                  <a:pos x="8" y="113"/>
                </a:cxn>
                <a:cxn ang="0">
                  <a:pos x="8" y="103"/>
                </a:cxn>
                <a:cxn ang="0">
                  <a:pos x="10" y="77"/>
                </a:cxn>
                <a:cxn ang="0">
                  <a:pos x="12" y="37"/>
                </a:cxn>
                <a:cxn ang="0">
                  <a:pos x="13" y="16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7"/>
                </a:cxn>
                <a:cxn ang="0">
                  <a:pos x="17" y="26"/>
                </a:cxn>
                <a:cxn ang="0">
                  <a:pos x="19" y="59"/>
                </a:cxn>
                <a:cxn ang="0">
                  <a:pos x="20" y="93"/>
                </a:cxn>
                <a:cxn ang="0">
                  <a:pos x="21" y="108"/>
                </a:cxn>
                <a:cxn ang="0">
                  <a:pos x="22" y="114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4" y="101"/>
                </a:cxn>
                <a:cxn ang="0">
                  <a:pos x="26" y="78"/>
                </a:cxn>
                <a:cxn ang="0">
                  <a:pos x="28" y="33"/>
                </a:cxn>
                <a:cxn ang="0">
                  <a:pos x="29" y="13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7"/>
                </a:cxn>
                <a:cxn ang="0">
                  <a:pos x="33" y="22"/>
                </a:cxn>
                <a:cxn ang="0">
                  <a:pos x="35" y="69"/>
                </a:cxn>
                <a:cxn ang="0">
                  <a:pos x="36" y="94"/>
                </a:cxn>
                <a:cxn ang="0">
                  <a:pos x="37" y="109"/>
                </a:cxn>
                <a:cxn ang="0">
                  <a:pos x="38" y="115"/>
                </a:cxn>
                <a:cxn ang="0">
                  <a:pos x="38" y="115"/>
                </a:cxn>
                <a:cxn ang="0">
                  <a:pos x="39" y="111"/>
                </a:cxn>
                <a:cxn ang="0">
                  <a:pos x="40" y="102"/>
                </a:cxn>
                <a:cxn ang="0">
                  <a:pos x="41" y="75"/>
                </a:cxn>
                <a:cxn ang="0">
                  <a:pos x="43" y="28"/>
                </a:cxn>
                <a:cxn ang="0">
                  <a:pos x="45" y="8"/>
                </a:cxn>
                <a:cxn ang="0">
                  <a:pos x="46" y="1"/>
                </a:cxn>
                <a:cxn ang="0">
                  <a:pos x="46" y="0"/>
                </a:cxn>
                <a:cxn ang="0">
                  <a:pos x="47" y="5"/>
                </a:cxn>
                <a:cxn ang="0">
                  <a:pos x="48" y="17"/>
                </a:cxn>
                <a:cxn ang="0">
                  <a:pos x="50" y="64"/>
                </a:cxn>
                <a:cxn ang="0">
                  <a:pos x="52" y="95"/>
                </a:cxn>
                <a:cxn ang="0">
                  <a:pos x="53" y="109"/>
                </a:cxn>
                <a:cxn ang="0">
                  <a:pos x="53" y="115"/>
                </a:cxn>
                <a:cxn ang="0">
                  <a:pos x="54" y="115"/>
                </a:cxn>
                <a:cxn ang="0">
                  <a:pos x="55" y="111"/>
                </a:cxn>
                <a:cxn ang="0">
                  <a:pos x="56" y="99"/>
                </a:cxn>
                <a:cxn ang="0">
                  <a:pos x="58" y="59"/>
                </a:cxn>
                <a:cxn ang="0">
                  <a:pos x="59" y="28"/>
                </a:cxn>
                <a:cxn ang="0">
                  <a:pos x="60" y="11"/>
                </a:cxn>
                <a:cxn ang="0">
                  <a:pos x="61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3" y="10"/>
                </a:cxn>
                <a:cxn ang="0">
                  <a:pos x="65" y="34"/>
                </a:cxn>
                <a:cxn ang="0">
                  <a:pos x="67" y="81"/>
                </a:cxn>
                <a:cxn ang="0">
                  <a:pos x="68" y="104"/>
                </a:cxn>
                <a:cxn ang="0">
                  <a:pos x="69" y="112"/>
                </a:cxn>
              </a:cxnLst>
              <a:rect l="0" t="0" r="r" b="b"/>
              <a:pathLst>
                <a:path w="69" h="116">
                  <a:moveTo>
                    <a:pt x="0" y="12"/>
                  </a:moveTo>
                  <a:lnTo>
                    <a:pt x="1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8" y="102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0" y="84"/>
                  </a:lnTo>
                  <a:lnTo>
                    <a:pt x="10" y="77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3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9" y="59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8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99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6" y="66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3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6"/>
                  </a:lnTo>
                  <a:lnTo>
                    <a:pt x="35" y="84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99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1" y="90"/>
                  </a:lnTo>
                  <a:lnTo>
                    <a:pt x="41" y="86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2" y="71"/>
                  </a:lnTo>
                  <a:lnTo>
                    <a:pt x="42" y="63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4"/>
                  </a:lnTo>
                  <a:lnTo>
                    <a:pt x="49" y="38"/>
                  </a:lnTo>
                  <a:lnTo>
                    <a:pt x="49" y="46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1" y="80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1" y="88"/>
                  </a:lnTo>
                  <a:lnTo>
                    <a:pt x="52" y="95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6"/>
                  </a:lnTo>
                  <a:lnTo>
                    <a:pt x="57" y="79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58" y="5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9" y="39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5" y="34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65" y="46"/>
                  </a:lnTo>
                  <a:lnTo>
                    <a:pt x="65" y="51"/>
                  </a:lnTo>
                  <a:lnTo>
                    <a:pt x="66" y="60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7" y="85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5"/>
                  </a:lnTo>
                  <a:lnTo>
                    <a:pt x="67" y="98"/>
                  </a:lnTo>
                  <a:lnTo>
                    <a:pt x="67" y="100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8" y="105"/>
                  </a:lnTo>
                  <a:lnTo>
                    <a:pt x="68" y="106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1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7" name="Freeform 99"/>
            <p:cNvSpPr>
              <a:spLocks/>
            </p:cNvSpPr>
            <p:nvPr/>
          </p:nvSpPr>
          <p:spPr bwMode="auto">
            <a:xfrm>
              <a:off x="5728" y="2186"/>
              <a:ext cx="55" cy="11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" y="114"/>
                </a:cxn>
                <a:cxn ang="0">
                  <a:pos x="2" y="108"/>
                </a:cxn>
                <a:cxn ang="0">
                  <a:pos x="2" y="96"/>
                </a:cxn>
                <a:cxn ang="0">
                  <a:pos x="4" y="54"/>
                </a:cxn>
                <a:cxn ang="0">
                  <a:pos x="5" y="31"/>
                </a:cxn>
                <a:cxn ang="0">
                  <a:pos x="6" y="12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0" y="12"/>
                </a:cxn>
                <a:cxn ang="0">
                  <a:pos x="12" y="48"/>
                </a:cxn>
                <a:cxn ang="0">
                  <a:pos x="13" y="74"/>
                </a:cxn>
                <a:cxn ang="0">
                  <a:pos x="14" y="97"/>
                </a:cxn>
                <a:cxn ang="0">
                  <a:pos x="15" y="109"/>
                </a:cxn>
                <a:cxn ang="0">
                  <a:pos x="15" y="114"/>
                </a:cxn>
                <a:cxn ang="0">
                  <a:pos x="16" y="116"/>
                </a:cxn>
                <a:cxn ang="0">
                  <a:pos x="16" y="113"/>
                </a:cxn>
                <a:cxn ang="0">
                  <a:pos x="17" y="108"/>
                </a:cxn>
                <a:cxn ang="0">
                  <a:pos x="18" y="91"/>
                </a:cxn>
                <a:cxn ang="0">
                  <a:pos x="20" y="62"/>
                </a:cxn>
                <a:cxn ang="0">
                  <a:pos x="21" y="25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12"/>
                </a:cxn>
                <a:cxn ang="0">
                  <a:pos x="26" y="33"/>
                </a:cxn>
                <a:cxn ang="0">
                  <a:pos x="28" y="72"/>
                </a:cxn>
                <a:cxn ang="0">
                  <a:pos x="29" y="100"/>
                </a:cxn>
                <a:cxn ang="0">
                  <a:pos x="30" y="111"/>
                </a:cxn>
                <a:cxn ang="0">
                  <a:pos x="31" y="115"/>
                </a:cxn>
                <a:cxn ang="0">
                  <a:pos x="32" y="115"/>
                </a:cxn>
                <a:cxn ang="0">
                  <a:pos x="32" y="111"/>
                </a:cxn>
                <a:cxn ang="0">
                  <a:pos x="33" y="101"/>
                </a:cxn>
                <a:cxn ang="0">
                  <a:pos x="34" y="81"/>
                </a:cxn>
                <a:cxn ang="0">
                  <a:pos x="36" y="39"/>
                </a:cxn>
                <a:cxn ang="0">
                  <a:pos x="37" y="18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0" y="12"/>
                </a:cxn>
                <a:cxn ang="0">
                  <a:pos x="42" y="33"/>
                </a:cxn>
                <a:cxn ang="0">
                  <a:pos x="44" y="87"/>
                </a:cxn>
                <a:cxn ang="0">
                  <a:pos x="45" y="101"/>
                </a:cxn>
                <a:cxn ang="0">
                  <a:pos x="46" y="111"/>
                </a:cxn>
                <a:cxn ang="0">
                  <a:pos x="46" y="115"/>
                </a:cxn>
                <a:cxn ang="0">
                  <a:pos x="47" y="115"/>
                </a:cxn>
                <a:cxn ang="0">
                  <a:pos x="47" y="112"/>
                </a:cxn>
                <a:cxn ang="0">
                  <a:pos x="48" y="103"/>
                </a:cxn>
                <a:cxn ang="0">
                  <a:pos x="49" y="84"/>
                </a:cxn>
                <a:cxn ang="0">
                  <a:pos x="51" y="40"/>
                </a:cxn>
                <a:cxn ang="0">
                  <a:pos x="52" y="14"/>
                </a:cxn>
                <a:cxn ang="0">
                  <a:pos x="53" y="5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3"/>
                </a:cxn>
              </a:cxnLst>
              <a:rect l="0" t="0" r="r" b="b"/>
              <a:pathLst>
                <a:path w="55" h="116">
                  <a:moveTo>
                    <a:pt x="0" y="114"/>
                  </a:move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2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4" y="70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3" y="74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7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4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8" y="8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0"/>
                  </a:lnTo>
                  <a:lnTo>
                    <a:pt x="20" y="62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5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2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1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5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1"/>
                  </a:lnTo>
                  <a:lnTo>
                    <a:pt x="34" y="74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49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33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5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7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59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8"/>
                  </a:lnTo>
                  <a:lnTo>
                    <a:pt x="51" y="34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6981825" y="5062666"/>
            <a:ext cx="2027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aser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nterferometer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dirty="0" smtClean="0">
                <a:solidFill>
                  <a:schemeClr val="bg1"/>
                </a:solidFill>
              </a:rPr>
              <a:t>ravitational Wave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bservatory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 couplings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7484533" cy="3726276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en-US" sz="2000" dirty="0" smtClean="0"/>
              <a:t>Everything you can think of has the potential of spoiling the sensitivity of LIGO around 200 Hz</a:t>
            </a:r>
          </a:p>
          <a:p>
            <a:pPr>
              <a:buFont typeface="Wingdings" charset="2"/>
              <a:buChar char="²"/>
            </a:pPr>
            <a:r>
              <a:rPr lang="en-US" sz="2000" dirty="0" smtClean="0"/>
              <a:t>Squeezing injection is not an exception</a:t>
            </a:r>
          </a:p>
          <a:p>
            <a:pPr>
              <a:buFont typeface="Wingdings" charset="2"/>
              <a:buChar char="²"/>
            </a:pPr>
            <a:r>
              <a:rPr lang="en-US" sz="2000" dirty="0" smtClean="0"/>
              <a:t>One mechanism: spurious light from the interferometer reaches the squeezer, and it is scattered back to the interferometer, modulated by the motion of the squeezer table</a:t>
            </a:r>
          </a:p>
          <a:p>
            <a:pPr>
              <a:buFont typeface="Wingdings" charset="2"/>
              <a:buChar char="²"/>
            </a:pPr>
            <a:r>
              <a:rPr lang="en-US" sz="2000" dirty="0" smtClean="0"/>
              <a:t>LIGO OPO is a bow-tie cavity to provide an intrinsic</a:t>
            </a:r>
          </a:p>
          <a:p>
            <a:pPr>
              <a:buNone/>
            </a:pPr>
            <a:r>
              <a:rPr lang="en-US" sz="2000" dirty="0" smtClean="0"/>
              <a:t>	isolation to back scatter</a:t>
            </a:r>
          </a:p>
          <a:p>
            <a:pPr>
              <a:buNone/>
            </a:pPr>
            <a:r>
              <a:rPr lang="en-US" sz="2000" dirty="0" smtClean="0"/>
              <a:t> </a:t>
            </a:r>
          </a:p>
          <a:p>
            <a:pPr>
              <a:buNone/>
            </a:pPr>
            <a:endParaRPr lang="en-US" sz="2000" dirty="0" smtClean="0"/>
          </a:p>
          <a:p>
            <a:pPr>
              <a:buFont typeface="Wingdings" charset="2"/>
              <a:buChar char="²"/>
            </a:pPr>
            <a:endParaRPr lang="en-US" sz="2000" dirty="0" smtClean="0"/>
          </a:p>
        </p:txBody>
      </p:sp>
      <p:grpSp>
        <p:nvGrpSpPr>
          <p:cNvPr id="44" name="Group 43"/>
          <p:cNvGrpSpPr/>
          <p:nvPr/>
        </p:nvGrpSpPr>
        <p:grpSpPr>
          <a:xfrm>
            <a:off x="4555472" y="2823967"/>
            <a:ext cx="4572003" cy="3621407"/>
            <a:chOff x="3810000" y="1320788"/>
            <a:chExt cx="4572003" cy="3621407"/>
          </a:xfrm>
        </p:grpSpPr>
        <p:grpSp>
          <p:nvGrpSpPr>
            <p:cNvPr id="4" name="Group 95"/>
            <p:cNvGrpSpPr>
              <a:grpSpLocks/>
            </p:cNvGrpSpPr>
            <p:nvPr/>
          </p:nvGrpSpPr>
          <p:grpSpPr bwMode="auto">
            <a:xfrm>
              <a:off x="5416060" y="1320788"/>
              <a:ext cx="2965943" cy="3621407"/>
              <a:chOff x="476311" y="1771311"/>
              <a:chExt cx="3151370" cy="3543498"/>
            </a:xfrm>
          </p:grpSpPr>
          <p:cxnSp>
            <p:nvCxnSpPr>
              <p:cNvPr id="6" name="Straight Connector 5"/>
              <p:cNvCxnSpPr>
                <a:cxnSpLocks noChangeShapeType="1"/>
              </p:cNvCxnSpPr>
              <p:nvPr/>
            </p:nvCxnSpPr>
            <p:spPr bwMode="auto">
              <a:xfrm rot="10800000">
                <a:off x="811964" y="3235772"/>
                <a:ext cx="2815717" cy="24708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 type="triangle"/>
                <a:tailEnd type="none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7" name="Straight Connector 6"/>
              <p:cNvCxnSpPr>
                <a:cxnSpLocks noChangeShapeType="1"/>
              </p:cNvCxnSpPr>
              <p:nvPr/>
            </p:nvCxnSpPr>
            <p:spPr bwMode="auto">
              <a:xfrm rot="16200000" flipH="1">
                <a:off x="387320" y="3392411"/>
                <a:ext cx="3255833" cy="1363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 type="triangle"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476311" y="3084739"/>
                <a:ext cx="695514" cy="30206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653065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 rot="13391863">
                <a:off x="1936585" y="2718494"/>
                <a:ext cx="186520" cy="963963"/>
              </a:xfrm>
              <a:prstGeom prst="rect">
                <a:avLst/>
              </a:prstGeom>
              <a:gradFill flip="none" rotWithShape="1"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" name="TextBox 92"/>
              <p:cNvSpPr txBox="1">
                <a:spLocks noChangeArrowheads="1"/>
              </p:cNvSpPr>
              <p:nvPr/>
            </p:nvSpPr>
            <p:spPr bwMode="auto">
              <a:xfrm>
                <a:off x="524114" y="3088561"/>
                <a:ext cx="63126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  <a:latin typeface="Calibri" charset="0"/>
                  </a:rPr>
                  <a:t>LASER</a:t>
                </a:r>
                <a:endParaRPr lang="en-US" sz="1200" dirty="0">
                  <a:solidFill>
                    <a:schemeClr val="bg1"/>
                  </a:solidFill>
                  <a:latin typeface="Calibri" charset="0"/>
                </a:endParaRPr>
              </a:p>
            </p:txBody>
          </p:sp>
          <p:sp>
            <p:nvSpPr>
              <p:cNvPr id="5" name="Chord 44"/>
              <p:cNvSpPr>
                <a:spLocks noChangeArrowheads="1"/>
              </p:cNvSpPr>
              <p:nvPr/>
            </p:nvSpPr>
            <p:spPr bwMode="auto">
              <a:xfrm rot="17473198">
                <a:off x="1773689" y="4806809"/>
                <a:ext cx="499534" cy="516466"/>
              </a:xfrm>
              <a:custGeom>
                <a:avLst/>
                <a:gdLst>
                  <a:gd name="T0" fmla="*/ 429297 w 499534"/>
                  <a:gd name="T1" fmla="*/ 437763 h 516466"/>
                  <a:gd name="T2" fmla="*/ 249767 w 499534"/>
                  <a:gd name="T3" fmla="*/ 0 h 516466"/>
                  <a:gd name="T4" fmla="*/ 339532 w 499534"/>
                  <a:gd name="T5" fmla="*/ 218882 h 516466"/>
                  <a:gd name="T6" fmla="*/ 1 60000 65536"/>
                  <a:gd name="T7" fmla="*/ 3 60000 65536"/>
                  <a:gd name="T8" fmla="*/ 4 60000 65536"/>
                  <a:gd name="T9" fmla="*/ 73155 w 499534"/>
                  <a:gd name="T10" fmla="*/ 75635 h 516466"/>
                  <a:gd name="T11" fmla="*/ 426379 w 499534"/>
                  <a:gd name="T12" fmla="*/ 440831 h 5164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99534" h="516466">
                    <a:moveTo>
                      <a:pt x="429297" y="437763"/>
                    </a:moveTo>
                    <a:lnTo>
                      <a:pt x="429297" y="437763"/>
                    </a:lnTo>
                    <a:cubicBezTo>
                      <a:pt x="382240" y="488064"/>
                      <a:pt x="317452" y="516465"/>
                      <a:pt x="249767" y="516466"/>
                    </a:cubicBezTo>
                    <a:cubicBezTo>
                      <a:pt x="111824" y="516466"/>
                      <a:pt x="0" y="400851"/>
                      <a:pt x="0" y="258233"/>
                    </a:cubicBezTo>
                    <a:cubicBezTo>
                      <a:pt x="-1" y="115614"/>
                      <a:pt x="111824" y="0"/>
                      <a:pt x="249766" y="0"/>
                    </a:cubicBezTo>
                    <a:close/>
                  </a:path>
                </a:pathLst>
              </a:custGeom>
              <a:solidFill>
                <a:srgbClr val="FEFB31"/>
              </a:solidFill>
              <a:ln w="9525">
                <a:solidFill>
                  <a:srgbClr val="653065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781800" y="3505200"/>
              <a:ext cx="228600" cy="152400"/>
            </a:xfrm>
            <a:prstGeom prst="rect">
              <a:avLst/>
            </a:prstGeom>
            <a:solidFill>
              <a:srgbClr val="E0E0E0">
                <a:alpha val="5882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29400" y="3657600"/>
              <a:ext cx="533400" cy="381000"/>
            </a:xfrm>
            <a:prstGeom prst="rect">
              <a:avLst/>
            </a:prstGeom>
            <a:solidFill>
              <a:srgbClr val="E0E0E0">
                <a:alpha val="5882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781800" y="4038600"/>
              <a:ext cx="228600" cy="152400"/>
            </a:xfrm>
            <a:prstGeom prst="rect">
              <a:avLst/>
            </a:prstGeom>
            <a:solidFill>
              <a:srgbClr val="E0E0E0">
                <a:alpha val="5882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own Arrow 13"/>
            <p:cNvSpPr/>
            <p:nvPr/>
          </p:nvSpPr>
          <p:spPr>
            <a:xfrm>
              <a:off x="6781800" y="3733800"/>
              <a:ext cx="228600" cy="2286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63"/>
            <p:cNvGrpSpPr/>
            <p:nvPr/>
          </p:nvGrpSpPr>
          <p:grpSpPr>
            <a:xfrm>
              <a:off x="3810000" y="4038600"/>
              <a:ext cx="1308960" cy="457200"/>
              <a:chOff x="3034440" y="3249720"/>
              <a:chExt cx="2969280" cy="1550880"/>
            </a:xfrm>
          </p:grpSpPr>
          <p:sp>
            <p:nvSpPr>
              <p:cNvPr id="16" name="Straight Connector 15"/>
              <p:cNvSpPr/>
              <p:nvPr/>
            </p:nvSpPr>
            <p:spPr>
              <a:xfrm flipH="1">
                <a:off x="3034440" y="3249720"/>
                <a:ext cx="831600" cy="81468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lIns="90000" tIns="45000" rIns="90000" bIns="45000" anchor="ctr" anchorCtr="1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Tahoma" pitchFamily="2"/>
                </a:endParaRPr>
              </a:p>
            </p:txBody>
          </p:sp>
          <p:sp>
            <p:nvSpPr>
              <p:cNvPr id="17" name="Straight Connector 16"/>
              <p:cNvSpPr/>
              <p:nvPr/>
            </p:nvSpPr>
            <p:spPr>
              <a:xfrm>
                <a:off x="5150519" y="3261240"/>
                <a:ext cx="853201" cy="7923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lIns="90000" tIns="45000" rIns="90000" bIns="45000" anchor="ctr" anchorCtr="1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Tahoma" pitchFamily="2"/>
                </a:endParaRPr>
              </a:p>
            </p:txBody>
          </p:sp>
          <p:sp>
            <p:nvSpPr>
              <p:cNvPr id="18" name="Straight Connector 17"/>
              <p:cNvSpPr/>
              <p:nvPr/>
            </p:nvSpPr>
            <p:spPr>
              <a:xfrm>
                <a:off x="3450240" y="3657600"/>
                <a:ext cx="2077920" cy="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prstDash val="solid"/>
              </a:ln>
            </p:spPr>
            <p:txBody>
              <a:bodyPr vert="horz" lIns="90000" tIns="45000" rIns="90000" bIns="45000" anchor="ctr" anchorCtr="1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Tahoma" pitchFamily="2"/>
                </a:endParaRPr>
              </a:p>
            </p:txBody>
          </p:sp>
          <p:sp>
            <p:nvSpPr>
              <p:cNvPr id="19" name="Straight Connector 18"/>
              <p:cNvSpPr/>
              <p:nvPr/>
            </p:nvSpPr>
            <p:spPr>
              <a:xfrm flipH="1" flipV="1">
                <a:off x="3450240" y="3657600"/>
                <a:ext cx="1870560" cy="101808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prstDash val="solid"/>
              </a:ln>
            </p:spPr>
            <p:txBody>
              <a:bodyPr vert="horz" lIns="90000" tIns="45000" rIns="90000" bIns="45000" anchor="ctr" anchorCtr="1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Tahoma" pitchFamily="2"/>
                </a:endParaRPr>
              </a:p>
            </p:txBody>
          </p:sp>
          <p:sp>
            <p:nvSpPr>
              <p:cNvPr id="20" name="Straight Connector 19"/>
              <p:cNvSpPr/>
              <p:nvPr/>
            </p:nvSpPr>
            <p:spPr>
              <a:xfrm flipH="1">
                <a:off x="3657600" y="3657600"/>
                <a:ext cx="1870560" cy="101808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prstDash val="solid"/>
              </a:ln>
            </p:spPr>
            <p:txBody>
              <a:bodyPr vert="horz" lIns="90000" tIns="45000" rIns="90000" bIns="45000" anchor="ctr" anchorCtr="1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Tahoma" pitchFamily="2"/>
                </a:endParaRPr>
              </a:p>
            </p:txBody>
          </p:sp>
          <p:sp>
            <p:nvSpPr>
              <p:cNvPr id="21" name="Arc 20"/>
              <p:cNvSpPr/>
              <p:nvPr/>
            </p:nvSpPr>
            <p:spPr bwMode="auto">
              <a:xfrm flipH="1" flipV="1">
                <a:off x="3581400" y="4343400"/>
                <a:ext cx="533400" cy="457200"/>
              </a:xfrm>
              <a:prstGeom prst="arc">
                <a:avLst/>
              </a:prstGeom>
              <a:noFill/>
              <a:ln w="34925" algn="ctr">
                <a:solidFill>
                  <a:schemeClr val="bg1"/>
                </a:solidFill>
                <a:round/>
                <a:headEnd type="none" w="sm" len="sm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Arc 21"/>
              <p:cNvSpPr/>
              <p:nvPr/>
            </p:nvSpPr>
            <p:spPr bwMode="auto">
              <a:xfrm flipV="1">
                <a:off x="4876800" y="4343400"/>
                <a:ext cx="533400" cy="457200"/>
              </a:xfrm>
              <a:prstGeom prst="arc">
                <a:avLst/>
              </a:prstGeom>
              <a:noFill/>
              <a:ln w="34925" algn="ctr">
                <a:solidFill>
                  <a:schemeClr val="bg1"/>
                </a:solidFill>
                <a:round/>
                <a:headEnd type="none" w="sm" len="sm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Straight Connector 22"/>
              <p:cNvSpPr/>
              <p:nvPr/>
            </p:nvSpPr>
            <p:spPr>
              <a:xfrm>
                <a:off x="3657600" y="4648200"/>
                <a:ext cx="1600200" cy="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prstDash val="solid"/>
              </a:ln>
            </p:spPr>
            <p:txBody>
              <a:bodyPr vert="horz" lIns="90000" tIns="45000" rIns="90000" bIns="45000" anchor="ctr" anchorCtr="1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Tahoma" pitchFamily="2"/>
                </a:endParaRPr>
              </a:p>
            </p:txBody>
          </p:sp>
        </p:grpSp>
        <p:cxnSp>
          <p:nvCxnSpPr>
            <p:cNvPr id="24" name="Straight Arrow Connector 23"/>
            <p:cNvCxnSpPr/>
            <p:nvPr/>
          </p:nvCxnSpPr>
          <p:spPr bwMode="auto">
            <a:xfrm flipV="1">
              <a:off x="6781800" y="3200400"/>
              <a:ext cx="0" cy="914400"/>
            </a:xfrm>
            <a:prstGeom prst="straightConnector1">
              <a:avLst/>
            </a:prstGeom>
            <a:noFill/>
            <a:ln w="34925" algn="ctr">
              <a:solidFill>
                <a:srgbClr val="FF0000"/>
              </a:solidFill>
              <a:prstDash val="dash"/>
              <a:round/>
              <a:headEnd type="none" w="sm" len="sm"/>
              <a:tailEnd type="arrow"/>
            </a:ln>
          </p:spPr>
        </p:cxnSp>
        <p:sp>
          <p:nvSpPr>
            <p:cNvPr id="28" name="Rectangle 27"/>
            <p:cNvSpPr/>
            <p:nvPr/>
          </p:nvSpPr>
          <p:spPr>
            <a:xfrm>
              <a:off x="4343400" y="4419600"/>
              <a:ext cx="228600" cy="152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cxnSpLocks noChangeShapeType="1"/>
              <a:endCxn id="28" idx="3"/>
            </p:cNvCxnSpPr>
            <p:nvPr/>
          </p:nvCxnSpPr>
          <p:spPr bwMode="auto">
            <a:xfrm flipH="1">
              <a:off x="4572000" y="4495800"/>
              <a:ext cx="21325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grpSp>
          <p:nvGrpSpPr>
            <p:cNvPr id="30" name="Group 41"/>
            <p:cNvGrpSpPr/>
            <p:nvPr/>
          </p:nvGrpSpPr>
          <p:grpSpPr>
            <a:xfrm rot="16200000">
              <a:off x="5638799" y="3733800"/>
              <a:ext cx="609601" cy="762000"/>
              <a:chOff x="5715000" y="3733800"/>
              <a:chExt cx="533400" cy="685800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5867400" y="3733800"/>
                <a:ext cx="228600" cy="152400"/>
              </a:xfrm>
              <a:prstGeom prst="rect">
                <a:avLst/>
              </a:prstGeom>
              <a:solidFill>
                <a:srgbClr val="E0E0E0">
                  <a:alpha val="5882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715000" y="3886200"/>
                <a:ext cx="533400" cy="381000"/>
              </a:xfrm>
              <a:prstGeom prst="rect">
                <a:avLst/>
              </a:prstGeom>
              <a:solidFill>
                <a:srgbClr val="E0E0E0">
                  <a:alpha val="5882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867400" y="4267200"/>
                <a:ext cx="228600" cy="152400"/>
              </a:xfrm>
              <a:prstGeom prst="rect">
                <a:avLst/>
              </a:prstGeom>
              <a:solidFill>
                <a:srgbClr val="E0E0E0">
                  <a:alpha val="5882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Down Arrow 33"/>
              <p:cNvSpPr/>
              <p:nvPr/>
            </p:nvSpPr>
            <p:spPr>
              <a:xfrm>
                <a:off x="5867400" y="3962400"/>
                <a:ext cx="228600" cy="228600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5" name="Straight Arrow Connector 34"/>
            <p:cNvCxnSpPr/>
            <p:nvPr/>
          </p:nvCxnSpPr>
          <p:spPr bwMode="auto">
            <a:xfrm>
              <a:off x="5181600" y="4191000"/>
              <a:ext cx="1371600" cy="0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arrow"/>
            </a:ln>
          </p:spPr>
        </p:cxnSp>
        <p:cxnSp>
          <p:nvCxnSpPr>
            <p:cNvPr id="36" name="Straight Connector 35"/>
            <p:cNvCxnSpPr>
              <a:cxnSpLocks noChangeShapeType="1"/>
            </p:cNvCxnSpPr>
            <p:nvPr/>
          </p:nvCxnSpPr>
          <p:spPr bwMode="auto">
            <a:xfrm>
              <a:off x="4953000" y="4038600"/>
              <a:ext cx="166284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7" name="Straight Arrow Connector 36"/>
            <p:cNvCxnSpPr/>
            <p:nvPr/>
          </p:nvCxnSpPr>
          <p:spPr bwMode="auto">
            <a:xfrm>
              <a:off x="4953000" y="4114800"/>
              <a:ext cx="1752600" cy="0"/>
            </a:xfrm>
            <a:prstGeom prst="straightConnector1">
              <a:avLst/>
            </a:prstGeom>
            <a:noFill/>
            <a:ln w="34925" algn="ctr">
              <a:solidFill>
                <a:srgbClr val="FFC000"/>
              </a:solidFill>
              <a:prstDash val="dash"/>
              <a:round/>
              <a:headEnd type="none" w="sm" len="sm"/>
              <a:tailEnd type="arrow"/>
            </a:ln>
          </p:spPr>
        </p:cxn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H="1">
              <a:off x="5638800" y="3733800"/>
              <a:ext cx="13560" cy="3048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9" name="Straight Arrow Connector 38"/>
            <p:cNvCxnSpPr/>
            <p:nvPr/>
          </p:nvCxnSpPr>
          <p:spPr bwMode="auto">
            <a:xfrm>
              <a:off x="4038600" y="4114800"/>
              <a:ext cx="838200" cy="0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arrow"/>
            </a:ln>
          </p:spPr>
        </p:cxnSp>
        <p:cxnSp>
          <p:nvCxnSpPr>
            <p:cNvPr id="40" name="Straight Arrow Connector 39"/>
            <p:cNvCxnSpPr/>
            <p:nvPr/>
          </p:nvCxnSpPr>
          <p:spPr bwMode="auto">
            <a:xfrm flipH="1" flipV="1">
              <a:off x="4114800" y="4151627"/>
              <a:ext cx="703106" cy="267973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arrow"/>
            </a:ln>
          </p:spPr>
        </p:cxnSp>
      </p:grpSp>
      <p:sp>
        <p:nvSpPr>
          <p:cNvPr id="46" name="Rectangle 45"/>
          <p:cNvSpPr/>
          <p:nvPr/>
        </p:nvSpPr>
        <p:spPr>
          <a:xfrm>
            <a:off x="124435" y="5985830"/>
            <a:ext cx="43887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S. Chua et al., Backscatter tolerant squeezed light source</a:t>
            </a:r>
          </a:p>
          <a:p>
            <a:r>
              <a:rPr lang="en-US" sz="1400" dirty="0" smtClean="0"/>
              <a:t>for advanced gravitational-wave detectors. </a:t>
            </a:r>
          </a:p>
          <a:p>
            <a:r>
              <a:rPr lang="en-US" sz="1400" dirty="0" smtClean="0"/>
              <a:t>Optics Letters 36, 4680 (2011).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 try at squeezing in GEO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71" y="1636318"/>
            <a:ext cx="5786857" cy="4584565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6185010" y="1417638"/>
            <a:ext cx="295899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 First squeezing             injection: back scattered noise limits the sensitivity</a:t>
            </a:r>
          </a:p>
          <a:p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  Additional Faraday to reduce back scattering and measure squeezing </a:t>
            </a:r>
          </a:p>
          <a:p>
            <a:endParaRPr lang="en-US" dirty="0" smtClean="0"/>
          </a:p>
          <a:p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9" name="Picture 8" descr="squeezing_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721" y="103558"/>
            <a:ext cx="1527999" cy="1314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791872" y="5173131"/>
            <a:ext cx="3509110" cy="58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Courtesy of Alexander </a:t>
            </a:r>
            <a:r>
              <a:rPr lang="en-US" sz="1600" dirty="0" err="1" smtClean="0">
                <a:solidFill>
                  <a:srgbClr val="3366FF"/>
                </a:solidFill>
              </a:rPr>
              <a:t>Khalaidovski</a:t>
            </a:r>
            <a:r>
              <a:rPr lang="en-US" sz="1600" dirty="0" smtClean="0">
                <a:solidFill>
                  <a:srgbClr val="3366FF"/>
                </a:solidFill>
              </a:rPr>
              <a:t> (AEI)</a:t>
            </a:r>
          </a:p>
          <a:p>
            <a:r>
              <a:rPr lang="en-US" sz="1600" dirty="0" smtClean="0">
                <a:solidFill>
                  <a:srgbClr val="3366FF"/>
                </a:solidFill>
              </a:rPr>
              <a:t>		GWADW 2010</a:t>
            </a:r>
            <a:endParaRPr lang="en-US" sz="1600" dirty="0">
              <a:solidFill>
                <a:srgbClr val="3366FF"/>
              </a:solidFill>
            </a:endParaRPr>
          </a:p>
        </p:txBody>
      </p:sp>
      <p:pic>
        <p:nvPicPr>
          <p:cNvPr id="11" name="Picture 10" descr="GEO_sen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591" y="4077655"/>
            <a:ext cx="2948556" cy="2126294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only 2 dB? Losses…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1" y="1363139"/>
            <a:ext cx="8229600" cy="533400"/>
          </a:xfrm>
        </p:spPr>
        <p:txBody>
          <a:bodyPr>
            <a:normAutofit fontScale="70000" lnSpcReduction="20000"/>
          </a:bodyPr>
          <a:lstStyle/>
          <a:p>
            <a:pPr>
              <a:buFont typeface="Wingdings" charset="2"/>
              <a:buChar char="²"/>
            </a:pPr>
            <a:r>
              <a:rPr lang="en-US" sz="2400" dirty="0" smtClean="0"/>
              <a:t>Losses degrade squeezing (“un-squeezed” vacuum gets in causing </a:t>
            </a:r>
            <a:r>
              <a:rPr lang="en-US" sz="2400" dirty="0" err="1" smtClean="0"/>
              <a:t>dechoerence</a:t>
            </a:r>
            <a:r>
              <a:rPr lang="en-US" sz="2400" dirty="0" smtClean="0"/>
              <a:t> of the squeezed state)</a:t>
            </a:r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2">
              <a:buFont typeface="Wingdings" charset="2"/>
              <a:buChar char="²"/>
            </a:pPr>
            <a:endParaRPr lang="en-US" dirty="0" smtClean="0"/>
          </a:p>
          <a:p>
            <a:pPr lvl="2">
              <a:buNone/>
            </a:pPr>
            <a:endParaRPr lang="en-US" dirty="0"/>
          </a:p>
        </p:txBody>
      </p:sp>
      <p:pic>
        <p:nvPicPr>
          <p:cNvPr id="12" name="Picture 11" descr="Losses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6975" t="4004" r="9119" b="5309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4"/>
              <a:srcRect l="6975" t="4004" r="9119" b="5309"/>
              <a:stretch>
                <a:fillRect/>
              </a:stretch>
            </p:blipFill>
          </mc:Fallback>
        </mc:AlternateContent>
        <p:spPr>
          <a:xfrm>
            <a:off x="3490263" y="2023695"/>
            <a:ext cx="5484457" cy="4580467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2">
                <a:alpha val="75000"/>
              </a:schemeClr>
            </a:glow>
          </a:effectLst>
        </p:spPr>
      </p:pic>
      <p:grpSp>
        <p:nvGrpSpPr>
          <p:cNvPr id="8" name="Group 7"/>
          <p:cNvGrpSpPr>
            <a:grpSpLocks/>
          </p:cNvGrpSpPr>
          <p:nvPr/>
        </p:nvGrpSpPr>
        <p:grpSpPr>
          <a:xfrm>
            <a:off x="740719" y="2707222"/>
            <a:ext cx="1723964" cy="974412"/>
            <a:chOff x="2057400" y="3969031"/>
            <a:chExt cx="2819400" cy="1593569"/>
          </a:xfrm>
        </p:grpSpPr>
        <p:sp>
          <p:nvSpPr>
            <p:cNvPr id="11" name="Rectangle 10"/>
            <p:cNvSpPr/>
            <p:nvPr/>
          </p:nvSpPr>
          <p:spPr bwMode="auto">
            <a:xfrm rot="18896102">
              <a:off x="3362003" y="3265121"/>
              <a:ext cx="213895" cy="1621715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cs typeface="Arial Unicode MS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>
              <a:off x="2057400" y="4114800"/>
              <a:ext cx="1371600" cy="0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3352800" y="4114800"/>
              <a:ext cx="0" cy="1447800"/>
            </a:xfrm>
            <a:prstGeom prst="straightConnector1">
              <a:avLst/>
            </a:prstGeom>
            <a:solidFill>
              <a:srgbClr val="00B8FF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3505200" y="4114800"/>
              <a:ext cx="1371600" cy="0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7" name="Straight Arrow Connector 16"/>
          <p:cNvCxnSpPr>
            <a:cxnSpLocks/>
          </p:cNvCxnSpPr>
          <p:nvPr/>
        </p:nvCxnSpPr>
        <p:spPr bwMode="auto">
          <a:xfrm>
            <a:off x="1532811" y="1899428"/>
            <a:ext cx="0" cy="838685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18" name="Oval 11"/>
          <p:cNvSpPr>
            <a:spLocks noChangeArrowheads="1"/>
          </p:cNvSpPr>
          <p:nvPr/>
        </p:nvSpPr>
        <p:spPr bwMode="auto">
          <a:xfrm>
            <a:off x="1160062" y="1852834"/>
            <a:ext cx="279562" cy="279562"/>
          </a:xfrm>
          <a:prstGeom prst="ellipse">
            <a:avLst/>
          </a:prstGeom>
          <a:solidFill>
            <a:schemeClr val="bg1">
              <a:lumMod val="65000"/>
              <a:alpha val="45097"/>
            </a:schemeClr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1"/>
          <p:cNvSpPr>
            <a:spLocks noChangeArrowheads="1"/>
          </p:cNvSpPr>
          <p:nvPr/>
        </p:nvSpPr>
        <p:spPr bwMode="auto">
          <a:xfrm flipH="1">
            <a:off x="563466" y="2530031"/>
            <a:ext cx="91436" cy="498779"/>
          </a:xfrm>
          <a:prstGeom prst="ellipse">
            <a:avLst/>
          </a:prstGeom>
          <a:solidFill>
            <a:srgbClr val="A6A6A6">
              <a:alpha val="45097"/>
            </a:srgbClr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475255" y="2504630"/>
            <a:ext cx="232968" cy="498779"/>
          </a:xfrm>
          <a:prstGeom prst="ellipse">
            <a:avLst/>
          </a:prstGeom>
          <a:solidFill>
            <a:srgbClr val="A6A6A6">
              <a:alpha val="45097"/>
            </a:srgbClr>
          </a:solidFill>
          <a:ln w="126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91206" y="3718679"/>
            <a:ext cx="28695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Vacuum fluctuations destroy the squeezed states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At some point it doesn’t matter how much squeezing you can produce…you can’t measure it!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During the H1 squeezing experiment, we measured a total of </a:t>
            </a:r>
            <a:r>
              <a:rPr lang="en-US" b="1" dirty="0" smtClean="0">
                <a:solidFill>
                  <a:srgbClr val="000000"/>
                </a:solidFill>
              </a:rPr>
              <a:t>56% losses, </a:t>
            </a:r>
            <a:r>
              <a:rPr lang="en-US" dirty="0" smtClean="0">
                <a:solidFill>
                  <a:srgbClr val="000000"/>
                </a:solidFill>
              </a:rPr>
              <a:t>and we </a:t>
            </a:r>
            <a:r>
              <a:rPr lang="en-US" b="1" dirty="0" smtClean="0">
                <a:solidFill>
                  <a:srgbClr val="000000"/>
                </a:solidFill>
              </a:rPr>
              <a:t>injected 10 dB</a:t>
            </a:r>
            <a:r>
              <a:rPr lang="en-US" dirty="0" smtClean="0"/>
              <a:t>…so it makes sense!</a:t>
            </a:r>
            <a:endParaRPr lang="en-US" dirty="0"/>
          </a:p>
        </p:txBody>
      </p:sp>
      <p:sp>
        <p:nvSpPr>
          <p:cNvPr id="25" name="5-Point Star 24"/>
          <p:cNvSpPr>
            <a:spLocks noChangeAspect="1"/>
          </p:cNvSpPr>
          <p:nvPr/>
        </p:nvSpPr>
        <p:spPr>
          <a:xfrm>
            <a:off x="5492056" y="5208596"/>
            <a:ext cx="376100" cy="36576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413" y="274638"/>
            <a:ext cx="8229600" cy="1143000"/>
          </a:xfrm>
        </p:spPr>
        <p:txBody>
          <a:bodyPr/>
          <a:lstStyle/>
          <a:p>
            <a:r>
              <a:rPr lang="en-US" dirty="0" smtClean="0"/>
              <a:t>Where the main losses came from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²"/>
            </a:pPr>
            <a:r>
              <a:rPr lang="en-US" dirty="0" smtClean="0"/>
              <a:t> Mode matching (~30% losses)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Faradays (3 passes ~ 20% losses)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OMC transmission (18% losses)</a:t>
            </a:r>
          </a:p>
          <a:p>
            <a:pPr>
              <a:buFont typeface="Wingdings" charset="2"/>
              <a:buChar char="²"/>
            </a:pPr>
            <a:endParaRPr lang="en-US" dirty="0" smtClean="0"/>
          </a:p>
          <a:p>
            <a:pPr>
              <a:buNone/>
            </a:pPr>
            <a:r>
              <a:rPr lang="en-US" dirty="0" err="1" smtClean="0"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“Technical” problems, total losses should be down to 10-15% in </a:t>
            </a:r>
            <a:r>
              <a:rPr lang="en-US" dirty="0" err="1" smtClean="0">
                <a:sym typeface="Wingdings"/>
              </a:rPr>
              <a:t>aLIGO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300" y="314709"/>
            <a:ext cx="8229600" cy="1143000"/>
          </a:xfrm>
        </p:spPr>
        <p:txBody>
          <a:bodyPr/>
          <a:lstStyle/>
          <a:p>
            <a:r>
              <a:rPr lang="en-US" dirty="0" smtClean="0"/>
              <a:t>Advanced LIGO configuration</a:t>
            </a:r>
            <a:endParaRPr lang="en-US" dirty="0"/>
          </a:p>
        </p:txBody>
      </p:sp>
      <p:pic>
        <p:nvPicPr>
          <p:cNvPr id="5" name="Picture 4" descr="advancedLIGO_logo.jpg"/>
          <p:cNvPicPr>
            <a:picLocks noChangeAspect="1"/>
          </p:cNvPicPr>
          <p:nvPr/>
        </p:nvPicPr>
        <p:blipFill>
          <a:blip r:embed="rId2">
            <a:alphaModFix/>
          </a:blip>
          <a:srcRect r="45508" b="38428"/>
          <a:stretch>
            <a:fillRect/>
          </a:stretch>
        </p:blipFill>
        <p:spPr>
          <a:xfrm>
            <a:off x="6083301" y="-5331"/>
            <a:ext cx="3071267" cy="640080"/>
          </a:xfrm>
          <a:prstGeom prst="rect">
            <a:avLst/>
          </a:prstGeom>
        </p:spPr>
      </p:pic>
      <p:pic>
        <p:nvPicPr>
          <p:cNvPr id="11" name="Picture 10" descr="aLIGO_lisa_layou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126066" y="1572020"/>
            <a:ext cx="6921249" cy="4572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0163" y="5820854"/>
            <a:ext cx="375064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Increased optical  layout complexity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Up to 125W input power</a:t>
            </a:r>
          </a:p>
        </p:txBody>
      </p:sp>
      <p:pic>
        <p:nvPicPr>
          <p:cNvPr id="22" name="Picture 21" descr="LASTI_qua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8329" y="4148641"/>
            <a:ext cx="1795482" cy="2393976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pic>
        <p:nvPicPr>
          <p:cNvPr id="23" name="Picture 22" descr="TRANSMO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1584" y="4140174"/>
            <a:ext cx="1795482" cy="2393976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sp>
        <p:nvSpPr>
          <p:cNvPr id="25" name="TextBox 24"/>
          <p:cNvSpPr txBox="1"/>
          <p:nvPr/>
        </p:nvSpPr>
        <p:spPr>
          <a:xfrm>
            <a:off x="6015565" y="3779309"/>
            <a:ext cx="107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QUAD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611533" y="3779309"/>
            <a:ext cx="1532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TRANSMON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726267" y="1202688"/>
            <a:ext cx="107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HAM-ISI</a:t>
            </a:r>
            <a:endParaRPr lang="en-US" dirty="0"/>
          </a:p>
        </p:txBody>
      </p:sp>
      <p:pic>
        <p:nvPicPr>
          <p:cNvPr id="29" name="Picture 28" descr="PS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98" y="2024971"/>
            <a:ext cx="1477898" cy="985019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sp>
        <p:nvSpPr>
          <p:cNvPr id="30" name="TextBox 29"/>
          <p:cNvSpPr txBox="1"/>
          <p:nvPr/>
        </p:nvSpPr>
        <p:spPr>
          <a:xfrm>
            <a:off x="512329" y="1655639"/>
            <a:ext cx="107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PSL</a:t>
            </a:r>
            <a:endParaRPr lang="en-US" dirty="0"/>
          </a:p>
        </p:txBody>
      </p:sp>
      <p:pic>
        <p:nvPicPr>
          <p:cNvPr id="31" name="Picture 5" descr="RS386_HAM ISI top view in assembl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436411" y="1572020"/>
            <a:ext cx="1424392" cy="133553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alpha val="75000"/>
              </a:schemeClr>
            </a:glo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802417" y="1222241"/>
            <a:ext cx="107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BSC-ISI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rcRect l="17476" t="20570" r="17575" b="4582"/>
          <a:stretch>
            <a:fillRect/>
          </a:stretch>
        </p:blipFill>
        <p:spPr>
          <a:xfrm>
            <a:off x="6314679" y="1563203"/>
            <a:ext cx="1938263" cy="1489122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esult_aLIG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QZtoda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9933" t="8474" b="5324"/>
              <a:stretch>
                <a:fillRect/>
              </a:stretch>
            </p:blipFill>
          </mc:Choice>
          <mc:Fallback>
            <p:blipFill>
              <a:blip r:embed="rId3"/>
              <a:srcRect l="9933" t="8474" b="5324"/>
              <a:stretch>
                <a:fillRect/>
              </a:stretch>
            </p:blipFill>
          </mc:Fallback>
        </mc:AlternateContent>
        <p:spPr>
          <a:xfrm>
            <a:off x="1150471" y="673474"/>
            <a:ext cx="7993529" cy="59117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4518" y="5061185"/>
            <a:ext cx="386811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Same NS-NS as </a:t>
            </a:r>
            <a:r>
              <a:rPr lang="en-US" dirty="0" err="1" smtClean="0"/>
              <a:t>aLIGO</a:t>
            </a:r>
            <a:r>
              <a:rPr lang="en-US" dirty="0" smtClean="0"/>
              <a:t>, </a:t>
            </a:r>
          </a:p>
          <a:p>
            <a:r>
              <a:rPr lang="en-US" dirty="0" smtClean="0"/>
              <a:t>better high frequency performance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88251" y="211809"/>
            <a:ext cx="7240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Projections for a “Quantum</a:t>
            </a:r>
            <a:r>
              <a:rPr lang="en-US" sz="2400" dirty="0" smtClean="0"/>
              <a:t>-</a:t>
            </a:r>
            <a:r>
              <a:rPr lang="en-US" sz="2400" dirty="0" smtClean="0"/>
              <a:t>Enhanced Advanced LIGO”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883399" y="3835400"/>
            <a:ext cx="1032341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Target: </a:t>
            </a:r>
          </a:p>
          <a:p>
            <a:pPr algn="ctr"/>
            <a:r>
              <a:rPr lang="en-US" dirty="0" smtClean="0"/>
              <a:t>6 dB</a:t>
            </a:r>
            <a:endParaRPr lang="en-US" dirty="0"/>
          </a:p>
        </p:txBody>
      </p:sp>
      <p:pic>
        <p:nvPicPr>
          <p:cNvPr id="9" name="Picture 8" descr="result_aLIG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r="90067"/>
              <a:stretch>
                <a:fillRect/>
              </a:stretch>
            </p:blipFill>
          </mc:Choice>
          <mc:Fallback>
            <p:blipFill>
              <a:blip r:embed="rId5"/>
              <a:srcRect r="90067"/>
              <a:stretch>
                <a:fillRect/>
              </a:stretch>
            </p:blipFill>
          </mc:Fallback>
        </mc:AlternateContent>
        <p:spPr>
          <a:xfrm>
            <a:off x="133989" y="0"/>
            <a:ext cx="88153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QZtoday_phase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 rot="16200000">
            <a:off x="1471719" y="-550177"/>
            <a:ext cx="6433802" cy="8326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Frequency Dependent Squeezing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en-US" sz="2400" dirty="0" smtClean="0"/>
              <a:t> What we want is a frequency dependent rotation of the squeeze angle, to achieve a broadband improvement of the quantum noise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67" y="2804583"/>
            <a:ext cx="7431314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   Frequency Dependent Squeezing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B3ED-6B3A-1F42-AD62-A92867C7F13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8731" y="1998133"/>
            <a:ext cx="630446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 High finesse detuned cavity which does the rotation for you</a:t>
            </a:r>
          </a:p>
          <a:p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 Broadband improvement of the quantum noise</a:t>
            </a:r>
          </a:p>
          <a:p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 Theoretically well understood, experimentally challenging</a:t>
            </a:r>
          </a:p>
          <a:p>
            <a:pPr>
              <a:buFont typeface="Wingdings" charset="2"/>
              <a:buChar char="²"/>
            </a:pP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 Low loss needed: F ~ 50,000 for 100m scale cavities</a:t>
            </a:r>
          </a:p>
          <a:p>
            <a:pPr>
              <a:buFont typeface="Wingdings" charset="2"/>
              <a:buChar char="²"/>
            </a:pP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 R&amp;D in progress</a:t>
            </a:r>
            <a:r>
              <a:rPr lang="en-US" dirty="0" smtClean="0"/>
              <a:t> </a:t>
            </a:r>
            <a:r>
              <a:rPr lang="en-US" dirty="0" smtClean="0"/>
              <a:t>– </a:t>
            </a:r>
            <a:r>
              <a:rPr lang="en-US" dirty="0" smtClean="0"/>
              <a:t>MIT</a:t>
            </a:r>
            <a:r>
              <a:rPr lang="en-US" dirty="0" smtClean="0"/>
              <a:t> (P. </a:t>
            </a:r>
            <a:r>
              <a:rPr lang="en-US" dirty="0" err="1" smtClean="0"/>
              <a:t>Kwee</a:t>
            </a:r>
            <a:r>
              <a:rPr lang="en-US" dirty="0" smtClean="0"/>
              <a:t> and others)</a:t>
            </a:r>
            <a:r>
              <a:rPr lang="en-US" dirty="0" smtClean="0"/>
              <a:t>  </a:t>
            </a:r>
          </a:p>
          <a:p>
            <a:pPr lvl="4"/>
            <a:r>
              <a:rPr lang="en-US" dirty="0" smtClean="0"/>
              <a:t>   Caltech (J. Harms and others)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262" y="1847860"/>
            <a:ext cx="2892403" cy="31247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0066" y="5890478"/>
            <a:ext cx="51985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H. J. Kimble, Y. Levin, A. B. </a:t>
            </a:r>
            <a:r>
              <a:rPr lang="en-US" sz="1200" dirty="0" err="1" smtClean="0"/>
              <a:t>Matsko</a:t>
            </a:r>
            <a:r>
              <a:rPr lang="en-US" sz="1200" dirty="0" smtClean="0"/>
              <a:t>, K. S. Thorne and S. P. </a:t>
            </a:r>
            <a:r>
              <a:rPr lang="en-US" sz="1200" dirty="0" err="1" smtClean="0"/>
              <a:t>Vyatchanin</a:t>
            </a:r>
            <a:r>
              <a:rPr lang="en-US" sz="1200" dirty="0" smtClean="0"/>
              <a:t>, </a:t>
            </a:r>
          </a:p>
          <a:p>
            <a:r>
              <a:rPr lang="en-US" sz="1200" dirty="0" smtClean="0"/>
              <a:t>Conversion of conventional gravitational-wave interferometers into quantum </a:t>
            </a:r>
            <a:r>
              <a:rPr lang="en-US" sz="1200" dirty="0" err="1" smtClean="0"/>
              <a:t>nondemolition</a:t>
            </a:r>
            <a:r>
              <a:rPr lang="en-US" sz="1200" dirty="0" smtClean="0"/>
              <a:t> interferometers by modifying their input and/or</a:t>
            </a:r>
          </a:p>
          <a:p>
            <a:r>
              <a:rPr lang="en-US" sz="1200" dirty="0" smtClean="0"/>
              <a:t>output optics. Phys. Rev. D 65, 022002 (2001).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194" y="274638"/>
            <a:ext cx="8229600" cy="1143000"/>
          </a:xfrm>
        </p:spPr>
        <p:txBody>
          <a:bodyPr/>
          <a:lstStyle/>
          <a:p>
            <a:r>
              <a:rPr lang="en-US" dirty="0" smtClean="0"/>
              <a:t>Ground Based Detection</a:t>
            </a:r>
            <a:endParaRPr lang="en-US" dirty="0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3317875" y="3810000"/>
            <a:ext cx="214313" cy="376238"/>
          </a:xfrm>
          <a:prstGeom prst="rect">
            <a:avLst/>
          </a:prstGeom>
          <a:noFill/>
          <a:effectLst/>
        </p:spPr>
      </p:pic>
      <p:sp>
        <p:nvSpPr>
          <p:cNvPr id="30" name="Line 31"/>
          <p:cNvSpPr>
            <a:spLocks noChangeShapeType="1"/>
          </p:cNvSpPr>
          <p:nvPr/>
        </p:nvSpPr>
        <p:spPr bwMode="auto">
          <a:xfrm>
            <a:off x="1507067" y="4701962"/>
            <a:ext cx="0" cy="3238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5443009" y="4508219"/>
            <a:ext cx="2479675" cy="1815882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dirty="0"/>
              <a:t>M </a:t>
            </a:r>
            <a:r>
              <a:rPr lang="en-US" sz="2800" dirty="0" err="1">
                <a:sym typeface="Symbol" charset="2"/>
              </a:rPr>
              <a:t></a:t>
            </a:r>
            <a:r>
              <a:rPr lang="en-US" sz="2800" dirty="0">
                <a:sym typeface="Symbol" charset="2"/>
              </a:rPr>
              <a:t> 1.4M</a:t>
            </a:r>
            <a:r>
              <a:rPr lang="en-US" sz="2800" dirty="0">
                <a:ea typeface="Arial" charset="0"/>
                <a:cs typeface="Arial" charset="0"/>
                <a:sym typeface="Symbol" charset="2"/>
              </a:rPr>
              <a:t>☼</a:t>
            </a:r>
            <a:endParaRPr lang="en-US" sz="2800" dirty="0">
              <a:ea typeface="Arial" charset="0"/>
              <a:cs typeface="Arial" charset="0"/>
            </a:endParaRPr>
          </a:p>
          <a:p>
            <a:pPr eaLnBrk="0" hangingPunct="0"/>
            <a:r>
              <a:rPr lang="en-US" sz="2800" dirty="0"/>
              <a:t>R </a:t>
            </a:r>
            <a:r>
              <a:rPr lang="en-US" sz="2800" dirty="0" err="1">
                <a:sym typeface="Symbol" charset="2"/>
              </a:rPr>
              <a:t></a:t>
            </a:r>
            <a:r>
              <a:rPr lang="en-US" sz="2800" dirty="0">
                <a:sym typeface="Symbol" charset="2"/>
              </a:rPr>
              <a:t> </a:t>
            </a:r>
            <a:r>
              <a:rPr lang="en-US" sz="2800" dirty="0"/>
              <a:t>20 km </a:t>
            </a:r>
          </a:p>
          <a:p>
            <a:pPr eaLnBrk="0" hangingPunct="0"/>
            <a:r>
              <a:rPr lang="en-US" sz="2800" dirty="0" err="1">
                <a:sym typeface="Symbol" charset="2"/>
              </a:rPr>
              <a:t>f</a:t>
            </a:r>
            <a:r>
              <a:rPr lang="en-US" dirty="0" err="1">
                <a:sym typeface="Symbol" charset="2"/>
              </a:rPr>
              <a:t>orb</a:t>
            </a:r>
            <a:r>
              <a:rPr lang="en-US" sz="2800" dirty="0">
                <a:sym typeface="Symbol" charset="2"/>
              </a:rPr>
              <a:t> </a:t>
            </a:r>
            <a:r>
              <a:rPr lang="en-US" sz="2800" dirty="0" err="1">
                <a:sym typeface="Symbol" charset="2"/>
              </a:rPr>
              <a:t></a:t>
            </a:r>
            <a:r>
              <a:rPr lang="en-US" sz="2800" dirty="0">
                <a:sym typeface="Symbol" charset="2"/>
              </a:rPr>
              <a:t> </a:t>
            </a:r>
            <a:r>
              <a:rPr lang="en-US" sz="2800" dirty="0"/>
              <a:t>400 </a:t>
            </a:r>
            <a:r>
              <a:rPr lang="en-US" sz="2800" dirty="0" smtClean="0"/>
              <a:t>Hz  </a:t>
            </a:r>
            <a:r>
              <a:rPr lang="en-US" sz="2800" dirty="0" err="1" smtClean="0">
                <a:sym typeface="Wingdings"/>
              </a:rPr>
              <a:t>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i="1" dirty="0" err="1" smtClean="0"/>
              <a:t>h</a:t>
            </a:r>
            <a:r>
              <a:rPr lang="en-US" sz="2800" dirty="0" smtClean="0"/>
              <a:t> ~10</a:t>
            </a:r>
            <a:r>
              <a:rPr lang="en-US" sz="2800" baseline="30000" dirty="0" smtClean="0"/>
              <a:t>-22</a:t>
            </a:r>
          </a:p>
        </p:txBody>
      </p:sp>
      <p:grpSp>
        <p:nvGrpSpPr>
          <p:cNvPr id="38" name="Group 50"/>
          <p:cNvGrpSpPr>
            <a:grpSpLocks/>
          </p:cNvGrpSpPr>
          <p:nvPr/>
        </p:nvGrpSpPr>
        <p:grpSpPr bwMode="auto">
          <a:xfrm>
            <a:off x="5118100" y="1313492"/>
            <a:ext cx="2944813" cy="3149600"/>
            <a:chOff x="3192" y="936"/>
            <a:chExt cx="1855" cy="1984"/>
          </a:xfrm>
        </p:grpSpPr>
        <p:grpSp>
          <p:nvGrpSpPr>
            <p:cNvPr id="39" name="Group 39"/>
            <p:cNvGrpSpPr>
              <a:grpSpLocks/>
            </p:cNvGrpSpPr>
            <p:nvPr/>
          </p:nvGrpSpPr>
          <p:grpSpPr bwMode="auto">
            <a:xfrm>
              <a:off x="3192" y="936"/>
              <a:ext cx="1824" cy="704"/>
              <a:chOff x="3224" y="856"/>
              <a:chExt cx="1824" cy="704"/>
            </a:xfrm>
          </p:grpSpPr>
          <p:sp>
            <p:nvSpPr>
              <p:cNvPr id="41" name="Rectangle 17"/>
              <p:cNvSpPr>
                <a:spLocks noChangeArrowheads="1"/>
              </p:cNvSpPr>
              <p:nvPr/>
            </p:nvSpPr>
            <p:spPr bwMode="auto">
              <a:xfrm>
                <a:off x="3224" y="856"/>
                <a:ext cx="1824" cy="704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0" name="AutoShape 37"/>
            <p:cNvSpPr>
              <a:spLocks noChangeArrowheads="1"/>
            </p:cNvSpPr>
            <p:nvPr/>
          </p:nvSpPr>
          <p:spPr bwMode="auto">
            <a:xfrm>
              <a:off x="3904" y="1760"/>
              <a:ext cx="528" cy="36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CC00CC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2" name="Group 43"/>
          <p:cNvGrpSpPr>
            <a:grpSpLocks/>
          </p:cNvGrpSpPr>
          <p:nvPr/>
        </p:nvGrpSpPr>
        <p:grpSpPr bwMode="auto">
          <a:xfrm>
            <a:off x="177800" y="1333500"/>
            <a:ext cx="3886200" cy="2868613"/>
            <a:chOff x="96" y="912"/>
            <a:chExt cx="2448" cy="1807"/>
          </a:xfrm>
        </p:grpSpPr>
        <p:sp>
          <p:nvSpPr>
            <p:cNvPr id="43" name="Text Box 35"/>
            <p:cNvSpPr txBox="1">
              <a:spLocks noChangeArrowheads="1"/>
            </p:cNvSpPr>
            <p:nvPr/>
          </p:nvSpPr>
          <p:spPr bwMode="auto">
            <a:xfrm>
              <a:off x="1888" y="1904"/>
              <a:ext cx="224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i="1">
                  <a:latin typeface="Times New Roman" charset="0"/>
                </a:rPr>
                <a:t>h</a:t>
              </a:r>
            </a:p>
          </p:txBody>
        </p:sp>
        <p:pic>
          <p:nvPicPr>
            <p:cNvPr id="44" name="Picture 40" descr="virgo_s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8" y="913"/>
              <a:ext cx="2388" cy="180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45" name="Picture 2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84" y="1952"/>
              <a:ext cx="1411" cy="72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</p:pic>
        <p:sp>
          <p:nvSpPr>
            <p:cNvPr id="46" name="Text Box 41"/>
            <p:cNvSpPr txBox="1">
              <a:spLocks noChangeArrowheads="1"/>
            </p:cNvSpPr>
            <p:nvPr/>
          </p:nvSpPr>
          <p:spPr bwMode="auto">
            <a:xfrm>
              <a:off x="96" y="912"/>
              <a:ext cx="24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VIRGO cluster</a:t>
              </a:r>
              <a:endParaRPr lang="en-US" sz="1400"/>
            </a:p>
          </p:txBody>
        </p:sp>
        <p:sp>
          <p:nvSpPr>
            <p:cNvPr id="47" name="Text Box 42"/>
            <p:cNvSpPr txBox="1">
              <a:spLocks noChangeArrowheads="1"/>
            </p:cNvSpPr>
            <p:nvPr/>
          </p:nvSpPr>
          <p:spPr bwMode="auto">
            <a:xfrm>
              <a:off x="888" y="2504"/>
              <a:ext cx="14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Binary NS coalescence</a:t>
              </a:r>
            </a:p>
          </p:txBody>
        </p:sp>
      </p:grpSp>
      <p:sp>
        <p:nvSpPr>
          <p:cNvPr id="48" name="Text Box 46"/>
          <p:cNvSpPr txBox="1">
            <a:spLocks noChangeArrowheads="1"/>
          </p:cNvSpPr>
          <p:nvPr/>
        </p:nvSpPr>
        <p:spPr bwMode="auto">
          <a:xfrm>
            <a:off x="406400" y="4660900"/>
            <a:ext cx="1752600" cy="406400"/>
          </a:xfrm>
          <a:prstGeom prst="rect">
            <a:avLst/>
          </a:prstGeom>
          <a:noFill/>
          <a:ln w="9525">
            <a:solidFill>
              <a:srgbClr val="B3B3B3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/>
              <a:t>r</a:t>
            </a:r>
            <a:r>
              <a:rPr lang="en-US" sz="2000" dirty="0"/>
              <a:t> ~ 18 </a:t>
            </a:r>
            <a:r>
              <a:rPr lang="en-US" sz="2000" dirty="0" err="1"/>
              <a:t>Mpc</a:t>
            </a:r>
            <a:endParaRPr lang="en-US" sz="2000" dirty="0"/>
          </a:p>
        </p:txBody>
      </p:sp>
      <p:sp>
        <p:nvSpPr>
          <p:cNvPr id="49" name="Text Box 47"/>
          <p:cNvSpPr txBox="1">
            <a:spLocks noChangeArrowheads="1"/>
          </p:cNvSpPr>
          <p:nvPr/>
        </p:nvSpPr>
        <p:spPr bwMode="auto">
          <a:xfrm>
            <a:off x="3238500" y="30353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h</a:t>
            </a:r>
          </a:p>
        </p:txBody>
      </p:sp>
      <p:sp>
        <p:nvSpPr>
          <p:cNvPr id="51" name="Line 49"/>
          <p:cNvSpPr>
            <a:spLocks noChangeShapeType="1"/>
          </p:cNvSpPr>
          <p:nvPr/>
        </p:nvSpPr>
        <p:spPr bwMode="auto">
          <a:xfrm flipH="1">
            <a:off x="2146300" y="3555995"/>
            <a:ext cx="533400" cy="1955800"/>
          </a:xfrm>
          <a:prstGeom prst="line">
            <a:avLst/>
          </a:prstGeom>
          <a:noFill/>
          <a:ln w="9525">
            <a:solidFill>
              <a:srgbClr val="0000CC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53025" y="3268131"/>
            <a:ext cx="2909888" cy="1066800"/>
          </a:xfrm>
          <a:prstGeom prst="rect">
            <a:avLst/>
          </a:prstGeom>
          <a:solidFill>
            <a:srgbClr val="EAEAEA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26075" y="1430338"/>
            <a:ext cx="2341563" cy="993775"/>
          </a:xfrm>
          <a:prstGeom prst="rect">
            <a:avLst/>
          </a:prstGeom>
          <a:noFill/>
          <a:effectLst/>
        </p:spPr>
      </p:pic>
      <p:pic>
        <p:nvPicPr>
          <p:cNvPr id="55" name="Picture 44" descr="EarthBlueMarbleWestTerr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85900" y="5514975"/>
            <a:ext cx="13430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Box 55"/>
          <p:cNvSpPr txBox="1"/>
          <p:nvPr/>
        </p:nvSpPr>
        <p:spPr>
          <a:xfrm>
            <a:off x="406400" y="1430338"/>
            <a:ext cx="173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Virgo Cluster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267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Beyond </a:t>
            </a:r>
            <a:r>
              <a:rPr lang="en-US" dirty="0" err="1" smtClean="0"/>
              <a:t>aLIGO</a:t>
            </a:r>
            <a:r>
              <a:rPr lang="en-US" dirty="0" smtClean="0"/>
              <a:t>: 3</a:t>
            </a:r>
            <a:r>
              <a:rPr lang="en-US" baseline="30000" dirty="0" smtClean="0"/>
              <a:t>rd</a:t>
            </a:r>
            <a:r>
              <a:rPr lang="en-US" dirty="0" smtClean="0"/>
              <a:t> generation</a:t>
            </a:r>
            <a:br>
              <a:rPr lang="en-US" dirty="0" smtClean="0"/>
            </a:br>
            <a:r>
              <a:rPr lang="en-US" dirty="0" smtClean="0"/>
              <a:t>Can we take another factor of 10 step?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34" y="2295317"/>
            <a:ext cx="5101166" cy="3834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7267" y="2295317"/>
            <a:ext cx="313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Rana</a:t>
            </a:r>
            <a:r>
              <a:rPr lang="en-US" dirty="0" smtClean="0"/>
              <a:t> </a:t>
            </a:r>
            <a:r>
              <a:rPr lang="en-US" dirty="0" err="1" smtClean="0"/>
              <a:t>Adhikari</a:t>
            </a:r>
            <a:r>
              <a:rPr lang="en-US" dirty="0" smtClean="0"/>
              <a:t>, GWADW 2012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5000" y="2295317"/>
            <a:ext cx="32766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 Basic idea is to use the same LIGO vacuum envelope</a:t>
            </a:r>
          </a:p>
          <a:p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 Design study happening now</a:t>
            </a:r>
          </a:p>
          <a:p>
            <a:pPr>
              <a:buFont typeface="Wingdings" charset="2"/>
              <a:buChar char="²"/>
            </a:pP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 Still work in progress, one thing already clear: </a:t>
            </a:r>
          </a:p>
          <a:p>
            <a:endParaRPr lang="en-US" dirty="0" smtClean="0"/>
          </a:p>
          <a:p>
            <a:r>
              <a:rPr lang="en-US" dirty="0" err="1" smtClean="0"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10 dB of frequency dependent squeezing needed!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Squeezing can reduce quantum noise, and improve the sensitivity of GW detectors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Large scale interferometers with squeezing: DONE! </a:t>
            </a:r>
          </a:p>
          <a:p>
            <a:pPr lvl="2">
              <a:buFont typeface="Wingdings" charset="2"/>
              <a:buChar char="²"/>
            </a:pPr>
            <a:r>
              <a:rPr lang="en-US" dirty="0" smtClean="0"/>
              <a:t>Work needed to achieve 24/7 long term stability at  maximum squeezing and reduce optical losses</a:t>
            </a:r>
          </a:p>
          <a:p>
            <a:pPr lvl="2">
              <a:buFont typeface="Wingdings" charset="2"/>
              <a:buChar char="²"/>
            </a:pPr>
            <a:r>
              <a:rPr lang="en-US" dirty="0" smtClean="0"/>
              <a:t>H1 squeezing experiment completed, GEO600 operating with squeezing right now 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In a good position to make squeezing available for Advanced detectors and beyond</a:t>
            </a:r>
          </a:p>
          <a:p>
            <a:pPr>
              <a:buNone/>
            </a:pPr>
            <a:endParaRPr lang="en-US" dirty="0" smtClean="0"/>
          </a:p>
          <a:p>
            <a:pPr lvl="2">
              <a:buFont typeface="Wingdings" charset="2"/>
              <a:buChar char="²"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2">
              <a:buFont typeface="Wingdings" charset="2"/>
              <a:buChar char="²"/>
            </a:pPr>
            <a:endParaRPr lang="en-US" dirty="0" smtClean="0"/>
          </a:p>
        </p:txBody>
      </p:sp>
      <p:pic>
        <p:nvPicPr>
          <p:cNvPr id="7" name="Picture 6" descr="squeezing_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400" y="5241544"/>
            <a:ext cx="1879599" cy="1616456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H1 Squeezing Experiment</a:t>
            </a:r>
            <a:endParaRPr lang="en-US" dirty="0"/>
          </a:p>
        </p:txBody>
      </p:sp>
      <p:pic>
        <p:nvPicPr>
          <p:cNvPr id="7" name="Picture 6" descr="IMG_1865.jpg"/>
          <p:cNvPicPr>
            <a:picLocks noChangeAspect="1"/>
          </p:cNvPicPr>
          <p:nvPr/>
        </p:nvPicPr>
        <p:blipFill>
          <a:blip r:embed="rId3"/>
          <a:srcRect t="22840"/>
          <a:stretch>
            <a:fillRect/>
          </a:stretch>
        </p:blipFill>
        <p:spPr>
          <a:xfrm>
            <a:off x="2015063" y="2907771"/>
            <a:ext cx="3657602" cy="2116667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8" name="Picture 7" descr="IMG_3780.jpg"/>
          <p:cNvPicPr>
            <a:picLocks noChangeAspect="1"/>
          </p:cNvPicPr>
          <p:nvPr/>
        </p:nvPicPr>
        <p:blipFill>
          <a:blip r:embed="rId4"/>
          <a:srcRect l="18406" r="33486" b="29545"/>
          <a:stretch>
            <a:fillRect/>
          </a:stretch>
        </p:blipFill>
        <p:spPr>
          <a:xfrm>
            <a:off x="16934" y="2924705"/>
            <a:ext cx="1947333" cy="2125133"/>
          </a:xfrm>
          <a:prstGeom prst="rect">
            <a:avLst/>
          </a:prstGeom>
          <a:effectLst>
            <a:glow rad="101600">
              <a:srgbClr val="A6F5B4">
                <a:alpha val="75000"/>
              </a:srgbClr>
            </a:glow>
          </a:effectLst>
        </p:spPr>
      </p:pic>
      <p:pic>
        <p:nvPicPr>
          <p:cNvPr id="9" name="Picture 8" descr="celebration.jpg"/>
          <p:cNvPicPr>
            <a:picLocks noChangeAspect="1"/>
          </p:cNvPicPr>
          <p:nvPr/>
        </p:nvPicPr>
        <p:blipFill>
          <a:blip r:embed="rId5"/>
          <a:srcRect l="16406" t="17708"/>
          <a:stretch>
            <a:fillRect/>
          </a:stretch>
        </p:blipFill>
        <p:spPr>
          <a:xfrm>
            <a:off x="2015062" y="4720735"/>
            <a:ext cx="2894779" cy="2137266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10" name="Picture 9" descr="P1000025.jpg"/>
          <p:cNvPicPr>
            <a:picLocks noChangeAspect="1"/>
          </p:cNvPicPr>
          <p:nvPr/>
        </p:nvPicPr>
        <p:blipFill>
          <a:blip r:embed="rId6"/>
          <a:srcRect t="30364"/>
          <a:stretch>
            <a:fillRect/>
          </a:stretch>
        </p:blipFill>
        <p:spPr>
          <a:xfrm>
            <a:off x="5546579" y="2907772"/>
            <a:ext cx="3682091" cy="1923034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pic>
        <p:nvPicPr>
          <p:cNvPr id="11" name="Picture 10" descr="cena.jpg"/>
          <p:cNvPicPr>
            <a:picLocks noChangeAspect="1"/>
          </p:cNvPicPr>
          <p:nvPr/>
        </p:nvPicPr>
        <p:blipFill>
          <a:blip r:embed="rId7"/>
          <a:srcRect l="1360" t="16874" r="1454" b="2736"/>
          <a:stretch>
            <a:fillRect/>
          </a:stretch>
        </p:blipFill>
        <p:spPr>
          <a:xfrm>
            <a:off x="4390216" y="4851401"/>
            <a:ext cx="4753784" cy="1892390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pic>
        <p:nvPicPr>
          <p:cNvPr id="12" name="Picture 11" descr="LHO_staff.jpg"/>
          <p:cNvPicPr>
            <a:picLocks noChangeAspect="1"/>
          </p:cNvPicPr>
          <p:nvPr/>
        </p:nvPicPr>
        <p:blipFill>
          <a:blip r:embed="rId8"/>
          <a:srcRect r="5096"/>
          <a:stretch>
            <a:fillRect/>
          </a:stretch>
        </p:blipFill>
        <p:spPr>
          <a:xfrm>
            <a:off x="-1" y="5049838"/>
            <a:ext cx="2116668" cy="1808162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pic>
        <p:nvPicPr>
          <p:cNvPr id="14" name="Picture 13" descr="squeezing_log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6721" y="103558"/>
            <a:ext cx="1527999" cy="1314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3075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400" dirty="0" smtClean="0"/>
              <a:t>LHO: Daniel </a:t>
            </a:r>
            <a:r>
              <a:rPr lang="en-US" sz="1400" dirty="0" err="1" smtClean="0"/>
              <a:t>Sigg</a:t>
            </a:r>
            <a:r>
              <a:rPr lang="en-US" sz="1400" dirty="0" smtClean="0"/>
              <a:t>, Keita </a:t>
            </a:r>
            <a:r>
              <a:rPr lang="en-US" sz="1400" dirty="0" err="1" smtClean="0"/>
              <a:t>Kawabe</a:t>
            </a:r>
            <a:r>
              <a:rPr lang="en-US" sz="1400" dirty="0" smtClean="0"/>
              <a:t>, Robert Schofield, Cheryl </a:t>
            </a:r>
            <a:r>
              <a:rPr lang="en-US" sz="1400" dirty="0" err="1" smtClean="0"/>
              <a:t>Vorvick</a:t>
            </a:r>
            <a:r>
              <a:rPr lang="en-US" sz="1400" dirty="0" smtClean="0"/>
              <a:t>, Dick Gustafson (</a:t>
            </a:r>
            <a:r>
              <a:rPr lang="en-US" sz="1400" dirty="0" err="1" smtClean="0"/>
              <a:t>Univ</a:t>
            </a:r>
            <a:r>
              <a:rPr lang="en-US" sz="1400" dirty="0" smtClean="0"/>
              <a:t> </a:t>
            </a:r>
            <a:r>
              <a:rPr lang="en-US" sz="1400" dirty="0" err="1" smtClean="0"/>
              <a:t>Mitchigan</a:t>
            </a:r>
            <a:r>
              <a:rPr lang="en-US" sz="1400" dirty="0" smtClean="0"/>
              <a:t>), Max </a:t>
            </a:r>
            <a:r>
              <a:rPr lang="en-US" sz="1400" dirty="0" err="1" smtClean="0"/>
              <a:t>Factourovich</a:t>
            </a:r>
            <a:r>
              <a:rPr lang="en-US" sz="1400" dirty="0" smtClean="0"/>
              <a:t> (Columbia), Grant </a:t>
            </a:r>
            <a:r>
              <a:rPr lang="en-US" sz="1400" dirty="0" err="1" smtClean="0"/>
              <a:t>Meadors</a:t>
            </a:r>
            <a:r>
              <a:rPr lang="en-US" sz="1400" dirty="0" smtClean="0"/>
              <a:t> (</a:t>
            </a:r>
            <a:r>
              <a:rPr lang="en-US" sz="1400" dirty="0" err="1" smtClean="0"/>
              <a:t>Univ</a:t>
            </a:r>
            <a:r>
              <a:rPr lang="en-US" sz="1400" dirty="0" smtClean="0"/>
              <a:t> </a:t>
            </a:r>
            <a:r>
              <a:rPr lang="en-US" sz="1400" dirty="0" err="1" smtClean="0"/>
              <a:t>Mitchigan</a:t>
            </a:r>
            <a:r>
              <a:rPr lang="en-US" sz="1400" dirty="0" smtClean="0"/>
              <a:t>), the LHO staff</a:t>
            </a:r>
          </a:p>
          <a:p>
            <a:pPr>
              <a:buNone/>
            </a:pPr>
            <a:r>
              <a:rPr lang="en-US" sz="1400" dirty="0" smtClean="0"/>
              <a:t>MIT: Sheila Dwyer, L. Barsotti, </a:t>
            </a:r>
            <a:r>
              <a:rPr lang="en-US" sz="1400" dirty="0" err="1" smtClean="0">
                <a:solidFill>
                  <a:srgbClr val="000000"/>
                </a:solidFill>
              </a:rPr>
              <a:t>Nergis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Mavalvala</a:t>
            </a:r>
            <a:r>
              <a:rPr lang="en-US" sz="1400" dirty="0" smtClean="0">
                <a:solidFill>
                  <a:srgbClr val="FF0000"/>
                </a:solidFill>
              </a:rPr>
              <a:t>,</a:t>
            </a:r>
            <a:r>
              <a:rPr lang="en-US" sz="1400" dirty="0" smtClean="0"/>
              <a:t> Nicolas Smith-Lefebvre, Matt Evans</a:t>
            </a:r>
          </a:p>
          <a:p>
            <a:pPr>
              <a:buNone/>
            </a:pPr>
            <a:r>
              <a:rPr lang="en-US" sz="1400" dirty="0" smtClean="0"/>
              <a:t>ANU: </a:t>
            </a:r>
            <a:r>
              <a:rPr lang="en-US" sz="1400" dirty="0" err="1" smtClean="0"/>
              <a:t>Sheon</a:t>
            </a:r>
            <a:r>
              <a:rPr lang="en-US" sz="1400" dirty="0" smtClean="0"/>
              <a:t> Chua, Michael </a:t>
            </a:r>
            <a:r>
              <a:rPr lang="en-US" sz="1400" dirty="0" err="1" smtClean="0"/>
              <a:t>Stefszky</a:t>
            </a:r>
            <a:r>
              <a:rPr lang="en-US" sz="1400" dirty="0" smtClean="0"/>
              <a:t>, </a:t>
            </a:r>
            <a:r>
              <a:rPr lang="en-US" sz="1400" dirty="0" err="1" smtClean="0"/>
              <a:t>Conor</a:t>
            </a:r>
            <a:r>
              <a:rPr lang="en-US" sz="1400" dirty="0" smtClean="0"/>
              <a:t> Mow-Lowry, Ping </a:t>
            </a:r>
            <a:r>
              <a:rPr lang="en-US" sz="1400" dirty="0" err="1" smtClean="0"/>
              <a:t>Koy</a:t>
            </a:r>
            <a:r>
              <a:rPr lang="en-US" sz="1400" dirty="0" smtClean="0"/>
              <a:t> Lam, Ben </a:t>
            </a:r>
            <a:r>
              <a:rPr lang="en-US" sz="1400" dirty="0" err="1" smtClean="0"/>
              <a:t>Buchler</a:t>
            </a:r>
            <a:r>
              <a:rPr lang="en-US" sz="1400" dirty="0" smtClean="0"/>
              <a:t>, David McClelland</a:t>
            </a:r>
          </a:p>
          <a:p>
            <a:pPr>
              <a:buNone/>
            </a:pPr>
            <a:r>
              <a:rPr lang="en-US" sz="1400" dirty="0" smtClean="0"/>
              <a:t>AEI: Alexander </a:t>
            </a:r>
            <a:r>
              <a:rPr lang="en-US" sz="1400" dirty="0" err="1" smtClean="0"/>
              <a:t>Khalaidovski</a:t>
            </a:r>
            <a:r>
              <a:rPr lang="en-US" sz="1400" dirty="0" smtClean="0"/>
              <a:t>, Roman Schnabel</a:t>
            </a:r>
          </a:p>
        </p:txBody>
      </p:sp>
      <p:pic>
        <p:nvPicPr>
          <p:cNvPr id="17" name="Picture 2" descr="http://t3.gstatic.com/images?q=tbn:ANd9GcTp3H6UCHr8oHB0KR8HjBtW_1tJAHPelgTlYYXUkODKqnLrPNo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53628" y="4455250"/>
            <a:ext cx="743995" cy="802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194" y="274638"/>
            <a:ext cx="8229600" cy="1143000"/>
          </a:xfrm>
        </p:spPr>
        <p:txBody>
          <a:bodyPr/>
          <a:lstStyle/>
          <a:p>
            <a:r>
              <a:rPr lang="en-US" dirty="0" smtClean="0"/>
              <a:t>Gravitational Waves Detection</a:t>
            </a:r>
            <a:endParaRPr lang="en-US" dirty="0"/>
          </a:p>
        </p:txBody>
      </p: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5317610" y="3081006"/>
            <a:ext cx="3566290" cy="1530927"/>
            <a:chOff x="2776" y="1293"/>
            <a:chExt cx="2958" cy="1027"/>
          </a:xfrm>
        </p:grpSpPr>
        <p:pic>
          <p:nvPicPr>
            <p:cNvPr id="6" name="Picture 50" descr="grav+PolAnim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76" y="1303"/>
              <a:ext cx="1499" cy="1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1" descr="gravxPolAnim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92" y="1293"/>
              <a:ext cx="1542" cy="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6" descr="psr1913data"/>
          <p:cNvPicPr>
            <a:picLocks noChangeAspect="1" noChangeArrowheads="1"/>
          </p:cNvPicPr>
          <p:nvPr/>
        </p:nvPicPr>
        <p:blipFill>
          <a:blip r:embed="rId5"/>
          <a:srcRect t="395"/>
          <a:stretch>
            <a:fillRect/>
          </a:stretch>
        </p:blipFill>
        <p:spPr bwMode="auto">
          <a:xfrm>
            <a:off x="321425" y="2259155"/>
            <a:ext cx="3457499" cy="4009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57200" y="1417638"/>
            <a:ext cx="3462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Indirect measurement  </a:t>
            </a:r>
          </a:p>
          <a:p>
            <a:r>
              <a:rPr lang="en-US" dirty="0" err="1" smtClean="0"/>
              <a:t>Hulse</a:t>
            </a:r>
            <a:r>
              <a:rPr lang="en-US" dirty="0" smtClean="0"/>
              <a:t> &amp; Taylor (Nobel Prize 1993)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39727" y="1134490"/>
            <a:ext cx="4047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Seeking for a direct measurement</a:t>
            </a:r>
            <a:endParaRPr lang="en-US" dirty="0"/>
          </a:p>
        </p:txBody>
      </p:sp>
      <p:grpSp>
        <p:nvGrpSpPr>
          <p:cNvPr id="11" name="Group 20"/>
          <p:cNvGrpSpPr/>
          <p:nvPr/>
        </p:nvGrpSpPr>
        <p:grpSpPr>
          <a:xfrm>
            <a:off x="5255152" y="1537690"/>
            <a:ext cx="2006034" cy="1442929"/>
            <a:chOff x="4205319" y="990600"/>
            <a:chExt cx="2102380" cy="1219200"/>
          </a:xfrm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3400" y="990600"/>
              <a:ext cx="1828800" cy="1219200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4205319" y="991384"/>
              <a:ext cx="2102380" cy="260055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BH and NS Binaries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051888" y="1503822"/>
            <a:ext cx="1904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Gravitational waves: ripples in the space-time propagating at the speed of light</a:t>
            </a:r>
            <a:endParaRPr lang="en-US" sz="1400" dirty="0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/>
              <a:stretch>
                <a:fillRect/>
              </a:stretch>
            </p:blipFill>
          </mc:Choice>
          <mc:Fallback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3317875" y="3810000"/>
            <a:ext cx="214313" cy="376238"/>
          </a:xfrm>
          <a:prstGeom prst="rect">
            <a:avLst/>
          </a:prstGeom>
          <a:noFill/>
          <a:effectLst/>
        </p:spPr>
      </p:pic>
      <p:sp>
        <p:nvSpPr>
          <p:cNvPr id="30" name="Line 31"/>
          <p:cNvSpPr>
            <a:spLocks noChangeShapeType="1"/>
          </p:cNvSpPr>
          <p:nvPr/>
        </p:nvSpPr>
        <p:spPr bwMode="auto">
          <a:xfrm>
            <a:off x="1507067" y="4701962"/>
            <a:ext cx="0" cy="3238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1618961" y="4501861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</a:rPr>
              <a:t>~ 4km</a:t>
            </a:r>
          </a:p>
        </p:txBody>
      </p:sp>
      <p:sp>
        <p:nvSpPr>
          <p:cNvPr id="67" name="Line 2"/>
          <p:cNvSpPr>
            <a:spLocks noChangeShapeType="1"/>
          </p:cNvSpPr>
          <p:nvPr/>
        </p:nvSpPr>
        <p:spPr bwMode="auto">
          <a:xfrm>
            <a:off x="5691850" y="5863172"/>
            <a:ext cx="2536733" cy="0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Line 3"/>
          <p:cNvSpPr>
            <a:spLocks noChangeShapeType="1"/>
          </p:cNvSpPr>
          <p:nvPr/>
        </p:nvSpPr>
        <p:spPr bwMode="auto">
          <a:xfrm flipH="1" flipV="1">
            <a:off x="7296809" y="5025812"/>
            <a:ext cx="0" cy="1713656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5"/>
          <p:cNvSpPr>
            <a:spLocks noChangeAspect="1" noChangeArrowheads="1"/>
          </p:cNvSpPr>
          <p:nvPr/>
        </p:nvSpPr>
        <p:spPr bwMode="auto">
          <a:xfrm>
            <a:off x="8051401" y="5513706"/>
            <a:ext cx="430415" cy="73152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sp>
        <p:nvSpPr>
          <p:cNvPr id="70" name="Rectangle 6"/>
          <p:cNvSpPr>
            <a:spLocks noChangeAspect="1" noChangeArrowheads="1"/>
          </p:cNvSpPr>
          <p:nvPr/>
        </p:nvSpPr>
        <p:spPr bwMode="auto">
          <a:xfrm rot="16200000">
            <a:off x="7079976" y="4612885"/>
            <a:ext cx="433667" cy="73152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rgbClr val="5F5F5F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DDDDDD"/>
              </a:solidFill>
            </a:endParaRPr>
          </a:p>
        </p:txBody>
      </p:sp>
      <p:sp>
        <p:nvSpPr>
          <p:cNvPr id="71" name="Rectangle 7"/>
          <p:cNvSpPr>
            <a:spLocks noChangeAspect="1" noChangeArrowheads="1"/>
          </p:cNvSpPr>
          <p:nvPr/>
        </p:nvSpPr>
        <p:spPr bwMode="auto">
          <a:xfrm rot="2631687">
            <a:off x="7278184" y="5548324"/>
            <a:ext cx="194603" cy="73152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DDDDDD"/>
              </a:solidFill>
            </a:endParaRPr>
          </a:p>
        </p:txBody>
      </p:sp>
      <p:sp>
        <p:nvSpPr>
          <p:cNvPr id="72" name="Rectangle 8"/>
          <p:cNvSpPr>
            <a:spLocks noChangeArrowheads="1"/>
          </p:cNvSpPr>
          <p:nvPr/>
        </p:nvSpPr>
        <p:spPr bwMode="auto">
          <a:xfrm>
            <a:off x="5691850" y="5634572"/>
            <a:ext cx="817561" cy="457200"/>
          </a:xfrm>
          <a:prstGeom prst="rect">
            <a:avLst/>
          </a:prstGeom>
          <a:solidFill>
            <a:srgbClr val="FF505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Text Box 9"/>
          <p:cNvSpPr txBox="1">
            <a:spLocks noChangeArrowheads="1"/>
          </p:cNvSpPr>
          <p:nvPr/>
        </p:nvSpPr>
        <p:spPr bwMode="auto">
          <a:xfrm>
            <a:off x="5691850" y="5678506"/>
            <a:ext cx="9397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/>
              <a:t>LASER</a:t>
            </a:r>
          </a:p>
        </p:txBody>
      </p:sp>
      <p:grpSp>
        <p:nvGrpSpPr>
          <p:cNvPr id="74" name="Group 11"/>
          <p:cNvGrpSpPr>
            <a:grpSpLocks/>
          </p:cNvGrpSpPr>
          <p:nvPr/>
        </p:nvGrpSpPr>
        <p:grpSpPr bwMode="auto">
          <a:xfrm flipV="1">
            <a:off x="7080911" y="6536272"/>
            <a:ext cx="431800" cy="215900"/>
            <a:chOff x="3760" y="3872"/>
            <a:chExt cx="272" cy="136"/>
          </a:xfrm>
        </p:grpSpPr>
        <p:sp>
          <p:nvSpPr>
            <p:cNvPr id="75" name="Rectangle 12"/>
            <p:cNvSpPr>
              <a:spLocks noChangeArrowheads="1"/>
            </p:cNvSpPr>
            <p:nvPr/>
          </p:nvSpPr>
          <p:spPr bwMode="auto">
            <a:xfrm>
              <a:off x="3760" y="3872"/>
              <a:ext cx="272" cy="8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13"/>
            <p:cNvSpPr>
              <a:spLocks noChangeArrowheads="1"/>
            </p:cNvSpPr>
            <p:nvPr/>
          </p:nvSpPr>
          <p:spPr bwMode="auto">
            <a:xfrm>
              <a:off x="3840" y="3952"/>
              <a:ext cx="120" cy="5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" name="Group 16"/>
          <p:cNvGrpSpPr>
            <a:grpSpLocks/>
          </p:cNvGrpSpPr>
          <p:nvPr/>
        </p:nvGrpSpPr>
        <p:grpSpPr bwMode="auto">
          <a:xfrm>
            <a:off x="6523687" y="4761811"/>
            <a:ext cx="182573" cy="1082310"/>
            <a:chOff x="3376" y="2000"/>
            <a:chExt cx="96" cy="1232"/>
          </a:xfrm>
        </p:grpSpPr>
        <p:sp>
          <p:nvSpPr>
            <p:cNvPr id="78" name="Line 20"/>
            <p:cNvSpPr>
              <a:spLocks noChangeShapeType="1"/>
            </p:cNvSpPr>
            <p:nvPr/>
          </p:nvSpPr>
          <p:spPr bwMode="auto">
            <a:xfrm>
              <a:off x="3376" y="2000"/>
              <a:ext cx="0" cy="23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21"/>
            <p:cNvSpPr>
              <a:spLocks noChangeShapeType="1"/>
            </p:cNvSpPr>
            <p:nvPr/>
          </p:nvSpPr>
          <p:spPr bwMode="auto">
            <a:xfrm>
              <a:off x="3472" y="2016"/>
              <a:ext cx="0" cy="121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0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34748" y="4641828"/>
            <a:ext cx="474663" cy="342900"/>
          </a:xfrm>
          <a:prstGeom prst="rect">
            <a:avLst/>
          </a:prstGeom>
          <a:noFill/>
          <a:effectLst/>
        </p:spPr>
      </p:pic>
      <p:pic>
        <p:nvPicPr>
          <p:cNvPr id="81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26837" y="5117804"/>
            <a:ext cx="393700" cy="465138"/>
          </a:xfrm>
          <a:prstGeom prst="rect">
            <a:avLst/>
          </a:prstGeom>
          <a:noFill/>
          <a:effectLst/>
        </p:spPr>
      </p:pic>
      <p:graphicFrame>
        <p:nvGraphicFramePr>
          <p:cNvPr id="64515" name="Object 3"/>
          <p:cNvGraphicFramePr>
            <a:graphicFrameLocks noChangeAspect="1"/>
          </p:cNvGraphicFramePr>
          <p:nvPr/>
        </p:nvGraphicFramePr>
        <p:xfrm>
          <a:off x="8176952" y="4611933"/>
          <a:ext cx="609728" cy="508000"/>
        </p:xfrm>
        <a:graphic>
          <a:graphicData uri="http://schemas.openxmlformats.org/presentationml/2006/ole">
            <p:oleObj spid="_x0000_s64515" name="Equation" r:id="rId11" imgW="482600" imgH="355600" progId="Equation.3">
              <p:embed/>
            </p:oleObj>
          </a:graphicData>
        </a:graphic>
      </p:graphicFrame>
      <p:sp>
        <p:nvSpPr>
          <p:cNvPr id="83" name="TextBox 82"/>
          <p:cNvSpPr txBox="1"/>
          <p:nvPr/>
        </p:nvSpPr>
        <p:spPr>
          <a:xfrm>
            <a:off x="7298080" y="2413706"/>
            <a:ext cx="1845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h</a:t>
            </a:r>
            <a:r>
              <a:rPr lang="en-US" sz="1400" dirty="0" smtClean="0"/>
              <a:t> = GW amplitude</a:t>
            </a:r>
            <a:endParaRPr lang="en-US" sz="1400" dirty="0"/>
          </a:p>
        </p:txBody>
      </p:sp>
      <p:graphicFrame>
        <p:nvGraphicFramePr>
          <p:cNvPr id="64518" name="Object 6"/>
          <p:cNvGraphicFramePr>
            <a:graphicFrameLocks noChangeAspect="1"/>
          </p:cNvGraphicFramePr>
          <p:nvPr/>
        </p:nvGraphicFramePr>
        <p:xfrm>
          <a:off x="2901950" y="6275388"/>
          <a:ext cx="3352800" cy="349250"/>
        </p:xfrm>
        <a:graphic>
          <a:graphicData uri="http://schemas.openxmlformats.org/presentationml/2006/ole">
            <p:oleObj spid="_x0000_s64518" name="Equation" r:id="rId12" imgW="1790700" imgH="1651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C 4.44444E-6 -0.00833 4.44444E-6 -0.01667 4.44444E-6 -0.025 C 4.44444E-6 -0.00671 4.44444E-6 0.01134 4.44444E-6 0.02963 C -0.00053 0.01227 -0.00035 0.02222 4.44444E-6 -1.11111E-6 Z " pathEditMode="relative" ptsTypes="ffff">
                                      <p:cBhvr>
                                        <p:cTn id="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C -0.00503 -0.00046 -0.02083 -0.00324 -0.02083 0.00046 C -0.02083 0.00093 -0.02083 0.00139 -0.02083 0.00185 C -0.01892 -0.0044 -0.02083 -1.11111E-6 -0.01076 -1.11111E-6 C 0.00052 0.00023 0.01164 -1.11111E-6 0.02292 -1.11111E-6 C 0.01528 -1.11111E-6 0.00764 -1.11111E-6 -1.11111E-6 -1.11111E-6 Z " pathEditMode="relative" rAng="0" ptsTypes="ffffff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Quantum noise</a:t>
            </a:r>
            <a:endParaRPr lang="en-US" dirty="0"/>
          </a:p>
        </p:txBody>
      </p:sp>
      <p:grpSp>
        <p:nvGrpSpPr>
          <p:cNvPr id="4" name="Group 41"/>
          <p:cNvGrpSpPr/>
          <p:nvPr/>
        </p:nvGrpSpPr>
        <p:grpSpPr>
          <a:xfrm>
            <a:off x="389158" y="1490370"/>
            <a:ext cx="3403909" cy="3268145"/>
            <a:chOff x="389158" y="1303866"/>
            <a:chExt cx="3403909" cy="3268145"/>
          </a:xfrm>
        </p:grpSpPr>
        <p:grpSp>
          <p:nvGrpSpPr>
            <p:cNvPr id="5" name="Group 95"/>
            <p:cNvGrpSpPr/>
            <p:nvPr/>
          </p:nvGrpSpPr>
          <p:grpSpPr>
            <a:xfrm>
              <a:off x="389158" y="1303866"/>
              <a:ext cx="3403909" cy="3268145"/>
              <a:chOff x="389158" y="1303866"/>
              <a:chExt cx="3403909" cy="3268145"/>
            </a:xfrm>
          </p:grpSpPr>
          <p:sp>
            <p:nvSpPr>
              <p:cNvPr id="45" name="Chord 44"/>
              <p:cNvSpPr/>
              <p:nvPr/>
            </p:nvSpPr>
            <p:spPr>
              <a:xfrm rot="17473198">
                <a:off x="1761066" y="4064011"/>
                <a:ext cx="499534" cy="516466"/>
              </a:xfrm>
              <a:prstGeom prst="chord">
                <a:avLst/>
              </a:prstGeom>
              <a:solidFill>
                <a:srgbClr val="FFFF00"/>
              </a:solidFill>
              <a:ln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 rot="10800000">
                <a:off x="2011209" y="2826618"/>
                <a:ext cx="1616469" cy="1"/>
              </a:xfrm>
              <a:prstGeom prst="line">
                <a:avLst/>
              </a:prstGeom>
              <a:ln>
                <a:solidFill>
                  <a:srgbClr val="675DD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68" idx="2"/>
                <a:endCxn id="45" idx="2"/>
              </p:cNvCxnSpPr>
              <p:nvPr/>
            </p:nvCxnSpPr>
            <p:spPr>
              <a:xfrm rot="16200000" flipH="1">
                <a:off x="651428" y="2869110"/>
                <a:ext cx="2701532" cy="8892"/>
              </a:xfrm>
              <a:prstGeom prst="line">
                <a:avLst/>
              </a:prstGeom>
              <a:ln>
                <a:solidFill>
                  <a:srgbClr val="675DD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l 47"/>
              <p:cNvSpPr/>
              <p:nvPr/>
            </p:nvSpPr>
            <p:spPr>
              <a:xfrm rot="16200000" flipH="1" flipV="1">
                <a:off x="1957905" y="2230109"/>
                <a:ext cx="101210" cy="9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389158" y="2650881"/>
                <a:ext cx="695506" cy="302065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 rot="13391863">
                <a:off x="2008305" y="2423535"/>
                <a:ext cx="186520" cy="963963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20000">
                    <a:srgbClr val="FFFFFF"/>
                  </a:gs>
                  <a:gs pos="88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 rot="10800000">
                <a:off x="3606547" y="2452351"/>
                <a:ext cx="186520" cy="79596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20000">
                    <a:srgbClr val="FFFFFF"/>
                  </a:gs>
                  <a:gs pos="88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 rot="5400000">
                <a:off x="1909214" y="1046718"/>
                <a:ext cx="206089" cy="720385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20000">
                    <a:srgbClr val="FFFFFF"/>
                  </a:gs>
                  <a:gs pos="88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1116765" y="2761127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1262246" y="2761127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1547827" y="2761128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1828020" y="2761128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402342" y="2761123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2280621" y="2773033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2453045" y="2773033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2679352" y="2773034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2943380" y="2773034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2566198" y="2773028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121191" y="2773034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 rot="16200000" flipH="1" flipV="1">
                <a:off x="1957909" y="2605182"/>
                <a:ext cx="101210" cy="9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 rot="16200000" flipH="1" flipV="1">
                <a:off x="1957911" y="2408718"/>
                <a:ext cx="101210" cy="9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 rot="16200000" flipH="1" flipV="1">
                <a:off x="1952526" y="1968157"/>
                <a:ext cx="101210" cy="9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al 66"/>
              <p:cNvSpPr/>
              <p:nvPr/>
            </p:nvSpPr>
            <p:spPr>
              <a:xfrm rot="16200000" flipH="1" flipV="1">
                <a:off x="1947143" y="1747878"/>
                <a:ext cx="101210" cy="9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 rot="16200000" flipH="1" flipV="1">
                <a:off x="1947143" y="1527595"/>
                <a:ext cx="101210" cy="9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3309779" y="2778987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3509143" y="2778988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1687926" y="2761128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1962726" y="2761128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427077" y="2671825"/>
                <a:ext cx="6312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LASER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 flipV="1">
                <a:off x="1947333" y="3201003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Oval 94"/>
              <p:cNvSpPr/>
              <p:nvPr/>
            </p:nvSpPr>
            <p:spPr>
              <a:xfrm flipV="1">
                <a:off x="1955800" y="3378803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Oval 95"/>
              <p:cNvSpPr/>
              <p:nvPr/>
            </p:nvSpPr>
            <p:spPr>
              <a:xfrm flipV="1">
                <a:off x="1947333" y="3675137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Oval 96"/>
              <p:cNvSpPr/>
              <p:nvPr/>
            </p:nvSpPr>
            <p:spPr>
              <a:xfrm flipV="1">
                <a:off x="1955800" y="3819071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Oval 43"/>
            <p:cNvSpPr/>
            <p:nvPr/>
          </p:nvSpPr>
          <p:spPr>
            <a:xfrm flipV="1">
              <a:off x="1955794" y="4047690"/>
              <a:ext cx="106993" cy="10099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4214287" y="1281911"/>
            <a:ext cx="4677825" cy="455509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1440" indent="182880"/>
            <a:endParaRPr lang="en-US" sz="1000" dirty="0" smtClean="0"/>
          </a:p>
          <a:p>
            <a:pPr marL="91440" indent="91440">
              <a:buFont typeface="Wingdings" charset="2"/>
              <a:buChar char="²"/>
            </a:pPr>
            <a:r>
              <a:rPr lang="en-US" dirty="0" smtClean="0"/>
              <a:t> 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SHOT NOISE</a:t>
            </a:r>
            <a:r>
              <a:rPr lang="en-US" dirty="0" smtClean="0"/>
              <a:t>: Photon counting noise produced by </a:t>
            </a:r>
            <a:r>
              <a:rPr lang="en-US" dirty="0" smtClean="0">
                <a:solidFill>
                  <a:srgbClr val="000000"/>
                </a:solidFill>
              </a:rPr>
              <a:t>the uncertainty in the arrival time of the photons on a photo-detector (</a:t>
            </a:r>
            <a:r>
              <a:rPr lang="en-US" dirty="0" err="1" smtClean="0">
                <a:solidFill>
                  <a:srgbClr val="000000"/>
                </a:solidFill>
              </a:rPr>
              <a:t>Poissonian</a:t>
            </a:r>
            <a:r>
              <a:rPr lang="en-US" dirty="0" smtClean="0">
                <a:solidFill>
                  <a:srgbClr val="000000"/>
                </a:solidFill>
              </a:rPr>
              <a:t> statistics):</a:t>
            </a:r>
          </a:p>
          <a:p>
            <a:pPr marL="91440" indent="91440">
              <a:buFont typeface="Wingdings" charset="2"/>
              <a:buChar char="²"/>
            </a:pPr>
            <a:endParaRPr lang="en-US" dirty="0" smtClean="0">
              <a:solidFill>
                <a:srgbClr val="000000"/>
              </a:solidFill>
            </a:endParaRPr>
          </a:p>
          <a:p>
            <a:pPr marL="91440" indent="91440">
              <a:buFont typeface="Wingdings" charset="2"/>
              <a:buChar char="²"/>
            </a:pPr>
            <a:endParaRPr lang="en-US" dirty="0" smtClean="0">
              <a:solidFill>
                <a:srgbClr val="000000"/>
              </a:solidFill>
            </a:endParaRPr>
          </a:p>
          <a:p>
            <a:pPr marL="91440" indent="91440">
              <a:buFont typeface="Wingdings" charset="2"/>
              <a:buChar char="²"/>
            </a:pPr>
            <a:endParaRPr lang="en-US" dirty="0" smtClean="0">
              <a:solidFill>
                <a:srgbClr val="000000"/>
              </a:solidFill>
            </a:endParaRPr>
          </a:p>
          <a:p>
            <a:pPr marL="91440" indent="182880"/>
            <a:endParaRPr lang="en-US" sz="1000" dirty="0" smtClean="0"/>
          </a:p>
          <a:p>
            <a:pPr marL="91440" indent="91440">
              <a:buFont typeface="Wingdings" charset="2"/>
              <a:buChar char="²"/>
            </a:pPr>
            <a:r>
              <a:rPr lang="en-US" dirty="0" smtClean="0"/>
              <a:t>  </a:t>
            </a:r>
            <a:r>
              <a:rPr lang="en-US" dirty="0" smtClean="0">
                <a:solidFill>
                  <a:srgbClr val="E46C0A"/>
                </a:solidFill>
              </a:rPr>
              <a:t>RADIATION PRESSURE NOISE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000000"/>
                </a:solidFill>
              </a:rPr>
              <a:t>Back-action noise caused by fluctuations in the power impinging on the mirrors: </a:t>
            </a:r>
          </a:p>
          <a:p>
            <a:pPr marL="91440" indent="91440">
              <a:buFont typeface="Wingdings" charset="2"/>
              <a:buChar char="²"/>
            </a:pPr>
            <a:endParaRPr lang="en-US" dirty="0" smtClean="0">
              <a:solidFill>
                <a:srgbClr val="000000"/>
              </a:solidFill>
            </a:endParaRPr>
          </a:p>
          <a:p>
            <a:pPr marL="91440" indent="91440">
              <a:buFont typeface="Wingdings" charset="2"/>
              <a:buChar char="²"/>
            </a:pPr>
            <a:endParaRPr lang="en-US" dirty="0" smtClean="0">
              <a:solidFill>
                <a:srgbClr val="000000"/>
              </a:solidFill>
            </a:endParaRPr>
          </a:p>
          <a:p>
            <a:pPr marL="91440" indent="91440">
              <a:buFont typeface="Wingdings" charset="2"/>
              <a:buChar char="²"/>
            </a:pPr>
            <a:endParaRPr lang="en-US" dirty="0" smtClean="0">
              <a:solidFill>
                <a:srgbClr val="000000"/>
              </a:solidFill>
            </a:endParaRPr>
          </a:p>
          <a:p>
            <a:pPr marL="91440" indent="91440">
              <a:buFont typeface="Wingdings" charset="2"/>
              <a:buChar char="²"/>
            </a:pPr>
            <a:endParaRPr lang="en-US" dirty="0" smtClean="0">
              <a:solidFill>
                <a:srgbClr val="000000"/>
              </a:solidFill>
            </a:endParaRPr>
          </a:p>
          <a:p>
            <a:pPr marL="91440" indent="182880"/>
            <a:endParaRPr lang="en-US" dirty="0" smtClean="0"/>
          </a:p>
        </p:txBody>
      </p:sp>
      <p:graphicFrame>
        <p:nvGraphicFramePr>
          <p:cNvPr id="78" name="Object 77"/>
          <p:cNvGraphicFramePr>
            <a:graphicFrameLocks noChangeAspect="1"/>
          </p:cNvGraphicFramePr>
          <p:nvPr/>
        </p:nvGraphicFramePr>
        <p:xfrm>
          <a:off x="5421313" y="2692400"/>
          <a:ext cx="2001837" cy="646113"/>
        </p:xfrm>
        <a:graphic>
          <a:graphicData uri="http://schemas.openxmlformats.org/presentationml/2006/ole">
            <p:oleObj spid="_x0000_s103426" name="Equation" r:id="rId3" imgW="1257300" imgH="406400" progId="Equation.3">
              <p:embed/>
            </p:oleObj>
          </a:graphicData>
        </a:graphic>
      </p:graphicFrame>
      <p:graphicFrame>
        <p:nvGraphicFramePr>
          <p:cNvPr id="103427" name="Object 3"/>
          <p:cNvGraphicFramePr>
            <a:graphicFrameLocks noChangeAspect="1"/>
          </p:cNvGraphicFramePr>
          <p:nvPr/>
        </p:nvGraphicFramePr>
        <p:xfrm>
          <a:off x="457200" y="2429997"/>
          <a:ext cx="518277" cy="320838"/>
        </p:xfrm>
        <a:graphic>
          <a:graphicData uri="http://schemas.openxmlformats.org/presentationml/2006/ole">
            <p:oleObj spid="_x0000_s103427" name="Equation" r:id="rId4" imgW="266700" imgH="165100" progId="Equation.3">
              <p:embed/>
            </p:oleObj>
          </a:graphicData>
        </a:graphic>
      </p:graphicFrame>
      <p:cxnSp>
        <p:nvCxnSpPr>
          <p:cNvPr id="81" name="Straight Arrow Connector 80"/>
          <p:cNvCxnSpPr/>
          <p:nvPr/>
        </p:nvCxnSpPr>
        <p:spPr>
          <a:xfrm rot="5400000">
            <a:off x="1188937" y="2315230"/>
            <a:ext cx="1179590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3428" name="Object 4"/>
          <p:cNvGraphicFramePr>
            <a:graphicFrameLocks noChangeAspect="1"/>
          </p:cNvGraphicFramePr>
          <p:nvPr/>
        </p:nvGraphicFramePr>
        <p:xfrm>
          <a:off x="1404416" y="2066925"/>
          <a:ext cx="247650" cy="246063"/>
        </p:xfrm>
        <a:graphic>
          <a:graphicData uri="http://schemas.openxmlformats.org/presentationml/2006/ole">
            <p:oleObj spid="_x0000_s103428" name="Equation" r:id="rId5" imgW="127000" imgH="127000" progId="Equation.3">
              <p:embed/>
            </p:oleObj>
          </a:graphicData>
        </a:graphic>
      </p:graphicFrame>
      <p:sp>
        <p:nvSpPr>
          <p:cNvPr id="84" name="TextBox 83"/>
          <p:cNvSpPr txBox="1"/>
          <p:nvPr/>
        </p:nvSpPr>
        <p:spPr>
          <a:xfrm>
            <a:off x="1273738" y="4835048"/>
            <a:ext cx="1761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Photo-detector</a:t>
            </a:r>
            <a:endParaRPr lang="en-US" dirty="0"/>
          </a:p>
        </p:txBody>
      </p:sp>
      <p:graphicFrame>
        <p:nvGraphicFramePr>
          <p:cNvPr id="103429" name="Object 5"/>
          <p:cNvGraphicFramePr>
            <a:graphicFrameLocks noChangeAspect="1"/>
          </p:cNvGraphicFramePr>
          <p:nvPr/>
        </p:nvGraphicFramePr>
        <p:xfrm>
          <a:off x="4916488" y="4537075"/>
          <a:ext cx="3013075" cy="687388"/>
        </p:xfrm>
        <a:graphic>
          <a:graphicData uri="http://schemas.openxmlformats.org/presentationml/2006/ole">
            <p:oleObj spid="_x0000_s103429" name="Equation" r:id="rId6" imgW="1892300" imgH="431800" progId="Equation.3">
              <p:embed/>
            </p:oleObj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2490761" y="1356897"/>
            <a:ext cx="37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Quantum noise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6138333" y="1710266"/>
            <a:ext cx="2889248" cy="323165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1440" indent="182880"/>
            <a:endParaRPr lang="en-US" sz="1200" dirty="0" smtClean="0"/>
          </a:p>
          <a:p>
            <a:pPr marL="91440" indent="91440">
              <a:buFont typeface="Wingdings" charset="2"/>
              <a:buChar char="²"/>
            </a:pPr>
            <a:r>
              <a:rPr lang="en-US" sz="1200" dirty="0" smtClean="0"/>
              <a:t> 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SHOT NOISE</a:t>
            </a:r>
            <a:r>
              <a:rPr lang="en-US" sz="1200" dirty="0" smtClean="0"/>
              <a:t>: Photon counting noise produced by </a:t>
            </a:r>
            <a:r>
              <a:rPr lang="en-US" sz="1200" dirty="0" smtClean="0">
                <a:solidFill>
                  <a:srgbClr val="000000"/>
                </a:solidFill>
              </a:rPr>
              <a:t>the uncertainty in the arrival time of the photons on a photo-detector (</a:t>
            </a:r>
            <a:r>
              <a:rPr lang="en-US" sz="1200" dirty="0" err="1" smtClean="0">
                <a:solidFill>
                  <a:srgbClr val="000000"/>
                </a:solidFill>
              </a:rPr>
              <a:t>Poissonian</a:t>
            </a:r>
            <a:r>
              <a:rPr lang="en-US" sz="1200" dirty="0" smtClean="0">
                <a:solidFill>
                  <a:srgbClr val="000000"/>
                </a:solidFill>
              </a:rPr>
              <a:t> statistics):</a:t>
            </a:r>
          </a:p>
          <a:p>
            <a:pPr marL="91440" indent="91440">
              <a:buFont typeface="Wingdings" charset="2"/>
              <a:buChar char="²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91440" indent="91440">
              <a:buFont typeface="Wingdings" charset="2"/>
              <a:buChar char="²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91440" indent="91440">
              <a:buFont typeface="Wingdings" charset="2"/>
              <a:buChar char="²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91440" indent="182880"/>
            <a:endParaRPr lang="en-US" sz="1200" dirty="0" smtClean="0"/>
          </a:p>
          <a:p>
            <a:pPr marL="91440" indent="91440">
              <a:buFont typeface="Wingdings" charset="2"/>
              <a:buChar char="²"/>
            </a:pPr>
            <a:r>
              <a:rPr lang="en-US" sz="1200" dirty="0" smtClean="0"/>
              <a:t>  </a:t>
            </a:r>
            <a:r>
              <a:rPr lang="en-US" sz="1200" dirty="0" smtClean="0">
                <a:solidFill>
                  <a:srgbClr val="E46C0A"/>
                </a:solidFill>
              </a:rPr>
              <a:t>RADIATION PRESSURE NOISE</a:t>
            </a:r>
            <a:r>
              <a:rPr lang="en-US" sz="1200" dirty="0" smtClean="0"/>
              <a:t>: </a:t>
            </a:r>
            <a:r>
              <a:rPr lang="en-US" sz="1200" dirty="0" smtClean="0">
                <a:solidFill>
                  <a:srgbClr val="000000"/>
                </a:solidFill>
              </a:rPr>
              <a:t>Back-action noise caused by fluctuations in the power impinging on the mirrors: </a:t>
            </a:r>
          </a:p>
          <a:p>
            <a:pPr marL="91440" indent="91440">
              <a:buFont typeface="Wingdings" charset="2"/>
              <a:buChar char="²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91440" indent="91440">
              <a:buFont typeface="Wingdings" charset="2"/>
              <a:buChar char="²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91440" indent="91440"/>
            <a:endParaRPr lang="en-US" sz="1200" dirty="0" smtClean="0">
              <a:solidFill>
                <a:srgbClr val="000000"/>
              </a:solidFill>
            </a:endParaRPr>
          </a:p>
          <a:p>
            <a:pPr marL="91440" indent="91440"/>
            <a:endParaRPr lang="en-US" sz="1200" dirty="0" smtClean="0">
              <a:solidFill>
                <a:srgbClr val="000000"/>
              </a:solidFill>
            </a:endParaRPr>
          </a:p>
          <a:p>
            <a:pPr marL="91440" indent="91440">
              <a:buFont typeface="Wingdings" charset="2"/>
              <a:buChar char="²"/>
            </a:pPr>
            <a:endParaRPr lang="en-US" sz="1200" dirty="0" smtClean="0">
              <a:solidFill>
                <a:srgbClr val="000000"/>
              </a:solidFill>
            </a:endParaRPr>
          </a:p>
        </p:txBody>
      </p:sp>
      <p:graphicFrame>
        <p:nvGraphicFramePr>
          <p:cNvPr id="78" name="Object 77"/>
          <p:cNvGraphicFramePr>
            <a:graphicFrameLocks noChangeAspect="1"/>
          </p:cNvGraphicFramePr>
          <p:nvPr/>
        </p:nvGraphicFramePr>
        <p:xfrm>
          <a:off x="6674223" y="2715154"/>
          <a:ext cx="2001837" cy="646113"/>
        </p:xfrm>
        <a:graphic>
          <a:graphicData uri="http://schemas.openxmlformats.org/presentationml/2006/ole">
            <p:oleObj spid="_x0000_s121858" name="Equation" r:id="rId3" imgW="1257300" imgH="406400" progId="Equation.3">
              <p:embed/>
            </p:oleObj>
          </a:graphicData>
        </a:graphic>
      </p:graphicFrame>
      <p:graphicFrame>
        <p:nvGraphicFramePr>
          <p:cNvPr id="103429" name="Object 5"/>
          <p:cNvGraphicFramePr>
            <a:graphicFrameLocks noChangeAspect="1"/>
          </p:cNvGraphicFramePr>
          <p:nvPr/>
        </p:nvGraphicFramePr>
        <p:xfrm>
          <a:off x="6235619" y="4131733"/>
          <a:ext cx="2791962" cy="636945"/>
        </p:xfrm>
        <a:graphic>
          <a:graphicData uri="http://schemas.openxmlformats.org/presentationml/2006/ole">
            <p:oleObj spid="_x0000_s121861" name="Equation" r:id="rId4" imgW="1892300" imgH="431800" progId="Equation.3">
              <p:embed/>
            </p:oleObj>
          </a:graphicData>
        </a:graphic>
      </p:graphicFrame>
      <p:pic>
        <p:nvPicPr>
          <p:cNvPr id="71" name="Picture 70" descr="quantumExpl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0" y="1270000"/>
            <a:ext cx="6508377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quantumExpl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270000"/>
            <a:ext cx="6508377" cy="5029200"/>
          </a:xfrm>
          <a:prstGeom prst="rect">
            <a:avLst/>
          </a:prstGeom>
        </p:spPr>
      </p:pic>
      <p:pic>
        <p:nvPicPr>
          <p:cNvPr id="12" name="Picture 11" descr="quantumExpl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0" y="1270000"/>
            <a:ext cx="6508377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Quantum noise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6138333" y="1710266"/>
            <a:ext cx="2889248" cy="323165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1440" indent="182880"/>
            <a:endParaRPr lang="en-US" sz="1200" dirty="0" smtClean="0"/>
          </a:p>
          <a:p>
            <a:pPr marL="91440" indent="91440">
              <a:buFont typeface="Wingdings" charset="2"/>
              <a:buChar char="²"/>
            </a:pPr>
            <a:r>
              <a:rPr lang="en-US" sz="1200" dirty="0" smtClean="0"/>
              <a:t> 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SHOT NOISE</a:t>
            </a:r>
            <a:r>
              <a:rPr lang="en-US" sz="1200" dirty="0" smtClean="0"/>
              <a:t>: Photon counting noise produced by </a:t>
            </a:r>
            <a:r>
              <a:rPr lang="en-US" sz="1200" dirty="0" smtClean="0">
                <a:solidFill>
                  <a:srgbClr val="000000"/>
                </a:solidFill>
              </a:rPr>
              <a:t>the uncertainty in the arrival time of the photons on a photo-detector (</a:t>
            </a:r>
            <a:r>
              <a:rPr lang="en-US" sz="1200" dirty="0" err="1" smtClean="0">
                <a:solidFill>
                  <a:srgbClr val="000000"/>
                </a:solidFill>
              </a:rPr>
              <a:t>Poissonian</a:t>
            </a:r>
            <a:r>
              <a:rPr lang="en-US" sz="1200" dirty="0" smtClean="0">
                <a:solidFill>
                  <a:srgbClr val="000000"/>
                </a:solidFill>
              </a:rPr>
              <a:t> statistics):</a:t>
            </a:r>
          </a:p>
          <a:p>
            <a:pPr marL="91440" indent="91440">
              <a:buFont typeface="Wingdings" charset="2"/>
              <a:buChar char="²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91440" indent="91440">
              <a:buFont typeface="Wingdings" charset="2"/>
              <a:buChar char="²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91440" indent="91440">
              <a:buFont typeface="Wingdings" charset="2"/>
              <a:buChar char="²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91440" indent="182880"/>
            <a:endParaRPr lang="en-US" sz="1200" dirty="0" smtClean="0"/>
          </a:p>
          <a:p>
            <a:pPr marL="91440" indent="91440">
              <a:buFont typeface="Wingdings" charset="2"/>
              <a:buChar char="²"/>
            </a:pPr>
            <a:r>
              <a:rPr lang="en-US" sz="1200" dirty="0" smtClean="0"/>
              <a:t>  </a:t>
            </a:r>
            <a:r>
              <a:rPr lang="en-US" sz="1200" dirty="0" smtClean="0">
                <a:solidFill>
                  <a:srgbClr val="E46C0A"/>
                </a:solidFill>
              </a:rPr>
              <a:t>RADIATION PRESSURE NOISE</a:t>
            </a:r>
            <a:r>
              <a:rPr lang="en-US" sz="1200" dirty="0" smtClean="0"/>
              <a:t>: </a:t>
            </a:r>
            <a:r>
              <a:rPr lang="en-US" sz="1200" dirty="0" smtClean="0">
                <a:solidFill>
                  <a:srgbClr val="000000"/>
                </a:solidFill>
              </a:rPr>
              <a:t>Back-action noise caused by fluctuations in the power impinging on the mirrors: </a:t>
            </a:r>
          </a:p>
          <a:p>
            <a:pPr marL="91440" indent="91440">
              <a:buFont typeface="Wingdings" charset="2"/>
              <a:buChar char="²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91440" indent="91440">
              <a:buFont typeface="Wingdings" charset="2"/>
              <a:buChar char="²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91440" indent="91440"/>
            <a:endParaRPr lang="en-US" sz="1200" dirty="0" smtClean="0">
              <a:solidFill>
                <a:srgbClr val="000000"/>
              </a:solidFill>
            </a:endParaRPr>
          </a:p>
          <a:p>
            <a:pPr marL="91440" indent="91440"/>
            <a:endParaRPr lang="en-US" sz="1200" dirty="0" smtClean="0">
              <a:solidFill>
                <a:srgbClr val="000000"/>
              </a:solidFill>
            </a:endParaRPr>
          </a:p>
          <a:p>
            <a:pPr marL="91440" indent="91440">
              <a:buFont typeface="Wingdings" charset="2"/>
              <a:buChar char="²"/>
            </a:pPr>
            <a:endParaRPr lang="en-US" sz="1200" dirty="0" smtClean="0">
              <a:solidFill>
                <a:srgbClr val="000000"/>
              </a:solidFill>
            </a:endParaRPr>
          </a:p>
        </p:txBody>
      </p:sp>
      <p:graphicFrame>
        <p:nvGraphicFramePr>
          <p:cNvPr id="78" name="Object 77"/>
          <p:cNvGraphicFramePr>
            <a:graphicFrameLocks noChangeAspect="1"/>
          </p:cNvGraphicFramePr>
          <p:nvPr/>
        </p:nvGraphicFramePr>
        <p:xfrm>
          <a:off x="6674223" y="2715154"/>
          <a:ext cx="2001837" cy="646113"/>
        </p:xfrm>
        <a:graphic>
          <a:graphicData uri="http://schemas.openxmlformats.org/presentationml/2006/ole">
            <p:oleObj spid="_x0000_s125954" name="Equation" r:id="rId8" imgW="1257300" imgH="406400" progId="Equation.3">
              <p:embed/>
            </p:oleObj>
          </a:graphicData>
        </a:graphic>
      </p:graphicFrame>
      <p:graphicFrame>
        <p:nvGraphicFramePr>
          <p:cNvPr id="103429" name="Object 5"/>
          <p:cNvGraphicFramePr>
            <a:graphicFrameLocks noChangeAspect="1"/>
          </p:cNvGraphicFramePr>
          <p:nvPr/>
        </p:nvGraphicFramePr>
        <p:xfrm>
          <a:off x="6235619" y="4131733"/>
          <a:ext cx="2791962" cy="636945"/>
        </p:xfrm>
        <a:graphic>
          <a:graphicData uri="http://schemas.openxmlformats.org/presentationml/2006/ole">
            <p:oleObj spid="_x0000_s125955" name="Equation" r:id="rId9" imgW="1892300" imgH="431800" progId="Equation.3">
              <p:embed/>
            </p:oleObj>
          </a:graphicData>
        </a:graphic>
      </p:graphicFrame>
      <p:sp>
        <p:nvSpPr>
          <p:cNvPr id="9" name="Down Arrow 8"/>
          <p:cNvSpPr/>
          <p:nvPr/>
        </p:nvSpPr>
        <p:spPr>
          <a:xfrm>
            <a:off x="4953000" y="2396065"/>
            <a:ext cx="321734" cy="77046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67667" y="2483935"/>
            <a:ext cx="118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= 1 MW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10" descr="IMG_0449"/>
          <p:cNvPicPr>
            <a:picLocks noChangeAspect="1" noChangeArrowheads="1"/>
          </p:cNvPicPr>
          <p:nvPr/>
        </p:nvPicPr>
        <p:blipFill>
          <a:blip r:embed="rId3"/>
          <a:srcRect l="23813"/>
          <a:stretch>
            <a:fillRect/>
          </a:stretch>
        </p:blipFill>
        <p:spPr bwMode="auto">
          <a:xfrm>
            <a:off x="6992074" y="0"/>
            <a:ext cx="2193225" cy="215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LIGO detector</a:t>
            </a:r>
            <a:endParaRPr lang="en-US" dirty="0"/>
          </a:p>
        </p:txBody>
      </p:sp>
      <p:grpSp>
        <p:nvGrpSpPr>
          <p:cNvPr id="13" name="Group 18"/>
          <p:cNvGrpSpPr>
            <a:grpSpLocks/>
          </p:cNvGrpSpPr>
          <p:nvPr/>
        </p:nvGrpSpPr>
        <p:grpSpPr bwMode="auto">
          <a:xfrm>
            <a:off x="5980836" y="5410200"/>
            <a:ext cx="2527300" cy="1263650"/>
            <a:chOff x="3984" y="3360"/>
            <a:chExt cx="1592" cy="796"/>
          </a:xfrm>
        </p:grpSpPr>
        <p:sp>
          <p:nvSpPr>
            <p:cNvPr id="14" name="Text Box 19"/>
            <p:cNvSpPr txBox="1">
              <a:spLocks noChangeArrowheads="1"/>
            </p:cNvSpPr>
            <p:nvPr/>
          </p:nvSpPr>
          <p:spPr bwMode="auto">
            <a:xfrm>
              <a:off x="4032" y="3936"/>
              <a:ext cx="1544" cy="22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>
                  <a:solidFill>
                    <a:srgbClr val="FFFFFF"/>
                  </a:solidFill>
                  <a:latin typeface="Helvetica" charset="0"/>
                </a:rPr>
                <a:t>Quantum Noise</a:t>
              </a:r>
              <a:endParaRPr lang="en-US" sz="2400" b="1">
                <a:solidFill>
                  <a:srgbClr val="FFFFFF"/>
                </a:solidFill>
                <a:latin typeface="Helvetica" charset="0"/>
              </a:endParaRPr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 flipH="1" flipV="1">
              <a:off x="4512" y="3360"/>
              <a:ext cx="502" cy="576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21"/>
            <p:cNvSpPr txBox="1">
              <a:spLocks noChangeArrowheads="1"/>
            </p:cNvSpPr>
            <p:nvPr/>
          </p:nvSpPr>
          <p:spPr bwMode="auto">
            <a:xfrm>
              <a:off x="3984" y="3600"/>
              <a:ext cx="991" cy="22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 dirty="0">
                  <a:solidFill>
                    <a:srgbClr val="FFFFFF"/>
                  </a:solidFill>
                  <a:latin typeface="Helvetica" charset="0"/>
                </a:rPr>
                <a:t>"Shot" noise</a:t>
              </a:r>
              <a:endParaRPr lang="en-US" sz="2400" b="1" dirty="0">
                <a:solidFill>
                  <a:srgbClr val="FFFFFF"/>
                </a:solidFill>
                <a:latin typeface="Helvetica" charset="0"/>
              </a:endParaRPr>
            </a:p>
          </p:txBody>
        </p:sp>
      </p:grpSp>
      <p:sp>
        <p:nvSpPr>
          <p:cNvPr id="17" name="Line 23"/>
          <p:cNvSpPr>
            <a:spLocks noChangeShapeType="1"/>
          </p:cNvSpPr>
          <p:nvPr/>
        </p:nvSpPr>
        <p:spPr bwMode="auto">
          <a:xfrm flipV="1">
            <a:off x="7657236" y="4648200"/>
            <a:ext cx="609600" cy="16764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7227024" y="5029200"/>
            <a:ext cx="1573212" cy="59372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rgbClr val="FFFFFF"/>
                </a:solidFill>
                <a:latin typeface="Helvetica" charset="0"/>
              </a:rPr>
              <a:t>Radiation pressure</a:t>
            </a:r>
            <a:endParaRPr lang="en-US" sz="2400" b="1" dirty="0">
              <a:solidFill>
                <a:srgbClr val="FFFFFF"/>
              </a:solidFill>
              <a:latin typeface="Helvetica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615836" y="2101850"/>
            <a:ext cx="2160588" cy="393760"/>
            <a:chOff x="6615836" y="2101850"/>
            <a:chExt cx="2160588" cy="393760"/>
          </a:xfrm>
        </p:grpSpPr>
        <p:sp>
          <p:nvSpPr>
            <p:cNvPr id="20" name="Text Box 27"/>
            <p:cNvSpPr txBox="1">
              <a:spLocks noChangeArrowheads="1"/>
            </p:cNvSpPr>
            <p:nvPr/>
          </p:nvSpPr>
          <p:spPr bwMode="auto">
            <a:xfrm>
              <a:off x="7123836" y="2159060"/>
              <a:ext cx="1652588" cy="33655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b="1" dirty="0">
                  <a:solidFill>
                    <a:srgbClr val="FFFFFF"/>
                  </a:solidFill>
                  <a:latin typeface="Helvetica" charset="0"/>
                </a:rPr>
                <a:t>Seismic Noise</a:t>
              </a:r>
            </a:p>
          </p:txBody>
        </p:sp>
        <p:grpSp>
          <p:nvGrpSpPr>
            <p:cNvPr id="21" name="Group 28"/>
            <p:cNvGrpSpPr>
              <a:grpSpLocks/>
            </p:cNvGrpSpPr>
            <p:nvPr/>
          </p:nvGrpSpPr>
          <p:grpSpPr bwMode="auto">
            <a:xfrm flipH="1">
              <a:off x="6615836" y="2101850"/>
              <a:ext cx="376238" cy="152400"/>
              <a:chOff x="2544" y="672"/>
              <a:chExt cx="237" cy="96"/>
            </a:xfrm>
          </p:grpSpPr>
          <p:sp>
            <p:nvSpPr>
              <p:cNvPr id="25" name="Line 29"/>
              <p:cNvSpPr>
                <a:spLocks noChangeShapeType="1"/>
              </p:cNvSpPr>
              <p:nvPr/>
            </p:nvSpPr>
            <p:spPr bwMode="auto">
              <a:xfrm flipH="1">
                <a:off x="2544" y="672"/>
                <a:ext cx="237" cy="0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75000"/>
                  </a:schemeClr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Line 30"/>
              <p:cNvSpPr>
                <a:spLocks noChangeShapeType="1"/>
              </p:cNvSpPr>
              <p:nvPr/>
            </p:nvSpPr>
            <p:spPr bwMode="auto">
              <a:xfrm flipV="1">
                <a:off x="2544" y="67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75000"/>
                  </a:schemeClr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2" name="Group 31"/>
          <p:cNvGrpSpPr>
            <a:grpSpLocks/>
          </p:cNvGrpSpPr>
          <p:nvPr/>
        </p:nvGrpSpPr>
        <p:grpSpPr bwMode="auto">
          <a:xfrm flipH="1">
            <a:off x="6666636" y="2057400"/>
            <a:ext cx="376238" cy="152400"/>
            <a:chOff x="2544" y="672"/>
            <a:chExt cx="237" cy="96"/>
          </a:xfrm>
        </p:grpSpPr>
        <p:sp>
          <p:nvSpPr>
            <p:cNvPr id="23" name="Line 32"/>
            <p:cNvSpPr>
              <a:spLocks noChangeShapeType="1"/>
            </p:cNvSpPr>
            <p:nvPr/>
          </p:nvSpPr>
          <p:spPr bwMode="auto">
            <a:xfrm flipH="1">
              <a:off x="2544" y="672"/>
              <a:ext cx="237" cy="0"/>
            </a:xfrm>
            <a:prstGeom prst="line">
              <a:avLst/>
            </a:prstGeom>
            <a:noFill/>
            <a:ln w="12700">
              <a:solidFill>
                <a:srgbClr val="17375E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33"/>
            <p:cNvSpPr>
              <a:spLocks noChangeShapeType="1"/>
            </p:cNvSpPr>
            <p:nvPr/>
          </p:nvSpPr>
          <p:spPr bwMode="auto">
            <a:xfrm flipV="1">
              <a:off x="2544" y="672"/>
              <a:ext cx="0" cy="96"/>
            </a:xfrm>
            <a:prstGeom prst="line">
              <a:avLst/>
            </a:prstGeom>
            <a:noFill/>
            <a:ln w="12700">
              <a:solidFill>
                <a:srgbClr val="17375E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Group 34"/>
          <p:cNvGrpSpPr>
            <a:grpSpLocks/>
          </p:cNvGrpSpPr>
          <p:nvPr/>
        </p:nvGrpSpPr>
        <p:grpSpPr bwMode="auto">
          <a:xfrm>
            <a:off x="7200036" y="2743200"/>
            <a:ext cx="1431925" cy="1219200"/>
            <a:chOff x="4752" y="1680"/>
            <a:chExt cx="902" cy="768"/>
          </a:xfrm>
          <a:solidFill>
            <a:srgbClr val="008000"/>
          </a:solidFill>
        </p:grpSpPr>
        <p:sp>
          <p:nvSpPr>
            <p:cNvPr id="28" name="Text Box 35"/>
            <p:cNvSpPr txBox="1">
              <a:spLocks noChangeArrowheads="1"/>
            </p:cNvSpPr>
            <p:nvPr/>
          </p:nvSpPr>
          <p:spPr bwMode="auto">
            <a:xfrm>
              <a:off x="4752" y="1680"/>
              <a:ext cx="902" cy="528"/>
            </a:xfrm>
            <a:prstGeom prst="rect">
              <a:avLst/>
            </a:prstGeom>
            <a:grpFill/>
            <a:ln w="12700">
              <a:solidFill>
                <a:srgbClr val="BBE0E3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>
                  <a:solidFill>
                    <a:srgbClr val="FFFFFF"/>
                  </a:solidFill>
                  <a:latin typeface="Helvetica" charset="0"/>
                </a:rPr>
                <a:t>Thermal (Brownian) Noise</a:t>
              </a:r>
              <a:endParaRPr lang="en-US" sz="2400" b="1">
                <a:solidFill>
                  <a:srgbClr val="FFFFFF"/>
                </a:solidFill>
                <a:latin typeface="Helvetica" charset="0"/>
              </a:endParaRPr>
            </a:p>
          </p:txBody>
        </p:sp>
        <p:sp>
          <p:nvSpPr>
            <p:cNvPr id="29" name="AutoShape 36"/>
            <p:cNvSpPr>
              <a:spLocks noChangeArrowheads="1"/>
            </p:cNvSpPr>
            <p:nvPr/>
          </p:nvSpPr>
          <p:spPr bwMode="auto">
            <a:xfrm>
              <a:off x="5376" y="2208"/>
              <a:ext cx="231" cy="240"/>
            </a:xfrm>
            <a:prstGeom prst="downArrow">
              <a:avLst>
                <a:gd name="adj1" fmla="val 50000"/>
                <a:gd name="adj2" fmla="val 25974"/>
              </a:avLst>
            </a:prstGeom>
            <a:grpFill/>
            <a:ln w="12700">
              <a:solidFill>
                <a:srgbClr val="BBE0E3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" name="Line 72"/>
          <p:cNvSpPr>
            <a:spLocks noChangeShapeType="1"/>
          </p:cNvSpPr>
          <p:nvPr/>
        </p:nvSpPr>
        <p:spPr bwMode="auto">
          <a:xfrm flipH="1">
            <a:off x="5523636" y="4267200"/>
            <a:ext cx="1143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73"/>
          <p:cNvSpPr>
            <a:spLocks noChangeShapeType="1"/>
          </p:cNvSpPr>
          <p:nvPr/>
        </p:nvSpPr>
        <p:spPr bwMode="auto">
          <a:xfrm>
            <a:off x="6666636" y="2362200"/>
            <a:ext cx="0" cy="1905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74"/>
          <p:cNvSpPr>
            <a:spLocks noChangeShapeType="1"/>
          </p:cNvSpPr>
          <p:nvPr/>
        </p:nvSpPr>
        <p:spPr bwMode="auto">
          <a:xfrm flipH="1">
            <a:off x="6819036" y="4343400"/>
            <a:ext cx="152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75"/>
          <p:cNvSpPr>
            <a:spLocks noChangeShapeType="1"/>
          </p:cNvSpPr>
          <p:nvPr/>
        </p:nvSpPr>
        <p:spPr bwMode="auto">
          <a:xfrm>
            <a:off x="6742836" y="4419600"/>
            <a:ext cx="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4" name="Group 76"/>
          <p:cNvGrpSpPr>
            <a:grpSpLocks/>
          </p:cNvGrpSpPr>
          <p:nvPr/>
        </p:nvGrpSpPr>
        <p:grpSpPr bwMode="auto">
          <a:xfrm>
            <a:off x="6541224" y="4876800"/>
            <a:ext cx="398462" cy="238125"/>
            <a:chOff x="2655" y="3462"/>
            <a:chExt cx="251" cy="150"/>
          </a:xfrm>
        </p:grpSpPr>
        <p:sp>
          <p:nvSpPr>
            <p:cNvPr id="35" name="Rectangle 77"/>
            <p:cNvSpPr>
              <a:spLocks noChangeArrowheads="1"/>
            </p:cNvSpPr>
            <p:nvPr/>
          </p:nvSpPr>
          <p:spPr bwMode="auto">
            <a:xfrm>
              <a:off x="2655" y="3462"/>
              <a:ext cx="251" cy="75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78"/>
            <p:cNvSpPr>
              <a:spLocks noChangeArrowheads="1"/>
            </p:cNvSpPr>
            <p:nvPr/>
          </p:nvSpPr>
          <p:spPr bwMode="auto">
            <a:xfrm>
              <a:off x="2702" y="3537"/>
              <a:ext cx="155" cy="75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Text Box 80"/>
          <p:cNvSpPr txBox="1">
            <a:spLocks noChangeArrowheads="1"/>
          </p:cNvSpPr>
          <p:nvPr/>
        </p:nvSpPr>
        <p:spPr bwMode="auto">
          <a:xfrm>
            <a:off x="6203046" y="5105400"/>
            <a:ext cx="1073231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>
                <a:solidFill>
                  <a:srgbClr val="FFFFFF"/>
                </a:solidFill>
                <a:latin typeface="Helvetica" charset="0"/>
              </a:rPr>
              <a:t>photodiode</a:t>
            </a:r>
          </a:p>
        </p:txBody>
      </p:sp>
      <p:sp>
        <p:nvSpPr>
          <p:cNvPr id="38" name="Rectangle 82"/>
          <p:cNvSpPr>
            <a:spLocks noChangeArrowheads="1"/>
          </p:cNvSpPr>
          <p:nvPr/>
        </p:nvSpPr>
        <p:spPr bwMode="auto">
          <a:xfrm rot="18900000">
            <a:off x="6492011" y="4246563"/>
            <a:ext cx="457200" cy="150812"/>
          </a:xfrm>
          <a:prstGeom prst="rect">
            <a:avLst/>
          </a:prstGeom>
          <a:gradFill rotWithShape="1">
            <a:gsLst>
              <a:gs pos="0">
                <a:srgbClr val="25D990"/>
              </a:gs>
              <a:gs pos="50000">
                <a:srgbClr val="25D990">
                  <a:gamma/>
                  <a:tint val="40000"/>
                  <a:invGamma/>
                </a:srgbClr>
              </a:gs>
              <a:gs pos="100000">
                <a:srgbClr val="25D990"/>
              </a:gs>
            </a:gsLst>
            <a:lin ang="0" scaled="1"/>
          </a:gradFill>
          <a:ln w="381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83"/>
          <p:cNvSpPr>
            <a:spLocks noChangeShapeType="1"/>
          </p:cNvSpPr>
          <p:nvPr/>
        </p:nvSpPr>
        <p:spPr bwMode="auto">
          <a:xfrm flipV="1">
            <a:off x="6514236" y="4114800"/>
            <a:ext cx="304800" cy="30480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0" name="Group 84"/>
          <p:cNvGrpSpPr>
            <a:grpSpLocks/>
          </p:cNvGrpSpPr>
          <p:nvPr/>
        </p:nvGrpSpPr>
        <p:grpSpPr bwMode="auto">
          <a:xfrm>
            <a:off x="6438036" y="2209800"/>
            <a:ext cx="457200" cy="228600"/>
            <a:chOff x="4272" y="1392"/>
            <a:chExt cx="288" cy="144"/>
          </a:xfrm>
        </p:grpSpPr>
        <p:sp>
          <p:nvSpPr>
            <p:cNvPr id="41" name="Rectangle 85"/>
            <p:cNvSpPr>
              <a:spLocks noChangeArrowheads="1"/>
            </p:cNvSpPr>
            <p:nvPr/>
          </p:nvSpPr>
          <p:spPr bwMode="auto">
            <a:xfrm>
              <a:off x="4272" y="1392"/>
              <a:ext cx="288" cy="144"/>
            </a:xfrm>
            <a:prstGeom prst="rect">
              <a:avLst/>
            </a:prstGeom>
            <a:gradFill rotWithShape="1">
              <a:gsLst>
                <a:gs pos="0">
                  <a:srgbClr val="25D990"/>
                </a:gs>
                <a:gs pos="50000">
                  <a:srgbClr val="25D990">
                    <a:gamma/>
                    <a:tint val="40000"/>
                    <a:invGamma/>
                  </a:srgbClr>
                </a:gs>
                <a:gs pos="100000">
                  <a:srgbClr val="25D990"/>
                </a:gs>
              </a:gsLst>
              <a:lin ang="0" scaled="1"/>
            </a:gradFill>
            <a:ln w="381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86"/>
            <p:cNvSpPr>
              <a:spLocks noChangeShapeType="1"/>
            </p:cNvSpPr>
            <p:nvPr/>
          </p:nvSpPr>
          <p:spPr bwMode="auto">
            <a:xfrm>
              <a:off x="4272" y="1536"/>
              <a:ext cx="288" cy="0"/>
            </a:xfrm>
            <a:prstGeom prst="line">
              <a:avLst/>
            </a:prstGeom>
            <a:noFill/>
            <a:ln w="38100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3" name="Group 87"/>
          <p:cNvGrpSpPr>
            <a:grpSpLocks/>
          </p:cNvGrpSpPr>
          <p:nvPr/>
        </p:nvGrpSpPr>
        <p:grpSpPr bwMode="auto">
          <a:xfrm rot="5400000">
            <a:off x="8152536" y="4229100"/>
            <a:ext cx="457200" cy="228600"/>
            <a:chOff x="4272" y="1392"/>
            <a:chExt cx="288" cy="144"/>
          </a:xfrm>
        </p:grpSpPr>
        <p:sp>
          <p:nvSpPr>
            <p:cNvPr id="44" name="Rectangle 88"/>
            <p:cNvSpPr>
              <a:spLocks noChangeArrowheads="1"/>
            </p:cNvSpPr>
            <p:nvPr/>
          </p:nvSpPr>
          <p:spPr bwMode="auto">
            <a:xfrm>
              <a:off x="4272" y="1392"/>
              <a:ext cx="288" cy="144"/>
            </a:xfrm>
            <a:prstGeom prst="rect">
              <a:avLst/>
            </a:prstGeom>
            <a:gradFill rotWithShape="1">
              <a:gsLst>
                <a:gs pos="0">
                  <a:srgbClr val="25D990"/>
                </a:gs>
                <a:gs pos="50000">
                  <a:srgbClr val="25D990">
                    <a:gamma/>
                    <a:tint val="40000"/>
                    <a:invGamma/>
                  </a:srgbClr>
                </a:gs>
                <a:gs pos="100000">
                  <a:srgbClr val="25D990"/>
                </a:gs>
              </a:gsLst>
              <a:lin ang="0" scaled="1"/>
            </a:gradFill>
            <a:ln w="381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89"/>
            <p:cNvSpPr>
              <a:spLocks noChangeShapeType="1"/>
            </p:cNvSpPr>
            <p:nvPr/>
          </p:nvSpPr>
          <p:spPr bwMode="auto">
            <a:xfrm>
              <a:off x="4272" y="1536"/>
              <a:ext cx="288" cy="0"/>
            </a:xfrm>
            <a:prstGeom prst="line">
              <a:avLst/>
            </a:prstGeom>
            <a:noFill/>
            <a:ln w="38100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6" name="Group 90"/>
          <p:cNvGrpSpPr>
            <a:grpSpLocks/>
          </p:cNvGrpSpPr>
          <p:nvPr/>
        </p:nvGrpSpPr>
        <p:grpSpPr bwMode="auto">
          <a:xfrm rot="16200000">
            <a:off x="7009536" y="4229100"/>
            <a:ext cx="457200" cy="228600"/>
            <a:chOff x="4272" y="1392"/>
            <a:chExt cx="288" cy="144"/>
          </a:xfrm>
        </p:grpSpPr>
        <p:sp>
          <p:nvSpPr>
            <p:cNvPr id="47" name="Rectangle 91"/>
            <p:cNvSpPr>
              <a:spLocks noChangeArrowheads="1"/>
            </p:cNvSpPr>
            <p:nvPr/>
          </p:nvSpPr>
          <p:spPr bwMode="auto">
            <a:xfrm>
              <a:off x="4272" y="1392"/>
              <a:ext cx="288" cy="144"/>
            </a:xfrm>
            <a:prstGeom prst="rect">
              <a:avLst/>
            </a:prstGeom>
            <a:gradFill rotWithShape="1">
              <a:gsLst>
                <a:gs pos="0">
                  <a:srgbClr val="25D990"/>
                </a:gs>
                <a:gs pos="50000">
                  <a:srgbClr val="25D990">
                    <a:gamma/>
                    <a:tint val="40000"/>
                    <a:invGamma/>
                  </a:srgbClr>
                </a:gs>
                <a:gs pos="100000">
                  <a:srgbClr val="25D990"/>
                </a:gs>
              </a:gsLst>
              <a:lin ang="0" scaled="1"/>
            </a:gradFill>
            <a:ln w="381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92"/>
            <p:cNvSpPr>
              <a:spLocks noChangeShapeType="1"/>
            </p:cNvSpPr>
            <p:nvPr/>
          </p:nvSpPr>
          <p:spPr bwMode="auto">
            <a:xfrm>
              <a:off x="4272" y="1536"/>
              <a:ext cx="288" cy="0"/>
            </a:xfrm>
            <a:prstGeom prst="line">
              <a:avLst/>
            </a:prstGeom>
            <a:noFill/>
            <a:ln w="38100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9" name="Group 93"/>
          <p:cNvGrpSpPr>
            <a:grpSpLocks/>
          </p:cNvGrpSpPr>
          <p:nvPr/>
        </p:nvGrpSpPr>
        <p:grpSpPr bwMode="auto">
          <a:xfrm rot="10800000">
            <a:off x="6438036" y="3581400"/>
            <a:ext cx="457200" cy="228600"/>
            <a:chOff x="4272" y="1392"/>
            <a:chExt cx="288" cy="144"/>
          </a:xfrm>
        </p:grpSpPr>
        <p:sp>
          <p:nvSpPr>
            <p:cNvPr id="50" name="Rectangle 94"/>
            <p:cNvSpPr>
              <a:spLocks noChangeArrowheads="1"/>
            </p:cNvSpPr>
            <p:nvPr/>
          </p:nvSpPr>
          <p:spPr bwMode="auto">
            <a:xfrm>
              <a:off x="4272" y="1392"/>
              <a:ext cx="288" cy="144"/>
            </a:xfrm>
            <a:prstGeom prst="rect">
              <a:avLst/>
            </a:prstGeom>
            <a:gradFill rotWithShape="1">
              <a:gsLst>
                <a:gs pos="0">
                  <a:srgbClr val="25D990"/>
                </a:gs>
                <a:gs pos="50000">
                  <a:srgbClr val="25D990">
                    <a:gamma/>
                    <a:tint val="40000"/>
                    <a:invGamma/>
                  </a:srgbClr>
                </a:gs>
                <a:gs pos="100000">
                  <a:srgbClr val="25D990"/>
                </a:gs>
              </a:gsLst>
              <a:lin ang="0" scaled="1"/>
            </a:gradFill>
            <a:ln w="381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95"/>
            <p:cNvSpPr>
              <a:spLocks noChangeShapeType="1"/>
            </p:cNvSpPr>
            <p:nvPr/>
          </p:nvSpPr>
          <p:spPr bwMode="auto">
            <a:xfrm>
              <a:off x="4272" y="1536"/>
              <a:ext cx="288" cy="0"/>
            </a:xfrm>
            <a:prstGeom prst="line">
              <a:avLst/>
            </a:prstGeom>
            <a:noFill/>
            <a:ln w="38100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0" y="1276290"/>
            <a:ext cx="4506950" cy="5237499"/>
            <a:chOff x="0" y="1276290"/>
            <a:chExt cx="4506950" cy="5237499"/>
          </a:xfrm>
        </p:grpSpPr>
        <p:pic>
          <p:nvPicPr>
            <p:cNvPr id="6" name="Picture 13"/>
            <p:cNvPicPr>
              <a:picLocks noChangeAspect="1" noChangeArrowheads="1"/>
            </p:cNvPicPr>
            <p:nvPr/>
          </p:nvPicPr>
          <p:blipFill>
            <a:blip r:embed="rId4"/>
            <a:srcRect t="1746" r="3554" b="1414"/>
            <a:stretch>
              <a:fillRect/>
            </a:stretch>
          </p:blipFill>
          <p:spPr bwMode="auto">
            <a:xfrm>
              <a:off x="0" y="1610691"/>
              <a:ext cx="4506950" cy="4903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9555" y="2902297"/>
              <a:ext cx="382588" cy="1608137"/>
            </a:xfrm>
            <a:prstGeom prst="rect">
              <a:avLst/>
            </a:prstGeom>
            <a:noFill/>
            <a:ln w="2857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15"/>
            <p:cNvSpPr>
              <a:spLocks noChangeArrowheads="1"/>
            </p:cNvSpPr>
            <p:nvPr/>
          </p:nvSpPr>
          <p:spPr bwMode="auto">
            <a:xfrm>
              <a:off x="1671626" y="6264552"/>
              <a:ext cx="1528763" cy="249237"/>
            </a:xfrm>
            <a:prstGeom prst="rect">
              <a:avLst/>
            </a:prstGeom>
            <a:noFill/>
            <a:ln w="2857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643871" y="1276290"/>
              <a:ext cx="3715526" cy="4001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dirty="0">
                  <a:solidFill>
                    <a:srgbClr val="000000"/>
                  </a:solidFill>
                </a:rPr>
                <a:t>Audio-frequency </a:t>
              </a:r>
              <a:r>
                <a:rPr lang="en-US" sz="2000" b="1" dirty="0" smtClean="0">
                  <a:solidFill>
                    <a:srgbClr val="000000"/>
                  </a:solidFill>
                </a:rPr>
                <a:t>region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52" name="Line 73"/>
            <p:cNvSpPr>
              <a:spLocks noChangeShapeType="1"/>
            </p:cNvSpPr>
            <p:nvPr/>
          </p:nvSpPr>
          <p:spPr bwMode="auto">
            <a:xfrm>
              <a:off x="1786914" y="1702527"/>
              <a:ext cx="342432" cy="2183118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73"/>
            <p:cNvSpPr>
              <a:spLocks noChangeShapeType="1"/>
            </p:cNvSpPr>
            <p:nvPr/>
          </p:nvSpPr>
          <p:spPr bwMode="auto">
            <a:xfrm>
              <a:off x="2100700" y="3847452"/>
              <a:ext cx="572917" cy="830694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73"/>
            <p:cNvSpPr>
              <a:spLocks noChangeShapeType="1"/>
            </p:cNvSpPr>
            <p:nvPr/>
          </p:nvSpPr>
          <p:spPr bwMode="auto">
            <a:xfrm flipH="1">
              <a:off x="2701885" y="3589649"/>
              <a:ext cx="1623644" cy="1088125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Rectangle 49"/>
          <p:cNvSpPr>
            <a:spLocks noChangeArrowheads="1"/>
          </p:cNvSpPr>
          <p:nvPr/>
        </p:nvSpPr>
        <p:spPr bwMode="auto">
          <a:xfrm>
            <a:off x="4975576" y="4038165"/>
            <a:ext cx="817436" cy="457200"/>
          </a:xfrm>
          <a:prstGeom prst="rect">
            <a:avLst/>
          </a:prstGeom>
          <a:solidFill>
            <a:srgbClr val="FF505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normAutofit/>
          </a:bodyPr>
          <a:lstStyle/>
          <a:p>
            <a:r>
              <a:rPr lang="en-US" dirty="0" smtClean="0"/>
              <a:t>LASER</a:t>
            </a:r>
            <a:endParaRPr lang="en-US" dirty="0"/>
          </a:p>
        </p:txBody>
      </p:sp>
      <p:sp>
        <p:nvSpPr>
          <p:cNvPr id="59" name="Text Box 25"/>
          <p:cNvSpPr txBox="1">
            <a:spLocks noChangeArrowheads="1"/>
          </p:cNvSpPr>
          <p:nvPr/>
        </p:nvSpPr>
        <p:spPr bwMode="auto">
          <a:xfrm>
            <a:off x="5083246" y="1187450"/>
            <a:ext cx="181199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</a:rPr>
              <a:t>SUSPENDED MIRRORS</a:t>
            </a:r>
          </a:p>
        </p:txBody>
      </p:sp>
      <p:grpSp>
        <p:nvGrpSpPr>
          <p:cNvPr id="60" name="Group 38"/>
          <p:cNvGrpSpPr>
            <a:grpSpLocks/>
          </p:cNvGrpSpPr>
          <p:nvPr/>
        </p:nvGrpSpPr>
        <p:grpSpPr bwMode="auto">
          <a:xfrm>
            <a:off x="5558514" y="1931771"/>
            <a:ext cx="844643" cy="1526628"/>
            <a:chOff x="4352" y="1320"/>
            <a:chExt cx="792" cy="1328"/>
          </a:xfrm>
        </p:grpSpPr>
        <p:sp>
          <p:nvSpPr>
            <p:cNvPr id="61" name="Oval 26"/>
            <p:cNvSpPr>
              <a:spLocks noChangeArrowheads="1"/>
            </p:cNvSpPr>
            <p:nvPr/>
          </p:nvSpPr>
          <p:spPr bwMode="auto">
            <a:xfrm>
              <a:off x="4424" y="1984"/>
              <a:ext cx="720" cy="64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27"/>
            <p:cNvSpPr>
              <a:spLocks noChangeArrowheads="1"/>
            </p:cNvSpPr>
            <p:nvPr/>
          </p:nvSpPr>
          <p:spPr bwMode="auto">
            <a:xfrm>
              <a:off x="4352" y="2000"/>
              <a:ext cx="720" cy="648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 flipV="1">
              <a:off x="4888" y="1320"/>
              <a:ext cx="232" cy="96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Line 37"/>
            <p:cNvSpPr>
              <a:spLocks noChangeShapeType="1"/>
            </p:cNvSpPr>
            <p:nvPr/>
          </p:nvSpPr>
          <p:spPr bwMode="auto">
            <a:xfrm flipH="1">
              <a:off x="4424" y="1320"/>
              <a:ext cx="240" cy="81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Line 36"/>
            <p:cNvSpPr>
              <a:spLocks noChangeShapeType="1"/>
            </p:cNvSpPr>
            <p:nvPr/>
          </p:nvSpPr>
          <p:spPr bwMode="auto">
            <a:xfrm>
              <a:off x="4416" y="1320"/>
              <a:ext cx="704" cy="0"/>
            </a:xfrm>
            <a:prstGeom prst="line">
              <a:avLst/>
            </a:prstGeom>
            <a:noFill/>
            <a:ln w="57150">
              <a:solidFill>
                <a:srgbClr val="777777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7276277" y="95190"/>
            <a:ext cx="1578225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4 km tubes</a:t>
            </a:r>
          </a:p>
          <a:p>
            <a:pPr algn="ctr"/>
            <a:r>
              <a:rPr lang="en-US" sz="1400" dirty="0" smtClean="0"/>
              <a:t>Ultra high vacuum </a:t>
            </a:r>
          </a:p>
        </p:txBody>
      </p:sp>
      <p:graphicFrame>
        <p:nvGraphicFramePr>
          <p:cNvPr id="76" name="Object 2"/>
          <p:cNvGraphicFramePr>
            <a:graphicFrameLocks noChangeAspect="1"/>
          </p:cNvGraphicFramePr>
          <p:nvPr/>
        </p:nvGraphicFramePr>
        <p:xfrm>
          <a:off x="7159288" y="3741344"/>
          <a:ext cx="1121833" cy="442111"/>
        </p:xfrm>
        <a:graphic>
          <a:graphicData uri="http://schemas.openxmlformats.org/presentationml/2006/ole">
            <p:oleObj spid="_x0000_s68611" name="Equation" r:id="rId5" imgW="901700" imgH="355600" progId="Equation.3">
              <p:embed/>
            </p:oleObj>
          </a:graphicData>
        </a:graphic>
      </p:graphicFrame>
      <p:grpSp>
        <p:nvGrpSpPr>
          <p:cNvPr id="77" name="Group 90"/>
          <p:cNvGrpSpPr>
            <a:grpSpLocks/>
          </p:cNvGrpSpPr>
          <p:nvPr/>
        </p:nvGrpSpPr>
        <p:grpSpPr bwMode="auto">
          <a:xfrm rot="16200000">
            <a:off x="5974446" y="4178300"/>
            <a:ext cx="457200" cy="228600"/>
            <a:chOff x="4272" y="1392"/>
            <a:chExt cx="288" cy="144"/>
          </a:xfrm>
        </p:grpSpPr>
        <p:sp>
          <p:nvSpPr>
            <p:cNvPr id="78" name="Rectangle 91"/>
            <p:cNvSpPr>
              <a:spLocks noChangeArrowheads="1"/>
            </p:cNvSpPr>
            <p:nvPr/>
          </p:nvSpPr>
          <p:spPr bwMode="auto">
            <a:xfrm>
              <a:off x="4272" y="1392"/>
              <a:ext cx="288" cy="144"/>
            </a:xfrm>
            <a:prstGeom prst="rect">
              <a:avLst/>
            </a:prstGeom>
            <a:gradFill rotWithShape="1">
              <a:gsLst>
                <a:gs pos="0">
                  <a:srgbClr val="25D990"/>
                </a:gs>
                <a:gs pos="50000">
                  <a:srgbClr val="25D990">
                    <a:gamma/>
                    <a:tint val="40000"/>
                    <a:invGamma/>
                  </a:srgbClr>
                </a:gs>
                <a:gs pos="100000">
                  <a:srgbClr val="25D990"/>
                </a:gs>
              </a:gsLst>
              <a:lin ang="0" scaled="1"/>
            </a:gradFill>
            <a:ln w="381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92"/>
            <p:cNvSpPr>
              <a:spLocks noChangeShapeType="1"/>
            </p:cNvSpPr>
            <p:nvPr/>
          </p:nvSpPr>
          <p:spPr bwMode="auto">
            <a:xfrm>
              <a:off x="4272" y="1536"/>
              <a:ext cx="288" cy="0"/>
            </a:xfrm>
            <a:prstGeom prst="line">
              <a:avLst/>
            </a:prstGeom>
            <a:noFill/>
            <a:ln w="38100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26758</TotalTime>
  <Words>1870</Words>
  <Application>Microsoft Macintosh PowerPoint</Application>
  <PresentationFormat>On-screen Show (4:3)</PresentationFormat>
  <Paragraphs>354</Paragraphs>
  <Slides>42</Slides>
  <Notes>5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Equation</vt:lpstr>
      <vt:lpstr>Squeezing in  Gravitational Wave Detectors</vt:lpstr>
      <vt:lpstr>Outline</vt:lpstr>
      <vt:lpstr>Gravitational Waves </vt:lpstr>
      <vt:lpstr>Ground Based Detection</vt:lpstr>
      <vt:lpstr>Gravitational Waves Detection</vt:lpstr>
      <vt:lpstr>Quantum noise</vt:lpstr>
      <vt:lpstr>Quantum noise</vt:lpstr>
      <vt:lpstr>Quantum noise</vt:lpstr>
      <vt:lpstr>The LIGO detector</vt:lpstr>
      <vt:lpstr>How to reduce quantum noise</vt:lpstr>
      <vt:lpstr>Quantum States</vt:lpstr>
      <vt:lpstr>Vacuum Fluctuations</vt:lpstr>
      <vt:lpstr>Quantum Noise and Vacuum</vt:lpstr>
      <vt:lpstr>Vacuum Getting Squeezed</vt:lpstr>
      <vt:lpstr>How to make squeezed fields..</vt:lpstr>
      <vt:lpstr>How to make squeezed fields..</vt:lpstr>
      <vt:lpstr>Quantum Noise will limit  the Sensitivity of GW Detectors for a long time…</vt:lpstr>
      <vt:lpstr>Squeezing at GEO600 (Germany)</vt:lpstr>
      <vt:lpstr>LIGO Past &amp; Future</vt:lpstr>
      <vt:lpstr>Slide 20</vt:lpstr>
      <vt:lpstr>Squeezing Injection in LIGO H1</vt:lpstr>
      <vt:lpstr>H1 Squeezing Experiment: (Old) Readout In-Vacuum Layout</vt:lpstr>
      <vt:lpstr>H1 Squeezing Experiment: Squeezer Installation</vt:lpstr>
      <vt:lpstr>Squeezing Injection</vt:lpstr>
      <vt:lpstr>Squeezing Injection</vt:lpstr>
      <vt:lpstr>Improving H1 with squeezing</vt:lpstr>
      <vt:lpstr>Best broadband sensitivity ever</vt:lpstr>
      <vt:lpstr>2.15 dB (28%) improvement  over quantum noise</vt:lpstr>
      <vt:lpstr>Improving H1 by 2 dB (28%) with squeezing ..without spoiling the sensitivity at 200 Hz</vt:lpstr>
      <vt:lpstr>Noise couplings</vt:lpstr>
      <vt:lpstr>First try at squeezing in GEO  </vt:lpstr>
      <vt:lpstr>Why only 2 dB? Losses…</vt:lpstr>
      <vt:lpstr>Where the main losses came from</vt:lpstr>
      <vt:lpstr>Advanced LIGO configuration</vt:lpstr>
      <vt:lpstr>Slide 35</vt:lpstr>
      <vt:lpstr>Slide 36</vt:lpstr>
      <vt:lpstr>Slide 37</vt:lpstr>
      <vt:lpstr>Frequency Dependent Squeezing</vt:lpstr>
      <vt:lpstr>     Frequency Dependent Squeezing </vt:lpstr>
      <vt:lpstr>Beyond aLIGO: 3rd generation Can we take another factor of 10 step?</vt:lpstr>
      <vt:lpstr>The Message</vt:lpstr>
      <vt:lpstr>H1 Squeezing Experiment</vt:lpstr>
    </vt:vector>
  </TitlesOfParts>
  <Company>MIT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Squeezing  in  Gravitational Wave  Detectors</dc:title>
  <dc:creator>Lisa Barsotti</dc:creator>
  <cp:lastModifiedBy>Lisa Barsotti</cp:lastModifiedBy>
  <cp:revision>112</cp:revision>
  <dcterms:created xsi:type="dcterms:W3CDTF">2012-07-30T14:30:57Z</dcterms:created>
  <dcterms:modified xsi:type="dcterms:W3CDTF">2012-07-30T15:01:16Z</dcterms:modified>
</cp:coreProperties>
</file>