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76" r:id="rId3"/>
    <p:sldId id="258" r:id="rId4"/>
    <p:sldId id="274" r:id="rId5"/>
    <p:sldId id="293" r:id="rId6"/>
    <p:sldId id="284" r:id="rId7"/>
    <p:sldId id="292" r:id="rId8"/>
    <p:sldId id="265" r:id="rId9"/>
    <p:sldId id="275" r:id="rId10"/>
    <p:sldId id="287" r:id="rId11"/>
    <p:sldId id="280" r:id="rId12"/>
    <p:sldId id="260" r:id="rId13"/>
    <p:sldId id="283" r:id="rId14"/>
    <p:sldId id="271" r:id="rId15"/>
    <p:sldId id="273" r:id="rId16"/>
    <p:sldId id="295" r:id="rId17"/>
    <p:sldId id="285" r:id="rId18"/>
    <p:sldId id="290" r:id="rId19"/>
    <p:sldId id="263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00"/>
    <a:srgbClr val="DD0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80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9666-FD9A-834A-8682-CA8567F09199}" type="datetimeFigureOut">
              <a:rPr lang="en-US" smtClean="0"/>
              <a:t>7/18/12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21F4-13F3-AA4B-9812-4DB9CFD35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MEDM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 Editor and Display Manager (GUI for control screens)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 User Interface </a:t>
            </a:r>
            <a:endParaRPr lang="en-US" dirty="0" smtClean="0"/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MEDM screens</a:t>
            </a:r>
            <a:r>
              <a:rPr lang="en-US" baseline="0" dirty="0" smtClean="0">
                <a:effectLst/>
              </a:rPr>
              <a:t> will change a bit. </a:t>
            </a:r>
            <a:r>
              <a:rPr lang="en-US" dirty="0" smtClean="0">
                <a:effectLst/>
              </a:rPr>
              <a:t>FFW line must be changed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Presentation from left to right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GS13 tripped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@ excitation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@ Damping/Isolation. Stable???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L4C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 is over safe value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Make sure no “special measurement” is running and correct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MEDM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 Editor and Display Manager (GUI for control screens)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 User Interface 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MEDM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 Editor and Display Manager (GUI for control screens)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 User Interface 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MEDM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 Editor and Display Manager (GUI for control screens)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 User Interface 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MEDM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 Editor and Display Manager (GUI for control screens)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 User Interface 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MEDM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 Editor and Display Manager (GUI for control screens)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 User Interface 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MEDM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Motif Editor and Display Manager (GUI for control screens)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 User Interface </a:t>
            </a:r>
            <a:endParaRPr lang="en-US" dirty="0" smtClean="0"/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21F4-13F3-AA4B-9812-4DB9CFD35D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DD8D2-0FE2-4ECC-89B7-830D3EFD21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8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5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2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7197-49E0-C845-A2FC-57D6CB294087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EB0D-0D9C-D144-A1EC-68636B0A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hyperlink" Target="https://dcc.ligo.org/cgi-bin/private/DocDB/ShowDocument?docid=1434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0" y="2314636"/>
            <a:ext cx="9144001" cy="3658378"/>
            <a:chOff x="0" y="2091826"/>
            <a:chExt cx="9144001" cy="365837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2091826"/>
              <a:ext cx="9144001" cy="2042453"/>
              <a:chOff x="0" y="2091826"/>
              <a:chExt cx="9144001" cy="2042453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1" y="4134279"/>
                <a:ext cx="9144000" cy="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12"/>
              <p:cNvCxnSpPr/>
              <p:nvPr/>
            </p:nvCxnSpPr>
            <p:spPr>
              <a:xfrm>
                <a:off x="1" y="2091826"/>
                <a:ext cx="9144000" cy="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0" y="2308673"/>
                <a:ext cx="9144000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20000"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HAM-ISI</a:t>
                </a:r>
                <a:br>
                  <a:rPr lang="en-US" dirty="0" smtClean="0"/>
                </a:br>
                <a:r>
                  <a:rPr lang="en-US" dirty="0" smtClean="0"/>
                  <a:t>Medm Screens and Troubleshooting</a:t>
                </a:r>
              </a:p>
              <a:p>
                <a:r>
                  <a:rPr lang="en-US" dirty="0" smtClean="0"/>
                  <a:t>(introduction)</a:t>
                </a:r>
              </a:p>
            </p:txBody>
          </p:sp>
        </p:grp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1371600" y="4188883"/>
              <a:ext cx="6400800" cy="15613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Hugo Paris for the SEI team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30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66838" y="1984029"/>
            <a:ext cx="8981844" cy="3474510"/>
            <a:chOff x="66838" y="1758579"/>
            <a:chExt cx="8981844" cy="347451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6010" t="35435" r="64184" b="44182"/>
            <a:stretch/>
          </p:blipFill>
          <p:spPr>
            <a:xfrm>
              <a:off x="66838" y="2022351"/>
              <a:ext cx="2725563" cy="7437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alphaModFix amt="23000"/>
            </a:blip>
            <a:srcRect l="39955" t="37752" r="53619" b="42977"/>
            <a:stretch/>
          </p:blipFill>
          <p:spPr>
            <a:xfrm>
              <a:off x="3502888" y="1758579"/>
              <a:ext cx="3011235" cy="347451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4812415" y="3212366"/>
              <a:ext cx="1654836" cy="548640"/>
              <a:chOff x="5384284" y="2904803"/>
              <a:chExt cx="3035993" cy="1006552"/>
            </a:xfrm>
          </p:grpSpPr>
          <p:sp>
            <p:nvSpPr>
              <p:cNvPr id="28" name="Forme libre 22"/>
              <p:cNvSpPr>
                <a:spLocks noChangeAspect="1"/>
              </p:cNvSpPr>
              <p:nvPr/>
            </p:nvSpPr>
            <p:spPr>
              <a:xfrm>
                <a:off x="5384284" y="2915398"/>
                <a:ext cx="1765759" cy="995957"/>
              </a:xfrm>
              <a:custGeom>
                <a:avLst/>
                <a:gdLst>
                  <a:gd name="connsiteX0" fmla="*/ 0 w 3022600"/>
                  <a:gd name="connsiteY0" fmla="*/ 0 h 1193800"/>
                  <a:gd name="connsiteX1" fmla="*/ 1612900 w 3022600"/>
                  <a:gd name="connsiteY1" fmla="*/ 0 h 1193800"/>
                  <a:gd name="connsiteX2" fmla="*/ 2184400 w 3022600"/>
                  <a:gd name="connsiteY2" fmla="*/ 63500 h 1193800"/>
                  <a:gd name="connsiteX3" fmla="*/ 2565400 w 3022600"/>
                  <a:gd name="connsiteY3" fmla="*/ 355600 h 1193800"/>
                  <a:gd name="connsiteX4" fmla="*/ 3022600 w 3022600"/>
                  <a:gd name="connsiteY4" fmla="*/ 1193800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2600" h="1193800">
                    <a:moveTo>
                      <a:pt x="0" y="0"/>
                    </a:moveTo>
                    <a:lnTo>
                      <a:pt x="1612900" y="0"/>
                    </a:lnTo>
                    <a:cubicBezTo>
                      <a:pt x="1976966" y="10583"/>
                      <a:pt x="2025650" y="4233"/>
                      <a:pt x="2184400" y="63500"/>
                    </a:cubicBezTo>
                    <a:cubicBezTo>
                      <a:pt x="2343150" y="122767"/>
                      <a:pt x="2425700" y="167217"/>
                      <a:pt x="2565400" y="355600"/>
                    </a:cubicBezTo>
                    <a:cubicBezTo>
                      <a:pt x="2705100" y="543983"/>
                      <a:pt x="2927350" y="1003300"/>
                      <a:pt x="3022600" y="119380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orme libre 44"/>
              <p:cNvSpPr/>
              <p:nvPr/>
            </p:nvSpPr>
            <p:spPr>
              <a:xfrm flipH="1">
                <a:off x="6654518" y="2904803"/>
                <a:ext cx="1765759" cy="995957"/>
              </a:xfrm>
              <a:custGeom>
                <a:avLst/>
                <a:gdLst>
                  <a:gd name="connsiteX0" fmla="*/ 0 w 3022600"/>
                  <a:gd name="connsiteY0" fmla="*/ 0 h 1193800"/>
                  <a:gd name="connsiteX1" fmla="*/ 1612900 w 3022600"/>
                  <a:gd name="connsiteY1" fmla="*/ 0 h 1193800"/>
                  <a:gd name="connsiteX2" fmla="*/ 2184400 w 3022600"/>
                  <a:gd name="connsiteY2" fmla="*/ 63500 h 1193800"/>
                  <a:gd name="connsiteX3" fmla="*/ 2565400 w 3022600"/>
                  <a:gd name="connsiteY3" fmla="*/ 355600 h 1193800"/>
                  <a:gd name="connsiteX4" fmla="*/ 3022600 w 3022600"/>
                  <a:gd name="connsiteY4" fmla="*/ 1193800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2600" h="1193800">
                    <a:moveTo>
                      <a:pt x="0" y="0"/>
                    </a:moveTo>
                    <a:lnTo>
                      <a:pt x="1612900" y="0"/>
                    </a:lnTo>
                    <a:cubicBezTo>
                      <a:pt x="1976966" y="10583"/>
                      <a:pt x="2025650" y="4233"/>
                      <a:pt x="2184400" y="63500"/>
                    </a:cubicBezTo>
                    <a:cubicBezTo>
                      <a:pt x="2343150" y="122767"/>
                      <a:pt x="2425700" y="167217"/>
                      <a:pt x="2565400" y="355600"/>
                    </a:cubicBezTo>
                    <a:cubicBezTo>
                      <a:pt x="2705100" y="543983"/>
                      <a:pt x="2927350" y="1003300"/>
                      <a:pt x="3022600" y="1193800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0" name="Forme libre 44"/>
            <p:cNvSpPr>
              <a:spLocks noChangeAspect="1"/>
            </p:cNvSpPr>
            <p:nvPr/>
          </p:nvSpPr>
          <p:spPr>
            <a:xfrm flipH="1">
              <a:off x="3533404" y="4053559"/>
              <a:ext cx="810582" cy="457200"/>
            </a:xfrm>
            <a:custGeom>
              <a:avLst/>
              <a:gdLst>
                <a:gd name="connsiteX0" fmla="*/ 0 w 3022600"/>
                <a:gd name="connsiteY0" fmla="*/ 0 h 1193800"/>
                <a:gd name="connsiteX1" fmla="*/ 1612900 w 3022600"/>
                <a:gd name="connsiteY1" fmla="*/ 0 h 1193800"/>
                <a:gd name="connsiteX2" fmla="*/ 2184400 w 3022600"/>
                <a:gd name="connsiteY2" fmla="*/ 63500 h 1193800"/>
                <a:gd name="connsiteX3" fmla="*/ 2565400 w 3022600"/>
                <a:gd name="connsiteY3" fmla="*/ 355600 h 1193800"/>
                <a:gd name="connsiteX4" fmla="*/ 3022600 w 3022600"/>
                <a:gd name="connsiteY4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600" h="1193800">
                  <a:moveTo>
                    <a:pt x="0" y="0"/>
                  </a:moveTo>
                  <a:lnTo>
                    <a:pt x="1612900" y="0"/>
                  </a:lnTo>
                  <a:cubicBezTo>
                    <a:pt x="1976966" y="10583"/>
                    <a:pt x="2025650" y="4233"/>
                    <a:pt x="2184400" y="63500"/>
                  </a:cubicBezTo>
                  <a:cubicBezTo>
                    <a:pt x="2343150" y="122767"/>
                    <a:pt x="2425700" y="167217"/>
                    <a:pt x="2565400" y="355600"/>
                  </a:cubicBezTo>
                  <a:cubicBezTo>
                    <a:pt x="2705100" y="543983"/>
                    <a:pt x="2927350" y="1003300"/>
                    <a:pt x="3022600" y="1193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1" name="Forme libre 22"/>
            <p:cNvSpPr>
              <a:spLocks noChangeAspect="1"/>
            </p:cNvSpPr>
            <p:nvPr/>
          </p:nvSpPr>
          <p:spPr>
            <a:xfrm>
              <a:off x="3533404" y="2371422"/>
              <a:ext cx="810582" cy="457200"/>
            </a:xfrm>
            <a:custGeom>
              <a:avLst/>
              <a:gdLst>
                <a:gd name="connsiteX0" fmla="*/ 0 w 3022600"/>
                <a:gd name="connsiteY0" fmla="*/ 0 h 1193800"/>
                <a:gd name="connsiteX1" fmla="*/ 1612900 w 3022600"/>
                <a:gd name="connsiteY1" fmla="*/ 0 h 1193800"/>
                <a:gd name="connsiteX2" fmla="*/ 2184400 w 3022600"/>
                <a:gd name="connsiteY2" fmla="*/ 63500 h 1193800"/>
                <a:gd name="connsiteX3" fmla="*/ 2565400 w 3022600"/>
                <a:gd name="connsiteY3" fmla="*/ 355600 h 1193800"/>
                <a:gd name="connsiteX4" fmla="*/ 3022600 w 3022600"/>
                <a:gd name="connsiteY4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600" h="1193800">
                  <a:moveTo>
                    <a:pt x="0" y="0"/>
                  </a:moveTo>
                  <a:lnTo>
                    <a:pt x="1612900" y="0"/>
                  </a:lnTo>
                  <a:cubicBezTo>
                    <a:pt x="1976966" y="10583"/>
                    <a:pt x="2025650" y="4233"/>
                    <a:pt x="2184400" y="63500"/>
                  </a:cubicBezTo>
                  <a:cubicBezTo>
                    <a:pt x="2343150" y="122767"/>
                    <a:pt x="2425700" y="167217"/>
                    <a:pt x="2565400" y="355600"/>
                  </a:cubicBezTo>
                  <a:cubicBezTo>
                    <a:pt x="2705100" y="543983"/>
                    <a:pt x="2927350" y="1003300"/>
                    <a:pt x="3022600" y="11938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6553200" y="3175505"/>
              <a:ext cx="565955" cy="1057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¥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9155" y="2754836"/>
              <a:ext cx="1929527" cy="92660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5155" t="55740" r="68612" b="24516"/>
            <a:stretch/>
          </p:blipFill>
          <p:spPr>
            <a:xfrm>
              <a:off x="393609" y="3969784"/>
              <a:ext cx="2398792" cy="720429"/>
            </a:xfrm>
            <a:prstGeom prst="rect">
              <a:avLst/>
            </a:prstGeom>
          </p:spPr>
        </p:pic>
        <p:sp>
          <p:nvSpPr>
            <p:cNvPr id="34" name="Right Arrow 33"/>
            <p:cNvSpPr/>
            <p:nvPr/>
          </p:nvSpPr>
          <p:spPr>
            <a:xfrm>
              <a:off x="2879267" y="4251101"/>
              <a:ext cx="514689" cy="7889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879267" y="2343642"/>
              <a:ext cx="514689" cy="7889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18402336">
              <a:off x="4272084" y="3731609"/>
              <a:ext cx="514689" cy="7889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 rot="3197664" flipV="1">
              <a:off x="4272084" y="3054553"/>
              <a:ext cx="514689" cy="7889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185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sz="1800" dirty="0" smtClean="0"/>
              <a:t>We don’t know the perturbation:</a:t>
            </a:r>
            <a:r>
              <a:rPr lang="en-US" sz="1800" b="1" i="1" dirty="0" smtClean="0"/>
              <a:t>???</a:t>
            </a:r>
          </a:p>
          <a:p>
            <a:r>
              <a:rPr lang="en-US" sz="1800" dirty="0" smtClean="0"/>
              <a:t>Measure </a:t>
            </a:r>
            <a:r>
              <a:rPr lang="en-US" sz="1800" dirty="0"/>
              <a:t>the motion of the </a:t>
            </a:r>
            <a:r>
              <a:rPr lang="en-US" sz="1800" dirty="0" smtClean="0"/>
              <a:t>platform: </a:t>
            </a:r>
            <a:r>
              <a:rPr lang="en-US" sz="1800" b="1" i="1" dirty="0" smtClean="0"/>
              <a:t>Blend</a:t>
            </a:r>
            <a:endParaRPr lang="en-US" sz="1800" b="1" i="1" dirty="0"/>
          </a:p>
          <a:p>
            <a:r>
              <a:rPr lang="en-US" sz="1800" dirty="0" smtClean="0"/>
              <a:t>Counteract </a:t>
            </a:r>
            <a:r>
              <a:rPr lang="en-US" sz="1800" dirty="0"/>
              <a:t>with </a:t>
            </a:r>
            <a:r>
              <a:rPr lang="en-US" sz="1800" dirty="0" smtClean="0"/>
              <a:t>actuators: </a:t>
            </a:r>
            <a:r>
              <a:rPr lang="en-US" sz="1800" b="1" i="1" dirty="0" smtClean="0"/>
              <a:t>ISO Loops</a:t>
            </a:r>
            <a:endParaRPr lang="en-US" sz="1800" b="1" i="1" dirty="0"/>
          </a:p>
          <a:p>
            <a:pPr marL="0" indent="0">
              <a:buNone/>
            </a:pPr>
            <a:endParaRPr lang="fr-F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None/>
            </a:pP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4963" y="3595494"/>
            <a:ext cx="4936537" cy="1207532"/>
            <a:chOff x="1769063" y="3505200"/>
            <a:chExt cx="4936537" cy="1207532"/>
          </a:xfrm>
        </p:grpSpPr>
        <p:sp>
          <p:nvSpPr>
            <p:cNvPr id="38" name="TextBox 37"/>
            <p:cNvSpPr txBox="1"/>
            <p:nvPr/>
          </p:nvSpPr>
          <p:spPr>
            <a:xfrm>
              <a:off x="1769063" y="3505200"/>
              <a:ext cx="1888537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???</a:t>
              </a:r>
              <a:endParaRPr lang="fr-FR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72000" y="3505200"/>
              <a:ext cx="1600200" cy="646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Platform motion</a:t>
              </a:r>
              <a:endParaRPr lang="fr-FR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4572000" y="3657600"/>
              <a:ext cx="2133600" cy="1055132"/>
              <a:chOff x="4648200" y="3886200"/>
              <a:chExt cx="2133600" cy="10551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648200" y="4572000"/>
                <a:ext cx="1600200" cy="36933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ISO Loops</a:t>
                </a:r>
                <a:endParaRPr lang="fr-F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 rot="10800000">
                <a:off x="6248400" y="4800600"/>
                <a:ext cx="533400" cy="1588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248400" y="3886200"/>
                <a:ext cx="533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6324600" y="4343400"/>
                <a:ext cx="914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3962400" y="3505200"/>
              <a:ext cx="609600" cy="1066800"/>
              <a:chOff x="4038600" y="3733800"/>
              <a:chExt cx="609600" cy="106680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rot="5400000" flipH="1" flipV="1">
                <a:off x="3810794" y="4418806"/>
                <a:ext cx="762000" cy="1588"/>
              </a:xfrm>
              <a:prstGeom prst="straightConnector1">
                <a:avLst/>
              </a:prstGeom>
              <a:ln w="9525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4191000" y="4800600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/>
              <p:cNvGrpSpPr/>
              <p:nvPr/>
            </p:nvGrpSpPr>
            <p:grpSpPr>
              <a:xfrm>
                <a:off x="4038600" y="3733800"/>
                <a:ext cx="304800" cy="304800"/>
                <a:chOff x="152400" y="4953000"/>
                <a:chExt cx="914400" cy="914400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52400" y="495300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228600" y="5410200"/>
                  <a:ext cx="762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04800" y="5410200"/>
                  <a:ext cx="6096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1" name="Straight Arrow Connector 90"/>
            <p:cNvCxnSpPr/>
            <p:nvPr/>
          </p:nvCxnSpPr>
          <p:spPr>
            <a:xfrm rot="10800000" flipH="1" flipV="1">
              <a:off x="4267200" y="3657600"/>
              <a:ext cx="304800" cy="1588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3657600" y="3657600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fr-FR" sz="1800" smtClean="0"/>
              <a:pPr/>
              <a:t>11</a:t>
            </a:fld>
            <a:endParaRPr lang="fr-FR" sz="1800"/>
          </a:p>
        </p:txBody>
      </p:sp>
      <p:cxnSp>
        <p:nvCxnSpPr>
          <p:cNvPr id="30" name="Connecteur droit 29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ISO Loops</a:t>
            </a:r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34909" y="5111044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800" dirty="0" smtClean="0">
              <a:solidFill>
                <a:srgbClr val="008000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High performances</a:t>
            </a:r>
          </a:p>
          <a:p>
            <a:pPr marL="0" indent="0" algn="ctr">
              <a:buFont typeface="Arial"/>
              <a:buNone/>
            </a:pPr>
            <a:r>
              <a:rPr lang="en-US" sz="1800" b="1" dirty="0" smtClean="0">
                <a:solidFill>
                  <a:srgbClr val="660066"/>
                </a:solidFill>
              </a:rPr>
              <a:t>- Risks of Instability</a:t>
            </a:r>
          </a:p>
          <a:p>
            <a:pPr marL="0" indent="0">
              <a:buFont typeface="Arial"/>
              <a:buNone/>
            </a:pPr>
            <a:endParaRPr lang="fr-FR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Arial"/>
              <a:buNone/>
            </a:pPr>
            <a:endParaRPr lang="fr-FR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513" y="1737548"/>
            <a:ext cx="2744015" cy="109494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6112933" y="2287208"/>
            <a:ext cx="733621" cy="130828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388099" y="2178351"/>
            <a:ext cx="825266" cy="225534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393163" y="3228613"/>
            <a:ext cx="2642637" cy="1802150"/>
            <a:chOff x="4393163" y="3228613"/>
            <a:chExt cx="2642637" cy="1802150"/>
          </a:xfrm>
        </p:grpSpPr>
        <p:sp>
          <p:nvSpPr>
            <p:cNvPr id="2" name="Curved Down Arrow 1"/>
            <p:cNvSpPr/>
            <p:nvPr/>
          </p:nvSpPr>
          <p:spPr>
            <a:xfrm>
              <a:off x="4483100" y="3228613"/>
              <a:ext cx="2552700" cy="733761"/>
            </a:xfrm>
            <a:prstGeom prst="curved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Curved Down Arrow 28"/>
            <p:cNvSpPr/>
            <p:nvPr/>
          </p:nvSpPr>
          <p:spPr>
            <a:xfrm flipH="1" flipV="1">
              <a:off x="4393163" y="4297002"/>
              <a:ext cx="2552700" cy="733761"/>
            </a:xfrm>
            <a:prstGeom prst="curved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40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Watchdogs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555" y="2586558"/>
            <a:ext cx="3384245" cy="3769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1" y="1295400"/>
            <a:ext cx="4752854" cy="189653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00400" y="1667933"/>
            <a:ext cx="3539067" cy="89322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5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259"/>
          <a:stretch/>
        </p:blipFill>
        <p:spPr>
          <a:xfrm>
            <a:off x="3735581" y="4278010"/>
            <a:ext cx="5205117" cy="1225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CPU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62" y="1413933"/>
            <a:ext cx="4583107" cy="1828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461933" y="2827867"/>
            <a:ext cx="194734" cy="145014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3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We want: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Input filters 									- 	ON</a:t>
            </a:r>
          </a:p>
          <a:p>
            <a:r>
              <a:rPr lang="en-US" sz="2400" dirty="0" smtClean="0"/>
              <a:t>Coordinate Transform Matrices 				-	Loaded</a:t>
            </a:r>
          </a:p>
          <a:p>
            <a:r>
              <a:rPr lang="en-US" sz="2400" dirty="0" smtClean="0"/>
              <a:t>Damping loops 									-	ON</a:t>
            </a:r>
          </a:p>
          <a:p>
            <a:r>
              <a:rPr lang="en-US" sz="2400" dirty="0" smtClean="0"/>
              <a:t>Isolation filters									-	ON</a:t>
            </a:r>
          </a:p>
          <a:p>
            <a:r>
              <a:rPr lang="en-US" sz="2400" dirty="0" smtClean="0"/>
              <a:t>WD 												-	Safe	</a:t>
            </a:r>
          </a:p>
          <a:p>
            <a:r>
              <a:rPr lang="en-US" sz="2400" dirty="0" smtClean="0"/>
              <a:t>CPU 											-	OK state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Guardian will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04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5314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Troubleshooting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4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930" y="1684867"/>
            <a:ext cx="6345765" cy="29607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62411" y="3581400"/>
            <a:ext cx="4943857" cy="3986015"/>
            <a:chOff x="1373365" y="3412066"/>
            <a:chExt cx="4943857" cy="3986015"/>
          </a:xfrm>
        </p:grpSpPr>
        <p:grpSp>
          <p:nvGrpSpPr>
            <p:cNvPr id="12" name="Group 11"/>
            <p:cNvGrpSpPr/>
            <p:nvPr/>
          </p:nvGrpSpPr>
          <p:grpSpPr>
            <a:xfrm>
              <a:off x="4234004" y="3412066"/>
              <a:ext cx="2083218" cy="3276600"/>
              <a:chOff x="4234004" y="3412066"/>
              <a:chExt cx="2083218" cy="32766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004" y="4402666"/>
                <a:ext cx="2083218" cy="2286000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4336020" y="3412066"/>
                <a:ext cx="728134" cy="880533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083635" y="5729589"/>
              <a:ext cx="1032254" cy="1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373365" y="4948430"/>
              <a:ext cx="2422381" cy="24496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/>
                <a:buNone/>
              </a:pPr>
              <a:endParaRPr lang="en-US" b="1" dirty="0" smtClean="0"/>
            </a:p>
            <a:p>
              <a:pPr>
                <a:buFont typeface="Arial"/>
                <a:buNone/>
              </a:pPr>
              <a:r>
                <a:rPr lang="en-US" sz="1800" dirty="0" smtClean="0"/>
                <a:t>Broken Flexure…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143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400" dirty="0" smtClean="0"/>
              <a:t>DTT or </a:t>
            </a:r>
            <a:r>
              <a:rPr lang="en-US" sz="2400" dirty="0" err="1" smtClean="0"/>
              <a:t>Matlab</a:t>
            </a:r>
            <a:r>
              <a:rPr lang="en-US" sz="2400" dirty="0" smtClean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01821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45645" y="2659474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1828969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Measured/processed </a:t>
            </a:r>
            <a:r>
              <a:rPr lang="en-US" sz="2400" b="1" dirty="0"/>
              <a:t>via </a:t>
            </a:r>
            <a:r>
              <a:rPr lang="en-US" sz="2400" b="1" dirty="0" err="1"/>
              <a:t>Matlab</a:t>
            </a:r>
            <a:r>
              <a:rPr lang="en-US" sz="2400" b="1" dirty="0" smtClean="0"/>
              <a:t>®</a:t>
            </a:r>
          </a:p>
          <a:p>
            <a:pPr algn="ctr"/>
            <a:r>
              <a:rPr lang="en-US" sz="1400" dirty="0"/>
              <a:t>More details in </a:t>
            </a:r>
            <a:r>
              <a:rPr lang="en-US" sz="1400" dirty="0">
                <a:hlinkClick r:id="rId5"/>
              </a:rPr>
              <a:t>E1000309</a:t>
            </a:r>
            <a:endParaRPr lang="en-US" sz="1400" dirty="0"/>
          </a:p>
          <a:p>
            <a:pPr lvl="1"/>
            <a:endParaRPr lang="en-US" dirty="0" smtClean="0"/>
          </a:p>
          <a:p>
            <a:pPr marL="1257300" lvl="2" indent="-342900">
              <a:buFont typeface="+mj-ea"/>
              <a:buAutoNum type="circleNumDbPlain"/>
            </a:pPr>
            <a:r>
              <a:rPr lang="en-US" sz="1400" dirty="0" smtClean="0"/>
              <a:t>Run/Save excitation: 					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Run_Exc_Batch_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X1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_</a:t>
            </a:r>
            <a:r>
              <a:rPr lang="en-US" sz="1400" dirty="0" smtClean="0">
                <a:solidFill>
                  <a:srgbClr val="A6A6A6"/>
                </a:solidFill>
              </a:rPr>
              <a:t>HAMX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.m</a:t>
            </a:r>
            <a:r>
              <a:rPr lang="en-US" sz="1400" dirty="0"/>
              <a:t>. </a:t>
            </a:r>
            <a:endParaRPr lang="en-US" sz="1400" dirty="0" smtClean="0"/>
          </a:p>
          <a:p>
            <a:pPr marL="1257300" lvl="2" indent="-342900">
              <a:buFont typeface="+mj-ea"/>
              <a:buAutoNum type="circleNumDbPlain"/>
            </a:pPr>
            <a:r>
              <a:rPr lang="en-US" sz="1400" dirty="0" smtClean="0"/>
              <a:t>Retrieve </a:t>
            </a:r>
            <a:r>
              <a:rPr lang="en-US" sz="1400" dirty="0"/>
              <a:t>time series </a:t>
            </a:r>
            <a:r>
              <a:rPr lang="en-US" sz="1400" dirty="0" smtClean="0"/>
              <a:t>+ Process/Save TF data: 		</a:t>
            </a:r>
            <a:r>
              <a:rPr lang="en-US" sz="1400" dirty="0" err="1" smtClean="0">
                <a:solidFill>
                  <a:srgbClr val="558ED5"/>
                </a:solidFill>
              </a:rPr>
              <a:t>Run_Get_Batch.m</a:t>
            </a:r>
            <a:endParaRPr lang="en-US" sz="1400" dirty="0" smtClean="0"/>
          </a:p>
          <a:p>
            <a:pPr marL="1257300" lvl="2" indent="-342900">
              <a:buFont typeface="+mj-ea"/>
              <a:buAutoNum type="circleNumDbPlain"/>
            </a:pPr>
            <a:r>
              <a:rPr lang="en-US" sz="1400" dirty="0" smtClean="0"/>
              <a:t>Concatenate/display/save TFS:			 	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Step_1_Plot_TF_Loc_to_Loc_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X1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_ISI_</a:t>
            </a:r>
            <a:r>
              <a:rPr lang="en-US" sz="1400" dirty="0" smtClean="0">
                <a:solidFill>
                  <a:srgbClr val="BFBFBF"/>
                </a:solidFill>
              </a:rPr>
              <a:t>HAMX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.m</a:t>
            </a:r>
            <a:r>
              <a:rPr lang="en-US" sz="1400" dirty="0" smtClean="0"/>
              <a:t> </a:t>
            </a:r>
          </a:p>
          <a:p>
            <a:pPr lvl="1"/>
            <a:endParaRPr lang="en-US" sz="140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>
              <a:buFont typeface="Arial"/>
              <a:buNone/>
            </a:pPr>
            <a:r>
              <a:rPr lang="en-US" sz="2400" b="1" dirty="0"/>
              <a:t>We want</a:t>
            </a:r>
          </a:p>
          <a:p>
            <a:pPr algn="ctr"/>
            <a:r>
              <a:rPr lang="en-US" sz="1400" dirty="0"/>
              <a:t>Symmetry</a:t>
            </a:r>
          </a:p>
          <a:p>
            <a:pPr algn="ctr"/>
            <a:r>
              <a:rPr lang="en-US" sz="1400" dirty="0"/>
              <a:t>Low </a:t>
            </a:r>
            <a:r>
              <a:rPr lang="en-US" sz="1400" dirty="0" smtClean="0"/>
              <a:t>noise</a:t>
            </a:r>
          </a:p>
          <a:p>
            <a:pPr algn="ctr"/>
            <a:r>
              <a:rPr lang="en-US" sz="1400" dirty="0" smtClean="0"/>
              <a:t>Results comparable to reference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7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134" y="1199029"/>
            <a:ext cx="438745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134" y="4001949"/>
            <a:ext cx="4394634" cy="2743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3265" y="4047061"/>
            <a:ext cx="8475135" cy="26980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endParaRPr lang="en-US" sz="2800" dirty="0" smtClean="0"/>
          </a:p>
          <a:p>
            <a:pPr algn="ctr">
              <a:buFont typeface="Arial"/>
              <a:buNone/>
            </a:pPr>
            <a:r>
              <a:rPr lang="en-US" sz="2800" b="1" dirty="0" smtClean="0"/>
              <a:t>IN-Field cables misconnected</a:t>
            </a:r>
            <a:endParaRPr lang="en-US" sz="2800" b="1" dirty="0"/>
          </a:p>
          <a:p>
            <a:pPr algn="ctr">
              <a:buFont typeface="Arial"/>
              <a:buNone/>
            </a:pPr>
            <a:r>
              <a:rPr lang="en-US" sz="1800" dirty="0" smtClean="0"/>
              <a:t>Bad connection on GS13 cables =&gt; Gain of 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/</a:t>
            </a:r>
            <a:r>
              <a:rPr lang="en-US" sz="1800" baseline="-25000" dirty="0" smtClean="0"/>
              <a:t>2</a:t>
            </a:r>
          </a:p>
          <a:p>
            <a:pPr algn="ctr">
              <a:buFont typeface="Arial"/>
              <a:buNone/>
            </a:pPr>
            <a:r>
              <a:rPr lang="en-US" sz="1800" dirty="0" smtClean="0"/>
              <a:t>GS13 connections mismatched =&gt; reading cross-coupling</a:t>
            </a:r>
          </a:p>
        </p:txBody>
      </p:sp>
    </p:spTree>
    <p:extLst>
      <p:ext uri="{BB962C8B-B14F-4D97-AF65-F5344CB8AC3E}">
        <p14:creationId xmlns:p14="http://schemas.microsoft.com/office/powerpoint/2010/main" val="272296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791" y="1295400"/>
            <a:ext cx="4353368" cy="2610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791" y="4161155"/>
            <a:ext cx="4353368" cy="25603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918489"/>
            <a:ext cx="8229600" cy="286331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b="1" dirty="0" smtClean="0"/>
          </a:p>
          <a:p>
            <a:pPr algn="ctr">
              <a:buFont typeface="Arial"/>
              <a:buNone/>
            </a:pPr>
            <a:r>
              <a:rPr lang="en-US" sz="2800" b="1" dirty="0" smtClean="0"/>
              <a:t>Mechanical issue</a:t>
            </a:r>
          </a:p>
          <a:p>
            <a:pPr algn="ctr">
              <a:buFont typeface="Arial"/>
              <a:buNone/>
            </a:pPr>
            <a:r>
              <a:rPr lang="en-US" sz="2800" dirty="0" smtClean="0"/>
              <a:t>GS13 not torqued against the ISI</a:t>
            </a:r>
          </a:p>
        </p:txBody>
      </p:sp>
    </p:spTree>
    <p:extLst>
      <p:ext uri="{BB962C8B-B14F-4D97-AF65-F5344CB8AC3E}">
        <p14:creationId xmlns:p14="http://schemas.microsoft.com/office/powerpoint/2010/main" val="368668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5314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MEDM Screens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5800" y="25314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1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2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alphaModFix amt="94000"/>
          </a:blip>
          <a:srcRect l="382"/>
          <a:stretch/>
        </p:blipFill>
        <p:spPr>
          <a:xfrm>
            <a:off x="34924" y="1600200"/>
            <a:ext cx="9109075" cy="36487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0225" y="1600200"/>
            <a:ext cx="2175994" cy="5257800"/>
            <a:chOff x="230225" y="1600200"/>
            <a:chExt cx="2175994" cy="5257800"/>
          </a:xfrm>
        </p:grpSpPr>
        <p:sp>
          <p:nvSpPr>
            <p:cNvPr id="27" name="Rectangle 26"/>
            <p:cNvSpPr/>
            <p:nvPr/>
          </p:nvSpPr>
          <p:spPr>
            <a:xfrm>
              <a:off x="230225" y="1600200"/>
              <a:ext cx="1890224" cy="5257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0225" y="5248937"/>
              <a:ext cx="2175994" cy="1236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Sensors</a:t>
              </a:r>
            </a:p>
            <a:p>
              <a:pPr marL="137160" indent="-285750">
                <a:spcBef>
                  <a:spcPts val="10"/>
                </a:spcBef>
                <a:buFont typeface="Arial"/>
                <a:buChar char="•"/>
              </a:pPr>
              <a:r>
                <a:rPr lang="en-US" sz="1400" dirty="0" smtClean="0"/>
                <a:t>L4C</a:t>
              </a:r>
            </a:p>
            <a:p>
              <a:pPr marL="137160" indent="-285750">
                <a:spcBef>
                  <a:spcPts val="10"/>
                </a:spcBef>
                <a:buFont typeface="Arial"/>
                <a:buChar char="•"/>
              </a:pPr>
              <a:r>
                <a:rPr lang="en-US" sz="1400" dirty="0" smtClean="0"/>
                <a:t>CPS</a:t>
              </a:r>
            </a:p>
            <a:p>
              <a:pPr marL="137160" indent="-285750">
                <a:spcBef>
                  <a:spcPts val="10"/>
                </a:spcBef>
                <a:buFont typeface="Arial"/>
                <a:buChar char="•"/>
              </a:pPr>
              <a:r>
                <a:rPr lang="en-US" sz="1400" dirty="0" smtClean="0"/>
                <a:t>GS13</a:t>
              </a:r>
            </a:p>
            <a:p>
              <a:pPr marL="137160" indent="-285750">
                <a:spcBef>
                  <a:spcPts val="10"/>
                </a:spcBef>
                <a:buFont typeface="Arial"/>
                <a:buChar char="•"/>
              </a:pPr>
              <a:endParaRPr lang="en-US" sz="1400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20449" y="1600200"/>
            <a:ext cx="1554436" cy="5257799"/>
            <a:chOff x="2120449" y="1600200"/>
            <a:chExt cx="1554436" cy="5257799"/>
          </a:xfrm>
        </p:grpSpPr>
        <p:sp>
          <p:nvSpPr>
            <p:cNvPr id="28" name="Rectangle 27"/>
            <p:cNvSpPr/>
            <p:nvPr/>
          </p:nvSpPr>
          <p:spPr>
            <a:xfrm>
              <a:off x="2120449" y="1600200"/>
              <a:ext cx="1291407" cy="525779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alpha val="43000"/>
                  </a:schemeClr>
                </a:gs>
                <a:gs pos="100000">
                  <a:schemeClr val="accent6">
                    <a:lumMod val="60000"/>
                    <a:lumOff val="40000"/>
                    <a:alpha val="43000"/>
                  </a:schemeClr>
                </a:gs>
              </a:gsLst>
              <a:lin ang="21480000" scaled="0"/>
              <a:tileRect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0449" y="5266626"/>
              <a:ext cx="1554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Basis change</a:t>
              </a:r>
            </a:p>
            <a:p>
              <a:r>
                <a:rPr lang="en-US" sz="1200" dirty="0" smtClean="0"/>
                <a:t>Local =&gt; Cartesian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1856" y="2839737"/>
            <a:ext cx="2495640" cy="4018262"/>
            <a:chOff x="3411856" y="2839737"/>
            <a:chExt cx="2495640" cy="4018262"/>
          </a:xfrm>
        </p:grpSpPr>
        <p:sp>
          <p:nvSpPr>
            <p:cNvPr id="29" name="Rectangle 28"/>
            <p:cNvSpPr/>
            <p:nvPr/>
          </p:nvSpPr>
          <p:spPr>
            <a:xfrm>
              <a:off x="3411856" y="2839737"/>
              <a:ext cx="2495640" cy="401826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100000"/>
                    <a:shade val="100000"/>
                    <a:satMod val="130000"/>
                    <a:alpha val="28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2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11856" y="5251596"/>
              <a:ext cx="24956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Processing</a:t>
              </a:r>
            </a:p>
            <a:p>
              <a:pPr algn="ctr"/>
              <a:r>
                <a:rPr lang="en-US" sz="1400" dirty="0" smtClean="0"/>
                <a:t>Sensor blend</a:t>
              </a:r>
            </a:p>
            <a:p>
              <a:pPr algn="ctr"/>
              <a:r>
                <a:rPr lang="en-US" sz="1400" dirty="0" smtClean="0"/>
                <a:t>Damping</a:t>
              </a:r>
            </a:p>
            <a:p>
              <a:pPr algn="ctr"/>
              <a:r>
                <a:rPr lang="en-US" sz="1400" dirty="0" smtClean="0"/>
                <a:t>Isolation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07496" y="2839737"/>
            <a:ext cx="1585060" cy="4018261"/>
            <a:chOff x="5907496" y="1603635"/>
            <a:chExt cx="1585060" cy="5254363"/>
          </a:xfrm>
        </p:grpSpPr>
        <p:sp>
          <p:nvSpPr>
            <p:cNvPr id="32" name="Rectangle 31"/>
            <p:cNvSpPr/>
            <p:nvPr/>
          </p:nvSpPr>
          <p:spPr>
            <a:xfrm>
              <a:off x="5907496" y="1603635"/>
              <a:ext cx="1291407" cy="525436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alpha val="43000"/>
                  </a:schemeClr>
                </a:gs>
                <a:gs pos="100000">
                  <a:schemeClr val="tx2">
                    <a:lumMod val="60000"/>
                    <a:lumOff val="40000"/>
                    <a:alpha val="43000"/>
                  </a:schemeClr>
                </a:gs>
              </a:gsLst>
              <a:lin ang="21480000" scaled="0"/>
              <a:tileRect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07496" y="4774240"/>
              <a:ext cx="1585060" cy="684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Basis change</a:t>
              </a:r>
            </a:p>
            <a:p>
              <a:r>
                <a:rPr lang="en-US" sz="1200" dirty="0" smtClean="0"/>
                <a:t>Cartesian =&gt; Local</a:t>
              </a:r>
              <a:endParaRPr lang="en-US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98903" y="2839737"/>
            <a:ext cx="1690571" cy="4018263"/>
            <a:chOff x="7198903" y="1599423"/>
            <a:chExt cx="1945096" cy="5258577"/>
          </a:xfrm>
        </p:grpSpPr>
        <p:sp>
          <p:nvSpPr>
            <p:cNvPr id="33" name="Rectangle 32"/>
            <p:cNvSpPr/>
            <p:nvPr/>
          </p:nvSpPr>
          <p:spPr>
            <a:xfrm>
              <a:off x="7198903" y="1599423"/>
              <a:ext cx="1945096" cy="52585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98903" y="4808960"/>
              <a:ext cx="1945096" cy="48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Actuators</a:t>
              </a:r>
              <a:endParaRPr lang="en-US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61315" y="794504"/>
            <a:ext cx="1128843" cy="1322024"/>
            <a:chOff x="7961315" y="965523"/>
            <a:chExt cx="1128843" cy="1322024"/>
          </a:xfrm>
        </p:grpSpPr>
        <p:sp>
          <p:nvSpPr>
            <p:cNvPr id="36" name="Oval 35"/>
            <p:cNvSpPr/>
            <p:nvPr/>
          </p:nvSpPr>
          <p:spPr>
            <a:xfrm>
              <a:off x="7961315" y="965523"/>
              <a:ext cx="1128843" cy="104722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76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7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ON/OFF</a:t>
              </a:r>
              <a:endParaRPr lang="en-US" dirty="0"/>
            </a:p>
          </p:txBody>
        </p:sp>
        <p:cxnSp>
          <p:nvCxnSpPr>
            <p:cNvPr id="38" name="Straight Arrow Connector 37"/>
            <p:cNvCxnSpPr>
              <a:stCxn id="36" idx="4"/>
            </p:cNvCxnSpPr>
            <p:nvPr/>
          </p:nvCxnSpPr>
          <p:spPr>
            <a:xfrm flipH="1">
              <a:off x="8525736" y="2012745"/>
              <a:ext cx="1" cy="274802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157929" y="843121"/>
            <a:ext cx="1128843" cy="1322024"/>
            <a:chOff x="5005529" y="690721"/>
            <a:chExt cx="1128843" cy="1322024"/>
          </a:xfrm>
        </p:grpSpPr>
        <p:sp>
          <p:nvSpPr>
            <p:cNvPr id="37" name="Oval 36"/>
            <p:cNvSpPr/>
            <p:nvPr/>
          </p:nvSpPr>
          <p:spPr>
            <a:xfrm>
              <a:off x="5005529" y="690721"/>
              <a:ext cx="1128843" cy="104722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76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76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Safety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37" idx="4"/>
            </p:cNvCxnSpPr>
            <p:nvPr/>
          </p:nvCxnSpPr>
          <p:spPr>
            <a:xfrm flipH="1">
              <a:off x="5569950" y="1737943"/>
              <a:ext cx="1" cy="274802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537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952"/>
            <a:ext cx="8318720" cy="4410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Calm environment: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17409" y="2547495"/>
            <a:ext cx="2175994" cy="399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pPr>
              <a:spcBef>
                <a:spcPts val="10"/>
              </a:spcBef>
            </a:pPr>
            <a:r>
              <a:rPr lang="en-US" sz="1400" dirty="0"/>
              <a:t>L4C </a:t>
            </a:r>
            <a:r>
              <a:rPr lang="en-US" sz="1400" dirty="0" smtClean="0"/>
              <a:t>    0 </a:t>
            </a:r>
            <a:r>
              <a:rPr lang="en-US" sz="1400" baseline="30000" dirty="0" smtClean="0"/>
              <a:t>+</a:t>
            </a:r>
            <a:r>
              <a:rPr lang="en-US" sz="1400" dirty="0"/>
              <a:t>/</a:t>
            </a:r>
            <a:r>
              <a:rPr lang="en-US" sz="1400" baseline="-25000" dirty="0"/>
              <a:t>-</a:t>
            </a:r>
            <a:r>
              <a:rPr lang="en-US" sz="1400" dirty="0"/>
              <a:t> </a:t>
            </a:r>
            <a:r>
              <a:rPr lang="en-US" sz="1400" dirty="0" smtClean="0"/>
              <a:t>400cts</a:t>
            </a:r>
          </a:p>
          <a:p>
            <a:pPr>
              <a:spcBef>
                <a:spcPts val="10"/>
              </a:spcBef>
            </a:pPr>
            <a:endParaRPr lang="en-US" sz="1400" dirty="0" smtClean="0"/>
          </a:p>
          <a:p>
            <a:pPr>
              <a:spcBef>
                <a:spcPts val="10"/>
              </a:spcBef>
            </a:pPr>
            <a:endParaRPr lang="en-US" sz="1400" dirty="0" smtClean="0"/>
          </a:p>
          <a:p>
            <a:pPr>
              <a:spcBef>
                <a:spcPts val="10"/>
              </a:spcBef>
            </a:pPr>
            <a:endParaRPr lang="en-US" sz="1400" dirty="0"/>
          </a:p>
          <a:p>
            <a:pPr>
              <a:spcBef>
                <a:spcPts val="10"/>
              </a:spcBef>
            </a:pPr>
            <a:endParaRPr lang="en-US" sz="1400" dirty="0" smtClean="0"/>
          </a:p>
          <a:p>
            <a:pPr>
              <a:spcBef>
                <a:spcPts val="10"/>
              </a:spcBef>
            </a:pPr>
            <a:r>
              <a:rPr lang="en-US" sz="1400" dirty="0" smtClean="0"/>
              <a:t>CPS     0 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-</a:t>
            </a:r>
            <a:r>
              <a:rPr lang="en-US" sz="1400" dirty="0" smtClean="0"/>
              <a:t> 400cts</a:t>
            </a:r>
          </a:p>
          <a:p>
            <a:pPr>
              <a:spcBef>
                <a:spcPts val="10"/>
              </a:spcBef>
            </a:pPr>
            <a:endParaRPr lang="en-US" sz="1400" dirty="0"/>
          </a:p>
          <a:p>
            <a:pPr>
              <a:spcBef>
                <a:spcPts val="10"/>
              </a:spcBef>
            </a:pPr>
            <a:endParaRPr lang="en-US" sz="1400" dirty="0" smtClean="0"/>
          </a:p>
          <a:p>
            <a:pPr>
              <a:spcBef>
                <a:spcPts val="10"/>
              </a:spcBef>
            </a:pPr>
            <a:endParaRPr lang="en-US" sz="1400" dirty="0"/>
          </a:p>
          <a:p>
            <a:pPr>
              <a:spcBef>
                <a:spcPts val="10"/>
              </a:spcBef>
            </a:pPr>
            <a:endParaRPr lang="en-US" sz="1400" dirty="0" smtClean="0"/>
          </a:p>
          <a:p>
            <a:pPr>
              <a:spcBef>
                <a:spcPts val="10"/>
              </a:spcBef>
            </a:pPr>
            <a:r>
              <a:rPr lang="en-US" sz="1400" dirty="0" smtClean="0"/>
              <a:t>GS13  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-</a:t>
            </a:r>
            <a:r>
              <a:rPr lang="en-US" sz="1400" dirty="0" smtClean="0"/>
              <a:t> 12000</a:t>
            </a:r>
          </a:p>
          <a:p>
            <a:pPr marL="137160" indent="-285750">
              <a:spcBef>
                <a:spcPts val="10"/>
              </a:spcBef>
              <a:buFont typeface="Arial"/>
              <a:buChar char="•"/>
            </a:pPr>
            <a:endParaRPr lang="en-US" sz="1400" dirty="0"/>
          </a:p>
          <a:p>
            <a:pPr marL="137160" indent="-285750">
              <a:spcBef>
                <a:spcPts val="10"/>
              </a:spcBef>
              <a:buFont typeface="Arial"/>
              <a:buChar char="•"/>
            </a:pPr>
            <a:endParaRPr lang="en-US" sz="1400" dirty="0" smtClean="0"/>
          </a:p>
          <a:p>
            <a:pPr marL="137160" indent="-285750">
              <a:spcBef>
                <a:spcPts val="10"/>
              </a:spcBef>
              <a:buFont typeface="Arial"/>
              <a:buChar char="•"/>
            </a:pPr>
            <a:endParaRPr lang="en-US" sz="1400" dirty="0" smtClean="0"/>
          </a:p>
          <a:p>
            <a:pPr marL="137160" indent="-285750">
              <a:spcBef>
                <a:spcPts val="10"/>
              </a:spcBef>
              <a:buFont typeface="Arial"/>
              <a:buChar char="•"/>
            </a:pPr>
            <a:endParaRPr lang="en-US" sz="1400" dirty="0" smtClean="0"/>
          </a:p>
          <a:p>
            <a:pPr>
              <a:spcBef>
                <a:spcPts val="10"/>
              </a:spcBef>
            </a:pPr>
            <a:endParaRPr lang="en-U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496" t="4277" b="-574"/>
          <a:stretch/>
        </p:blipFill>
        <p:spPr>
          <a:xfrm>
            <a:off x="2065867" y="2667000"/>
            <a:ext cx="2087800" cy="31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7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Input Filters (INF)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227" y="1228503"/>
            <a:ext cx="2744015" cy="109494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" y="1507318"/>
            <a:ext cx="3451590" cy="4952937"/>
            <a:chOff x="1" y="1507318"/>
            <a:chExt cx="3451590" cy="49529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" y="2798190"/>
              <a:ext cx="2735457" cy="32004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457200" y="2382278"/>
              <a:ext cx="1741073" cy="4077977"/>
              <a:chOff x="457200" y="2205898"/>
              <a:chExt cx="1741073" cy="407797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7200" y="2205898"/>
                <a:ext cx="17410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L4C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7200" y="5822210"/>
                <a:ext cx="17410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1200" dirty="0" smtClean="0"/>
                  <a:t>Calibration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 smtClean="0"/>
                  <a:t>Gain</a:t>
                </a:r>
                <a:endParaRPr lang="en-US" sz="1200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H="1">
              <a:off x="2584222" y="1507318"/>
              <a:ext cx="867369" cy="1275969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185654" y="1711921"/>
            <a:ext cx="2744015" cy="4548765"/>
            <a:chOff x="3185654" y="1711921"/>
            <a:chExt cx="2744015" cy="4548765"/>
          </a:xfrm>
        </p:grpSpPr>
        <p:grpSp>
          <p:nvGrpSpPr>
            <p:cNvPr id="14" name="Group 13"/>
            <p:cNvGrpSpPr/>
            <p:nvPr/>
          </p:nvGrpSpPr>
          <p:grpSpPr>
            <a:xfrm>
              <a:off x="3185654" y="2464716"/>
              <a:ext cx="2744015" cy="3795970"/>
              <a:chOff x="3185654" y="2288336"/>
              <a:chExt cx="2744015" cy="37959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5654" y="2606907"/>
                <a:ext cx="2744015" cy="320040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661932" y="2288336"/>
                <a:ext cx="17410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CPS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30242" y="5807307"/>
                <a:ext cx="17410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1200" dirty="0" smtClean="0"/>
                  <a:t>Calibration</a:t>
                </a:r>
                <a:endParaRPr lang="en-US" sz="1400" dirty="0" smtClean="0"/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H="1">
              <a:off x="3609011" y="1711921"/>
              <a:ext cx="1" cy="1097823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756392" y="1909129"/>
            <a:ext cx="5387608" cy="4920458"/>
            <a:chOff x="3756392" y="1909129"/>
            <a:chExt cx="5387608" cy="4920458"/>
          </a:xfrm>
        </p:grpSpPr>
        <p:grpSp>
          <p:nvGrpSpPr>
            <p:cNvPr id="17" name="Group 16"/>
            <p:cNvGrpSpPr/>
            <p:nvPr/>
          </p:nvGrpSpPr>
          <p:grpSpPr>
            <a:xfrm>
              <a:off x="6399985" y="2372022"/>
              <a:ext cx="2744015" cy="4457565"/>
              <a:chOff x="6399985" y="2195642"/>
              <a:chExt cx="2744015" cy="445756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9985" y="2606907"/>
                <a:ext cx="2744015" cy="32004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945727" y="2195642"/>
                <a:ext cx="1741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GS13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945727" y="5822210"/>
                <a:ext cx="17410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n-US" sz="1200" dirty="0" smtClean="0"/>
                  <a:t>Calibration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 err="1" smtClean="0"/>
                  <a:t>Symmetrization</a:t>
                </a:r>
                <a:endParaRPr lang="en-US" sz="1200" dirty="0" smtClean="0"/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 smtClean="0"/>
                  <a:t>Gain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 err="1" smtClean="0"/>
                  <a:t>Dewhitening</a:t>
                </a:r>
                <a:endParaRPr lang="en-US" sz="1200" dirty="0" smtClean="0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3756392" y="1909129"/>
              <a:ext cx="2643593" cy="87415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78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Input Filters (INF)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t="1787" b="82130"/>
          <a:stretch/>
        </p:blipFill>
        <p:spPr>
          <a:xfrm>
            <a:off x="831424" y="2806938"/>
            <a:ext cx="7327992" cy="13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Coordinate Transform Matrices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469568" y="1779975"/>
            <a:ext cx="6083284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400" dirty="0" smtClean="0"/>
              <a:t>Open </a:t>
            </a:r>
            <a:r>
              <a:rPr lang="en-US" sz="1400" dirty="0" err="1" smtClean="0"/>
              <a:t>Matlab</a:t>
            </a:r>
            <a:r>
              <a:rPr lang="en-US" sz="1400" dirty="0" smtClean="0"/>
              <a:t>®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sz="1400" dirty="0" smtClean="0"/>
              <a:t>Load Paths:</a:t>
            </a:r>
            <a:br>
              <a:rPr lang="en-US" sz="1400" dirty="0" smtClean="0"/>
            </a:br>
            <a:r>
              <a:rPr lang="en-US" sz="1400" i="1" dirty="0" smtClean="0"/>
              <a:t>HAM-ISI</a:t>
            </a:r>
            <a:br>
              <a:rPr lang="en-US" sz="1400" i="1" dirty="0" smtClean="0"/>
            </a:br>
            <a:r>
              <a:rPr lang="en-US" sz="1400" i="1" dirty="0" smtClean="0"/>
              <a:t>SEI</a:t>
            </a:r>
            <a:br>
              <a:rPr lang="en-US" sz="1400" i="1" dirty="0" smtClean="0"/>
            </a:br>
            <a:endParaRPr lang="en-US" sz="1400" i="1" dirty="0" smtClean="0"/>
          </a:p>
          <a:p>
            <a:pPr marL="342900" indent="-342900">
              <a:buFont typeface="+mj-ea"/>
              <a:buAutoNum type="circleNumDbPlain"/>
            </a:pPr>
            <a:r>
              <a:rPr lang="en-US" sz="1400" dirty="0" smtClean="0"/>
              <a:t>Set Variables:</a:t>
            </a:r>
          </a:p>
          <a:p>
            <a:pPr lvl="1"/>
            <a:r>
              <a: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IFO                 = 'X1';             </a:t>
            </a:r>
          </a:p>
          <a:p>
            <a:pPr lvl="1"/>
            <a:r>
              <a:rPr lang="fr-FR" sz="1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Chamber</a:t>
            </a:r>
            <a:r>
              <a: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= 'HAMX';</a:t>
            </a:r>
          </a:p>
          <a:p>
            <a:pPr lvl="1"/>
            <a:r>
              <a: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Direction           = 'X';</a:t>
            </a:r>
          </a:p>
          <a:p>
            <a:pPr lvl="1"/>
            <a:r>
              <a:rPr lang="fr-FR" sz="1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Set_Gains</a:t>
            </a:r>
            <a:r>
              <a: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= 1</a:t>
            </a:r>
            <a:r>
              <a:rPr lang="fr-FR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br>
              <a:rPr lang="fr-FR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1400" i="1" dirty="0" smtClean="0">
                <a:solidFill>
                  <a:srgbClr val="DD00F3"/>
                </a:solidFill>
              </a:rPr>
              <a:t/>
            </a:r>
            <a:br>
              <a:rPr lang="fr-FR" sz="1400" i="1" dirty="0" smtClean="0">
                <a:solidFill>
                  <a:srgbClr val="DD00F3"/>
                </a:solidFill>
              </a:rPr>
            </a:br>
            <a:endParaRPr lang="fr-FR" sz="1400" i="1" dirty="0" smtClean="0">
              <a:solidFill>
                <a:srgbClr val="DD00F3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fr-FR" sz="1400" dirty="0" err="1" smtClean="0"/>
              <a:t>Run</a:t>
            </a:r>
            <a:r>
              <a:rPr lang="fr-FR" sz="1400" dirty="0" smtClean="0"/>
              <a:t>:</a:t>
            </a:r>
            <a:endParaRPr lang="en-US" sz="1400" dirty="0" smtClean="0"/>
          </a:p>
          <a:p>
            <a:pPr lvl="1">
              <a:spcBef>
                <a:spcPts val="10"/>
              </a:spcBef>
            </a:pPr>
            <a:r>
              <a:rPr lang="en-US" sz="1400" i="1" dirty="0" err="1" smtClean="0">
                <a:solidFill>
                  <a:srgbClr val="558ED5"/>
                </a:solidFill>
              </a:rPr>
              <a:t>Populate_MEDM_Screen_HAM_ISI</a:t>
            </a:r>
            <a:r>
              <a:rPr lang="en-US" sz="1400" i="1" dirty="0">
                <a:solidFill>
                  <a:srgbClr val="558ED5"/>
                </a:solidFill>
              </a:rPr>
              <a:t>(</a:t>
            </a:r>
            <a:r>
              <a:rPr lang="en-US" sz="1400" i="1" dirty="0" err="1">
                <a:solidFill>
                  <a:srgbClr val="558ED5"/>
                </a:solidFill>
              </a:rPr>
              <a:t>IFO,Chamber,Direction,Set_Gains</a:t>
            </a:r>
            <a:r>
              <a:rPr lang="en-US" sz="1400" i="1" dirty="0">
                <a:solidFill>
                  <a:srgbClr val="558ED5"/>
                </a:solidFill>
              </a:rPr>
              <a:t>)</a:t>
            </a:r>
          </a:p>
          <a:p>
            <a:pPr>
              <a:spcBef>
                <a:spcPts val="10"/>
              </a:spcBef>
            </a:pPr>
            <a:endParaRPr lang="en-U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557" y="1295400"/>
            <a:ext cx="2819244" cy="35662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2692400" y="1604254"/>
            <a:ext cx="3553370" cy="127003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335" y="5433825"/>
            <a:ext cx="2120900" cy="13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3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994" y="1224848"/>
            <a:ext cx="2744015" cy="109494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7200" y="2010743"/>
            <a:ext cx="4363844" cy="4838438"/>
            <a:chOff x="457200" y="2010743"/>
            <a:chExt cx="4363844" cy="48384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2734381"/>
              <a:ext cx="4363844" cy="41148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2697236" y="2010743"/>
              <a:ext cx="0" cy="723930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41554" y="4042943"/>
            <a:ext cx="3553895" cy="1371600"/>
            <a:chOff x="4941554" y="4042943"/>
            <a:chExt cx="3553895" cy="1371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0849" y="4042943"/>
              <a:ext cx="2514600" cy="13716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4941554" y="4708674"/>
              <a:ext cx="988493" cy="0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02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1BA3-0B89-48BF-A931-85714F859A5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>
            <a:off x="1" y="1126305"/>
            <a:ext cx="9144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481" y1="13142" x2="12481" y2="13142"/>
                        <a14:foregroundMark x1="23626" y1="17248" x2="23626" y2="17248"/>
                        <a14:foregroundMark x1="33135" y1="20945" x2="33135" y2="20945"/>
                        <a14:foregroundMark x1="64785" y1="26078" x2="64785" y2="26078"/>
                        <a14:foregroundMark x1="83358" y1="42505" x2="83358" y2="42505"/>
                        <a14:foregroundMark x1="39822" y1="80698" x2="39822" y2="80698"/>
                        <a14:foregroundMark x1="27043" y1="72895" x2="27043" y2="72895"/>
                        <a14:foregroundMark x1="14859" y1="64476" x2="14859" y2="64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" cy="88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6"/>
          <p:cNvPicPr>
            <a:picLocks noChangeAspect="1" noChangeArrowheads="1"/>
          </p:cNvPicPr>
          <p:nvPr/>
        </p:nvPicPr>
        <p:blipFill rotWithShape="1">
          <a:blip r:embed="rId5" cstate="print"/>
          <a:srcRect b="48616"/>
          <a:stretch/>
        </p:blipFill>
        <p:spPr bwMode="auto">
          <a:xfrm>
            <a:off x="1511809" y="2529069"/>
            <a:ext cx="6224477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05" name="Groupe 8"/>
          <p:cNvGrpSpPr/>
          <p:nvPr/>
        </p:nvGrpSpPr>
        <p:grpSpPr>
          <a:xfrm>
            <a:off x="1187945" y="3222005"/>
            <a:ext cx="823615" cy="341545"/>
            <a:chOff x="1328308" y="3356436"/>
            <a:chExt cx="1103619" cy="481653"/>
          </a:xfrm>
        </p:grpSpPr>
        <p:cxnSp>
          <p:nvCxnSpPr>
            <p:cNvPr id="106" name="Connecteur droit avec flèche 6"/>
            <p:cNvCxnSpPr/>
            <p:nvPr/>
          </p:nvCxnSpPr>
          <p:spPr>
            <a:xfrm>
              <a:off x="1900852" y="3641098"/>
              <a:ext cx="53107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7"/>
            <p:cNvSpPr txBox="1"/>
            <p:nvPr/>
          </p:nvSpPr>
          <p:spPr>
            <a:xfrm>
              <a:off x="1328308" y="3356436"/>
              <a:ext cx="723836" cy="481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CPS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" name="Groupe 18"/>
          <p:cNvGrpSpPr/>
          <p:nvPr/>
        </p:nvGrpSpPr>
        <p:grpSpPr>
          <a:xfrm flipH="1">
            <a:off x="7000696" y="3054224"/>
            <a:ext cx="1723262" cy="338554"/>
            <a:chOff x="960068" y="3466859"/>
            <a:chExt cx="2162399" cy="477434"/>
          </a:xfrm>
        </p:grpSpPr>
        <p:cxnSp>
          <p:nvCxnSpPr>
            <p:cNvPr id="109" name="Connecteur droit avec flèche 19"/>
            <p:cNvCxnSpPr/>
            <p:nvPr/>
          </p:nvCxnSpPr>
          <p:spPr>
            <a:xfrm>
              <a:off x="2636524" y="3757717"/>
              <a:ext cx="485943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ZoneTexte 20"/>
            <p:cNvSpPr txBox="1"/>
            <p:nvPr/>
          </p:nvSpPr>
          <p:spPr>
            <a:xfrm>
              <a:off x="960068" y="3466859"/>
              <a:ext cx="1830036" cy="4774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 smtClean="0">
                  <a:solidFill>
                    <a:srgbClr val="0000FF"/>
                  </a:solidFill>
                </a:rPr>
                <a:t>Seismometer</a:t>
              </a:r>
              <a:endParaRPr lang="fr-FR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25102" y="2866936"/>
            <a:ext cx="1624770" cy="144747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2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949871" y="2866936"/>
            <a:ext cx="3184175" cy="14474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4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17028</TotalTime>
  <Words>384</Words>
  <Application>Microsoft Macintosh PowerPoint</Application>
  <PresentationFormat>On-screen Show (4:3)</PresentationFormat>
  <Paragraphs>197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Main</vt:lpstr>
      <vt:lpstr>Sensors</vt:lpstr>
      <vt:lpstr>Input Filters (INF)</vt:lpstr>
      <vt:lpstr>Input Filters (INF)</vt:lpstr>
      <vt:lpstr>Coordinate Transform Matrices</vt:lpstr>
      <vt:lpstr>Damping</vt:lpstr>
      <vt:lpstr>Blend</vt:lpstr>
      <vt:lpstr>Blend</vt:lpstr>
      <vt:lpstr>ISO Loops</vt:lpstr>
      <vt:lpstr>Watchdogs</vt:lpstr>
      <vt:lpstr>CPU check</vt:lpstr>
      <vt:lpstr>Conclusion</vt:lpstr>
      <vt:lpstr>PowerPoint Presentation</vt:lpstr>
      <vt:lpstr>Power Spectra</vt:lpstr>
      <vt:lpstr>Transfer Functions</vt:lpstr>
      <vt:lpstr>Example #1</vt:lpstr>
      <vt:lpstr>Example #2</vt:lpstr>
      <vt:lpstr>PowerPoint Presentation</vt:lpstr>
    </vt:vector>
  </TitlesOfParts>
  <Company>aLIGO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HAM-ISI Trouble Shooting for LHO Operators</dc:title>
  <dc:creator>Hugo Paris</dc:creator>
  <cp:lastModifiedBy>Hugo Paris</cp:lastModifiedBy>
  <cp:revision>79</cp:revision>
  <dcterms:created xsi:type="dcterms:W3CDTF">2012-06-04T16:26:03Z</dcterms:created>
  <dcterms:modified xsi:type="dcterms:W3CDTF">2012-07-18T18:44:39Z</dcterms:modified>
</cp:coreProperties>
</file>