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Helvetica Neue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HelveticaNeue-boldItalic.fntdata"/><Relationship Id="rId10" Type="http://schemas.openxmlformats.org/officeDocument/2006/relationships/font" Target="fonts/HelveticaNeue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HelveticaNeue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HelveticaNeu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cd78b5742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cd78b5742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3125" lIns="93125" spcFirstLastPara="1" rIns="93125" wrap="square" tIns="931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3125" lIns="93125" spcFirstLastPara="1" rIns="93125" wrap="square" tIns="931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8971" y="4749911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3125" lIns="93125" spcFirstLastPara="1" rIns="93125" wrap="square" tIns="931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3125" lIns="93125" spcFirstLastPara="1" rIns="93125" wrap="square" tIns="931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&amp; Subtitle" showMasterSp="0">
  <p:cSld name="TITLE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/>
          <p:nvPr>
            <p:ph type="title"/>
          </p:nvPr>
        </p:nvSpPr>
        <p:spPr>
          <a:xfrm>
            <a:off x="892969" y="863947"/>
            <a:ext cx="7358100" cy="1741200"/>
          </a:xfrm>
          <a:prstGeom prst="rect">
            <a:avLst/>
          </a:prstGeom>
          <a:noFill/>
          <a:ln>
            <a:noFill/>
          </a:ln>
        </p:spPr>
        <p:txBody>
          <a:bodyPr anchorCtr="0" anchor="b" bIns="93125" lIns="93125" spcFirstLastPara="1" rIns="93125" wrap="square" tIns="931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15240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29210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44450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58420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73660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88900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102870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118110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892969" y="2652117"/>
            <a:ext cx="7358100" cy="5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spcFirstLastPara="1" rIns="93125" wrap="square" tIns="93125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b="0" i="0" sz="21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"/>
              <a:buNone/>
              <a:defRPr b="0" i="0" sz="21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"/>
              <a:buNone/>
              <a:defRPr b="0" i="0" sz="21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"/>
              <a:buNone/>
              <a:defRPr b="0" i="0" sz="21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"/>
              <a:buNone/>
              <a:defRPr b="0" i="0" sz="21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36550" lvl="5" marL="2743200" marR="0" rtl="0" algn="l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b="0" i="0" sz="23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336550" lvl="6" marL="3200400" marR="0" rtl="0" algn="l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b="0" i="0" sz="23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336550" lvl="7" marL="3657600" marR="0" rtl="0" algn="l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b="0" i="0" sz="23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336550" lvl="8" marL="4114800" marR="0" rtl="0" algn="l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b="0" i="0" sz="23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4437983" y="4878958"/>
            <a:ext cx="258900" cy="2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2750" lIns="32750" spcFirstLastPara="1" rIns="32750" wrap="square" tIns="3275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7156" y="108831"/>
            <a:ext cx="1873560" cy="708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1176825" y="445025"/>
            <a:ext cx="7655400" cy="572700"/>
          </a:xfrm>
          <a:prstGeom prst="rect">
            <a:avLst/>
          </a:prstGeom>
        </p:spPr>
        <p:txBody>
          <a:bodyPr anchorCtr="0" anchor="t" bIns="93125" lIns="93125" spcFirstLastPara="1" rIns="93125" wrap="square" tIns="931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7750" y="1152475"/>
            <a:ext cx="8514600" cy="3416400"/>
          </a:xfrm>
          <a:prstGeom prst="rect">
            <a:avLst/>
          </a:prstGeom>
        </p:spPr>
        <p:txBody>
          <a:bodyPr anchorCtr="0" anchor="t" bIns="93125" lIns="93125" spcFirstLastPara="1" rIns="93125" wrap="square" tIns="931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1176825" y="445025"/>
            <a:ext cx="7655400" cy="572700"/>
          </a:xfrm>
          <a:prstGeom prst="rect">
            <a:avLst/>
          </a:prstGeom>
        </p:spPr>
        <p:txBody>
          <a:bodyPr anchorCtr="0" anchor="t" bIns="93125" lIns="93125" spcFirstLastPara="1" rIns="93125" wrap="square" tIns="931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3125" lIns="93125" spcFirstLastPara="1" rIns="93125" wrap="square" tIns="931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3125" lIns="93125" spcFirstLastPara="1" rIns="93125" wrap="square" tIns="931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1176825" y="445025"/>
            <a:ext cx="7655400" cy="572700"/>
          </a:xfrm>
          <a:prstGeom prst="rect">
            <a:avLst/>
          </a:prstGeom>
        </p:spPr>
        <p:txBody>
          <a:bodyPr anchorCtr="0" anchor="t" bIns="93125" lIns="93125" spcFirstLastPara="1" rIns="93125" wrap="square" tIns="931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3125" lIns="93125" spcFirstLastPara="1" rIns="93125" wrap="square" tIns="931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3125" lIns="93125" spcFirstLastPara="1" rIns="93125" wrap="square" tIns="931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3125" lIns="93125" spcFirstLastPara="1" rIns="93125" wrap="square" tIns="93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3125" lIns="93125" spcFirstLastPara="1" rIns="93125" wrap="square" tIns="931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1pPr>
            <a:lvl2pPr lvl="1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2pPr>
            <a:lvl3pPr lvl="2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3pPr>
            <a:lvl4pPr lvl="3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4pPr>
            <a:lvl5pPr lvl="4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5pPr>
            <a:lvl6pPr lvl="5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6pPr>
            <a:lvl7pPr lvl="6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7pPr>
            <a:lvl8pPr lvl="7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8pPr>
            <a:lvl9pPr lvl="8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3125" lIns="93125" spcFirstLastPara="1" rIns="93125" wrap="square" tIns="931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1.jpg"/><Relationship Id="rId2" Type="http://schemas.openxmlformats.org/officeDocument/2006/relationships/image" Target="../media/image3.jp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176825" y="445025"/>
            <a:ext cx="7655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spcFirstLastPara="1" rIns="93125" wrap="square" tIns="931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7750" y="1152475"/>
            <a:ext cx="8514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spcFirstLastPara="1" rIns="93125" wrap="square" tIns="931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3125" lIns="93125" spcFirstLastPara="1" rIns="93125" wrap="square" tIns="931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7944640" y="162132"/>
            <a:ext cx="1085391" cy="4571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7" y="0"/>
            <a:ext cx="1088138" cy="78147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3125" lIns="93125" spcFirstLastPara="1" rIns="93125" wrap="square" tIns="931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LIGO Scientific Collaboration</a:t>
            </a:r>
            <a:endParaRPr/>
          </a:p>
        </p:txBody>
      </p:sp>
      <p:sp>
        <p:nvSpPr>
          <p:cNvPr id="62" name="Google Shape;62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3125" lIns="93125" spcFirstLastPara="1" rIns="93125" wrap="square" tIns="931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Organizational Chart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9900"/>
                </a:solidFill>
              </a:rPr>
              <a:t>Updated: 7 June 2021</a:t>
            </a:r>
            <a:endParaRPr>
              <a:solidFill>
                <a:srgbClr val="FF9900"/>
              </a:solidFill>
            </a:endParaRPr>
          </a:p>
        </p:txBody>
      </p:sp>
      <p:sp>
        <p:nvSpPr>
          <p:cNvPr id="63" name="Google Shape;63;p14"/>
          <p:cNvSpPr txBox="1"/>
          <p:nvPr>
            <p:ph idx="12" type="sldNum"/>
          </p:nvPr>
        </p:nvSpPr>
        <p:spPr>
          <a:xfrm>
            <a:off x="8498971" y="4749911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/>
        </p:nvSpPr>
        <p:spPr>
          <a:xfrm>
            <a:off x="3474725" y="1008221"/>
            <a:ext cx="2194500" cy="384000"/>
          </a:xfrm>
          <a:prstGeom prst="rect">
            <a:avLst/>
          </a:prstGeom>
          <a:solidFill>
            <a:srgbClr val="EFEFEF"/>
          </a:solidFill>
          <a:ln cap="flat" cmpd="sng" w="12700">
            <a:solidFill>
              <a:srgbClr val="F4F8F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Management Team</a:t>
            </a:r>
            <a:endParaRPr b="1" i="0" sz="1200" u="none" cap="none" strike="noStrike">
              <a:solidFill>
                <a:srgbClr val="9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rPr lang="en" sz="80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P. Brady, Spokesperson</a:t>
            </a:r>
            <a:endParaRPr sz="800">
              <a:solidFill>
                <a:srgbClr val="9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t/>
            </a:r>
            <a:endParaRPr>
              <a:solidFill>
                <a:srgbClr val="980000"/>
              </a:solidFill>
            </a:endParaRPr>
          </a:p>
        </p:txBody>
      </p:sp>
      <p:sp>
        <p:nvSpPr>
          <p:cNvPr id="69" name="Google Shape;69;p15"/>
          <p:cNvSpPr txBox="1"/>
          <p:nvPr/>
        </p:nvSpPr>
        <p:spPr>
          <a:xfrm>
            <a:off x="3474720" y="106680"/>
            <a:ext cx="2194500" cy="402300"/>
          </a:xfrm>
          <a:prstGeom prst="rect">
            <a:avLst/>
          </a:prstGeom>
          <a:solidFill>
            <a:srgbClr val="EFEFEF"/>
          </a:solidFill>
          <a:ln cap="flat" cmpd="sng" w="12700">
            <a:solidFill>
              <a:srgbClr val="F4F8F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rPr b="1" lang="en" sz="12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rPr>
              <a:t>Council</a:t>
            </a:r>
            <a:endParaRPr b="1" sz="1200">
              <a:solidFill>
                <a:srgbClr val="A5002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rPr lang="en" sz="8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rPr>
              <a:t>S. Penn, Council Chair</a:t>
            </a:r>
            <a:endParaRPr sz="1200">
              <a:solidFill>
                <a:srgbClr val="A5002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5"/>
          <p:cNvSpPr txBox="1"/>
          <p:nvPr/>
        </p:nvSpPr>
        <p:spPr>
          <a:xfrm>
            <a:off x="71505" y="1464227"/>
            <a:ext cx="1737300" cy="384600"/>
          </a:xfrm>
          <a:prstGeom prst="rect">
            <a:avLst/>
          </a:prstGeom>
          <a:solidFill>
            <a:srgbClr val="CCCCCC"/>
          </a:solidFill>
          <a:ln cap="flat" cmpd="sng" w="9525">
            <a:solidFill>
              <a:srgbClr val="F4F8F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100"/>
              <a:buFont typeface="Arial"/>
              <a:buNone/>
            </a:pPr>
            <a:r>
              <a:rPr b="1" i="0" lang="en" sz="1200" u="none" cap="none" strike="noStrike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Observational Science</a:t>
            </a:r>
            <a:endParaRPr b="1" sz="1200">
              <a:solidFill>
                <a:srgbClr val="4A86E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sng" cap="none" strike="noStrike">
                <a:latin typeface="Calibri"/>
                <a:ea typeface="Calibri"/>
                <a:cs typeface="Calibri"/>
                <a:sym typeface="Calibri"/>
              </a:rPr>
              <a:t>(P. Shawhan [MT])</a:t>
            </a:r>
            <a:endParaRPr/>
          </a:p>
        </p:txBody>
      </p:sp>
      <p:sp>
        <p:nvSpPr>
          <p:cNvPr id="71" name="Google Shape;71;p15"/>
          <p:cNvSpPr txBox="1"/>
          <p:nvPr/>
        </p:nvSpPr>
        <p:spPr>
          <a:xfrm>
            <a:off x="5523461" y="1464227"/>
            <a:ext cx="1737300" cy="384600"/>
          </a:xfrm>
          <a:prstGeom prst="rect">
            <a:avLst/>
          </a:prstGeom>
          <a:solidFill>
            <a:srgbClr val="CCCCCC"/>
          </a:solidFill>
          <a:ln cap="flat" cmpd="sng" w="9525">
            <a:solidFill>
              <a:srgbClr val="F4F8F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100"/>
              <a:buFont typeface="Arial"/>
              <a:buNone/>
            </a:pPr>
            <a:r>
              <a:rPr b="1" i="0" lang="en" sz="1100" u="none" cap="none" strike="noStrike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Communications</a:t>
            </a:r>
            <a:endParaRPr b="1">
              <a:solidFill>
                <a:srgbClr val="4A86E8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sng" cap="none" strike="noStrike">
                <a:latin typeface="Calibri"/>
                <a:ea typeface="Calibri"/>
                <a:cs typeface="Calibri"/>
                <a:sym typeface="Calibri"/>
              </a:rPr>
              <a:t>(M. Hendry [MT]</a:t>
            </a:r>
            <a:r>
              <a:rPr b="0" i="0" lang="en" sz="800" u="none" cap="none" strike="noStrike"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</p:txBody>
      </p:sp>
      <p:sp>
        <p:nvSpPr>
          <p:cNvPr id="72" name="Google Shape;72;p15"/>
          <p:cNvSpPr/>
          <p:nvPr/>
        </p:nvSpPr>
        <p:spPr>
          <a:xfrm>
            <a:off x="71500" y="1935480"/>
            <a:ext cx="1737300" cy="27432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rgbClr val="F4F8F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Burst Group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 R. Frey [MT], M. Cavaglia)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Compact Binary Group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 G. Ashton, C. Hanna [MT])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Continuous Wave Group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(M. Pitkin, K. Wette [MT])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Stochastic Group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(V. Mandic, S. Kandhasamy [MT])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8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Review Committees</a:t>
            </a:r>
            <a:endParaRPr b="1" sz="8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(Burst: A. Member ...)</a:t>
            </a:r>
            <a:endParaRPr sz="8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5"/>
          <p:cNvSpPr/>
          <p:nvPr/>
        </p:nvSpPr>
        <p:spPr>
          <a:xfrm>
            <a:off x="3706138" y="1935480"/>
            <a:ext cx="1737300" cy="27432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rgbClr val="F4F8F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Calibration WG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(J. Rollins, M. Wade)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Detector Characterization </a:t>
            </a: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WG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(B. Hughey [MT], L. Nuttall)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Low Latency WG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S. Ghosh, </a:t>
            </a: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E. Katsavounidis</a:t>
            </a: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)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Run Planning Committee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(D. Shoemaker)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Computing &amp; Software WG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(P. Couvares, D. </a:t>
            </a: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MacLeod</a:t>
            </a: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 [MT])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Support of Observatories Committee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(R. Savage, A. Effler)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Open Data WG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(J. Kanner)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5"/>
          <p:cNvSpPr/>
          <p:nvPr/>
        </p:nvSpPr>
        <p:spPr>
          <a:xfrm>
            <a:off x="3706143" y="1464227"/>
            <a:ext cx="1737300" cy="384000"/>
          </a:xfrm>
          <a:prstGeom prst="rect">
            <a:avLst/>
          </a:prstGeom>
          <a:solidFill>
            <a:srgbClr val="CCCCCC"/>
          </a:solidFill>
          <a:ln cap="flat" cmpd="sng" w="9525">
            <a:solidFill>
              <a:srgbClr val="F4F8F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200" u="none" cap="none" strike="noStrike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Operations</a:t>
            </a:r>
            <a:endParaRPr b="1" sz="1200">
              <a:solidFill>
                <a:srgbClr val="4A86E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lang="en" sz="800" u="sng">
                <a:latin typeface="Calibri"/>
                <a:ea typeface="Calibri"/>
                <a:cs typeface="Calibri"/>
                <a:sym typeface="Calibri"/>
              </a:rPr>
              <a:t>(B. O’Reilly [MT])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15"/>
          <p:cNvSpPr txBox="1"/>
          <p:nvPr/>
        </p:nvSpPr>
        <p:spPr>
          <a:xfrm>
            <a:off x="1575490" y="1000130"/>
            <a:ext cx="1737300" cy="400200"/>
          </a:xfrm>
          <a:prstGeom prst="rect">
            <a:avLst/>
          </a:prstGeom>
          <a:solidFill>
            <a:srgbClr val="EFEFEF"/>
          </a:solidFill>
          <a:ln cap="flat" cmpd="sng" w="12700">
            <a:solidFill>
              <a:srgbClr val="F4F8F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rPr b="1" lang="en" sz="12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rPr>
              <a:t>LIGO-Virgo-KAGRA Committees</a:t>
            </a:r>
            <a:endParaRPr b="1"/>
          </a:p>
        </p:txBody>
      </p:sp>
      <p:sp>
        <p:nvSpPr>
          <p:cNvPr id="76" name="Google Shape;76;p15"/>
          <p:cNvSpPr txBox="1"/>
          <p:nvPr/>
        </p:nvSpPr>
        <p:spPr>
          <a:xfrm>
            <a:off x="5831140" y="1000130"/>
            <a:ext cx="1737300" cy="400200"/>
          </a:xfrm>
          <a:prstGeom prst="rect">
            <a:avLst/>
          </a:prstGeom>
          <a:solidFill>
            <a:srgbClr val="EFEFEF"/>
          </a:solidFill>
          <a:ln cap="flat" cmpd="sng" w="12700">
            <a:solidFill>
              <a:srgbClr val="F4F8F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rPr b="1" lang="en" sz="120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Program Committee</a:t>
            </a:r>
            <a:endParaRPr b="1" sz="1200">
              <a:solidFill>
                <a:srgbClr val="9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rPr lang="en" sz="80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S. Fairhurst &amp; S. Ballmer</a:t>
            </a:r>
            <a:endParaRPr sz="800">
              <a:solidFill>
                <a:srgbClr val="98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15"/>
          <p:cNvSpPr/>
          <p:nvPr/>
        </p:nvSpPr>
        <p:spPr>
          <a:xfrm>
            <a:off x="1855437" y="1935475"/>
            <a:ext cx="1818300" cy="27432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rgbClr val="F4F8F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Quantum Noise WG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(H. Miao)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Lasers &amp; Auxiliary Optics WG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(V. Quetschke)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Optics WG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(S. Reid, J. Steinlechner)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Seismic Isolation and Suspensions WG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(G. Hammond)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Advanced Interferometer Conf WG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(D. Brown)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 Systems WG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(G. Vajente)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15"/>
          <p:cNvSpPr/>
          <p:nvPr/>
        </p:nvSpPr>
        <p:spPr>
          <a:xfrm>
            <a:off x="5523456" y="1935480"/>
            <a:ext cx="1737300" cy="27432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rgbClr val="F4F8F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Formal Education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L. Cominsky, W. Katzman, </a:t>
            </a: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Strunk</a:t>
            </a: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Informal Ed &amp; Outreach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(A. </a:t>
            </a: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Stuver)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LSC Web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(M. Favata)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LIGO Magazine 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(H. Middleton)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5"/>
          <p:cNvSpPr txBox="1"/>
          <p:nvPr/>
        </p:nvSpPr>
        <p:spPr>
          <a:xfrm>
            <a:off x="7340780" y="1464227"/>
            <a:ext cx="1737300" cy="384600"/>
          </a:xfrm>
          <a:prstGeom prst="rect">
            <a:avLst/>
          </a:prstGeom>
          <a:solidFill>
            <a:srgbClr val="CCCCCC"/>
          </a:solidFill>
          <a:ln cap="flat" cmpd="sng" w="9525">
            <a:solidFill>
              <a:srgbClr val="F4F8F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100"/>
              <a:buFont typeface="Arial"/>
              <a:buNone/>
            </a:pPr>
            <a:r>
              <a:rPr b="1" lang="en" sz="1200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Standards &amp; Services</a:t>
            </a:r>
            <a:endParaRPr b="1" sz="1200">
              <a:solidFill>
                <a:srgbClr val="4A86E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sng" cap="none" strike="noStrike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" sz="800" u="sng">
                <a:latin typeface="Calibri"/>
                <a:ea typeface="Calibri"/>
                <a:cs typeface="Calibri"/>
                <a:sym typeface="Calibri"/>
              </a:rPr>
              <a:t>L. Cadonati [MT]</a:t>
            </a:r>
            <a:r>
              <a:rPr b="0" i="0" lang="en" sz="800" u="sng" cap="none" strike="noStrike"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</p:txBody>
      </p:sp>
      <p:sp>
        <p:nvSpPr>
          <p:cNvPr id="80" name="Google Shape;80;p15"/>
          <p:cNvSpPr/>
          <p:nvPr/>
        </p:nvSpPr>
        <p:spPr>
          <a:xfrm>
            <a:off x="7340775" y="1935480"/>
            <a:ext cx="1737300" cy="27432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rgbClr val="F4F8F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Diversity, Equity, Inclusion Committee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(R. Frey)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Meetings Committee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(S. Heng)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Elections &amp; Membership Committee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(J. Whelan, </a:t>
            </a: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 Hammond)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Academic Advisory Committee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(P. Fulda, J. Steinlechner)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Sp</a:t>
            </a: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eakers &amp; Awards Committee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(G. Gonzalez)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Editorial Board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(R. O’Shaughnessy &amp; K. Riles [MT])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Standards &amp; Conduct Committee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(TBD)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15"/>
          <p:cNvSpPr txBox="1"/>
          <p:nvPr/>
        </p:nvSpPr>
        <p:spPr>
          <a:xfrm>
            <a:off x="1888824" y="1464227"/>
            <a:ext cx="1737300" cy="384600"/>
          </a:xfrm>
          <a:prstGeom prst="rect">
            <a:avLst/>
          </a:prstGeom>
          <a:solidFill>
            <a:srgbClr val="CCCCCC"/>
          </a:solidFill>
          <a:ln cap="flat" cmpd="sng" w="9525">
            <a:solidFill>
              <a:srgbClr val="F4F8F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100"/>
              <a:buFont typeface="Arial"/>
              <a:buNone/>
            </a:pPr>
            <a:r>
              <a:rPr b="1" i="0" lang="en" sz="1100" u="none" cap="none" strike="noStrike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Instrument Science</a:t>
            </a:r>
            <a:endParaRPr b="1">
              <a:solidFill>
                <a:srgbClr val="4A86E8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(P. Fritschel [MT])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5831140" y="107730"/>
            <a:ext cx="1737300" cy="400200"/>
          </a:xfrm>
          <a:prstGeom prst="rect">
            <a:avLst/>
          </a:prstGeom>
          <a:solidFill>
            <a:srgbClr val="EFEFEF"/>
          </a:solidFill>
          <a:ln cap="flat" cmpd="sng" w="12700">
            <a:solidFill>
              <a:srgbClr val="F4F8F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rPr b="1" lang="en" sz="12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rPr>
              <a:t>Ombudspersons</a:t>
            </a:r>
            <a:endParaRPr b="1" sz="1200">
              <a:solidFill>
                <a:srgbClr val="A5002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rPr lang="en" sz="8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rPr>
              <a:t>Vacant, L. Cominsky</a:t>
            </a:r>
            <a:endParaRPr b="1" sz="1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3477520" y="557451"/>
            <a:ext cx="2194500" cy="402300"/>
          </a:xfrm>
          <a:prstGeom prst="rect">
            <a:avLst/>
          </a:prstGeom>
          <a:solidFill>
            <a:srgbClr val="EFEFEF"/>
          </a:solidFill>
          <a:ln cap="flat" cmpd="sng" w="12700">
            <a:solidFill>
              <a:srgbClr val="F4F8F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rPr b="1" lang="en" sz="12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rPr>
              <a:t>Spokesperson</a:t>
            </a:r>
            <a:endParaRPr b="1" sz="1200">
              <a:solidFill>
                <a:srgbClr val="A5002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rPr lang="en" sz="8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rPr>
              <a:t>P. Brady</a:t>
            </a:r>
            <a:endParaRPr sz="1200">
              <a:solidFill>
                <a:srgbClr val="A5002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15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