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9" autoAdjust="0"/>
    <p:restoredTop sz="93690" autoAdjust="0"/>
  </p:normalViewPr>
  <p:slideViewPr>
    <p:cSldViewPr snapToGrid="0" snapToObjects="1">
      <p:cViewPr varScale="1">
        <p:scale>
          <a:sx n="138" d="100"/>
          <a:sy n="138" d="100"/>
        </p:scale>
        <p:origin x="18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3/14/19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48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15 March 2019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3/14/19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63574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M. </a:t>
              </a:r>
              <a:r>
                <a:rPr lang="en-US" altLang="en-US" sz="800" dirty="0" err="1"/>
                <a:t>Cavaglia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K. Wette)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Mandic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McIver, L. </a:t>
              </a:r>
              <a:r>
                <a:rPr lang="en-US" altLang="en-US" sz="800" dirty="0" err="1"/>
                <a:t>Nuttal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(G. </a:t>
            </a:r>
            <a:r>
              <a:rPr lang="en-US" altLang="en-US" sz="800" dirty="0" err="1"/>
              <a:t>Vajente</a:t>
            </a:r>
            <a:r>
              <a:rPr lang="en-US" altLang="en-US" sz="800" dirty="0"/>
              <a:t>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Jess McIver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Stefan Ballmer, </a:t>
            </a:r>
            <a:r>
              <a:rPr lang="en-US" altLang="en-US" sz="1000" dirty="0" err="1"/>
              <a:t>Bala</a:t>
            </a:r>
            <a:r>
              <a:rPr lang="en-US" altLang="en-US" sz="1000" dirty="0"/>
              <a:t> </a:t>
            </a:r>
            <a:r>
              <a:rPr lang="en-US" altLang="en-US" sz="1000" dirty="0" err="1"/>
              <a:t>Iyer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Stuart Anderson, Lisa Barsotti,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Laura </a:t>
            </a:r>
            <a:r>
              <a:rPr lang="en-US" altLang="en-US" sz="1000" dirty="0" err="1"/>
              <a:t>Nuttal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J. </a:t>
              </a:r>
              <a:r>
                <a:rPr lang="en-US" altLang="en-US" sz="1000" dirty="0" err="1"/>
                <a:t>Steinlechner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Barsotti)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6232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</a:t>
              </a:r>
              <a:br>
                <a:rPr lang="en-US" altLang="en-US" sz="900" dirty="0"/>
              </a:br>
              <a:r>
                <a:rPr lang="en-US" altLang="en-US" sz="900" dirty="0"/>
                <a:t>F. </a:t>
              </a:r>
              <a:r>
                <a:rPr lang="en-US" altLang="en-US" sz="900" dirty="0" err="1"/>
                <a:t>Carbognani</a:t>
              </a:r>
              <a:r>
                <a:rPr lang="en-US" altLang="en-US" sz="900" dirty="0"/>
                <a:t>, S Caudill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 [L], F. </a:t>
              </a:r>
              <a:r>
                <a:rPr lang="en-US" altLang="en-US" sz="1000" dirty="0" err="1"/>
                <a:t>Frasconi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McIver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9852" y="5306755"/>
            <a:ext cx="6006580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077122" y="5267449"/>
              <a:ext cx="24688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T. </a:t>
              </a:r>
              <a:r>
                <a:rPr lang="en-US" altLang="en-US" sz="900" dirty="0" err="1"/>
                <a:t>Regimbau</a:t>
              </a:r>
              <a:r>
                <a:rPr lang="en-US" altLang="en-US" sz="900" dirty="0"/>
                <a:t> [V])</a:t>
              </a:r>
            </a:p>
          </p:txBody>
        </p:sp>
      </p:grpSp>
      <p:sp>
        <p:nvSpPr>
          <p:cNvPr id="18" name="Text Box 24">
            <a:extLst>
              <a:ext uri="{FF2B5EF4-FFF2-40B4-BE49-F238E27FC236}">
                <a16:creationId xmlns:a16="http://schemas.microsoft.com/office/drawing/2014/main" id="{5DC2D36E-88F5-0246-BED2-E4FA1516C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569" y="5528673"/>
            <a:ext cx="24688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LSC-Virgo EPO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(M. Hendry [L</a:t>
            </a:r>
            <a:r>
              <a:rPr lang="en-US" altLang="en-US" sz="900"/>
              <a:t>], L. </a:t>
            </a:r>
            <a:r>
              <a:rPr lang="en-US" altLang="en-US" sz="900" dirty="0"/>
              <a:t>Conti [V])</a:t>
            </a:r>
          </a:p>
        </p:txBody>
      </p: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McIver, L. </a:t>
            </a:r>
            <a:r>
              <a:rPr lang="en-US" altLang="en-US" sz="1200" dirty="0" err="1"/>
              <a:t>Nuttal</a:t>
            </a:r>
            <a:r>
              <a:rPr lang="en-US" altLang="en-US" sz="1200" dirty="0"/>
              <a:t>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M. </a:t>
            </a:r>
            <a:r>
              <a:rPr lang="en-US" altLang="en-US" sz="1200" dirty="0" err="1"/>
              <a:t>Cavaglia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 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914833" y="1194201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O3 </a:t>
            </a:r>
            <a:r>
              <a:rPr lang="en-US" altLang="en-US" sz="1200" dirty="0">
                <a:solidFill>
                  <a:srgbClr val="A50021"/>
                </a:solidFill>
              </a:rPr>
              <a:t>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07334" y="1194201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75547" y="1633930"/>
            <a:ext cx="424346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75547" y="2021453"/>
            <a:ext cx="42434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75547" y="240593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Strong </a:t>
            </a:r>
            <a:r>
              <a:rPr lang="en-US" altLang="en-US" sz="1200">
                <a:solidFill>
                  <a:srgbClr val="A50021"/>
                </a:solidFill>
              </a:rPr>
              <a:t>Field Tests of General </a:t>
            </a:r>
            <a:r>
              <a:rPr lang="en-US" altLang="en-US" sz="1200" dirty="0">
                <a:solidFill>
                  <a:srgbClr val="A50021"/>
                </a:solidFill>
              </a:rPr>
              <a:t>Relativity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89476" y="161123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(V. Raymond [L], C. </a:t>
            </a:r>
            <a:r>
              <a:rPr lang="en-US" altLang="en-US" sz="800" dirty="0" err="1"/>
              <a:t>Haster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9476" y="2123380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(T. Li [L], C. Van Den </a:t>
            </a:r>
            <a:r>
              <a:rPr lang="en-US" altLang="en-US" sz="800" dirty="0" err="1"/>
              <a:t>Broeck</a:t>
            </a:r>
            <a:r>
              <a:rPr lang="en-US" altLang="en-US" sz="800" dirty="0"/>
              <a:t>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9476" y="262737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(H. Pfeiffer [L], F. </a:t>
            </a:r>
            <a:r>
              <a:rPr lang="en-US" altLang="en-US" sz="800" dirty="0" err="1"/>
              <a:t>Ohme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9476" y="5347453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Low-Latency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(P. Brady [L], E. </a:t>
            </a:r>
            <a:r>
              <a:rPr lang="en-US" altLang="en-US" sz="800" dirty="0" err="1"/>
              <a:t>Katsavounidis</a:t>
            </a:r>
            <a:r>
              <a:rPr lang="en-US" altLang="en-US" sz="800" dirty="0"/>
              <a:t> [L], 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89476" y="3131378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800" dirty="0"/>
              <a:t>(C. </a:t>
            </a:r>
            <a:r>
              <a:rPr lang="en-US" altLang="en-US" sz="800" dirty="0" err="1"/>
              <a:t>Pankow</a:t>
            </a:r>
            <a:r>
              <a:rPr lang="en-US" altLang="en-US" sz="800" dirty="0"/>
              <a:t> [L], W. Farr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89476" y="4836287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All-Sky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(I. Harry [L], S. </a:t>
            </a:r>
            <a:r>
              <a:rPr lang="en-US" altLang="en-US" sz="800"/>
              <a:t>Caudill [V], </a:t>
            </a:r>
            <a:r>
              <a:rPr lang="en-US" altLang="en-US" sz="800" dirty="0"/>
              <a:t>T. Dent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5521" y="1505438"/>
            <a:ext cx="4529580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7858" y="1505437"/>
            <a:ext cx="2886407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9476" y="3642825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Cosmology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(J. </a:t>
            </a:r>
            <a:r>
              <a:rPr lang="en-US" altLang="en-US" sz="800" dirty="0" err="1"/>
              <a:t>Gair</a:t>
            </a:r>
            <a:r>
              <a:rPr lang="en-US" altLang="en-US" sz="800" dirty="0"/>
              <a:t> [L], A. Ghosh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9476" y="601710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Externally-Triggered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9114" y="5769283"/>
            <a:ext cx="14975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 and </a:t>
            </a:r>
            <a:r>
              <a:rPr lang="en-US" altLang="en-US" sz="800" dirty="0" err="1"/>
              <a:t>DetChar</a:t>
            </a:r>
            <a:endParaRPr lang="en-US" sz="80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9476" y="414298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Extreme Matter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41662" y="645170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1437898" y="457758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75547" y="2790038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Hubble Constant Measurements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75547" y="3178899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Sub-Solar Mass Binary Search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175547" y="3565165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Intermediate Mass Binary Search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2445" y="3812016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75547" y="3979751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GRBs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2445" y="4226602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175547" y="4394337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FRBs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22445" y="4641188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75547" y="4808474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HENs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22445" y="5055325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175547" y="5223713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Measuring the Neutron Star Equation of State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2445" y="5470564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175547" y="563895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Stochastic Background from Binary Black Hole Mergers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19050" y="589681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Stochastic</a:t>
            </a:r>
            <a:endParaRPr lang="en-US" sz="800" dirty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186451" y="6244846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Characterizing Exceptional CBC Events</a:t>
            </a:r>
          </a:p>
        </p:txBody>
      </p:sp>
    </p:spTree>
    <p:extLst>
      <p:ext uri="{BB962C8B-B14F-4D97-AF65-F5344CB8AC3E}">
        <p14:creationId xmlns:p14="http://schemas.microsoft.com/office/powerpoint/2010/main" val="790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4412</TotalTime>
  <Words>1213</Words>
  <Application>Microsoft Macintosh PowerPoint</Application>
  <PresentationFormat>On-screen Show (4:3)</PresentationFormat>
  <Paragraphs>233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261</cp:revision>
  <cp:lastPrinted>2019-03-14T21:44:53Z</cp:lastPrinted>
  <dcterms:created xsi:type="dcterms:W3CDTF">2012-04-16T15:22:10Z</dcterms:created>
  <dcterms:modified xsi:type="dcterms:W3CDTF">2019-03-15T16:00:32Z</dcterms:modified>
</cp:coreProperties>
</file>