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5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81" autoAdjust="0"/>
    <p:restoredTop sz="93684" autoAdjust="0"/>
  </p:normalViewPr>
  <p:slideViewPr>
    <p:cSldViewPr snapToGrid="0" snapToObjects="1">
      <p:cViewPr>
        <p:scale>
          <a:sx n="112" d="100"/>
          <a:sy n="112" d="100"/>
        </p:scale>
        <p:origin x="245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11/26/18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11/26/18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1200248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11/26/18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11/26/18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11/26/18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11/26/18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M1200248-v</a:t>
            </a:r>
            <a:r>
              <a:rPr lang="en-US" altLang="en-US" sz="800" dirty="0">
                <a:solidFill>
                  <a:srgbClr val="FF0000"/>
                </a:solidFill>
                <a:latin typeface="Arial" panose="020B0604020202020204" pitchFamily="34" charset="0"/>
              </a:rPr>
              <a:t>46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>
                <a:latin typeface="Arial" panose="020B0604020202020204" pitchFamily="34" charset="0"/>
              </a:rPr>
              <a:t>13 November 2018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11/26/18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11/26/18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11/26/18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11/26/18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11/26/18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11/26/18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11/26/18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11/26/18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50172/publ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cc.ligo.org/LIGO-M060322/publi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63574" y="135731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A50021"/>
                </a:solidFill>
              </a:rPr>
              <a:t>The LIGO 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/>
              <a:t>(P. </a:t>
            </a:r>
            <a:r>
              <a:rPr lang="en-US" altLang="en-US" sz="800" u="sng" dirty="0" err="1"/>
              <a:t>Shawhan</a:t>
            </a:r>
            <a:r>
              <a:rPr lang="en-US" altLang="en-US" sz="800" u="sng" dirty="0"/>
              <a:t>)</a:t>
            </a:r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(L. </a:t>
            </a:r>
            <a:r>
              <a:rPr lang="en-US" altLang="en-US" sz="800" dirty="0" err="1"/>
              <a:t>Cominsky</a:t>
            </a:r>
            <a:r>
              <a:rPr lang="en-US" altLang="en-US" sz="800" dirty="0"/>
              <a:t>, A. Henry, W. </a:t>
            </a:r>
            <a:r>
              <a:rPr lang="en-US" altLang="en-US" sz="800" dirty="0" err="1"/>
              <a:t>Katzmann</a:t>
            </a:r>
            <a:r>
              <a:rPr lang="en-US" altLang="en-US" sz="700" dirty="0"/>
              <a:t>)</a:t>
            </a:r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(A. </a:t>
            </a:r>
            <a:r>
              <a:rPr lang="en-US" altLang="en-US" sz="800" dirty="0" err="1"/>
              <a:t>Stuver</a:t>
            </a:r>
            <a:r>
              <a:rPr lang="en-US" altLang="en-US" sz="800" dirty="0"/>
              <a:t>)</a:t>
            </a:r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84721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Science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(B. Lantz)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(D. Shoemaker)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Deputy Spokesperson (L. </a:t>
              </a:r>
              <a:r>
                <a:rPr lang="en-US" altLang="en-US" sz="800" dirty="0" err="1"/>
                <a:t>Cadonati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Adv. Interferometer 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Hild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(V.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Gustafson)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(G. Hammond)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Noise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800" dirty="0"/>
                <a:t>(S. </a:t>
              </a:r>
              <a:r>
                <a:rPr lang="en-US" altLang="en-US" sz="800" dirty="0" err="1"/>
                <a:t>Danilishin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(R. Frey, J. </a:t>
              </a:r>
              <a:r>
                <a:rPr lang="en-US" altLang="en-US" sz="800" dirty="0" err="1"/>
                <a:t>Kanner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(J. Creighton, B. Farr)</a:t>
              </a:r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(E. Goetz, K. Wette)</a:t>
              </a:r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</a:t>
              </a:r>
              <a:r>
                <a:rPr lang="en-US" altLang="en-US" sz="800" dirty="0" err="1"/>
                <a:t>Matas</a:t>
              </a:r>
              <a:r>
                <a:rPr lang="en-US" altLang="en-US" sz="800" dirty="0"/>
                <a:t>, J. Romano)</a:t>
              </a:r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Computing and Software</a:t>
              </a:r>
              <a:r>
                <a:rPr lang="en-US" altLang="en-US" sz="900" dirty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Brady, 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(A. Lundgren, J. McIver)</a:t>
              </a:r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/>
                <a:t>Kissel</a:t>
              </a:r>
              <a:r>
                <a:rPr lang="en-US" sz="800" dirty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(P. </a:t>
              </a:r>
              <a:r>
                <a:rPr lang="en-US" altLang="en-US" sz="800" dirty="0" err="1"/>
                <a:t>Couvares</a:t>
              </a:r>
              <a:r>
                <a:rPr lang="en-US" altLang="en-US" sz="800" dirty="0"/>
                <a:t>)</a:t>
              </a:r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(G. </a:t>
            </a:r>
            <a:r>
              <a:rPr lang="en-US" altLang="en-US" sz="800" dirty="0" err="1"/>
              <a:t>Vajente</a:t>
            </a:r>
            <a:r>
              <a:rPr lang="en-US" altLang="en-US" sz="800" dirty="0"/>
              <a:t>)</a:t>
            </a:r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</a:t>
            </a:r>
            <a:r>
              <a:rPr lang="en-US" altLang="en-US" sz="800" dirty="0" err="1"/>
              <a:t>Favata</a:t>
            </a:r>
            <a:r>
              <a:rPr lang="en-US" altLang="en-US" sz="800" dirty="0"/>
              <a:t>)</a:t>
            </a:r>
          </a:p>
        </p:txBody>
      </p:sp>
    </p:spTree>
  </p:cSld>
  <p:clrMapOvr>
    <a:masterClrMapping/>
  </p:clrMapOvr>
  <p:transition advClick="0" advTm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(David Shoemaker, Executive Committee chair) </a:t>
            </a:r>
          </a:p>
          <a:p>
            <a:pPr algn="ctr">
              <a:buNone/>
            </a:pPr>
            <a:r>
              <a:rPr lang="en-US" altLang="en-US" sz="1000" dirty="0"/>
              <a:t>LSC Deputy Spokesperson (Laura </a:t>
            </a:r>
            <a:r>
              <a:rPr lang="en-US" altLang="en-US" sz="1000" dirty="0" err="1"/>
              <a:t>Cadonati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/>
              <a:t>Peter </a:t>
            </a:r>
            <a:r>
              <a:rPr lang="en-US" altLang="en-US" sz="1000" dirty="0" err="1"/>
              <a:t>Shawhan</a:t>
            </a:r>
            <a:r>
              <a:rPr lang="en-US" altLang="en-US" sz="1000" dirty="0"/>
              <a:t> (Data Analysis Committee chair)</a:t>
            </a:r>
          </a:p>
          <a:p>
            <a:pPr algn="ctr">
              <a:buNone/>
            </a:pPr>
            <a:r>
              <a:rPr lang="en-US" altLang="en-US" sz="1000" dirty="0"/>
              <a:t>Brian Lantz (Advanced Detector Committee chair)</a:t>
            </a:r>
          </a:p>
          <a:p>
            <a:pPr algn="ctr">
              <a:buNone/>
            </a:pPr>
            <a:r>
              <a:rPr lang="en-US" altLang="en-US" sz="1000" dirty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/>
              <a:t>Stefan </a:t>
            </a:r>
            <a:r>
              <a:rPr lang="en-US" altLang="en-US" sz="1000" dirty="0" err="1"/>
              <a:t>Hild</a:t>
            </a:r>
            <a:r>
              <a:rPr lang="en-US" altLang="en-US" sz="1000" dirty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/>
              <a:t>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/>
              <a:t>Michael Landry (Hanford)</a:t>
            </a:r>
          </a:p>
          <a:p>
            <a:pPr algn="ctr">
              <a:buNone/>
            </a:pPr>
            <a:r>
              <a:rPr lang="en-US" altLang="en-US" sz="1000" dirty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(Livingston)</a:t>
            </a:r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/>
              <a:t>Bernard Schutz (GEO)</a:t>
            </a:r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/>
              <a:t>Barry </a:t>
            </a:r>
            <a:r>
              <a:rPr lang="en-US" altLang="en-US" sz="1000" dirty="0" err="1"/>
              <a:t>Barish</a:t>
            </a:r>
            <a:r>
              <a:rPr lang="en-US" altLang="en-US" sz="1000" dirty="0"/>
              <a:t>, </a:t>
            </a:r>
            <a:r>
              <a:rPr lang="en-US" altLang="en-US" sz="1000" dirty="0" err="1"/>
              <a:t>Vassiliki</a:t>
            </a:r>
            <a:r>
              <a:rPr lang="en-US" altLang="en-US" sz="1000" dirty="0"/>
              <a:t> </a:t>
            </a:r>
            <a:r>
              <a:rPr lang="en-US" altLang="en-US" sz="1000" dirty="0" err="1"/>
              <a:t>Kalogera</a:t>
            </a:r>
            <a:r>
              <a:rPr lang="en-US" altLang="en-US" sz="1000" dirty="0"/>
              <a:t>, Keith Riles</a:t>
            </a:r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/>
              <a:t>Stuart Anderson, Lisa Barsotti, Patrick Brady/Peter </a:t>
            </a:r>
            <a:r>
              <a:rPr lang="en-US" altLang="en-US" sz="1000" dirty="0" err="1"/>
              <a:t>Couvares</a:t>
            </a:r>
            <a:r>
              <a:rPr lang="en-US" altLang="en-US" sz="1000" dirty="0"/>
              <a:t>, Jess McIver </a:t>
            </a:r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Voting members</a:t>
            </a:r>
          </a:p>
          <a:p>
            <a:pPr algn="ctr"/>
            <a:r>
              <a:rPr lang="en-US" sz="1050" dirty="0"/>
              <a:t>(Bylaws </a:t>
            </a:r>
            <a:r>
              <a:rPr lang="en-US" sz="1050" dirty="0">
                <a:hlinkClick r:id="rId2"/>
              </a:rPr>
              <a:t>LIGO Document M050172</a:t>
            </a:r>
            <a:r>
              <a:rPr lang="en-US" sz="1050" dirty="0"/>
              <a:t>)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Sutton)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/>
                <a:t>Auth</a:t>
              </a:r>
              <a:r>
                <a:rPr lang="en-US" altLang="en-US" sz="1100" dirty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(W. Anderson)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(J. Read)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(Ray Frey)</a:t>
              </a:r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(B. O’ Reilly, R. Savage)</a:t>
              </a:r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(Min-A Cho)</a:t>
              </a:r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MacLeod)</a:t>
              </a:r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(K. Dooley, J. </a:t>
              </a:r>
              <a:r>
                <a:rPr lang="en-US" altLang="en-US" sz="1000" dirty="0" err="1"/>
                <a:t>Steinlechner</a:t>
              </a:r>
              <a:r>
                <a:rPr lang="en-US" altLang="en-US" sz="1000" dirty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, R. O'Shaughnessy)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Barsotti)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Bylaws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 J. Smith, TBD)</a:t>
            </a:r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6232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/>
                <a:t>(B. Brady, P. </a:t>
              </a:r>
              <a:r>
                <a:rPr lang="en-US" altLang="en-US" sz="900" dirty="0" err="1"/>
                <a:t>Couvares</a:t>
              </a:r>
              <a:r>
                <a:rPr lang="en-US" altLang="en-US" sz="900" dirty="0"/>
                <a:t> [L], </a:t>
              </a:r>
              <a:br>
                <a:rPr lang="en-US" altLang="en-US" sz="900" dirty="0"/>
              </a:br>
              <a:r>
                <a:rPr lang="en-US" altLang="en-US" sz="900" dirty="0"/>
                <a:t>F. </a:t>
              </a:r>
              <a:r>
                <a:rPr lang="en-US" altLang="en-US" sz="900" dirty="0" err="1"/>
                <a:t>Carbognani</a:t>
              </a:r>
              <a:r>
                <a:rPr lang="en-US" altLang="en-US" sz="900" dirty="0"/>
                <a:t>, S Caudill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Sutton[L], F. </a:t>
              </a:r>
              <a:r>
                <a:rPr lang="en-US" altLang="en-US" sz="1000" dirty="0" err="1"/>
                <a:t>Frasconi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(L. </a:t>
              </a:r>
              <a:r>
                <a:rPr lang="en-US" altLang="en-US" sz="1000" dirty="0" err="1"/>
                <a:t>Barsotti</a:t>
              </a:r>
              <a:r>
                <a:rPr lang="en-US" altLang="en-US" sz="1000" dirty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(A. Lundgren [L], F. </a:t>
              </a:r>
              <a:r>
                <a:rPr lang="en-US" altLang="en-US" sz="1000" dirty="0" err="1"/>
                <a:t>Robinet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</a:t>
              </a:r>
              <a:r>
                <a:rPr lang="en-US" altLang="en-US" sz="1000" dirty="0" err="1"/>
                <a:t>Hild</a:t>
              </a:r>
              <a:r>
                <a:rPr lang="en-US" altLang="en-US" sz="1000" dirty="0"/>
                <a:t> [L], V. </a:t>
              </a:r>
              <a:r>
                <a:rPr lang="en-US" altLang="en-US" sz="1000" dirty="0" err="1"/>
                <a:t>Fafone</a:t>
              </a:r>
              <a:r>
                <a:rPr lang="en-US" altLang="en-US" sz="1000" dirty="0"/>
                <a:t>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/>
                <a:t>LSC-Virgo Attachment A Committees</a:t>
              </a:r>
            </a:p>
            <a:p>
              <a:pPr algn="ctr"/>
              <a:r>
                <a:rPr lang="en-US" sz="1050" dirty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(P. </a:t>
              </a:r>
              <a:r>
                <a:rPr lang="en-US" altLang="en-US" sz="1000" dirty="0" err="1"/>
                <a:t>Shawhan</a:t>
              </a:r>
              <a:r>
                <a:rPr lang="en-US" altLang="en-US" sz="1000" dirty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69852" y="5306755"/>
            <a:ext cx="6006580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Other 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2077122" y="5267449"/>
              <a:ext cx="24688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Frey [L], T. </a:t>
              </a:r>
              <a:r>
                <a:rPr lang="en-US" altLang="en-US" sz="900" dirty="0" err="1"/>
                <a:t>Regimbau</a:t>
              </a:r>
              <a:r>
                <a:rPr lang="en-US" altLang="en-US" sz="900" dirty="0"/>
                <a:t> [V])</a:t>
              </a:r>
            </a:p>
          </p:txBody>
        </p:sp>
      </p:grpSp>
      <p:sp>
        <p:nvSpPr>
          <p:cNvPr id="18" name="Text Box 24">
            <a:extLst>
              <a:ext uri="{FF2B5EF4-FFF2-40B4-BE49-F238E27FC236}">
                <a16:creationId xmlns:a16="http://schemas.microsoft.com/office/drawing/2014/main" id="{5DC2D36E-88F5-0246-BED2-E4FA1516C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0569" y="5528673"/>
            <a:ext cx="24688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/>
              <a:t>LSC-Virgo EPO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/>
              <a:t>(M. Hendry [L</a:t>
            </a:r>
            <a:r>
              <a:rPr lang="en-US" altLang="en-US" sz="900"/>
              <a:t>], L. </a:t>
            </a:r>
            <a:r>
              <a:rPr lang="en-US" altLang="en-US" sz="900" dirty="0"/>
              <a:t>Conti [V])</a:t>
            </a:r>
          </a:p>
        </p:txBody>
      </p: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Nuttall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T.J. Massinger)</a:t>
              </a:r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Schofield)</a:t>
              </a:r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(D. Davis)</a:t>
              </a:r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Sorazu</a:t>
              </a:r>
              <a:r>
                <a:rPr lang="en-US" altLang="en-US" sz="900" dirty="0"/>
                <a:t> and A. Urban)</a:t>
              </a:r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(G. </a:t>
              </a:r>
              <a:r>
                <a:rPr lang="en-US" altLang="en-US" sz="900"/>
                <a:t>Valdes)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(T.J. Massinger, M. Walker)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Burst Sources Liaisons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(B. </a:t>
              </a:r>
              <a:r>
                <a:rPr lang="en-US" altLang="en-US" sz="900" dirty="0" err="1"/>
                <a:t>Hughey</a:t>
              </a:r>
              <a:r>
                <a:rPr lang="en-US" altLang="en-US" sz="900" dirty="0"/>
                <a:t>, M. Walker)</a:t>
              </a:r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(T.J. Massinger, L. Nuttall)</a:t>
              </a:r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(E. Goetz and A. </a:t>
              </a:r>
              <a:r>
                <a:rPr lang="en-US" altLang="en-US" sz="900" dirty="0" err="1"/>
                <a:t>Sintes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(L. </a:t>
              </a:r>
              <a:r>
                <a:rPr lang="en-US" altLang="en-US" sz="900" dirty="0" err="1"/>
                <a:t>Sammut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/>
                <a:t>Coordinators</a:t>
              </a:r>
            </a:p>
            <a:p>
              <a:pPr algn="ctr"/>
              <a:r>
                <a:rPr lang="en-US" sz="1050" dirty="0"/>
                <a:t>and liaisons</a:t>
              </a:r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(R. Fisher)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(R. Frey [L], J. </a:t>
            </a:r>
            <a:r>
              <a:rPr lang="en-US" altLang="en-US" sz="1200" dirty="0" err="1"/>
              <a:t>Kanner</a:t>
            </a:r>
            <a:r>
              <a:rPr lang="en-US" altLang="en-US" sz="1200" dirty="0"/>
              <a:t> [L], M. A. </a:t>
            </a:r>
            <a:r>
              <a:rPr lang="en-US" altLang="en-US" sz="1200" dirty="0" err="1"/>
              <a:t>Bizouard</a:t>
            </a:r>
            <a:r>
              <a:rPr lang="en-US" altLang="en-US" sz="1200" dirty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(E. </a:t>
              </a:r>
              <a:r>
                <a:rPr lang="en-US" altLang="en-US" sz="1000" dirty="0" err="1"/>
                <a:t>Katsavounidis</a:t>
              </a:r>
              <a:r>
                <a:rPr lang="en-US" altLang="en-US" sz="1000" dirty="0"/>
                <a:t>[L], L. Singer [L], </a:t>
              </a:r>
              <a:br>
                <a:rPr lang="en-US" altLang="en-US" sz="1000" dirty="0"/>
              </a:br>
              <a:r>
                <a:rPr lang="en-US" altLang="en-US" sz="1000" dirty="0"/>
                <a:t>M. </a:t>
              </a:r>
              <a:r>
                <a:rPr lang="en-US" altLang="en-US" sz="1000" dirty="0" err="1"/>
                <a:t>Branchesi</a:t>
              </a:r>
              <a:r>
                <a:rPr lang="en-US" altLang="en-US" sz="1000" dirty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(R. Frey [L], F. </a:t>
              </a:r>
              <a:r>
                <a:rPr lang="en-US" altLang="en-US" sz="1000" dirty="0" err="1"/>
                <a:t>Pannarale</a:t>
              </a:r>
              <a:r>
                <a:rPr lang="en-US" altLang="en-US" sz="1000" dirty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(F. </a:t>
              </a:r>
              <a:r>
                <a:rPr lang="en-US" altLang="en-US" sz="1000" dirty="0" err="1"/>
                <a:t>Salemi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(I. </a:t>
              </a:r>
              <a:r>
                <a:rPr lang="en-US" altLang="en-US" sz="1000" dirty="0" err="1"/>
                <a:t>Bartos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(N. Cornish 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/>
              <a:t>(J. Creighton [L], B. Farr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914833" y="1194201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O3 </a:t>
            </a:r>
            <a:r>
              <a:rPr lang="en-US" altLang="en-US" sz="1200" dirty="0">
                <a:solidFill>
                  <a:srgbClr val="A50021"/>
                </a:solidFill>
              </a:rPr>
              <a:t>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07334" y="1194201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75547" y="1633930"/>
            <a:ext cx="4243469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Catalog of Compact Binaries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75547" y="2021453"/>
            <a:ext cx="4243467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Astrophysical Distribution of Compact Binaries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75547" y="240593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Strong </a:t>
            </a:r>
            <a:r>
              <a:rPr lang="en-US" altLang="en-US" sz="1200">
                <a:solidFill>
                  <a:srgbClr val="A50021"/>
                </a:solidFill>
              </a:rPr>
              <a:t>Field Tests of General </a:t>
            </a:r>
            <a:r>
              <a:rPr lang="en-US" altLang="en-US" sz="1200" dirty="0">
                <a:solidFill>
                  <a:srgbClr val="A50021"/>
                </a:solidFill>
              </a:rPr>
              <a:t>Relativity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89476" y="161123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(V. Raymond [L], C. </a:t>
            </a:r>
            <a:r>
              <a:rPr lang="en-US" altLang="en-US" sz="800" dirty="0" err="1"/>
              <a:t>Haster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689476" y="2123380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(T. Li [L], C. Van Den </a:t>
            </a:r>
            <a:r>
              <a:rPr lang="en-US" altLang="en-US" sz="800" dirty="0" err="1"/>
              <a:t>Broeck</a:t>
            </a:r>
            <a:r>
              <a:rPr lang="en-US" altLang="en-US" sz="800" dirty="0"/>
              <a:t>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689476" y="2627379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(H. Pfeiffer [L], F. </a:t>
            </a:r>
            <a:r>
              <a:rPr lang="en-US" altLang="en-US" sz="800" dirty="0" err="1"/>
              <a:t>Ohme</a:t>
            </a:r>
            <a:r>
              <a:rPr lang="en-US" altLang="en-US" sz="800" dirty="0"/>
              <a:t>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689476" y="5347453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Low-Latency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(P. Brady [L], E. </a:t>
            </a:r>
            <a:r>
              <a:rPr lang="en-US" altLang="en-US" sz="800" dirty="0" err="1"/>
              <a:t>Katsavounidis</a:t>
            </a:r>
            <a:r>
              <a:rPr lang="en-US" altLang="en-US" sz="800" dirty="0"/>
              <a:t> [L], 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689476" y="3131378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800" dirty="0"/>
              <a:t>(C. </a:t>
            </a:r>
            <a:r>
              <a:rPr lang="en-US" altLang="en-US" sz="800" dirty="0" err="1"/>
              <a:t>Pankow</a:t>
            </a:r>
            <a:r>
              <a:rPr lang="en-US" altLang="en-US" sz="800" dirty="0"/>
              <a:t> [L], W. Farr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689476" y="4836287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All-Sky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(I. Harry [L], S. </a:t>
            </a:r>
            <a:r>
              <a:rPr lang="en-US" altLang="en-US" sz="800"/>
              <a:t>Caudill [V], </a:t>
            </a:r>
            <a:r>
              <a:rPr lang="en-US" altLang="en-US" sz="800" dirty="0"/>
              <a:t>T. Dent [L])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035521" y="1505438"/>
            <a:ext cx="4529580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7858" y="1505437"/>
            <a:ext cx="2886407" cy="5148994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689476" y="3642825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Cosmology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(J. </a:t>
            </a:r>
            <a:r>
              <a:rPr lang="en-US" altLang="en-US" sz="800" dirty="0" err="1"/>
              <a:t>Gair</a:t>
            </a:r>
            <a:r>
              <a:rPr lang="en-US" altLang="en-US" sz="800" dirty="0"/>
              <a:t> [L], A. Ghosh [V])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3" name="Text Box 3"/>
          <p:cNvSpPr txBox="1">
            <a:spLocks noChangeArrowheads="1"/>
          </p:cNvSpPr>
          <p:nvPr/>
        </p:nvSpPr>
        <p:spPr bwMode="auto">
          <a:xfrm>
            <a:off x="689476" y="601710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Externally-Triggered Search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149114" y="5769283"/>
            <a:ext cx="14975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 and </a:t>
            </a:r>
            <a:r>
              <a:rPr lang="en-US" altLang="en-US" sz="800" dirty="0" err="1"/>
              <a:t>DetChar</a:t>
            </a:r>
            <a:endParaRPr lang="en-US" sz="800" dirty="0"/>
          </a:p>
        </p:txBody>
      </p:sp>
      <p:sp>
        <p:nvSpPr>
          <p:cNvPr id="28" name="Text Box 3"/>
          <p:cNvSpPr txBox="1">
            <a:spLocks noChangeArrowheads="1"/>
          </p:cNvSpPr>
          <p:nvPr/>
        </p:nvSpPr>
        <p:spPr bwMode="auto">
          <a:xfrm>
            <a:off x="689476" y="4142984"/>
            <a:ext cx="2579278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solidFill>
                  <a:srgbClr val="A50021"/>
                </a:solidFill>
              </a:rPr>
              <a:t>Extreme Matter</a:t>
            </a:r>
            <a:endParaRPr lang="en-US" altLang="en-US" sz="12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800" dirty="0"/>
              <a:t>(TBD)</a:t>
            </a:r>
            <a:endParaRPr lang="en-US" altLang="en-US" sz="800" dirty="0">
              <a:solidFill>
                <a:srgbClr val="A5002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441662" y="645170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0" name="Rectangle 29"/>
          <p:cNvSpPr/>
          <p:nvPr/>
        </p:nvSpPr>
        <p:spPr>
          <a:xfrm>
            <a:off x="1437898" y="4577580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Burst</a:t>
            </a:r>
            <a:endParaRPr lang="en-US" sz="800" dirty="0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4175547" y="2790038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Hubble Constant Measurements</a:t>
            </a: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175547" y="3178899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Sub-Solar Mass Binary Search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4175547" y="3565165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Intermediate Mass Binary Search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722445" y="3812016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7" name="Text Box 3"/>
          <p:cNvSpPr txBox="1">
            <a:spLocks noChangeArrowheads="1"/>
          </p:cNvSpPr>
          <p:nvPr/>
        </p:nvSpPr>
        <p:spPr bwMode="auto">
          <a:xfrm>
            <a:off x="4175547" y="3979751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GRBs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722445" y="4226602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4175547" y="4394337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FRBs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722445" y="4641188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1" name="Text Box 3"/>
          <p:cNvSpPr txBox="1">
            <a:spLocks noChangeArrowheads="1"/>
          </p:cNvSpPr>
          <p:nvPr/>
        </p:nvSpPr>
        <p:spPr bwMode="auto">
          <a:xfrm>
            <a:off x="4175547" y="4808474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>
                <a:solidFill>
                  <a:srgbClr val="A50021"/>
                </a:solidFill>
              </a:rPr>
              <a:t>Multimessenger</a:t>
            </a:r>
            <a:r>
              <a:rPr lang="en-US" altLang="en-US" sz="1200" dirty="0">
                <a:solidFill>
                  <a:srgbClr val="A50021"/>
                </a:solidFill>
              </a:rPr>
              <a:t> Search for GWs and HENs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22445" y="5055325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4175547" y="5223713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Measuring the Neutron Star Equation of State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722445" y="5470564"/>
            <a:ext cx="91242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with Burst</a:t>
            </a:r>
            <a:endParaRPr lang="en-US" sz="800" dirty="0"/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4175547" y="5638952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Stochastic Background from Binary Black Hole Mergers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619050" y="5896816"/>
            <a:ext cx="111921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800" dirty="0"/>
              <a:t>Joint </a:t>
            </a:r>
            <a:r>
              <a:rPr lang="en-US" altLang="en-US" sz="800"/>
              <a:t>with Stochastic</a:t>
            </a:r>
            <a:endParaRPr lang="en-US" sz="800" dirty="0"/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4186451" y="6244846"/>
            <a:ext cx="4243466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Characterizing Exceptional CBC Events</a:t>
            </a:r>
          </a:p>
        </p:txBody>
      </p:sp>
    </p:spTree>
    <p:extLst>
      <p:ext uri="{BB962C8B-B14F-4D97-AF65-F5344CB8AC3E}">
        <p14:creationId xmlns:p14="http://schemas.microsoft.com/office/powerpoint/2010/main" val="79040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3300</TotalTime>
  <Words>1210</Words>
  <Application>Microsoft Macintosh PowerPoint</Application>
  <PresentationFormat>On-screen Show (4:3)</PresentationFormat>
  <Paragraphs>233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256</cp:revision>
  <cp:lastPrinted>2018-11-26T19:26:32Z</cp:lastPrinted>
  <dcterms:created xsi:type="dcterms:W3CDTF">2012-04-16T15:22:10Z</dcterms:created>
  <dcterms:modified xsi:type="dcterms:W3CDTF">2018-11-26T19:26:44Z</dcterms:modified>
</cp:coreProperties>
</file>