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52" autoAdjust="0"/>
    <p:restoredTop sz="95336" autoAdjust="0"/>
  </p:normalViewPr>
  <p:slideViewPr>
    <p:cSldViewPr snapToGrid="0" snapToObjects="1">
      <p:cViewPr>
        <p:scale>
          <a:sx n="179" d="100"/>
          <a:sy n="179" d="100"/>
        </p:scale>
        <p:origin x="160" y="-2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11/6/17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11/6/17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dcc.ligo.org/LIGO-M1200248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11/6/17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11/6/17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11/6/17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11/6/17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M1200248-</a:t>
            </a: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</a:rPr>
              <a:t>v33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 smtClean="0">
                <a:latin typeface="Arial" panose="020B0604020202020204" pitchFamily="34" charset="0"/>
              </a:rPr>
              <a:t>2 November </a:t>
            </a:r>
            <a:r>
              <a:rPr lang="en-US" altLang="en-US" sz="800" dirty="0" smtClean="0">
                <a:latin typeface="Arial" panose="020B0604020202020204" pitchFamily="34" charset="0"/>
              </a:rPr>
              <a:t>2017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11/6/17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11/6/17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11/6/17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11/6/17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11/6/17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11/6/17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11/6/17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11/6/17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50172/publi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50172/publi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60322/publi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0" y="233959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rgbClr val="A50021"/>
                </a:solidFill>
              </a:rPr>
              <a:t>The LIGO </a:t>
            </a:r>
            <a:r>
              <a:rPr lang="en-US" altLang="en-US" dirty="0">
                <a:solidFill>
                  <a:srgbClr val="A50021"/>
                </a:solidFill>
              </a:rPr>
              <a:t>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  <a:endParaRPr lang="en-US" altLang="en-US" sz="1100" dirty="0" smtClean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 smtClean="0"/>
              <a:t>(P. </a:t>
            </a:r>
            <a:r>
              <a:rPr lang="en-US" altLang="en-US" sz="800" u="sng" dirty="0" err="1" smtClean="0"/>
              <a:t>Shawhan</a:t>
            </a:r>
            <a:r>
              <a:rPr lang="en-US" altLang="en-US" sz="800" u="sng" dirty="0" smtClean="0"/>
              <a:t>)</a:t>
            </a:r>
            <a:endParaRPr lang="en-US" altLang="en-US" sz="800" u="sng" dirty="0"/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</a:t>
            </a:r>
            <a:r>
              <a:rPr lang="en-US" altLang="en-US" sz="1100" dirty="0" smtClean="0">
                <a:solidFill>
                  <a:srgbClr val="A50021"/>
                </a:solidFill>
              </a:rPr>
              <a:t>Public </a:t>
            </a:r>
            <a:r>
              <a:rPr lang="en-US" altLang="en-US" sz="1100" dirty="0">
                <a:solidFill>
                  <a:srgbClr val="A50021"/>
                </a:solidFill>
              </a:rPr>
              <a:t>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(L. </a:t>
            </a:r>
            <a:r>
              <a:rPr lang="en-US" altLang="en-US" sz="800" dirty="0" err="1" smtClean="0"/>
              <a:t>Cominsky</a:t>
            </a:r>
            <a:r>
              <a:rPr lang="en-US" altLang="en-US" sz="800" dirty="0" smtClean="0"/>
              <a:t>, A. Henry, W. </a:t>
            </a:r>
            <a:r>
              <a:rPr lang="en-US" altLang="en-US" sz="800" dirty="0" err="1" smtClean="0"/>
              <a:t>Katzmann</a:t>
            </a:r>
            <a:r>
              <a:rPr lang="en-US" altLang="en-US" sz="700" dirty="0" smtClean="0"/>
              <a:t>)</a:t>
            </a:r>
            <a:endParaRPr lang="en-US" altLang="en-US" sz="700" dirty="0"/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(A. </a:t>
            </a:r>
            <a:r>
              <a:rPr lang="en-US" altLang="en-US" sz="800" dirty="0" err="1" smtClean="0"/>
              <a:t>Stuver</a:t>
            </a:r>
            <a:r>
              <a:rPr lang="en-US" altLang="en-US" sz="800" dirty="0" smtClean="0"/>
              <a:t>)</a:t>
            </a:r>
            <a:endParaRPr lang="en-US" altLang="en-US" sz="800" dirty="0"/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65760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</a:t>
            </a:r>
            <a:r>
              <a:rPr lang="en-US" altLang="en-US" sz="1100" dirty="0" smtClean="0">
                <a:solidFill>
                  <a:srgbClr val="C00000"/>
                </a:solidFill>
              </a:rPr>
              <a:t>Science</a:t>
            </a:r>
            <a:endParaRPr lang="en-US" altLang="en-US" sz="11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(D. McClelland)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(D. Shoemaker)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Deputy Spokesperson (L. </a:t>
              </a:r>
              <a:r>
                <a:rPr lang="en-US" altLang="en-US" sz="800" dirty="0" err="1" smtClean="0"/>
                <a:t>Cadonati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Adv. </a:t>
              </a:r>
              <a:r>
                <a:rPr lang="en-US" altLang="en-US" sz="800" dirty="0"/>
                <a:t>Interferometer </a:t>
              </a:r>
              <a:r>
                <a:rPr lang="en-US" altLang="en-US" sz="800" dirty="0" smtClean="0"/>
                <a:t>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(S. </a:t>
              </a:r>
              <a:r>
                <a:rPr lang="en-US" altLang="en-US" sz="800" dirty="0" err="1" smtClean="0"/>
                <a:t>Hild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</a:t>
              </a:r>
              <a:r>
                <a:rPr lang="en-US" altLang="en-US" sz="800" dirty="0" smtClean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(V</a:t>
              </a:r>
              <a:r>
                <a:rPr lang="en-US" altLang="en-US" sz="800" dirty="0"/>
                <a:t>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(I</a:t>
              </a:r>
              <a:r>
                <a:rPr lang="en-US" altLang="en-US" sz="800" dirty="0"/>
                <a:t>. Martin)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</a:t>
              </a:r>
              <a:r>
                <a:rPr lang="en-US" altLang="en-US" sz="800" dirty="0" smtClean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(B</a:t>
              </a:r>
              <a:r>
                <a:rPr lang="en-US" altLang="en-US" sz="800" dirty="0"/>
                <a:t>. Lantz)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</a:t>
              </a:r>
              <a:r>
                <a:rPr lang="en-US" altLang="en-US" sz="800" dirty="0" smtClean="0"/>
                <a:t>Noise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(R</a:t>
              </a:r>
              <a:r>
                <a:rPr lang="en-US" altLang="en-US" sz="800" dirty="0"/>
                <a:t>. Schnabel)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(I.S. </a:t>
              </a:r>
              <a:r>
                <a:rPr lang="en-US" altLang="en-US" sz="800" dirty="0" err="1"/>
                <a:t>Heng</a:t>
              </a:r>
              <a:r>
                <a:rPr lang="en-US" altLang="en-US" sz="800" dirty="0"/>
                <a:t>, </a:t>
              </a:r>
              <a:r>
                <a:rPr lang="en-US" altLang="en-US" sz="800" dirty="0" smtClean="0"/>
                <a:t>J. </a:t>
              </a:r>
              <a:r>
                <a:rPr lang="en-US" altLang="en-US" sz="800" dirty="0" err="1" smtClean="0"/>
                <a:t>Kanner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(J. Creighton, J. </a:t>
              </a:r>
              <a:r>
                <a:rPr lang="en-US" altLang="en-US" sz="800" dirty="0" err="1" smtClean="0"/>
                <a:t>Veitch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(E. Goetz, A. </a:t>
              </a:r>
              <a:r>
                <a:rPr lang="en-US" altLang="en-US" sz="800" dirty="0" err="1" smtClean="0"/>
                <a:t>Sintes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(A. </a:t>
              </a:r>
              <a:r>
                <a:rPr lang="en-US" altLang="en-US" sz="800" dirty="0" err="1" smtClean="0"/>
                <a:t>Matas</a:t>
              </a:r>
              <a:r>
                <a:rPr lang="en-US" altLang="en-US" sz="800" dirty="0" smtClean="0"/>
                <a:t>, L. </a:t>
              </a:r>
              <a:r>
                <a:rPr lang="en-US" altLang="en-US" sz="800" dirty="0" err="1" smtClean="0"/>
                <a:t>Sammut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Computing and Software</a:t>
              </a:r>
              <a:r>
                <a:rPr lang="en-US" altLang="en-US" sz="900" dirty="0" smtClean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(P. Brady, </a:t>
              </a:r>
              <a:r>
                <a:rPr lang="en-US" altLang="en-US" sz="800" dirty="0"/>
                <a:t>P</a:t>
              </a:r>
              <a:r>
                <a:rPr lang="en-US" altLang="en-US" sz="800" dirty="0" smtClean="0"/>
                <a:t>. </a:t>
              </a:r>
              <a:r>
                <a:rPr lang="en-US" altLang="en-US" sz="800" dirty="0" err="1" smtClean="0"/>
                <a:t>Couvares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</a:t>
              </a:r>
              <a:r>
                <a:rPr lang="en-US" altLang="en-US" sz="900" dirty="0" smtClean="0">
                  <a:hlinkClick r:id="rId6" action="ppaction://hlinksldjump"/>
                </a:rPr>
                <a:t>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(A. Lundgren, J. McIver)</a:t>
              </a:r>
              <a:endParaRPr lang="en-US" altLang="en-US" sz="800" dirty="0"/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Calibration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 smtClean="0"/>
                <a:t>Kissel</a:t>
              </a:r>
              <a:r>
                <a:rPr lang="en-US" sz="800" dirty="0" smtClean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(P. </a:t>
              </a:r>
              <a:r>
                <a:rPr lang="en-US" altLang="en-US" sz="800" dirty="0" err="1" smtClean="0"/>
                <a:t>Couvares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(D. Coyne)</a:t>
            </a:r>
            <a:endParaRPr lang="en-US" altLang="en-US" sz="800" dirty="0"/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(M. </a:t>
            </a:r>
            <a:r>
              <a:rPr lang="en-US" altLang="en-US" sz="800" dirty="0" err="1" smtClean="0"/>
              <a:t>Favata</a:t>
            </a:r>
            <a:r>
              <a:rPr lang="en-US" altLang="en-US" sz="800" dirty="0" smtClean="0"/>
              <a:t>)</a:t>
            </a:r>
            <a:endParaRPr lang="en-US" altLang="en-US" sz="8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</a:t>
            </a:r>
            <a:r>
              <a:rPr lang="en-US" altLang="en-US" sz="1000" dirty="0" smtClean="0"/>
              <a:t>(David Shoemaker, Executive Committee chair</a:t>
            </a:r>
            <a:r>
              <a:rPr lang="en-US" altLang="en-US" sz="1000" dirty="0"/>
              <a:t>) </a:t>
            </a:r>
          </a:p>
          <a:p>
            <a:pPr algn="ctr">
              <a:buNone/>
            </a:pPr>
            <a:r>
              <a:rPr lang="en-US" altLang="en-US" sz="1000" dirty="0"/>
              <a:t>LSC </a:t>
            </a:r>
            <a:r>
              <a:rPr lang="en-US" altLang="en-US" sz="1000" dirty="0" smtClean="0"/>
              <a:t>Deputy Spokesperson (Laura </a:t>
            </a:r>
            <a:r>
              <a:rPr lang="en-US" altLang="en-US" sz="1000" dirty="0" err="1" smtClean="0"/>
              <a:t>Cadonati</a:t>
            </a:r>
            <a:r>
              <a:rPr lang="en-US" altLang="en-US" sz="1000" dirty="0" smtClean="0"/>
              <a:t>)</a:t>
            </a:r>
            <a:endParaRPr lang="en-US" altLang="en-US" sz="1000" dirty="0"/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 smtClean="0"/>
              <a:t>Peter </a:t>
            </a:r>
            <a:r>
              <a:rPr lang="en-US" altLang="en-US" sz="1000" dirty="0" err="1" smtClean="0"/>
              <a:t>Shawhan</a:t>
            </a:r>
            <a:r>
              <a:rPr lang="en-US" altLang="en-US" sz="1000" dirty="0" smtClean="0"/>
              <a:t> (Data Analysis Committee chair)</a:t>
            </a:r>
            <a:endParaRPr lang="en-US" altLang="en-US" sz="1000" dirty="0"/>
          </a:p>
          <a:p>
            <a:pPr algn="ctr">
              <a:buNone/>
            </a:pPr>
            <a:r>
              <a:rPr lang="en-US" altLang="en-US" sz="1000" dirty="0" smtClean="0"/>
              <a:t>David McClelland (Advanced Detector Committee chair)</a:t>
            </a:r>
          </a:p>
          <a:p>
            <a:pPr algn="ctr">
              <a:buNone/>
            </a:pPr>
            <a:r>
              <a:rPr lang="en-US" altLang="en-US" sz="1000" dirty="0" smtClean="0"/>
              <a:t>Andy Lundgren (Detector Characterization Committee co-chair)</a:t>
            </a:r>
          </a:p>
          <a:p>
            <a:pPr algn="ctr">
              <a:buNone/>
            </a:pPr>
            <a:r>
              <a:rPr lang="en-US" altLang="en-US" sz="1000" dirty="0" smtClean="0"/>
              <a:t>Stefan </a:t>
            </a:r>
            <a:r>
              <a:rPr lang="en-US" altLang="en-US" sz="1000" dirty="0" err="1" smtClean="0"/>
              <a:t>Hild</a:t>
            </a:r>
            <a:r>
              <a:rPr lang="en-US" altLang="en-US" sz="1000" dirty="0" smtClean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 smtClean="0"/>
              <a:t>Patrick Brady/Peter </a:t>
            </a:r>
            <a:r>
              <a:rPr lang="en-US" altLang="en-US" sz="1000" dirty="0" err="1" smtClean="0"/>
              <a:t>Couvares</a:t>
            </a:r>
            <a:r>
              <a:rPr lang="en-US" altLang="en-US" sz="1000" dirty="0" smtClean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 smtClean="0"/>
              <a:t>Michael Landry (Hanford)</a:t>
            </a:r>
          </a:p>
          <a:p>
            <a:pPr algn="ctr">
              <a:buNone/>
            </a:pPr>
            <a:r>
              <a:rPr lang="en-US" altLang="en-US" sz="1000" dirty="0" smtClean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 smtClean="0"/>
              <a:t>Bernard Schutz (GEO)</a:t>
            </a:r>
            <a:endParaRPr lang="en-US" altLang="en-US" sz="1000" dirty="0"/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 smtClean="0"/>
              <a:t>Barry </a:t>
            </a:r>
            <a:r>
              <a:rPr lang="en-US" altLang="en-US" sz="1000" dirty="0" err="1" smtClean="0"/>
              <a:t>Barish</a:t>
            </a:r>
            <a:r>
              <a:rPr lang="en-US" altLang="en-US" sz="1000" dirty="0" smtClean="0"/>
              <a:t>, </a:t>
            </a:r>
            <a:r>
              <a:rPr lang="en-US" altLang="en-US" sz="1000" dirty="0" err="1" smtClean="0"/>
              <a:t>Vassiliki</a:t>
            </a:r>
            <a:r>
              <a:rPr lang="en-US" altLang="en-US" sz="1000" dirty="0" smtClean="0"/>
              <a:t> </a:t>
            </a:r>
            <a:r>
              <a:rPr lang="en-US" altLang="en-US" sz="1000" dirty="0" err="1" smtClean="0"/>
              <a:t>Kalogera</a:t>
            </a:r>
            <a:r>
              <a:rPr lang="en-US" altLang="en-US" sz="1000" dirty="0" smtClean="0"/>
              <a:t>, Keith Riles, Peter </a:t>
            </a:r>
            <a:r>
              <a:rPr lang="en-US" altLang="en-US" sz="1000" dirty="0" err="1" smtClean="0"/>
              <a:t>Saulson</a:t>
            </a:r>
            <a:endParaRPr lang="en-US" altLang="en-US" sz="1000" dirty="0"/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 smtClean="0"/>
              <a:t>Bruce Allen, Stuart Anderson, Lisa </a:t>
            </a:r>
            <a:r>
              <a:rPr lang="en-US" altLang="en-US" sz="1000" dirty="0" err="1" smtClean="0"/>
              <a:t>Barsotti</a:t>
            </a:r>
            <a:r>
              <a:rPr lang="en-US" altLang="en-US" sz="1000" dirty="0" smtClean="0"/>
              <a:t>, Patrick Brady/Peter </a:t>
            </a:r>
            <a:r>
              <a:rPr lang="en-US" altLang="en-US" sz="1000" dirty="0" err="1" smtClean="0"/>
              <a:t>Couvares</a:t>
            </a:r>
            <a:r>
              <a:rPr lang="en-US" altLang="en-US" sz="1000" dirty="0" smtClean="0"/>
              <a:t>, Jess McIver </a:t>
            </a:r>
            <a:endParaRPr lang="en-US" altLang="en-US" sz="10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Voting members</a:t>
            </a:r>
          </a:p>
          <a:p>
            <a:pPr algn="ctr"/>
            <a:r>
              <a:rPr lang="en-US" sz="1050" dirty="0"/>
              <a:t>(</a:t>
            </a:r>
            <a:r>
              <a:rPr lang="en-US" sz="1050" dirty="0" smtClean="0"/>
              <a:t>Bylaws</a:t>
            </a:r>
            <a:r>
              <a:rPr lang="en-US" sz="1050" dirty="0"/>
              <a:t> </a:t>
            </a:r>
            <a:r>
              <a:rPr lang="en-US" sz="1050" dirty="0" smtClean="0">
                <a:hlinkClick r:id="rId2"/>
              </a:rPr>
              <a:t>LIGO Document M050172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 smtClean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(P. Sutton)</a:t>
              </a:r>
              <a:endParaRPr lang="en-US" altLang="en-US" sz="900" dirty="0"/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 smtClean="0"/>
                <a:t>Auth</a:t>
              </a:r>
              <a:r>
                <a:rPr lang="en-US" altLang="en-US" sz="1100" dirty="0" smtClean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(W. Anderson)</a:t>
              </a:r>
              <a:endParaRPr lang="en-US" altLang="en-US" sz="900" dirty="0"/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(J. Read)</a:t>
              </a:r>
              <a:endParaRPr lang="en-US" altLang="en-US" sz="900" dirty="0"/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(Ray Frey)</a:t>
              </a:r>
              <a:endParaRPr lang="en-US" altLang="en-US" sz="900" dirty="0"/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(B. O’ Reilly, R. Savage)</a:t>
              </a:r>
              <a:endParaRPr lang="en-US" altLang="en-US" sz="900" dirty="0"/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(Min-A Cho)</a:t>
              </a:r>
              <a:endParaRPr lang="en-US" altLang="en-US" sz="900" dirty="0"/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(D. MacLeod)</a:t>
              </a:r>
              <a:endParaRPr lang="en-US" altLang="en-US" sz="900" dirty="0"/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Other </a:t>
              </a:r>
              <a:r>
                <a:rPr lang="en-US" sz="1050" dirty="0"/>
                <a:t>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(G. Harry, E. Goetz)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</a:t>
              </a:r>
              <a:r>
                <a:rPr lang="en-US" altLang="en-US" sz="1000" dirty="0" err="1" smtClean="0"/>
                <a:t>Hild</a:t>
              </a:r>
              <a:r>
                <a:rPr lang="en-US" altLang="en-US" sz="1000" dirty="0" smtClean="0"/>
                <a:t>, A. </a:t>
              </a:r>
              <a:r>
                <a:rPr lang="en-US" altLang="en-US" sz="1000" dirty="0" err="1" smtClean="0"/>
                <a:t>Corsi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Barsotti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Bylaws Committees</a:t>
              </a:r>
            </a:p>
            <a:p>
              <a:pPr algn="ctr"/>
              <a:r>
                <a:rPr lang="en-US" sz="1050" dirty="0" smtClean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/>
              <a:t>(B. </a:t>
            </a:r>
            <a:r>
              <a:rPr lang="en-US" altLang="en-US" sz="900" dirty="0" err="1" smtClean="0"/>
              <a:t>Sathyaprakash</a:t>
            </a:r>
            <a:r>
              <a:rPr lang="en-US" altLang="en-US" sz="900" dirty="0" smtClean="0"/>
              <a:t>, J. Smith)</a:t>
            </a: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 smtClean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48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 smtClean="0"/>
                <a:t>(B. Brady [L], P. </a:t>
              </a:r>
              <a:r>
                <a:rPr lang="en-US" altLang="en-US" sz="900" dirty="0" err="1" smtClean="0"/>
                <a:t>Couvares</a:t>
              </a:r>
              <a:r>
                <a:rPr lang="en-US" altLang="en-US" sz="900" dirty="0" smtClean="0"/>
                <a:t> [L], M. </a:t>
              </a:r>
              <a:r>
                <a:rPr lang="en-US" altLang="en-US" sz="900" dirty="0" err="1" smtClean="0"/>
                <a:t>Punturo</a:t>
              </a:r>
              <a:r>
                <a:rPr lang="en-US" altLang="en-US" sz="900" dirty="0" smtClean="0"/>
                <a:t>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(P. Sutton[L], F. </a:t>
              </a:r>
              <a:r>
                <a:rPr lang="en-US" altLang="en-US" sz="1000" dirty="0" err="1" smtClean="0"/>
                <a:t>Fidecaro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Barsotti</a:t>
              </a:r>
              <a:r>
                <a:rPr lang="en-US" altLang="en-US" sz="1000" dirty="0" smtClean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(A. Lundgren [L], F. </a:t>
              </a:r>
              <a:r>
                <a:rPr lang="en-US" altLang="en-US" sz="1000" dirty="0" err="1" smtClean="0"/>
                <a:t>Robinet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</a:t>
              </a:r>
              <a:r>
                <a:rPr lang="en-US" altLang="en-US" sz="1000" dirty="0" err="1" smtClean="0"/>
                <a:t>Hild</a:t>
              </a:r>
              <a:r>
                <a:rPr lang="en-US" altLang="en-US" sz="1000" dirty="0" smtClean="0"/>
                <a:t> [L</a:t>
              </a:r>
              <a:r>
                <a:rPr lang="en-US" altLang="en-US" sz="1000" dirty="0"/>
                <a:t>]</a:t>
              </a:r>
              <a:r>
                <a:rPr lang="en-US" altLang="en-US" sz="1000" dirty="0" smtClean="0"/>
                <a:t>, R. </a:t>
              </a:r>
              <a:r>
                <a:rPr lang="en-US" altLang="en-US" sz="1000" dirty="0" err="1" smtClean="0"/>
                <a:t>Passaquieti</a:t>
              </a:r>
              <a:r>
                <a:rPr lang="en-US" altLang="en-US" sz="1000" dirty="0" smtClean="0"/>
                <a:t> [V</a:t>
              </a:r>
              <a:r>
                <a:rPr lang="en-US" altLang="en-US" sz="1000" dirty="0"/>
                <a:t>]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LSC-Virgo Attachment A Committees</a:t>
              </a:r>
            </a:p>
            <a:p>
              <a:pPr algn="ctr"/>
              <a:r>
                <a:rPr lang="en-US" sz="1050" dirty="0" smtClean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(P. </a:t>
              </a:r>
              <a:r>
                <a:rPr lang="en-US" altLang="en-US" sz="1000" dirty="0" err="1" smtClean="0"/>
                <a:t>Shawhan</a:t>
              </a:r>
              <a:r>
                <a:rPr lang="en-US" altLang="en-US" sz="1000" dirty="0" smtClean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8462" y="5306755"/>
            <a:ext cx="4135619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Other </a:t>
              </a:r>
              <a:r>
                <a:rPr lang="en-US" sz="1050" dirty="0"/>
                <a:t>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224875" y="5349240"/>
              <a:ext cx="2564561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Frey [L], P. </a:t>
              </a:r>
              <a:r>
                <a:rPr lang="en-US" altLang="en-US" sz="900" dirty="0" err="1" smtClean="0"/>
                <a:t>Leaci</a:t>
              </a:r>
              <a:r>
                <a:rPr lang="en-US" altLang="en-US" sz="900" dirty="0" smtClean="0"/>
                <a:t> [V])</a:t>
              </a:r>
              <a:endParaRPr lang="en-US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(P. </a:t>
              </a:r>
              <a:r>
                <a:rPr lang="en-US" altLang="en-US" sz="900" dirty="0" err="1" smtClean="0"/>
                <a:t>Altin</a:t>
              </a:r>
              <a:r>
                <a:rPr lang="en-US" altLang="en-US" sz="900" dirty="0" smtClean="0"/>
                <a:t>, M. </a:t>
              </a:r>
              <a:r>
                <a:rPr lang="en-US" altLang="en-US" sz="900" dirty="0" err="1" smtClean="0"/>
                <a:t>Kasprzack</a:t>
              </a:r>
              <a:r>
                <a:rPr lang="en-US" altLang="en-US" sz="900" dirty="0" smtClean="0"/>
                <a:t>, T.J. Massinger)</a:t>
              </a:r>
              <a:endParaRPr lang="en-US" altLang="en-US" sz="900" dirty="0"/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(L. </a:t>
              </a:r>
              <a:r>
                <a:rPr lang="en-US" altLang="en-US" sz="900" dirty="0" err="1" smtClean="0"/>
                <a:t>Nuttall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</a:t>
              </a:r>
              <a:r>
                <a:rPr lang="en-US" altLang="en-US" sz="900" dirty="0" smtClean="0"/>
                <a:t>T.J</a:t>
              </a:r>
              <a:r>
                <a:rPr lang="en-US" altLang="en-US" sz="900" dirty="0"/>
                <a:t>. Massinger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Schofield)</a:t>
              </a:r>
              <a:endParaRPr lang="en-US" altLang="en-US" sz="900" dirty="0"/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(J. McIver)</a:t>
              </a:r>
              <a:endParaRPr lang="en-US" altLang="en-US" sz="900" dirty="0"/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(E. Cowan)</a:t>
              </a:r>
              <a:endParaRPr lang="en-US" altLang="en-US" sz="900" dirty="0"/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</a:t>
              </a:r>
              <a:r>
                <a:rPr lang="en-US" altLang="en-US" sz="1100" dirty="0" smtClean="0"/>
                <a:t>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(G. </a:t>
              </a:r>
              <a:r>
                <a:rPr lang="en-US" altLang="en-US" sz="900" smtClean="0"/>
                <a:t>Valdes)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 smtClean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(T.J. Massinger, J. McIver)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Burst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(B. </a:t>
              </a:r>
              <a:r>
                <a:rPr lang="en-US" altLang="en-US" sz="900" dirty="0" err="1" smtClean="0"/>
                <a:t>Hughey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(T.J. Massinger, L. Nuttall)</a:t>
              </a:r>
              <a:endParaRPr lang="en-US" altLang="en-US" sz="900" dirty="0"/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(K. Riles)</a:t>
              </a:r>
              <a:endParaRPr lang="en-US" altLang="en-US" sz="900" dirty="0"/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(A. </a:t>
              </a:r>
              <a:r>
                <a:rPr lang="en-US" altLang="en-US" sz="900" dirty="0" err="1" smtClean="0"/>
                <a:t>Matas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Coordinators</a:t>
              </a:r>
            </a:p>
            <a:p>
              <a:pPr algn="ctr"/>
              <a:r>
                <a:rPr lang="en-US" sz="1050" dirty="0"/>
                <a:t>a</a:t>
              </a:r>
              <a:r>
                <a:rPr lang="en-US" sz="1050" dirty="0" smtClean="0"/>
                <a:t>nd liaisons</a:t>
              </a:r>
              <a:endParaRPr lang="en-US" sz="1050" dirty="0"/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Fisher)</a:t>
              </a:r>
              <a:endParaRPr lang="en-US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 smtClean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(I.S</a:t>
            </a:r>
            <a:r>
              <a:rPr lang="en-US" altLang="en-US" sz="1200" dirty="0"/>
              <a:t>. </a:t>
            </a:r>
            <a:r>
              <a:rPr lang="en-US" altLang="en-US" sz="1200" dirty="0" err="1" smtClean="0"/>
              <a:t>Heng</a:t>
            </a:r>
            <a:r>
              <a:rPr lang="en-US" altLang="en-US" sz="1200" dirty="0" smtClean="0"/>
              <a:t> [L], J. </a:t>
            </a:r>
            <a:r>
              <a:rPr lang="en-US" altLang="en-US" sz="1200" dirty="0" err="1" smtClean="0"/>
              <a:t>Kanner</a:t>
            </a:r>
            <a:r>
              <a:rPr lang="en-US" altLang="en-US" sz="1200" dirty="0" smtClean="0"/>
              <a:t> [L], M. A. </a:t>
            </a:r>
            <a:r>
              <a:rPr lang="en-US" altLang="en-US" sz="1200" dirty="0" err="1" smtClean="0"/>
              <a:t>Bizouard</a:t>
            </a:r>
            <a:r>
              <a:rPr lang="en-US" altLang="en-US" sz="1200" dirty="0" smtClean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(E. </a:t>
              </a:r>
              <a:r>
                <a:rPr lang="en-US" altLang="en-US" sz="1000" dirty="0" err="1" smtClean="0"/>
                <a:t>Katsavounidis</a:t>
              </a:r>
              <a:r>
                <a:rPr lang="en-US" altLang="en-US" sz="1000" dirty="0" smtClean="0"/>
                <a:t>[L], L. Singer [L], </a:t>
              </a:r>
              <a:br>
                <a:rPr lang="en-US" altLang="en-US" sz="1000" dirty="0" smtClean="0"/>
              </a:br>
              <a:r>
                <a:rPr lang="en-US" altLang="en-US" sz="1000" dirty="0" smtClean="0"/>
                <a:t>M. </a:t>
              </a:r>
              <a:r>
                <a:rPr lang="en-US" altLang="en-US" sz="1000" dirty="0" err="1" smtClean="0"/>
                <a:t>Branchesi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(R. Frey [L], F. </a:t>
              </a:r>
              <a:r>
                <a:rPr lang="en-US" altLang="en-US" sz="1000" dirty="0" err="1" smtClean="0"/>
                <a:t>Pannarale</a:t>
              </a:r>
              <a:r>
                <a:rPr lang="en-US" altLang="en-US" sz="1000" dirty="0" smtClean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(F. </a:t>
              </a:r>
              <a:r>
                <a:rPr lang="en-US" altLang="en-US" sz="1000" dirty="0" err="1" smtClean="0"/>
                <a:t>Salemi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(I. </a:t>
              </a:r>
              <a:r>
                <a:rPr lang="en-US" altLang="en-US" sz="1000" dirty="0" err="1" smtClean="0"/>
                <a:t>Bartos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 smtClean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</a:t>
              </a:r>
              <a:r>
                <a:rPr lang="en-US" altLang="en-US" sz="1000" dirty="0" smtClean="0"/>
                <a:t>N. </a:t>
              </a:r>
              <a:r>
                <a:rPr lang="en-US" altLang="en-US" sz="1000" dirty="0"/>
                <a:t>Cornish </a:t>
              </a:r>
              <a:r>
                <a:rPr lang="en-US" altLang="en-US" sz="1000" dirty="0" smtClean="0"/>
                <a:t>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 smtClean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(J. </a:t>
            </a:r>
            <a:r>
              <a:rPr lang="en-US" altLang="en-US" sz="1200" smtClean="0"/>
              <a:t>Creighton </a:t>
            </a:r>
            <a:r>
              <a:rPr lang="en-US" altLang="en-US" sz="1200" dirty="0" smtClean="0"/>
              <a:t>[L], J. Veitch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845561" y="1536432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O2 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18223" y="1536432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09846" y="2166917"/>
            <a:ext cx="4243469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Catalog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(P. Schmidt </a:t>
            </a:r>
            <a:r>
              <a:rPr lang="en-US" sz="1000" dirty="0" smtClean="0"/>
              <a:t>[L], </a:t>
            </a:r>
            <a:r>
              <a:rPr lang="en-US" sz="1000" dirty="0"/>
              <a:t>Michael </a:t>
            </a:r>
            <a:r>
              <a:rPr lang="en-US" sz="1000" dirty="0" err="1"/>
              <a:t>Pürrer</a:t>
            </a:r>
            <a:r>
              <a:rPr lang="en-US" sz="1000" dirty="0" smtClean="0"/>
              <a:t> [L], Josh Willis [L], Brian O’Reilly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09848" y="2807408"/>
            <a:ext cx="4243467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Astrophysical Distribution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</a:t>
            </a:r>
            <a:r>
              <a:rPr lang="en-US" sz="1000" dirty="0" smtClean="0"/>
              <a:t>C. </a:t>
            </a:r>
            <a:r>
              <a:rPr lang="en-US" sz="1000" dirty="0" err="1" smtClean="0"/>
              <a:t>Pankow</a:t>
            </a:r>
            <a:r>
              <a:rPr lang="en-US" sz="1000" dirty="0" smtClean="0"/>
              <a:t> [L], D. </a:t>
            </a:r>
            <a:r>
              <a:rPr lang="en-US" sz="1000" dirty="0" err="1" smtClean="0"/>
              <a:t>Holz</a:t>
            </a:r>
            <a:r>
              <a:rPr lang="en-US" sz="1000" dirty="0" smtClean="0"/>
              <a:t>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09849" y="344789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Testing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</a:t>
            </a:r>
            <a:r>
              <a:rPr lang="en-US" sz="1000" dirty="0" smtClean="0"/>
              <a:t>S. Vitale [L], A. </a:t>
            </a:r>
            <a:r>
              <a:rPr lang="en-US" sz="1000" dirty="0" err="1" smtClean="0"/>
              <a:t>Parameswaran</a:t>
            </a:r>
            <a:r>
              <a:rPr lang="en-US" sz="1000" dirty="0" smtClean="0"/>
              <a:t> [L], J. Whelan [L]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109849" y="4088389"/>
            <a:ext cx="4243466" cy="502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B01E3B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Extreme Matter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(J. Read</a:t>
            </a:r>
            <a:r>
              <a:rPr lang="en-US" sz="1000" dirty="0" smtClean="0"/>
              <a:t> [L], B. Lackey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4109849" y="476014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Searching for Gamma Ray Burst Gravitational Wave Counterparts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(R. Frey [L], F. </a:t>
            </a:r>
            <a:r>
              <a:rPr lang="en-US" altLang="en-US" sz="1000" dirty="0" err="1" smtClean="0"/>
              <a:t>Pannarale</a:t>
            </a:r>
            <a:r>
              <a:rPr lang="en-US" altLang="en-US" sz="1000" dirty="0" smtClean="0"/>
              <a:t> [L], M. Was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00365" y="217182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(V. Raymond [L], B.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00365" y="2905535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(W. Del </a:t>
            </a:r>
            <a:r>
              <a:rPr lang="en-US" altLang="en-US" sz="1000" dirty="0" err="1" smtClean="0"/>
              <a:t>Pozzo</a:t>
            </a:r>
            <a:r>
              <a:rPr lang="en-US" altLang="en-US" sz="1000" dirty="0" smtClean="0"/>
              <a:t> [V], C. Van Den </a:t>
            </a:r>
            <a:r>
              <a:rPr lang="en-US" altLang="en-US" sz="1000" dirty="0" err="1" smtClean="0"/>
              <a:t>Broeck</a:t>
            </a:r>
            <a:r>
              <a:rPr lang="en-US" altLang="en-US" sz="1000" dirty="0" smtClean="0"/>
              <a:t>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00365" y="3644153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(H. Pfeiffer [L], F. </a:t>
            </a:r>
            <a:r>
              <a:rPr lang="en-US" altLang="en-US" sz="1000" dirty="0" err="1" smtClean="0"/>
              <a:t>Ohme</a:t>
            </a:r>
            <a:r>
              <a:rPr lang="en-US" altLang="en-US" sz="1000" dirty="0" smtClean="0"/>
              <a:t> [L], R. </a:t>
            </a:r>
            <a:r>
              <a:rPr lang="en-US" altLang="en-US" sz="1000" dirty="0" err="1" smtClean="0"/>
              <a:t>Sturani</a:t>
            </a:r>
            <a:r>
              <a:rPr lang="en-US" altLang="en-US" sz="1000" dirty="0" smtClean="0"/>
              <a:t>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11033" y="5850184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Online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(K. Cannon [L], F. Marion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700365" y="4382771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1000" dirty="0" smtClean="0"/>
              <a:t>(C. </a:t>
            </a:r>
            <a:r>
              <a:rPr lang="en-US" altLang="en-US" sz="1000" dirty="0" err="1" smtClean="0"/>
              <a:t>Pankow</a:t>
            </a:r>
            <a:r>
              <a:rPr lang="en-US" altLang="en-US" sz="1000" dirty="0" smtClean="0"/>
              <a:t> [L], W.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700365" y="511647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Offline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(I. Harry [L], S. Caudill [L], T. Dent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53173" y="5286172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Bursts 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3963220" y="2029515"/>
            <a:ext cx="4529580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58747" y="2029516"/>
            <a:ext cx="2886407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109849" y="5623184"/>
            <a:ext cx="4243466" cy="4847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 smtClean="0">
                <a:solidFill>
                  <a:srgbClr val="A50021"/>
                </a:solidFill>
              </a:rPr>
              <a:t>Multimessenger</a:t>
            </a:r>
            <a:r>
              <a:rPr lang="en-US" altLang="en-US" sz="1200" dirty="0" smtClean="0">
                <a:solidFill>
                  <a:srgbClr val="A50021"/>
                </a:solidFill>
              </a:rPr>
              <a:t> Astronomy and Astrophysics</a:t>
            </a:r>
            <a:endParaRPr lang="en-US" altLang="en-US" sz="12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dirty="0" smtClean="0"/>
              <a:t>(A. Urban [L], P</a:t>
            </a:r>
            <a:r>
              <a:rPr lang="en-US" altLang="en-US" sz="900" dirty="0"/>
              <a:t>. </a:t>
            </a:r>
            <a:r>
              <a:rPr lang="en-US" altLang="en-US" sz="900" dirty="0" err="1"/>
              <a:t>Shawhan</a:t>
            </a:r>
            <a:r>
              <a:rPr lang="en-US" altLang="en-US" sz="900" dirty="0"/>
              <a:t> [L], L. Singer [L], </a:t>
            </a:r>
            <a:r>
              <a:rPr lang="en-US" altLang="en-US" sz="900" dirty="0" smtClean="0"/>
              <a:t>P. Brady [L[, M</a:t>
            </a:r>
            <a:r>
              <a:rPr lang="en-US" altLang="en-US" sz="900" dirty="0"/>
              <a:t>. </a:t>
            </a:r>
            <a:r>
              <a:rPr lang="en-US" altLang="en-US" sz="900" dirty="0" err="1"/>
              <a:t>Branchesi</a:t>
            </a:r>
            <a:r>
              <a:rPr lang="en-US" altLang="en-US" sz="900" dirty="0"/>
              <a:t> [V])</a:t>
            </a:r>
            <a:endParaRPr lang="en-US" altLang="en-US" sz="900" dirty="0">
              <a:solidFill>
                <a:srgbClr val="A5002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53173" y="6138841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Bursts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42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1220</Words>
  <Application>Microsoft Macintosh PowerPoint</Application>
  <PresentationFormat>On-screen Show (4:3)</PresentationFormat>
  <Paragraphs>218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ＭＳ Ｐゴシック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233</cp:revision>
  <cp:lastPrinted>2017-11-03T02:31:53Z</cp:lastPrinted>
  <dcterms:created xsi:type="dcterms:W3CDTF">2012-04-16T15:22:10Z</dcterms:created>
  <dcterms:modified xsi:type="dcterms:W3CDTF">2017-11-06T12:34:04Z</dcterms:modified>
</cp:coreProperties>
</file>