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9"/>
  </p:handoutMasterIdLst>
  <p:sldIdLst>
    <p:sldId id="257" r:id="rId2"/>
    <p:sldId id="264" r:id="rId3"/>
    <p:sldId id="261" r:id="rId4"/>
    <p:sldId id="262" r:id="rId5"/>
    <p:sldId id="260" r:id="rId6"/>
    <p:sldId id="259" r:id="rId7"/>
    <p:sldId id="263" r:id="rId8"/>
  </p:sldIdLst>
  <p:sldSz cx="9144000" cy="6858000" type="screen4x3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01E3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870" autoAdjust="0"/>
    <p:restoredTop sz="95405" autoAdjust="0"/>
  </p:normalViewPr>
  <p:slideViewPr>
    <p:cSldViewPr snapToGrid="0" snapToObjects="1">
      <p:cViewPr>
        <p:scale>
          <a:sx n="164" d="100"/>
          <a:sy n="164" d="100"/>
        </p:scale>
        <p:origin x="664" y="-16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handoutMaster" Target="handoutMasters/handoutMaster1.xml"/><Relationship Id="rId1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-8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7BD5BE3C-60B7-487A-A858-F234234DBE2A}" type="datetime1">
              <a:rPr lang="en-US" altLang="en-US"/>
              <a:pPr>
                <a:defRPr/>
              </a:pPr>
              <a:t>4/28/17</a:t>
            </a:fld>
            <a:endParaRPr lang="en-US" altLang="en-US"/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-8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544D6950-9355-4A6C-A197-31D25C49008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605478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hyperlink" Target="https://dcc.ligo.org/LIGO-M1200248" TargetMode="Externa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9BAFC2-2B5D-4DC1-B19D-6C9C07C14CF9}" type="datetime1">
              <a:rPr lang="en-US" altLang="en-US"/>
              <a:pPr>
                <a:defRPr/>
              </a:pPr>
              <a:t>4/28/17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159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01EEEC-F283-47A7-ABB0-5F41B49B13F8}" type="datetime1">
              <a:rPr lang="en-US" altLang="en-US"/>
              <a:pPr>
                <a:defRPr/>
              </a:pPr>
              <a:t>4/28/17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5164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C4887A-5EEF-4F6D-A01B-3132C1A9C3A8}" type="datetime1">
              <a:rPr lang="en-US" altLang="en-US"/>
              <a:pPr>
                <a:defRPr/>
              </a:pPr>
              <a:t>4/28/17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392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F614DE-BEAE-461F-B542-A3A16438EDEF}" type="datetime1">
              <a:rPr lang="en-US" altLang="en-US"/>
              <a:pPr>
                <a:defRPr/>
              </a:pPr>
              <a:t>4/28/17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Text Box 98"/>
          <p:cNvSpPr txBox="1">
            <a:spLocks noChangeArrowheads="1"/>
          </p:cNvSpPr>
          <p:nvPr userDrawn="1"/>
        </p:nvSpPr>
        <p:spPr bwMode="auto">
          <a:xfrm>
            <a:off x="7407275" y="58738"/>
            <a:ext cx="1681163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defTabSz="914400" eaLnBrk="1" hangingPunct="1">
              <a:spcBef>
                <a:spcPct val="0"/>
              </a:spcBef>
              <a:buFontTx/>
              <a:buNone/>
            </a:pPr>
            <a:r>
              <a:rPr lang="en-US" altLang="en-US" sz="800" dirty="0" smtClean="0">
                <a:solidFill>
                  <a:srgbClr val="FF0000"/>
                </a:solidFill>
                <a:latin typeface="Arial" panose="020B0604020202020204" pitchFamily="34" charset="0"/>
                <a:hlinkClick r:id="rId2"/>
              </a:rPr>
              <a:t>LIGO Document </a:t>
            </a:r>
            <a:r>
              <a:rPr lang="en-US" altLang="en-US" sz="800" dirty="0" smtClean="0">
                <a:solidFill>
                  <a:srgbClr val="FF0000"/>
                </a:solidFill>
                <a:latin typeface="Arial" panose="020B0604020202020204" pitchFamily="34" charset="0"/>
                <a:hlinkClick r:id="rId2"/>
              </a:rPr>
              <a:t>M1200248-v2</a:t>
            </a:r>
            <a:r>
              <a:rPr lang="en-US" altLang="en-US" sz="800" dirty="0" smtClean="0">
                <a:solidFill>
                  <a:srgbClr val="FF0000"/>
                </a:solidFill>
                <a:latin typeface="Arial" panose="020B0604020202020204" pitchFamily="34" charset="0"/>
              </a:rPr>
              <a:t>7</a:t>
            </a:r>
            <a:endParaRPr lang="en-US" altLang="en-US" sz="800" dirty="0" smtClean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defTabSz="914400" eaLnBrk="1" hangingPunct="1">
              <a:spcBef>
                <a:spcPct val="0"/>
              </a:spcBef>
              <a:buFontTx/>
              <a:buNone/>
            </a:pPr>
            <a:r>
              <a:rPr lang="en-US" altLang="en-US" sz="800" baseline="0" dirty="0" smtClean="0">
                <a:latin typeface="Arial" panose="020B0604020202020204" pitchFamily="34" charset="0"/>
              </a:rPr>
              <a:t>April 28</a:t>
            </a:r>
            <a:r>
              <a:rPr lang="en-US" altLang="en-US" sz="800" dirty="0" smtClean="0">
                <a:latin typeface="Arial" panose="020B0604020202020204" pitchFamily="34" charset="0"/>
              </a:rPr>
              <a:t>, </a:t>
            </a:r>
            <a:r>
              <a:rPr lang="en-US" altLang="en-US" sz="800" dirty="0" smtClean="0">
                <a:latin typeface="Arial" panose="020B0604020202020204" pitchFamily="34" charset="0"/>
              </a:rPr>
              <a:t>2017</a:t>
            </a:r>
            <a:endParaRPr lang="en-US" altLang="en-US" sz="8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37813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457DF9-2530-443A-8343-3959245F03D3}" type="datetime1">
              <a:rPr lang="en-US" altLang="en-US"/>
              <a:pPr>
                <a:defRPr/>
              </a:pPr>
              <a:t>4/28/17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8311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92A983-CBB9-4B92-A854-3A2ADDDE8820}" type="datetime1">
              <a:rPr lang="en-US" altLang="en-US"/>
              <a:pPr>
                <a:defRPr/>
              </a:pPr>
              <a:t>4/28/17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0763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1AA733-5857-44F3-B441-9A16E770E0A7}" type="datetime1">
              <a:rPr lang="en-US" altLang="en-US"/>
              <a:pPr>
                <a:defRPr/>
              </a:pPr>
              <a:t>4/28/17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912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6BBDFF-9638-41C5-8901-AFA87B788DB0}" type="datetime1">
              <a:rPr lang="en-US" altLang="en-US"/>
              <a:pPr>
                <a:defRPr/>
              </a:pPr>
              <a:t>4/28/17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57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EBB501-82E7-4E0A-88AA-A1E1D40743CD}" type="datetime1">
              <a:rPr lang="en-US" altLang="en-US"/>
              <a:pPr>
                <a:defRPr/>
              </a:pPr>
              <a:t>4/28/17</a:t>
            </a:fld>
            <a:endParaRPr lang="en-US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4033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320C6F-47A1-4D77-8DA1-403342B023D3}" type="datetime1">
              <a:rPr lang="en-US" altLang="en-US"/>
              <a:pPr>
                <a:defRPr/>
              </a:pPr>
              <a:t>4/28/17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3356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39B59-B9AD-42F1-AEA9-E83962AF5A2F}" type="datetime1">
              <a:rPr lang="en-US" altLang="en-US"/>
              <a:pPr>
                <a:defRPr/>
              </a:pPr>
              <a:t>4/28/17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1757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995A55C7-3D5E-4218-B7AE-A537AD7369F3}" type="datetime1">
              <a:rPr lang="en-US" altLang="en-US"/>
              <a:pPr>
                <a:defRPr/>
              </a:pPr>
              <a:t>4/28/17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anose="020B0600070205080204" pitchFamily="34" charset="-128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84" charset="0"/>
          <a:ea typeface="ＭＳ Ｐゴシック" panose="020B0600070205080204" pitchFamily="34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84" charset="0"/>
          <a:ea typeface="ＭＳ Ｐゴシック" panose="020B0600070205080204" pitchFamily="34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84" charset="0"/>
          <a:ea typeface="ＭＳ Ｐゴシック" panose="020B0600070205080204" pitchFamily="34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84" charset="0"/>
          <a:ea typeface="ＭＳ Ｐゴシック" panose="020B0600070205080204" pitchFamily="34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8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8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8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8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itchFamily="-84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itchFamily="-8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itchFamily="-84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itchFamily="-8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4" Type="http://schemas.openxmlformats.org/officeDocument/2006/relationships/slide" Target="slide6.xml"/><Relationship Id="rId5" Type="http://schemas.openxmlformats.org/officeDocument/2006/relationships/slide" Target="slide7.xml"/><Relationship Id="rId6" Type="http://schemas.openxmlformats.org/officeDocument/2006/relationships/slide" Target="slide5.xml"/><Relationship Id="rId1" Type="http://schemas.openxmlformats.org/officeDocument/2006/relationships/slideLayout" Target="../slideLayouts/slideLayout2.xml"/><Relationship Id="rId2" Type="http://schemas.openxmlformats.org/officeDocument/2006/relationships/slide" Target="slide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dcc.ligo.org/LIGO-M050172/public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dcc.ligo.org/LIGO-M050172/public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dcc.ligo.org/LIGO-M060322/public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ext Box 47"/>
          <p:cNvSpPr txBox="1">
            <a:spLocks noChangeArrowheads="1"/>
          </p:cNvSpPr>
          <p:nvPr/>
        </p:nvSpPr>
        <p:spPr bwMode="auto">
          <a:xfrm>
            <a:off x="0" y="233959"/>
            <a:ext cx="91440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dirty="0" smtClean="0">
                <a:solidFill>
                  <a:srgbClr val="A50021"/>
                </a:solidFill>
              </a:rPr>
              <a:t>The LIGO </a:t>
            </a:r>
            <a:r>
              <a:rPr lang="en-US" altLang="en-US" dirty="0">
                <a:solidFill>
                  <a:srgbClr val="A50021"/>
                </a:solidFill>
              </a:rPr>
              <a:t>Scienti</a:t>
            </a:r>
            <a:r>
              <a:rPr lang="en-US" altLang="en-US" dirty="0">
                <a:solidFill>
                  <a:srgbClr val="B01E3B"/>
                </a:solidFill>
              </a:rPr>
              <a:t>fic</a:t>
            </a:r>
            <a:r>
              <a:rPr lang="en-US" altLang="en-US" dirty="0">
                <a:solidFill>
                  <a:srgbClr val="A50021"/>
                </a:solidFill>
              </a:rPr>
              <a:t> Collaboration</a:t>
            </a:r>
            <a:endParaRPr lang="en-US" altLang="en-US" sz="1800" dirty="0">
              <a:solidFill>
                <a:srgbClr val="A50021"/>
              </a:solidFill>
            </a:endParaRPr>
          </a:p>
        </p:txBody>
      </p:sp>
      <p:sp>
        <p:nvSpPr>
          <p:cNvPr id="3077" name="Text Box 48"/>
          <p:cNvSpPr txBox="1">
            <a:spLocks noChangeArrowheads="1"/>
          </p:cNvSpPr>
          <p:nvPr/>
        </p:nvSpPr>
        <p:spPr bwMode="auto">
          <a:xfrm>
            <a:off x="3422964" y="1511328"/>
            <a:ext cx="2194560" cy="365760"/>
          </a:xfrm>
          <a:prstGeom prst="rect">
            <a:avLst/>
          </a:prstGeom>
          <a:gradFill>
            <a:gsLst>
              <a:gs pos="0">
                <a:schemeClr val="bg1">
                  <a:lumMod val="65000"/>
                </a:schemeClr>
              </a:gs>
              <a:gs pos="100000">
                <a:schemeClr val="bg1">
                  <a:lumMod val="85000"/>
                </a:schemeClr>
              </a:gs>
            </a:gsLst>
            <a:lin ang="5400000" scaled="1"/>
          </a:gra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200" dirty="0">
                <a:solidFill>
                  <a:srgbClr val="A50021"/>
                </a:solidFill>
              </a:rPr>
              <a:t>LSC Executive Committee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00" dirty="0"/>
              <a:t>(LSC Spokesperson)</a:t>
            </a:r>
          </a:p>
        </p:txBody>
      </p:sp>
      <p:sp>
        <p:nvSpPr>
          <p:cNvPr id="3082" name="Text Box 3"/>
          <p:cNvSpPr txBox="1">
            <a:spLocks noChangeArrowheads="1"/>
          </p:cNvSpPr>
          <p:nvPr/>
        </p:nvSpPr>
        <p:spPr bwMode="auto">
          <a:xfrm>
            <a:off x="3422964" y="928184"/>
            <a:ext cx="2194560" cy="338554"/>
          </a:xfrm>
          <a:prstGeom prst="rect">
            <a:avLst/>
          </a:prstGeom>
          <a:gradFill>
            <a:gsLst>
              <a:gs pos="0">
                <a:schemeClr val="bg1">
                  <a:lumMod val="65000"/>
                </a:schemeClr>
              </a:gs>
              <a:gs pos="100000">
                <a:schemeClr val="bg1">
                  <a:lumMod val="85000"/>
                </a:schemeClr>
              </a:gs>
            </a:gsLst>
            <a:lin ang="5400000" scaled="1"/>
          </a:gra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600" dirty="0">
                <a:solidFill>
                  <a:srgbClr val="A50021"/>
                </a:solidFill>
              </a:rPr>
              <a:t>LSC Council</a:t>
            </a:r>
          </a:p>
        </p:txBody>
      </p:sp>
      <p:cxnSp>
        <p:nvCxnSpPr>
          <p:cNvPr id="9" name="Straight Connector 8"/>
          <p:cNvCxnSpPr>
            <a:stCxn id="132" idx="0"/>
            <a:endCxn id="3140" idx="0"/>
          </p:cNvCxnSpPr>
          <p:nvPr/>
        </p:nvCxnSpPr>
        <p:spPr>
          <a:xfrm>
            <a:off x="2360190" y="2950216"/>
            <a:ext cx="5652909" cy="0"/>
          </a:xfrm>
          <a:prstGeom prst="line">
            <a:avLst/>
          </a:prstGeom>
          <a:ln w="25400"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099" name="Text Box 15"/>
          <p:cNvSpPr txBox="1">
            <a:spLocks noChangeArrowheads="1"/>
          </p:cNvSpPr>
          <p:nvPr/>
        </p:nvSpPr>
        <p:spPr bwMode="auto">
          <a:xfrm>
            <a:off x="117804" y="3205577"/>
            <a:ext cx="4503647" cy="384721"/>
          </a:xfrm>
          <a:prstGeom prst="rect">
            <a:avLst/>
          </a:prstGeom>
          <a:gradFill>
            <a:gsLst>
              <a:gs pos="0">
                <a:schemeClr val="accent6">
                  <a:lumMod val="75000"/>
                </a:schemeClr>
              </a:gs>
              <a:gs pos="100000">
                <a:schemeClr val="accent1">
                  <a:lumMod val="40000"/>
                  <a:lumOff val="60000"/>
                </a:schemeClr>
              </a:gs>
            </a:gsLst>
            <a:lin ang="16200000" scaled="0"/>
          </a:gradFill>
          <a:ln w="9525">
            <a:gradFill>
              <a:gsLst>
                <a:gs pos="0">
                  <a:schemeClr val="accent5">
                    <a:lumMod val="75000"/>
                  </a:schemeClr>
                </a:gs>
                <a:gs pos="74000">
                  <a:schemeClr val="accent5">
                    <a:lumMod val="40000"/>
                    <a:lumOff val="60000"/>
                  </a:schemeClr>
                </a:gs>
                <a:gs pos="83000">
                  <a:schemeClr val="accent6">
                    <a:lumMod val="40000"/>
                    <a:lumOff val="60000"/>
                  </a:schemeClr>
                </a:gs>
                <a:gs pos="100000">
                  <a:schemeClr val="accent6">
                    <a:lumMod val="75000"/>
                  </a:schemeClr>
                </a:gs>
              </a:gsLst>
              <a:lin ang="5400000" scaled="1"/>
            </a:gradFill>
            <a:headEnd type="none" w="sm" len="sm"/>
            <a:tailEnd type="none" w="sm" len="sm"/>
          </a:ln>
          <a:effectLst>
            <a:outerShdw blurRad="40005" dist="22860" dir="5400000" algn="ctr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100" dirty="0">
                <a:solidFill>
                  <a:srgbClr val="C00000"/>
                </a:solidFill>
              </a:rPr>
              <a:t>Data Analysis </a:t>
            </a:r>
            <a:endParaRPr lang="en-US" altLang="en-US" sz="1100" dirty="0" smtClean="0">
              <a:solidFill>
                <a:srgbClr val="C00000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00" u="sng" dirty="0" smtClean="0"/>
              <a:t>(</a:t>
            </a:r>
            <a:r>
              <a:rPr lang="en-US" altLang="en-US" sz="800" u="sng" dirty="0"/>
              <a:t>L. </a:t>
            </a:r>
            <a:r>
              <a:rPr lang="en-US" altLang="en-US" sz="800" u="sng" dirty="0" err="1"/>
              <a:t>Cadonati</a:t>
            </a:r>
            <a:r>
              <a:rPr lang="en-US" altLang="en-US" sz="800" u="sng" dirty="0"/>
              <a:t>)</a:t>
            </a:r>
          </a:p>
        </p:txBody>
      </p:sp>
      <p:sp>
        <p:nvSpPr>
          <p:cNvPr id="132" name="Line 139"/>
          <p:cNvSpPr>
            <a:spLocks noChangeShapeType="1"/>
          </p:cNvSpPr>
          <p:nvPr/>
        </p:nvSpPr>
        <p:spPr bwMode="auto">
          <a:xfrm>
            <a:off x="2360190" y="2950216"/>
            <a:ext cx="0" cy="246303"/>
          </a:xfrm>
          <a:prstGeom prst="line">
            <a:avLst/>
          </a:prstGeom>
          <a:noFill/>
          <a:ln w="25400">
            <a:solidFill>
              <a:schemeClr val="bg1">
                <a:lumMod val="50000"/>
              </a:schemeClr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40" name="Line 169"/>
          <p:cNvSpPr>
            <a:spLocks noChangeShapeType="1"/>
          </p:cNvSpPr>
          <p:nvPr/>
        </p:nvSpPr>
        <p:spPr bwMode="auto">
          <a:xfrm flipH="1">
            <a:off x="8013099" y="2950216"/>
            <a:ext cx="0" cy="250148"/>
          </a:xfrm>
          <a:prstGeom prst="line">
            <a:avLst/>
          </a:prstGeom>
          <a:noFill/>
          <a:ln w="25400">
            <a:solidFill>
              <a:schemeClr val="bg1">
                <a:lumMod val="50000"/>
              </a:schemeClr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5" name="Text Box 34"/>
          <p:cNvSpPr txBox="1">
            <a:spLocks noChangeArrowheads="1"/>
          </p:cNvSpPr>
          <p:nvPr/>
        </p:nvSpPr>
        <p:spPr bwMode="auto">
          <a:xfrm>
            <a:off x="7030534" y="3200365"/>
            <a:ext cx="2011680" cy="384721"/>
          </a:xfrm>
          <a:prstGeom prst="rect">
            <a:avLst/>
          </a:prstGeom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headEnd type="none" w="sm" len="sm"/>
            <a:tailEnd type="none" w="sm" len="sm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100" dirty="0">
                <a:solidFill>
                  <a:srgbClr val="A50021"/>
                </a:solidFill>
              </a:rPr>
              <a:t>Education and </a:t>
            </a:r>
            <a:r>
              <a:rPr lang="en-US" altLang="en-US" sz="1100" dirty="0" smtClean="0">
                <a:solidFill>
                  <a:srgbClr val="A50021"/>
                </a:solidFill>
              </a:rPr>
              <a:t>Public </a:t>
            </a:r>
            <a:r>
              <a:rPr lang="en-US" altLang="en-US" sz="1100" dirty="0">
                <a:solidFill>
                  <a:srgbClr val="A50021"/>
                </a:solidFill>
              </a:rPr>
              <a:t>Outreach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00" dirty="0" smtClean="0"/>
              <a:t>(J. Key)</a:t>
            </a:r>
            <a:endParaRPr lang="en-US" altLang="en-US" sz="800" dirty="0"/>
          </a:p>
        </p:txBody>
      </p:sp>
      <p:grpSp>
        <p:nvGrpSpPr>
          <p:cNvPr id="22" name="Group 21"/>
          <p:cNvGrpSpPr/>
          <p:nvPr/>
        </p:nvGrpSpPr>
        <p:grpSpPr>
          <a:xfrm>
            <a:off x="7030534" y="3835061"/>
            <a:ext cx="2011680" cy="1142381"/>
            <a:chOff x="7177176" y="3835061"/>
            <a:chExt cx="2011680" cy="1142381"/>
          </a:xfrm>
        </p:grpSpPr>
        <p:sp>
          <p:nvSpPr>
            <p:cNvPr id="98" name="Rectangle 97"/>
            <p:cNvSpPr/>
            <p:nvPr/>
          </p:nvSpPr>
          <p:spPr>
            <a:xfrm>
              <a:off x="7177176" y="3835061"/>
              <a:ext cx="2011680" cy="1142381"/>
            </a:xfrm>
            <a:prstGeom prst="rect">
              <a:avLst/>
            </a:prstGeom>
            <a:gradFill>
              <a:gsLst>
                <a:gs pos="0">
                  <a:schemeClr val="accent2">
                    <a:tint val="100000"/>
                    <a:shade val="100000"/>
                    <a:satMod val="130000"/>
                  </a:schemeClr>
                </a:gs>
                <a:gs pos="100000">
                  <a:schemeClr val="accent2">
                    <a:tint val="50000"/>
                    <a:shade val="100000"/>
                    <a:satMod val="350000"/>
                  </a:schemeClr>
                </a:gs>
              </a:gsLst>
            </a:gradFill>
            <a:ln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Text Box 7"/>
            <p:cNvSpPr txBox="1">
              <a:spLocks noChangeArrowheads="1"/>
            </p:cNvSpPr>
            <p:nvPr/>
          </p:nvSpPr>
          <p:spPr bwMode="auto">
            <a:xfrm>
              <a:off x="7262580" y="3960465"/>
              <a:ext cx="1828800" cy="33855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 smtClean="0"/>
                <a:t>Formal Education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 smtClean="0"/>
                <a:t>(L. </a:t>
              </a:r>
              <a:r>
                <a:rPr lang="en-US" altLang="en-US" sz="800" dirty="0" err="1" smtClean="0"/>
                <a:t>Cominsky</a:t>
              </a:r>
              <a:r>
                <a:rPr lang="en-US" altLang="en-US" sz="800" dirty="0" smtClean="0"/>
                <a:t>, A. Henry, W. </a:t>
              </a:r>
              <a:r>
                <a:rPr lang="en-US" altLang="en-US" sz="800" dirty="0" err="1" smtClean="0"/>
                <a:t>Katzmann</a:t>
              </a:r>
              <a:r>
                <a:rPr lang="en-US" altLang="en-US" sz="700" dirty="0" smtClean="0"/>
                <a:t>)</a:t>
              </a:r>
              <a:endParaRPr lang="en-US" altLang="en-US" sz="700" dirty="0"/>
            </a:p>
          </p:txBody>
        </p:sp>
        <p:sp>
          <p:nvSpPr>
            <p:cNvPr id="109" name="Text Box 7"/>
            <p:cNvSpPr txBox="1">
              <a:spLocks noChangeArrowheads="1"/>
            </p:cNvSpPr>
            <p:nvPr/>
          </p:nvSpPr>
          <p:spPr bwMode="auto">
            <a:xfrm>
              <a:off x="7262580" y="4485492"/>
              <a:ext cx="1828800" cy="36576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 smtClean="0"/>
                <a:t>Informal Ed./Public Outreach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 smtClean="0"/>
                <a:t>(M. Hendry)</a:t>
              </a:r>
              <a:endParaRPr lang="en-US" altLang="en-US" sz="800" dirty="0"/>
            </a:p>
          </p:txBody>
        </p:sp>
      </p:grpSp>
      <p:sp>
        <p:nvSpPr>
          <p:cNvPr id="3139" name="Line 168"/>
          <p:cNvSpPr>
            <a:spLocks noChangeShapeType="1"/>
          </p:cNvSpPr>
          <p:nvPr/>
        </p:nvSpPr>
        <p:spPr bwMode="auto">
          <a:xfrm flipH="1">
            <a:off x="5802120" y="2950215"/>
            <a:ext cx="0" cy="246303"/>
          </a:xfrm>
          <a:prstGeom prst="line">
            <a:avLst/>
          </a:prstGeom>
          <a:noFill/>
          <a:ln w="25400">
            <a:solidFill>
              <a:schemeClr val="bg1">
                <a:lumMod val="50000"/>
              </a:schemeClr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12" name="Text Box 5"/>
          <p:cNvSpPr txBox="1">
            <a:spLocks noChangeArrowheads="1"/>
          </p:cNvSpPr>
          <p:nvPr/>
        </p:nvSpPr>
        <p:spPr bwMode="auto">
          <a:xfrm>
            <a:off x="4804035" y="3196519"/>
            <a:ext cx="2011680" cy="365760"/>
          </a:xfrm>
          <a:prstGeom prst="rect">
            <a:avLst/>
          </a:prstGeom>
          <a:gradFill>
            <a:gsLst>
              <a:gs pos="0">
                <a:schemeClr val="accent3">
                  <a:lumMod val="100000"/>
                </a:schemeClr>
              </a:gs>
              <a:gs pos="100000">
                <a:schemeClr val="accent3">
                  <a:lumMod val="40000"/>
                  <a:lumOff val="60000"/>
                </a:schemeClr>
              </a:gs>
            </a:gsLst>
          </a:gradFill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100" dirty="0">
                <a:solidFill>
                  <a:srgbClr val="C00000"/>
                </a:solidFill>
              </a:rPr>
              <a:t>Instrument </a:t>
            </a:r>
            <a:r>
              <a:rPr lang="en-US" altLang="en-US" sz="1100" dirty="0" smtClean="0">
                <a:solidFill>
                  <a:srgbClr val="C00000"/>
                </a:solidFill>
              </a:rPr>
              <a:t>Science</a:t>
            </a:r>
            <a:endParaRPr lang="en-US" altLang="en-US" sz="1100" dirty="0">
              <a:solidFill>
                <a:srgbClr val="C00000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00" dirty="0"/>
              <a:t>(D. McClelland)</a:t>
            </a:r>
          </a:p>
        </p:txBody>
      </p:sp>
      <p:grpSp>
        <p:nvGrpSpPr>
          <p:cNvPr id="23" name="Group 22"/>
          <p:cNvGrpSpPr/>
          <p:nvPr/>
        </p:nvGrpSpPr>
        <p:grpSpPr>
          <a:xfrm>
            <a:off x="1042246" y="2120350"/>
            <a:ext cx="6959461" cy="523220"/>
            <a:chOff x="1094002" y="1645920"/>
            <a:chExt cx="6959461" cy="523220"/>
          </a:xfrm>
        </p:grpSpPr>
        <p:sp>
          <p:nvSpPr>
            <p:cNvPr id="3074" name="Text Box 3"/>
            <p:cNvSpPr txBox="1">
              <a:spLocks noChangeArrowheads="1"/>
            </p:cNvSpPr>
            <p:nvPr/>
          </p:nvSpPr>
          <p:spPr bwMode="auto">
            <a:xfrm>
              <a:off x="3474720" y="1645920"/>
              <a:ext cx="2194560" cy="523220"/>
            </a:xfrm>
            <a:prstGeom prst="rect">
              <a:avLst/>
            </a:prstGeom>
            <a:gradFill>
              <a:gsLst>
                <a:gs pos="0">
                  <a:schemeClr val="bg1">
                    <a:lumMod val="6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5400000" scaled="1"/>
            </a:gra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>
                  <a:solidFill>
                    <a:srgbClr val="A50021"/>
                  </a:solidFill>
                </a:rPr>
                <a:t>LSC Spokesperson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 smtClean="0"/>
                <a:t>(D. Shoemaker)</a:t>
              </a:r>
              <a:endParaRPr lang="en-US" altLang="en-US" sz="800" dirty="0"/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 smtClean="0"/>
                <a:t>Deputy Spokesperson (L. </a:t>
              </a:r>
              <a:r>
                <a:rPr lang="en-US" altLang="en-US" sz="800" dirty="0" err="1" smtClean="0"/>
                <a:t>Cadonati</a:t>
              </a:r>
              <a:r>
                <a:rPr lang="en-US" altLang="en-US" sz="800" dirty="0" smtClean="0"/>
                <a:t>)</a:t>
              </a:r>
              <a:endParaRPr lang="en-US" altLang="en-US" sz="800" dirty="0"/>
            </a:p>
          </p:txBody>
        </p:sp>
        <p:sp>
          <p:nvSpPr>
            <p:cNvPr id="3097" name="Text Box 36"/>
            <p:cNvSpPr txBox="1">
              <a:spLocks noChangeArrowheads="1"/>
            </p:cNvSpPr>
            <p:nvPr/>
          </p:nvSpPr>
          <p:spPr bwMode="auto">
            <a:xfrm>
              <a:off x="1094002" y="1776461"/>
              <a:ext cx="1923515" cy="276999"/>
            </a:xfrm>
            <a:prstGeom prst="rect">
              <a:avLst/>
            </a:prstGeom>
            <a:gradFill>
              <a:gsLst>
                <a:gs pos="0">
                  <a:schemeClr val="bg1">
                    <a:lumMod val="6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5400000" scaled="1"/>
            </a:gra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 dirty="0" smtClean="0">
                  <a:solidFill>
                    <a:srgbClr val="A50021"/>
                  </a:solidFill>
                  <a:hlinkClick r:id="rId2" action="ppaction://hlinksldjump"/>
                </a:rPr>
                <a:t>LSC-Virgo Committees</a:t>
              </a:r>
              <a:endParaRPr lang="en-US" altLang="en-US" sz="1200" dirty="0">
                <a:solidFill>
                  <a:srgbClr val="A50021"/>
                </a:solidFill>
              </a:endParaRPr>
            </a:p>
          </p:txBody>
        </p:sp>
        <p:sp>
          <p:nvSpPr>
            <p:cNvPr id="145" name="Text Box 36"/>
            <p:cNvSpPr txBox="1">
              <a:spLocks noChangeArrowheads="1"/>
            </p:cNvSpPr>
            <p:nvPr/>
          </p:nvSpPr>
          <p:spPr bwMode="auto">
            <a:xfrm>
              <a:off x="6129948" y="1774159"/>
              <a:ext cx="1923515" cy="276999"/>
            </a:xfrm>
            <a:prstGeom prst="rect">
              <a:avLst/>
            </a:prstGeom>
            <a:gradFill>
              <a:gsLst>
                <a:gs pos="0">
                  <a:schemeClr val="bg1">
                    <a:lumMod val="6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5400000" scaled="1"/>
            </a:gra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 dirty="0" smtClean="0">
                  <a:solidFill>
                    <a:srgbClr val="A50021"/>
                  </a:solidFill>
                  <a:hlinkClick r:id="rId3" action="ppaction://hlinksldjump"/>
                </a:rPr>
                <a:t>LSC Service Committees</a:t>
              </a:r>
              <a:endParaRPr lang="en-US" altLang="en-US" sz="1200" dirty="0">
                <a:solidFill>
                  <a:srgbClr val="A50021"/>
                </a:solidFill>
              </a:endParaRPr>
            </a:p>
          </p:txBody>
        </p:sp>
        <p:sp>
          <p:nvSpPr>
            <p:cNvPr id="152" name="Line 159"/>
            <p:cNvSpPr>
              <a:spLocks noChangeShapeType="1"/>
            </p:cNvSpPr>
            <p:nvPr/>
          </p:nvSpPr>
          <p:spPr bwMode="auto">
            <a:xfrm>
              <a:off x="3017517" y="1916824"/>
              <a:ext cx="457203" cy="0"/>
            </a:xfrm>
            <a:prstGeom prst="line">
              <a:avLst/>
            </a:prstGeom>
            <a:noFill/>
            <a:ln w="25400">
              <a:solidFill>
                <a:schemeClr val="bg1">
                  <a:lumMod val="50000"/>
                </a:schemeClr>
              </a:solidFill>
              <a:round/>
              <a:headEnd type="triangl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" name="Line 159"/>
            <p:cNvSpPr>
              <a:spLocks noChangeShapeType="1"/>
            </p:cNvSpPr>
            <p:nvPr/>
          </p:nvSpPr>
          <p:spPr bwMode="auto">
            <a:xfrm>
              <a:off x="5672746" y="1916824"/>
              <a:ext cx="453738" cy="0"/>
            </a:xfrm>
            <a:prstGeom prst="line">
              <a:avLst/>
            </a:prstGeom>
            <a:noFill/>
            <a:ln w="25400">
              <a:solidFill>
                <a:schemeClr val="bg1">
                  <a:lumMod val="50000"/>
                </a:schemeClr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4821287" y="3844428"/>
            <a:ext cx="2011680" cy="2860418"/>
            <a:chOff x="5071457" y="3844428"/>
            <a:chExt cx="2011680" cy="2860418"/>
          </a:xfrm>
        </p:grpSpPr>
        <p:sp>
          <p:nvSpPr>
            <p:cNvPr id="96" name="Rectangle 95"/>
            <p:cNvSpPr/>
            <p:nvPr/>
          </p:nvSpPr>
          <p:spPr>
            <a:xfrm>
              <a:off x="5071457" y="3844428"/>
              <a:ext cx="2011680" cy="2860418"/>
            </a:xfrm>
            <a:prstGeom prst="rect">
              <a:avLst/>
            </a:prstGeom>
            <a:gradFill flip="none" rotWithShape="1">
              <a:gsLst>
                <a:gs pos="0">
                  <a:schemeClr val="accent3">
                    <a:lumMod val="100000"/>
                  </a:schemeClr>
                </a:gs>
                <a:gs pos="100000">
                  <a:schemeClr val="accent3">
                    <a:lumMod val="40000"/>
                    <a:lumOff val="60000"/>
                  </a:schemeClr>
                </a:gs>
              </a:gsLst>
              <a:lin ang="16200000" scaled="0"/>
              <a:tileRect/>
            </a:gradFill>
            <a:ln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13" name="Text Box 6"/>
            <p:cNvSpPr txBox="1">
              <a:spLocks noChangeArrowheads="1"/>
            </p:cNvSpPr>
            <p:nvPr/>
          </p:nvSpPr>
          <p:spPr bwMode="auto">
            <a:xfrm>
              <a:off x="5162455" y="5803586"/>
              <a:ext cx="1828800" cy="36908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 smtClean="0"/>
                <a:t>Adv. </a:t>
              </a:r>
              <a:r>
                <a:rPr lang="en-US" altLang="en-US" sz="800" dirty="0"/>
                <a:t>Interferometer </a:t>
              </a:r>
              <a:r>
                <a:rPr lang="en-US" altLang="en-US" sz="800" dirty="0" smtClean="0"/>
                <a:t>Configurations 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 smtClean="0"/>
                <a:t>(</a:t>
              </a:r>
              <a:r>
                <a:rPr lang="en-US" altLang="en-US" sz="800" dirty="0"/>
                <a:t>M. Evans)</a:t>
              </a:r>
            </a:p>
          </p:txBody>
        </p:sp>
        <p:sp>
          <p:nvSpPr>
            <p:cNvPr id="3114" name="Text Box 7"/>
            <p:cNvSpPr txBox="1">
              <a:spLocks noChangeArrowheads="1"/>
            </p:cNvSpPr>
            <p:nvPr/>
          </p:nvSpPr>
          <p:spPr bwMode="auto">
            <a:xfrm>
              <a:off x="5162455" y="4418746"/>
              <a:ext cx="1828800" cy="36908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/>
                <a:t>Lasers and Auxiliary </a:t>
              </a:r>
              <a:r>
                <a:rPr lang="en-US" altLang="en-US" sz="800" dirty="0" smtClean="0"/>
                <a:t>Optics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 smtClean="0"/>
                <a:t>(V</a:t>
              </a:r>
              <a:r>
                <a:rPr lang="en-US" altLang="en-US" sz="800" dirty="0"/>
                <a:t>. </a:t>
              </a:r>
              <a:r>
                <a:rPr lang="en-US" altLang="en-US" sz="800" dirty="0" err="1"/>
                <a:t>Quetschke</a:t>
              </a:r>
              <a:r>
                <a:rPr lang="en-US" altLang="en-US" sz="800" dirty="0"/>
                <a:t>)</a:t>
              </a:r>
            </a:p>
          </p:txBody>
        </p:sp>
        <p:sp>
          <p:nvSpPr>
            <p:cNvPr id="3115" name="Text Box 8"/>
            <p:cNvSpPr txBox="1">
              <a:spLocks noChangeArrowheads="1"/>
            </p:cNvSpPr>
            <p:nvPr/>
          </p:nvSpPr>
          <p:spPr bwMode="auto">
            <a:xfrm>
              <a:off x="5162455" y="4877489"/>
              <a:ext cx="1828800" cy="36908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 smtClean="0"/>
                <a:t>Optics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 smtClean="0"/>
                <a:t>(I</a:t>
              </a:r>
              <a:r>
                <a:rPr lang="en-US" altLang="en-US" sz="800" dirty="0"/>
                <a:t>. Martin)</a:t>
              </a:r>
            </a:p>
          </p:txBody>
        </p:sp>
        <p:sp>
          <p:nvSpPr>
            <p:cNvPr id="3116" name="Text Box 9"/>
            <p:cNvSpPr txBox="1">
              <a:spLocks noChangeArrowheads="1"/>
            </p:cNvSpPr>
            <p:nvPr/>
          </p:nvSpPr>
          <p:spPr bwMode="auto">
            <a:xfrm>
              <a:off x="5162455" y="5336228"/>
              <a:ext cx="1828800" cy="36908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/>
                <a:t>Seismic Isolation and </a:t>
              </a:r>
              <a:r>
                <a:rPr lang="en-US" altLang="en-US" sz="800" dirty="0" smtClean="0"/>
                <a:t>Suspensions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 smtClean="0"/>
                <a:t>(B</a:t>
              </a:r>
              <a:r>
                <a:rPr lang="en-US" altLang="en-US" sz="800" dirty="0"/>
                <a:t>. Lantz)</a:t>
              </a:r>
            </a:p>
          </p:txBody>
        </p:sp>
        <p:sp>
          <p:nvSpPr>
            <p:cNvPr id="3117" name="Text Box 9"/>
            <p:cNvSpPr txBox="1">
              <a:spLocks noChangeArrowheads="1"/>
            </p:cNvSpPr>
            <p:nvPr/>
          </p:nvSpPr>
          <p:spPr bwMode="auto">
            <a:xfrm>
              <a:off x="5162455" y="3960002"/>
              <a:ext cx="1828800" cy="36908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/>
                <a:t>Quantum </a:t>
              </a:r>
              <a:r>
                <a:rPr lang="en-US" altLang="en-US" sz="800" dirty="0" smtClean="0"/>
                <a:t>Noise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 smtClean="0"/>
                <a:t>(R</a:t>
              </a:r>
              <a:r>
                <a:rPr lang="en-US" altLang="en-US" sz="800" dirty="0"/>
                <a:t>. Schnabel)</a:t>
              </a:r>
            </a:p>
          </p:txBody>
        </p:sp>
      </p:grpSp>
      <p:sp>
        <p:nvSpPr>
          <p:cNvPr id="82" name="Line 168"/>
          <p:cNvSpPr>
            <a:spLocks noChangeShapeType="1"/>
          </p:cNvSpPr>
          <p:nvPr/>
        </p:nvSpPr>
        <p:spPr bwMode="auto">
          <a:xfrm flipH="1">
            <a:off x="5810746" y="3595886"/>
            <a:ext cx="0" cy="248543"/>
          </a:xfrm>
          <a:prstGeom prst="line">
            <a:avLst/>
          </a:prstGeom>
          <a:noFill/>
          <a:ln w="25400">
            <a:solidFill>
              <a:schemeClr val="bg1">
                <a:lumMod val="50000"/>
              </a:schemeClr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" name="Line 168"/>
          <p:cNvSpPr>
            <a:spLocks noChangeShapeType="1"/>
          </p:cNvSpPr>
          <p:nvPr/>
        </p:nvSpPr>
        <p:spPr bwMode="auto">
          <a:xfrm flipH="1">
            <a:off x="8013099" y="3587260"/>
            <a:ext cx="0" cy="246303"/>
          </a:xfrm>
          <a:prstGeom prst="line">
            <a:avLst/>
          </a:prstGeom>
          <a:noFill/>
          <a:ln w="25400">
            <a:solidFill>
              <a:schemeClr val="bg1">
                <a:lumMod val="50000"/>
              </a:schemeClr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7" name="Group 26"/>
          <p:cNvGrpSpPr/>
          <p:nvPr/>
        </p:nvGrpSpPr>
        <p:grpSpPr>
          <a:xfrm>
            <a:off x="117804" y="3842189"/>
            <a:ext cx="2011680" cy="2277374"/>
            <a:chOff x="117804" y="3842189"/>
            <a:chExt cx="2011680" cy="2277374"/>
          </a:xfrm>
        </p:grpSpPr>
        <p:sp>
          <p:nvSpPr>
            <p:cNvPr id="7" name="Rectangle 6"/>
            <p:cNvSpPr/>
            <p:nvPr/>
          </p:nvSpPr>
          <p:spPr>
            <a:xfrm>
              <a:off x="117804" y="3842189"/>
              <a:ext cx="2011680" cy="2277374"/>
            </a:xfrm>
            <a:prstGeom prst="rect">
              <a:avLst/>
            </a:prstGeom>
            <a:gradFill>
              <a:gsLst>
                <a:gs pos="0">
                  <a:schemeClr val="accent6">
                    <a:lumMod val="75000"/>
                  </a:schemeClr>
                </a:gs>
                <a:gs pos="100000">
                  <a:schemeClr val="accent6">
                    <a:lumMod val="40000"/>
                    <a:lumOff val="60000"/>
                  </a:schemeClr>
                </a:gs>
              </a:gsLst>
            </a:gradFill>
            <a:ln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sp>
          <p:nvSpPr>
            <p:cNvPr id="3100" name="Text Box 16"/>
            <p:cNvSpPr txBox="1">
              <a:spLocks noChangeArrowheads="1"/>
            </p:cNvSpPr>
            <p:nvPr/>
          </p:nvSpPr>
          <p:spPr bwMode="auto">
            <a:xfrm>
              <a:off x="210685" y="3945703"/>
              <a:ext cx="1828800" cy="33855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>
                  <a:hlinkClick r:id="rId4" action="ppaction://hlinksldjump"/>
                </a:rPr>
                <a:t>Burst Sources</a:t>
              </a:r>
              <a:endParaRPr lang="en-US" altLang="en-US" sz="800" dirty="0"/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/>
                <a:t>(I.S. </a:t>
              </a:r>
              <a:r>
                <a:rPr lang="en-US" altLang="en-US" sz="800" dirty="0" err="1"/>
                <a:t>Heng</a:t>
              </a:r>
              <a:r>
                <a:rPr lang="en-US" altLang="en-US" sz="800" dirty="0"/>
                <a:t>, </a:t>
              </a:r>
              <a:r>
                <a:rPr lang="en-US" altLang="en-US" sz="800" dirty="0" smtClean="0"/>
                <a:t>J. </a:t>
              </a:r>
              <a:r>
                <a:rPr lang="en-US" altLang="en-US" sz="800" dirty="0" err="1" smtClean="0"/>
                <a:t>Kanner</a:t>
              </a:r>
              <a:r>
                <a:rPr lang="en-US" altLang="en-US" sz="800" dirty="0" smtClean="0"/>
                <a:t>)</a:t>
              </a:r>
              <a:endParaRPr lang="en-US" altLang="en-US" sz="800" dirty="0"/>
            </a:p>
          </p:txBody>
        </p:sp>
        <p:sp>
          <p:nvSpPr>
            <p:cNvPr id="3101" name="Text Box 17"/>
            <p:cNvSpPr txBox="1">
              <a:spLocks noChangeArrowheads="1"/>
            </p:cNvSpPr>
            <p:nvPr/>
          </p:nvSpPr>
          <p:spPr bwMode="auto">
            <a:xfrm>
              <a:off x="210684" y="4494343"/>
              <a:ext cx="1828800" cy="33855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>
                  <a:hlinkClick r:id="rId5" action="ppaction://hlinksldjump"/>
                </a:rPr>
                <a:t>Compact Binary Sources</a:t>
              </a:r>
              <a:endParaRPr lang="en-US" altLang="en-US" sz="800" dirty="0"/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 smtClean="0"/>
                <a:t>(</a:t>
              </a:r>
              <a:r>
                <a:rPr lang="en-US" altLang="en-US" sz="800" dirty="0" smtClean="0"/>
                <a:t>J. Creighton</a:t>
              </a:r>
              <a:r>
                <a:rPr lang="en-US" altLang="en-US" sz="800" dirty="0" smtClean="0"/>
                <a:t>, </a:t>
              </a:r>
              <a:r>
                <a:rPr lang="en-US" altLang="en-US" sz="800" dirty="0" smtClean="0"/>
                <a:t>J. </a:t>
              </a:r>
              <a:r>
                <a:rPr lang="en-US" altLang="en-US" sz="800" dirty="0" err="1" smtClean="0"/>
                <a:t>Veitch</a:t>
              </a:r>
              <a:r>
                <a:rPr lang="en-US" altLang="en-US" sz="800" dirty="0" smtClean="0"/>
                <a:t>)</a:t>
              </a:r>
              <a:endParaRPr lang="en-US" altLang="en-US" sz="800" dirty="0"/>
            </a:p>
          </p:txBody>
        </p:sp>
        <p:sp>
          <p:nvSpPr>
            <p:cNvPr id="3102" name="Text Box 20"/>
            <p:cNvSpPr txBox="1">
              <a:spLocks noChangeArrowheads="1"/>
            </p:cNvSpPr>
            <p:nvPr/>
          </p:nvSpPr>
          <p:spPr bwMode="auto">
            <a:xfrm>
              <a:off x="210686" y="5042983"/>
              <a:ext cx="1828800" cy="33855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/>
                <a:t>Continuous Wave Sources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 smtClean="0"/>
                <a:t>(E. Goetz, A. </a:t>
              </a:r>
              <a:r>
                <a:rPr lang="en-US" altLang="en-US" sz="800" dirty="0" err="1" smtClean="0"/>
                <a:t>Sintes</a:t>
              </a:r>
              <a:r>
                <a:rPr lang="en-US" altLang="en-US" sz="800" dirty="0" smtClean="0"/>
                <a:t>)</a:t>
              </a:r>
              <a:endParaRPr lang="en-US" altLang="en-US" sz="800" dirty="0"/>
            </a:p>
          </p:txBody>
        </p:sp>
        <p:sp>
          <p:nvSpPr>
            <p:cNvPr id="3103" name="Text Box 21"/>
            <p:cNvSpPr txBox="1">
              <a:spLocks noChangeArrowheads="1"/>
            </p:cNvSpPr>
            <p:nvPr/>
          </p:nvSpPr>
          <p:spPr bwMode="auto">
            <a:xfrm>
              <a:off x="210686" y="5591623"/>
              <a:ext cx="1828800" cy="33855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/>
                <a:t>Stochastic Background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/>
                <a:t>(N. Christensen, </a:t>
              </a:r>
              <a:r>
                <a:rPr lang="en-US" altLang="en-US" sz="800" dirty="0" smtClean="0"/>
                <a:t>L. </a:t>
              </a:r>
              <a:r>
                <a:rPr lang="en-US" altLang="en-US" sz="800" dirty="0" err="1" smtClean="0"/>
                <a:t>Sammut</a:t>
              </a:r>
              <a:r>
                <a:rPr lang="en-US" altLang="en-US" sz="800" dirty="0" smtClean="0"/>
                <a:t>)</a:t>
              </a:r>
              <a:endParaRPr lang="en-US" altLang="en-US" sz="800" dirty="0"/>
            </a:p>
          </p:txBody>
        </p:sp>
      </p:grpSp>
      <p:sp>
        <p:nvSpPr>
          <p:cNvPr id="87" name="Line 168"/>
          <p:cNvSpPr>
            <a:spLocks noChangeShapeType="1"/>
          </p:cNvSpPr>
          <p:nvPr/>
        </p:nvSpPr>
        <p:spPr bwMode="auto">
          <a:xfrm flipH="1">
            <a:off x="4525938" y="2684338"/>
            <a:ext cx="0" cy="246303"/>
          </a:xfrm>
          <a:prstGeom prst="line">
            <a:avLst/>
          </a:prstGeom>
          <a:noFill/>
          <a:ln w="25400">
            <a:solidFill>
              <a:schemeClr val="bg1">
                <a:lumMod val="50000"/>
              </a:schemeClr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8" name="Line 168"/>
          <p:cNvSpPr>
            <a:spLocks noChangeShapeType="1"/>
          </p:cNvSpPr>
          <p:nvPr/>
        </p:nvSpPr>
        <p:spPr bwMode="auto">
          <a:xfrm flipH="1">
            <a:off x="4525938" y="1885060"/>
            <a:ext cx="0" cy="246303"/>
          </a:xfrm>
          <a:prstGeom prst="line">
            <a:avLst/>
          </a:prstGeom>
          <a:noFill/>
          <a:ln w="25400">
            <a:solidFill>
              <a:schemeClr val="bg1">
                <a:lumMod val="50000"/>
              </a:schemeClr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9" name="Line 168"/>
          <p:cNvSpPr>
            <a:spLocks noChangeShapeType="1"/>
          </p:cNvSpPr>
          <p:nvPr/>
        </p:nvSpPr>
        <p:spPr bwMode="auto">
          <a:xfrm flipH="1">
            <a:off x="4528757" y="1273651"/>
            <a:ext cx="0" cy="246303"/>
          </a:xfrm>
          <a:prstGeom prst="line">
            <a:avLst/>
          </a:prstGeom>
          <a:noFill/>
          <a:ln w="25400">
            <a:solidFill>
              <a:schemeClr val="bg1">
                <a:lumMod val="50000"/>
              </a:schemeClr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6" name="Group 25"/>
          <p:cNvGrpSpPr/>
          <p:nvPr/>
        </p:nvGrpSpPr>
        <p:grpSpPr>
          <a:xfrm>
            <a:off x="2265299" y="3840480"/>
            <a:ext cx="2356152" cy="1748220"/>
            <a:chOff x="2265299" y="3824937"/>
            <a:chExt cx="2356152" cy="1748220"/>
          </a:xfrm>
        </p:grpSpPr>
        <p:sp>
          <p:nvSpPr>
            <p:cNvPr id="99" name="Rectangle 98"/>
            <p:cNvSpPr/>
            <p:nvPr/>
          </p:nvSpPr>
          <p:spPr>
            <a:xfrm>
              <a:off x="2265299" y="3824937"/>
              <a:ext cx="2356152" cy="1748220"/>
            </a:xfrm>
            <a:prstGeom prst="rect">
              <a:avLst/>
            </a:prstGeom>
            <a:gradFill>
              <a:gsLst>
                <a:gs pos="0">
                  <a:schemeClr val="accent5">
                    <a:lumMod val="75000"/>
                  </a:schemeClr>
                </a:gs>
                <a:gs pos="100000">
                  <a:schemeClr val="accent5">
                    <a:lumMod val="40000"/>
                    <a:lumOff val="60000"/>
                  </a:schemeClr>
                </a:gs>
              </a:gsLst>
            </a:gradFill>
            <a:ln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04" name="Text Box 24"/>
            <p:cNvSpPr txBox="1">
              <a:spLocks noChangeArrowheads="1"/>
            </p:cNvSpPr>
            <p:nvPr/>
          </p:nvSpPr>
          <p:spPr bwMode="auto">
            <a:xfrm>
              <a:off x="2862976" y="3934665"/>
              <a:ext cx="1645920" cy="353943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 smtClean="0"/>
                <a:t>Computing and Software</a:t>
              </a:r>
              <a:r>
                <a:rPr lang="en-US" altLang="en-US" sz="900" dirty="0" smtClean="0"/>
                <a:t> 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 smtClean="0"/>
                <a:t>(P. Brady, </a:t>
              </a:r>
              <a:r>
                <a:rPr lang="en-US" altLang="en-US" sz="800" dirty="0"/>
                <a:t>P</a:t>
              </a:r>
              <a:r>
                <a:rPr lang="en-US" altLang="en-US" sz="800" dirty="0" smtClean="0"/>
                <a:t>. </a:t>
              </a:r>
              <a:r>
                <a:rPr lang="en-US" altLang="en-US" sz="800" dirty="0" err="1" smtClean="0"/>
                <a:t>Couvares</a:t>
              </a:r>
              <a:r>
                <a:rPr lang="en-US" altLang="en-US" sz="800" dirty="0" smtClean="0"/>
                <a:t>)</a:t>
              </a:r>
              <a:endParaRPr lang="en-US" altLang="en-US" sz="800" dirty="0"/>
            </a:p>
          </p:txBody>
        </p:sp>
        <p:sp>
          <p:nvSpPr>
            <p:cNvPr id="3106" name="Text Box 27"/>
            <p:cNvSpPr txBox="1">
              <a:spLocks noChangeArrowheads="1"/>
            </p:cNvSpPr>
            <p:nvPr/>
          </p:nvSpPr>
          <p:spPr bwMode="auto">
            <a:xfrm>
              <a:off x="2862978" y="4483305"/>
              <a:ext cx="1645920" cy="36353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>
                  <a:hlinkClick r:id="rId6" action="ppaction://hlinksldjump"/>
                </a:rPr>
                <a:t>Detector </a:t>
              </a:r>
              <a:r>
                <a:rPr lang="en-US" altLang="en-US" sz="900" dirty="0" smtClean="0">
                  <a:hlinkClick r:id="rId6" action="ppaction://hlinksldjump"/>
                </a:rPr>
                <a:t>Characterization</a:t>
              </a:r>
              <a:endParaRPr lang="en-US" altLang="en-US" sz="900" dirty="0"/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 smtClean="0"/>
                <a:t>(A. Lundgren, </a:t>
              </a:r>
              <a:r>
                <a:rPr lang="en-US" altLang="en-US" sz="800" dirty="0" smtClean="0"/>
                <a:t>J. McIver)</a:t>
              </a:r>
              <a:endParaRPr lang="en-US" altLang="en-US" sz="800" dirty="0"/>
            </a:p>
          </p:txBody>
        </p:sp>
        <p:sp>
          <p:nvSpPr>
            <p:cNvPr id="49" name="Text Box 27"/>
            <p:cNvSpPr txBox="1">
              <a:spLocks noChangeArrowheads="1"/>
            </p:cNvSpPr>
            <p:nvPr/>
          </p:nvSpPr>
          <p:spPr bwMode="auto">
            <a:xfrm>
              <a:off x="2867767" y="5031945"/>
              <a:ext cx="1645920" cy="353943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 smtClean="0"/>
                <a:t>Calibration</a:t>
              </a:r>
              <a:endParaRPr lang="en-US" altLang="en-US" sz="900" dirty="0"/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sz="800" dirty="0"/>
                <a:t>(J. </a:t>
              </a:r>
              <a:r>
                <a:rPr lang="en-US" sz="800" dirty="0" err="1" smtClean="0"/>
                <a:t>Kissel</a:t>
              </a:r>
              <a:r>
                <a:rPr lang="en-US" sz="800" dirty="0" smtClean="0"/>
                <a:t>, M. Wade) </a:t>
              </a:r>
              <a:endParaRPr lang="en-US" altLang="en-US" sz="800" dirty="0"/>
            </a:p>
          </p:txBody>
        </p:sp>
        <p:sp>
          <p:nvSpPr>
            <p:cNvPr id="54" name="Text Box 8"/>
            <p:cNvSpPr txBox="1">
              <a:spLocks noChangeArrowheads="1"/>
            </p:cNvSpPr>
            <p:nvPr/>
          </p:nvSpPr>
          <p:spPr bwMode="auto">
            <a:xfrm rot="16200000">
              <a:off x="1822311" y="4513977"/>
              <a:ext cx="1475101" cy="33855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 smtClean="0"/>
                <a:t>Optimization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 smtClean="0"/>
                <a:t>(P. </a:t>
              </a:r>
              <a:r>
                <a:rPr lang="en-US" altLang="en-US" sz="800" dirty="0" err="1" smtClean="0"/>
                <a:t>Couvares</a:t>
              </a:r>
              <a:r>
                <a:rPr lang="en-US" altLang="en-US" sz="800" dirty="0" smtClean="0"/>
                <a:t>)</a:t>
              </a:r>
              <a:endParaRPr lang="en-US" altLang="en-US" sz="800" dirty="0"/>
            </a:p>
          </p:txBody>
        </p:sp>
      </p:grpSp>
      <p:sp>
        <p:nvSpPr>
          <p:cNvPr id="56" name="Line 168"/>
          <p:cNvSpPr>
            <a:spLocks noChangeShapeType="1"/>
          </p:cNvSpPr>
          <p:nvPr/>
        </p:nvSpPr>
        <p:spPr bwMode="auto">
          <a:xfrm flipH="1">
            <a:off x="3406864" y="3582218"/>
            <a:ext cx="0" cy="246303"/>
          </a:xfrm>
          <a:prstGeom prst="line">
            <a:avLst/>
          </a:prstGeom>
          <a:noFill/>
          <a:ln w="25400">
            <a:solidFill>
              <a:schemeClr val="bg1">
                <a:lumMod val="50000"/>
              </a:schemeClr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" name="Line 168"/>
          <p:cNvSpPr>
            <a:spLocks noChangeShapeType="1"/>
          </p:cNvSpPr>
          <p:nvPr/>
        </p:nvSpPr>
        <p:spPr bwMode="auto">
          <a:xfrm flipH="1">
            <a:off x="1109363" y="3621855"/>
            <a:ext cx="0" cy="246303"/>
          </a:xfrm>
          <a:prstGeom prst="line">
            <a:avLst/>
          </a:prstGeom>
          <a:noFill/>
          <a:ln w="25400">
            <a:solidFill>
              <a:schemeClr val="bg1">
                <a:lumMod val="50000"/>
              </a:schemeClr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" name="Text Box 6"/>
          <p:cNvSpPr txBox="1">
            <a:spLocks noChangeArrowheads="1"/>
          </p:cNvSpPr>
          <p:nvPr/>
        </p:nvSpPr>
        <p:spPr bwMode="auto">
          <a:xfrm>
            <a:off x="4909415" y="6275166"/>
            <a:ext cx="1828800" cy="338554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00" dirty="0" smtClean="0"/>
              <a:t>Control systems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00" dirty="0" smtClean="0"/>
              <a:t>(D. Coyne)</a:t>
            </a:r>
            <a:endParaRPr lang="en-US" altLang="en-US" sz="800" dirty="0"/>
          </a:p>
        </p:txBody>
      </p:sp>
    </p:spTree>
  </p:cSld>
  <p:clrMapOvr>
    <a:masterClrMapping/>
  </p:clrMapOvr>
  <p:transition advClick="0" advTm="100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3501879" y="337654"/>
            <a:ext cx="2463997" cy="338554"/>
          </a:xfrm>
          <a:prstGeom prst="rect">
            <a:avLst/>
          </a:prstGeom>
          <a:gradFill>
            <a:gsLst>
              <a:gs pos="0">
                <a:schemeClr val="bg1">
                  <a:lumMod val="65000"/>
                </a:schemeClr>
              </a:gs>
              <a:gs pos="100000">
                <a:schemeClr val="bg1">
                  <a:lumMod val="85000"/>
                </a:schemeClr>
              </a:gs>
            </a:gsLst>
            <a:lin ang="5400000" scaled="1"/>
          </a:gra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600" dirty="0" smtClean="0">
                <a:solidFill>
                  <a:srgbClr val="A50021"/>
                </a:solidFill>
              </a:rPr>
              <a:t>LSC Executive Committee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382410" y="815678"/>
            <a:ext cx="6702936" cy="4506950"/>
          </a:xfrm>
          <a:prstGeom prst="rect">
            <a:avLst/>
          </a:prstGeom>
          <a:noFill/>
          <a:ln w="12700" cmpd="sng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Text Box 3"/>
          <p:cNvSpPr txBox="1">
            <a:spLocks noChangeArrowheads="1"/>
          </p:cNvSpPr>
          <p:nvPr/>
        </p:nvSpPr>
        <p:spPr bwMode="auto">
          <a:xfrm>
            <a:off x="2597811" y="944871"/>
            <a:ext cx="4313972" cy="1015663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 smtClean="0">
                <a:solidFill>
                  <a:srgbClr val="A50021"/>
                </a:solidFill>
              </a:rPr>
              <a:t>LSC Directorate</a:t>
            </a:r>
          </a:p>
          <a:p>
            <a:pPr algn="ctr">
              <a:buNone/>
            </a:pPr>
            <a:r>
              <a:rPr lang="en-US" altLang="en-US" sz="1000" dirty="0"/>
              <a:t>LSC Spokesperson </a:t>
            </a:r>
            <a:r>
              <a:rPr lang="en-US" altLang="en-US" sz="1000" dirty="0" smtClean="0"/>
              <a:t>(David Shoemaker, </a:t>
            </a:r>
            <a:r>
              <a:rPr lang="en-US" altLang="en-US" sz="1000" dirty="0" smtClean="0"/>
              <a:t>Executive Committee chair</a:t>
            </a:r>
            <a:r>
              <a:rPr lang="en-US" altLang="en-US" sz="1000" dirty="0"/>
              <a:t>) </a:t>
            </a:r>
          </a:p>
          <a:p>
            <a:pPr algn="ctr">
              <a:buNone/>
            </a:pPr>
            <a:r>
              <a:rPr lang="en-US" altLang="en-US" sz="1000" dirty="0"/>
              <a:t>LSC </a:t>
            </a:r>
            <a:r>
              <a:rPr lang="en-US" altLang="en-US" sz="1000" dirty="0" smtClean="0"/>
              <a:t>Deputy Spokesperson (Laura </a:t>
            </a:r>
            <a:r>
              <a:rPr lang="en-US" altLang="en-US" sz="1000" dirty="0" err="1" smtClean="0"/>
              <a:t>Cadonati</a:t>
            </a:r>
            <a:r>
              <a:rPr lang="en-US" altLang="en-US" sz="1000" dirty="0" smtClean="0"/>
              <a:t>)</a:t>
            </a:r>
            <a:endParaRPr lang="en-US" altLang="en-US" sz="1000" dirty="0"/>
          </a:p>
          <a:p>
            <a:pPr algn="ctr">
              <a:buNone/>
            </a:pPr>
            <a:r>
              <a:rPr lang="en-US" altLang="en-US" sz="1000" dirty="0"/>
              <a:t>LIGO Laboratory Executive Director (David </a:t>
            </a:r>
            <a:r>
              <a:rPr lang="en-US" altLang="en-US" sz="1000" dirty="0" err="1"/>
              <a:t>Reitze</a:t>
            </a:r>
            <a:r>
              <a:rPr lang="en-US" altLang="en-US" sz="1000" dirty="0"/>
              <a:t>)</a:t>
            </a:r>
          </a:p>
          <a:p>
            <a:pPr algn="ctr">
              <a:buNone/>
            </a:pPr>
            <a:r>
              <a:rPr lang="en-US" altLang="en-US" sz="1000" dirty="0"/>
              <a:t>LIGO Laboratory Deputy Director (Albert </a:t>
            </a:r>
            <a:r>
              <a:rPr lang="en-US" altLang="en-US" sz="1000" dirty="0" err="1"/>
              <a:t>Lazzarini</a:t>
            </a:r>
            <a:r>
              <a:rPr lang="en-US" altLang="en-US" sz="1000" dirty="0"/>
              <a:t>)</a:t>
            </a:r>
          </a:p>
        </p:txBody>
      </p:sp>
      <p:sp>
        <p:nvSpPr>
          <p:cNvPr id="58" name="Text Box 3"/>
          <p:cNvSpPr txBox="1">
            <a:spLocks noChangeArrowheads="1"/>
          </p:cNvSpPr>
          <p:nvPr/>
        </p:nvSpPr>
        <p:spPr bwMode="auto">
          <a:xfrm>
            <a:off x="2576891" y="3954931"/>
            <a:ext cx="4313972" cy="1200329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 smtClean="0">
                <a:solidFill>
                  <a:srgbClr val="A50021"/>
                </a:solidFill>
              </a:rPr>
              <a:t>Appointed Members</a:t>
            </a:r>
          </a:p>
          <a:p>
            <a:pPr algn="ctr">
              <a:buNone/>
            </a:pPr>
            <a:r>
              <a:rPr lang="en-US" altLang="en-US" sz="1000" dirty="0" smtClean="0"/>
              <a:t>Laura </a:t>
            </a:r>
            <a:r>
              <a:rPr lang="en-US" altLang="en-US" sz="1000" dirty="0" err="1" smtClean="0"/>
              <a:t>Cadonati</a:t>
            </a:r>
            <a:r>
              <a:rPr lang="en-US" altLang="en-US" sz="1000" dirty="0" smtClean="0"/>
              <a:t> (Data Analysis Committee chair)</a:t>
            </a:r>
            <a:endParaRPr lang="en-US" altLang="en-US" sz="1000" dirty="0"/>
          </a:p>
          <a:p>
            <a:pPr algn="ctr">
              <a:buNone/>
            </a:pPr>
            <a:r>
              <a:rPr lang="en-US" altLang="en-US" sz="1000" dirty="0" smtClean="0"/>
              <a:t>David McClelland (Advanced Detector Committee chair)</a:t>
            </a:r>
          </a:p>
          <a:p>
            <a:pPr algn="ctr">
              <a:buNone/>
            </a:pPr>
            <a:r>
              <a:rPr lang="en-US" altLang="en-US" sz="1000" dirty="0" smtClean="0"/>
              <a:t>Andy Lundgren (Detector </a:t>
            </a:r>
            <a:r>
              <a:rPr lang="en-US" altLang="en-US" sz="1000" dirty="0" smtClean="0"/>
              <a:t>Characterization Committee co-chair)</a:t>
            </a:r>
          </a:p>
          <a:p>
            <a:pPr algn="ctr">
              <a:buNone/>
            </a:pPr>
            <a:r>
              <a:rPr lang="en-US" altLang="en-US" sz="1000" dirty="0" smtClean="0"/>
              <a:t>Stefan </a:t>
            </a:r>
            <a:r>
              <a:rPr lang="en-US" altLang="en-US" sz="1000" dirty="0" err="1" smtClean="0"/>
              <a:t>Hild</a:t>
            </a:r>
            <a:r>
              <a:rPr lang="en-US" altLang="en-US" sz="1000" dirty="0" smtClean="0"/>
              <a:t> (Publications and Presentations Committee co-chair)</a:t>
            </a:r>
          </a:p>
          <a:p>
            <a:pPr algn="ctr">
              <a:buNone/>
            </a:pPr>
            <a:r>
              <a:rPr lang="en-US" altLang="en-US" sz="1000" dirty="0" smtClean="0"/>
              <a:t>Patrick Brady/Peter </a:t>
            </a:r>
            <a:r>
              <a:rPr lang="en-US" altLang="en-US" sz="1000" dirty="0" err="1" smtClean="0"/>
              <a:t>Couvares</a:t>
            </a:r>
            <a:r>
              <a:rPr lang="en-US" altLang="en-US" sz="1000" dirty="0" smtClean="0"/>
              <a:t> (Computing and Software Committee co-chair)</a:t>
            </a:r>
          </a:p>
        </p:txBody>
      </p:sp>
      <p:sp>
        <p:nvSpPr>
          <p:cNvPr id="59" name="Text Box 3"/>
          <p:cNvSpPr txBox="1">
            <a:spLocks noChangeArrowheads="1"/>
          </p:cNvSpPr>
          <p:nvPr/>
        </p:nvSpPr>
        <p:spPr bwMode="auto">
          <a:xfrm>
            <a:off x="2597811" y="2063396"/>
            <a:ext cx="4313972" cy="646331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 smtClean="0">
                <a:solidFill>
                  <a:srgbClr val="A50021"/>
                </a:solidFill>
              </a:rPr>
              <a:t>LIGO Observatory Representatives</a:t>
            </a:r>
          </a:p>
          <a:p>
            <a:pPr algn="ctr">
              <a:buNone/>
            </a:pPr>
            <a:r>
              <a:rPr lang="en-US" altLang="en-US" sz="1000" dirty="0" smtClean="0"/>
              <a:t>Michael Landry (Hanford)</a:t>
            </a:r>
          </a:p>
          <a:p>
            <a:pPr algn="ctr">
              <a:buNone/>
            </a:pPr>
            <a:r>
              <a:rPr lang="en-US" altLang="en-US" sz="1000" dirty="0" smtClean="0"/>
              <a:t>Joe </a:t>
            </a:r>
            <a:r>
              <a:rPr lang="en-US" altLang="en-US" sz="1000" dirty="0" err="1"/>
              <a:t>Giaime</a:t>
            </a:r>
            <a:r>
              <a:rPr lang="en-US" altLang="en-US" sz="1000" dirty="0"/>
              <a:t> (Livingston</a:t>
            </a:r>
            <a:r>
              <a:rPr lang="en-US" altLang="en-US" sz="1000" dirty="0" smtClean="0"/>
              <a:t>)</a:t>
            </a:r>
            <a:endParaRPr lang="en-US" altLang="en-US" sz="1000" dirty="0"/>
          </a:p>
        </p:txBody>
      </p:sp>
      <p:sp>
        <p:nvSpPr>
          <p:cNvPr id="60" name="Text Box 3"/>
          <p:cNvSpPr txBox="1">
            <a:spLocks noChangeArrowheads="1"/>
          </p:cNvSpPr>
          <p:nvPr/>
        </p:nvSpPr>
        <p:spPr bwMode="auto">
          <a:xfrm>
            <a:off x="2576891" y="2829813"/>
            <a:ext cx="4313972" cy="461665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 smtClean="0">
                <a:solidFill>
                  <a:srgbClr val="A50021"/>
                </a:solidFill>
              </a:rPr>
              <a:t>Detector Group Representatives</a:t>
            </a:r>
          </a:p>
          <a:p>
            <a:pPr algn="ctr">
              <a:buNone/>
            </a:pPr>
            <a:r>
              <a:rPr lang="en-US" altLang="en-US" sz="1000" dirty="0" smtClean="0"/>
              <a:t>Bernard Schutz (GEO)</a:t>
            </a:r>
            <a:endParaRPr lang="en-US" altLang="en-US" sz="1000" dirty="0"/>
          </a:p>
        </p:txBody>
      </p:sp>
      <p:sp>
        <p:nvSpPr>
          <p:cNvPr id="61" name="Text Box 3"/>
          <p:cNvSpPr txBox="1">
            <a:spLocks noChangeArrowheads="1"/>
          </p:cNvSpPr>
          <p:nvPr/>
        </p:nvSpPr>
        <p:spPr bwMode="auto">
          <a:xfrm>
            <a:off x="2597811" y="3394340"/>
            <a:ext cx="4313972" cy="461665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 smtClean="0">
                <a:solidFill>
                  <a:srgbClr val="A50021"/>
                </a:solidFill>
              </a:rPr>
              <a:t>At large (elected) members </a:t>
            </a:r>
          </a:p>
          <a:p>
            <a:pPr algn="ctr">
              <a:buNone/>
            </a:pPr>
            <a:r>
              <a:rPr lang="en-US" altLang="en-US" sz="1000" dirty="0" smtClean="0"/>
              <a:t>Barry </a:t>
            </a:r>
            <a:r>
              <a:rPr lang="en-US" altLang="en-US" sz="1000" dirty="0" err="1" smtClean="0"/>
              <a:t>Barish</a:t>
            </a:r>
            <a:r>
              <a:rPr lang="en-US" altLang="en-US" sz="1000" dirty="0" smtClean="0"/>
              <a:t>, </a:t>
            </a:r>
            <a:r>
              <a:rPr lang="en-US" altLang="en-US" sz="1000" dirty="0" err="1" smtClean="0"/>
              <a:t>Vassiliki</a:t>
            </a:r>
            <a:r>
              <a:rPr lang="en-US" altLang="en-US" sz="1000" dirty="0" smtClean="0"/>
              <a:t> </a:t>
            </a:r>
            <a:r>
              <a:rPr lang="en-US" altLang="en-US" sz="1000" dirty="0" err="1" smtClean="0"/>
              <a:t>Kalogera</a:t>
            </a:r>
            <a:r>
              <a:rPr lang="en-US" altLang="en-US" sz="1000" dirty="0" smtClean="0"/>
              <a:t>, Keith Riles, Peter </a:t>
            </a:r>
            <a:r>
              <a:rPr lang="en-US" altLang="en-US" sz="1000" dirty="0" err="1" smtClean="0"/>
              <a:t>Saulson</a:t>
            </a:r>
            <a:endParaRPr lang="en-US" altLang="en-US" sz="1000" dirty="0"/>
          </a:p>
        </p:txBody>
      </p:sp>
      <p:sp>
        <p:nvSpPr>
          <p:cNvPr id="62" name="Text Box 3"/>
          <p:cNvSpPr txBox="1">
            <a:spLocks noChangeArrowheads="1"/>
          </p:cNvSpPr>
          <p:nvPr/>
        </p:nvSpPr>
        <p:spPr bwMode="auto">
          <a:xfrm>
            <a:off x="1914831" y="5686426"/>
            <a:ext cx="5679932" cy="461665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 smtClean="0">
                <a:solidFill>
                  <a:srgbClr val="A50021"/>
                </a:solidFill>
              </a:rPr>
              <a:t>Invited (non-voting) members</a:t>
            </a:r>
          </a:p>
          <a:p>
            <a:pPr algn="ctr">
              <a:buNone/>
            </a:pPr>
            <a:r>
              <a:rPr lang="en-US" altLang="en-US" sz="1000" dirty="0" smtClean="0"/>
              <a:t>Bruce Allen, Stuart Anderson, Lisa </a:t>
            </a:r>
            <a:r>
              <a:rPr lang="en-US" altLang="en-US" sz="1000" dirty="0" err="1" smtClean="0"/>
              <a:t>Barsotti</a:t>
            </a:r>
            <a:r>
              <a:rPr lang="en-US" altLang="en-US" sz="1000" dirty="0" smtClean="0"/>
              <a:t>, Patrick Brady/Peter </a:t>
            </a:r>
            <a:r>
              <a:rPr lang="en-US" altLang="en-US" sz="1000" dirty="0" err="1" smtClean="0"/>
              <a:t>Couvares</a:t>
            </a:r>
            <a:r>
              <a:rPr lang="en-US" altLang="en-US" sz="1000" dirty="0" smtClean="0"/>
              <a:t>, </a:t>
            </a:r>
            <a:r>
              <a:rPr lang="en-US" altLang="en-US" sz="1000" dirty="0" smtClean="0"/>
              <a:t>Jess McIver </a:t>
            </a:r>
            <a:endParaRPr lang="en-US" altLang="en-US" sz="1000" dirty="0"/>
          </a:p>
        </p:txBody>
      </p:sp>
      <p:sp>
        <p:nvSpPr>
          <p:cNvPr id="63" name="TextBox 62"/>
          <p:cNvSpPr txBox="1"/>
          <p:nvPr/>
        </p:nvSpPr>
        <p:spPr>
          <a:xfrm rot="16200000">
            <a:off x="-665113" y="3073224"/>
            <a:ext cx="4894947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 smtClean="0"/>
              <a:t>Voting members</a:t>
            </a:r>
          </a:p>
          <a:p>
            <a:pPr algn="ctr"/>
            <a:r>
              <a:rPr lang="en-US" sz="1050" dirty="0"/>
              <a:t>(</a:t>
            </a:r>
            <a:r>
              <a:rPr lang="en-US" sz="1050" dirty="0" smtClean="0"/>
              <a:t>Bylaws</a:t>
            </a:r>
            <a:r>
              <a:rPr lang="en-US" sz="1050" dirty="0"/>
              <a:t> </a:t>
            </a:r>
            <a:r>
              <a:rPr lang="en-US" sz="1050" dirty="0" smtClean="0">
                <a:hlinkClick r:id="rId2"/>
              </a:rPr>
              <a:t>LIGO Document M050172</a:t>
            </a:r>
            <a:r>
              <a:rPr lang="en-US" sz="1050" dirty="0" smtClean="0"/>
              <a:t>)</a:t>
            </a:r>
            <a:endParaRPr lang="en-US" sz="1050" dirty="0"/>
          </a:p>
        </p:txBody>
      </p:sp>
      <p:sp>
        <p:nvSpPr>
          <p:cNvPr id="64" name="Rectangle 63"/>
          <p:cNvSpPr/>
          <p:nvPr/>
        </p:nvSpPr>
        <p:spPr>
          <a:xfrm>
            <a:off x="1382410" y="5514618"/>
            <a:ext cx="6702936" cy="777000"/>
          </a:xfrm>
          <a:prstGeom prst="rect">
            <a:avLst/>
          </a:prstGeom>
          <a:noFill/>
          <a:ln w="12700" cmpd="sng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1148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3501880" y="660945"/>
            <a:ext cx="2463997" cy="338554"/>
          </a:xfrm>
          <a:prstGeom prst="rect">
            <a:avLst/>
          </a:prstGeom>
          <a:gradFill>
            <a:gsLst>
              <a:gs pos="0">
                <a:schemeClr val="bg1">
                  <a:lumMod val="65000"/>
                </a:schemeClr>
              </a:gs>
              <a:gs pos="100000">
                <a:schemeClr val="bg1">
                  <a:lumMod val="85000"/>
                </a:schemeClr>
              </a:gs>
            </a:gsLst>
            <a:lin ang="5400000" scaled="1"/>
          </a:gra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600" dirty="0" smtClean="0">
                <a:solidFill>
                  <a:srgbClr val="A50021"/>
                </a:solidFill>
                <a:hlinkClick r:id="" action="ppaction://hlinkshowjump?jump=firstslide"/>
              </a:rPr>
              <a:t>LSC Service Committees</a:t>
            </a:r>
            <a:endParaRPr lang="en-US" altLang="en-US" sz="1600" dirty="0" smtClean="0">
              <a:solidFill>
                <a:srgbClr val="A50021"/>
              </a:solidFill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1058452" y="4741304"/>
            <a:ext cx="7029379" cy="1851229"/>
            <a:chOff x="1579783" y="4575451"/>
            <a:chExt cx="7029379" cy="1851229"/>
          </a:xfrm>
        </p:grpSpPr>
        <p:sp>
          <p:nvSpPr>
            <p:cNvPr id="9" name="Rectangle 8"/>
            <p:cNvSpPr/>
            <p:nvPr/>
          </p:nvSpPr>
          <p:spPr>
            <a:xfrm>
              <a:off x="1587261" y="4587706"/>
              <a:ext cx="7021901" cy="183897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Text Box 24"/>
            <p:cNvSpPr txBox="1">
              <a:spLocks noChangeArrowheads="1"/>
            </p:cNvSpPr>
            <p:nvPr/>
          </p:nvSpPr>
          <p:spPr bwMode="auto">
            <a:xfrm>
              <a:off x="6400800" y="5303520"/>
              <a:ext cx="2011680" cy="400110"/>
            </a:xfrm>
            <a:prstGeom prst="rect">
              <a:avLst/>
            </a:prstGeom>
            <a:noFill/>
            <a:ln w="12700">
              <a:solidFill>
                <a:schemeClr val="accent1">
                  <a:lumMod val="50000"/>
                </a:schemeClr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 smtClean="0"/>
                <a:t>Meeting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 smtClean="0"/>
                <a:t>(E. Gustafson)</a:t>
              </a:r>
              <a:endParaRPr lang="en-US" altLang="en-US" sz="900" dirty="0"/>
            </a:p>
          </p:txBody>
        </p:sp>
        <p:sp>
          <p:nvSpPr>
            <p:cNvPr id="50" name="Text Box 24"/>
            <p:cNvSpPr txBox="1">
              <a:spLocks noChangeArrowheads="1"/>
            </p:cNvSpPr>
            <p:nvPr/>
          </p:nvSpPr>
          <p:spPr bwMode="auto">
            <a:xfrm>
              <a:off x="2011680" y="4751607"/>
              <a:ext cx="2011680" cy="365760"/>
            </a:xfrm>
            <a:prstGeom prst="rect">
              <a:avLst/>
            </a:prstGeom>
            <a:noFill/>
            <a:ln w="12700">
              <a:solidFill>
                <a:schemeClr val="accent1">
                  <a:lumMod val="50000"/>
                </a:schemeClr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 err="1" smtClean="0"/>
                <a:t>Auth</a:t>
              </a:r>
              <a:r>
                <a:rPr lang="en-US" altLang="en-US" sz="1100" dirty="0" smtClean="0"/>
                <a:t> Project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 smtClean="0"/>
                <a:t>(W. Anderson)</a:t>
              </a:r>
              <a:endParaRPr lang="en-US" altLang="en-US" sz="900" dirty="0"/>
            </a:p>
          </p:txBody>
        </p:sp>
        <p:sp>
          <p:nvSpPr>
            <p:cNvPr id="52" name="Text Box 24"/>
            <p:cNvSpPr txBox="1">
              <a:spLocks noChangeArrowheads="1"/>
            </p:cNvSpPr>
            <p:nvPr/>
          </p:nvSpPr>
          <p:spPr bwMode="auto">
            <a:xfrm>
              <a:off x="2011680" y="5301159"/>
              <a:ext cx="2011680" cy="400110"/>
            </a:xfrm>
            <a:prstGeom prst="rect">
              <a:avLst/>
            </a:prstGeom>
            <a:noFill/>
            <a:ln w="12700">
              <a:solidFill>
                <a:schemeClr val="accent1">
                  <a:lumMod val="50000"/>
                </a:schemeClr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 smtClean="0"/>
                <a:t>LIGO Magazine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 smtClean="0"/>
                <a:t>(J. Read)</a:t>
              </a:r>
              <a:endParaRPr lang="en-US" altLang="en-US" sz="900" dirty="0"/>
            </a:p>
          </p:txBody>
        </p:sp>
        <p:sp>
          <p:nvSpPr>
            <p:cNvPr id="42" name="Text Box 24"/>
            <p:cNvSpPr txBox="1">
              <a:spLocks noChangeArrowheads="1"/>
            </p:cNvSpPr>
            <p:nvPr/>
          </p:nvSpPr>
          <p:spPr bwMode="auto">
            <a:xfrm>
              <a:off x="6400800" y="4754880"/>
              <a:ext cx="2011680" cy="400110"/>
            </a:xfrm>
            <a:prstGeom prst="rect">
              <a:avLst/>
            </a:prstGeom>
            <a:noFill/>
            <a:ln w="12700">
              <a:solidFill>
                <a:schemeClr val="accent1">
                  <a:lumMod val="50000"/>
                </a:schemeClr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 smtClean="0"/>
                <a:t>Diversity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 smtClean="0"/>
                <a:t>(David Shoemaker, Interim)</a:t>
              </a:r>
              <a:endParaRPr lang="en-US" altLang="en-US" sz="900" dirty="0"/>
            </a:p>
          </p:txBody>
        </p:sp>
        <p:sp>
          <p:nvSpPr>
            <p:cNvPr id="46" name="Text Box 24"/>
            <p:cNvSpPr txBox="1">
              <a:spLocks noChangeArrowheads="1"/>
            </p:cNvSpPr>
            <p:nvPr/>
          </p:nvSpPr>
          <p:spPr bwMode="auto">
            <a:xfrm>
              <a:off x="4206240" y="5301159"/>
              <a:ext cx="2011680" cy="400110"/>
            </a:xfrm>
            <a:prstGeom prst="rect">
              <a:avLst/>
            </a:prstGeom>
            <a:noFill/>
            <a:ln w="12700">
              <a:solidFill>
                <a:schemeClr val="accent1">
                  <a:lumMod val="50000"/>
                </a:schemeClr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 smtClean="0"/>
                <a:t>LSC Fellows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 smtClean="0"/>
                <a:t>(B. O’ Reilly, R. Savage)</a:t>
              </a:r>
              <a:endParaRPr lang="en-US" altLang="en-US" sz="900" dirty="0"/>
            </a:p>
          </p:txBody>
        </p:sp>
        <p:sp>
          <p:nvSpPr>
            <p:cNvPr id="62" name="Text Box 24"/>
            <p:cNvSpPr txBox="1">
              <a:spLocks noChangeArrowheads="1"/>
            </p:cNvSpPr>
            <p:nvPr/>
          </p:nvSpPr>
          <p:spPr bwMode="auto">
            <a:xfrm>
              <a:off x="4206240" y="4751607"/>
              <a:ext cx="2011680" cy="400110"/>
            </a:xfrm>
            <a:prstGeom prst="rect">
              <a:avLst/>
            </a:prstGeom>
            <a:noFill/>
            <a:ln w="12700">
              <a:solidFill>
                <a:schemeClr val="accent1">
                  <a:lumMod val="50000"/>
                </a:schemeClr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 smtClean="0"/>
                <a:t>Beginners Guide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 smtClean="0"/>
                <a:t>(Min-A Cho)</a:t>
              </a:r>
              <a:endParaRPr lang="en-US" altLang="en-US" sz="900" dirty="0"/>
            </a:p>
          </p:txBody>
        </p:sp>
        <p:sp>
          <p:nvSpPr>
            <p:cNvPr id="63" name="Text Box 24"/>
            <p:cNvSpPr txBox="1">
              <a:spLocks noChangeArrowheads="1"/>
            </p:cNvSpPr>
            <p:nvPr/>
          </p:nvSpPr>
          <p:spPr bwMode="auto">
            <a:xfrm>
              <a:off x="3102054" y="5850938"/>
              <a:ext cx="2011680" cy="400110"/>
            </a:xfrm>
            <a:prstGeom prst="rect">
              <a:avLst/>
            </a:prstGeom>
            <a:noFill/>
            <a:ln w="12700">
              <a:solidFill>
                <a:schemeClr val="accent1">
                  <a:lumMod val="50000"/>
                </a:schemeClr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 smtClean="0"/>
                <a:t>Remote Participation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 smtClean="0"/>
                <a:t>(D. MacLeod)</a:t>
              </a:r>
              <a:endParaRPr lang="en-US" altLang="en-US" sz="900" dirty="0"/>
            </a:p>
          </p:txBody>
        </p:sp>
        <p:sp>
          <p:nvSpPr>
            <p:cNvPr id="17" name="Rectangle 16"/>
            <p:cNvSpPr/>
            <p:nvPr/>
          </p:nvSpPr>
          <p:spPr>
            <a:xfrm rot="16200000">
              <a:off x="784974" y="5370260"/>
              <a:ext cx="1851229" cy="26161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050" dirty="0" smtClean="0"/>
                <a:t>Other </a:t>
              </a:r>
              <a:r>
                <a:rPr lang="en-US" sz="1050" dirty="0"/>
                <a:t>Committees</a:t>
              </a: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1589417" y="1327779"/>
            <a:ext cx="6006581" cy="2971275"/>
            <a:chOff x="1569851" y="1397481"/>
            <a:chExt cx="6006581" cy="2971275"/>
          </a:xfrm>
        </p:grpSpPr>
        <p:sp>
          <p:nvSpPr>
            <p:cNvPr id="33" name="Text Box 3"/>
            <p:cNvSpPr txBox="1">
              <a:spLocks noChangeArrowheads="1"/>
            </p:cNvSpPr>
            <p:nvPr/>
          </p:nvSpPr>
          <p:spPr bwMode="auto">
            <a:xfrm>
              <a:off x="4846320" y="3566160"/>
              <a:ext cx="2479805" cy="50783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 smtClean="0">
                  <a:solidFill>
                    <a:srgbClr val="A50021"/>
                  </a:solidFill>
                </a:rPr>
                <a:t>LSC Academic Advisory Committee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 smtClean="0"/>
                <a:t>(G. Harry, E. Goetz)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38" name="Text Box 3"/>
            <p:cNvSpPr txBox="1">
              <a:spLocks noChangeArrowheads="1"/>
            </p:cNvSpPr>
            <p:nvPr/>
          </p:nvSpPr>
          <p:spPr bwMode="auto">
            <a:xfrm>
              <a:off x="4846320" y="2651760"/>
              <a:ext cx="2479805" cy="50783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 smtClean="0">
                  <a:solidFill>
                    <a:srgbClr val="A50021"/>
                  </a:solidFill>
                </a:rPr>
                <a:t>Election and Membership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 smtClean="0"/>
                <a:t>(D. Tanner)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39" name="Text Box 3"/>
            <p:cNvSpPr txBox="1">
              <a:spLocks noChangeArrowheads="1"/>
            </p:cNvSpPr>
            <p:nvPr/>
          </p:nvSpPr>
          <p:spPr bwMode="auto">
            <a:xfrm>
              <a:off x="2103120" y="2651760"/>
              <a:ext cx="2479805" cy="50783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 smtClean="0">
                  <a:solidFill>
                    <a:srgbClr val="A50021"/>
                  </a:solidFill>
                </a:rPr>
                <a:t>Detection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 smtClean="0"/>
                <a:t>(S. Whitcomb)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40" name="Text Box 3"/>
            <p:cNvSpPr txBox="1">
              <a:spLocks noChangeArrowheads="1"/>
            </p:cNvSpPr>
            <p:nvPr/>
          </p:nvSpPr>
          <p:spPr bwMode="auto">
            <a:xfrm>
              <a:off x="4846320" y="1737360"/>
              <a:ext cx="2479805" cy="50783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 smtClean="0">
                  <a:solidFill>
                    <a:srgbClr val="A50021"/>
                  </a:solidFill>
                </a:rPr>
                <a:t>Publications and Presentations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 smtClean="0"/>
                <a:t>(S. </a:t>
              </a:r>
              <a:r>
                <a:rPr lang="en-US" altLang="en-US" sz="1000" dirty="0" err="1" smtClean="0"/>
                <a:t>Hild</a:t>
              </a:r>
              <a:r>
                <a:rPr lang="en-US" altLang="en-US" sz="1000" dirty="0" smtClean="0"/>
                <a:t>, A. </a:t>
              </a:r>
              <a:r>
                <a:rPr lang="en-US" altLang="en-US" sz="1000" dirty="0" err="1" smtClean="0"/>
                <a:t>Corsi</a:t>
              </a:r>
              <a:r>
                <a:rPr lang="en-US" altLang="en-US" sz="1000" dirty="0" smtClean="0"/>
                <a:t>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41" name="Text Box 3"/>
            <p:cNvSpPr txBox="1">
              <a:spLocks noChangeArrowheads="1"/>
            </p:cNvSpPr>
            <p:nvPr/>
          </p:nvSpPr>
          <p:spPr bwMode="auto">
            <a:xfrm>
              <a:off x="2103120" y="3566160"/>
              <a:ext cx="2479805" cy="50783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 smtClean="0">
                  <a:solidFill>
                    <a:srgbClr val="A50021"/>
                  </a:solidFill>
                </a:rPr>
                <a:t>MOU Review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 smtClean="0"/>
                <a:t>(LSC Spokesperson)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44" name="Text Box 3"/>
            <p:cNvSpPr txBox="1">
              <a:spLocks noChangeArrowheads="1"/>
            </p:cNvSpPr>
            <p:nvPr/>
          </p:nvSpPr>
          <p:spPr bwMode="auto">
            <a:xfrm>
              <a:off x="2103120" y="1737360"/>
              <a:ext cx="2479805" cy="50783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 smtClean="0">
                  <a:solidFill>
                    <a:srgbClr val="A50021"/>
                  </a:solidFill>
                </a:rPr>
                <a:t>Run Planning Committee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 smtClean="0"/>
                <a:t>(L. </a:t>
              </a:r>
              <a:r>
                <a:rPr lang="en-US" altLang="en-US" sz="1000" dirty="0" err="1" smtClean="0"/>
                <a:t>Barsotti</a:t>
              </a:r>
              <a:r>
                <a:rPr lang="en-US" altLang="en-US" sz="1000" dirty="0" smtClean="0"/>
                <a:t>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 rot="16200000">
              <a:off x="292112" y="2675369"/>
              <a:ext cx="2971274" cy="4154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50" dirty="0" smtClean="0"/>
                <a:t>Bylaws Committees</a:t>
              </a:r>
            </a:p>
            <a:p>
              <a:pPr algn="ctr"/>
              <a:r>
                <a:rPr lang="en-US" sz="1050" dirty="0" smtClean="0">
                  <a:hlinkClick r:id="rId2"/>
                </a:rPr>
                <a:t>LIGO Document M050172</a:t>
              </a:r>
              <a:endParaRPr lang="en-US" sz="1050" dirty="0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1569851" y="1404772"/>
              <a:ext cx="6006581" cy="2963984"/>
            </a:xfrm>
            <a:prstGeom prst="rect">
              <a:avLst/>
            </a:prstGeom>
            <a:noFill/>
            <a:ln w="12700" cmpd="sng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2" name="Text Box 24"/>
          <p:cNvSpPr txBox="1">
            <a:spLocks noChangeArrowheads="1"/>
          </p:cNvSpPr>
          <p:nvPr/>
        </p:nvSpPr>
        <p:spPr bwMode="auto">
          <a:xfrm>
            <a:off x="4786213" y="6022549"/>
            <a:ext cx="2011680" cy="400110"/>
          </a:xfrm>
          <a:prstGeom prst="rect">
            <a:avLst/>
          </a:prstGeom>
          <a:noFill/>
          <a:ln w="12700">
            <a:solidFill>
              <a:schemeClr val="accent1">
                <a:lumMod val="50000"/>
              </a:schemeClr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100" dirty="0" smtClean="0"/>
              <a:t>Speakers Board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900" dirty="0" smtClean="0"/>
              <a:t>(B. </a:t>
            </a:r>
            <a:r>
              <a:rPr lang="en-US" altLang="en-US" sz="900" dirty="0" err="1" smtClean="0"/>
              <a:t>Sathyaprakash</a:t>
            </a:r>
            <a:r>
              <a:rPr lang="en-US" altLang="en-US" sz="900" dirty="0" smtClean="0"/>
              <a:t>, J. Smith)</a:t>
            </a:r>
            <a:endParaRPr lang="en-US" altLang="en-US" sz="900" dirty="0"/>
          </a:p>
        </p:txBody>
      </p:sp>
    </p:spTree>
    <p:extLst>
      <p:ext uri="{BB962C8B-B14F-4D97-AF65-F5344CB8AC3E}">
        <p14:creationId xmlns:p14="http://schemas.microsoft.com/office/powerpoint/2010/main" val="441458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3384274" y="665935"/>
            <a:ext cx="2463997" cy="338554"/>
          </a:xfrm>
          <a:prstGeom prst="rect">
            <a:avLst/>
          </a:prstGeom>
          <a:gradFill>
            <a:gsLst>
              <a:gs pos="0">
                <a:schemeClr val="bg1">
                  <a:lumMod val="65000"/>
                </a:schemeClr>
              </a:gs>
              <a:gs pos="100000">
                <a:schemeClr val="bg1">
                  <a:lumMod val="85000"/>
                </a:schemeClr>
              </a:gs>
            </a:gsLst>
            <a:lin ang="5400000" scaled="1"/>
          </a:gra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600" dirty="0" smtClean="0">
                <a:solidFill>
                  <a:srgbClr val="A50021"/>
                </a:solidFill>
                <a:hlinkClick r:id="" action="ppaction://hlinkshowjump?jump=firstslide"/>
              </a:rPr>
              <a:t>LSC-Virgo Committees</a:t>
            </a:r>
            <a:endParaRPr lang="en-US" altLang="en-US" sz="1600" dirty="0" smtClean="0">
              <a:solidFill>
                <a:srgbClr val="A50021"/>
              </a:solidFill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1569851" y="1404771"/>
            <a:ext cx="6006581" cy="3588590"/>
            <a:chOff x="1319842" y="1252149"/>
            <a:chExt cx="6006581" cy="3588590"/>
          </a:xfrm>
        </p:grpSpPr>
        <p:sp>
          <p:nvSpPr>
            <p:cNvPr id="33" name="Text Box 3"/>
            <p:cNvSpPr txBox="1">
              <a:spLocks noChangeArrowheads="1"/>
            </p:cNvSpPr>
            <p:nvPr/>
          </p:nvSpPr>
          <p:spPr bwMode="auto">
            <a:xfrm>
              <a:off x="1828800" y="1464774"/>
              <a:ext cx="2468880" cy="50783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 smtClean="0">
                  <a:solidFill>
                    <a:srgbClr val="A50021"/>
                  </a:solidFill>
                </a:rPr>
                <a:t>Calibration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 smtClean="0"/>
                <a:t>(M. Wade [L], L. Rolland [V])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38" name="Text Box 3"/>
            <p:cNvSpPr txBox="1">
              <a:spLocks noChangeArrowheads="1"/>
            </p:cNvSpPr>
            <p:nvPr/>
          </p:nvSpPr>
          <p:spPr bwMode="auto">
            <a:xfrm>
              <a:off x="4480560" y="1463040"/>
              <a:ext cx="2468880" cy="48474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 smtClean="0">
                  <a:solidFill>
                    <a:srgbClr val="A50021"/>
                  </a:solidFill>
                </a:rPr>
                <a:t>Computing and Software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900" dirty="0" smtClean="0"/>
                <a:t>(B. Brady [L], P. </a:t>
              </a:r>
              <a:r>
                <a:rPr lang="en-US" altLang="en-US" sz="900" dirty="0" err="1" smtClean="0"/>
                <a:t>Couvares</a:t>
              </a:r>
              <a:r>
                <a:rPr lang="en-US" altLang="en-US" sz="900" dirty="0" smtClean="0"/>
                <a:t> [L], M. </a:t>
              </a:r>
              <a:r>
                <a:rPr lang="en-US" altLang="en-US" sz="900" dirty="0" err="1" smtClean="0"/>
                <a:t>Punturo</a:t>
              </a:r>
              <a:r>
                <a:rPr lang="en-US" altLang="en-US" sz="900" dirty="0" smtClean="0"/>
                <a:t> [V])</a:t>
              </a:r>
              <a:endParaRPr lang="en-US" altLang="en-US" sz="900" dirty="0">
                <a:solidFill>
                  <a:srgbClr val="A50021"/>
                </a:solidFill>
              </a:endParaRPr>
            </a:p>
          </p:txBody>
        </p:sp>
        <p:sp>
          <p:nvSpPr>
            <p:cNvPr id="39" name="Text Box 3"/>
            <p:cNvSpPr txBox="1">
              <a:spLocks noChangeArrowheads="1"/>
            </p:cNvSpPr>
            <p:nvPr/>
          </p:nvSpPr>
          <p:spPr bwMode="auto">
            <a:xfrm>
              <a:off x="4480560" y="3931920"/>
              <a:ext cx="2468880" cy="51206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 smtClean="0">
                  <a:solidFill>
                    <a:srgbClr val="A50021"/>
                  </a:solidFill>
                </a:rPr>
                <a:t>Meeting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 smtClean="0"/>
                <a:t>(E. Gustafson [L], F. </a:t>
              </a:r>
              <a:r>
                <a:rPr lang="en-US" altLang="en-US" sz="1000" dirty="0" err="1" smtClean="0"/>
                <a:t>Fidecaro</a:t>
              </a:r>
              <a:r>
                <a:rPr lang="en-US" altLang="en-US" sz="1000" dirty="0" smtClean="0"/>
                <a:t> [V])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40" name="Text Box 3"/>
            <p:cNvSpPr txBox="1">
              <a:spLocks noChangeArrowheads="1"/>
            </p:cNvSpPr>
            <p:nvPr/>
          </p:nvSpPr>
          <p:spPr bwMode="auto">
            <a:xfrm>
              <a:off x="4480560" y="3108960"/>
              <a:ext cx="2468880" cy="50783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 smtClean="0">
                  <a:solidFill>
                    <a:srgbClr val="A50021"/>
                  </a:solidFill>
                </a:rPr>
                <a:t>Joint Run Planning Committee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 smtClean="0"/>
                <a:t>(L. </a:t>
              </a:r>
              <a:r>
                <a:rPr lang="en-US" altLang="en-US" sz="1000" dirty="0" err="1" smtClean="0"/>
                <a:t>Barsotti</a:t>
              </a:r>
              <a:r>
                <a:rPr lang="en-US" altLang="en-US" sz="1000" dirty="0" smtClean="0"/>
                <a:t> [L] , N. Leroy [V])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41" name="Text Box 3"/>
            <p:cNvSpPr txBox="1">
              <a:spLocks noChangeArrowheads="1"/>
            </p:cNvSpPr>
            <p:nvPr/>
          </p:nvSpPr>
          <p:spPr bwMode="auto">
            <a:xfrm>
              <a:off x="1828800" y="3108960"/>
              <a:ext cx="2468880" cy="50783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 smtClean="0">
                  <a:solidFill>
                    <a:srgbClr val="A50021"/>
                  </a:solidFill>
                </a:rPr>
                <a:t>Detector Characterization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 smtClean="0"/>
                <a:t>(A. Lundgren [L], F. </a:t>
              </a:r>
              <a:r>
                <a:rPr lang="en-US" altLang="en-US" sz="1000" dirty="0" err="1" smtClean="0"/>
                <a:t>Robinet</a:t>
              </a:r>
              <a:r>
                <a:rPr lang="en-US" altLang="en-US" sz="1000" dirty="0" smtClean="0"/>
                <a:t> [V])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44" name="Text Box 3"/>
            <p:cNvSpPr txBox="1">
              <a:spLocks noChangeArrowheads="1"/>
            </p:cNvSpPr>
            <p:nvPr/>
          </p:nvSpPr>
          <p:spPr bwMode="auto">
            <a:xfrm>
              <a:off x="1828799" y="3931920"/>
              <a:ext cx="2468880" cy="50783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 smtClean="0">
                  <a:solidFill>
                    <a:srgbClr val="A50021"/>
                  </a:solidFill>
                </a:rPr>
                <a:t>LV Editorial Board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 smtClean="0"/>
                <a:t>(S. </a:t>
              </a:r>
              <a:r>
                <a:rPr lang="en-US" altLang="en-US" sz="1000" dirty="0" err="1" smtClean="0"/>
                <a:t>Hild</a:t>
              </a:r>
              <a:r>
                <a:rPr lang="en-US" altLang="en-US" sz="1000" dirty="0" smtClean="0"/>
                <a:t> [L</a:t>
              </a:r>
              <a:r>
                <a:rPr lang="en-US" altLang="en-US" sz="1000" dirty="0"/>
                <a:t>]</a:t>
              </a:r>
              <a:r>
                <a:rPr lang="en-US" altLang="en-US" sz="1000" dirty="0" smtClean="0"/>
                <a:t>, R. </a:t>
              </a:r>
              <a:r>
                <a:rPr lang="en-US" altLang="en-US" sz="1000" dirty="0" err="1" smtClean="0"/>
                <a:t>Passaquieti</a:t>
              </a:r>
              <a:r>
                <a:rPr lang="en-US" altLang="en-US" sz="1000" dirty="0" smtClean="0"/>
                <a:t> [V</a:t>
              </a:r>
              <a:r>
                <a:rPr lang="en-US" altLang="en-US" sz="1000" dirty="0"/>
                <a:t>]</a:t>
              </a:r>
              <a:r>
                <a:rPr lang="en-US" altLang="en-US" sz="1000" dirty="0" smtClean="0"/>
                <a:t>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1319842" y="1252149"/>
              <a:ext cx="6006581" cy="3588589"/>
            </a:xfrm>
            <a:prstGeom prst="rect">
              <a:avLst/>
            </a:prstGeom>
            <a:noFill/>
            <a:ln w="12700" cmpd="sng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extBox 19"/>
            <p:cNvSpPr txBox="1"/>
            <p:nvPr/>
          </p:nvSpPr>
          <p:spPr>
            <a:xfrm rot="16200000">
              <a:off x="-259605" y="2838696"/>
              <a:ext cx="3588589" cy="4154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50" dirty="0" smtClean="0"/>
                <a:t>LSC-Virgo Attachment A Committees</a:t>
              </a:r>
            </a:p>
            <a:p>
              <a:pPr algn="ctr"/>
              <a:r>
                <a:rPr lang="en-US" sz="1050" dirty="0" smtClean="0">
                  <a:hlinkClick r:id="rId2"/>
                </a:rPr>
                <a:t>LIGO Document M060322</a:t>
              </a:r>
              <a:endParaRPr lang="en-US" sz="1050" dirty="0"/>
            </a:p>
          </p:txBody>
        </p:sp>
        <p:sp>
          <p:nvSpPr>
            <p:cNvPr id="19" name="Text Box 3"/>
            <p:cNvSpPr txBox="1">
              <a:spLocks noChangeArrowheads="1"/>
            </p:cNvSpPr>
            <p:nvPr/>
          </p:nvSpPr>
          <p:spPr bwMode="auto">
            <a:xfrm>
              <a:off x="4480560" y="2286000"/>
              <a:ext cx="2468880" cy="50783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 smtClean="0">
                  <a:solidFill>
                    <a:srgbClr val="A50021"/>
                  </a:solidFill>
                </a:rPr>
                <a:t>Detection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 smtClean="0"/>
                <a:t>(S. Whitcomb [L], F. Marion [V])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21" name="Text Box 3"/>
            <p:cNvSpPr txBox="1">
              <a:spLocks noChangeArrowheads="1"/>
            </p:cNvSpPr>
            <p:nvPr/>
          </p:nvSpPr>
          <p:spPr bwMode="auto">
            <a:xfrm>
              <a:off x="1828800" y="2286000"/>
              <a:ext cx="2468880" cy="50783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 smtClean="0">
                  <a:solidFill>
                    <a:srgbClr val="A50021"/>
                  </a:solidFill>
                </a:rPr>
                <a:t>Data Analysis Council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 smtClean="0"/>
                <a:t>(L. </a:t>
              </a:r>
              <a:r>
                <a:rPr lang="en-US" altLang="en-US" sz="1000" dirty="0" err="1" smtClean="0"/>
                <a:t>Cadonati</a:t>
              </a:r>
              <a:r>
                <a:rPr lang="en-US" altLang="en-US" sz="1000" dirty="0" smtClean="0"/>
                <a:t> [L], G. Prodi [V])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2548462" y="5306755"/>
            <a:ext cx="4135619" cy="958454"/>
            <a:chOff x="1568165" y="5045531"/>
            <a:chExt cx="6006581" cy="958454"/>
          </a:xfrm>
        </p:grpSpPr>
        <p:sp>
          <p:nvSpPr>
            <p:cNvPr id="9" name="Rectangle 8"/>
            <p:cNvSpPr/>
            <p:nvPr/>
          </p:nvSpPr>
          <p:spPr>
            <a:xfrm>
              <a:off x="1568165" y="5045531"/>
              <a:ext cx="6006581" cy="95845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/>
            <p:cNvSpPr/>
            <p:nvPr/>
          </p:nvSpPr>
          <p:spPr>
            <a:xfrm rot="16200000">
              <a:off x="1308393" y="5320674"/>
              <a:ext cx="951124" cy="41549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050" dirty="0" smtClean="0"/>
                <a:t>Other </a:t>
              </a:r>
              <a:r>
                <a:rPr lang="en-US" sz="1050" dirty="0"/>
                <a:t>Committees</a:t>
              </a:r>
            </a:p>
          </p:txBody>
        </p:sp>
        <p:sp>
          <p:nvSpPr>
            <p:cNvPr id="23" name="Text Box 24"/>
            <p:cNvSpPr txBox="1">
              <a:spLocks noChangeArrowheads="1"/>
            </p:cNvSpPr>
            <p:nvPr/>
          </p:nvSpPr>
          <p:spPr bwMode="auto">
            <a:xfrm>
              <a:off x="3224875" y="5349240"/>
              <a:ext cx="2564561" cy="400110"/>
            </a:xfrm>
            <a:prstGeom prst="rect">
              <a:avLst/>
            </a:prstGeom>
            <a:noFill/>
            <a:ln w="12700">
              <a:solidFill>
                <a:schemeClr val="accent1">
                  <a:lumMod val="50000"/>
                </a:schemeClr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 smtClean="0"/>
                <a:t>LSC-Virgo Diversity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 smtClean="0"/>
                <a:t>(D. Shoemaker [L</a:t>
              </a:r>
              <a:r>
                <a:rPr lang="en-US" altLang="en-US" sz="900" dirty="0" smtClean="0"/>
                <a:t>], P. </a:t>
              </a:r>
              <a:r>
                <a:rPr lang="en-US" altLang="en-US" sz="900" dirty="0" err="1" smtClean="0"/>
                <a:t>Leaci</a:t>
              </a:r>
              <a:r>
                <a:rPr lang="en-US" altLang="en-US" sz="900" dirty="0" smtClean="0"/>
                <a:t> [V])</a:t>
              </a:r>
              <a:endParaRPr lang="en-US" altLang="en-US" sz="900" dirty="0"/>
            </a:p>
          </p:txBody>
        </p:sp>
      </p:grpSp>
    </p:spTree>
    <p:extLst>
      <p:ext uri="{BB962C8B-B14F-4D97-AF65-F5344CB8AC3E}">
        <p14:creationId xmlns:p14="http://schemas.microsoft.com/office/powerpoint/2010/main" val="2071034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1216318" y="2771027"/>
            <a:ext cx="6719977" cy="2284117"/>
            <a:chOff x="1104180" y="2417358"/>
            <a:chExt cx="6719977" cy="2284117"/>
          </a:xfrm>
        </p:grpSpPr>
        <p:sp>
          <p:nvSpPr>
            <p:cNvPr id="9" name="Rectangle 8"/>
            <p:cNvSpPr/>
            <p:nvPr/>
          </p:nvSpPr>
          <p:spPr>
            <a:xfrm>
              <a:off x="1104180" y="2417358"/>
              <a:ext cx="6719977" cy="2284117"/>
            </a:xfrm>
            <a:prstGeom prst="rect">
              <a:avLst/>
            </a:prstGeom>
            <a:noFill/>
            <a:ln w="127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Text Box 24"/>
            <p:cNvSpPr txBox="1">
              <a:spLocks noChangeArrowheads="1"/>
            </p:cNvSpPr>
            <p:nvPr/>
          </p:nvSpPr>
          <p:spPr bwMode="auto">
            <a:xfrm>
              <a:off x="1280160" y="2560320"/>
              <a:ext cx="2011680" cy="400110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ln w="12700">
              <a:noFill/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  <a:extLst/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 smtClean="0"/>
                <a:t>Alignment Sensing and Control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 smtClean="0"/>
                <a:t>(P. </a:t>
              </a:r>
              <a:r>
                <a:rPr lang="en-US" altLang="en-US" sz="900" dirty="0" err="1" smtClean="0"/>
                <a:t>Altin</a:t>
              </a:r>
              <a:r>
                <a:rPr lang="en-US" altLang="en-US" sz="900" dirty="0" smtClean="0"/>
                <a:t>, M. </a:t>
              </a:r>
              <a:r>
                <a:rPr lang="en-US" altLang="en-US" sz="900" dirty="0" err="1" smtClean="0"/>
                <a:t>Kasprzack</a:t>
              </a:r>
              <a:r>
                <a:rPr lang="en-US" altLang="en-US" sz="900" dirty="0" smtClean="0"/>
                <a:t>, T.J. Massinger)</a:t>
              </a:r>
              <a:endParaRPr lang="en-US" altLang="en-US" sz="900" dirty="0"/>
            </a:p>
          </p:txBody>
        </p:sp>
        <p:sp>
          <p:nvSpPr>
            <p:cNvPr id="43" name="Text Box 24"/>
            <p:cNvSpPr txBox="1">
              <a:spLocks noChangeArrowheads="1"/>
            </p:cNvSpPr>
            <p:nvPr/>
          </p:nvSpPr>
          <p:spPr bwMode="auto">
            <a:xfrm>
              <a:off x="3474720" y="2560320"/>
              <a:ext cx="2011680" cy="365760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ln w="12700">
              <a:noFill/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  <a:extLst/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 smtClean="0"/>
                <a:t>Data Acquisition</a:t>
              </a:r>
            </a:p>
          </p:txBody>
        </p:sp>
        <p:sp>
          <p:nvSpPr>
            <p:cNvPr id="47" name="Text Box 24"/>
            <p:cNvSpPr txBox="1">
              <a:spLocks noChangeArrowheads="1"/>
            </p:cNvSpPr>
            <p:nvPr/>
          </p:nvSpPr>
          <p:spPr bwMode="auto">
            <a:xfrm>
              <a:off x="5669280" y="2560320"/>
              <a:ext cx="2011680" cy="365760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  <a:extLst/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 smtClean="0"/>
                <a:t>Input Mode Cleaner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 smtClean="0"/>
                <a:t>(L. </a:t>
              </a:r>
              <a:r>
                <a:rPr lang="en-US" altLang="en-US" sz="900" dirty="0" err="1" smtClean="0"/>
                <a:t>Nuttall</a:t>
              </a:r>
              <a:r>
                <a:rPr lang="en-US" altLang="en-US" sz="900" dirty="0" smtClean="0"/>
                <a:t>)</a:t>
              </a:r>
              <a:endParaRPr lang="en-US" altLang="en-US" sz="900" dirty="0"/>
            </a:p>
          </p:txBody>
        </p:sp>
        <p:sp>
          <p:nvSpPr>
            <p:cNvPr id="48" name="Text Box 24"/>
            <p:cNvSpPr txBox="1">
              <a:spLocks noChangeArrowheads="1"/>
            </p:cNvSpPr>
            <p:nvPr/>
          </p:nvSpPr>
          <p:spPr bwMode="auto">
            <a:xfrm>
              <a:off x="1280160" y="3108960"/>
              <a:ext cx="2011680" cy="400110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ln w="12700">
              <a:noFill/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  <a:extLst/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 smtClean="0"/>
                <a:t>Length Sensing and Control</a:t>
              </a:r>
            </a:p>
            <a:p>
              <a:pPr algn="ctr" eaLnBrk="1" hangingPunct="1">
                <a:spcBef>
                  <a:spcPct val="0"/>
                </a:spcBef>
                <a:buNone/>
              </a:pPr>
              <a:r>
                <a:rPr lang="en-US" altLang="en-US" sz="900" dirty="0"/>
                <a:t>(P. </a:t>
              </a:r>
              <a:r>
                <a:rPr lang="en-US" altLang="en-US" sz="900" dirty="0" err="1"/>
                <a:t>Altin</a:t>
              </a:r>
              <a:r>
                <a:rPr lang="en-US" altLang="en-US" sz="900" dirty="0"/>
                <a:t>, M. </a:t>
              </a:r>
              <a:r>
                <a:rPr lang="en-US" altLang="en-US" sz="900" dirty="0" err="1"/>
                <a:t>Kasprzack</a:t>
              </a:r>
              <a:r>
                <a:rPr lang="en-US" altLang="en-US" sz="900" dirty="0"/>
                <a:t>, T.J. Massinger</a:t>
              </a:r>
              <a:r>
                <a:rPr lang="en-US" altLang="en-US" sz="900" dirty="0" smtClean="0"/>
                <a:t>)</a:t>
              </a:r>
              <a:endParaRPr lang="en-US" altLang="en-US" sz="900" dirty="0"/>
            </a:p>
          </p:txBody>
        </p:sp>
        <p:sp>
          <p:nvSpPr>
            <p:cNvPr id="49" name="Text Box 24"/>
            <p:cNvSpPr txBox="1">
              <a:spLocks noChangeArrowheads="1"/>
            </p:cNvSpPr>
            <p:nvPr/>
          </p:nvSpPr>
          <p:spPr bwMode="auto">
            <a:xfrm>
              <a:off x="3474720" y="3108960"/>
              <a:ext cx="2011680" cy="365760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ln w="12700">
              <a:noFill/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  <a:extLst/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 smtClean="0"/>
                <a:t>Output Mode Cleaner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/>
                <a:t>(M. </a:t>
              </a:r>
              <a:r>
                <a:rPr lang="en-US" altLang="en-US" sz="900" dirty="0" err="1"/>
                <a:t>Kasprzack</a:t>
              </a:r>
              <a:r>
                <a:rPr lang="en-US" altLang="en-US" sz="900" dirty="0"/>
                <a:t>)</a:t>
              </a:r>
            </a:p>
          </p:txBody>
        </p:sp>
        <p:sp>
          <p:nvSpPr>
            <p:cNvPr id="50" name="Text Box 24"/>
            <p:cNvSpPr txBox="1">
              <a:spLocks noChangeArrowheads="1"/>
            </p:cNvSpPr>
            <p:nvPr/>
          </p:nvSpPr>
          <p:spPr bwMode="auto">
            <a:xfrm>
              <a:off x="5669280" y="3108960"/>
              <a:ext cx="2011680" cy="365760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ln w="12700">
              <a:noFill/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  <a:extLst/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 smtClean="0"/>
                <a:t>Photometric Calibration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/>
                <a:t>(S. </a:t>
              </a:r>
              <a:r>
                <a:rPr lang="en-US" altLang="en-US" sz="900" dirty="0" err="1"/>
                <a:t>Kandhasamy</a:t>
              </a:r>
              <a:r>
                <a:rPr lang="en-US" altLang="en-US" sz="900" dirty="0"/>
                <a:t>)</a:t>
              </a:r>
            </a:p>
          </p:txBody>
        </p:sp>
        <p:sp>
          <p:nvSpPr>
            <p:cNvPr id="51" name="Text Box 24"/>
            <p:cNvSpPr txBox="1">
              <a:spLocks noChangeArrowheads="1"/>
            </p:cNvSpPr>
            <p:nvPr/>
          </p:nvSpPr>
          <p:spPr bwMode="auto">
            <a:xfrm>
              <a:off x="1280160" y="3657600"/>
              <a:ext cx="2011680" cy="365760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ln w="12700">
              <a:noFill/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  <a:extLst/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/>
                <a:t>Phys. Environmental Monitoring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 smtClean="0"/>
                <a:t>(R. Schofield)</a:t>
              </a:r>
              <a:endParaRPr lang="en-US" altLang="en-US" sz="900" dirty="0"/>
            </a:p>
          </p:txBody>
        </p:sp>
        <p:sp>
          <p:nvSpPr>
            <p:cNvPr id="52" name="Text Box 24"/>
            <p:cNvSpPr txBox="1">
              <a:spLocks noChangeArrowheads="1"/>
            </p:cNvSpPr>
            <p:nvPr/>
          </p:nvSpPr>
          <p:spPr bwMode="auto">
            <a:xfrm>
              <a:off x="3474720" y="3657600"/>
              <a:ext cx="2011680" cy="400110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ln w="12700">
              <a:noFill/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  <a:extLst/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 smtClean="0"/>
                <a:t>Pre-Stabilized Laser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 smtClean="0"/>
                <a:t>(J. McIver)</a:t>
              </a:r>
              <a:endParaRPr lang="en-US" altLang="en-US" sz="900" dirty="0"/>
            </a:p>
          </p:txBody>
        </p:sp>
        <p:sp>
          <p:nvSpPr>
            <p:cNvPr id="53" name="Text Box 24"/>
            <p:cNvSpPr txBox="1">
              <a:spLocks noChangeArrowheads="1"/>
            </p:cNvSpPr>
            <p:nvPr/>
          </p:nvSpPr>
          <p:spPr bwMode="auto">
            <a:xfrm>
              <a:off x="5669280" y="3657600"/>
              <a:ext cx="2011680" cy="400110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ln w="12700">
              <a:noFill/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  <a:extLst/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 smtClean="0"/>
                <a:t>Seismic Isolation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 smtClean="0"/>
                <a:t>(E. Cowan)</a:t>
              </a:r>
              <a:endParaRPr lang="en-US" altLang="en-US" sz="900" dirty="0"/>
            </a:p>
          </p:txBody>
        </p:sp>
        <p:sp>
          <p:nvSpPr>
            <p:cNvPr id="54" name="Text Box 24"/>
            <p:cNvSpPr txBox="1">
              <a:spLocks noChangeArrowheads="1"/>
            </p:cNvSpPr>
            <p:nvPr/>
          </p:nvSpPr>
          <p:spPr bwMode="auto">
            <a:xfrm>
              <a:off x="2377440" y="4206240"/>
              <a:ext cx="2011680" cy="365760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ln w="12700">
              <a:noFill/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  <a:extLst/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 smtClean="0"/>
                <a:t>Suspensions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/>
                <a:t>(T. Abbott, M. Walker)</a:t>
              </a:r>
            </a:p>
          </p:txBody>
        </p:sp>
        <p:sp>
          <p:nvSpPr>
            <p:cNvPr id="55" name="Text Box 24"/>
            <p:cNvSpPr txBox="1">
              <a:spLocks noChangeArrowheads="1"/>
            </p:cNvSpPr>
            <p:nvPr/>
          </p:nvSpPr>
          <p:spPr bwMode="auto">
            <a:xfrm>
              <a:off x="4572000" y="4206240"/>
              <a:ext cx="2011680" cy="365760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ln w="12700">
              <a:noFill/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  <a:extLst/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/>
                <a:t>Thermal Compensation </a:t>
              </a:r>
              <a:r>
                <a:rPr lang="en-US" altLang="en-US" sz="1100" dirty="0" smtClean="0"/>
                <a:t>System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/>
                <a:t>(S. </a:t>
              </a:r>
              <a:r>
                <a:rPr lang="en-US" altLang="en-US" sz="900" dirty="0" err="1"/>
                <a:t>Kandhasamy</a:t>
              </a:r>
              <a:r>
                <a:rPr lang="en-US" altLang="en-US" sz="900" dirty="0"/>
                <a:t>)</a:t>
              </a:r>
            </a:p>
          </p:txBody>
        </p:sp>
      </p:grp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3341144" y="616726"/>
            <a:ext cx="2463997" cy="615553"/>
          </a:xfrm>
          <a:prstGeom prst="rect">
            <a:avLst/>
          </a:prstGeom>
          <a:gradFill>
            <a:gsLst>
              <a:gs pos="0">
                <a:schemeClr val="accent5">
                  <a:lumMod val="75000"/>
                </a:schemeClr>
              </a:gs>
              <a:gs pos="100000">
                <a:schemeClr val="accent5">
                  <a:lumMod val="20000"/>
                  <a:lumOff val="80000"/>
                </a:schemeClr>
              </a:gs>
            </a:gsLst>
            <a:lin ang="5400000" scaled="1"/>
          </a:gra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600" dirty="0" smtClean="0">
                <a:solidFill>
                  <a:srgbClr val="C00000"/>
                </a:solidFill>
                <a:hlinkClick r:id="" action="ppaction://hlinkshowjump?jump=firstslide"/>
              </a:rPr>
              <a:t>Detector Characterization</a:t>
            </a:r>
            <a:endParaRPr lang="en-US" altLang="en-US" sz="1600" dirty="0" smtClean="0">
              <a:solidFill>
                <a:srgbClr val="C00000"/>
              </a:solidFill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 smtClean="0"/>
              <a:t>(A. Lundgren, </a:t>
            </a:r>
            <a:r>
              <a:rPr lang="en-US" altLang="en-US" sz="1200" dirty="0" smtClean="0"/>
              <a:t>J. McIver)</a:t>
            </a:r>
            <a:endParaRPr lang="en-US" altLang="en-US" sz="1200" dirty="0">
              <a:solidFill>
                <a:srgbClr val="A50021"/>
              </a:solidFill>
            </a:endParaRP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2177491" y="1578938"/>
            <a:ext cx="2286000" cy="50292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 smtClean="0">
                <a:solidFill>
                  <a:srgbClr val="A50021"/>
                </a:solidFill>
              </a:rPr>
              <a:t>Data Quality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000" dirty="0" smtClean="0"/>
              <a:t>(D. MacLeod, L. Nuttall)</a:t>
            </a:r>
            <a:endParaRPr lang="en-US" altLang="en-US" sz="1000" dirty="0">
              <a:solidFill>
                <a:srgbClr val="A50021"/>
              </a:solidFill>
            </a:endParaRPr>
          </a:p>
        </p:txBody>
      </p:sp>
      <p:sp>
        <p:nvSpPr>
          <p:cNvPr id="15" name="Text Box 3"/>
          <p:cNvSpPr txBox="1">
            <a:spLocks noChangeArrowheads="1"/>
          </p:cNvSpPr>
          <p:nvPr/>
        </p:nvSpPr>
        <p:spPr bwMode="auto">
          <a:xfrm>
            <a:off x="4710588" y="1578614"/>
            <a:ext cx="2286000" cy="50292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 smtClean="0">
                <a:solidFill>
                  <a:srgbClr val="A50021"/>
                </a:solidFill>
              </a:rPr>
              <a:t>Instrument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000" dirty="0" smtClean="0"/>
              <a:t>(T.J. Massinger, J. McIver)</a:t>
            </a:r>
            <a:endParaRPr lang="en-US" altLang="en-US" sz="1000" dirty="0">
              <a:solidFill>
                <a:srgbClr val="A50021"/>
              </a:solidFill>
            </a:endParaRPr>
          </a:p>
        </p:txBody>
      </p:sp>
      <p:sp>
        <p:nvSpPr>
          <p:cNvPr id="38" name="Text Box 3"/>
          <p:cNvSpPr txBox="1">
            <a:spLocks noChangeArrowheads="1"/>
          </p:cNvSpPr>
          <p:nvPr/>
        </p:nvSpPr>
        <p:spPr bwMode="auto">
          <a:xfrm>
            <a:off x="3430144" y="2408393"/>
            <a:ext cx="2286000" cy="27699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 smtClean="0">
                <a:solidFill>
                  <a:srgbClr val="A50021"/>
                </a:solidFill>
              </a:rPr>
              <a:t>Instrument subsystems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941489" y="5373330"/>
            <a:ext cx="7296740" cy="1251752"/>
            <a:chOff x="984619" y="4519320"/>
            <a:chExt cx="7296740" cy="1251752"/>
          </a:xfrm>
        </p:grpSpPr>
        <p:sp>
          <p:nvSpPr>
            <p:cNvPr id="72" name="Rectangle 71"/>
            <p:cNvSpPr/>
            <p:nvPr/>
          </p:nvSpPr>
          <p:spPr>
            <a:xfrm>
              <a:off x="984619" y="4519321"/>
              <a:ext cx="7296740" cy="1251751"/>
            </a:xfrm>
            <a:prstGeom prst="rect">
              <a:avLst/>
            </a:prstGeom>
            <a:gradFill>
              <a:gsLst>
                <a:gs pos="0">
                  <a:schemeClr val="accent5">
                    <a:lumMod val="20000"/>
                    <a:lumOff val="80000"/>
                  </a:schemeClr>
                </a:gs>
                <a:gs pos="100000">
                  <a:schemeClr val="accent1">
                    <a:tint val="50000"/>
                    <a:shade val="100000"/>
                    <a:satMod val="350000"/>
                  </a:schemeClr>
                </a:gs>
              </a:gsLst>
            </a:gra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Text Box 24"/>
            <p:cNvSpPr txBox="1">
              <a:spLocks noChangeArrowheads="1"/>
            </p:cNvSpPr>
            <p:nvPr/>
          </p:nvSpPr>
          <p:spPr bwMode="auto">
            <a:xfrm>
              <a:off x="3745151" y="4650663"/>
              <a:ext cx="2103120" cy="400110"/>
            </a:xfrm>
            <a:prstGeom prst="rect">
              <a:avLst/>
            </a:prstGeom>
            <a:noFill/>
            <a:ln w="12700">
              <a:solidFill>
                <a:schemeClr val="accent1">
                  <a:lumMod val="50000"/>
                </a:schemeClr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 smtClean="0"/>
                <a:t>Burst Sources Liaison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 smtClean="0"/>
                <a:t>(B. </a:t>
              </a:r>
              <a:r>
                <a:rPr lang="en-US" altLang="en-US" sz="900" dirty="0" err="1" smtClean="0"/>
                <a:t>Hughey</a:t>
              </a:r>
              <a:r>
                <a:rPr lang="en-US" altLang="en-US" sz="900" dirty="0" smtClean="0"/>
                <a:t>, M. Walker)</a:t>
              </a:r>
              <a:endParaRPr lang="en-US" altLang="en-US" sz="900" dirty="0"/>
            </a:p>
          </p:txBody>
        </p:sp>
        <p:sp>
          <p:nvSpPr>
            <p:cNvPr id="76" name="Text Box 24"/>
            <p:cNvSpPr txBox="1">
              <a:spLocks noChangeArrowheads="1"/>
            </p:cNvSpPr>
            <p:nvPr/>
          </p:nvSpPr>
          <p:spPr bwMode="auto">
            <a:xfrm>
              <a:off x="1463040" y="4651359"/>
              <a:ext cx="2103120" cy="400110"/>
            </a:xfrm>
            <a:prstGeom prst="rect">
              <a:avLst/>
            </a:prstGeom>
            <a:noFill/>
            <a:ln w="12700">
              <a:solidFill>
                <a:schemeClr val="accent1">
                  <a:lumMod val="50000"/>
                </a:schemeClr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 smtClean="0"/>
                <a:t>Compact Binary Sources Liaison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 smtClean="0"/>
                <a:t>(T.J. Massinger, L. Nuttall)</a:t>
              </a:r>
              <a:endParaRPr lang="en-US" altLang="en-US" sz="900" dirty="0"/>
            </a:p>
          </p:txBody>
        </p:sp>
        <p:sp>
          <p:nvSpPr>
            <p:cNvPr id="77" name="Text Box 24"/>
            <p:cNvSpPr txBox="1">
              <a:spLocks noChangeArrowheads="1"/>
            </p:cNvSpPr>
            <p:nvPr/>
          </p:nvSpPr>
          <p:spPr bwMode="auto">
            <a:xfrm>
              <a:off x="6013255" y="4651359"/>
              <a:ext cx="2103120" cy="365760"/>
            </a:xfrm>
            <a:prstGeom prst="rect">
              <a:avLst/>
            </a:prstGeom>
            <a:noFill/>
            <a:ln w="12700">
              <a:solidFill>
                <a:schemeClr val="accent1">
                  <a:lumMod val="50000"/>
                </a:schemeClr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 smtClean="0"/>
                <a:t>Continuous Wave Sources Liaison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 smtClean="0"/>
                <a:t>(K. Riles)</a:t>
              </a:r>
              <a:endParaRPr lang="en-US" altLang="en-US" sz="900" dirty="0"/>
            </a:p>
          </p:txBody>
        </p:sp>
        <p:sp>
          <p:nvSpPr>
            <p:cNvPr id="78" name="Text Box 24"/>
            <p:cNvSpPr txBox="1">
              <a:spLocks noChangeArrowheads="1"/>
            </p:cNvSpPr>
            <p:nvPr/>
          </p:nvSpPr>
          <p:spPr bwMode="auto">
            <a:xfrm>
              <a:off x="2373134" y="5218853"/>
              <a:ext cx="2103120" cy="365760"/>
            </a:xfrm>
            <a:prstGeom prst="rect">
              <a:avLst/>
            </a:prstGeom>
            <a:noFill/>
            <a:ln w="12700">
              <a:solidFill>
                <a:schemeClr val="accent1">
                  <a:lumMod val="50000"/>
                </a:schemeClr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 smtClean="0"/>
                <a:t>Stochastic Sources Liaison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 smtClean="0"/>
                <a:t>(N. Christensen)</a:t>
              </a:r>
              <a:endParaRPr lang="en-US" altLang="en-US" sz="900" dirty="0"/>
            </a:p>
          </p:txBody>
        </p:sp>
        <p:sp>
          <p:nvSpPr>
            <p:cNvPr id="84" name="Rectangle 83"/>
            <p:cNvSpPr/>
            <p:nvPr/>
          </p:nvSpPr>
          <p:spPr>
            <a:xfrm rot="16200000">
              <a:off x="597954" y="4937447"/>
              <a:ext cx="1251751" cy="41549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050" dirty="0" smtClean="0"/>
                <a:t>Coordinators</a:t>
              </a:r>
            </a:p>
            <a:p>
              <a:pPr algn="ctr"/>
              <a:r>
                <a:rPr lang="en-US" sz="1050" dirty="0"/>
                <a:t>a</a:t>
              </a:r>
              <a:r>
                <a:rPr lang="en-US" sz="1050" dirty="0" smtClean="0"/>
                <a:t>nd liaisons</a:t>
              </a:r>
              <a:endParaRPr lang="en-US" sz="1050" dirty="0"/>
            </a:p>
          </p:txBody>
        </p:sp>
        <p:sp>
          <p:nvSpPr>
            <p:cNvPr id="85" name="Text Box 24"/>
            <p:cNvSpPr txBox="1">
              <a:spLocks noChangeArrowheads="1"/>
            </p:cNvSpPr>
            <p:nvPr/>
          </p:nvSpPr>
          <p:spPr bwMode="auto">
            <a:xfrm>
              <a:off x="4751457" y="5218853"/>
              <a:ext cx="2103120" cy="365760"/>
            </a:xfrm>
            <a:prstGeom prst="rect">
              <a:avLst/>
            </a:prstGeom>
            <a:noFill/>
            <a:ln w="12700">
              <a:solidFill>
                <a:schemeClr val="accent1">
                  <a:lumMod val="50000"/>
                </a:schemeClr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 smtClean="0"/>
                <a:t>CDS/GDS Coordinator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 smtClean="0"/>
                <a:t>(R. Fisher)</a:t>
              </a:r>
              <a:endParaRPr lang="en-US" altLang="en-US" sz="900" dirty="0"/>
            </a:p>
          </p:txBody>
        </p:sp>
      </p:grpSp>
    </p:spTree>
    <p:extLst>
      <p:ext uri="{BB962C8B-B14F-4D97-AF65-F5344CB8AC3E}">
        <p14:creationId xmlns:p14="http://schemas.microsoft.com/office/powerpoint/2010/main" val="2510835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803590" y="595336"/>
            <a:ext cx="3493698" cy="615553"/>
          </a:xfrm>
          <a:prstGeom prst="rect">
            <a:avLst/>
          </a:prstGeom>
          <a:gradFill>
            <a:gsLst>
              <a:gs pos="0">
                <a:schemeClr val="accent6">
                  <a:lumMod val="75000"/>
                </a:schemeClr>
              </a:gs>
              <a:gs pos="100000">
                <a:schemeClr val="accent6">
                  <a:lumMod val="40000"/>
                  <a:lumOff val="60000"/>
                </a:schemeClr>
              </a:gs>
            </a:gsLst>
            <a:lin ang="5400000" scaled="1"/>
          </a:gra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600" dirty="0" smtClean="0">
                <a:solidFill>
                  <a:srgbClr val="A50021"/>
                </a:solidFill>
                <a:hlinkClick r:id="" action="ppaction://hlinkshowjump?jump=firstslide"/>
              </a:rPr>
              <a:t>LSC-Virgo Burst Sources</a:t>
            </a:r>
            <a:endParaRPr lang="en-US" altLang="en-US" sz="1600" dirty="0" smtClean="0">
              <a:solidFill>
                <a:srgbClr val="A50021"/>
              </a:solidFill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 smtClean="0"/>
              <a:t>(I.S</a:t>
            </a:r>
            <a:r>
              <a:rPr lang="en-US" altLang="en-US" sz="1200" dirty="0"/>
              <a:t>. </a:t>
            </a:r>
            <a:r>
              <a:rPr lang="en-US" altLang="en-US" sz="1200" dirty="0" err="1" smtClean="0"/>
              <a:t>Heng</a:t>
            </a:r>
            <a:r>
              <a:rPr lang="en-US" altLang="en-US" sz="1200" dirty="0" smtClean="0"/>
              <a:t> [L], J. </a:t>
            </a:r>
            <a:r>
              <a:rPr lang="en-US" altLang="en-US" sz="1200" dirty="0" err="1" smtClean="0"/>
              <a:t>Kanner</a:t>
            </a:r>
            <a:r>
              <a:rPr lang="en-US" altLang="en-US" sz="1200" dirty="0" smtClean="0"/>
              <a:t> [L], </a:t>
            </a:r>
            <a:r>
              <a:rPr lang="en-US" altLang="en-US" sz="1200" dirty="0" smtClean="0"/>
              <a:t>M. A. </a:t>
            </a:r>
            <a:r>
              <a:rPr lang="en-US" altLang="en-US" sz="1200" dirty="0" err="1" smtClean="0"/>
              <a:t>Bizouard</a:t>
            </a:r>
            <a:r>
              <a:rPr lang="en-US" altLang="en-US" sz="1200" dirty="0" smtClean="0"/>
              <a:t> [V</a:t>
            </a:r>
            <a:r>
              <a:rPr lang="en-US" altLang="en-US" sz="1200" dirty="0" smtClean="0"/>
              <a:t>] )</a:t>
            </a:r>
            <a:endParaRPr lang="en-US" altLang="en-US" sz="1200" dirty="0">
              <a:solidFill>
                <a:srgbClr val="A50021"/>
              </a:solidFill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1173405" y="1697662"/>
            <a:ext cx="6780157" cy="4634135"/>
            <a:chOff x="1173405" y="1861556"/>
            <a:chExt cx="6780157" cy="4634135"/>
          </a:xfrm>
        </p:grpSpPr>
        <p:sp>
          <p:nvSpPr>
            <p:cNvPr id="6" name="Text Box 3"/>
            <p:cNvSpPr txBox="1">
              <a:spLocks noChangeArrowheads="1"/>
            </p:cNvSpPr>
            <p:nvPr/>
          </p:nvSpPr>
          <p:spPr bwMode="auto">
            <a:xfrm>
              <a:off x="1542408" y="2133675"/>
              <a:ext cx="2624150" cy="507831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 smtClean="0">
                  <a:solidFill>
                    <a:srgbClr val="A50021"/>
                  </a:solidFill>
                </a:rPr>
                <a:t>All-Sky Team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 smtClean="0"/>
                <a:t>(Burst co-chairs)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15" name="Text Box 3"/>
            <p:cNvSpPr txBox="1">
              <a:spLocks noChangeArrowheads="1"/>
            </p:cNvSpPr>
            <p:nvPr/>
          </p:nvSpPr>
          <p:spPr bwMode="auto">
            <a:xfrm>
              <a:off x="1542408" y="3046844"/>
              <a:ext cx="2624150" cy="507831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38100">
              <a:solidFill>
                <a:srgbClr val="B01E3B"/>
              </a:soli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 smtClean="0">
                  <a:solidFill>
                    <a:srgbClr val="A50021"/>
                  </a:solidFill>
                </a:rPr>
                <a:t>GW-EM Follow-up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 smtClean="0"/>
                <a:t>(P. </a:t>
              </a:r>
              <a:r>
                <a:rPr lang="en-US" altLang="en-US" sz="1000" dirty="0" err="1" smtClean="0"/>
                <a:t>Shawhan</a:t>
              </a:r>
              <a:r>
                <a:rPr lang="en-US" altLang="en-US" sz="1000" dirty="0" smtClean="0"/>
                <a:t> [L], L. Singer [L], M. </a:t>
              </a:r>
              <a:r>
                <a:rPr lang="en-US" altLang="en-US" sz="1000" dirty="0" err="1" smtClean="0"/>
                <a:t>Branchesi</a:t>
              </a:r>
              <a:r>
                <a:rPr lang="en-US" altLang="en-US" sz="1000" dirty="0" smtClean="0"/>
                <a:t> [V])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16" name="Text Box 3"/>
            <p:cNvSpPr txBox="1">
              <a:spLocks noChangeArrowheads="1"/>
            </p:cNvSpPr>
            <p:nvPr/>
          </p:nvSpPr>
          <p:spPr bwMode="auto">
            <a:xfrm>
              <a:off x="1542408" y="3961244"/>
              <a:ext cx="2624150" cy="507831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38100">
              <a:gradFill flip="none" rotWithShape="1">
                <a:gsLst>
                  <a:gs pos="0">
                    <a:schemeClr val="accent2">
                      <a:lumMod val="89000"/>
                    </a:schemeClr>
                  </a:gs>
                  <a:gs pos="23000">
                    <a:schemeClr val="accent2">
                      <a:lumMod val="89000"/>
                    </a:schemeClr>
                  </a:gs>
                  <a:gs pos="69000">
                    <a:schemeClr val="accent2">
                      <a:lumMod val="75000"/>
                    </a:schemeClr>
                  </a:gs>
                  <a:gs pos="97000">
                    <a:schemeClr val="accent2">
                      <a:lumMod val="7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 smtClean="0">
                  <a:solidFill>
                    <a:srgbClr val="A50021"/>
                  </a:solidFill>
                </a:rPr>
                <a:t>Gamma Ray Bursts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 smtClean="0"/>
                <a:t>(R. Frey [L], F. </a:t>
              </a:r>
              <a:r>
                <a:rPr lang="en-US" altLang="en-US" sz="1000" dirty="0" err="1" smtClean="0"/>
                <a:t>Pannarale</a:t>
              </a:r>
              <a:r>
                <a:rPr lang="en-US" altLang="en-US" sz="1000" dirty="0" smtClean="0"/>
                <a:t> [L], M. Was [V])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17" name="Text Box 3"/>
            <p:cNvSpPr txBox="1">
              <a:spLocks noChangeArrowheads="1"/>
            </p:cNvSpPr>
            <p:nvPr/>
          </p:nvSpPr>
          <p:spPr bwMode="auto">
            <a:xfrm>
              <a:off x="1542408" y="4875644"/>
              <a:ext cx="2624150" cy="507831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38100">
              <a:solidFill>
                <a:srgbClr val="B01E3B"/>
              </a:soli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>
                  <a:solidFill>
                    <a:srgbClr val="A50021"/>
                  </a:solidFill>
                </a:rPr>
                <a:t>Intermediate Mass BH Binaries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 smtClean="0"/>
                <a:t>(F. </a:t>
              </a:r>
              <a:r>
                <a:rPr lang="en-US" altLang="en-US" sz="1000" dirty="0" err="1" smtClean="0"/>
                <a:t>Salemi</a:t>
              </a:r>
              <a:r>
                <a:rPr lang="en-US" altLang="en-US" sz="1000" dirty="0" smtClean="0"/>
                <a:t> [L])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18" name="Text Box 3"/>
            <p:cNvSpPr txBox="1">
              <a:spLocks noChangeArrowheads="1"/>
            </p:cNvSpPr>
            <p:nvPr/>
          </p:nvSpPr>
          <p:spPr bwMode="auto">
            <a:xfrm>
              <a:off x="4924465" y="2132444"/>
              <a:ext cx="2652983" cy="507831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 smtClean="0">
                  <a:solidFill>
                    <a:srgbClr val="A50021"/>
                  </a:solidFill>
                </a:rPr>
                <a:t>GW-High Energy Neutrinos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 smtClean="0"/>
                <a:t>(I. </a:t>
              </a:r>
              <a:r>
                <a:rPr lang="en-US" altLang="en-US" sz="1000" dirty="0" err="1" smtClean="0"/>
                <a:t>Bartos</a:t>
              </a:r>
              <a:r>
                <a:rPr lang="en-US" altLang="en-US" sz="1000" dirty="0" smtClean="0"/>
                <a:t> [L])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19" name="Text Box 3"/>
            <p:cNvSpPr txBox="1">
              <a:spLocks noChangeArrowheads="1"/>
            </p:cNvSpPr>
            <p:nvPr/>
          </p:nvSpPr>
          <p:spPr bwMode="auto">
            <a:xfrm>
              <a:off x="4924465" y="3961244"/>
              <a:ext cx="2652983" cy="507831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 smtClean="0">
                  <a:solidFill>
                    <a:srgbClr val="A50021"/>
                  </a:solidFill>
                </a:rPr>
                <a:t>Neutron Star Physics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 smtClean="0"/>
                <a:t>(J. Clark [L])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20" name="Text Box 3"/>
            <p:cNvSpPr txBox="1">
              <a:spLocks noChangeArrowheads="1"/>
            </p:cNvSpPr>
            <p:nvPr/>
          </p:nvSpPr>
          <p:spPr bwMode="auto">
            <a:xfrm>
              <a:off x="4924465" y="3046844"/>
              <a:ext cx="2652983" cy="507831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 smtClean="0">
                  <a:solidFill>
                    <a:srgbClr val="A50021"/>
                  </a:solidFill>
                </a:rPr>
                <a:t>Core Collapse Supernovae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 smtClean="0"/>
                <a:t>(M. </a:t>
              </a:r>
              <a:r>
                <a:rPr lang="en-US" sz="1000" dirty="0" err="1"/>
                <a:t>Szczepanczyk</a:t>
              </a:r>
              <a:r>
                <a:rPr lang="en-US" altLang="en-US" sz="1000" dirty="0" smtClean="0"/>
                <a:t> [L])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21" name="Text Box 3"/>
            <p:cNvSpPr txBox="1">
              <a:spLocks noChangeArrowheads="1"/>
            </p:cNvSpPr>
            <p:nvPr/>
          </p:nvSpPr>
          <p:spPr bwMode="auto">
            <a:xfrm>
              <a:off x="4924465" y="4875644"/>
              <a:ext cx="2652983" cy="507831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 smtClean="0">
                  <a:solidFill>
                    <a:srgbClr val="A50021"/>
                  </a:solidFill>
                </a:rPr>
                <a:t>Exotica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 smtClean="0"/>
                <a:t>(E. </a:t>
              </a:r>
              <a:r>
                <a:rPr lang="en-US" altLang="en-US" sz="1000" dirty="0" err="1" smtClean="0"/>
                <a:t>Katsavounidis</a:t>
              </a:r>
              <a:r>
                <a:rPr lang="en-US" altLang="en-US" sz="1000" dirty="0" smtClean="0"/>
                <a:t> [L])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2300315" y="4486436"/>
              <a:ext cx="1058303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en-US" sz="1000" dirty="0" smtClean="0"/>
                <a:t>Joint with CBC </a:t>
              </a:r>
              <a:endParaRPr lang="en-US" sz="1000" dirty="0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1173405" y="1861556"/>
              <a:ext cx="6780157" cy="4634135"/>
            </a:xfrm>
            <a:prstGeom prst="rect">
              <a:avLst/>
            </a:prstGeom>
            <a:noFill/>
            <a:ln w="12700" cmpd="sng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Text Box 3"/>
            <p:cNvSpPr txBox="1">
              <a:spLocks noChangeArrowheads="1"/>
            </p:cNvSpPr>
            <p:nvPr/>
          </p:nvSpPr>
          <p:spPr bwMode="auto">
            <a:xfrm>
              <a:off x="3270279" y="5788152"/>
              <a:ext cx="2560320" cy="507831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 smtClean="0">
                  <a:solidFill>
                    <a:srgbClr val="A50021"/>
                  </a:solidFill>
                </a:rPr>
                <a:t>Parameter Estimation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/>
                <a:t>(</a:t>
              </a:r>
              <a:r>
                <a:rPr lang="en-US" altLang="en-US" sz="1000" dirty="0" smtClean="0"/>
                <a:t>N. </a:t>
              </a:r>
              <a:r>
                <a:rPr lang="en-US" altLang="en-US" sz="1000" dirty="0"/>
                <a:t>Cornish </a:t>
              </a:r>
              <a:r>
                <a:rPr lang="en-US" altLang="en-US" sz="1000" dirty="0" smtClean="0"/>
                <a:t>[L], S. Vitale [L])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</p:grpSp>
      <p:sp>
        <p:nvSpPr>
          <p:cNvPr id="23" name="Rectangle 22"/>
          <p:cNvSpPr/>
          <p:nvPr/>
        </p:nvSpPr>
        <p:spPr>
          <a:xfrm>
            <a:off x="2300315" y="3396632"/>
            <a:ext cx="1058303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1000" dirty="0" smtClean="0"/>
              <a:t>Joint with CBC </a:t>
            </a:r>
            <a:endParaRPr lang="en-US" sz="1000" dirty="0"/>
          </a:p>
        </p:txBody>
      </p:sp>
      <p:sp>
        <p:nvSpPr>
          <p:cNvPr id="24" name="Rectangle 23"/>
          <p:cNvSpPr/>
          <p:nvPr/>
        </p:nvSpPr>
        <p:spPr>
          <a:xfrm>
            <a:off x="2300424" y="5220601"/>
            <a:ext cx="1058303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1000" dirty="0" smtClean="0"/>
              <a:t>Joint with CBC 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2408927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682814" y="395288"/>
            <a:ext cx="3614468" cy="615553"/>
          </a:xfrm>
          <a:prstGeom prst="rect">
            <a:avLst/>
          </a:prstGeom>
          <a:gradFill>
            <a:gsLst>
              <a:gs pos="0">
                <a:schemeClr val="accent6">
                  <a:lumMod val="75000"/>
                </a:schemeClr>
              </a:gs>
              <a:gs pos="100000">
                <a:schemeClr val="accent6">
                  <a:lumMod val="40000"/>
                  <a:lumOff val="60000"/>
                </a:schemeClr>
              </a:gs>
            </a:gsLst>
            <a:lin ang="5400000" scaled="1"/>
          </a:gra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600" dirty="0" smtClean="0">
                <a:solidFill>
                  <a:srgbClr val="A50021"/>
                </a:solidFill>
                <a:hlinkClick r:id="" action="ppaction://hlinkshowjump?jump=firstslide"/>
              </a:rPr>
              <a:t>LSC-Virgo Compact Binary Sources</a:t>
            </a:r>
            <a:endParaRPr lang="en-US" altLang="en-US" sz="1600" dirty="0" smtClean="0">
              <a:solidFill>
                <a:srgbClr val="A50021"/>
              </a:solidFill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 smtClean="0"/>
              <a:t>(J. Creighton, [L</a:t>
            </a:r>
            <a:r>
              <a:rPr lang="en-US" altLang="en-US" sz="1200" dirty="0" smtClean="0"/>
              <a:t>], J. Veitch [L], E. Porter [V])</a:t>
            </a:r>
            <a:endParaRPr lang="en-US" altLang="en-US" sz="1200" dirty="0">
              <a:solidFill>
                <a:srgbClr val="A50021"/>
              </a:solidFill>
            </a:endParaRPr>
          </a:p>
        </p:txBody>
      </p:sp>
      <p:sp>
        <p:nvSpPr>
          <p:cNvPr id="48" name="Text Box 3"/>
          <p:cNvSpPr txBox="1">
            <a:spLocks noChangeArrowheads="1"/>
          </p:cNvSpPr>
          <p:nvPr/>
        </p:nvSpPr>
        <p:spPr bwMode="auto">
          <a:xfrm>
            <a:off x="822960" y="1549634"/>
            <a:ext cx="2286000" cy="27699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 smtClean="0">
                <a:solidFill>
                  <a:srgbClr val="A50021"/>
                </a:solidFill>
              </a:rPr>
              <a:t>Source Subgroups</a:t>
            </a:r>
          </a:p>
        </p:txBody>
      </p:sp>
      <p:sp>
        <p:nvSpPr>
          <p:cNvPr id="49" name="Text Box 3"/>
          <p:cNvSpPr txBox="1">
            <a:spLocks noChangeArrowheads="1"/>
          </p:cNvSpPr>
          <p:nvPr/>
        </p:nvSpPr>
        <p:spPr bwMode="auto">
          <a:xfrm>
            <a:off x="4937760" y="1554480"/>
            <a:ext cx="2286000" cy="27699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 smtClean="0">
                <a:solidFill>
                  <a:srgbClr val="A50021"/>
                </a:solidFill>
              </a:rPr>
              <a:t>Expertise Subgroups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569363" y="2042716"/>
            <a:ext cx="8070523" cy="4688711"/>
            <a:chOff x="966159" y="1645920"/>
            <a:chExt cx="8070523" cy="4688711"/>
          </a:xfrm>
        </p:grpSpPr>
        <p:sp>
          <p:nvSpPr>
            <p:cNvPr id="6" name="Text Box 3"/>
            <p:cNvSpPr txBox="1">
              <a:spLocks noChangeArrowheads="1"/>
            </p:cNvSpPr>
            <p:nvPr/>
          </p:nvSpPr>
          <p:spPr bwMode="auto">
            <a:xfrm>
              <a:off x="1112788" y="1920240"/>
              <a:ext cx="2392968" cy="507831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 smtClean="0">
                  <a:solidFill>
                    <a:srgbClr val="A50021"/>
                  </a:solidFill>
                </a:rPr>
                <a:t>Binary Neutron Stars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 smtClean="0"/>
                <a:t>(J. Read</a:t>
              </a:r>
              <a:r>
                <a:rPr lang="en-US" sz="1000" dirty="0" smtClean="0"/>
                <a:t> [L], S. Caudill [L]</a:t>
              </a:r>
              <a:r>
                <a:rPr lang="en-US" altLang="en-US" sz="1000" dirty="0" smtClean="0"/>
                <a:t>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15" name="Text Box 3"/>
            <p:cNvSpPr txBox="1">
              <a:spLocks noChangeArrowheads="1"/>
            </p:cNvSpPr>
            <p:nvPr/>
          </p:nvSpPr>
          <p:spPr bwMode="auto">
            <a:xfrm>
              <a:off x="1112787" y="2560320"/>
              <a:ext cx="2392967" cy="50292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 smtClean="0">
                  <a:solidFill>
                    <a:srgbClr val="A50021"/>
                  </a:solidFill>
                </a:rPr>
                <a:t>Black Hole-Neutron Star Binaries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 smtClean="0"/>
                <a:t>(</a:t>
              </a:r>
              <a:r>
                <a:rPr lang="en-US" sz="1000" dirty="0" smtClean="0"/>
                <a:t>I. Harry [L], E. </a:t>
              </a:r>
              <a:r>
                <a:rPr lang="en-US" sz="1000" dirty="0" err="1" smtClean="0"/>
                <a:t>Ochsner</a:t>
              </a:r>
              <a:r>
                <a:rPr lang="en-US" sz="1000" dirty="0" smtClean="0"/>
                <a:t> [L]</a:t>
              </a:r>
              <a:r>
                <a:rPr lang="en-US" altLang="en-US" sz="1000" dirty="0" smtClean="0"/>
                <a:t>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16" name="Text Box 3"/>
            <p:cNvSpPr txBox="1">
              <a:spLocks noChangeArrowheads="1"/>
            </p:cNvSpPr>
            <p:nvPr/>
          </p:nvSpPr>
          <p:spPr bwMode="auto">
            <a:xfrm>
              <a:off x="1112788" y="3291840"/>
              <a:ext cx="2392968" cy="50292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 smtClean="0">
                  <a:solidFill>
                    <a:srgbClr val="A50021"/>
                  </a:solidFill>
                </a:rPr>
                <a:t>Stellar Mass Black Hole Binaries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 smtClean="0"/>
                <a:t>(</a:t>
              </a:r>
              <a:r>
                <a:rPr lang="en-US" sz="1000" dirty="0" smtClean="0"/>
                <a:t>C. </a:t>
              </a:r>
              <a:r>
                <a:rPr lang="en-US" sz="1000" dirty="0" err="1" smtClean="0"/>
                <a:t>Capano</a:t>
              </a:r>
              <a:r>
                <a:rPr lang="en-US" sz="1000" dirty="0" smtClean="0"/>
                <a:t> [L], T. Dent [L]</a:t>
              </a:r>
              <a:r>
                <a:rPr lang="en-US" altLang="en-US" sz="1000" dirty="0" smtClean="0"/>
                <a:t>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17" name="Text Box 3"/>
            <p:cNvSpPr txBox="1">
              <a:spLocks noChangeArrowheads="1"/>
            </p:cNvSpPr>
            <p:nvPr/>
          </p:nvSpPr>
          <p:spPr bwMode="auto">
            <a:xfrm>
              <a:off x="1112788" y="3988856"/>
              <a:ext cx="2392966" cy="50292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38100">
              <a:solidFill>
                <a:srgbClr val="B01E3B"/>
              </a:soli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 smtClean="0">
                  <a:solidFill>
                    <a:srgbClr val="A50021"/>
                  </a:solidFill>
                </a:rPr>
                <a:t>Intermediate Mass BH Binaries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 smtClean="0"/>
                <a:t>(</a:t>
              </a:r>
              <a:r>
                <a:rPr lang="en-US" sz="1000" dirty="0" smtClean="0"/>
                <a:t>F. </a:t>
              </a:r>
              <a:r>
                <a:rPr lang="en-US" sz="1000" dirty="0" err="1" smtClean="0"/>
                <a:t>Salemi</a:t>
              </a:r>
              <a:r>
                <a:rPr lang="en-US" sz="1000" dirty="0" smtClean="0"/>
                <a:t> [L]</a:t>
              </a:r>
              <a:r>
                <a:rPr lang="en-US" altLang="en-US" sz="1000" dirty="0" smtClean="0"/>
                <a:t>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47" name="Text Box 3"/>
            <p:cNvSpPr txBox="1">
              <a:spLocks noChangeArrowheads="1"/>
            </p:cNvSpPr>
            <p:nvPr/>
          </p:nvSpPr>
          <p:spPr bwMode="auto">
            <a:xfrm>
              <a:off x="1112788" y="4780758"/>
              <a:ext cx="2392968" cy="50292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38100">
              <a:gradFill flip="none" rotWithShape="1">
                <a:gsLst>
                  <a:gs pos="0">
                    <a:schemeClr val="accent6">
                      <a:lumMod val="75000"/>
                    </a:schemeClr>
                  </a:gs>
                  <a:gs pos="23000">
                    <a:schemeClr val="accent2">
                      <a:lumMod val="89000"/>
                    </a:schemeClr>
                  </a:gs>
                  <a:gs pos="69000">
                    <a:schemeClr val="accent2">
                      <a:lumMod val="75000"/>
                    </a:schemeClr>
                  </a:gs>
                  <a:gs pos="97000">
                    <a:schemeClr val="accent2">
                      <a:lumMod val="7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 smtClean="0">
                  <a:solidFill>
                    <a:srgbClr val="A50021"/>
                  </a:solidFill>
                </a:rPr>
                <a:t>Gamma Ray Bursts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 smtClean="0"/>
                <a:t>(R. Frey [L], F. </a:t>
              </a:r>
              <a:r>
                <a:rPr lang="en-US" altLang="en-US" sz="1000" dirty="0" err="1" smtClean="0"/>
                <a:t>Pannarale</a:t>
              </a:r>
              <a:r>
                <a:rPr lang="en-US" altLang="en-US" sz="1000" dirty="0" smtClean="0"/>
                <a:t> [L], M. Was [V])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18" name="Text Box 3"/>
            <p:cNvSpPr txBox="1">
              <a:spLocks noChangeArrowheads="1"/>
            </p:cNvSpPr>
            <p:nvPr/>
          </p:nvSpPr>
          <p:spPr bwMode="auto">
            <a:xfrm>
              <a:off x="4114800" y="1920240"/>
              <a:ext cx="2286000" cy="502920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 smtClean="0">
                  <a:solidFill>
                    <a:srgbClr val="A50021"/>
                  </a:solidFill>
                </a:rPr>
                <a:t>Data Quality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 smtClean="0"/>
                <a:t>(A. Lundgren [L], F. Marion [V])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19" name="Text Box 3"/>
            <p:cNvSpPr txBox="1">
              <a:spLocks noChangeArrowheads="1"/>
            </p:cNvSpPr>
            <p:nvPr/>
          </p:nvSpPr>
          <p:spPr bwMode="auto">
            <a:xfrm>
              <a:off x="4114800" y="2560320"/>
              <a:ext cx="2286000" cy="502920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 smtClean="0">
                  <a:solidFill>
                    <a:srgbClr val="A50021"/>
                  </a:solidFill>
                </a:rPr>
                <a:t>Streaming Pipelines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 smtClean="0"/>
                <a:t>(C. Hanna [L])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20" name="Text Box 3"/>
            <p:cNvSpPr txBox="1">
              <a:spLocks noChangeArrowheads="1"/>
            </p:cNvSpPr>
            <p:nvPr/>
          </p:nvSpPr>
          <p:spPr bwMode="auto">
            <a:xfrm>
              <a:off x="6583680" y="1920240"/>
              <a:ext cx="2286000" cy="502920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 smtClean="0">
                  <a:solidFill>
                    <a:srgbClr val="A50021"/>
                  </a:solidFill>
                </a:rPr>
                <a:t>Waveforms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 smtClean="0"/>
                <a:t>(F. </a:t>
              </a:r>
              <a:r>
                <a:rPr lang="en-US" altLang="en-US" sz="1000" dirty="0" err="1" smtClean="0"/>
                <a:t>Ohme</a:t>
              </a:r>
              <a:r>
                <a:rPr lang="en-US" altLang="en-US" sz="1000" dirty="0" smtClean="0"/>
                <a:t> [L], R. </a:t>
              </a:r>
              <a:r>
                <a:rPr lang="en-US" altLang="en-US" sz="1000" dirty="0" err="1" smtClean="0"/>
                <a:t>Sturani</a:t>
              </a:r>
              <a:r>
                <a:rPr lang="en-US" altLang="en-US" sz="1000" dirty="0" smtClean="0"/>
                <a:t> [L])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21" name="Text Box 3"/>
            <p:cNvSpPr txBox="1">
              <a:spLocks noChangeArrowheads="1"/>
            </p:cNvSpPr>
            <p:nvPr/>
          </p:nvSpPr>
          <p:spPr bwMode="auto">
            <a:xfrm>
              <a:off x="4114800" y="3291840"/>
              <a:ext cx="2286000" cy="502920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 smtClean="0">
                  <a:solidFill>
                    <a:srgbClr val="A50021"/>
                  </a:solidFill>
                </a:rPr>
                <a:t>FFT-based Pipelines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 smtClean="0"/>
                <a:t>(J. Willis [L])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51" name="Text Box 3"/>
            <p:cNvSpPr txBox="1">
              <a:spLocks noChangeArrowheads="1"/>
            </p:cNvSpPr>
            <p:nvPr/>
          </p:nvSpPr>
          <p:spPr bwMode="auto">
            <a:xfrm>
              <a:off x="6583680" y="2560320"/>
              <a:ext cx="2286000" cy="502920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 smtClean="0">
                  <a:solidFill>
                    <a:srgbClr val="A50021"/>
                  </a:solidFill>
                </a:rPr>
                <a:t>MBTA-based Pipelines</a:t>
              </a:r>
            </a:p>
            <a:p>
              <a:pPr algn="ctr" eaLnBrk="1" hangingPunct="1">
                <a:spcBef>
                  <a:spcPct val="50000"/>
                </a:spcBef>
                <a:buNone/>
              </a:pPr>
              <a:r>
                <a:rPr lang="en-US" altLang="en-US" sz="1000" dirty="0" smtClean="0"/>
                <a:t>(F. Marion [V], B. </a:t>
              </a:r>
              <a:r>
                <a:rPr lang="en-US" altLang="en-US" sz="1000" dirty="0" err="1" smtClean="0"/>
                <a:t>Mours</a:t>
              </a:r>
              <a:r>
                <a:rPr lang="en-US" altLang="en-US" sz="1000" dirty="0" smtClean="0"/>
                <a:t> [V])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52" name="Text Box 3"/>
            <p:cNvSpPr txBox="1">
              <a:spLocks noChangeArrowheads="1"/>
            </p:cNvSpPr>
            <p:nvPr/>
          </p:nvSpPr>
          <p:spPr bwMode="auto">
            <a:xfrm>
              <a:off x="6583680" y="3291840"/>
              <a:ext cx="2286000" cy="502920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 smtClean="0">
                  <a:solidFill>
                    <a:srgbClr val="A50021"/>
                  </a:solidFill>
                </a:rPr>
                <a:t>Rate &amp; Significance Measurement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 smtClean="0"/>
                <a:t>(C. Messenger [L])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53" name="Text Box 3"/>
            <p:cNvSpPr txBox="1">
              <a:spLocks noChangeArrowheads="1"/>
            </p:cNvSpPr>
            <p:nvPr/>
          </p:nvSpPr>
          <p:spPr bwMode="auto">
            <a:xfrm>
              <a:off x="4114800" y="4023360"/>
              <a:ext cx="2286000" cy="502920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 smtClean="0">
                  <a:solidFill>
                    <a:srgbClr val="A50021"/>
                  </a:solidFill>
                </a:rPr>
                <a:t>Parameter Estimation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 smtClean="0"/>
                <a:t>(A. </a:t>
              </a:r>
              <a:r>
                <a:rPr lang="en-US" altLang="en-US" sz="1000" dirty="0" err="1" smtClean="0"/>
                <a:t>Vecchio</a:t>
              </a:r>
              <a:r>
                <a:rPr lang="en-US" altLang="en-US" sz="1000" dirty="0" smtClean="0"/>
                <a:t> [L])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54" name="Text Box 3"/>
            <p:cNvSpPr txBox="1">
              <a:spLocks noChangeArrowheads="1"/>
            </p:cNvSpPr>
            <p:nvPr/>
          </p:nvSpPr>
          <p:spPr bwMode="auto">
            <a:xfrm>
              <a:off x="6583680" y="4023360"/>
              <a:ext cx="2286000" cy="502920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 smtClean="0">
                  <a:solidFill>
                    <a:srgbClr val="A50021"/>
                  </a:solidFill>
                </a:rPr>
                <a:t>EM Follow-up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 smtClean="0"/>
                <a:t>(L. Singer [L], M. </a:t>
              </a:r>
              <a:r>
                <a:rPr lang="en-US" altLang="en-US" sz="1000" dirty="0" err="1" smtClean="0"/>
                <a:t>Branchesi</a:t>
              </a:r>
              <a:r>
                <a:rPr lang="en-US" altLang="en-US" sz="1000" dirty="0" smtClean="0"/>
                <a:t> [V])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55" name="Text Box 3"/>
            <p:cNvSpPr txBox="1">
              <a:spLocks noChangeArrowheads="1"/>
            </p:cNvSpPr>
            <p:nvPr/>
          </p:nvSpPr>
          <p:spPr bwMode="auto">
            <a:xfrm>
              <a:off x="5349240" y="4754880"/>
              <a:ext cx="2286000" cy="502920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 smtClean="0">
                  <a:solidFill>
                    <a:srgbClr val="A50021"/>
                  </a:solidFill>
                </a:rPr>
                <a:t>Strong-field Gravity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 smtClean="0"/>
                <a:t>(W. Del </a:t>
              </a:r>
              <a:r>
                <a:rPr lang="en-US" altLang="en-US" sz="1000" dirty="0" err="1" smtClean="0"/>
                <a:t>Pozzo</a:t>
              </a:r>
              <a:r>
                <a:rPr lang="en-US" altLang="en-US" sz="1000" dirty="0" smtClean="0"/>
                <a:t> [L])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46" name="Rectangle 45"/>
            <p:cNvSpPr/>
            <p:nvPr/>
          </p:nvSpPr>
          <p:spPr>
            <a:xfrm>
              <a:off x="1798685" y="5271857"/>
              <a:ext cx="1149674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en-US" sz="1000" dirty="0" smtClean="0"/>
                <a:t>Joint with Bursts </a:t>
              </a:r>
              <a:endParaRPr lang="en-US" sz="1000" dirty="0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966159" y="1645920"/>
              <a:ext cx="2725948" cy="4688711"/>
            </a:xfrm>
            <a:prstGeom prst="rect">
              <a:avLst/>
            </a:prstGeom>
            <a:noFill/>
            <a:ln w="12700" cmpd="sng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3973182" y="1645920"/>
              <a:ext cx="5063500" cy="3834819"/>
            </a:xfrm>
            <a:prstGeom prst="rect">
              <a:avLst/>
            </a:prstGeom>
            <a:noFill/>
            <a:ln w="12700" cmpd="sng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3" name="Rectangle 22"/>
          <p:cNvSpPr/>
          <p:nvPr/>
        </p:nvSpPr>
        <p:spPr>
          <a:xfrm>
            <a:off x="1401889" y="4886795"/>
            <a:ext cx="1149674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1000" dirty="0" smtClean="0"/>
              <a:t>Joint with Bursts </a:t>
            </a:r>
            <a:endParaRPr lang="en-US" sz="1000" dirty="0"/>
          </a:p>
        </p:txBody>
      </p:sp>
      <p:sp>
        <p:nvSpPr>
          <p:cNvPr id="24" name="Text Box 3"/>
          <p:cNvSpPr txBox="1">
            <a:spLocks noChangeArrowheads="1"/>
          </p:cNvSpPr>
          <p:nvPr/>
        </p:nvSpPr>
        <p:spPr bwMode="auto">
          <a:xfrm>
            <a:off x="715992" y="5969456"/>
            <a:ext cx="2392967" cy="48474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gradFill flip="none" rotWithShape="1">
              <a:gsLst>
                <a:gs pos="0">
                  <a:schemeClr val="accent6">
                    <a:lumMod val="75000"/>
                  </a:schemeClr>
                </a:gs>
                <a:gs pos="23000">
                  <a:schemeClr val="accent2">
                    <a:lumMod val="89000"/>
                  </a:schemeClr>
                </a:gs>
                <a:gs pos="69000">
                  <a:schemeClr val="accent2">
                    <a:lumMod val="75000"/>
                  </a:schemeClr>
                </a:gs>
                <a:gs pos="97000">
                  <a:schemeClr val="accent2">
                    <a:lumMod val="7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solidFill>
                  <a:srgbClr val="A50021"/>
                </a:solidFill>
              </a:rPr>
              <a:t>GW-EM Follow-up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900" dirty="0"/>
              <a:t>(P. </a:t>
            </a:r>
            <a:r>
              <a:rPr lang="en-US" altLang="en-US" sz="900" dirty="0" err="1"/>
              <a:t>Shawhan</a:t>
            </a:r>
            <a:r>
              <a:rPr lang="en-US" altLang="en-US" sz="900" dirty="0"/>
              <a:t> [L], L. Singer [L], M. </a:t>
            </a:r>
            <a:r>
              <a:rPr lang="en-US" altLang="en-US" sz="900" dirty="0" err="1"/>
              <a:t>Branchesi</a:t>
            </a:r>
            <a:r>
              <a:rPr lang="en-US" altLang="en-US" sz="900" dirty="0"/>
              <a:t> [V])</a:t>
            </a:r>
            <a:endParaRPr lang="en-US" altLang="en-US" sz="900" dirty="0">
              <a:solidFill>
                <a:srgbClr val="A5002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1356204" y="6450702"/>
            <a:ext cx="1149674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1000" dirty="0" smtClean="0"/>
              <a:t>Joint with Bursts 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3564239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C00000"/>
      </a:hlink>
      <a:folHlink>
        <a:srgbClr val="C0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2154</TotalTime>
  <Words>1202</Words>
  <Application>Microsoft Macintosh PowerPoint</Application>
  <PresentationFormat>On-screen Show (4:3)</PresentationFormat>
  <Paragraphs>224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Calibri</vt:lpstr>
      <vt:lpstr>ＭＳ Ｐゴシック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Louisiana State University</Company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Gabriela Gonzalez</dc:creator>
  <cp:lastModifiedBy>David H Shoemaker</cp:lastModifiedBy>
  <cp:revision>213</cp:revision>
  <cp:lastPrinted>2017-04-29T00:23:08Z</cp:lastPrinted>
  <dcterms:created xsi:type="dcterms:W3CDTF">2012-04-16T15:22:10Z</dcterms:created>
  <dcterms:modified xsi:type="dcterms:W3CDTF">2017-04-29T00:23:54Z</dcterms:modified>
</cp:coreProperties>
</file>