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8" r:id="rId9"/>
    <p:sldId id="264" r:id="rId10"/>
    <p:sldId id="265" r:id="rId11"/>
    <p:sldId id="267" r:id="rId12"/>
    <p:sldId id="268" r:id="rId13"/>
    <p:sldId id="290" r:id="rId14"/>
    <p:sldId id="284" r:id="rId15"/>
    <p:sldId id="283" r:id="rId16"/>
    <p:sldId id="280" r:id="rId17"/>
    <p:sldId id="285" r:id="rId18"/>
    <p:sldId id="281" r:id="rId19"/>
    <p:sldId id="288" r:id="rId20"/>
    <p:sldId id="276" r:id="rId21"/>
    <p:sldId id="287" r:id="rId22"/>
    <p:sldId id="289" r:id="rId23"/>
    <p:sldId id="273" r:id="rId24"/>
    <p:sldId id="266" r:id="rId25"/>
    <p:sldId id="270" r:id="rId26"/>
    <p:sldId id="271" r:id="rId27"/>
    <p:sldId id="272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240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8.wmf"/><Relationship Id="rId12" Type="http://schemas.openxmlformats.org/officeDocument/2006/relationships/image" Target="../media/image99.wmf"/><Relationship Id="rId13" Type="http://schemas.openxmlformats.org/officeDocument/2006/relationships/image" Target="../media/image100.wmf"/><Relationship Id="rId14" Type="http://schemas.openxmlformats.org/officeDocument/2006/relationships/image" Target="../media/image101.wmf"/><Relationship Id="rId15" Type="http://schemas.openxmlformats.org/officeDocument/2006/relationships/image" Target="../media/image102.wmf"/><Relationship Id="rId16" Type="http://schemas.openxmlformats.org/officeDocument/2006/relationships/image" Target="../media/image103.wmf"/><Relationship Id="rId17" Type="http://schemas.openxmlformats.org/officeDocument/2006/relationships/image" Target="../media/image104.wmf"/><Relationship Id="rId18" Type="http://schemas.openxmlformats.org/officeDocument/2006/relationships/image" Target="../media/image105.wmf"/><Relationship Id="rId19" Type="http://schemas.openxmlformats.org/officeDocument/2006/relationships/image" Target="../media/image106.wmf"/><Relationship Id="rId1" Type="http://schemas.openxmlformats.org/officeDocument/2006/relationships/image" Target="../media/image88.wmf"/><Relationship Id="rId2" Type="http://schemas.openxmlformats.org/officeDocument/2006/relationships/image" Target="../media/image89.wmf"/><Relationship Id="rId3" Type="http://schemas.openxmlformats.org/officeDocument/2006/relationships/image" Target="../media/image90.wmf"/><Relationship Id="rId4" Type="http://schemas.openxmlformats.org/officeDocument/2006/relationships/image" Target="../media/image91.wmf"/><Relationship Id="rId5" Type="http://schemas.openxmlformats.org/officeDocument/2006/relationships/image" Target="../media/image92.wmf"/><Relationship Id="rId6" Type="http://schemas.openxmlformats.org/officeDocument/2006/relationships/image" Target="../media/image93.wmf"/><Relationship Id="rId7" Type="http://schemas.openxmlformats.org/officeDocument/2006/relationships/image" Target="../media/image94.wmf"/><Relationship Id="rId8" Type="http://schemas.openxmlformats.org/officeDocument/2006/relationships/image" Target="../media/image95.wmf"/><Relationship Id="rId9" Type="http://schemas.openxmlformats.org/officeDocument/2006/relationships/image" Target="../media/image96.wmf"/><Relationship Id="rId10" Type="http://schemas.openxmlformats.org/officeDocument/2006/relationships/image" Target="../media/image9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4" Type="http://schemas.openxmlformats.org/officeDocument/2006/relationships/image" Target="../media/image110.wmf"/><Relationship Id="rId5" Type="http://schemas.openxmlformats.org/officeDocument/2006/relationships/image" Target="../media/image111.wmf"/><Relationship Id="rId1" Type="http://schemas.openxmlformats.org/officeDocument/2006/relationships/image" Target="../media/image107.wmf"/><Relationship Id="rId2" Type="http://schemas.openxmlformats.org/officeDocument/2006/relationships/image" Target="../media/image10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4" Type="http://schemas.openxmlformats.org/officeDocument/2006/relationships/image" Target="../media/image120.wmf"/><Relationship Id="rId5" Type="http://schemas.openxmlformats.org/officeDocument/2006/relationships/image" Target="../media/image121.wmf"/><Relationship Id="rId6" Type="http://schemas.openxmlformats.org/officeDocument/2006/relationships/image" Target="../media/image122.wmf"/><Relationship Id="rId1" Type="http://schemas.openxmlformats.org/officeDocument/2006/relationships/image" Target="../media/image117.wmf"/><Relationship Id="rId2" Type="http://schemas.openxmlformats.org/officeDocument/2006/relationships/image" Target="../media/image1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4" Type="http://schemas.openxmlformats.org/officeDocument/2006/relationships/image" Target="../media/image127.wmf"/><Relationship Id="rId5" Type="http://schemas.openxmlformats.org/officeDocument/2006/relationships/image" Target="../media/image119.wmf"/><Relationship Id="rId1" Type="http://schemas.openxmlformats.org/officeDocument/2006/relationships/image" Target="../media/image124.wmf"/><Relationship Id="rId2" Type="http://schemas.openxmlformats.org/officeDocument/2006/relationships/image" Target="../media/image1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Relationship Id="rId2" Type="http://schemas.openxmlformats.org/officeDocument/2006/relationships/image" Target="../media/image129.wmf"/><Relationship Id="rId3" Type="http://schemas.openxmlformats.org/officeDocument/2006/relationships/image" Target="../media/image1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D3F1894-C60C-402A-BBB5-70F21975F915}" type="datetimeFigureOut">
              <a:rPr lang="en-US" smtClean="0"/>
              <a:pPr/>
              <a:t>1/15/13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73FEF31-FD34-43E7-8771-C1E05E877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5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name is Brett Shapiro</a:t>
            </a:r>
            <a:r>
              <a:rPr lang="en-US" baseline="0" dirty="0" smtClean="0"/>
              <a:t> and I am going to speak to you about the sizing of actuators for a quadruple pendulum used in advanced gravitational waves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72AD0-A693-4C4D-B95C-B6B95DF31D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7E2B10-3F9C-4BCC-BCB7-704964CCCAC8}" type="slidenum">
              <a:rPr lang="en-GB"/>
              <a:pPr/>
              <a:t>7</a:t>
            </a:fld>
            <a:endParaRPr lang="en-GB"/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290919" y="728880"/>
            <a:ext cx="4733364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736" tIns="43369" rIns="86736" bIns="43369" anchor="ctr"/>
          <a:lstStyle/>
          <a:p>
            <a:endParaRPr lang="en-US"/>
          </a:p>
        </p:txBody>
      </p:sp>
      <p:sp>
        <p:nvSpPr>
          <p:cNvPr id="40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2118" y="4559662"/>
            <a:ext cx="5844988" cy="43172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C810-EC73-47FB-85B0-D4DA4F7EEDAB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D045-82EB-49B9-A905-D2A88DF18775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056E-9AFE-4B7D-9590-687D0857C03E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7277-AAC1-4A52-982A-EB9D6B6296F4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CBC2-20C4-4E16-90EA-D9B47C715182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564F-03F9-420E-A70F-459828C2BA40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204B-C5AF-48D3-994F-7CE1F55B3483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1449-906B-4749-B93F-DE76236055E7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AEBF-8E79-430A-87AF-367CB585325E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C32B-C3BD-4C56-910D-C7BC08EF2032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A42-D872-43C6-BF24-3AF337DED63E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6C28D-26EF-4FE6-A007-254EADC4AAC6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ACC 2012 - 27 June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414C6-B0D3-480C-B198-A30EEA25A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81.emf"/><Relationship Id="rId5" Type="http://schemas.openxmlformats.org/officeDocument/2006/relationships/image" Target="../media/image82.emf"/><Relationship Id="rId6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4" Type="http://schemas.openxmlformats.org/officeDocument/2006/relationships/image" Target="../media/image86.emf"/><Relationship Id="rId5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emf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96.wmf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97.wmf"/><Relationship Id="rId23" Type="http://schemas.openxmlformats.org/officeDocument/2006/relationships/oleObject" Target="../embeddings/oleObject12.bin"/><Relationship Id="rId24" Type="http://schemas.openxmlformats.org/officeDocument/2006/relationships/image" Target="../media/image98.wmf"/><Relationship Id="rId25" Type="http://schemas.openxmlformats.org/officeDocument/2006/relationships/oleObject" Target="../embeddings/oleObject13.bin"/><Relationship Id="rId26" Type="http://schemas.openxmlformats.org/officeDocument/2006/relationships/image" Target="../media/image99.wmf"/><Relationship Id="rId27" Type="http://schemas.openxmlformats.org/officeDocument/2006/relationships/oleObject" Target="../embeddings/oleObject14.bin"/><Relationship Id="rId28" Type="http://schemas.openxmlformats.org/officeDocument/2006/relationships/image" Target="../media/image100.wmf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88.wmf"/><Relationship Id="rId5" Type="http://schemas.openxmlformats.org/officeDocument/2006/relationships/oleObject" Target="../embeddings/oleObject3.bin"/><Relationship Id="rId30" Type="http://schemas.openxmlformats.org/officeDocument/2006/relationships/image" Target="../media/image101.wmf"/><Relationship Id="rId31" Type="http://schemas.openxmlformats.org/officeDocument/2006/relationships/oleObject" Target="../embeddings/oleObject16.bin"/><Relationship Id="rId32" Type="http://schemas.openxmlformats.org/officeDocument/2006/relationships/image" Target="../media/image102.wmf"/><Relationship Id="rId9" Type="http://schemas.openxmlformats.org/officeDocument/2006/relationships/oleObject" Target="../embeddings/oleObject5.bin"/><Relationship Id="rId6" Type="http://schemas.openxmlformats.org/officeDocument/2006/relationships/image" Target="../media/image89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90.wmf"/><Relationship Id="rId33" Type="http://schemas.openxmlformats.org/officeDocument/2006/relationships/oleObject" Target="../embeddings/oleObject17.bin"/><Relationship Id="rId34" Type="http://schemas.openxmlformats.org/officeDocument/2006/relationships/image" Target="../media/image103.wmf"/><Relationship Id="rId35" Type="http://schemas.openxmlformats.org/officeDocument/2006/relationships/oleObject" Target="../embeddings/oleObject18.bin"/><Relationship Id="rId36" Type="http://schemas.openxmlformats.org/officeDocument/2006/relationships/image" Target="../media/image104.wmf"/><Relationship Id="rId10" Type="http://schemas.openxmlformats.org/officeDocument/2006/relationships/image" Target="../media/image91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92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93.w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94.w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95.wmf"/><Relationship Id="rId19" Type="http://schemas.openxmlformats.org/officeDocument/2006/relationships/oleObject" Target="../embeddings/oleObject10.bin"/><Relationship Id="rId37" Type="http://schemas.openxmlformats.org/officeDocument/2006/relationships/oleObject" Target="../embeddings/oleObject19.bin"/><Relationship Id="rId38" Type="http://schemas.openxmlformats.org/officeDocument/2006/relationships/image" Target="../media/image105.wmf"/><Relationship Id="rId39" Type="http://schemas.openxmlformats.org/officeDocument/2006/relationships/oleObject" Target="../embeddings/oleObject20.bin"/><Relationship Id="rId40" Type="http://schemas.openxmlformats.org/officeDocument/2006/relationships/image" Target="../media/image106.w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4.emf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110.wmf"/><Relationship Id="rId14" Type="http://schemas.openxmlformats.org/officeDocument/2006/relationships/oleObject" Target="../embeddings/oleObject25.bin"/><Relationship Id="rId15" Type="http://schemas.openxmlformats.org/officeDocument/2006/relationships/image" Target="../media/image1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2.emf"/><Relationship Id="rId4" Type="http://schemas.openxmlformats.org/officeDocument/2006/relationships/oleObject" Target="../embeddings/oleObject21.bin"/><Relationship Id="rId5" Type="http://schemas.openxmlformats.org/officeDocument/2006/relationships/image" Target="../media/image107.w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108.w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109.wmf"/><Relationship Id="rId10" Type="http://schemas.openxmlformats.org/officeDocument/2006/relationships/image" Target="../media/image1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4" Type="http://schemas.openxmlformats.org/officeDocument/2006/relationships/oleObject" Target="../embeddings/oleObject26.bin"/><Relationship Id="rId5" Type="http://schemas.openxmlformats.org/officeDocument/2006/relationships/image" Target="../media/image11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0.wmf"/><Relationship Id="rId12" Type="http://schemas.openxmlformats.org/officeDocument/2006/relationships/oleObject" Target="../embeddings/oleObject31.bin"/><Relationship Id="rId13" Type="http://schemas.openxmlformats.org/officeDocument/2006/relationships/image" Target="../media/image121.wmf"/><Relationship Id="rId14" Type="http://schemas.openxmlformats.org/officeDocument/2006/relationships/oleObject" Target="../embeddings/oleObject32.bin"/><Relationship Id="rId15" Type="http://schemas.openxmlformats.org/officeDocument/2006/relationships/image" Target="../media/image12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117.wmf"/><Relationship Id="rId5" Type="http://schemas.openxmlformats.org/officeDocument/2006/relationships/image" Target="../media/image123.png"/><Relationship Id="rId6" Type="http://schemas.openxmlformats.org/officeDocument/2006/relationships/oleObject" Target="../embeddings/oleObject28.bin"/><Relationship Id="rId7" Type="http://schemas.openxmlformats.org/officeDocument/2006/relationships/image" Target="../media/image118.w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119.wmf"/><Relationship Id="rId10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7.bin"/><Relationship Id="rId12" Type="http://schemas.openxmlformats.org/officeDocument/2006/relationships/image" Target="../media/image11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124.w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125.w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126.wmf"/><Relationship Id="rId9" Type="http://schemas.openxmlformats.org/officeDocument/2006/relationships/oleObject" Target="../embeddings/oleObject36.bin"/><Relationship Id="rId10" Type="http://schemas.openxmlformats.org/officeDocument/2006/relationships/image" Target="../media/image12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128.w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129.w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13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4" Type="http://schemas.openxmlformats.org/officeDocument/2006/relationships/oleObject" Target="../embeddings/oleObject41.bin"/><Relationship Id="rId5" Type="http://schemas.openxmlformats.org/officeDocument/2006/relationships/image" Target="../media/image131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9.jpeg"/><Relationship Id="rId12" Type="http://schemas.openxmlformats.org/officeDocument/2006/relationships/image" Target="../media/image1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134.jpeg"/><Relationship Id="rId4" Type="http://schemas.openxmlformats.org/officeDocument/2006/relationships/image" Target="../media/image135.jpeg"/><Relationship Id="rId5" Type="http://schemas.openxmlformats.org/officeDocument/2006/relationships/image" Target="../media/image136.jpeg"/><Relationship Id="rId6" Type="http://schemas.openxmlformats.org/officeDocument/2006/relationships/image" Target="../media/image137.jpeg"/><Relationship Id="rId7" Type="http://schemas.openxmlformats.org/officeDocument/2006/relationships/image" Target="../media/image138.jpeg"/><Relationship Id="rId8" Type="http://schemas.openxmlformats.org/officeDocument/2006/relationships/image" Target="../media/image139.png"/><Relationship Id="rId9" Type="http://schemas.openxmlformats.org/officeDocument/2006/relationships/image" Target="../media/image140.png"/><Relationship Id="rId10" Type="http://schemas.openxmlformats.org/officeDocument/2006/relationships/image" Target="../media/image1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14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1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1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63" Type="http://schemas.openxmlformats.org/officeDocument/2006/relationships/image" Target="../media/image71.png"/><Relationship Id="rId64" Type="http://schemas.openxmlformats.org/officeDocument/2006/relationships/image" Target="../media/image72.png"/><Relationship Id="rId50" Type="http://schemas.openxmlformats.org/officeDocument/2006/relationships/image" Target="../media/image58.png"/><Relationship Id="rId51" Type="http://schemas.openxmlformats.org/officeDocument/2006/relationships/image" Target="../media/image59.png"/><Relationship Id="rId52" Type="http://schemas.openxmlformats.org/officeDocument/2006/relationships/image" Target="../media/image60.png"/><Relationship Id="rId53" Type="http://schemas.openxmlformats.org/officeDocument/2006/relationships/image" Target="../media/image61.png"/><Relationship Id="rId54" Type="http://schemas.openxmlformats.org/officeDocument/2006/relationships/image" Target="../media/image62.png"/><Relationship Id="rId55" Type="http://schemas.openxmlformats.org/officeDocument/2006/relationships/image" Target="../media/image63.png"/><Relationship Id="rId56" Type="http://schemas.openxmlformats.org/officeDocument/2006/relationships/image" Target="../media/image64.png"/><Relationship Id="rId57" Type="http://schemas.openxmlformats.org/officeDocument/2006/relationships/image" Target="../media/image65.png"/><Relationship Id="rId58" Type="http://schemas.openxmlformats.org/officeDocument/2006/relationships/image" Target="../media/image66.png"/><Relationship Id="rId59" Type="http://schemas.openxmlformats.org/officeDocument/2006/relationships/image" Target="../media/image67.png"/><Relationship Id="rId40" Type="http://schemas.openxmlformats.org/officeDocument/2006/relationships/image" Target="../media/image48.png"/><Relationship Id="rId41" Type="http://schemas.openxmlformats.org/officeDocument/2006/relationships/image" Target="../media/image49.png"/><Relationship Id="rId42" Type="http://schemas.openxmlformats.org/officeDocument/2006/relationships/image" Target="../media/image50.png"/><Relationship Id="rId43" Type="http://schemas.openxmlformats.org/officeDocument/2006/relationships/image" Target="../media/image51.png"/><Relationship Id="rId44" Type="http://schemas.openxmlformats.org/officeDocument/2006/relationships/image" Target="../media/image52.png"/><Relationship Id="rId45" Type="http://schemas.openxmlformats.org/officeDocument/2006/relationships/image" Target="../media/image53.png"/><Relationship Id="rId46" Type="http://schemas.openxmlformats.org/officeDocument/2006/relationships/image" Target="../media/image54.png"/><Relationship Id="rId47" Type="http://schemas.openxmlformats.org/officeDocument/2006/relationships/image" Target="../media/image55.png"/><Relationship Id="rId48" Type="http://schemas.openxmlformats.org/officeDocument/2006/relationships/image" Target="../media/image56.png"/><Relationship Id="rId49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30" Type="http://schemas.openxmlformats.org/officeDocument/2006/relationships/image" Target="../media/image38.png"/><Relationship Id="rId31" Type="http://schemas.openxmlformats.org/officeDocument/2006/relationships/image" Target="../media/image39.png"/><Relationship Id="rId32" Type="http://schemas.openxmlformats.org/officeDocument/2006/relationships/image" Target="../media/image40.png"/><Relationship Id="rId33" Type="http://schemas.openxmlformats.org/officeDocument/2006/relationships/image" Target="../media/image41.png"/><Relationship Id="rId34" Type="http://schemas.openxmlformats.org/officeDocument/2006/relationships/image" Target="../media/image42.png"/><Relationship Id="rId35" Type="http://schemas.openxmlformats.org/officeDocument/2006/relationships/image" Target="../media/image43.png"/><Relationship Id="rId36" Type="http://schemas.openxmlformats.org/officeDocument/2006/relationships/image" Target="../media/image44.png"/><Relationship Id="rId37" Type="http://schemas.openxmlformats.org/officeDocument/2006/relationships/image" Target="../media/image45.png"/><Relationship Id="rId38" Type="http://schemas.openxmlformats.org/officeDocument/2006/relationships/image" Target="../media/image46.png"/><Relationship Id="rId39" Type="http://schemas.openxmlformats.org/officeDocument/2006/relationships/image" Target="../media/image47.png"/><Relationship Id="rId20" Type="http://schemas.openxmlformats.org/officeDocument/2006/relationships/image" Target="../media/image28.png"/><Relationship Id="rId21" Type="http://schemas.openxmlformats.org/officeDocument/2006/relationships/image" Target="../media/image29.png"/><Relationship Id="rId22" Type="http://schemas.openxmlformats.org/officeDocument/2006/relationships/image" Target="../media/image30.png"/><Relationship Id="rId23" Type="http://schemas.openxmlformats.org/officeDocument/2006/relationships/image" Target="../media/image31.png"/><Relationship Id="rId24" Type="http://schemas.openxmlformats.org/officeDocument/2006/relationships/image" Target="../media/image32.png"/><Relationship Id="rId25" Type="http://schemas.openxmlformats.org/officeDocument/2006/relationships/image" Target="../media/image33.png"/><Relationship Id="rId26" Type="http://schemas.openxmlformats.org/officeDocument/2006/relationships/image" Target="../media/image34.png"/><Relationship Id="rId27" Type="http://schemas.openxmlformats.org/officeDocument/2006/relationships/image" Target="../media/image35.png"/><Relationship Id="rId28" Type="http://schemas.openxmlformats.org/officeDocument/2006/relationships/image" Target="../media/image36.jpeg"/><Relationship Id="rId29" Type="http://schemas.openxmlformats.org/officeDocument/2006/relationships/image" Target="../media/image37.png"/><Relationship Id="rId60" Type="http://schemas.openxmlformats.org/officeDocument/2006/relationships/image" Target="../media/image68.png"/><Relationship Id="rId61" Type="http://schemas.openxmlformats.org/officeDocument/2006/relationships/image" Target="../media/image69.png"/><Relationship Id="rId62" Type="http://schemas.openxmlformats.org/officeDocument/2006/relationships/image" Target="../media/image70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Modal Damping of a Quad Pendulum for </a:t>
            </a:r>
            <a:r>
              <a:rPr lang="en-US" dirty="0"/>
              <a:t>A</a:t>
            </a:r>
            <a:r>
              <a:rPr lang="en-US" dirty="0" smtClean="0"/>
              <a:t>dvanced Gravitational Wave Detectors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Brett Shapiro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Nergis Mavalvala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Kamal Youcef-Toumi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ACC 2012 – Montreal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June 27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Massachusetts Institute of Technology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G1200694 - ACC 2012 - 27 June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IT\Desktop\Lab Pictures\Quad Noise Prototype\2009\Wire Hang - Jan 2009\Mark Barton's Pictures\Jan 23\IMG_4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199"/>
            <a:ext cx="4419600" cy="6629399"/>
          </a:xfrm>
          <a:prstGeom prst="rect">
            <a:avLst/>
          </a:prstGeom>
          <a:noFill/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324600" y="4114800"/>
            <a:ext cx="2663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quadruple pendulum (four stages of isolation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</a:rPr>
              <a:t>)</a:t>
            </a:r>
            <a:endParaRPr lang="en-US" sz="14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086600" y="1676400"/>
            <a:ext cx="1727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active isolation platform  (2 stages of isolation)</a:t>
            </a: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 flipV="1">
            <a:off x="4953000" y="1066800"/>
            <a:ext cx="2133600" cy="9789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 flipV="1">
            <a:off x="3959226" y="2286000"/>
            <a:ext cx="2365374" cy="209041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5000" y="5867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Installing prototype quad pendulum with glass optic on metal wires, Jan 2009 at MIT.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52400" y="6356350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mtClean="0"/>
              <a:pPr algn="l"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155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156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pic>
        <p:nvPicPr>
          <p:cNvPr id="13" name="Picture 12" descr="quad_rende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47812"/>
            <a:ext cx="252888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Quadruple Pendulum</a:t>
            </a:r>
            <a:endParaRPr lang="en-US" dirty="0"/>
          </a:p>
        </p:txBody>
      </p:sp>
      <p:grpSp>
        <p:nvGrpSpPr>
          <p:cNvPr id="4" name="Group 157"/>
          <p:cNvGrpSpPr/>
          <p:nvPr/>
        </p:nvGrpSpPr>
        <p:grpSpPr>
          <a:xfrm>
            <a:off x="2590800" y="1411069"/>
            <a:ext cx="3200400" cy="5370731"/>
            <a:chOff x="0" y="1411069"/>
            <a:chExt cx="3200400" cy="5370731"/>
          </a:xfrm>
        </p:grpSpPr>
        <p:grpSp>
          <p:nvGrpSpPr>
            <p:cNvPr id="5" name="Group 142"/>
            <p:cNvGrpSpPr/>
            <p:nvPr/>
          </p:nvGrpSpPr>
          <p:grpSpPr>
            <a:xfrm>
              <a:off x="76200" y="1978152"/>
              <a:ext cx="2133600" cy="4803648"/>
              <a:chOff x="304800" y="1524000"/>
              <a:chExt cx="2133600" cy="4803648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 rot="5400000">
                <a:off x="5547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>
                <a:off x="472440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>
                <a:off x="14097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>
                <a:off x="12573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5516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>
                <a:off x="4754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16764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16002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lowchart: Direct Access Storage 19"/>
              <p:cNvSpPr/>
              <p:nvPr/>
            </p:nvSpPr>
            <p:spPr>
              <a:xfrm>
                <a:off x="457200" y="3886200"/>
                <a:ext cx="685800" cy="914400"/>
              </a:xfrm>
              <a:prstGeom prst="flowChartMagneticDrum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Direct Access Storage 20"/>
              <p:cNvSpPr/>
              <p:nvPr/>
            </p:nvSpPr>
            <p:spPr>
              <a:xfrm>
                <a:off x="1295400" y="39624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Direct Access Storage 21"/>
              <p:cNvSpPr/>
              <p:nvPr/>
            </p:nvSpPr>
            <p:spPr>
              <a:xfrm>
                <a:off x="1143000" y="4038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Direct Access Storage 23"/>
              <p:cNvSpPr/>
              <p:nvPr/>
            </p:nvSpPr>
            <p:spPr>
              <a:xfrm>
                <a:off x="1295400" y="4419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Direct Access Storage 24"/>
              <p:cNvSpPr/>
              <p:nvPr/>
            </p:nvSpPr>
            <p:spPr>
              <a:xfrm>
                <a:off x="1143000" y="44958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3810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Direct Access Storage 26"/>
              <p:cNvSpPr/>
              <p:nvPr/>
            </p:nvSpPr>
            <p:spPr>
              <a:xfrm>
                <a:off x="1295400" y="2971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Direct Access Storage 27"/>
              <p:cNvSpPr/>
              <p:nvPr/>
            </p:nvSpPr>
            <p:spPr>
              <a:xfrm>
                <a:off x="1143000" y="3048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Direct Access Storage 28"/>
              <p:cNvSpPr/>
              <p:nvPr/>
            </p:nvSpPr>
            <p:spPr>
              <a:xfrm>
                <a:off x="1295400" y="3352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Direct Access Storage 29"/>
              <p:cNvSpPr/>
              <p:nvPr/>
            </p:nvSpPr>
            <p:spPr>
              <a:xfrm>
                <a:off x="1143000" y="3429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Direct Access Storage 39"/>
              <p:cNvSpPr/>
              <p:nvPr/>
            </p:nvSpPr>
            <p:spPr>
              <a:xfrm>
                <a:off x="1524000" y="3886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14478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Direct Access Storage 53"/>
              <p:cNvSpPr/>
              <p:nvPr/>
            </p:nvSpPr>
            <p:spPr>
              <a:xfrm>
                <a:off x="1524000" y="5029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70"/>
              <p:cNvGrpSpPr>
                <a:grpSpLocks noChangeAspect="1"/>
              </p:cNvGrpSpPr>
              <p:nvPr/>
            </p:nvGrpSpPr>
            <p:grpSpPr>
              <a:xfrm>
                <a:off x="457200" y="5029200"/>
                <a:ext cx="1282149" cy="1298448"/>
                <a:chOff x="1143000" y="3581400"/>
                <a:chExt cx="1856006" cy="1879600"/>
              </a:xfrm>
            </p:grpSpPr>
            <p:sp>
              <p:nvSpPr>
                <p:cNvPr id="72" name="Flowchart: Direct Access Storage 71"/>
                <p:cNvSpPr/>
                <p:nvPr/>
              </p:nvSpPr>
              <p:spPr>
                <a:xfrm>
                  <a:off x="1143000" y="3581400"/>
                  <a:ext cx="1003345" cy="1337794"/>
                </a:xfrm>
                <a:prstGeom prst="flowChartMagneticDrum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Block Arc 72"/>
                <p:cNvSpPr>
                  <a:spLocks noChangeAspect="1"/>
                </p:cNvSpPr>
                <p:nvPr/>
              </p:nvSpPr>
              <p:spPr>
                <a:xfrm>
                  <a:off x="1624606" y="3654979"/>
                  <a:ext cx="1201825" cy="1204014"/>
                </a:xfrm>
                <a:prstGeom prst="blockArc">
                  <a:avLst>
                    <a:gd name="adj1" fmla="val 10800000"/>
                    <a:gd name="adj2" fmla="val 15883239"/>
                    <a:gd name="adj3" fmla="val 261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Donut 73"/>
                <p:cNvSpPr/>
                <p:nvPr/>
              </p:nvSpPr>
              <p:spPr>
                <a:xfrm>
                  <a:off x="1504204" y="3775380"/>
                  <a:ext cx="963211" cy="963211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Block Arc 74"/>
                <p:cNvSpPr>
                  <a:spLocks noChangeAspect="1"/>
                </p:cNvSpPr>
                <p:nvPr/>
              </p:nvSpPr>
              <p:spPr>
                <a:xfrm>
                  <a:off x="1785141" y="4216852"/>
                  <a:ext cx="1201825" cy="1204014"/>
                </a:xfrm>
                <a:prstGeom prst="blockArc">
                  <a:avLst>
                    <a:gd name="adj1" fmla="val 10800000"/>
                    <a:gd name="adj2" fmla="val 15931455"/>
                    <a:gd name="adj3" fmla="val 2669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108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Block Arc 75"/>
                <p:cNvSpPr>
                  <a:spLocks noChangeAspect="1"/>
                </p:cNvSpPr>
                <p:nvPr/>
              </p:nvSpPr>
              <p:spPr>
                <a:xfrm>
                  <a:off x="1797181" y="3614845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Block Arc 76"/>
                <p:cNvSpPr>
                  <a:spLocks noChangeAspect="1"/>
                </p:cNvSpPr>
                <p:nvPr/>
              </p:nvSpPr>
              <p:spPr>
                <a:xfrm>
                  <a:off x="1644673" y="4256986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5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Donut 77"/>
                <p:cNvSpPr>
                  <a:spLocks noChangeAspect="1"/>
                </p:cNvSpPr>
                <p:nvPr/>
              </p:nvSpPr>
              <p:spPr>
                <a:xfrm>
                  <a:off x="1600200" y="3870960"/>
                  <a:ext cx="777240" cy="777240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" name="Group 90"/>
              <p:cNvGrpSpPr/>
              <p:nvPr/>
            </p:nvGrpSpPr>
            <p:grpSpPr>
              <a:xfrm>
                <a:off x="1706880" y="3778727"/>
                <a:ext cx="184114" cy="1023547"/>
                <a:chOff x="1752600" y="4159727"/>
                <a:chExt cx="184114" cy="1023547"/>
              </a:xfrm>
            </p:grpSpPr>
            <p:sp>
              <p:nvSpPr>
                <p:cNvPr id="86" name="Freeform 85"/>
                <p:cNvSpPr/>
                <p:nvPr/>
              </p:nvSpPr>
              <p:spPr>
                <a:xfrm>
                  <a:off x="1752600" y="4159727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1828800" y="4160520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6" name="Straight Connector 95"/>
              <p:cNvCxnSpPr/>
              <p:nvPr/>
            </p:nvCxnSpPr>
            <p:spPr>
              <a:xfrm rot="5400000">
                <a:off x="1679448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1752600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>
                <a:off x="13335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>
                <a:off x="11811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>
                <a:off x="3261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399288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31" idx="3"/>
              </p:cNvCxnSpPr>
              <p:nvPr/>
            </p:nvCxnSpPr>
            <p:spPr>
              <a:xfrm rot="16200000" flipH="1">
                <a:off x="467934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522666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>
                <a:off x="8078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>
                <a:off x="7513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lowchart: Direct Access Storage 35"/>
              <p:cNvSpPr/>
              <p:nvPr/>
            </p:nvSpPr>
            <p:spPr>
              <a:xfrm>
                <a:off x="4572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Direct Access Storage 34"/>
              <p:cNvSpPr/>
              <p:nvPr/>
            </p:nvSpPr>
            <p:spPr>
              <a:xfrm>
                <a:off x="3048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Cube 30"/>
              <p:cNvSpPr/>
              <p:nvPr/>
            </p:nvSpPr>
            <p:spPr>
              <a:xfrm>
                <a:off x="3810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Direct Access Storage 31"/>
              <p:cNvSpPr/>
              <p:nvPr/>
            </p:nvSpPr>
            <p:spPr>
              <a:xfrm>
                <a:off x="9144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9"/>
              <p:cNvSpPr>
                <a:spLocks noChangeArrowheads="1"/>
              </p:cNvSpPr>
              <p:nvPr/>
            </p:nvSpPr>
            <p:spPr bwMode="auto">
              <a:xfrm>
                <a:off x="533400" y="2514600"/>
                <a:ext cx="152400" cy="1524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1556070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1610802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>
                <a:off x="18746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18181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ube 49"/>
              <p:cNvSpPr/>
              <p:nvPr/>
            </p:nvSpPr>
            <p:spPr>
              <a:xfrm>
                <a:off x="14478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Direct Access Storage 50"/>
              <p:cNvSpPr/>
              <p:nvPr/>
            </p:nvSpPr>
            <p:spPr>
              <a:xfrm>
                <a:off x="19812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Direct Access Storage 37"/>
              <p:cNvSpPr/>
              <p:nvPr/>
            </p:nvSpPr>
            <p:spPr>
              <a:xfrm>
                <a:off x="2133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Direct Access Storage 38"/>
              <p:cNvSpPr/>
              <p:nvPr/>
            </p:nvSpPr>
            <p:spPr>
              <a:xfrm>
                <a:off x="19812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Direct Access Storage 54"/>
              <p:cNvSpPr/>
              <p:nvPr/>
            </p:nvSpPr>
            <p:spPr>
              <a:xfrm>
                <a:off x="2286000" y="2209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 rot="16200000" flipH="1">
                <a:off x="429834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>
                <a:off x="728472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lowchart: Direct Access Storage 32"/>
              <p:cNvSpPr/>
              <p:nvPr/>
            </p:nvSpPr>
            <p:spPr>
              <a:xfrm>
                <a:off x="6858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1496568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>
                <a:off x="1798320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lowchart: Direct Access Storage 51"/>
              <p:cNvSpPr/>
              <p:nvPr/>
            </p:nvSpPr>
            <p:spPr>
              <a:xfrm>
                <a:off x="1752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627888" y="4424363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701040" y="4428744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114300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Main (test) Chain</a:t>
              </a:r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Reaction Chain</a:t>
              </a:r>
              <a:endParaRPr lang="en-US" dirty="0"/>
            </a:p>
          </p:txBody>
        </p:sp>
        <p:grpSp>
          <p:nvGrpSpPr>
            <p:cNvPr id="8" name="Group 156"/>
            <p:cNvGrpSpPr/>
            <p:nvPr/>
          </p:nvGrpSpPr>
          <p:grpSpPr>
            <a:xfrm>
              <a:off x="1905000" y="5943600"/>
              <a:ext cx="1295400" cy="0"/>
              <a:chOff x="2057400" y="5867400"/>
              <a:chExt cx="1295400" cy="0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25146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23622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22098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20574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/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158"/>
          <p:cNvGrpSpPr/>
          <p:nvPr/>
        </p:nvGrpSpPr>
        <p:grpSpPr>
          <a:xfrm>
            <a:off x="6022848" y="2438400"/>
            <a:ext cx="3273552" cy="4062651"/>
            <a:chOff x="76200" y="2866072"/>
            <a:chExt cx="3273552" cy="4062651"/>
          </a:xfrm>
        </p:grpSpPr>
        <p:sp>
          <p:nvSpPr>
            <p:cNvPr id="160" name="TextBox 159"/>
            <p:cNvSpPr txBox="1"/>
            <p:nvPr/>
          </p:nvSpPr>
          <p:spPr>
            <a:xfrm>
              <a:off x="76200" y="2866072"/>
              <a:ext cx="3273552" cy="406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Control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Damping   –stage 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Cavity length - all stages</a:t>
              </a:r>
            </a:p>
            <a:p>
              <a:pPr>
                <a:buFont typeface="Arial" pitchFamily="34" charset="0"/>
                <a:buChar char="•"/>
              </a:pP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endParaRPr lang="en-US" sz="1200" dirty="0" smtClean="0"/>
            </a:p>
            <a:p>
              <a:r>
                <a:rPr lang="en-US" b="1" dirty="0" smtClean="0"/>
                <a:t>Sensors/Actuators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BOSEMs at stage 1 &amp; 2</a:t>
              </a:r>
            </a:p>
            <a:p>
              <a:pPr>
                <a:buFont typeface="Arial" pitchFamily="34" charset="0"/>
                <a:buChar char="•"/>
              </a:pP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AOSEMs at stage 3</a:t>
              </a:r>
            </a:p>
            <a:p>
              <a:pPr>
                <a:buFont typeface="Arial" pitchFamily="34" charset="0"/>
                <a:buChar char="•"/>
              </a:pPr>
              <a:endParaRPr lang="en-US" sz="12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Opt. </a:t>
              </a:r>
              <a:r>
                <a:rPr lang="en-US" dirty="0" err="1" smtClean="0"/>
                <a:t>levs</a:t>
              </a:r>
              <a:r>
                <a:rPr lang="en-US" dirty="0" smtClean="0"/>
                <a:t>. and </a:t>
              </a:r>
              <a:r>
                <a:rPr lang="en-US" dirty="0" err="1" smtClean="0"/>
                <a:t>interf</a:t>
              </a:r>
              <a:r>
                <a:rPr lang="en-US" dirty="0" smtClean="0"/>
                <a:t>. sigs. at stage 2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Electrostatic drive (ESD) at stage 4</a:t>
              </a:r>
            </a:p>
            <a:p>
              <a:endParaRPr lang="en-US" dirty="0" smtClean="0"/>
            </a:p>
          </p:txBody>
        </p:sp>
        <p:sp>
          <p:nvSpPr>
            <p:cNvPr id="161" name="Oval 4"/>
            <p:cNvSpPr>
              <a:spLocks noChangeArrowheads="1"/>
            </p:cNvSpPr>
            <p:nvPr/>
          </p:nvSpPr>
          <p:spPr bwMode="auto">
            <a:xfrm>
              <a:off x="304800" y="4466272"/>
              <a:ext cx="304800" cy="304800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2" name="Oval 9"/>
            <p:cNvSpPr>
              <a:spLocks noChangeArrowheads="1"/>
            </p:cNvSpPr>
            <p:nvPr/>
          </p:nvSpPr>
          <p:spPr bwMode="auto">
            <a:xfrm>
              <a:off x="304800" y="5011864"/>
              <a:ext cx="304800" cy="3048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round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6096000" y="1448812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Purpose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Test mass (stage 4) isolation.</a:t>
            </a:r>
          </a:p>
          <a:p>
            <a:r>
              <a:rPr lang="en-US" sz="1200" dirty="0" smtClean="0"/>
              <a:t>     the test mass consists of a 40 kg high reflective mirror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4876800" y="2362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Stage 1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4876800" y="3364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876800" y="4583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876800" y="5421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4" name="Footer Placeholder 93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3962400" cy="365125"/>
          </a:xfrm>
        </p:spPr>
        <p:txBody>
          <a:bodyPr/>
          <a:lstStyle/>
          <a:p>
            <a:r>
              <a:rPr lang="en-US" b="1" dirty="0" smtClean="0"/>
              <a:t>G1200694</a:t>
            </a:r>
            <a:r>
              <a:rPr lang="en-US" dirty="0" smtClean="0"/>
              <a:t> - ACC 2012 - 27 June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4724400" y="60198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IR laser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" y="1581912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1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11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9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Multi-stage Isolation Performance</a:t>
            </a:r>
            <a:endParaRPr lang="en-US" dirty="0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872" y="1581912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872" y="1581912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872" y="1581912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05000" y="4191000"/>
            <a:ext cx="2819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Each stage provides 1/f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isolation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3048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1/f</a:t>
            </a:r>
            <a:r>
              <a:rPr lang="en-US" b="1" baseline="30000" dirty="0" smtClean="0"/>
              <a:t>2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05600" y="3505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1/f</a:t>
            </a:r>
            <a:r>
              <a:rPr lang="en-US" b="1" baseline="30000" dirty="0" smtClean="0"/>
              <a:t>4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05600" y="3886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1/f</a:t>
            </a:r>
            <a:r>
              <a:rPr lang="en-US" b="1" baseline="30000" dirty="0" smtClean="0"/>
              <a:t>6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05600" y="4343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1/f</a:t>
            </a:r>
            <a:r>
              <a:rPr lang="en-US" b="1" baseline="30000" dirty="0" smtClean="0"/>
              <a:t>8</a:t>
            </a:r>
            <a:endParaRPr lang="en-US" b="1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 dirty="0" smtClean="0"/>
              <a:t>G1200694</a:t>
            </a:r>
            <a:r>
              <a:rPr lang="en-US" dirty="0" smtClean="0"/>
              <a:t> - ACC 2012 - 27 June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" y="1581912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72" y="1581912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872" y="1581912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Competing Goals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872" y="1581912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124200" y="2209800"/>
            <a:ext cx="144780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Damp modes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86600" y="4419600"/>
            <a:ext cx="1905000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sensor </a:t>
            </a:r>
            <a:r>
              <a:rPr lang="en-US" dirty="0" smtClean="0"/>
              <a:t>noise amplification beyond 10 Hz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5" idx="2"/>
          </p:cNvCxnSpPr>
          <p:nvPr/>
        </p:nvCxnSpPr>
        <p:spPr>
          <a:xfrm>
            <a:off x="3848100" y="2579132"/>
            <a:ext cx="190500" cy="3164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934200" y="46482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 dirty="0" smtClean="0"/>
              <a:t>G1200694</a:t>
            </a:r>
            <a:r>
              <a:rPr lang="en-US" dirty="0" smtClean="0"/>
              <a:t> - ACC 2012 - 27 June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14400" y="5562600"/>
            <a:ext cx="220980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Along laser beam axis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Modal Damping with State Estimation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03562" y="1752600"/>
            <a:ext cx="17526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6608762" y="36576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5008562" y="5181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932362" y="4267200"/>
            <a:ext cx="76200" cy="190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H="1">
            <a:off x="4322762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4322762" y="4953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4322762" y="5562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>
            <a:off x="4322762" y="6096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713162" y="4114800"/>
            <a:ext cx="609600" cy="457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050925" y="5070475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3713162" y="4724400"/>
            <a:ext cx="609600" cy="457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3713162" y="5334000"/>
            <a:ext cx="609600" cy="457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3713162" y="5867400"/>
            <a:ext cx="609600" cy="457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027362" y="4267200"/>
            <a:ext cx="76200" cy="190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flipH="1">
            <a:off x="3103562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3103562" y="4953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 flipH="1">
            <a:off x="3103562" y="5562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 flipH="1">
            <a:off x="3103562" y="6096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flipH="1">
            <a:off x="1884362" y="5181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1579562" y="3352800"/>
            <a:ext cx="685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1884362" y="3886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 flipH="1">
            <a:off x="1655762" y="2133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4856162" y="2133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/>
        </p:nvGraphicFramePr>
        <p:xfrm>
          <a:off x="5389563" y="1806575"/>
          <a:ext cx="271462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Equation" r:id="rId3" imgW="126720" imgH="126720" progId="Equation.3">
                  <p:embed/>
                </p:oleObj>
              </mc:Choice>
              <mc:Fallback>
                <p:oleObj name="Equation" r:id="rId3" imgW="126720" imgH="126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63" y="1806575"/>
                        <a:ext cx="271462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2455863" y="1790700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0" name="Equation" r:id="rId5" imgW="114120" imgH="164880" progId="Equation.3">
                  <p:embed/>
                </p:oleObj>
              </mc:Choice>
              <mc:Fallback>
                <p:oleObj name="Equation" r:id="rId5" imgW="11412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1790700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4"/>
          <p:cNvGraphicFramePr>
            <a:graphicFrameLocks noChangeAspect="1"/>
          </p:cNvGraphicFramePr>
          <p:nvPr/>
        </p:nvGraphicFramePr>
        <p:xfrm>
          <a:off x="2290763" y="47498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Equation" r:id="rId7" imgW="164880" imgH="228600" progId="Equation.3">
                  <p:embed/>
                </p:oleObj>
              </mc:Choice>
              <mc:Fallback>
                <p:oleObj name="Equation" r:id="rId7" imgW="1648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47498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"/>
          <p:cNvGraphicFramePr>
            <a:graphicFrameLocks noChangeAspect="1"/>
          </p:cNvGraphicFramePr>
          <p:nvPr/>
        </p:nvGraphicFramePr>
        <p:xfrm>
          <a:off x="1579562" y="3429000"/>
          <a:ext cx="685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Equation" r:id="rId9" imgW="419040" imgH="266400" progId="Equation.3">
                  <p:embed/>
                </p:oleObj>
              </mc:Choice>
              <mc:Fallback>
                <p:oleObj name="Equation" r:id="rId9" imgW="41904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2" y="3429000"/>
                        <a:ext cx="6858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41"/>
          <p:cNvSpPr>
            <a:spLocks noChangeArrowheads="1"/>
          </p:cNvSpPr>
          <p:nvPr/>
        </p:nvSpPr>
        <p:spPr bwMode="auto">
          <a:xfrm>
            <a:off x="1350962" y="1447800"/>
            <a:ext cx="5715000" cy="12954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1350962" y="4038600"/>
            <a:ext cx="5562600" cy="24384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71949" y="1981200"/>
            <a:ext cx="1313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Cartesian</a:t>
            </a:r>
            <a:endParaRPr lang="en-US" dirty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Coordinates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(coupled 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dynamics)</a:t>
            </a:r>
          </a:p>
        </p:txBody>
      </p:sp>
      <p:sp>
        <p:nvSpPr>
          <p:cNvPr id="39" name="Text Box 44"/>
          <p:cNvSpPr txBox="1">
            <a:spLocks noChangeArrowheads="1"/>
          </p:cNvSpPr>
          <p:nvPr/>
        </p:nvSpPr>
        <p:spPr bwMode="auto">
          <a:xfrm>
            <a:off x="62414" y="4992469"/>
            <a:ext cx="13134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Modal</a:t>
            </a:r>
            <a:endParaRPr lang="en-US" dirty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Coordinates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(</a:t>
            </a:r>
            <a:r>
              <a:rPr lang="en-US" b="1" i="1" dirty="0" smtClean="0">
                <a:latin typeface="Calibri" pitchFamily="34" charset="0"/>
              </a:rPr>
              <a:t>decoupled </a:t>
            </a:r>
          </a:p>
          <a:p>
            <a:pPr algn="ctr"/>
            <a:r>
              <a:rPr lang="en-US" b="1" i="1" dirty="0" smtClean="0">
                <a:latin typeface="Calibri" pitchFamily="34" charset="0"/>
              </a:rPr>
              <a:t>dynamics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0" name="Line 45"/>
          <p:cNvSpPr>
            <a:spLocks noChangeShapeType="1"/>
          </p:cNvSpPr>
          <p:nvPr/>
        </p:nvSpPr>
        <p:spPr bwMode="auto">
          <a:xfrm flipV="1">
            <a:off x="914400" y="1828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46"/>
          <p:cNvSpPr>
            <a:spLocks noChangeShapeType="1"/>
          </p:cNvSpPr>
          <p:nvPr/>
        </p:nvSpPr>
        <p:spPr bwMode="auto">
          <a:xfrm flipV="1">
            <a:off x="990600" y="4800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Rectangle 47"/>
          <p:cNvSpPr>
            <a:spLocks noChangeArrowheads="1"/>
          </p:cNvSpPr>
          <p:nvPr/>
        </p:nvSpPr>
        <p:spPr bwMode="auto">
          <a:xfrm>
            <a:off x="6151562" y="1828800"/>
            <a:ext cx="762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" name="Line 48"/>
          <p:cNvSpPr>
            <a:spLocks noChangeShapeType="1"/>
          </p:cNvSpPr>
          <p:nvPr/>
        </p:nvSpPr>
        <p:spPr bwMode="auto">
          <a:xfrm flipH="1">
            <a:off x="6227762" y="190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AutoShape 49"/>
          <p:cNvSpPr>
            <a:spLocks noChangeArrowheads="1"/>
          </p:cNvSpPr>
          <p:nvPr/>
        </p:nvSpPr>
        <p:spPr bwMode="auto">
          <a:xfrm rot="5386452">
            <a:off x="6227762" y="2286000"/>
            <a:ext cx="76200" cy="76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" name="AutoShape 50"/>
          <p:cNvSpPr>
            <a:spLocks noChangeArrowheads="1"/>
          </p:cNvSpPr>
          <p:nvPr/>
        </p:nvSpPr>
        <p:spPr bwMode="auto">
          <a:xfrm rot="5386452">
            <a:off x="6227762" y="2133600"/>
            <a:ext cx="76200" cy="76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" name="AutoShape 51"/>
          <p:cNvSpPr>
            <a:spLocks noChangeArrowheads="1"/>
          </p:cNvSpPr>
          <p:nvPr/>
        </p:nvSpPr>
        <p:spPr bwMode="auto">
          <a:xfrm rot="5386452">
            <a:off x="6227762" y="1981200"/>
            <a:ext cx="76200" cy="76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5791200" y="3309943"/>
            <a:ext cx="1371600" cy="369888"/>
            <a:chOff x="2688" y="2277"/>
            <a:chExt cx="864" cy="233"/>
          </a:xfrm>
        </p:grpSpPr>
        <p:sp>
          <p:nvSpPr>
            <p:cNvPr id="60" name="Rectangle 53"/>
            <p:cNvSpPr>
              <a:spLocks noChangeArrowheads="1"/>
            </p:cNvSpPr>
            <p:nvPr/>
          </p:nvSpPr>
          <p:spPr bwMode="auto">
            <a:xfrm>
              <a:off x="2688" y="2304"/>
              <a:ext cx="864" cy="192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61" name="Text Box 52"/>
            <p:cNvSpPr txBox="1">
              <a:spLocks noChangeArrowheads="1"/>
            </p:cNvSpPr>
            <p:nvPr/>
          </p:nvSpPr>
          <p:spPr bwMode="auto">
            <a:xfrm>
              <a:off x="2688" y="2277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Estimator</a:t>
              </a:r>
            </a:p>
          </p:txBody>
        </p:sp>
      </p:grpSp>
      <p:sp>
        <p:nvSpPr>
          <p:cNvPr id="48" name="Line 55"/>
          <p:cNvSpPr>
            <a:spLocks noChangeShapeType="1"/>
          </p:cNvSpPr>
          <p:nvPr/>
        </p:nvSpPr>
        <p:spPr bwMode="auto">
          <a:xfrm>
            <a:off x="6913562" y="1905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56"/>
          <p:cNvSpPr>
            <a:spLocks noChangeShapeType="1"/>
          </p:cNvSpPr>
          <p:nvPr/>
        </p:nvSpPr>
        <p:spPr bwMode="auto">
          <a:xfrm>
            <a:off x="1655762" y="28194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58"/>
          <p:cNvSpPr>
            <a:spLocks noChangeShapeType="1"/>
          </p:cNvSpPr>
          <p:nvPr/>
        </p:nvSpPr>
        <p:spPr bwMode="auto">
          <a:xfrm>
            <a:off x="6151562" y="2819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1" name="Object 6"/>
          <p:cNvGraphicFramePr>
            <a:graphicFrameLocks noChangeAspect="1"/>
          </p:cNvGraphicFramePr>
          <p:nvPr/>
        </p:nvGraphicFramePr>
        <p:xfrm>
          <a:off x="5694363" y="4611688"/>
          <a:ext cx="2667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Equation" r:id="rId11" imgW="126720" imgH="241200" progId="Equation.3">
                  <p:embed/>
                </p:oleObj>
              </mc:Choice>
              <mc:Fallback>
                <p:oleObj name="Equation" r:id="rId11" imgW="12672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4611688"/>
                        <a:ext cx="26670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65"/>
          <p:cNvGrpSpPr>
            <a:grpSpLocks/>
          </p:cNvGrpSpPr>
          <p:nvPr/>
        </p:nvGrpSpPr>
        <p:grpSpPr bwMode="auto">
          <a:xfrm rot="16191619">
            <a:off x="1808162" y="2743200"/>
            <a:ext cx="152400" cy="609600"/>
            <a:chOff x="576" y="2352"/>
            <a:chExt cx="96" cy="384"/>
          </a:xfrm>
        </p:grpSpPr>
        <p:sp>
          <p:nvSpPr>
            <p:cNvPr id="56" name="Rectangle 61"/>
            <p:cNvSpPr>
              <a:spLocks noChangeArrowheads="1"/>
            </p:cNvSpPr>
            <p:nvPr/>
          </p:nvSpPr>
          <p:spPr bwMode="auto">
            <a:xfrm>
              <a:off x="576" y="2352"/>
              <a:ext cx="48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AutoShape 62"/>
            <p:cNvSpPr>
              <a:spLocks noChangeArrowheads="1"/>
            </p:cNvSpPr>
            <p:nvPr/>
          </p:nvSpPr>
          <p:spPr bwMode="auto">
            <a:xfrm rot="5386452">
              <a:off x="624" y="2640"/>
              <a:ext cx="48" cy="4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AutoShape 63"/>
            <p:cNvSpPr>
              <a:spLocks noChangeArrowheads="1"/>
            </p:cNvSpPr>
            <p:nvPr/>
          </p:nvSpPr>
          <p:spPr bwMode="auto">
            <a:xfrm rot="5386452">
              <a:off x="624" y="2544"/>
              <a:ext cx="48" cy="4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AutoShape 64"/>
            <p:cNvSpPr>
              <a:spLocks noChangeArrowheads="1"/>
            </p:cNvSpPr>
            <p:nvPr/>
          </p:nvSpPr>
          <p:spPr bwMode="auto">
            <a:xfrm rot="5386452">
              <a:off x="624" y="2448"/>
              <a:ext cx="48" cy="4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3" name="Line 66"/>
          <p:cNvSpPr>
            <a:spLocks noChangeShapeType="1"/>
          </p:cNvSpPr>
          <p:nvPr/>
        </p:nvSpPr>
        <p:spPr bwMode="auto">
          <a:xfrm>
            <a:off x="1884362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67"/>
          <p:cNvSpPr>
            <a:spLocks noChangeShapeType="1"/>
          </p:cNvSpPr>
          <p:nvPr/>
        </p:nvSpPr>
        <p:spPr bwMode="auto">
          <a:xfrm flipV="1">
            <a:off x="1655762" y="2133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3412717" y="1938528"/>
            <a:ext cx="1138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Pendulum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391400" y="1371600"/>
            <a:ext cx="1676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   = pendulum</a:t>
            </a:r>
          </a:p>
          <a:p>
            <a:r>
              <a:rPr lang="en-US" dirty="0" smtClean="0"/>
              <a:t>eigenvector matrix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i="1" dirty="0" smtClean="0"/>
              <a:t>  </a:t>
            </a:r>
            <a:r>
              <a:rPr lang="en-US" dirty="0" smtClean="0"/>
              <a:t> = Cartesian coordinates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 = sensor sig.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i="1" dirty="0" smtClean="0"/>
              <a:t>  </a:t>
            </a:r>
            <a:r>
              <a:rPr lang="en-US" dirty="0" smtClean="0"/>
              <a:t> = estimated  modal </a:t>
            </a:r>
            <a:r>
              <a:rPr lang="en-US" dirty="0" err="1" smtClean="0"/>
              <a:t>coord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= Cartesian damping forces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= modal damping forces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        mode damping filter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i="1" dirty="0" smtClean="0"/>
              <a:t>          </a:t>
            </a:r>
            <a:r>
              <a:rPr lang="en-US" dirty="0" smtClean="0"/>
              <a:t> mode damping gain</a:t>
            </a:r>
          </a:p>
        </p:txBody>
      </p:sp>
      <p:graphicFrame>
        <p:nvGraphicFramePr>
          <p:cNvPr id="73" name="Object 5"/>
          <p:cNvGraphicFramePr>
            <a:graphicFrameLocks noChangeAspect="1"/>
          </p:cNvGraphicFramePr>
          <p:nvPr/>
        </p:nvGraphicFramePr>
        <p:xfrm>
          <a:off x="7605713" y="1441450"/>
          <a:ext cx="787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name="Equation" r:id="rId13" imgW="482400" imgH="190440" progId="Equation.3">
                  <p:embed/>
                </p:oleObj>
              </mc:Choice>
              <mc:Fallback>
                <p:oleObj name="Equation" r:id="rId13" imgW="482400" imgH="1904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713" y="1441450"/>
                        <a:ext cx="7874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5"/>
          <p:cNvGraphicFramePr>
            <a:graphicFrameLocks noChangeAspect="1"/>
          </p:cNvGraphicFramePr>
          <p:nvPr/>
        </p:nvGraphicFramePr>
        <p:xfrm>
          <a:off x="7578725" y="1981200"/>
          <a:ext cx="269875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" name="Equation" r:id="rId15" imgW="164880" imgH="152280" progId="Equation.3">
                  <p:embed/>
                </p:oleObj>
              </mc:Choice>
              <mc:Fallback>
                <p:oleObj name="Equation" r:id="rId15" imgW="164880" imgH="1522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8725" y="1981200"/>
                        <a:ext cx="269875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74"/>
          <p:cNvSpPr/>
          <p:nvPr/>
        </p:nvSpPr>
        <p:spPr>
          <a:xfrm>
            <a:off x="7315200" y="1371600"/>
            <a:ext cx="1752600" cy="533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Object 4"/>
          <p:cNvGraphicFramePr>
            <a:graphicFrameLocks noChangeAspect="1"/>
          </p:cNvGraphicFramePr>
          <p:nvPr/>
        </p:nvGraphicFramePr>
        <p:xfrm>
          <a:off x="7561263" y="4985254"/>
          <a:ext cx="2317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" name="Equation" r:id="rId17" imgW="164880" imgH="228600" progId="Equation.3">
                  <p:embed/>
                </p:oleObj>
              </mc:Choice>
              <mc:Fallback>
                <p:oleObj name="Equation" r:id="rId17" imgW="16488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1263" y="4985254"/>
                        <a:ext cx="23177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4"/>
          <p:cNvGraphicFramePr>
            <a:graphicFrameLocks noChangeAspect="1"/>
          </p:cNvGraphicFramePr>
          <p:nvPr/>
        </p:nvGraphicFramePr>
        <p:xfrm>
          <a:off x="7569200" y="4470904"/>
          <a:ext cx="160338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Equation" r:id="rId19" imgW="114120" imgH="164880" progId="Equation.3">
                  <p:embed/>
                </p:oleObj>
              </mc:Choice>
              <mc:Fallback>
                <p:oleObj name="Equation" r:id="rId19" imgW="114120" imgH="1648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4470904"/>
                        <a:ext cx="160338" cy="23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4"/>
          <p:cNvGraphicFramePr>
            <a:graphicFrameLocks noChangeAspect="1"/>
          </p:cNvGraphicFramePr>
          <p:nvPr/>
        </p:nvGraphicFramePr>
        <p:xfrm>
          <a:off x="7588250" y="3910516"/>
          <a:ext cx="1778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8" name="Equation" r:id="rId21" imgW="126720" imgH="203040" progId="Equation.3">
                  <p:embed/>
                </p:oleObj>
              </mc:Choice>
              <mc:Fallback>
                <p:oleObj name="Equation" r:id="rId21" imgW="12672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0" y="3910516"/>
                        <a:ext cx="1778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4"/>
          <p:cNvGraphicFramePr>
            <a:graphicFrameLocks noChangeAspect="1"/>
          </p:cNvGraphicFramePr>
          <p:nvPr/>
        </p:nvGraphicFramePr>
        <p:xfrm>
          <a:off x="7588250" y="3111500"/>
          <a:ext cx="1778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9" name="Equation" r:id="rId23" imgW="126720" imgH="126720" progId="Equation.3">
                  <p:embed/>
                </p:oleObj>
              </mc:Choice>
              <mc:Fallback>
                <p:oleObj name="Equation" r:id="rId23" imgW="126720" imgH="1267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0" y="3111500"/>
                        <a:ext cx="1778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16"/>
          <p:cNvGraphicFramePr>
            <a:graphicFrameLocks noChangeAspect="1"/>
          </p:cNvGraphicFramePr>
          <p:nvPr/>
        </p:nvGraphicFramePr>
        <p:xfrm>
          <a:off x="7543800" y="6085392"/>
          <a:ext cx="609600" cy="315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" name="Equation" r:id="rId25" imgW="444240" imgH="228600" progId="Equation.3">
                  <p:embed/>
                </p:oleObj>
              </mc:Choice>
              <mc:Fallback>
                <p:oleObj name="Equation" r:id="rId25" imgW="44424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085392"/>
                        <a:ext cx="609600" cy="3154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17"/>
          <p:cNvGraphicFramePr>
            <a:graphicFrameLocks noChangeAspect="1"/>
          </p:cNvGraphicFramePr>
          <p:nvPr/>
        </p:nvGraphicFramePr>
        <p:xfrm>
          <a:off x="7543800" y="5551991"/>
          <a:ext cx="627062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" name="Equation" r:id="rId27" imgW="457200" imgH="228600" progId="Equation.3">
                  <p:embed/>
                </p:oleObj>
              </mc:Choice>
              <mc:Fallback>
                <p:oleObj name="Equation" r:id="rId27" imgW="457200" imgH="228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551991"/>
                        <a:ext cx="627062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1" name="Object 23"/>
          <p:cNvGraphicFramePr>
            <a:graphicFrameLocks noChangeAspect="1"/>
          </p:cNvGraphicFramePr>
          <p:nvPr/>
        </p:nvGraphicFramePr>
        <p:xfrm>
          <a:off x="3798887" y="4191000"/>
          <a:ext cx="4683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" name="Equation" r:id="rId29" imgW="304560" imgH="215640" progId="Equation.3">
                  <p:embed/>
                </p:oleObj>
              </mc:Choice>
              <mc:Fallback>
                <p:oleObj name="Equation" r:id="rId29" imgW="304560" imgH="215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7" y="4191000"/>
                        <a:ext cx="468313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3779838" y="4770438"/>
          <a:ext cx="50641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" name="Equation" r:id="rId31" imgW="330120" imgH="215640" progId="Equation.3">
                  <p:embed/>
                </p:oleObj>
              </mc:Choice>
              <mc:Fallback>
                <p:oleObj name="Equation" r:id="rId31" imgW="330120" imgH="2156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770438"/>
                        <a:ext cx="506412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3" name="Object 25"/>
          <p:cNvGraphicFramePr>
            <a:graphicFrameLocks noChangeAspect="1"/>
          </p:cNvGraphicFramePr>
          <p:nvPr/>
        </p:nvGraphicFramePr>
        <p:xfrm>
          <a:off x="3789363" y="5370513"/>
          <a:ext cx="4873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Equation" r:id="rId33" imgW="317160" imgH="228600" progId="Equation.3">
                  <p:embed/>
                </p:oleObj>
              </mc:Choice>
              <mc:Fallback>
                <p:oleObj name="Equation" r:id="rId33" imgW="31716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3" y="5370513"/>
                        <a:ext cx="487362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4" name="Object 26"/>
          <p:cNvGraphicFramePr>
            <a:graphicFrameLocks noChangeAspect="1"/>
          </p:cNvGraphicFramePr>
          <p:nvPr/>
        </p:nvGraphicFramePr>
        <p:xfrm>
          <a:off x="3779838" y="5913438"/>
          <a:ext cx="5080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Equation" r:id="rId35" imgW="330120" imgH="215640" progId="Equation.3">
                  <p:embed/>
                </p:oleObj>
              </mc:Choice>
              <mc:Fallback>
                <p:oleObj name="Equation" r:id="rId35" imgW="330120" imgH="2156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913438"/>
                        <a:ext cx="50800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9" name="Object 2"/>
          <p:cNvGraphicFramePr>
            <a:graphicFrameLocks noChangeAspect="1"/>
          </p:cNvGraphicFramePr>
          <p:nvPr/>
        </p:nvGraphicFramePr>
        <p:xfrm>
          <a:off x="6477000" y="1558925"/>
          <a:ext cx="27146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Equation" r:id="rId37" imgW="126720" imgH="164880" progId="Equation.3">
                  <p:embed/>
                </p:oleObj>
              </mc:Choice>
              <mc:Fallback>
                <p:oleObj name="Equation" r:id="rId37" imgW="126720" imgH="16488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558925"/>
                        <a:ext cx="271463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0" name="Object 20"/>
          <p:cNvGraphicFramePr>
            <a:graphicFrameLocks noChangeAspect="1"/>
          </p:cNvGraphicFramePr>
          <p:nvPr/>
        </p:nvGraphicFramePr>
        <p:xfrm>
          <a:off x="7594600" y="3654425"/>
          <a:ext cx="1778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7" name="Equation" r:id="rId39" imgW="126720" imgH="164880" progId="Equation.3">
                  <p:embed/>
                </p:oleObj>
              </mc:Choice>
              <mc:Fallback>
                <p:oleObj name="Equation" r:id="rId39" imgW="126720" imgH="16488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654425"/>
                        <a:ext cx="177800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>
          <a:xfrm>
            <a:off x="76200" y="6492875"/>
            <a:ext cx="2133600" cy="365125"/>
          </a:xfrm>
        </p:spPr>
        <p:txBody>
          <a:bodyPr/>
          <a:lstStyle/>
          <a:p>
            <a:pPr algn="l"/>
            <a:fld id="{19D414C6-B0D3-480C-B198-A30EEA25AFB5}" type="slidenum">
              <a:rPr lang="en-US" smtClean="0"/>
              <a:pPr algn="l"/>
              <a:t>14</a:t>
            </a:fld>
            <a:endParaRPr lang="en-US"/>
          </a:p>
        </p:txBody>
      </p:sp>
      <p:sp>
        <p:nvSpPr>
          <p:cNvPr id="83" name="Footer Placeholder 8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 dirty="0" smtClean="0"/>
              <a:t>G1200694</a:t>
            </a:r>
            <a:r>
              <a:rPr lang="en-US" dirty="0" smtClean="0"/>
              <a:t> - ACC 2012 - 27 June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12" y="1298448"/>
            <a:ext cx="832850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 Feedback Design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269038" y="5903170"/>
          <a:ext cx="1512887" cy="857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4" imgW="761760" imgH="431640" progId="Equation.3">
                  <p:embed/>
                </p:oleObj>
              </mc:Choice>
              <mc:Fallback>
                <p:oleObj name="Equation" r:id="rId4" imgW="7617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038" y="5903170"/>
                        <a:ext cx="1512887" cy="8579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8008938" y="6069013"/>
          <a:ext cx="10588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6" imgW="533160" imgH="228600" progId="Equation.3">
                  <p:embed/>
                </p:oleObj>
              </mc:Choice>
              <mc:Fallback>
                <p:oleObj name="Equation" r:id="rId6" imgW="5331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8938" y="6069013"/>
                        <a:ext cx="105886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0" name="Object 14"/>
          <p:cNvGraphicFramePr>
            <a:graphicFrameLocks noChangeAspect="1"/>
          </p:cNvGraphicFramePr>
          <p:nvPr/>
        </p:nvGraphicFramePr>
        <p:xfrm>
          <a:off x="5340350" y="6172200"/>
          <a:ext cx="7556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8" imgW="558720" imgH="203040" progId="Equation.3">
                  <p:embed/>
                </p:oleObj>
              </mc:Choice>
              <mc:Fallback>
                <p:oleObj name="Equation" r:id="rId8" imgW="55872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6172200"/>
                        <a:ext cx="75565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772400" y="6172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19800" y="6172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05400" y="6172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8912" y="1298448"/>
            <a:ext cx="832850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8912" y="1298448"/>
            <a:ext cx="8328501" cy="457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5"/>
          <p:cNvGrpSpPr/>
          <p:nvPr/>
        </p:nvGrpSpPr>
        <p:grpSpPr>
          <a:xfrm>
            <a:off x="4177739" y="2286000"/>
            <a:ext cx="241861" cy="762000"/>
            <a:chOff x="3872939" y="2438400"/>
            <a:chExt cx="241861" cy="7620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114800" y="2819400"/>
              <a:ext cx="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7228" name="Object 12"/>
            <p:cNvGraphicFramePr>
              <a:graphicFrameLocks noChangeAspect="1"/>
            </p:cNvGraphicFramePr>
            <p:nvPr/>
          </p:nvGraphicFramePr>
          <p:xfrm>
            <a:off x="3872939" y="2438400"/>
            <a:ext cx="241861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2" name="Equation" r:id="rId12" imgW="139680" imgH="203040" progId="Equation.3">
                    <p:embed/>
                  </p:oleObj>
                </mc:Choice>
                <mc:Fallback>
                  <p:oleObj name="Equation" r:id="rId12" imgW="139680" imgH="2030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2939" y="2438400"/>
                          <a:ext cx="241861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7226" name="Object 10"/>
          <p:cNvGraphicFramePr>
            <a:graphicFrameLocks noChangeAspect="1"/>
          </p:cNvGraphicFramePr>
          <p:nvPr/>
        </p:nvGraphicFramePr>
        <p:xfrm>
          <a:off x="130175" y="5943600"/>
          <a:ext cx="50514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14" imgW="3276360" imgH="457200" progId="Equation.3">
                  <p:embed/>
                </p:oleObj>
              </mc:Choice>
              <mc:Fallback>
                <p:oleObj name="Equation" r:id="rId14" imgW="327636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5943600"/>
                        <a:ext cx="505142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9800" y="5638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pproximate damping ratio</a:t>
            </a:r>
            <a:endParaRPr lang="en-US" dirty="0"/>
          </a:p>
        </p:txBody>
      </p:sp>
      <p:cxnSp>
        <p:nvCxnSpPr>
          <p:cNvPr id="7" name="Straight Arrow Connector 6"/>
          <p:cNvCxnSpPr>
            <a:endCxn id="137230" idx="0"/>
          </p:cNvCxnSpPr>
          <p:nvPr/>
        </p:nvCxnSpPr>
        <p:spPr>
          <a:xfrm flipH="1">
            <a:off x="5718175" y="5867400"/>
            <a:ext cx="2254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99" y="1066800"/>
            <a:ext cx="832850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676400" y="5715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 (Hz)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2173817" y="6477000"/>
          <a:ext cx="26458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4" imgW="139680" imgH="203040" progId="Equation.3">
                  <p:embed/>
                </p:oleObj>
              </mc:Choice>
              <mc:Fallback>
                <p:oleObj name="Equation" r:id="rId4" imgW="13968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817" y="6477000"/>
                        <a:ext cx="26458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Damped Response to Impulse from Gnd.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4419600" y="4724400"/>
            <a:ext cx="3505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Assuming perfect state estimation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62400" y="1447800"/>
            <a:ext cx="1371600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 second damping requirement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1066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Impulse Response Simulation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Estimator Design</a:t>
            </a:r>
            <a:endParaRPr lang="en-US" dirty="0"/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4800600" y="1981200"/>
          <a:ext cx="3657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6" name="Equation" r:id="rId3" imgW="2438280" imgH="507960" progId="Equation.3">
                  <p:embed/>
                </p:oleObj>
              </mc:Choice>
              <mc:Fallback>
                <p:oleObj name="Equation" r:id="rId3" imgW="2438280" imgH="5079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981200"/>
                        <a:ext cx="3657600" cy="7620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31" name="Picture 23" descr="C:\Users\MIT\Documents\Massachusetts Institute of Technology\Mech E\PhD\Presentations\ACC 2012 Presentation\ModalB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371600"/>
            <a:ext cx="3587155" cy="2532063"/>
          </a:xfrm>
          <a:prstGeom prst="rect">
            <a:avLst/>
          </a:prstGeom>
          <a:noFill/>
        </p:spPr>
      </p:pic>
      <p:sp>
        <p:nvSpPr>
          <p:cNvPr id="124" name="Oval 123"/>
          <p:cNvSpPr/>
          <p:nvPr/>
        </p:nvSpPr>
        <p:spPr>
          <a:xfrm>
            <a:off x="3124200" y="2209800"/>
            <a:ext cx="1219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Arrow Connector 125"/>
          <p:cNvCxnSpPr>
            <a:stCxn id="124" idx="6"/>
          </p:cNvCxnSpPr>
          <p:nvPr/>
        </p:nvCxnSpPr>
        <p:spPr>
          <a:xfrm flipV="1">
            <a:off x="4343400" y="2362200"/>
            <a:ext cx="457200" cy="381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Object 129"/>
          <p:cNvGraphicFramePr>
            <a:graphicFrameLocks noChangeAspect="1"/>
          </p:cNvGraphicFramePr>
          <p:nvPr/>
        </p:nvGraphicFramePr>
        <p:xfrm>
          <a:off x="5410200" y="2895599"/>
          <a:ext cx="2530126" cy="838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7" name="Equation" r:id="rId6" imgW="2070000" imgH="685800" progId="Equation.3">
                  <p:embed/>
                </p:oleObj>
              </mc:Choice>
              <mc:Fallback>
                <p:oleObj name="Equation" r:id="rId6" imgW="2070000" imgH="6858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895599"/>
                        <a:ext cx="2530126" cy="8382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130"/>
          <p:cNvGraphicFramePr>
            <a:graphicFrameLocks noChangeAspect="1"/>
          </p:cNvGraphicFramePr>
          <p:nvPr/>
        </p:nvGraphicFramePr>
        <p:xfrm>
          <a:off x="914400" y="4495800"/>
          <a:ext cx="310341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8" name="Equation" r:id="rId8" imgW="2133360" imgH="838080" progId="Equation.3">
                  <p:embed/>
                </p:oleObj>
              </mc:Choice>
              <mc:Fallback>
                <p:oleObj name="Equation" r:id="rId8" imgW="2133360" imgH="83808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3103419" cy="1219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4" name="Object 26"/>
          <p:cNvGraphicFramePr>
            <a:graphicFrameLocks noChangeAspect="1"/>
          </p:cNvGraphicFramePr>
          <p:nvPr/>
        </p:nvGraphicFramePr>
        <p:xfrm>
          <a:off x="457200" y="5791200"/>
          <a:ext cx="386238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9" name="Equation" r:id="rId10" imgW="2654280" imgH="685800" progId="Equation.3">
                  <p:embed/>
                </p:oleObj>
              </mc:Choice>
              <mc:Fallback>
                <p:oleObj name="Equation" r:id="rId10" imgW="2654280" imgH="6858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91200"/>
                        <a:ext cx="3862387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ight Arrow 134"/>
          <p:cNvSpPr/>
          <p:nvPr/>
        </p:nvSpPr>
        <p:spPr>
          <a:xfrm>
            <a:off x="4343400" y="502920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035" name="Object 27"/>
          <p:cNvGraphicFramePr>
            <a:graphicFrameLocks noChangeAspect="1"/>
          </p:cNvGraphicFramePr>
          <p:nvPr/>
        </p:nvGraphicFramePr>
        <p:xfrm>
          <a:off x="5640388" y="4876800"/>
          <a:ext cx="8445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0" name="Equation" r:id="rId12" imgW="342720" imgH="190440" progId="Equation.3">
                  <p:embed/>
                </p:oleObj>
              </mc:Choice>
              <mc:Fallback>
                <p:oleObj name="Equation" r:id="rId12" imgW="342720" imgH="19044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8" y="4876800"/>
                        <a:ext cx="8445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6" name="Object 28"/>
          <p:cNvGraphicFramePr>
            <a:graphicFrameLocks noChangeAspect="1"/>
          </p:cNvGraphicFramePr>
          <p:nvPr/>
        </p:nvGraphicFramePr>
        <p:xfrm>
          <a:off x="2921000" y="6010275"/>
          <a:ext cx="16668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1" name="Equation" r:id="rId14" imgW="114120" imgH="215640" progId="Equation.3">
                  <p:embed/>
                </p:oleObj>
              </mc:Choice>
              <mc:Fallback>
                <p:oleObj name="Equation" r:id="rId14" imgW="114120" imgH="21564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6010275"/>
                        <a:ext cx="16668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181600" y="5943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 cost of estimation error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5373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 cost of using noisy sensor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791200" y="5410200"/>
            <a:ext cx="0" cy="4191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477000" y="5257800"/>
            <a:ext cx="533400" cy="1905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7400" y="4495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365125"/>
          </a:xfrm>
        </p:spPr>
        <p:txBody>
          <a:bodyPr/>
          <a:lstStyle/>
          <a:p>
            <a:fld id="{19D414C6-B0D3-480C-B198-A30EEA25AFB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 dirty="0" smtClean="0"/>
              <a:t>G1200694</a:t>
            </a:r>
            <a:r>
              <a:rPr lang="en-US" dirty="0" smtClean="0"/>
              <a:t> - ACC 2012 - 27 June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" y="4114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Linear Quadratic Regulator (LQR) design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" grpId="0"/>
      <p:bldP spid="14" grpId="0"/>
      <p:bldP spid="19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Q and R: Not Unique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4039D-809C-4304-A25F-E91354C11FB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39763" y="3455988"/>
          <a:ext cx="4945062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3" imgW="2768400" imgH="939600" progId="Equation.3">
                  <p:embed/>
                </p:oleObj>
              </mc:Choice>
              <mc:Fallback>
                <p:oleObj name="Equation" r:id="rId3" imgW="2768400" imgH="939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3455988"/>
                        <a:ext cx="4945062" cy="167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6183313" y="3478213"/>
          <a:ext cx="2416175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5" imgW="1434960" imgH="939600" progId="Equation.3">
                  <p:embed/>
                </p:oleObj>
              </mc:Choice>
              <mc:Fallback>
                <p:oleObj name="Equation" r:id="rId5" imgW="1434960" imgH="939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13" y="3478213"/>
                        <a:ext cx="2416175" cy="157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6743700" y="5421313"/>
            <a:ext cx="1866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R is still to be determined</a:t>
            </a:r>
          </a:p>
        </p:txBody>
      </p:sp>
      <p:graphicFrame>
        <p:nvGraphicFramePr>
          <p:cNvPr id="7172" name="Object 2"/>
          <p:cNvGraphicFramePr>
            <a:graphicFrameLocks noChangeAspect="1"/>
          </p:cNvGraphicFramePr>
          <p:nvPr/>
        </p:nvGraphicFramePr>
        <p:xfrm>
          <a:off x="3589337" y="2487613"/>
          <a:ext cx="2952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7" imgW="164880" imgH="190440" progId="Equation.3">
                  <p:embed/>
                </p:oleObj>
              </mc:Choice>
              <mc:Fallback>
                <p:oleObj name="Equation" r:id="rId7" imgW="164880" imgH="190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7" y="2487613"/>
                        <a:ext cx="29527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2751137" y="3249613"/>
            <a:ext cx="0" cy="2286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84737" y="3249613"/>
            <a:ext cx="0" cy="2286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51137" y="3249613"/>
            <a:ext cx="2133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41737" y="2944813"/>
            <a:ext cx="0" cy="304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73" name="Object 2"/>
          <p:cNvGraphicFramePr>
            <a:graphicFrameLocks noChangeAspect="1"/>
          </p:cNvGraphicFramePr>
          <p:nvPr/>
        </p:nvGraphicFramePr>
        <p:xfrm>
          <a:off x="65087" y="5486400"/>
          <a:ext cx="54213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9" imgW="3035160" imgH="457200" progId="Equation.3">
                  <p:embed/>
                </p:oleObj>
              </mc:Choice>
              <mc:Fallback>
                <p:oleObj name="Equation" r:id="rId9" imgW="303516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" y="5486400"/>
                        <a:ext cx="5421313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52400" y="1371600"/>
          <a:ext cx="31035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11" imgW="2133360" imgH="838080" progId="Equation.3">
                  <p:embed/>
                </p:oleObj>
              </mc:Choice>
              <mc:Fallback>
                <p:oleObj name="Equation" r:id="rId11" imgW="2133360" imgH="8380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71600"/>
                        <a:ext cx="3103563" cy="1219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G1200694</a:t>
            </a:r>
            <a:r>
              <a:rPr lang="en-US" dirty="0" smtClean="0"/>
              <a:t> - ACC 2012 - 27 June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Solving the R matrix for MIMO Modal Damping</a:t>
            </a:r>
            <a:endParaRPr lang="en-US" dirty="0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810918" y="2006600"/>
          <a:ext cx="3742282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7" name="Equation" r:id="rId3" imgW="1752480" imgH="558720" progId="Equation.3">
                  <p:embed/>
                </p:oleObj>
              </mc:Choice>
              <mc:Fallback>
                <p:oleObj name="Equation" r:id="rId3" imgW="1752480" imgH="558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0918" y="2006600"/>
                        <a:ext cx="3742282" cy="11938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519113" y="3505200"/>
          <a:ext cx="5500687" cy="98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8" name="Equation" r:id="rId5" imgW="2234880" imgH="393480" progId="Equation.3">
                  <p:embed/>
                </p:oleObj>
              </mc:Choice>
              <mc:Fallback>
                <p:oleObj name="Equation" r:id="rId5" imgW="22348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3505200"/>
                        <a:ext cx="5500687" cy="98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457200" y="4768850"/>
          <a:ext cx="7594601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9" name="Equation" r:id="rId7" imgW="3085920" imgH="419040" progId="Equation.3">
                  <p:embed/>
                </p:oleObj>
              </mc:Choice>
              <mc:Fallback>
                <p:oleObj name="Equation" r:id="rId7" imgW="308592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768850"/>
                        <a:ext cx="7594601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6248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DOFs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are: x, y, z, yaw, pitch, roll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8216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51170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572000" y="6019800"/>
            <a:ext cx="990600" cy="685800"/>
            <a:chOff x="4800600" y="5410200"/>
            <a:chExt cx="1905000" cy="1447800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4838700" y="5981700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686300" y="5981700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Direct Access Storage 9"/>
            <p:cNvSpPr/>
            <p:nvPr/>
          </p:nvSpPr>
          <p:spPr>
            <a:xfrm>
              <a:off x="4800600" y="5943600"/>
              <a:ext cx="685800" cy="914400"/>
            </a:xfrm>
            <a:prstGeom prst="flowChartMagneticDrum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4610100" y="5905500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457700" y="5905500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867400" y="6403848"/>
              <a:ext cx="838200" cy="0"/>
            </a:xfrm>
            <a:prstGeom prst="line">
              <a:avLst/>
            </a:prstGeom>
            <a:ln w="254000" cap="flat" cmpd="sng">
              <a:solidFill>
                <a:srgbClr val="FF0000">
                  <a:alpha val="25098"/>
                </a:srgbClr>
              </a:solidFill>
              <a:round/>
              <a:head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715000" y="6403848"/>
              <a:ext cx="838200" cy="0"/>
            </a:xfrm>
            <a:prstGeom prst="line">
              <a:avLst/>
            </a:prstGeom>
            <a:ln w="254000" cap="flat" cmpd="sng">
              <a:solidFill>
                <a:srgbClr val="FF0000">
                  <a:alpha val="25098"/>
                </a:srgbClr>
              </a:solidFill>
              <a:round/>
              <a:head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562600" y="6403848"/>
              <a:ext cx="838200" cy="0"/>
            </a:xfrm>
            <a:prstGeom prst="line">
              <a:avLst/>
            </a:prstGeom>
            <a:ln w="254000" cap="flat" cmpd="sng">
              <a:solidFill>
                <a:srgbClr val="FF0000">
                  <a:alpha val="25098"/>
                </a:srgbClr>
              </a:solidFill>
              <a:round/>
              <a:head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410200" y="6403848"/>
              <a:ext cx="838200" cy="0"/>
            </a:xfrm>
            <a:prstGeom prst="line">
              <a:avLst/>
            </a:prstGeom>
            <a:ln w="254000" cap="flat" cmpd="sng">
              <a:solidFill>
                <a:srgbClr val="FF0000"/>
              </a:solidFill>
              <a:round/>
              <a:head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>
            <a:off x="5791200" y="6477000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72200" y="6183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791200" y="6096000"/>
            <a:ext cx="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91200" y="5943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24000" y="14594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Try a bunch of R matrices and see what works best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629400" y="21336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Measure ‘best’ with an auxiliary cost function.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Motivation</a:t>
            </a:r>
            <a:r>
              <a:rPr lang="en-US" dirty="0" smtClean="0"/>
              <a:t>: Observe gravitational waves from astrophysical sources (supernovae, pulsars, black hole mergers, etc) using the LIGO observatories.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Problem</a:t>
            </a:r>
            <a:r>
              <a:rPr lang="en-US" dirty="0" smtClean="0"/>
              <a:t>: Multi-DOF isolation systems enhance ground motion at high Q resonances. Damped using active feedback. This control introduces additional noise. Optimal control required achieve adequate trade-off.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Solution: </a:t>
            </a:r>
            <a:r>
              <a:rPr lang="en-US" dirty="0" smtClean="0"/>
              <a:t> Modal damping to simplify and decouple optimization of each mode’s damping. Also permits real-time tuning.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G1200694</a:t>
            </a:r>
          </a:p>
          <a:p>
            <a:r>
              <a:rPr lang="en-US" dirty="0" smtClean="0"/>
              <a:t> - ACC 2012 - 27 June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 Estimation Cost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" y="1524000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4736592" y="3218688"/>
            <a:ext cx="0" cy="243840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90600" y="3675888"/>
            <a:ext cx="3733800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4835525" y="2837688"/>
          <a:ext cx="126047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Equation" r:id="rId4" imgW="749160" imgH="203040" progId="Equation.3">
                  <p:embed/>
                </p:oleObj>
              </mc:Choice>
              <mc:Fallback>
                <p:oleObj name="Equation" r:id="rId4" imgW="7491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525" y="2837688"/>
                        <a:ext cx="1260475" cy="341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G1200694</a:t>
            </a:r>
            <a:r>
              <a:rPr lang="en-US" dirty="0" smtClean="0"/>
              <a:t> - ACC 2012 - 27 June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1524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 is the laser axis)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Noise Amplification</a:t>
            </a:r>
            <a:endParaRPr lang="en-US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" y="1447800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7620000" y="5160264"/>
            <a:ext cx="990600" cy="115824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0" y="4437888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Noise requirement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8153400" y="4961108"/>
            <a:ext cx="38100" cy="23878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91400" y="1969008"/>
            <a:ext cx="121920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G1200694</a:t>
            </a:r>
            <a:r>
              <a:rPr lang="en-US" dirty="0" smtClean="0"/>
              <a:t> - ACC 2012 - 27 June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Modal damping provides an intuitive way to optimize a highly coupled, many DOF system, with strict noise performance.</a:t>
            </a:r>
          </a:p>
          <a:p>
            <a:r>
              <a:rPr lang="en-US" dirty="0" smtClean="0"/>
              <a:t>Real-time or adaptive tuning possible by adjusting gains on each mode.</a:t>
            </a:r>
          </a:p>
          <a:p>
            <a:r>
              <a:rPr lang="en-US" smtClean="0"/>
              <a:t>Future </a:t>
            </a:r>
            <a:r>
              <a:rPr lang="en-US" dirty="0" smtClean="0"/>
              <a:t>work to involve implementation on a true Advanced LIGO interferometer.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6FC2-A67D-4946-8605-7718223933D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5280" y="38885"/>
            <a:ext cx="1270080" cy="46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6960" cy="8295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G1200694</a:t>
            </a:r>
            <a:r>
              <a:rPr lang="en-US" dirty="0" smtClean="0"/>
              <a:t> - ACC 2012 - 27 June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pic>
        <p:nvPicPr>
          <p:cNvPr id="3" name="Picture 2" descr="C:\Users\MIT\Documents\Massachusetts Institute of Technology\Mech E\PhD\Thesis\Auxiliary Files\LIGO over Cambridg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108950" cy="5073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6477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LIGO spans 16 km</a:t>
            </a:r>
            <a:r>
              <a:rPr lang="en-US" baseline="30000" dirty="0" smtClean="0"/>
              <a:t>2</a:t>
            </a:r>
            <a:r>
              <a:rPr lang="en-US" dirty="0" smtClean="0"/>
              <a:t>. Cambridge, MA covers 16.65 km</a:t>
            </a:r>
            <a:r>
              <a:rPr lang="en-US" baseline="30000" dirty="0" smtClean="0"/>
              <a:t>2</a:t>
            </a:r>
            <a:r>
              <a:rPr lang="en-US" dirty="0" smtClean="0"/>
              <a:t> (</a:t>
            </a:r>
            <a:r>
              <a:rPr lang="en-US" dirty="0" err="1" smtClean="0"/>
              <a:t>wikipedia</a:t>
            </a:r>
            <a:r>
              <a:rPr lang="en-US" dirty="0" smtClean="0"/>
              <a:t> </a:t>
            </a:r>
            <a:r>
              <a:rPr lang="en-US" sz="600" dirty="0" smtClean="0"/>
              <a:t>http://en.wikipedia.org/wiki/Cambridge,_Massachusetts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548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Kenmore Square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4648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MIT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3124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Harvard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886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MGH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1524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Porter Square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85800" y="1731643"/>
            <a:ext cx="6400800" cy="4821557"/>
            <a:chOff x="96" y="1248"/>
            <a:chExt cx="3360" cy="2531"/>
          </a:xfrm>
        </p:grpSpPr>
        <p:sp>
          <p:nvSpPr>
            <p:cNvPr id="32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3281" cy="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205"/>
            <p:cNvGrpSpPr>
              <a:grpSpLocks/>
            </p:cNvGrpSpPr>
            <p:nvPr/>
          </p:nvGrpSpPr>
          <p:grpSpPr bwMode="auto">
            <a:xfrm>
              <a:off x="182" y="1299"/>
              <a:ext cx="3263" cy="2480"/>
              <a:chOff x="182" y="1299"/>
              <a:chExt cx="3263" cy="2480"/>
            </a:xfrm>
          </p:grpSpPr>
          <p:sp>
            <p:nvSpPr>
              <p:cNvPr id="61" name="Line 5"/>
              <p:cNvSpPr>
                <a:spLocks noChangeShapeType="1"/>
              </p:cNvSpPr>
              <p:nvPr/>
            </p:nvSpPr>
            <p:spPr bwMode="auto">
              <a:xfrm>
                <a:off x="469" y="2363"/>
                <a:ext cx="31" cy="1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6"/>
              <p:cNvSpPr>
                <a:spLocks noChangeShapeType="1"/>
              </p:cNvSpPr>
              <p:nvPr/>
            </p:nvSpPr>
            <p:spPr bwMode="auto">
              <a:xfrm>
                <a:off x="385" y="2363"/>
                <a:ext cx="55" cy="1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"/>
              <p:cNvSpPr>
                <a:spLocks/>
              </p:cNvSpPr>
              <p:nvPr/>
            </p:nvSpPr>
            <p:spPr bwMode="auto">
              <a:xfrm>
                <a:off x="440" y="2345"/>
                <a:ext cx="37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37" y="18"/>
                  </a:cxn>
                  <a:cxn ang="0">
                    <a:pos x="0" y="0"/>
                  </a:cxn>
                  <a:cxn ang="0">
                    <a:pos x="0" y="37"/>
                  </a:cxn>
                </a:cxnLst>
                <a:rect l="0" t="0" r="r" b="b"/>
                <a:pathLst>
                  <a:path w="37" h="37">
                    <a:moveTo>
                      <a:pt x="0" y="37"/>
                    </a:moveTo>
                    <a:lnTo>
                      <a:pt x="37" y="18"/>
                    </a:lnTo>
                    <a:lnTo>
                      <a:pt x="0" y="0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"/>
              <p:cNvSpPr>
                <a:spLocks noEditPoints="1"/>
              </p:cNvSpPr>
              <p:nvPr/>
            </p:nvSpPr>
            <p:spPr bwMode="auto">
              <a:xfrm>
                <a:off x="2064" y="3393"/>
                <a:ext cx="227" cy="81"/>
              </a:xfrm>
              <a:custGeom>
                <a:avLst/>
                <a:gdLst/>
                <a:ahLst/>
                <a:cxnLst>
                  <a:cxn ang="0">
                    <a:pos x="4" y="388"/>
                  </a:cxn>
                  <a:cxn ang="0">
                    <a:pos x="49" y="268"/>
                  </a:cxn>
                  <a:cxn ang="0">
                    <a:pos x="77" y="256"/>
                  </a:cxn>
                  <a:cxn ang="0">
                    <a:pos x="89" y="283"/>
                  </a:cxn>
                  <a:cxn ang="0">
                    <a:pos x="44" y="403"/>
                  </a:cxn>
                  <a:cxn ang="0">
                    <a:pos x="17" y="415"/>
                  </a:cxn>
                  <a:cxn ang="0">
                    <a:pos x="4" y="388"/>
                  </a:cxn>
                  <a:cxn ang="0">
                    <a:pos x="96" y="145"/>
                  </a:cxn>
                  <a:cxn ang="0">
                    <a:pos x="126" y="92"/>
                  </a:cxn>
                  <a:cxn ang="0">
                    <a:pos x="130" y="87"/>
                  </a:cxn>
                  <a:cxn ang="0">
                    <a:pos x="176" y="44"/>
                  </a:cxn>
                  <a:cxn ang="0">
                    <a:pos x="181" y="40"/>
                  </a:cxn>
                  <a:cxn ang="0">
                    <a:pos x="185" y="39"/>
                  </a:cxn>
                  <a:cxn ang="0">
                    <a:pos x="213" y="49"/>
                  </a:cxn>
                  <a:cxn ang="0">
                    <a:pos x="203" y="77"/>
                  </a:cxn>
                  <a:cxn ang="0">
                    <a:pos x="200" y="79"/>
                  </a:cxn>
                  <a:cxn ang="0">
                    <a:pos x="205" y="75"/>
                  </a:cxn>
                  <a:cxn ang="0">
                    <a:pos x="159" y="118"/>
                  </a:cxn>
                  <a:cxn ang="0">
                    <a:pos x="163" y="113"/>
                  </a:cxn>
                  <a:cxn ang="0">
                    <a:pos x="133" y="166"/>
                  </a:cxn>
                  <a:cxn ang="0">
                    <a:pos x="104" y="174"/>
                  </a:cxn>
                  <a:cxn ang="0">
                    <a:pos x="96" y="145"/>
                  </a:cxn>
                  <a:cxn ang="0">
                    <a:pos x="315" y="0"/>
                  </a:cxn>
                  <a:cxn ang="0">
                    <a:pos x="443" y="0"/>
                  </a:cxn>
                  <a:cxn ang="0">
                    <a:pos x="464" y="21"/>
                  </a:cxn>
                  <a:cxn ang="0">
                    <a:pos x="443" y="43"/>
                  </a:cxn>
                  <a:cxn ang="0">
                    <a:pos x="315" y="43"/>
                  </a:cxn>
                  <a:cxn ang="0">
                    <a:pos x="294" y="21"/>
                  </a:cxn>
                  <a:cxn ang="0">
                    <a:pos x="315" y="0"/>
                  </a:cxn>
                  <a:cxn ang="0">
                    <a:pos x="571" y="0"/>
                  </a:cxn>
                  <a:cxn ang="0">
                    <a:pos x="699" y="0"/>
                  </a:cxn>
                  <a:cxn ang="0">
                    <a:pos x="720" y="21"/>
                  </a:cxn>
                  <a:cxn ang="0">
                    <a:pos x="699" y="43"/>
                  </a:cxn>
                  <a:cxn ang="0">
                    <a:pos x="571" y="43"/>
                  </a:cxn>
                  <a:cxn ang="0">
                    <a:pos x="550" y="21"/>
                  </a:cxn>
                  <a:cxn ang="0">
                    <a:pos x="571" y="0"/>
                  </a:cxn>
                  <a:cxn ang="0">
                    <a:pos x="827" y="0"/>
                  </a:cxn>
                  <a:cxn ang="0">
                    <a:pos x="955" y="0"/>
                  </a:cxn>
                  <a:cxn ang="0">
                    <a:pos x="976" y="21"/>
                  </a:cxn>
                  <a:cxn ang="0">
                    <a:pos x="955" y="43"/>
                  </a:cxn>
                  <a:cxn ang="0">
                    <a:pos x="827" y="43"/>
                  </a:cxn>
                  <a:cxn ang="0">
                    <a:pos x="806" y="21"/>
                  </a:cxn>
                  <a:cxn ang="0">
                    <a:pos x="827" y="0"/>
                  </a:cxn>
                  <a:cxn ang="0">
                    <a:pos x="1083" y="0"/>
                  </a:cxn>
                  <a:cxn ang="0">
                    <a:pos x="1170" y="0"/>
                  </a:cxn>
                  <a:cxn ang="0">
                    <a:pos x="1192" y="21"/>
                  </a:cxn>
                  <a:cxn ang="0">
                    <a:pos x="1170" y="43"/>
                  </a:cxn>
                  <a:cxn ang="0">
                    <a:pos x="1083" y="43"/>
                  </a:cxn>
                  <a:cxn ang="0">
                    <a:pos x="1062" y="21"/>
                  </a:cxn>
                  <a:cxn ang="0">
                    <a:pos x="1083" y="0"/>
                  </a:cxn>
                </a:cxnLst>
                <a:rect l="0" t="0" r="r" b="b"/>
                <a:pathLst>
                  <a:path w="1192" h="420">
                    <a:moveTo>
                      <a:pt x="4" y="388"/>
                    </a:moveTo>
                    <a:lnTo>
                      <a:pt x="49" y="268"/>
                    </a:lnTo>
                    <a:cubicBezTo>
                      <a:pt x="53" y="257"/>
                      <a:pt x="66" y="251"/>
                      <a:pt x="77" y="256"/>
                    </a:cubicBezTo>
                    <a:cubicBezTo>
                      <a:pt x="88" y="260"/>
                      <a:pt x="93" y="272"/>
                      <a:pt x="89" y="283"/>
                    </a:cubicBezTo>
                    <a:lnTo>
                      <a:pt x="44" y="403"/>
                    </a:lnTo>
                    <a:cubicBezTo>
                      <a:pt x="40" y="414"/>
                      <a:pt x="28" y="420"/>
                      <a:pt x="17" y="415"/>
                    </a:cubicBezTo>
                    <a:cubicBezTo>
                      <a:pt x="6" y="411"/>
                      <a:pt x="0" y="399"/>
                      <a:pt x="4" y="388"/>
                    </a:cubicBezTo>
                    <a:close/>
                    <a:moveTo>
                      <a:pt x="96" y="145"/>
                    </a:moveTo>
                    <a:lnTo>
                      <a:pt x="126" y="92"/>
                    </a:lnTo>
                    <a:cubicBezTo>
                      <a:pt x="127" y="90"/>
                      <a:pt x="128" y="88"/>
                      <a:pt x="130" y="87"/>
                    </a:cubicBezTo>
                    <a:lnTo>
                      <a:pt x="176" y="44"/>
                    </a:lnTo>
                    <a:cubicBezTo>
                      <a:pt x="177" y="42"/>
                      <a:pt x="179" y="41"/>
                      <a:pt x="181" y="40"/>
                    </a:cubicBezTo>
                    <a:lnTo>
                      <a:pt x="185" y="39"/>
                    </a:lnTo>
                    <a:cubicBezTo>
                      <a:pt x="195" y="33"/>
                      <a:pt x="208" y="38"/>
                      <a:pt x="213" y="49"/>
                    </a:cubicBezTo>
                    <a:cubicBezTo>
                      <a:pt x="218" y="59"/>
                      <a:pt x="214" y="72"/>
                      <a:pt x="203" y="77"/>
                    </a:cubicBezTo>
                    <a:lnTo>
                      <a:pt x="200" y="79"/>
                    </a:lnTo>
                    <a:lnTo>
                      <a:pt x="205" y="75"/>
                    </a:lnTo>
                    <a:lnTo>
                      <a:pt x="159" y="118"/>
                    </a:lnTo>
                    <a:lnTo>
                      <a:pt x="163" y="113"/>
                    </a:lnTo>
                    <a:lnTo>
                      <a:pt x="133" y="166"/>
                    </a:lnTo>
                    <a:cubicBezTo>
                      <a:pt x="127" y="177"/>
                      <a:pt x="114" y="180"/>
                      <a:pt x="104" y="174"/>
                    </a:cubicBezTo>
                    <a:cubicBezTo>
                      <a:pt x="94" y="169"/>
                      <a:pt x="90" y="156"/>
                      <a:pt x="96" y="145"/>
                    </a:cubicBezTo>
                    <a:close/>
                    <a:moveTo>
                      <a:pt x="315" y="0"/>
                    </a:moveTo>
                    <a:lnTo>
                      <a:pt x="443" y="0"/>
                    </a:lnTo>
                    <a:cubicBezTo>
                      <a:pt x="455" y="0"/>
                      <a:pt x="464" y="10"/>
                      <a:pt x="464" y="21"/>
                    </a:cubicBezTo>
                    <a:cubicBezTo>
                      <a:pt x="464" y="33"/>
                      <a:pt x="455" y="43"/>
                      <a:pt x="443" y="43"/>
                    </a:cubicBezTo>
                    <a:lnTo>
                      <a:pt x="315" y="43"/>
                    </a:lnTo>
                    <a:cubicBezTo>
                      <a:pt x="303" y="43"/>
                      <a:pt x="294" y="33"/>
                      <a:pt x="294" y="21"/>
                    </a:cubicBezTo>
                    <a:cubicBezTo>
                      <a:pt x="294" y="10"/>
                      <a:pt x="303" y="0"/>
                      <a:pt x="315" y="0"/>
                    </a:cubicBezTo>
                    <a:close/>
                    <a:moveTo>
                      <a:pt x="571" y="0"/>
                    </a:moveTo>
                    <a:lnTo>
                      <a:pt x="699" y="0"/>
                    </a:lnTo>
                    <a:cubicBezTo>
                      <a:pt x="711" y="0"/>
                      <a:pt x="720" y="10"/>
                      <a:pt x="720" y="21"/>
                    </a:cubicBezTo>
                    <a:cubicBezTo>
                      <a:pt x="720" y="33"/>
                      <a:pt x="711" y="43"/>
                      <a:pt x="699" y="43"/>
                    </a:cubicBezTo>
                    <a:lnTo>
                      <a:pt x="571" y="43"/>
                    </a:lnTo>
                    <a:cubicBezTo>
                      <a:pt x="559" y="43"/>
                      <a:pt x="550" y="33"/>
                      <a:pt x="550" y="21"/>
                    </a:cubicBezTo>
                    <a:cubicBezTo>
                      <a:pt x="550" y="10"/>
                      <a:pt x="559" y="0"/>
                      <a:pt x="571" y="0"/>
                    </a:cubicBezTo>
                    <a:close/>
                    <a:moveTo>
                      <a:pt x="827" y="0"/>
                    </a:moveTo>
                    <a:lnTo>
                      <a:pt x="955" y="0"/>
                    </a:lnTo>
                    <a:cubicBezTo>
                      <a:pt x="967" y="0"/>
                      <a:pt x="976" y="10"/>
                      <a:pt x="976" y="21"/>
                    </a:cubicBezTo>
                    <a:cubicBezTo>
                      <a:pt x="976" y="33"/>
                      <a:pt x="967" y="43"/>
                      <a:pt x="955" y="43"/>
                    </a:cubicBezTo>
                    <a:lnTo>
                      <a:pt x="827" y="43"/>
                    </a:lnTo>
                    <a:cubicBezTo>
                      <a:pt x="815" y="43"/>
                      <a:pt x="806" y="33"/>
                      <a:pt x="806" y="21"/>
                    </a:cubicBezTo>
                    <a:cubicBezTo>
                      <a:pt x="806" y="10"/>
                      <a:pt x="815" y="0"/>
                      <a:pt x="827" y="0"/>
                    </a:cubicBezTo>
                    <a:close/>
                    <a:moveTo>
                      <a:pt x="1083" y="0"/>
                    </a:moveTo>
                    <a:lnTo>
                      <a:pt x="1170" y="0"/>
                    </a:lnTo>
                    <a:cubicBezTo>
                      <a:pt x="1182" y="0"/>
                      <a:pt x="1192" y="10"/>
                      <a:pt x="1192" y="21"/>
                    </a:cubicBezTo>
                    <a:cubicBezTo>
                      <a:pt x="1192" y="33"/>
                      <a:pt x="1182" y="43"/>
                      <a:pt x="1170" y="43"/>
                    </a:cubicBezTo>
                    <a:lnTo>
                      <a:pt x="1083" y="43"/>
                    </a:lnTo>
                    <a:cubicBezTo>
                      <a:pt x="1071" y="43"/>
                      <a:pt x="1062" y="33"/>
                      <a:pt x="1062" y="21"/>
                    </a:cubicBezTo>
                    <a:cubicBezTo>
                      <a:pt x="1062" y="10"/>
                      <a:pt x="1071" y="0"/>
                      <a:pt x="108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4763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9"/>
              <p:cNvSpPr>
                <a:spLocks/>
              </p:cNvSpPr>
              <p:nvPr/>
            </p:nvSpPr>
            <p:spPr bwMode="auto">
              <a:xfrm>
                <a:off x="2287" y="3379"/>
                <a:ext cx="37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37" y="18"/>
                  </a:cxn>
                  <a:cxn ang="0">
                    <a:pos x="0" y="0"/>
                  </a:cxn>
                  <a:cxn ang="0">
                    <a:pos x="0" y="37"/>
                  </a:cxn>
                </a:cxnLst>
                <a:rect l="0" t="0" r="r" b="b"/>
                <a:pathLst>
                  <a:path w="37" h="37">
                    <a:moveTo>
                      <a:pt x="0" y="37"/>
                    </a:moveTo>
                    <a:lnTo>
                      <a:pt x="37" y="18"/>
                    </a:lnTo>
                    <a:lnTo>
                      <a:pt x="0" y="0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10"/>
              <p:cNvSpPr>
                <a:spLocks noChangeShapeType="1"/>
              </p:cNvSpPr>
              <p:nvPr/>
            </p:nvSpPr>
            <p:spPr bwMode="auto">
              <a:xfrm>
                <a:off x="1979" y="3423"/>
                <a:ext cx="1" cy="43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1"/>
              <p:cNvSpPr>
                <a:spLocks/>
              </p:cNvSpPr>
              <p:nvPr/>
            </p:nvSpPr>
            <p:spPr bwMode="auto">
              <a:xfrm>
                <a:off x="575" y="2343"/>
                <a:ext cx="141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0"/>
                  </a:cxn>
                  <a:cxn ang="0">
                    <a:pos x="141" y="0"/>
                  </a:cxn>
                </a:cxnLst>
                <a:rect l="0" t="0" r="r" b="b"/>
                <a:pathLst>
                  <a:path w="141" h="20">
                    <a:moveTo>
                      <a:pt x="0" y="20"/>
                    </a:moveTo>
                    <a:lnTo>
                      <a:pt x="0" y="0"/>
                    </a:lnTo>
                    <a:lnTo>
                      <a:pt x="141" y="0"/>
                    </a:lnTo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2"/>
              <p:cNvSpPr>
                <a:spLocks/>
              </p:cNvSpPr>
              <p:nvPr/>
            </p:nvSpPr>
            <p:spPr bwMode="auto">
              <a:xfrm>
                <a:off x="857" y="2343"/>
                <a:ext cx="103" cy="20"/>
              </a:xfrm>
              <a:custGeom>
                <a:avLst/>
                <a:gdLst/>
                <a:ahLst/>
                <a:cxnLst>
                  <a:cxn ang="0">
                    <a:pos x="103" y="20"/>
                  </a:cxn>
                  <a:cxn ang="0">
                    <a:pos x="35" y="20"/>
                  </a:cxn>
                  <a:cxn ang="0">
                    <a:pos x="0" y="0"/>
                  </a:cxn>
                </a:cxnLst>
                <a:rect l="0" t="0" r="r" b="b"/>
                <a:pathLst>
                  <a:path w="103" h="20">
                    <a:moveTo>
                      <a:pt x="103" y="20"/>
                    </a:moveTo>
                    <a:lnTo>
                      <a:pt x="35" y="2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3"/>
              <p:cNvSpPr>
                <a:spLocks/>
              </p:cNvSpPr>
              <p:nvPr/>
            </p:nvSpPr>
            <p:spPr bwMode="auto">
              <a:xfrm>
                <a:off x="960" y="2345"/>
                <a:ext cx="37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37" y="18"/>
                  </a:cxn>
                  <a:cxn ang="0">
                    <a:pos x="0" y="0"/>
                  </a:cxn>
                  <a:cxn ang="0">
                    <a:pos x="0" y="37"/>
                  </a:cxn>
                </a:cxnLst>
                <a:rect l="0" t="0" r="r" b="b"/>
                <a:pathLst>
                  <a:path w="37" h="37">
                    <a:moveTo>
                      <a:pt x="0" y="37"/>
                    </a:moveTo>
                    <a:lnTo>
                      <a:pt x="37" y="18"/>
                    </a:lnTo>
                    <a:lnTo>
                      <a:pt x="0" y="0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14"/>
              <p:cNvSpPr>
                <a:spLocks noChangeArrowheads="1"/>
              </p:cNvSpPr>
              <p:nvPr/>
            </p:nvSpPr>
            <p:spPr bwMode="auto">
              <a:xfrm>
                <a:off x="2608" y="1645"/>
                <a:ext cx="654" cy="29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5"/>
              <p:cNvSpPr>
                <a:spLocks/>
              </p:cNvSpPr>
              <p:nvPr/>
            </p:nvSpPr>
            <p:spPr bwMode="auto">
              <a:xfrm>
                <a:off x="2610" y="1645"/>
                <a:ext cx="649" cy="290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3289" y="0"/>
                  </a:cxn>
                  <a:cxn ang="0">
                    <a:pos x="3396" y="106"/>
                  </a:cxn>
                  <a:cxn ang="0">
                    <a:pos x="3396" y="106"/>
                  </a:cxn>
                  <a:cxn ang="0">
                    <a:pos x="3396" y="1409"/>
                  </a:cxn>
                  <a:cxn ang="0">
                    <a:pos x="3289" y="1516"/>
                  </a:cxn>
                  <a:cxn ang="0">
                    <a:pos x="106" y="1516"/>
                  </a:cxn>
                  <a:cxn ang="0">
                    <a:pos x="0" y="1409"/>
                  </a:cxn>
                  <a:cxn ang="0">
                    <a:pos x="0" y="1409"/>
                  </a:cxn>
                  <a:cxn ang="0">
                    <a:pos x="0" y="106"/>
                  </a:cxn>
                  <a:cxn ang="0">
                    <a:pos x="106" y="0"/>
                  </a:cxn>
                </a:cxnLst>
                <a:rect l="0" t="0" r="r" b="b"/>
                <a:pathLst>
                  <a:path w="3396" h="1516">
                    <a:moveTo>
                      <a:pt x="106" y="0"/>
                    </a:moveTo>
                    <a:lnTo>
                      <a:pt x="3289" y="0"/>
                    </a:lnTo>
                    <a:cubicBezTo>
                      <a:pt x="3348" y="0"/>
                      <a:pt x="3396" y="47"/>
                      <a:pt x="3396" y="106"/>
                    </a:cubicBezTo>
                    <a:cubicBezTo>
                      <a:pt x="3396" y="106"/>
                      <a:pt x="3396" y="106"/>
                      <a:pt x="3396" y="106"/>
                    </a:cubicBezTo>
                    <a:lnTo>
                      <a:pt x="3396" y="1409"/>
                    </a:lnTo>
                    <a:cubicBezTo>
                      <a:pt x="3396" y="1468"/>
                      <a:pt x="3348" y="1516"/>
                      <a:pt x="3289" y="1516"/>
                    </a:cubicBezTo>
                    <a:lnTo>
                      <a:pt x="106" y="1516"/>
                    </a:lnTo>
                    <a:cubicBezTo>
                      <a:pt x="47" y="1516"/>
                      <a:pt x="0" y="1468"/>
                      <a:pt x="0" y="1409"/>
                    </a:cubicBezTo>
                    <a:lnTo>
                      <a:pt x="0" y="1409"/>
                    </a:lnTo>
                    <a:lnTo>
                      <a:pt x="0" y="106"/>
                    </a:lnTo>
                    <a:cubicBezTo>
                      <a:pt x="0" y="47"/>
                      <a:pt x="47" y="0"/>
                      <a:pt x="1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16"/>
              <p:cNvSpPr>
                <a:spLocks noChangeArrowheads="1"/>
              </p:cNvSpPr>
              <p:nvPr/>
            </p:nvSpPr>
            <p:spPr bwMode="auto">
              <a:xfrm>
                <a:off x="2608" y="1645"/>
                <a:ext cx="654" cy="29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7"/>
              <p:cNvSpPr>
                <a:spLocks/>
              </p:cNvSpPr>
              <p:nvPr/>
            </p:nvSpPr>
            <p:spPr bwMode="auto">
              <a:xfrm>
                <a:off x="2610" y="1629"/>
                <a:ext cx="649" cy="290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3289" y="0"/>
                  </a:cxn>
                  <a:cxn ang="0">
                    <a:pos x="3396" y="107"/>
                  </a:cxn>
                  <a:cxn ang="0">
                    <a:pos x="3396" y="107"/>
                  </a:cxn>
                  <a:cxn ang="0">
                    <a:pos x="3396" y="1410"/>
                  </a:cxn>
                  <a:cxn ang="0">
                    <a:pos x="3289" y="1516"/>
                  </a:cxn>
                  <a:cxn ang="0">
                    <a:pos x="106" y="1516"/>
                  </a:cxn>
                  <a:cxn ang="0">
                    <a:pos x="0" y="1410"/>
                  </a:cxn>
                  <a:cxn ang="0">
                    <a:pos x="0" y="1410"/>
                  </a:cxn>
                  <a:cxn ang="0">
                    <a:pos x="0" y="107"/>
                  </a:cxn>
                  <a:cxn ang="0">
                    <a:pos x="106" y="0"/>
                  </a:cxn>
                </a:cxnLst>
                <a:rect l="0" t="0" r="r" b="b"/>
                <a:pathLst>
                  <a:path w="3396" h="1516">
                    <a:moveTo>
                      <a:pt x="106" y="0"/>
                    </a:moveTo>
                    <a:lnTo>
                      <a:pt x="3289" y="0"/>
                    </a:lnTo>
                    <a:cubicBezTo>
                      <a:pt x="3348" y="0"/>
                      <a:pt x="3396" y="48"/>
                      <a:pt x="3396" y="107"/>
                    </a:cubicBezTo>
                    <a:cubicBezTo>
                      <a:pt x="3396" y="107"/>
                      <a:pt x="3396" y="107"/>
                      <a:pt x="3396" y="107"/>
                    </a:cubicBezTo>
                    <a:lnTo>
                      <a:pt x="3396" y="1410"/>
                    </a:lnTo>
                    <a:cubicBezTo>
                      <a:pt x="3396" y="1468"/>
                      <a:pt x="3348" y="1516"/>
                      <a:pt x="3289" y="1516"/>
                    </a:cubicBezTo>
                    <a:lnTo>
                      <a:pt x="106" y="1516"/>
                    </a:lnTo>
                    <a:cubicBezTo>
                      <a:pt x="47" y="1516"/>
                      <a:pt x="0" y="1468"/>
                      <a:pt x="0" y="1410"/>
                    </a:cubicBezTo>
                    <a:lnTo>
                      <a:pt x="0" y="1410"/>
                    </a:lnTo>
                    <a:lnTo>
                      <a:pt x="0" y="107"/>
                    </a:lnTo>
                    <a:cubicBezTo>
                      <a:pt x="0" y="48"/>
                      <a:pt x="47" y="0"/>
                      <a:pt x="106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18"/>
              <p:cNvSpPr>
                <a:spLocks noChangeShapeType="1"/>
              </p:cNvSpPr>
              <p:nvPr/>
            </p:nvSpPr>
            <p:spPr bwMode="auto">
              <a:xfrm>
                <a:off x="1978" y="3178"/>
                <a:ext cx="1" cy="222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9"/>
              <p:cNvSpPr>
                <a:spLocks/>
              </p:cNvSpPr>
              <p:nvPr/>
            </p:nvSpPr>
            <p:spPr bwMode="auto">
              <a:xfrm>
                <a:off x="1960" y="3400"/>
                <a:ext cx="37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37"/>
                  </a:cxn>
                  <a:cxn ang="0">
                    <a:pos x="37" y="0"/>
                  </a:cxn>
                  <a:cxn ang="0">
                    <a:pos x="0" y="0"/>
                  </a:cxn>
                </a:cxnLst>
                <a:rect l="0" t="0" r="r" b="b"/>
                <a:pathLst>
                  <a:path w="37" h="37">
                    <a:moveTo>
                      <a:pt x="0" y="0"/>
                    </a:moveTo>
                    <a:lnTo>
                      <a:pt x="18" y="37"/>
                    </a:lnTo>
                    <a:lnTo>
                      <a:pt x="3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20"/>
              <p:cNvSpPr>
                <a:spLocks noChangeShapeType="1"/>
              </p:cNvSpPr>
              <p:nvPr/>
            </p:nvSpPr>
            <p:spPr bwMode="auto">
              <a:xfrm>
                <a:off x="1300" y="2363"/>
                <a:ext cx="483" cy="4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21"/>
              <p:cNvSpPr>
                <a:spLocks noChangeShapeType="1"/>
              </p:cNvSpPr>
              <p:nvPr/>
            </p:nvSpPr>
            <p:spPr bwMode="auto">
              <a:xfrm>
                <a:off x="1300" y="2363"/>
                <a:ext cx="483" cy="4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22"/>
              <p:cNvSpPr>
                <a:spLocks noChangeShapeType="1"/>
              </p:cNvSpPr>
              <p:nvPr/>
            </p:nvSpPr>
            <p:spPr bwMode="auto">
              <a:xfrm flipV="1">
                <a:off x="1308" y="2367"/>
                <a:ext cx="475" cy="146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23"/>
              <p:cNvSpPr>
                <a:spLocks noChangeShapeType="1"/>
              </p:cNvSpPr>
              <p:nvPr/>
            </p:nvSpPr>
            <p:spPr bwMode="auto">
              <a:xfrm flipV="1">
                <a:off x="1308" y="2367"/>
                <a:ext cx="475" cy="146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24"/>
              <p:cNvSpPr>
                <a:spLocks noChangeShapeType="1"/>
              </p:cNvSpPr>
              <p:nvPr/>
            </p:nvSpPr>
            <p:spPr bwMode="auto">
              <a:xfrm flipH="1" flipV="1">
                <a:off x="1300" y="2522"/>
                <a:ext cx="1292" cy="2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Line 25"/>
              <p:cNvSpPr>
                <a:spLocks noChangeShapeType="1"/>
              </p:cNvSpPr>
              <p:nvPr/>
            </p:nvSpPr>
            <p:spPr bwMode="auto">
              <a:xfrm flipH="1" flipV="1">
                <a:off x="1300" y="2522"/>
                <a:ext cx="1292" cy="2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6"/>
              <p:cNvSpPr>
                <a:spLocks/>
              </p:cNvSpPr>
              <p:nvPr/>
            </p:nvSpPr>
            <p:spPr bwMode="auto">
              <a:xfrm>
                <a:off x="1235" y="2445"/>
                <a:ext cx="79" cy="156"/>
              </a:xfrm>
              <a:custGeom>
                <a:avLst/>
                <a:gdLst/>
                <a:ahLst/>
                <a:cxnLst>
                  <a:cxn ang="0">
                    <a:pos x="21" y="28"/>
                  </a:cxn>
                  <a:cxn ang="0">
                    <a:pos x="326" y="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414" y="761"/>
                  </a:cxn>
                  <a:cxn ang="0">
                    <a:pos x="394" y="785"/>
                  </a:cxn>
                  <a:cxn ang="0">
                    <a:pos x="394" y="785"/>
                  </a:cxn>
                  <a:cxn ang="0">
                    <a:pos x="394" y="785"/>
                  </a:cxn>
                  <a:cxn ang="0">
                    <a:pos x="89" y="811"/>
                  </a:cxn>
                  <a:cxn ang="0">
                    <a:pos x="66" y="792"/>
                  </a:cxn>
                  <a:cxn ang="0">
                    <a:pos x="1" y="51"/>
                  </a:cxn>
                  <a:cxn ang="0">
                    <a:pos x="21" y="28"/>
                  </a:cxn>
                  <a:cxn ang="0">
                    <a:pos x="21" y="28"/>
                  </a:cxn>
                </a:cxnLst>
                <a:rect l="0" t="0" r="r" b="b"/>
                <a:pathLst>
                  <a:path w="415" h="812">
                    <a:moveTo>
                      <a:pt x="21" y="28"/>
                    </a:moveTo>
                    <a:lnTo>
                      <a:pt x="326" y="1"/>
                    </a:lnTo>
                    <a:cubicBezTo>
                      <a:pt x="337" y="0"/>
                      <a:pt x="348" y="9"/>
                      <a:pt x="349" y="21"/>
                    </a:cubicBezTo>
                    <a:lnTo>
                      <a:pt x="349" y="21"/>
                    </a:lnTo>
                    <a:lnTo>
                      <a:pt x="414" y="761"/>
                    </a:lnTo>
                    <a:cubicBezTo>
                      <a:pt x="415" y="773"/>
                      <a:pt x="406" y="784"/>
                      <a:pt x="394" y="785"/>
                    </a:cubicBezTo>
                    <a:cubicBezTo>
                      <a:pt x="394" y="785"/>
                      <a:pt x="394" y="785"/>
                      <a:pt x="394" y="785"/>
                    </a:cubicBezTo>
                    <a:lnTo>
                      <a:pt x="394" y="785"/>
                    </a:lnTo>
                    <a:lnTo>
                      <a:pt x="89" y="811"/>
                    </a:lnTo>
                    <a:cubicBezTo>
                      <a:pt x="78" y="812"/>
                      <a:pt x="67" y="804"/>
                      <a:pt x="66" y="792"/>
                    </a:cubicBezTo>
                    <a:lnTo>
                      <a:pt x="1" y="51"/>
                    </a:lnTo>
                    <a:cubicBezTo>
                      <a:pt x="0" y="39"/>
                      <a:pt x="9" y="29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7"/>
              <p:cNvSpPr>
                <a:spLocks/>
              </p:cNvSpPr>
              <p:nvPr/>
            </p:nvSpPr>
            <p:spPr bwMode="auto">
              <a:xfrm>
                <a:off x="1235" y="2445"/>
                <a:ext cx="79" cy="156"/>
              </a:xfrm>
              <a:custGeom>
                <a:avLst/>
                <a:gdLst/>
                <a:ahLst/>
                <a:cxnLst>
                  <a:cxn ang="0">
                    <a:pos x="21" y="28"/>
                  </a:cxn>
                  <a:cxn ang="0">
                    <a:pos x="326" y="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414" y="761"/>
                  </a:cxn>
                  <a:cxn ang="0">
                    <a:pos x="394" y="785"/>
                  </a:cxn>
                  <a:cxn ang="0">
                    <a:pos x="394" y="785"/>
                  </a:cxn>
                  <a:cxn ang="0">
                    <a:pos x="394" y="785"/>
                  </a:cxn>
                  <a:cxn ang="0">
                    <a:pos x="89" y="811"/>
                  </a:cxn>
                  <a:cxn ang="0">
                    <a:pos x="66" y="792"/>
                  </a:cxn>
                  <a:cxn ang="0">
                    <a:pos x="1" y="51"/>
                  </a:cxn>
                  <a:cxn ang="0">
                    <a:pos x="21" y="28"/>
                  </a:cxn>
                  <a:cxn ang="0">
                    <a:pos x="21" y="28"/>
                  </a:cxn>
                </a:cxnLst>
                <a:rect l="0" t="0" r="r" b="b"/>
                <a:pathLst>
                  <a:path w="415" h="812">
                    <a:moveTo>
                      <a:pt x="21" y="28"/>
                    </a:moveTo>
                    <a:lnTo>
                      <a:pt x="326" y="1"/>
                    </a:lnTo>
                    <a:cubicBezTo>
                      <a:pt x="337" y="0"/>
                      <a:pt x="348" y="9"/>
                      <a:pt x="349" y="21"/>
                    </a:cubicBezTo>
                    <a:lnTo>
                      <a:pt x="349" y="21"/>
                    </a:lnTo>
                    <a:lnTo>
                      <a:pt x="414" y="761"/>
                    </a:lnTo>
                    <a:cubicBezTo>
                      <a:pt x="415" y="773"/>
                      <a:pt x="406" y="784"/>
                      <a:pt x="394" y="785"/>
                    </a:cubicBezTo>
                    <a:cubicBezTo>
                      <a:pt x="394" y="785"/>
                      <a:pt x="394" y="785"/>
                      <a:pt x="394" y="785"/>
                    </a:cubicBezTo>
                    <a:lnTo>
                      <a:pt x="394" y="785"/>
                    </a:lnTo>
                    <a:lnTo>
                      <a:pt x="89" y="811"/>
                    </a:lnTo>
                    <a:cubicBezTo>
                      <a:pt x="78" y="812"/>
                      <a:pt x="67" y="804"/>
                      <a:pt x="66" y="792"/>
                    </a:cubicBezTo>
                    <a:lnTo>
                      <a:pt x="1" y="51"/>
                    </a:lnTo>
                    <a:cubicBezTo>
                      <a:pt x="0" y="39"/>
                      <a:pt x="9" y="29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8"/>
              <p:cNvSpPr>
                <a:spLocks noEditPoints="1"/>
              </p:cNvSpPr>
              <p:nvPr/>
            </p:nvSpPr>
            <p:spPr bwMode="auto">
              <a:xfrm>
                <a:off x="1241" y="2446"/>
                <a:ext cx="66" cy="1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3" y="154"/>
                  </a:cxn>
                  <a:cxn ang="0">
                    <a:pos x="66" y="150"/>
                  </a:cxn>
                  <a:cxn ang="0">
                    <a:pos x="53" y="0"/>
                  </a:cxn>
                </a:cxnLst>
                <a:rect l="0" t="0" r="r" b="b"/>
                <a:pathLst>
                  <a:path w="66" h="154">
                    <a:moveTo>
                      <a:pt x="0" y="4"/>
                    </a:moveTo>
                    <a:lnTo>
                      <a:pt x="13" y="154"/>
                    </a:lnTo>
                    <a:moveTo>
                      <a:pt x="66" y="150"/>
                    </a:moveTo>
                    <a:lnTo>
                      <a:pt x="53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Line 29"/>
              <p:cNvSpPr>
                <a:spLocks noChangeShapeType="1"/>
              </p:cNvSpPr>
              <p:nvPr/>
            </p:nvSpPr>
            <p:spPr bwMode="auto">
              <a:xfrm>
                <a:off x="1298" y="2450"/>
                <a:ext cx="13" cy="141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30"/>
              <p:cNvSpPr>
                <a:spLocks noChangeShapeType="1"/>
              </p:cNvSpPr>
              <p:nvPr/>
            </p:nvSpPr>
            <p:spPr bwMode="auto">
              <a:xfrm flipV="1">
                <a:off x="2128" y="2151"/>
                <a:ext cx="1" cy="1012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Line 31"/>
              <p:cNvSpPr>
                <a:spLocks noChangeShapeType="1"/>
              </p:cNvSpPr>
              <p:nvPr/>
            </p:nvSpPr>
            <p:spPr bwMode="auto">
              <a:xfrm flipV="1">
                <a:off x="2128" y="2151"/>
                <a:ext cx="1" cy="1012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32"/>
              <p:cNvSpPr>
                <a:spLocks noChangeShapeType="1"/>
              </p:cNvSpPr>
              <p:nvPr/>
            </p:nvSpPr>
            <p:spPr bwMode="auto">
              <a:xfrm>
                <a:off x="2591" y="2522"/>
                <a:ext cx="734" cy="2"/>
              </a:xfrm>
              <a:prstGeom prst="line">
                <a:avLst/>
              </a:prstGeom>
              <a:noFill/>
              <a:ln w="650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33"/>
              <p:cNvSpPr>
                <a:spLocks noChangeShapeType="1"/>
              </p:cNvSpPr>
              <p:nvPr/>
            </p:nvSpPr>
            <p:spPr bwMode="auto">
              <a:xfrm>
                <a:off x="2591" y="2522"/>
                <a:ext cx="734" cy="2"/>
              </a:xfrm>
              <a:prstGeom prst="line">
                <a:avLst/>
              </a:prstGeom>
              <a:noFill/>
              <a:ln w="650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Line 34"/>
              <p:cNvSpPr>
                <a:spLocks noChangeShapeType="1"/>
              </p:cNvSpPr>
              <p:nvPr/>
            </p:nvSpPr>
            <p:spPr bwMode="auto">
              <a:xfrm flipV="1">
                <a:off x="2128" y="1416"/>
                <a:ext cx="1" cy="718"/>
              </a:xfrm>
              <a:prstGeom prst="line">
                <a:avLst/>
              </a:prstGeom>
              <a:noFill/>
              <a:ln w="650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Line 35"/>
              <p:cNvSpPr>
                <a:spLocks noChangeShapeType="1"/>
              </p:cNvSpPr>
              <p:nvPr/>
            </p:nvSpPr>
            <p:spPr bwMode="auto">
              <a:xfrm flipV="1">
                <a:off x="2128" y="1416"/>
                <a:ext cx="1" cy="718"/>
              </a:xfrm>
              <a:prstGeom prst="line">
                <a:avLst/>
              </a:prstGeom>
              <a:noFill/>
              <a:ln w="650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36"/>
              <p:cNvSpPr>
                <a:spLocks noChangeShapeType="1"/>
              </p:cNvSpPr>
              <p:nvPr/>
            </p:nvSpPr>
            <p:spPr bwMode="auto">
              <a:xfrm flipH="1" flipV="1">
                <a:off x="1976" y="2685"/>
                <a:ext cx="2" cy="484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Line 37"/>
              <p:cNvSpPr>
                <a:spLocks noChangeShapeType="1"/>
              </p:cNvSpPr>
              <p:nvPr/>
            </p:nvSpPr>
            <p:spPr bwMode="auto">
              <a:xfrm flipH="1" flipV="1">
                <a:off x="1976" y="2685"/>
                <a:ext cx="2" cy="484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38"/>
              <p:cNvSpPr>
                <a:spLocks noChangeShapeType="1"/>
              </p:cNvSpPr>
              <p:nvPr/>
            </p:nvSpPr>
            <p:spPr bwMode="auto">
              <a:xfrm flipH="1" flipV="1">
                <a:off x="1980" y="2685"/>
                <a:ext cx="148" cy="478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39"/>
              <p:cNvSpPr>
                <a:spLocks noChangeShapeType="1"/>
              </p:cNvSpPr>
              <p:nvPr/>
            </p:nvSpPr>
            <p:spPr bwMode="auto">
              <a:xfrm flipH="1" flipV="1">
                <a:off x="1980" y="2685"/>
                <a:ext cx="148" cy="478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40"/>
              <p:cNvSpPr>
                <a:spLocks noChangeArrowheads="1"/>
              </p:cNvSpPr>
              <p:nvPr/>
            </p:nvSpPr>
            <p:spPr bwMode="auto">
              <a:xfrm>
                <a:off x="1929" y="3170"/>
                <a:ext cx="98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1932" y="3173"/>
                <a:ext cx="92" cy="46"/>
              </a:xfrm>
              <a:custGeom>
                <a:avLst/>
                <a:gdLst/>
                <a:ahLst/>
                <a:cxnLst>
                  <a:cxn ang="0">
                    <a:pos x="0" y="220"/>
                  </a:cxn>
                  <a:cxn ang="0">
                    <a:pos x="0" y="21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463" y="0"/>
                  </a:cxn>
                  <a:cxn ang="0">
                    <a:pos x="484" y="21"/>
                  </a:cxn>
                  <a:cxn ang="0">
                    <a:pos x="484" y="220"/>
                  </a:cxn>
                  <a:cxn ang="0">
                    <a:pos x="463" y="242"/>
                  </a:cxn>
                  <a:cxn ang="0">
                    <a:pos x="463" y="242"/>
                  </a:cxn>
                  <a:cxn ang="0">
                    <a:pos x="22" y="242"/>
                  </a:cxn>
                  <a:cxn ang="0">
                    <a:pos x="0" y="220"/>
                  </a:cxn>
                </a:cxnLst>
                <a:rect l="0" t="0" r="r" b="b"/>
                <a:pathLst>
                  <a:path w="484" h="242">
                    <a:moveTo>
                      <a:pt x="0" y="220"/>
                    </a:moveTo>
                    <a:lnTo>
                      <a:pt x="0" y="21"/>
                    </a:lnTo>
                    <a:cubicBezTo>
                      <a:pt x="0" y="9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2" y="0"/>
                    </a:lnTo>
                    <a:lnTo>
                      <a:pt x="463" y="0"/>
                    </a:lnTo>
                    <a:cubicBezTo>
                      <a:pt x="474" y="0"/>
                      <a:pt x="484" y="9"/>
                      <a:pt x="484" y="21"/>
                    </a:cubicBezTo>
                    <a:lnTo>
                      <a:pt x="484" y="220"/>
                    </a:lnTo>
                    <a:cubicBezTo>
                      <a:pt x="484" y="232"/>
                      <a:pt x="474" y="242"/>
                      <a:pt x="463" y="242"/>
                    </a:cubicBezTo>
                    <a:lnTo>
                      <a:pt x="463" y="242"/>
                    </a:lnTo>
                    <a:lnTo>
                      <a:pt x="22" y="242"/>
                    </a:lnTo>
                    <a:cubicBezTo>
                      <a:pt x="10" y="242"/>
                      <a:pt x="0" y="232"/>
                      <a:pt x="0" y="2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42"/>
              <p:cNvSpPr>
                <a:spLocks noChangeArrowheads="1"/>
              </p:cNvSpPr>
              <p:nvPr/>
            </p:nvSpPr>
            <p:spPr bwMode="auto">
              <a:xfrm>
                <a:off x="1929" y="3170"/>
                <a:ext cx="98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43"/>
              <p:cNvSpPr>
                <a:spLocks/>
              </p:cNvSpPr>
              <p:nvPr/>
            </p:nvSpPr>
            <p:spPr bwMode="auto">
              <a:xfrm>
                <a:off x="1932" y="3173"/>
                <a:ext cx="92" cy="46"/>
              </a:xfrm>
              <a:custGeom>
                <a:avLst/>
                <a:gdLst/>
                <a:ahLst/>
                <a:cxnLst>
                  <a:cxn ang="0">
                    <a:pos x="0" y="220"/>
                  </a:cxn>
                  <a:cxn ang="0">
                    <a:pos x="0" y="21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463" y="0"/>
                  </a:cxn>
                  <a:cxn ang="0">
                    <a:pos x="484" y="21"/>
                  </a:cxn>
                  <a:cxn ang="0">
                    <a:pos x="484" y="220"/>
                  </a:cxn>
                  <a:cxn ang="0">
                    <a:pos x="463" y="242"/>
                  </a:cxn>
                  <a:cxn ang="0">
                    <a:pos x="463" y="242"/>
                  </a:cxn>
                  <a:cxn ang="0">
                    <a:pos x="22" y="242"/>
                  </a:cxn>
                  <a:cxn ang="0">
                    <a:pos x="0" y="220"/>
                  </a:cxn>
                </a:cxnLst>
                <a:rect l="0" t="0" r="r" b="b"/>
                <a:pathLst>
                  <a:path w="484" h="242">
                    <a:moveTo>
                      <a:pt x="0" y="220"/>
                    </a:moveTo>
                    <a:lnTo>
                      <a:pt x="0" y="21"/>
                    </a:lnTo>
                    <a:cubicBezTo>
                      <a:pt x="0" y="9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2" y="0"/>
                    </a:lnTo>
                    <a:lnTo>
                      <a:pt x="463" y="0"/>
                    </a:lnTo>
                    <a:cubicBezTo>
                      <a:pt x="474" y="0"/>
                      <a:pt x="484" y="9"/>
                      <a:pt x="484" y="21"/>
                    </a:cubicBezTo>
                    <a:lnTo>
                      <a:pt x="484" y="220"/>
                    </a:lnTo>
                    <a:cubicBezTo>
                      <a:pt x="484" y="232"/>
                      <a:pt x="474" y="242"/>
                      <a:pt x="463" y="242"/>
                    </a:cubicBezTo>
                    <a:lnTo>
                      <a:pt x="463" y="242"/>
                    </a:lnTo>
                    <a:lnTo>
                      <a:pt x="22" y="242"/>
                    </a:lnTo>
                    <a:cubicBezTo>
                      <a:pt x="10" y="242"/>
                      <a:pt x="0" y="232"/>
                      <a:pt x="0" y="22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44"/>
              <p:cNvSpPr>
                <a:spLocks noEditPoints="1"/>
              </p:cNvSpPr>
              <p:nvPr/>
            </p:nvSpPr>
            <p:spPr bwMode="auto">
              <a:xfrm>
                <a:off x="1932" y="3177"/>
                <a:ext cx="92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92" y="37"/>
                  </a:cxn>
                  <a:cxn ang="0">
                    <a:pos x="92" y="0"/>
                  </a:cxn>
                  <a:cxn ang="0">
                    <a:pos x="0" y="0"/>
                  </a:cxn>
                </a:cxnLst>
                <a:rect l="0" t="0" r="r" b="b"/>
                <a:pathLst>
                  <a:path w="92" h="37">
                    <a:moveTo>
                      <a:pt x="0" y="37"/>
                    </a:moveTo>
                    <a:lnTo>
                      <a:pt x="92" y="37"/>
                    </a:lnTo>
                    <a:moveTo>
                      <a:pt x="92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45"/>
              <p:cNvSpPr>
                <a:spLocks noChangeShapeType="1"/>
              </p:cNvSpPr>
              <p:nvPr/>
            </p:nvSpPr>
            <p:spPr bwMode="auto">
              <a:xfrm>
                <a:off x="1935" y="3175"/>
                <a:ext cx="86" cy="1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46"/>
              <p:cNvSpPr>
                <a:spLocks/>
              </p:cNvSpPr>
              <p:nvPr/>
            </p:nvSpPr>
            <p:spPr bwMode="auto">
              <a:xfrm>
                <a:off x="1923" y="2632"/>
                <a:ext cx="96" cy="53"/>
              </a:xfrm>
              <a:custGeom>
                <a:avLst/>
                <a:gdLst/>
                <a:ahLst/>
                <a:cxnLst>
                  <a:cxn ang="0">
                    <a:pos x="18" y="261"/>
                  </a:cxn>
                  <a:cxn ang="0">
                    <a:pos x="1" y="62"/>
                  </a:cxn>
                  <a:cxn ang="0">
                    <a:pos x="20" y="39"/>
                  </a:cxn>
                  <a:cxn ang="0">
                    <a:pos x="20" y="39"/>
                  </a:cxn>
                  <a:cxn ang="0">
                    <a:pos x="459" y="1"/>
                  </a:cxn>
                  <a:cxn ang="0">
                    <a:pos x="483" y="20"/>
                  </a:cxn>
                  <a:cxn ang="0">
                    <a:pos x="500" y="219"/>
                  </a:cxn>
                  <a:cxn ang="0">
                    <a:pos x="480" y="242"/>
                  </a:cxn>
                  <a:cxn ang="0">
                    <a:pos x="480" y="242"/>
                  </a:cxn>
                  <a:cxn ang="0">
                    <a:pos x="41" y="280"/>
                  </a:cxn>
                  <a:cxn ang="0">
                    <a:pos x="18" y="261"/>
                  </a:cxn>
                </a:cxnLst>
                <a:rect l="0" t="0" r="r" b="b"/>
                <a:pathLst>
                  <a:path w="501" h="281">
                    <a:moveTo>
                      <a:pt x="18" y="261"/>
                    </a:moveTo>
                    <a:lnTo>
                      <a:pt x="1" y="62"/>
                    </a:lnTo>
                    <a:cubicBezTo>
                      <a:pt x="0" y="51"/>
                      <a:pt x="8" y="40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lnTo>
                      <a:pt x="459" y="1"/>
                    </a:lnTo>
                    <a:cubicBezTo>
                      <a:pt x="471" y="0"/>
                      <a:pt x="481" y="9"/>
                      <a:pt x="483" y="20"/>
                    </a:cubicBezTo>
                    <a:lnTo>
                      <a:pt x="500" y="219"/>
                    </a:lnTo>
                    <a:cubicBezTo>
                      <a:pt x="501" y="230"/>
                      <a:pt x="492" y="241"/>
                      <a:pt x="480" y="242"/>
                    </a:cubicBezTo>
                    <a:cubicBezTo>
                      <a:pt x="480" y="242"/>
                      <a:pt x="480" y="242"/>
                      <a:pt x="480" y="242"/>
                    </a:cubicBezTo>
                    <a:lnTo>
                      <a:pt x="41" y="280"/>
                    </a:lnTo>
                    <a:cubicBezTo>
                      <a:pt x="29" y="281"/>
                      <a:pt x="19" y="273"/>
                      <a:pt x="18" y="2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47"/>
              <p:cNvSpPr>
                <a:spLocks/>
              </p:cNvSpPr>
              <p:nvPr/>
            </p:nvSpPr>
            <p:spPr bwMode="auto">
              <a:xfrm>
                <a:off x="1923" y="2632"/>
                <a:ext cx="96" cy="53"/>
              </a:xfrm>
              <a:custGeom>
                <a:avLst/>
                <a:gdLst/>
                <a:ahLst/>
                <a:cxnLst>
                  <a:cxn ang="0">
                    <a:pos x="18" y="261"/>
                  </a:cxn>
                  <a:cxn ang="0">
                    <a:pos x="1" y="62"/>
                  </a:cxn>
                  <a:cxn ang="0">
                    <a:pos x="20" y="39"/>
                  </a:cxn>
                  <a:cxn ang="0">
                    <a:pos x="20" y="39"/>
                  </a:cxn>
                  <a:cxn ang="0">
                    <a:pos x="459" y="1"/>
                  </a:cxn>
                  <a:cxn ang="0">
                    <a:pos x="483" y="20"/>
                  </a:cxn>
                  <a:cxn ang="0">
                    <a:pos x="500" y="219"/>
                  </a:cxn>
                  <a:cxn ang="0">
                    <a:pos x="480" y="242"/>
                  </a:cxn>
                  <a:cxn ang="0">
                    <a:pos x="480" y="242"/>
                  </a:cxn>
                  <a:cxn ang="0">
                    <a:pos x="41" y="280"/>
                  </a:cxn>
                  <a:cxn ang="0">
                    <a:pos x="18" y="261"/>
                  </a:cxn>
                </a:cxnLst>
                <a:rect l="0" t="0" r="r" b="b"/>
                <a:pathLst>
                  <a:path w="501" h="281">
                    <a:moveTo>
                      <a:pt x="18" y="261"/>
                    </a:moveTo>
                    <a:lnTo>
                      <a:pt x="1" y="62"/>
                    </a:lnTo>
                    <a:cubicBezTo>
                      <a:pt x="0" y="51"/>
                      <a:pt x="8" y="40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lnTo>
                      <a:pt x="459" y="1"/>
                    </a:lnTo>
                    <a:cubicBezTo>
                      <a:pt x="471" y="0"/>
                      <a:pt x="481" y="9"/>
                      <a:pt x="483" y="20"/>
                    </a:cubicBezTo>
                    <a:lnTo>
                      <a:pt x="500" y="219"/>
                    </a:lnTo>
                    <a:cubicBezTo>
                      <a:pt x="501" y="230"/>
                      <a:pt x="492" y="241"/>
                      <a:pt x="480" y="242"/>
                    </a:cubicBezTo>
                    <a:cubicBezTo>
                      <a:pt x="480" y="242"/>
                      <a:pt x="480" y="242"/>
                      <a:pt x="480" y="242"/>
                    </a:cubicBezTo>
                    <a:lnTo>
                      <a:pt x="41" y="280"/>
                    </a:lnTo>
                    <a:cubicBezTo>
                      <a:pt x="29" y="281"/>
                      <a:pt x="19" y="273"/>
                      <a:pt x="18" y="261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48"/>
              <p:cNvSpPr>
                <a:spLocks noEditPoints="1"/>
              </p:cNvSpPr>
              <p:nvPr/>
            </p:nvSpPr>
            <p:spPr bwMode="auto">
              <a:xfrm>
                <a:off x="1924" y="2636"/>
                <a:ext cx="95" cy="45"/>
              </a:xfrm>
              <a:custGeom>
                <a:avLst/>
                <a:gdLst/>
                <a:ahLst/>
                <a:cxnLst>
                  <a:cxn ang="0">
                    <a:pos x="3" y="45"/>
                  </a:cxn>
                  <a:cxn ang="0">
                    <a:pos x="95" y="37"/>
                  </a:cxn>
                  <a:cxn ang="0">
                    <a:pos x="92" y="0"/>
                  </a:cxn>
                  <a:cxn ang="0">
                    <a:pos x="0" y="8"/>
                  </a:cxn>
                </a:cxnLst>
                <a:rect l="0" t="0" r="r" b="b"/>
                <a:pathLst>
                  <a:path w="95" h="45">
                    <a:moveTo>
                      <a:pt x="3" y="45"/>
                    </a:moveTo>
                    <a:lnTo>
                      <a:pt x="95" y="37"/>
                    </a:lnTo>
                    <a:moveTo>
                      <a:pt x="92" y="0"/>
                    </a:moveTo>
                    <a:lnTo>
                      <a:pt x="0" y="8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49"/>
              <p:cNvSpPr>
                <a:spLocks noChangeShapeType="1"/>
              </p:cNvSpPr>
              <p:nvPr/>
            </p:nvSpPr>
            <p:spPr bwMode="auto">
              <a:xfrm flipV="1">
                <a:off x="1926" y="2634"/>
                <a:ext cx="87" cy="7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50"/>
              <p:cNvSpPr>
                <a:spLocks/>
              </p:cNvSpPr>
              <p:nvPr/>
            </p:nvSpPr>
            <p:spPr bwMode="auto">
              <a:xfrm>
                <a:off x="2057" y="3157"/>
                <a:ext cx="155" cy="79"/>
              </a:xfrm>
              <a:custGeom>
                <a:avLst/>
                <a:gdLst/>
                <a:ahLst/>
                <a:cxnLst>
                  <a:cxn ang="0">
                    <a:pos x="28" y="394"/>
                  </a:cxn>
                  <a:cxn ang="0">
                    <a:pos x="1" y="89"/>
                  </a:cxn>
                  <a:cxn ang="0">
                    <a:pos x="21" y="66"/>
                  </a:cxn>
                  <a:cxn ang="0">
                    <a:pos x="21" y="66"/>
                  </a:cxn>
                  <a:cxn ang="0">
                    <a:pos x="761" y="1"/>
                  </a:cxn>
                  <a:cxn ang="0">
                    <a:pos x="784" y="20"/>
                  </a:cxn>
                  <a:cxn ang="0">
                    <a:pos x="784" y="20"/>
                  </a:cxn>
                  <a:cxn ang="0">
                    <a:pos x="811" y="325"/>
                  </a:cxn>
                  <a:cxn ang="0">
                    <a:pos x="792" y="348"/>
                  </a:cxn>
                  <a:cxn ang="0">
                    <a:pos x="792" y="348"/>
                  </a:cxn>
                  <a:cxn ang="0">
                    <a:pos x="51" y="413"/>
                  </a:cxn>
                  <a:cxn ang="0">
                    <a:pos x="28" y="394"/>
                  </a:cxn>
                </a:cxnLst>
                <a:rect l="0" t="0" r="r" b="b"/>
                <a:pathLst>
                  <a:path w="812" h="414">
                    <a:moveTo>
                      <a:pt x="28" y="394"/>
                    </a:moveTo>
                    <a:lnTo>
                      <a:pt x="1" y="89"/>
                    </a:lnTo>
                    <a:cubicBezTo>
                      <a:pt x="0" y="77"/>
                      <a:pt x="9" y="67"/>
                      <a:pt x="21" y="66"/>
                    </a:cubicBezTo>
                    <a:cubicBezTo>
                      <a:pt x="21" y="66"/>
                      <a:pt x="21" y="66"/>
                      <a:pt x="21" y="66"/>
                    </a:cubicBezTo>
                    <a:lnTo>
                      <a:pt x="761" y="1"/>
                    </a:lnTo>
                    <a:cubicBezTo>
                      <a:pt x="773" y="0"/>
                      <a:pt x="783" y="9"/>
                      <a:pt x="784" y="20"/>
                    </a:cubicBezTo>
                    <a:cubicBezTo>
                      <a:pt x="784" y="20"/>
                      <a:pt x="784" y="20"/>
                      <a:pt x="784" y="20"/>
                    </a:cubicBezTo>
                    <a:lnTo>
                      <a:pt x="811" y="325"/>
                    </a:lnTo>
                    <a:cubicBezTo>
                      <a:pt x="812" y="337"/>
                      <a:pt x="803" y="347"/>
                      <a:pt x="792" y="348"/>
                    </a:cubicBezTo>
                    <a:lnTo>
                      <a:pt x="792" y="348"/>
                    </a:lnTo>
                    <a:lnTo>
                      <a:pt x="51" y="413"/>
                    </a:lnTo>
                    <a:cubicBezTo>
                      <a:pt x="39" y="414"/>
                      <a:pt x="29" y="406"/>
                      <a:pt x="28" y="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51"/>
              <p:cNvSpPr>
                <a:spLocks/>
              </p:cNvSpPr>
              <p:nvPr/>
            </p:nvSpPr>
            <p:spPr bwMode="auto">
              <a:xfrm>
                <a:off x="2057" y="3157"/>
                <a:ext cx="155" cy="79"/>
              </a:xfrm>
              <a:custGeom>
                <a:avLst/>
                <a:gdLst/>
                <a:ahLst/>
                <a:cxnLst>
                  <a:cxn ang="0">
                    <a:pos x="28" y="394"/>
                  </a:cxn>
                  <a:cxn ang="0">
                    <a:pos x="1" y="89"/>
                  </a:cxn>
                  <a:cxn ang="0">
                    <a:pos x="21" y="66"/>
                  </a:cxn>
                  <a:cxn ang="0">
                    <a:pos x="21" y="66"/>
                  </a:cxn>
                  <a:cxn ang="0">
                    <a:pos x="761" y="1"/>
                  </a:cxn>
                  <a:cxn ang="0">
                    <a:pos x="784" y="20"/>
                  </a:cxn>
                  <a:cxn ang="0">
                    <a:pos x="784" y="20"/>
                  </a:cxn>
                  <a:cxn ang="0">
                    <a:pos x="811" y="325"/>
                  </a:cxn>
                  <a:cxn ang="0">
                    <a:pos x="792" y="348"/>
                  </a:cxn>
                  <a:cxn ang="0">
                    <a:pos x="792" y="348"/>
                  </a:cxn>
                  <a:cxn ang="0">
                    <a:pos x="51" y="413"/>
                  </a:cxn>
                  <a:cxn ang="0">
                    <a:pos x="28" y="394"/>
                  </a:cxn>
                </a:cxnLst>
                <a:rect l="0" t="0" r="r" b="b"/>
                <a:pathLst>
                  <a:path w="812" h="414">
                    <a:moveTo>
                      <a:pt x="28" y="394"/>
                    </a:moveTo>
                    <a:lnTo>
                      <a:pt x="1" y="89"/>
                    </a:lnTo>
                    <a:cubicBezTo>
                      <a:pt x="0" y="77"/>
                      <a:pt x="9" y="67"/>
                      <a:pt x="21" y="66"/>
                    </a:cubicBezTo>
                    <a:cubicBezTo>
                      <a:pt x="21" y="66"/>
                      <a:pt x="21" y="66"/>
                      <a:pt x="21" y="66"/>
                    </a:cubicBezTo>
                    <a:lnTo>
                      <a:pt x="761" y="1"/>
                    </a:lnTo>
                    <a:cubicBezTo>
                      <a:pt x="773" y="0"/>
                      <a:pt x="783" y="9"/>
                      <a:pt x="784" y="20"/>
                    </a:cubicBezTo>
                    <a:cubicBezTo>
                      <a:pt x="784" y="20"/>
                      <a:pt x="784" y="20"/>
                      <a:pt x="784" y="20"/>
                    </a:cubicBezTo>
                    <a:lnTo>
                      <a:pt x="811" y="325"/>
                    </a:lnTo>
                    <a:cubicBezTo>
                      <a:pt x="812" y="337"/>
                      <a:pt x="803" y="347"/>
                      <a:pt x="792" y="348"/>
                    </a:cubicBezTo>
                    <a:lnTo>
                      <a:pt x="792" y="348"/>
                    </a:lnTo>
                    <a:lnTo>
                      <a:pt x="51" y="413"/>
                    </a:lnTo>
                    <a:cubicBezTo>
                      <a:pt x="39" y="414"/>
                      <a:pt x="29" y="406"/>
                      <a:pt x="28" y="394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52"/>
              <p:cNvSpPr>
                <a:spLocks noEditPoints="1"/>
              </p:cNvSpPr>
              <p:nvPr/>
            </p:nvSpPr>
            <p:spPr bwMode="auto">
              <a:xfrm>
                <a:off x="2057" y="3164"/>
                <a:ext cx="154" cy="66"/>
              </a:xfrm>
              <a:custGeom>
                <a:avLst/>
                <a:gdLst/>
                <a:ahLst/>
                <a:cxnLst>
                  <a:cxn ang="0">
                    <a:pos x="5" y="66"/>
                  </a:cxn>
                  <a:cxn ang="0">
                    <a:pos x="154" y="53"/>
                  </a:cxn>
                  <a:cxn ang="0">
                    <a:pos x="150" y="0"/>
                  </a:cxn>
                  <a:cxn ang="0">
                    <a:pos x="0" y="13"/>
                  </a:cxn>
                </a:cxnLst>
                <a:rect l="0" t="0" r="r" b="b"/>
                <a:pathLst>
                  <a:path w="154" h="66">
                    <a:moveTo>
                      <a:pt x="5" y="66"/>
                    </a:moveTo>
                    <a:lnTo>
                      <a:pt x="154" y="53"/>
                    </a:lnTo>
                    <a:moveTo>
                      <a:pt x="150" y="0"/>
                    </a:moveTo>
                    <a:lnTo>
                      <a:pt x="0" y="13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Line 53"/>
              <p:cNvSpPr>
                <a:spLocks noChangeShapeType="1"/>
              </p:cNvSpPr>
              <p:nvPr/>
            </p:nvSpPr>
            <p:spPr bwMode="auto">
              <a:xfrm flipV="1">
                <a:off x="2062" y="3160"/>
                <a:ext cx="140" cy="13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54"/>
              <p:cNvSpPr>
                <a:spLocks noChangeShapeType="1"/>
              </p:cNvSpPr>
              <p:nvPr/>
            </p:nvSpPr>
            <p:spPr bwMode="auto">
              <a:xfrm>
                <a:off x="984" y="2363"/>
                <a:ext cx="315" cy="1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55"/>
              <p:cNvSpPr>
                <a:spLocks noChangeArrowheads="1"/>
              </p:cNvSpPr>
              <p:nvPr/>
            </p:nvSpPr>
            <p:spPr bwMode="auto">
              <a:xfrm>
                <a:off x="1014" y="2334"/>
                <a:ext cx="87" cy="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56"/>
              <p:cNvSpPr>
                <a:spLocks noChangeArrowheads="1"/>
              </p:cNvSpPr>
              <p:nvPr/>
            </p:nvSpPr>
            <p:spPr bwMode="auto">
              <a:xfrm>
                <a:off x="1014" y="2334"/>
                <a:ext cx="87" cy="58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57"/>
              <p:cNvSpPr>
                <a:spLocks noChangeArrowheads="1"/>
              </p:cNvSpPr>
              <p:nvPr/>
            </p:nvSpPr>
            <p:spPr bwMode="auto">
              <a:xfrm>
                <a:off x="1037" y="2331"/>
                <a:ext cx="7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" name="Rectangle 58"/>
              <p:cNvSpPr>
                <a:spLocks noChangeArrowheads="1"/>
              </p:cNvSpPr>
              <p:nvPr/>
            </p:nvSpPr>
            <p:spPr bwMode="auto">
              <a:xfrm>
                <a:off x="2809" y="1660"/>
                <a:ext cx="3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Test Masses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" name="Rectangle 59"/>
              <p:cNvSpPr>
                <a:spLocks noChangeArrowheads="1"/>
              </p:cNvSpPr>
              <p:nvPr/>
            </p:nvSpPr>
            <p:spPr bwMode="auto">
              <a:xfrm>
                <a:off x="3087" y="1660"/>
                <a:ext cx="4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" name="Rectangle 60"/>
              <p:cNvSpPr>
                <a:spLocks noChangeArrowheads="1"/>
              </p:cNvSpPr>
              <p:nvPr/>
            </p:nvSpPr>
            <p:spPr bwMode="auto">
              <a:xfrm>
                <a:off x="2828" y="1718"/>
                <a:ext cx="29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fused silica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Rectangle 61"/>
              <p:cNvSpPr>
                <a:spLocks noChangeArrowheads="1"/>
              </p:cNvSpPr>
              <p:nvPr/>
            </p:nvSpPr>
            <p:spPr bwMode="auto">
              <a:xfrm>
                <a:off x="3069" y="1718"/>
                <a:ext cx="4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Rectangle 62"/>
              <p:cNvSpPr>
                <a:spLocks noChangeArrowheads="1"/>
              </p:cNvSpPr>
              <p:nvPr/>
            </p:nvSpPr>
            <p:spPr bwMode="auto">
              <a:xfrm>
                <a:off x="2672" y="1777"/>
                <a:ext cx="10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34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" name="Rectangle 63"/>
              <p:cNvSpPr>
                <a:spLocks noChangeArrowheads="1"/>
              </p:cNvSpPr>
              <p:nvPr/>
            </p:nvSpPr>
            <p:spPr bwMode="auto">
              <a:xfrm>
                <a:off x="2742" y="1777"/>
                <a:ext cx="29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cm diam x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Rectangle 64"/>
              <p:cNvSpPr>
                <a:spLocks noChangeArrowheads="1"/>
              </p:cNvSpPr>
              <p:nvPr/>
            </p:nvSpPr>
            <p:spPr bwMode="auto">
              <a:xfrm>
                <a:off x="2977" y="1777"/>
                <a:ext cx="10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" name="Rectangle 65"/>
              <p:cNvSpPr>
                <a:spLocks noChangeArrowheads="1"/>
              </p:cNvSpPr>
              <p:nvPr/>
            </p:nvSpPr>
            <p:spPr bwMode="auto">
              <a:xfrm>
                <a:off x="3045" y="1777"/>
                <a:ext cx="22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cm thick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" name="Rectangle 66"/>
              <p:cNvSpPr>
                <a:spLocks noChangeArrowheads="1"/>
              </p:cNvSpPr>
              <p:nvPr/>
            </p:nvSpPr>
            <p:spPr bwMode="auto">
              <a:xfrm>
                <a:off x="3225" y="1777"/>
                <a:ext cx="4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" name="Rectangle 67"/>
              <p:cNvSpPr>
                <a:spLocks noChangeArrowheads="1"/>
              </p:cNvSpPr>
              <p:nvPr/>
            </p:nvSpPr>
            <p:spPr bwMode="auto">
              <a:xfrm>
                <a:off x="2895" y="1835"/>
                <a:ext cx="10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40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Rectangle 68"/>
              <p:cNvSpPr>
                <a:spLocks noChangeArrowheads="1"/>
              </p:cNvSpPr>
              <p:nvPr/>
            </p:nvSpPr>
            <p:spPr bwMode="auto">
              <a:xfrm>
                <a:off x="2965" y="1835"/>
                <a:ext cx="8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kg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Rectangle 69"/>
              <p:cNvSpPr>
                <a:spLocks noChangeArrowheads="1"/>
              </p:cNvSpPr>
              <p:nvPr/>
            </p:nvSpPr>
            <p:spPr bwMode="auto">
              <a:xfrm>
                <a:off x="2048" y="2441"/>
                <a:ext cx="190" cy="1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70"/>
              <p:cNvSpPr>
                <a:spLocks/>
              </p:cNvSpPr>
              <p:nvPr/>
            </p:nvSpPr>
            <p:spPr bwMode="auto">
              <a:xfrm>
                <a:off x="2050" y="2443"/>
                <a:ext cx="185" cy="186"/>
              </a:xfrm>
              <a:custGeom>
                <a:avLst/>
                <a:gdLst/>
                <a:ahLst/>
                <a:cxnLst>
                  <a:cxn ang="0">
                    <a:pos x="863" y="8"/>
                  </a:cxn>
                  <a:cxn ang="0">
                    <a:pos x="964" y="110"/>
                  </a:cxn>
                  <a:cxn ang="0">
                    <a:pos x="964" y="140"/>
                  </a:cxn>
                  <a:cxn ang="0">
                    <a:pos x="964" y="140"/>
                  </a:cxn>
                  <a:cxn ang="0">
                    <a:pos x="139" y="965"/>
                  </a:cxn>
                  <a:cxn ang="0">
                    <a:pos x="109" y="965"/>
                  </a:cxn>
                  <a:cxn ang="0">
                    <a:pos x="8" y="864"/>
                  </a:cxn>
                  <a:cxn ang="0">
                    <a:pos x="8" y="833"/>
                  </a:cxn>
                  <a:cxn ang="0">
                    <a:pos x="8" y="833"/>
                  </a:cxn>
                  <a:cxn ang="0">
                    <a:pos x="833" y="8"/>
                  </a:cxn>
                  <a:cxn ang="0">
                    <a:pos x="863" y="8"/>
                  </a:cxn>
                </a:cxnLst>
                <a:rect l="0" t="0" r="r" b="b"/>
                <a:pathLst>
                  <a:path w="973" h="973">
                    <a:moveTo>
                      <a:pt x="863" y="8"/>
                    </a:moveTo>
                    <a:lnTo>
                      <a:pt x="964" y="110"/>
                    </a:lnTo>
                    <a:cubicBezTo>
                      <a:pt x="973" y="118"/>
                      <a:pt x="973" y="132"/>
                      <a:pt x="964" y="140"/>
                    </a:cubicBezTo>
                    <a:cubicBezTo>
                      <a:pt x="964" y="140"/>
                      <a:pt x="964" y="140"/>
                      <a:pt x="964" y="140"/>
                    </a:cubicBezTo>
                    <a:lnTo>
                      <a:pt x="139" y="965"/>
                    </a:lnTo>
                    <a:cubicBezTo>
                      <a:pt x="131" y="973"/>
                      <a:pt x="118" y="973"/>
                      <a:pt x="109" y="965"/>
                    </a:cubicBezTo>
                    <a:lnTo>
                      <a:pt x="8" y="864"/>
                    </a:lnTo>
                    <a:cubicBezTo>
                      <a:pt x="0" y="855"/>
                      <a:pt x="0" y="842"/>
                      <a:pt x="8" y="833"/>
                    </a:cubicBezTo>
                    <a:cubicBezTo>
                      <a:pt x="8" y="833"/>
                      <a:pt x="8" y="833"/>
                      <a:pt x="8" y="833"/>
                    </a:cubicBezTo>
                    <a:lnTo>
                      <a:pt x="833" y="8"/>
                    </a:lnTo>
                    <a:cubicBezTo>
                      <a:pt x="841" y="0"/>
                      <a:pt x="855" y="0"/>
                      <a:pt x="863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71"/>
              <p:cNvSpPr>
                <a:spLocks noChangeArrowheads="1"/>
              </p:cNvSpPr>
              <p:nvPr/>
            </p:nvSpPr>
            <p:spPr bwMode="auto">
              <a:xfrm>
                <a:off x="2048" y="2441"/>
                <a:ext cx="190" cy="1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72"/>
              <p:cNvSpPr>
                <a:spLocks/>
              </p:cNvSpPr>
              <p:nvPr/>
            </p:nvSpPr>
            <p:spPr bwMode="auto">
              <a:xfrm>
                <a:off x="2050" y="2443"/>
                <a:ext cx="185" cy="186"/>
              </a:xfrm>
              <a:custGeom>
                <a:avLst/>
                <a:gdLst/>
                <a:ahLst/>
                <a:cxnLst>
                  <a:cxn ang="0">
                    <a:pos x="863" y="8"/>
                  </a:cxn>
                  <a:cxn ang="0">
                    <a:pos x="964" y="110"/>
                  </a:cxn>
                  <a:cxn ang="0">
                    <a:pos x="964" y="140"/>
                  </a:cxn>
                  <a:cxn ang="0">
                    <a:pos x="964" y="140"/>
                  </a:cxn>
                  <a:cxn ang="0">
                    <a:pos x="139" y="965"/>
                  </a:cxn>
                  <a:cxn ang="0">
                    <a:pos x="109" y="965"/>
                  </a:cxn>
                  <a:cxn ang="0">
                    <a:pos x="8" y="864"/>
                  </a:cxn>
                  <a:cxn ang="0">
                    <a:pos x="8" y="833"/>
                  </a:cxn>
                  <a:cxn ang="0">
                    <a:pos x="8" y="833"/>
                  </a:cxn>
                  <a:cxn ang="0">
                    <a:pos x="833" y="8"/>
                  </a:cxn>
                  <a:cxn ang="0">
                    <a:pos x="863" y="8"/>
                  </a:cxn>
                </a:cxnLst>
                <a:rect l="0" t="0" r="r" b="b"/>
                <a:pathLst>
                  <a:path w="973" h="973">
                    <a:moveTo>
                      <a:pt x="863" y="8"/>
                    </a:moveTo>
                    <a:lnTo>
                      <a:pt x="964" y="110"/>
                    </a:lnTo>
                    <a:cubicBezTo>
                      <a:pt x="973" y="118"/>
                      <a:pt x="973" y="132"/>
                      <a:pt x="964" y="140"/>
                    </a:cubicBezTo>
                    <a:cubicBezTo>
                      <a:pt x="964" y="140"/>
                      <a:pt x="964" y="140"/>
                      <a:pt x="964" y="140"/>
                    </a:cubicBezTo>
                    <a:lnTo>
                      <a:pt x="139" y="965"/>
                    </a:lnTo>
                    <a:cubicBezTo>
                      <a:pt x="131" y="973"/>
                      <a:pt x="118" y="973"/>
                      <a:pt x="109" y="965"/>
                    </a:cubicBezTo>
                    <a:lnTo>
                      <a:pt x="8" y="864"/>
                    </a:lnTo>
                    <a:cubicBezTo>
                      <a:pt x="0" y="855"/>
                      <a:pt x="0" y="842"/>
                      <a:pt x="8" y="833"/>
                    </a:cubicBezTo>
                    <a:cubicBezTo>
                      <a:pt x="8" y="833"/>
                      <a:pt x="8" y="833"/>
                      <a:pt x="8" y="833"/>
                    </a:cubicBezTo>
                    <a:lnTo>
                      <a:pt x="833" y="8"/>
                    </a:lnTo>
                    <a:cubicBezTo>
                      <a:pt x="841" y="0"/>
                      <a:pt x="855" y="0"/>
                      <a:pt x="863" y="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73"/>
              <p:cNvSpPr>
                <a:spLocks noEditPoints="1"/>
              </p:cNvSpPr>
              <p:nvPr/>
            </p:nvSpPr>
            <p:spPr bwMode="auto">
              <a:xfrm>
                <a:off x="2051" y="2444"/>
                <a:ext cx="183" cy="184"/>
              </a:xfrm>
              <a:custGeom>
                <a:avLst/>
                <a:gdLst/>
                <a:ahLst/>
                <a:cxnLst>
                  <a:cxn ang="0">
                    <a:pos x="163" y="0"/>
                  </a:cxn>
                  <a:cxn ang="0">
                    <a:pos x="0" y="164"/>
                  </a:cxn>
                  <a:cxn ang="0">
                    <a:pos x="20" y="184"/>
                  </a:cxn>
                  <a:cxn ang="0">
                    <a:pos x="183" y="20"/>
                  </a:cxn>
                </a:cxnLst>
                <a:rect l="0" t="0" r="r" b="b"/>
                <a:pathLst>
                  <a:path w="183" h="184">
                    <a:moveTo>
                      <a:pt x="163" y="0"/>
                    </a:moveTo>
                    <a:lnTo>
                      <a:pt x="0" y="164"/>
                    </a:lnTo>
                    <a:moveTo>
                      <a:pt x="20" y="184"/>
                    </a:moveTo>
                    <a:lnTo>
                      <a:pt x="183" y="2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74"/>
              <p:cNvSpPr>
                <a:spLocks noChangeShapeType="1"/>
              </p:cNvSpPr>
              <p:nvPr/>
            </p:nvSpPr>
            <p:spPr bwMode="auto">
              <a:xfrm flipH="1">
                <a:off x="2077" y="2470"/>
                <a:ext cx="153" cy="154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75"/>
              <p:cNvSpPr>
                <a:spLocks noChangeArrowheads="1"/>
              </p:cNvSpPr>
              <p:nvPr/>
            </p:nvSpPr>
            <p:spPr bwMode="auto">
              <a:xfrm>
                <a:off x="1251" y="2316"/>
                <a:ext cx="52" cy="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76"/>
              <p:cNvSpPr>
                <a:spLocks/>
              </p:cNvSpPr>
              <p:nvPr/>
            </p:nvSpPr>
            <p:spPr bwMode="auto">
              <a:xfrm>
                <a:off x="1252" y="2317"/>
                <a:ext cx="47" cy="9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20" y="0"/>
                  </a:cxn>
                  <a:cxn ang="0">
                    <a:pos x="242" y="22"/>
                  </a:cxn>
                  <a:cxn ang="0">
                    <a:pos x="242" y="22"/>
                  </a:cxn>
                  <a:cxn ang="0">
                    <a:pos x="242" y="22"/>
                  </a:cxn>
                  <a:cxn ang="0">
                    <a:pos x="242" y="463"/>
                  </a:cxn>
                  <a:cxn ang="0">
                    <a:pos x="220" y="484"/>
                  </a:cxn>
                  <a:cxn ang="0">
                    <a:pos x="21" y="484"/>
                  </a:cxn>
                  <a:cxn ang="0">
                    <a:pos x="0" y="463"/>
                  </a:cxn>
                  <a:cxn ang="0">
                    <a:pos x="0" y="22"/>
                  </a:cxn>
                  <a:cxn ang="0">
                    <a:pos x="21" y="0"/>
                  </a:cxn>
                </a:cxnLst>
                <a:rect l="0" t="0" r="r" b="b"/>
                <a:pathLst>
                  <a:path w="242" h="484">
                    <a:moveTo>
                      <a:pt x="21" y="0"/>
                    </a:moveTo>
                    <a:lnTo>
                      <a:pt x="220" y="0"/>
                    </a:lnTo>
                    <a:cubicBezTo>
                      <a:pt x="232" y="0"/>
                      <a:pt x="242" y="10"/>
                      <a:pt x="242" y="22"/>
                    </a:cubicBezTo>
                    <a:cubicBezTo>
                      <a:pt x="242" y="22"/>
                      <a:pt x="242" y="22"/>
                      <a:pt x="242" y="22"/>
                    </a:cubicBezTo>
                    <a:lnTo>
                      <a:pt x="242" y="22"/>
                    </a:lnTo>
                    <a:lnTo>
                      <a:pt x="242" y="463"/>
                    </a:lnTo>
                    <a:cubicBezTo>
                      <a:pt x="242" y="475"/>
                      <a:pt x="232" y="484"/>
                      <a:pt x="220" y="484"/>
                    </a:cubicBezTo>
                    <a:lnTo>
                      <a:pt x="21" y="484"/>
                    </a:lnTo>
                    <a:cubicBezTo>
                      <a:pt x="9" y="484"/>
                      <a:pt x="0" y="475"/>
                      <a:pt x="0" y="463"/>
                    </a:cubicBezTo>
                    <a:lnTo>
                      <a:pt x="0" y="22"/>
                    </a:lnTo>
                    <a:cubicBezTo>
                      <a:pt x="0" y="10"/>
                      <a:pt x="9" y="0"/>
                      <a:pt x="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77"/>
              <p:cNvSpPr>
                <a:spLocks noChangeArrowheads="1"/>
              </p:cNvSpPr>
              <p:nvPr/>
            </p:nvSpPr>
            <p:spPr bwMode="auto">
              <a:xfrm>
                <a:off x="1251" y="2316"/>
                <a:ext cx="52" cy="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78"/>
              <p:cNvSpPr>
                <a:spLocks/>
              </p:cNvSpPr>
              <p:nvPr/>
            </p:nvSpPr>
            <p:spPr bwMode="auto">
              <a:xfrm>
                <a:off x="1252" y="2317"/>
                <a:ext cx="46" cy="9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20" y="0"/>
                  </a:cxn>
                  <a:cxn ang="0">
                    <a:pos x="242" y="22"/>
                  </a:cxn>
                  <a:cxn ang="0">
                    <a:pos x="242" y="22"/>
                  </a:cxn>
                  <a:cxn ang="0">
                    <a:pos x="242" y="22"/>
                  </a:cxn>
                  <a:cxn ang="0">
                    <a:pos x="242" y="463"/>
                  </a:cxn>
                  <a:cxn ang="0">
                    <a:pos x="220" y="484"/>
                  </a:cxn>
                  <a:cxn ang="0">
                    <a:pos x="21" y="484"/>
                  </a:cxn>
                  <a:cxn ang="0">
                    <a:pos x="0" y="463"/>
                  </a:cxn>
                  <a:cxn ang="0">
                    <a:pos x="0" y="22"/>
                  </a:cxn>
                  <a:cxn ang="0">
                    <a:pos x="21" y="0"/>
                  </a:cxn>
                </a:cxnLst>
                <a:rect l="0" t="0" r="r" b="b"/>
                <a:pathLst>
                  <a:path w="242" h="484">
                    <a:moveTo>
                      <a:pt x="21" y="0"/>
                    </a:moveTo>
                    <a:lnTo>
                      <a:pt x="220" y="0"/>
                    </a:lnTo>
                    <a:cubicBezTo>
                      <a:pt x="232" y="0"/>
                      <a:pt x="242" y="10"/>
                      <a:pt x="242" y="22"/>
                    </a:cubicBezTo>
                    <a:cubicBezTo>
                      <a:pt x="242" y="22"/>
                      <a:pt x="242" y="22"/>
                      <a:pt x="242" y="22"/>
                    </a:cubicBezTo>
                    <a:lnTo>
                      <a:pt x="242" y="22"/>
                    </a:lnTo>
                    <a:lnTo>
                      <a:pt x="242" y="463"/>
                    </a:lnTo>
                    <a:cubicBezTo>
                      <a:pt x="242" y="475"/>
                      <a:pt x="232" y="484"/>
                      <a:pt x="220" y="484"/>
                    </a:cubicBezTo>
                    <a:lnTo>
                      <a:pt x="21" y="484"/>
                    </a:lnTo>
                    <a:cubicBezTo>
                      <a:pt x="9" y="484"/>
                      <a:pt x="0" y="475"/>
                      <a:pt x="0" y="463"/>
                    </a:cubicBezTo>
                    <a:lnTo>
                      <a:pt x="0" y="22"/>
                    </a:lnTo>
                    <a:cubicBezTo>
                      <a:pt x="0" y="10"/>
                      <a:pt x="9" y="0"/>
                      <a:pt x="21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79"/>
              <p:cNvSpPr>
                <a:spLocks noEditPoints="1"/>
              </p:cNvSpPr>
              <p:nvPr/>
            </p:nvSpPr>
            <p:spPr bwMode="auto">
              <a:xfrm>
                <a:off x="1257" y="2317"/>
                <a:ext cx="37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3"/>
                  </a:cxn>
                  <a:cxn ang="0">
                    <a:pos x="37" y="93"/>
                  </a:cxn>
                  <a:cxn ang="0">
                    <a:pos x="37" y="0"/>
                  </a:cxn>
                </a:cxnLst>
                <a:rect l="0" t="0" r="r" b="b"/>
                <a:pathLst>
                  <a:path w="37" h="93">
                    <a:moveTo>
                      <a:pt x="0" y="0"/>
                    </a:moveTo>
                    <a:lnTo>
                      <a:pt x="0" y="93"/>
                    </a:lnTo>
                    <a:moveTo>
                      <a:pt x="37" y="93"/>
                    </a:moveTo>
                    <a:lnTo>
                      <a:pt x="37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80"/>
              <p:cNvSpPr>
                <a:spLocks noChangeShapeType="1"/>
              </p:cNvSpPr>
              <p:nvPr/>
            </p:nvSpPr>
            <p:spPr bwMode="auto">
              <a:xfrm>
                <a:off x="1296" y="2320"/>
                <a:ext cx="1" cy="87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81"/>
              <p:cNvSpPr>
                <a:spLocks noChangeArrowheads="1"/>
              </p:cNvSpPr>
              <p:nvPr/>
            </p:nvSpPr>
            <p:spPr bwMode="auto">
              <a:xfrm>
                <a:off x="2476" y="2420"/>
                <a:ext cx="119" cy="2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82"/>
              <p:cNvSpPr>
                <a:spLocks/>
              </p:cNvSpPr>
              <p:nvPr/>
            </p:nvSpPr>
            <p:spPr bwMode="auto">
              <a:xfrm>
                <a:off x="2478" y="2420"/>
                <a:ext cx="114" cy="208"/>
              </a:xfrm>
              <a:custGeom>
                <a:avLst/>
                <a:gdLst/>
                <a:ahLst/>
                <a:cxnLst>
                  <a:cxn ang="0">
                    <a:pos x="21" y="1088"/>
                  </a:cxn>
                  <a:cxn ang="0">
                    <a:pos x="575" y="1088"/>
                  </a:cxn>
                  <a:cxn ang="0">
                    <a:pos x="597" y="1067"/>
                  </a:cxn>
                  <a:cxn ang="0">
                    <a:pos x="597" y="1067"/>
                  </a:cxn>
                  <a:cxn ang="0">
                    <a:pos x="597" y="21"/>
                  </a:cxn>
                  <a:cxn ang="0">
                    <a:pos x="575" y="0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1067"/>
                  </a:cxn>
                  <a:cxn ang="0">
                    <a:pos x="21" y="1088"/>
                  </a:cxn>
                </a:cxnLst>
                <a:rect l="0" t="0" r="r" b="b"/>
                <a:pathLst>
                  <a:path w="597" h="1088">
                    <a:moveTo>
                      <a:pt x="21" y="1088"/>
                    </a:moveTo>
                    <a:lnTo>
                      <a:pt x="575" y="1088"/>
                    </a:lnTo>
                    <a:cubicBezTo>
                      <a:pt x="587" y="1088"/>
                      <a:pt x="597" y="1079"/>
                      <a:pt x="597" y="1067"/>
                    </a:cubicBezTo>
                    <a:cubicBezTo>
                      <a:pt x="597" y="1067"/>
                      <a:pt x="597" y="1067"/>
                      <a:pt x="597" y="1067"/>
                    </a:cubicBezTo>
                    <a:lnTo>
                      <a:pt x="597" y="21"/>
                    </a:lnTo>
                    <a:cubicBezTo>
                      <a:pt x="597" y="9"/>
                      <a:pt x="587" y="0"/>
                      <a:pt x="575" y="0"/>
                    </a:cubicBezTo>
                    <a:lnTo>
                      <a:pt x="21" y="0"/>
                    </a:lnTo>
                    <a:cubicBezTo>
                      <a:pt x="9" y="0"/>
                      <a:pt x="0" y="9"/>
                      <a:pt x="0" y="21"/>
                    </a:cubicBezTo>
                    <a:lnTo>
                      <a:pt x="0" y="21"/>
                    </a:lnTo>
                    <a:lnTo>
                      <a:pt x="0" y="1067"/>
                    </a:lnTo>
                    <a:cubicBezTo>
                      <a:pt x="0" y="1079"/>
                      <a:pt x="9" y="1088"/>
                      <a:pt x="21" y="10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83"/>
              <p:cNvSpPr>
                <a:spLocks noChangeArrowheads="1"/>
              </p:cNvSpPr>
              <p:nvPr/>
            </p:nvSpPr>
            <p:spPr bwMode="auto">
              <a:xfrm>
                <a:off x="2476" y="2420"/>
                <a:ext cx="119" cy="2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84"/>
              <p:cNvSpPr>
                <a:spLocks/>
              </p:cNvSpPr>
              <p:nvPr/>
            </p:nvSpPr>
            <p:spPr bwMode="auto">
              <a:xfrm>
                <a:off x="2478" y="2420"/>
                <a:ext cx="114" cy="208"/>
              </a:xfrm>
              <a:custGeom>
                <a:avLst/>
                <a:gdLst/>
                <a:ahLst/>
                <a:cxnLst>
                  <a:cxn ang="0">
                    <a:pos x="21" y="1088"/>
                  </a:cxn>
                  <a:cxn ang="0">
                    <a:pos x="575" y="1088"/>
                  </a:cxn>
                  <a:cxn ang="0">
                    <a:pos x="597" y="1067"/>
                  </a:cxn>
                  <a:cxn ang="0">
                    <a:pos x="597" y="1067"/>
                  </a:cxn>
                  <a:cxn ang="0">
                    <a:pos x="597" y="21"/>
                  </a:cxn>
                  <a:cxn ang="0">
                    <a:pos x="575" y="0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1067"/>
                  </a:cxn>
                  <a:cxn ang="0">
                    <a:pos x="21" y="1088"/>
                  </a:cxn>
                </a:cxnLst>
                <a:rect l="0" t="0" r="r" b="b"/>
                <a:pathLst>
                  <a:path w="597" h="1088">
                    <a:moveTo>
                      <a:pt x="21" y="1088"/>
                    </a:moveTo>
                    <a:lnTo>
                      <a:pt x="575" y="1088"/>
                    </a:lnTo>
                    <a:cubicBezTo>
                      <a:pt x="587" y="1088"/>
                      <a:pt x="597" y="1079"/>
                      <a:pt x="597" y="1067"/>
                    </a:cubicBezTo>
                    <a:cubicBezTo>
                      <a:pt x="597" y="1067"/>
                      <a:pt x="597" y="1067"/>
                      <a:pt x="597" y="1067"/>
                    </a:cubicBezTo>
                    <a:lnTo>
                      <a:pt x="597" y="21"/>
                    </a:lnTo>
                    <a:cubicBezTo>
                      <a:pt x="597" y="9"/>
                      <a:pt x="587" y="0"/>
                      <a:pt x="575" y="0"/>
                    </a:cubicBezTo>
                    <a:lnTo>
                      <a:pt x="21" y="0"/>
                    </a:lnTo>
                    <a:cubicBezTo>
                      <a:pt x="9" y="0"/>
                      <a:pt x="0" y="9"/>
                      <a:pt x="0" y="21"/>
                    </a:cubicBezTo>
                    <a:lnTo>
                      <a:pt x="0" y="21"/>
                    </a:lnTo>
                    <a:lnTo>
                      <a:pt x="0" y="1067"/>
                    </a:lnTo>
                    <a:cubicBezTo>
                      <a:pt x="0" y="1079"/>
                      <a:pt x="9" y="1088"/>
                      <a:pt x="21" y="108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85"/>
              <p:cNvSpPr>
                <a:spLocks noEditPoints="1"/>
              </p:cNvSpPr>
              <p:nvPr/>
            </p:nvSpPr>
            <p:spPr bwMode="auto">
              <a:xfrm>
                <a:off x="2489" y="2420"/>
                <a:ext cx="91" cy="208"/>
              </a:xfrm>
              <a:custGeom>
                <a:avLst/>
                <a:gdLst/>
                <a:ahLst/>
                <a:cxnLst>
                  <a:cxn ang="0">
                    <a:pos x="0" y="208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91" y="208"/>
                  </a:cxn>
                </a:cxnLst>
                <a:rect l="0" t="0" r="r" b="b"/>
                <a:pathLst>
                  <a:path w="91" h="208">
                    <a:moveTo>
                      <a:pt x="0" y="208"/>
                    </a:moveTo>
                    <a:lnTo>
                      <a:pt x="0" y="0"/>
                    </a:lnTo>
                    <a:moveTo>
                      <a:pt x="91" y="0"/>
                    </a:moveTo>
                    <a:lnTo>
                      <a:pt x="91" y="208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86"/>
              <p:cNvSpPr>
                <a:spLocks noChangeShapeType="1"/>
              </p:cNvSpPr>
              <p:nvPr/>
            </p:nvSpPr>
            <p:spPr bwMode="auto">
              <a:xfrm flipV="1">
                <a:off x="2586" y="2426"/>
                <a:ext cx="1" cy="196"/>
              </a:xfrm>
              <a:prstGeom prst="line">
                <a:avLst/>
              </a:prstGeom>
              <a:noFill/>
              <a:ln w="1270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87"/>
              <p:cNvSpPr>
                <a:spLocks noChangeArrowheads="1"/>
              </p:cNvSpPr>
              <p:nvPr/>
            </p:nvSpPr>
            <p:spPr bwMode="auto">
              <a:xfrm>
                <a:off x="3326" y="2420"/>
                <a:ext cx="119" cy="2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88"/>
              <p:cNvSpPr>
                <a:spLocks/>
              </p:cNvSpPr>
              <p:nvPr/>
            </p:nvSpPr>
            <p:spPr bwMode="auto">
              <a:xfrm>
                <a:off x="3326" y="2420"/>
                <a:ext cx="114" cy="208"/>
              </a:xfrm>
              <a:custGeom>
                <a:avLst/>
                <a:gdLst/>
                <a:ahLst/>
                <a:cxnLst>
                  <a:cxn ang="0">
                    <a:pos x="575" y="1089"/>
                  </a:cxn>
                  <a:cxn ang="0">
                    <a:pos x="21" y="1089"/>
                  </a:cxn>
                  <a:cxn ang="0">
                    <a:pos x="0" y="1068"/>
                  </a:cxn>
                  <a:cxn ang="0">
                    <a:pos x="0" y="1068"/>
                  </a:cxn>
                  <a:cxn ang="0">
                    <a:pos x="0" y="1068"/>
                  </a:cxn>
                  <a:cxn ang="0">
                    <a:pos x="0" y="22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575" y="0"/>
                  </a:cxn>
                  <a:cxn ang="0">
                    <a:pos x="597" y="22"/>
                  </a:cxn>
                  <a:cxn ang="0">
                    <a:pos x="597" y="22"/>
                  </a:cxn>
                  <a:cxn ang="0">
                    <a:pos x="597" y="22"/>
                  </a:cxn>
                  <a:cxn ang="0">
                    <a:pos x="597" y="1068"/>
                  </a:cxn>
                  <a:cxn ang="0">
                    <a:pos x="575" y="1089"/>
                  </a:cxn>
                </a:cxnLst>
                <a:rect l="0" t="0" r="r" b="b"/>
                <a:pathLst>
                  <a:path w="597" h="1089">
                    <a:moveTo>
                      <a:pt x="575" y="1089"/>
                    </a:moveTo>
                    <a:lnTo>
                      <a:pt x="21" y="1089"/>
                    </a:lnTo>
                    <a:cubicBezTo>
                      <a:pt x="10" y="1089"/>
                      <a:pt x="0" y="1079"/>
                      <a:pt x="0" y="1068"/>
                    </a:cubicBezTo>
                    <a:cubicBezTo>
                      <a:pt x="0" y="1068"/>
                      <a:pt x="0" y="1068"/>
                      <a:pt x="0" y="1068"/>
                    </a:cubicBezTo>
                    <a:lnTo>
                      <a:pt x="0" y="1068"/>
                    </a:lnTo>
                    <a:lnTo>
                      <a:pt x="0" y="22"/>
                    </a:lnTo>
                    <a:cubicBezTo>
                      <a:pt x="0" y="10"/>
                      <a:pt x="10" y="0"/>
                      <a:pt x="21" y="0"/>
                    </a:cubicBezTo>
                    <a:lnTo>
                      <a:pt x="21" y="0"/>
                    </a:lnTo>
                    <a:lnTo>
                      <a:pt x="575" y="0"/>
                    </a:lnTo>
                    <a:cubicBezTo>
                      <a:pt x="587" y="0"/>
                      <a:pt x="597" y="10"/>
                      <a:pt x="597" y="22"/>
                    </a:cubicBezTo>
                    <a:cubicBezTo>
                      <a:pt x="597" y="22"/>
                      <a:pt x="597" y="22"/>
                      <a:pt x="597" y="22"/>
                    </a:cubicBezTo>
                    <a:lnTo>
                      <a:pt x="597" y="22"/>
                    </a:lnTo>
                    <a:lnTo>
                      <a:pt x="597" y="1068"/>
                    </a:lnTo>
                    <a:cubicBezTo>
                      <a:pt x="597" y="1079"/>
                      <a:pt x="587" y="1089"/>
                      <a:pt x="575" y="10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89"/>
              <p:cNvSpPr>
                <a:spLocks noChangeArrowheads="1"/>
              </p:cNvSpPr>
              <p:nvPr/>
            </p:nvSpPr>
            <p:spPr bwMode="auto">
              <a:xfrm>
                <a:off x="3326" y="2420"/>
                <a:ext cx="119" cy="2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90"/>
              <p:cNvSpPr>
                <a:spLocks/>
              </p:cNvSpPr>
              <p:nvPr/>
            </p:nvSpPr>
            <p:spPr bwMode="auto">
              <a:xfrm>
                <a:off x="3326" y="2420"/>
                <a:ext cx="114" cy="208"/>
              </a:xfrm>
              <a:custGeom>
                <a:avLst/>
                <a:gdLst/>
                <a:ahLst/>
                <a:cxnLst>
                  <a:cxn ang="0">
                    <a:pos x="575" y="1089"/>
                  </a:cxn>
                  <a:cxn ang="0">
                    <a:pos x="21" y="1089"/>
                  </a:cxn>
                  <a:cxn ang="0">
                    <a:pos x="0" y="1068"/>
                  </a:cxn>
                  <a:cxn ang="0">
                    <a:pos x="0" y="1068"/>
                  </a:cxn>
                  <a:cxn ang="0">
                    <a:pos x="0" y="1068"/>
                  </a:cxn>
                  <a:cxn ang="0">
                    <a:pos x="0" y="22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575" y="0"/>
                  </a:cxn>
                  <a:cxn ang="0">
                    <a:pos x="597" y="22"/>
                  </a:cxn>
                  <a:cxn ang="0">
                    <a:pos x="597" y="22"/>
                  </a:cxn>
                  <a:cxn ang="0">
                    <a:pos x="597" y="22"/>
                  </a:cxn>
                  <a:cxn ang="0">
                    <a:pos x="597" y="1068"/>
                  </a:cxn>
                  <a:cxn ang="0">
                    <a:pos x="575" y="1089"/>
                  </a:cxn>
                </a:cxnLst>
                <a:rect l="0" t="0" r="r" b="b"/>
                <a:pathLst>
                  <a:path w="597" h="1089">
                    <a:moveTo>
                      <a:pt x="575" y="1089"/>
                    </a:moveTo>
                    <a:lnTo>
                      <a:pt x="21" y="1089"/>
                    </a:lnTo>
                    <a:cubicBezTo>
                      <a:pt x="10" y="1089"/>
                      <a:pt x="0" y="1079"/>
                      <a:pt x="0" y="1068"/>
                    </a:cubicBezTo>
                    <a:cubicBezTo>
                      <a:pt x="0" y="1068"/>
                      <a:pt x="0" y="1068"/>
                      <a:pt x="0" y="1068"/>
                    </a:cubicBezTo>
                    <a:lnTo>
                      <a:pt x="0" y="1068"/>
                    </a:lnTo>
                    <a:lnTo>
                      <a:pt x="0" y="22"/>
                    </a:lnTo>
                    <a:cubicBezTo>
                      <a:pt x="0" y="10"/>
                      <a:pt x="10" y="0"/>
                      <a:pt x="21" y="0"/>
                    </a:cubicBezTo>
                    <a:lnTo>
                      <a:pt x="21" y="0"/>
                    </a:lnTo>
                    <a:lnTo>
                      <a:pt x="575" y="0"/>
                    </a:lnTo>
                    <a:cubicBezTo>
                      <a:pt x="587" y="0"/>
                      <a:pt x="597" y="10"/>
                      <a:pt x="597" y="22"/>
                    </a:cubicBezTo>
                    <a:cubicBezTo>
                      <a:pt x="597" y="22"/>
                      <a:pt x="597" y="22"/>
                      <a:pt x="597" y="22"/>
                    </a:cubicBezTo>
                    <a:lnTo>
                      <a:pt x="597" y="22"/>
                    </a:lnTo>
                    <a:lnTo>
                      <a:pt x="597" y="1068"/>
                    </a:lnTo>
                    <a:cubicBezTo>
                      <a:pt x="597" y="1079"/>
                      <a:pt x="587" y="1089"/>
                      <a:pt x="575" y="1089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91"/>
              <p:cNvSpPr>
                <a:spLocks noEditPoints="1"/>
              </p:cNvSpPr>
              <p:nvPr/>
            </p:nvSpPr>
            <p:spPr bwMode="auto">
              <a:xfrm>
                <a:off x="3338" y="2420"/>
                <a:ext cx="91" cy="208"/>
              </a:xfrm>
              <a:custGeom>
                <a:avLst/>
                <a:gdLst/>
                <a:ahLst/>
                <a:cxnLst>
                  <a:cxn ang="0">
                    <a:pos x="91" y="208"/>
                  </a:cxn>
                  <a:cxn ang="0">
                    <a:pos x="91" y="0"/>
                  </a:cxn>
                  <a:cxn ang="0">
                    <a:pos x="0" y="0"/>
                  </a:cxn>
                  <a:cxn ang="0">
                    <a:pos x="0" y="208"/>
                  </a:cxn>
                </a:cxnLst>
                <a:rect l="0" t="0" r="r" b="b"/>
                <a:pathLst>
                  <a:path w="91" h="208">
                    <a:moveTo>
                      <a:pt x="91" y="208"/>
                    </a:moveTo>
                    <a:lnTo>
                      <a:pt x="91" y="0"/>
                    </a:lnTo>
                    <a:moveTo>
                      <a:pt x="0" y="0"/>
                    </a:moveTo>
                    <a:lnTo>
                      <a:pt x="0" y="208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92"/>
              <p:cNvSpPr>
                <a:spLocks noChangeShapeType="1"/>
              </p:cNvSpPr>
              <p:nvPr/>
            </p:nvSpPr>
            <p:spPr bwMode="auto">
              <a:xfrm flipV="1">
                <a:off x="3332" y="2426"/>
                <a:ext cx="1" cy="196"/>
              </a:xfrm>
              <a:prstGeom prst="line">
                <a:avLst/>
              </a:prstGeom>
              <a:noFill/>
              <a:ln w="1270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93"/>
              <p:cNvSpPr>
                <a:spLocks noChangeArrowheads="1"/>
              </p:cNvSpPr>
              <p:nvPr/>
            </p:nvSpPr>
            <p:spPr bwMode="auto">
              <a:xfrm>
                <a:off x="2024" y="2135"/>
                <a:ext cx="211" cy="1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94"/>
              <p:cNvSpPr>
                <a:spLocks/>
              </p:cNvSpPr>
              <p:nvPr/>
            </p:nvSpPr>
            <p:spPr bwMode="auto">
              <a:xfrm>
                <a:off x="2025" y="2136"/>
                <a:ext cx="207" cy="115"/>
              </a:xfrm>
              <a:custGeom>
                <a:avLst/>
                <a:gdLst/>
                <a:ahLst/>
                <a:cxnLst>
                  <a:cxn ang="0">
                    <a:pos x="0" y="575"/>
                  </a:cxn>
                  <a:cxn ang="0">
                    <a:pos x="0" y="21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067" y="0"/>
                  </a:cxn>
                  <a:cxn ang="0">
                    <a:pos x="1088" y="21"/>
                  </a:cxn>
                  <a:cxn ang="0">
                    <a:pos x="1088" y="575"/>
                  </a:cxn>
                  <a:cxn ang="0">
                    <a:pos x="1067" y="597"/>
                  </a:cxn>
                  <a:cxn ang="0">
                    <a:pos x="21" y="597"/>
                  </a:cxn>
                  <a:cxn ang="0">
                    <a:pos x="0" y="575"/>
                  </a:cxn>
                </a:cxnLst>
                <a:rect l="0" t="0" r="r" b="b"/>
                <a:pathLst>
                  <a:path w="1088" h="597">
                    <a:moveTo>
                      <a:pt x="0" y="575"/>
                    </a:moveTo>
                    <a:lnTo>
                      <a:pt x="0" y="21"/>
                    </a:lnTo>
                    <a:cubicBezTo>
                      <a:pt x="0" y="10"/>
                      <a:pt x="9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21" y="0"/>
                    </a:lnTo>
                    <a:lnTo>
                      <a:pt x="1067" y="0"/>
                    </a:lnTo>
                    <a:cubicBezTo>
                      <a:pt x="1078" y="0"/>
                      <a:pt x="1088" y="10"/>
                      <a:pt x="1088" y="21"/>
                    </a:cubicBezTo>
                    <a:lnTo>
                      <a:pt x="1088" y="575"/>
                    </a:lnTo>
                    <a:cubicBezTo>
                      <a:pt x="1088" y="587"/>
                      <a:pt x="1078" y="597"/>
                      <a:pt x="1067" y="597"/>
                    </a:cubicBezTo>
                    <a:lnTo>
                      <a:pt x="21" y="597"/>
                    </a:lnTo>
                    <a:cubicBezTo>
                      <a:pt x="9" y="597"/>
                      <a:pt x="0" y="587"/>
                      <a:pt x="0" y="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95"/>
              <p:cNvSpPr>
                <a:spLocks noChangeArrowheads="1"/>
              </p:cNvSpPr>
              <p:nvPr/>
            </p:nvSpPr>
            <p:spPr bwMode="auto">
              <a:xfrm>
                <a:off x="2024" y="2135"/>
                <a:ext cx="211" cy="1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96"/>
              <p:cNvSpPr>
                <a:spLocks/>
              </p:cNvSpPr>
              <p:nvPr/>
            </p:nvSpPr>
            <p:spPr bwMode="auto">
              <a:xfrm>
                <a:off x="2024" y="2136"/>
                <a:ext cx="208" cy="115"/>
              </a:xfrm>
              <a:custGeom>
                <a:avLst/>
                <a:gdLst/>
                <a:ahLst/>
                <a:cxnLst>
                  <a:cxn ang="0">
                    <a:pos x="0" y="575"/>
                  </a:cxn>
                  <a:cxn ang="0">
                    <a:pos x="0" y="21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067" y="0"/>
                  </a:cxn>
                  <a:cxn ang="0">
                    <a:pos x="1088" y="21"/>
                  </a:cxn>
                  <a:cxn ang="0">
                    <a:pos x="1088" y="575"/>
                  </a:cxn>
                  <a:cxn ang="0">
                    <a:pos x="1067" y="597"/>
                  </a:cxn>
                  <a:cxn ang="0">
                    <a:pos x="21" y="597"/>
                  </a:cxn>
                  <a:cxn ang="0">
                    <a:pos x="0" y="575"/>
                  </a:cxn>
                </a:cxnLst>
                <a:rect l="0" t="0" r="r" b="b"/>
                <a:pathLst>
                  <a:path w="1088" h="597">
                    <a:moveTo>
                      <a:pt x="0" y="575"/>
                    </a:moveTo>
                    <a:lnTo>
                      <a:pt x="0" y="21"/>
                    </a:lnTo>
                    <a:cubicBezTo>
                      <a:pt x="0" y="10"/>
                      <a:pt x="9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21" y="0"/>
                    </a:lnTo>
                    <a:lnTo>
                      <a:pt x="1067" y="0"/>
                    </a:lnTo>
                    <a:cubicBezTo>
                      <a:pt x="1078" y="0"/>
                      <a:pt x="1088" y="10"/>
                      <a:pt x="1088" y="21"/>
                    </a:cubicBezTo>
                    <a:lnTo>
                      <a:pt x="1088" y="575"/>
                    </a:lnTo>
                    <a:cubicBezTo>
                      <a:pt x="1088" y="587"/>
                      <a:pt x="1078" y="597"/>
                      <a:pt x="1067" y="597"/>
                    </a:cubicBezTo>
                    <a:lnTo>
                      <a:pt x="21" y="597"/>
                    </a:lnTo>
                    <a:cubicBezTo>
                      <a:pt x="9" y="597"/>
                      <a:pt x="0" y="587"/>
                      <a:pt x="0" y="575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97"/>
              <p:cNvSpPr>
                <a:spLocks noEditPoints="1"/>
              </p:cNvSpPr>
              <p:nvPr/>
            </p:nvSpPr>
            <p:spPr bwMode="auto">
              <a:xfrm>
                <a:off x="2024" y="2148"/>
                <a:ext cx="208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208" y="91"/>
                  </a:cxn>
                  <a:cxn ang="0">
                    <a:pos x="208" y="0"/>
                  </a:cxn>
                  <a:cxn ang="0">
                    <a:pos x="0" y="0"/>
                  </a:cxn>
                </a:cxnLst>
                <a:rect l="0" t="0" r="r" b="b"/>
                <a:pathLst>
                  <a:path w="208" h="91">
                    <a:moveTo>
                      <a:pt x="0" y="91"/>
                    </a:moveTo>
                    <a:lnTo>
                      <a:pt x="208" y="91"/>
                    </a:lnTo>
                    <a:moveTo>
                      <a:pt x="208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98"/>
              <p:cNvSpPr>
                <a:spLocks noChangeShapeType="1"/>
              </p:cNvSpPr>
              <p:nvPr/>
            </p:nvSpPr>
            <p:spPr bwMode="auto">
              <a:xfrm>
                <a:off x="2031" y="2142"/>
                <a:ext cx="195" cy="1"/>
              </a:xfrm>
              <a:prstGeom prst="line">
                <a:avLst/>
              </a:prstGeom>
              <a:noFill/>
              <a:ln w="1270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99"/>
              <p:cNvSpPr>
                <a:spLocks noChangeArrowheads="1"/>
              </p:cNvSpPr>
              <p:nvPr/>
            </p:nvSpPr>
            <p:spPr bwMode="auto">
              <a:xfrm>
                <a:off x="2024" y="1299"/>
                <a:ext cx="214" cy="1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00"/>
              <p:cNvSpPr>
                <a:spLocks/>
              </p:cNvSpPr>
              <p:nvPr/>
            </p:nvSpPr>
            <p:spPr bwMode="auto">
              <a:xfrm>
                <a:off x="2024" y="1302"/>
                <a:ext cx="208" cy="114"/>
              </a:xfrm>
              <a:custGeom>
                <a:avLst/>
                <a:gdLst/>
                <a:ahLst/>
                <a:cxnLst>
                  <a:cxn ang="0">
                    <a:pos x="1089" y="21"/>
                  </a:cxn>
                  <a:cxn ang="0">
                    <a:pos x="1089" y="575"/>
                  </a:cxn>
                  <a:cxn ang="0">
                    <a:pos x="1067" y="596"/>
                  </a:cxn>
                  <a:cxn ang="0">
                    <a:pos x="1067" y="596"/>
                  </a:cxn>
                  <a:cxn ang="0">
                    <a:pos x="22" y="596"/>
                  </a:cxn>
                  <a:cxn ang="0">
                    <a:pos x="0" y="575"/>
                  </a:cxn>
                  <a:cxn ang="0">
                    <a:pos x="0" y="575"/>
                  </a:cxn>
                  <a:cxn ang="0">
                    <a:pos x="0" y="21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067" y="0"/>
                  </a:cxn>
                  <a:cxn ang="0">
                    <a:pos x="1089" y="21"/>
                  </a:cxn>
                </a:cxnLst>
                <a:rect l="0" t="0" r="r" b="b"/>
                <a:pathLst>
                  <a:path w="1089" h="596">
                    <a:moveTo>
                      <a:pt x="1089" y="21"/>
                    </a:moveTo>
                    <a:lnTo>
                      <a:pt x="1089" y="575"/>
                    </a:lnTo>
                    <a:cubicBezTo>
                      <a:pt x="1089" y="587"/>
                      <a:pt x="1079" y="596"/>
                      <a:pt x="1067" y="596"/>
                    </a:cubicBezTo>
                    <a:cubicBezTo>
                      <a:pt x="1067" y="596"/>
                      <a:pt x="1067" y="596"/>
                      <a:pt x="1067" y="596"/>
                    </a:cubicBezTo>
                    <a:lnTo>
                      <a:pt x="22" y="596"/>
                    </a:lnTo>
                    <a:cubicBezTo>
                      <a:pt x="10" y="596"/>
                      <a:pt x="0" y="587"/>
                      <a:pt x="0" y="575"/>
                    </a:cubicBezTo>
                    <a:lnTo>
                      <a:pt x="0" y="575"/>
                    </a:lnTo>
                    <a:lnTo>
                      <a:pt x="0" y="21"/>
                    </a:lnTo>
                    <a:cubicBezTo>
                      <a:pt x="0" y="9"/>
                      <a:pt x="10" y="0"/>
                      <a:pt x="22" y="0"/>
                    </a:cubicBezTo>
                    <a:lnTo>
                      <a:pt x="22" y="0"/>
                    </a:lnTo>
                    <a:lnTo>
                      <a:pt x="1067" y="0"/>
                    </a:lnTo>
                    <a:cubicBezTo>
                      <a:pt x="1079" y="0"/>
                      <a:pt x="1089" y="9"/>
                      <a:pt x="1089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101"/>
              <p:cNvSpPr>
                <a:spLocks noChangeArrowheads="1"/>
              </p:cNvSpPr>
              <p:nvPr/>
            </p:nvSpPr>
            <p:spPr bwMode="auto">
              <a:xfrm>
                <a:off x="2024" y="1299"/>
                <a:ext cx="214" cy="1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02"/>
              <p:cNvSpPr>
                <a:spLocks/>
              </p:cNvSpPr>
              <p:nvPr/>
            </p:nvSpPr>
            <p:spPr bwMode="auto">
              <a:xfrm>
                <a:off x="2024" y="1302"/>
                <a:ext cx="208" cy="114"/>
              </a:xfrm>
              <a:custGeom>
                <a:avLst/>
                <a:gdLst/>
                <a:ahLst/>
                <a:cxnLst>
                  <a:cxn ang="0">
                    <a:pos x="1089" y="21"/>
                  </a:cxn>
                  <a:cxn ang="0">
                    <a:pos x="1089" y="575"/>
                  </a:cxn>
                  <a:cxn ang="0">
                    <a:pos x="1067" y="596"/>
                  </a:cxn>
                  <a:cxn ang="0">
                    <a:pos x="1067" y="596"/>
                  </a:cxn>
                  <a:cxn ang="0">
                    <a:pos x="22" y="596"/>
                  </a:cxn>
                  <a:cxn ang="0">
                    <a:pos x="0" y="575"/>
                  </a:cxn>
                  <a:cxn ang="0">
                    <a:pos x="0" y="575"/>
                  </a:cxn>
                  <a:cxn ang="0">
                    <a:pos x="0" y="21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067" y="0"/>
                  </a:cxn>
                  <a:cxn ang="0">
                    <a:pos x="1089" y="21"/>
                  </a:cxn>
                </a:cxnLst>
                <a:rect l="0" t="0" r="r" b="b"/>
                <a:pathLst>
                  <a:path w="1089" h="596">
                    <a:moveTo>
                      <a:pt x="1089" y="21"/>
                    </a:moveTo>
                    <a:lnTo>
                      <a:pt x="1089" y="575"/>
                    </a:lnTo>
                    <a:cubicBezTo>
                      <a:pt x="1089" y="587"/>
                      <a:pt x="1079" y="596"/>
                      <a:pt x="1067" y="596"/>
                    </a:cubicBezTo>
                    <a:cubicBezTo>
                      <a:pt x="1067" y="596"/>
                      <a:pt x="1067" y="596"/>
                      <a:pt x="1067" y="596"/>
                    </a:cubicBezTo>
                    <a:lnTo>
                      <a:pt x="22" y="596"/>
                    </a:lnTo>
                    <a:cubicBezTo>
                      <a:pt x="10" y="596"/>
                      <a:pt x="0" y="587"/>
                      <a:pt x="0" y="575"/>
                    </a:cubicBezTo>
                    <a:lnTo>
                      <a:pt x="0" y="575"/>
                    </a:lnTo>
                    <a:lnTo>
                      <a:pt x="0" y="21"/>
                    </a:lnTo>
                    <a:cubicBezTo>
                      <a:pt x="0" y="9"/>
                      <a:pt x="10" y="0"/>
                      <a:pt x="22" y="0"/>
                    </a:cubicBezTo>
                    <a:lnTo>
                      <a:pt x="22" y="0"/>
                    </a:lnTo>
                    <a:lnTo>
                      <a:pt x="1067" y="0"/>
                    </a:lnTo>
                    <a:cubicBezTo>
                      <a:pt x="1079" y="0"/>
                      <a:pt x="1089" y="9"/>
                      <a:pt x="1089" y="21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03"/>
              <p:cNvSpPr>
                <a:spLocks noEditPoints="1"/>
              </p:cNvSpPr>
              <p:nvPr/>
            </p:nvSpPr>
            <p:spPr bwMode="auto">
              <a:xfrm>
                <a:off x="2024" y="1313"/>
                <a:ext cx="208" cy="92"/>
              </a:xfrm>
              <a:custGeom>
                <a:avLst/>
                <a:gdLst/>
                <a:ahLst/>
                <a:cxnLst>
                  <a:cxn ang="0">
                    <a:pos x="208" y="0"/>
                  </a:cxn>
                  <a:cxn ang="0">
                    <a:pos x="0" y="0"/>
                  </a:cxn>
                  <a:cxn ang="0">
                    <a:pos x="0" y="92"/>
                  </a:cxn>
                  <a:cxn ang="0">
                    <a:pos x="208" y="92"/>
                  </a:cxn>
                </a:cxnLst>
                <a:rect l="0" t="0" r="r" b="b"/>
                <a:pathLst>
                  <a:path w="208" h="92">
                    <a:moveTo>
                      <a:pt x="208" y="0"/>
                    </a:moveTo>
                    <a:lnTo>
                      <a:pt x="0" y="0"/>
                    </a:lnTo>
                    <a:moveTo>
                      <a:pt x="0" y="92"/>
                    </a:moveTo>
                    <a:lnTo>
                      <a:pt x="208" y="92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104"/>
              <p:cNvSpPr>
                <a:spLocks noChangeShapeType="1"/>
              </p:cNvSpPr>
              <p:nvPr/>
            </p:nvSpPr>
            <p:spPr bwMode="auto">
              <a:xfrm flipH="1">
                <a:off x="2031" y="1410"/>
                <a:ext cx="195" cy="1"/>
              </a:xfrm>
              <a:prstGeom prst="line">
                <a:avLst/>
              </a:prstGeom>
              <a:noFill/>
              <a:ln w="1270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Rectangle 105"/>
              <p:cNvSpPr>
                <a:spLocks noChangeArrowheads="1"/>
              </p:cNvSpPr>
              <p:nvPr/>
            </p:nvSpPr>
            <p:spPr bwMode="auto">
              <a:xfrm>
                <a:off x="1728" y="3164"/>
                <a:ext cx="18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SRM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" name="Rectangle 106"/>
              <p:cNvSpPr>
                <a:spLocks noChangeArrowheads="1"/>
              </p:cNvSpPr>
              <p:nvPr/>
            </p:nvSpPr>
            <p:spPr bwMode="auto">
              <a:xfrm>
                <a:off x="1779" y="2316"/>
                <a:ext cx="58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07"/>
              <p:cNvSpPr>
                <a:spLocks/>
              </p:cNvSpPr>
              <p:nvPr/>
            </p:nvSpPr>
            <p:spPr bwMode="auto">
              <a:xfrm>
                <a:off x="1782" y="2317"/>
                <a:ext cx="54" cy="96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219" y="1"/>
                  </a:cxn>
                  <a:cxn ang="0">
                    <a:pos x="242" y="21"/>
                  </a:cxn>
                  <a:cxn ang="0">
                    <a:pos x="242" y="21"/>
                  </a:cxn>
                  <a:cxn ang="0">
                    <a:pos x="242" y="21"/>
                  </a:cxn>
                  <a:cxn ang="0">
                    <a:pos x="281" y="460"/>
                  </a:cxn>
                  <a:cxn ang="0">
                    <a:pos x="261" y="483"/>
                  </a:cxn>
                  <a:cxn ang="0">
                    <a:pos x="261" y="483"/>
                  </a:cxn>
                  <a:cxn ang="0">
                    <a:pos x="63" y="501"/>
                  </a:cxn>
                  <a:cxn ang="0">
                    <a:pos x="40" y="481"/>
                  </a:cxn>
                  <a:cxn ang="0">
                    <a:pos x="40" y="481"/>
                  </a:cxn>
                  <a:cxn ang="0">
                    <a:pos x="1" y="42"/>
                  </a:cxn>
                  <a:cxn ang="0">
                    <a:pos x="21" y="19"/>
                  </a:cxn>
                  <a:cxn ang="0">
                    <a:pos x="21" y="19"/>
                  </a:cxn>
                </a:cxnLst>
                <a:rect l="0" t="0" r="r" b="b"/>
                <a:pathLst>
                  <a:path w="282" h="502">
                    <a:moveTo>
                      <a:pt x="21" y="19"/>
                    </a:moveTo>
                    <a:lnTo>
                      <a:pt x="219" y="1"/>
                    </a:lnTo>
                    <a:cubicBezTo>
                      <a:pt x="231" y="0"/>
                      <a:pt x="241" y="9"/>
                      <a:pt x="242" y="21"/>
                    </a:cubicBezTo>
                    <a:cubicBezTo>
                      <a:pt x="242" y="21"/>
                      <a:pt x="242" y="21"/>
                      <a:pt x="242" y="21"/>
                    </a:cubicBezTo>
                    <a:lnTo>
                      <a:pt x="242" y="21"/>
                    </a:lnTo>
                    <a:lnTo>
                      <a:pt x="281" y="460"/>
                    </a:lnTo>
                    <a:cubicBezTo>
                      <a:pt x="282" y="472"/>
                      <a:pt x="273" y="482"/>
                      <a:pt x="261" y="483"/>
                    </a:cubicBezTo>
                    <a:lnTo>
                      <a:pt x="261" y="483"/>
                    </a:lnTo>
                    <a:lnTo>
                      <a:pt x="63" y="501"/>
                    </a:lnTo>
                    <a:cubicBezTo>
                      <a:pt x="51" y="502"/>
                      <a:pt x="41" y="493"/>
                      <a:pt x="40" y="481"/>
                    </a:cubicBezTo>
                    <a:cubicBezTo>
                      <a:pt x="40" y="481"/>
                      <a:pt x="40" y="481"/>
                      <a:pt x="40" y="481"/>
                    </a:cubicBezTo>
                    <a:lnTo>
                      <a:pt x="1" y="42"/>
                    </a:lnTo>
                    <a:cubicBezTo>
                      <a:pt x="0" y="30"/>
                      <a:pt x="9" y="20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108"/>
              <p:cNvSpPr>
                <a:spLocks noChangeArrowheads="1"/>
              </p:cNvSpPr>
              <p:nvPr/>
            </p:nvSpPr>
            <p:spPr bwMode="auto">
              <a:xfrm>
                <a:off x="1779" y="2316"/>
                <a:ext cx="59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09"/>
              <p:cNvSpPr>
                <a:spLocks/>
              </p:cNvSpPr>
              <p:nvPr/>
            </p:nvSpPr>
            <p:spPr bwMode="auto">
              <a:xfrm>
                <a:off x="1782" y="2317"/>
                <a:ext cx="54" cy="96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219" y="1"/>
                  </a:cxn>
                  <a:cxn ang="0">
                    <a:pos x="242" y="21"/>
                  </a:cxn>
                  <a:cxn ang="0">
                    <a:pos x="242" y="21"/>
                  </a:cxn>
                  <a:cxn ang="0">
                    <a:pos x="242" y="21"/>
                  </a:cxn>
                  <a:cxn ang="0">
                    <a:pos x="281" y="460"/>
                  </a:cxn>
                  <a:cxn ang="0">
                    <a:pos x="261" y="483"/>
                  </a:cxn>
                  <a:cxn ang="0">
                    <a:pos x="261" y="483"/>
                  </a:cxn>
                  <a:cxn ang="0">
                    <a:pos x="63" y="501"/>
                  </a:cxn>
                  <a:cxn ang="0">
                    <a:pos x="40" y="481"/>
                  </a:cxn>
                  <a:cxn ang="0">
                    <a:pos x="40" y="481"/>
                  </a:cxn>
                  <a:cxn ang="0">
                    <a:pos x="1" y="42"/>
                  </a:cxn>
                  <a:cxn ang="0">
                    <a:pos x="21" y="19"/>
                  </a:cxn>
                  <a:cxn ang="0">
                    <a:pos x="21" y="19"/>
                  </a:cxn>
                </a:cxnLst>
                <a:rect l="0" t="0" r="r" b="b"/>
                <a:pathLst>
                  <a:path w="282" h="502">
                    <a:moveTo>
                      <a:pt x="21" y="19"/>
                    </a:moveTo>
                    <a:lnTo>
                      <a:pt x="219" y="1"/>
                    </a:lnTo>
                    <a:cubicBezTo>
                      <a:pt x="231" y="0"/>
                      <a:pt x="241" y="9"/>
                      <a:pt x="242" y="21"/>
                    </a:cubicBezTo>
                    <a:cubicBezTo>
                      <a:pt x="242" y="21"/>
                      <a:pt x="242" y="21"/>
                      <a:pt x="242" y="21"/>
                    </a:cubicBezTo>
                    <a:lnTo>
                      <a:pt x="242" y="21"/>
                    </a:lnTo>
                    <a:lnTo>
                      <a:pt x="281" y="460"/>
                    </a:lnTo>
                    <a:cubicBezTo>
                      <a:pt x="282" y="472"/>
                      <a:pt x="273" y="482"/>
                      <a:pt x="261" y="483"/>
                    </a:cubicBezTo>
                    <a:lnTo>
                      <a:pt x="261" y="483"/>
                    </a:lnTo>
                    <a:lnTo>
                      <a:pt x="63" y="501"/>
                    </a:lnTo>
                    <a:cubicBezTo>
                      <a:pt x="51" y="502"/>
                      <a:pt x="41" y="493"/>
                      <a:pt x="40" y="481"/>
                    </a:cubicBezTo>
                    <a:cubicBezTo>
                      <a:pt x="40" y="481"/>
                      <a:pt x="40" y="481"/>
                      <a:pt x="40" y="481"/>
                    </a:cubicBezTo>
                    <a:lnTo>
                      <a:pt x="1" y="42"/>
                    </a:lnTo>
                    <a:cubicBezTo>
                      <a:pt x="0" y="30"/>
                      <a:pt x="9" y="20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10"/>
              <p:cNvSpPr>
                <a:spLocks noEditPoints="1"/>
              </p:cNvSpPr>
              <p:nvPr/>
            </p:nvSpPr>
            <p:spPr bwMode="auto">
              <a:xfrm>
                <a:off x="1786" y="2318"/>
                <a:ext cx="45" cy="9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95"/>
                  </a:cxn>
                  <a:cxn ang="0">
                    <a:pos x="45" y="92"/>
                  </a:cxn>
                  <a:cxn ang="0">
                    <a:pos x="37" y="0"/>
                  </a:cxn>
                </a:cxnLst>
                <a:rect l="0" t="0" r="r" b="b"/>
                <a:pathLst>
                  <a:path w="45" h="95">
                    <a:moveTo>
                      <a:pt x="0" y="3"/>
                    </a:moveTo>
                    <a:lnTo>
                      <a:pt x="9" y="95"/>
                    </a:lnTo>
                    <a:moveTo>
                      <a:pt x="45" y="92"/>
                    </a:moveTo>
                    <a:lnTo>
                      <a:pt x="37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111"/>
              <p:cNvSpPr>
                <a:spLocks noChangeShapeType="1"/>
              </p:cNvSpPr>
              <p:nvPr/>
            </p:nvSpPr>
            <p:spPr bwMode="auto">
              <a:xfrm>
                <a:off x="1826" y="2320"/>
                <a:ext cx="7" cy="86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118"/>
              <p:cNvSpPr>
                <a:spLocks noChangeArrowheads="1"/>
              </p:cNvSpPr>
              <p:nvPr/>
            </p:nvSpPr>
            <p:spPr bwMode="auto">
              <a:xfrm>
                <a:off x="2278" y="2162"/>
                <a:ext cx="13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ITM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" name="Freeform 119"/>
              <p:cNvSpPr>
                <a:spLocks noEditPoints="1"/>
              </p:cNvSpPr>
              <p:nvPr/>
            </p:nvSpPr>
            <p:spPr bwMode="auto">
              <a:xfrm>
                <a:off x="1996" y="1419"/>
                <a:ext cx="4" cy="715"/>
              </a:xfrm>
              <a:custGeom>
                <a:avLst/>
                <a:gdLst/>
                <a:ahLst/>
                <a:cxnLst>
                  <a:cxn ang="0">
                    <a:pos x="21" y="3662"/>
                  </a:cxn>
                  <a:cxn ang="0">
                    <a:pos x="0" y="3598"/>
                  </a:cxn>
                  <a:cxn ang="0">
                    <a:pos x="21" y="3598"/>
                  </a:cxn>
                  <a:cxn ang="0">
                    <a:pos x="0" y="3406"/>
                  </a:cxn>
                  <a:cxn ang="0">
                    <a:pos x="11" y="3480"/>
                  </a:cxn>
                  <a:cxn ang="0">
                    <a:pos x="11" y="3267"/>
                  </a:cxn>
                  <a:cxn ang="0">
                    <a:pos x="0" y="3342"/>
                  </a:cxn>
                  <a:cxn ang="0">
                    <a:pos x="21" y="3150"/>
                  </a:cxn>
                  <a:cxn ang="0">
                    <a:pos x="0" y="3086"/>
                  </a:cxn>
                  <a:cxn ang="0">
                    <a:pos x="21" y="3086"/>
                  </a:cxn>
                  <a:cxn ang="0">
                    <a:pos x="0" y="2894"/>
                  </a:cxn>
                  <a:cxn ang="0">
                    <a:pos x="11" y="2968"/>
                  </a:cxn>
                  <a:cxn ang="0">
                    <a:pos x="11" y="2755"/>
                  </a:cxn>
                  <a:cxn ang="0">
                    <a:pos x="0" y="2830"/>
                  </a:cxn>
                  <a:cxn ang="0">
                    <a:pos x="21" y="2638"/>
                  </a:cxn>
                  <a:cxn ang="0">
                    <a:pos x="0" y="2574"/>
                  </a:cxn>
                  <a:cxn ang="0">
                    <a:pos x="21" y="2574"/>
                  </a:cxn>
                  <a:cxn ang="0">
                    <a:pos x="0" y="2382"/>
                  </a:cxn>
                  <a:cxn ang="0">
                    <a:pos x="11" y="2456"/>
                  </a:cxn>
                  <a:cxn ang="0">
                    <a:pos x="11" y="2243"/>
                  </a:cxn>
                  <a:cxn ang="0">
                    <a:pos x="0" y="2318"/>
                  </a:cxn>
                  <a:cxn ang="0">
                    <a:pos x="21" y="2126"/>
                  </a:cxn>
                  <a:cxn ang="0">
                    <a:pos x="0" y="2062"/>
                  </a:cxn>
                  <a:cxn ang="0">
                    <a:pos x="21" y="2062"/>
                  </a:cxn>
                  <a:cxn ang="0">
                    <a:pos x="0" y="1870"/>
                  </a:cxn>
                  <a:cxn ang="0">
                    <a:pos x="11" y="1944"/>
                  </a:cxn>
                  <a:cxn ang="0">
                    <a:pos x="11" y="1731"/>
                  </a:cxn>
                  <a:cxn ang="0">
                    <a:pos x="0" y="1806"/>
                  </a:cxn>
                  <a:cxn ang="0">
                    <a:pos x="21" y="1614"/>
                  </a:cxn>
                  <a:cxn ang="0">
                    <a:pos x="0" y="1550"/>
                  </a:cxn>
                  <a:cxn ang="0">
                    <a:pos x="21" y="1550"/>
                  </a:cxn>
                  <a:cxn ang="0">
                    <a:pos x="0" y="1358"/>
                  </a:cxn>
                  <a:cxn ang="0">
                    <a:pos x="11" y="1432"/>
                  </a:cxn>
                  <a:cxn ang="0">
                    <a:pos x="11" y="1219"/>
                  </a:cxn>
                  <a:cxn ang="0">
                    <a:pos x="0" y="1294"/>
                  </a:cxn>
                  <a:cxn ang="0">
                    <a:pos x="21" y="1102"/>
                  </a:cxn>
                  <a:cxn ang="0">
                    <a:pos x="0" y="1038"/>
                  </a:cxn>
                  <a:cxn ang="0">
                    <a:pos x="21" y="1038"/>
                  </a:cxn>
                  <a:cxn ang="0">
                    <a:pos x="0" y="846"/>
                  </a:cxn>
                  <a:cxn ang="0">
                    <a:pos x="11" y="920"/>
                  </a:cxn>
                  <a:cxn ang="0">
                    <a:pos x="11" y="707"/>
                  </a:cxn>
                  <a:cxn ang="0">
                    <a:pos x="0" y="782"/>
                  </a:cxn>
                  <a:cxn ang="0">
                    <a:pos x="21" y="590"/>
                  </a:cxn>
                  <a:cxn ang="0">
                    <a:pos x="0" y="526"/>
                  </a:cxn>
                  <a:cxn ang="0">
                    <a:pos x="21" y="526"/>
                  </a:cxn>
                  <a:cxn ang="0">
                    <a:pos x="0" y="334"/>
                  </a:cxn>
                  <a:cxn ang="0">
                    <a:pos x="11" y="408"/>
                  </a:cxn>
                  <a:cxn ang="0">
                    <a:pos x="11" y="195"/>
                  </a:cxn>
                  <a:cxn ang="0">
                    <a:pos x="0" y="270"/>
                  </a:cxn>
                  <a:cxn ang="0">
                    <a:pos x="21" y="78"/>
                  </a:cxn>
                  <a:cxn ang="0">
                    <a:pos x="0" y="14"/>
                  </a:cxn>
                  <a:cxn ang="0">
                    <a:pos x="21" y="14"/>
                  </a:cxn>
                </a:cxnLst>
                <a:rect l="0" t="0" r="r" b="b"/>
                <a:pathLst>
                  <a:path w="21" h="3736">
                    <a:moveTo>
                      <a:pt x="0" y="3726"/>
                    </a:moveTo>
                    <a:lnTo>
                      <a:pt x="0" y="3662"/>
                    </a:lnTo>
                    <a:cubicBezTo>
                      <a:pt x="0" y="3656"/>
                      <a:pt x="5" y="3651"/>
                      <a:pt x="11" y="3651"/>
                    </a:cubicBezTo>
                    <a:cubicBezTo>
                      <a:pt x="16" y="3651"/>
                      <a:pt x="21" y="3656"/>
                      <a:pt x="21" y="3662"/>
                    </a:cubicBezTo>
                    <a:lnTo>
                      <a:pt x="21" y="3726"/>
                    </a:lnTo>
                    <a:cubicBezTo>
                      <a:pt x="21" y="3732"/>
                      <a:pt x="16" y="3736"/>
                      <a:pt x="11" y="3736"/>
                    </a:cubicBezTo>
                    <a:cubicBezTo>
                      <a:pt x="5" y="3736"/>
                      <a:pt x="0" y="3732"/>
                      <a:pt x="0" y="3726"/>
                    </a:cubicBezTo>
                    <a:close/>
                    <a:moveTo>
                      <a:pt x="0" y="3598"/>
                    </a:moveTo>
                    <a:lnTo>
                      <a:pt x="0" y="3534"/>
                    </a:lnTo>
                    <a:cubicBezTo>
                      <a:pt x="0" y="3528"/>
                      <a:pt x="5" y="3523"/>
                      <a:pt x="11" y="3523"/>
                    </a:cubicBezTo>
                    <a:cubicBezTo>
                      <a:pt x="16" y="3523"/>
                      <a:pt x="21" y="3528"/>
                      <a:pt x="21" y="3534"/>
                    </a:cubicBezTo>
                    <a:lnTo>
                      <a:pt x="21" y="3598"/>
                    </a:lnTo>
                    <a:cubicBezTo>
                      <a:pt x="21" y="3604"/>
                      <a:pt x="16" y="3608"/>
                      <a:pt x="11" y="3608"/>
                    </a:cubicBezTo>
                    <a:cubicBezTo>
                      <a:pt x="5" y="3608"/>
                      <a:pt x="0" y="3604"/>
                      <a:pt x="0" y="3598"/>
                    </a:cubicBezTo>
                    <a:close/>
                    <a:moveTo>
                      <a:pt x="0" y="3470"/>
                    </a:moveTo>
                    <a:lnTo>
                      <a:pt x="0" y="3406"/>
                    </a:lnTo>
                    <a:cubicBezTo>
                      <a:pt x="0" y="3400"/>
                      <a:pt x="5" y="3395"/>
                      <a:pt x="11" y="3395"/>
                    </a:cubicBezTo>
                    <a:cubicBezTo>
                      <a:pt x="16" y="3395"/>
                      <a:pt x="21" y="3400"/>
                      <a:pt x="21" y="3406"/>
                    </a:cubicBezTo>
                    <a:lnTo>
                      <a:pt x="21" y="3470"/>
                    </a:lnTo>
                    <a:cubicBezTo>
                      <a:pt x="21" y="3476"/>
                      <a:pt x="16" y="3480"/>
                      <a:pt x="11" y="3480"/>
                    </a:cubicBezTo>
                    <a:cubicBezTo>
                      <a:pt x="5" y="3480"/>
                      <a:pt x="0" y="3476"/>
                      <a:pt x="0" y="3470"/>
                    </a:cubicBezTo>
                    <a:close/>
                    <a:moveTo>
                      <a:pt x="0" y="3342"/>
                    </a:moveTo>
                    <a:lnTo>
                      <a:pt x="0" y="3278"/>
                    </a:lnTo>
                    <a:cubicBezTo>
                      <a:pt x="0" y="3272"/>
                      <a:pt x="5" y="3267"/>
                      <a:pt x="11" y="3267"/>
                    </a:cubicBezTo>
                    <a:cubicBezTo>
                      <a:pt x="16" y="3267"/>
                      <a:pt x="21" y="3272"/>
                      <a:pt x="21" y="3278"/>
                    </a:cubicBezTo>
                    <a:lnTo>
                      <a:pt x="21" y="3342"/>
                    </a:lnTo>
                    <a:cubicBezTo>
                      <a:pt x="21" y="3348"/>
                      <a:pt x="16" y="3352"/>
                      <a:pt x="11" y="3352"/>
                    </a:cubicBezTo>
                    <a:cubicBezTo>
                      <a:pt x="5" y="3352"/>
                      <a:pt x="0" y="3348"/>
                      <a:pt x="0" y="3342"/>
                    </a:cubicBezTo>
                    <a:close/>
                    <a:moveTo>
                      <a:pt x="0" y="3214"/>
                    </a:moveTo>
                    <a:lnTo>
                      <a:pt x="0" y="3150"/>
                    </a:lnTo>
                    <a:cubicBezTo>
                      <a:pt x="0" y="3144"/>
                      <a:pt x="5" y="3139"/>
                      <a:pt x="11" y="3139"/>
                    </a:cubicBezTo>
                    <a:cubicBezTo>
                      <a:pt x="16" y="3139"/>
                      <a:pt x="21" y="3144"/>
                      <a:pt x="21" y="3150"/>
                    </a:cubicBezTo>
                    <a:lnTo>
                      <a:pt x="21" y="3214"/>
                    </a:lnTo>
                    <a:cubicBezTo>
                      <a:pt x="21" y="3220"/>
                      <a:pt x="16" y="3224"/>
                      <a:pt x="11" y="3224"/>
                    </a:cubicBezTo>
                    <a:cubicBezTo>
                      <a:pt x="5" y="3224"/>
                      <a:pt x="0" y="3220"/>
                      <a:pt x="0" y="3214"/>
                    </a:cubicBezTo>
                    <a:close/>
                    <a:moveTo>
                      <a:pt x="0" y="3086"/>
                    </a:moveTo>
                    <a:lnTo>
                      <a:pt x="0" y="3022"/>
                    </a:lnTo>
                    <a:cubicBezTo>
                      <a:pt x="0" y="3016"/>
                      <a:pt x="5" y="3011"/>
                      <a:pt x="11" y="3011"/>
                    </a:cubicBezTo>
                    <a:cubicBezTo>
                      <a:pt x="16" y="3011"/>
                      <a:pt x="21" y="3016"/>
                      <a:pt x="21" y="3022"/>
                    </a:cubicBezTo>
                    <a:lnTo>
                      <a:pt x="21" y="3086"/>
                    </a:lnTo>
                    <a:cubicBezTo>
                      <a:pt x="21" y="3092"/>
                      <a:pt x="16" y="3096"/>
                      <a:pt x="11" y="3096"/>
                    </a:cubicBezTo>
                    <a:cubicBezTo>
                      <a:pt x="5" y="3096"/>
                      <a:pt x="0" y="3092"/>
                      <a:pt x="0" y="3086"/>
                    </a:cubicBezTo>
                    <a:close/>
                    <a:moveTo>
                      <a:pt x="0" y="2958"/>
                    </a:moveTo>
                    <a:lnTo>
                      <a:pt x="0" y="2894"/>
                    </a:lnTo>
                    <a:cubicBezTo>
                      <a:pt x="0" y="2888"/>
                      <a:pt x="5" y="2883"/>
                      <a:pt x="11" y="2883"/>
                    </a:cubicBezTo>
                    <a:cubicBezTo>
                      <a:pt x="16" y="2883"/>
                      <a:pt x="21" y="2888"/>
                      <a:pt x="21" y="2894"/>
                    </a:cubicBezTo>
                    <a:lnTo>
                      <a:pt x="21" y="2958"/>
                    </a:lnTo>
                    <a:cubicBezTo>
                      <a:pt x="21" y="2964"/>
                      <a:pt x="16" y="2968"/>
                      <a:pt x="11" y="2968"/>
                    </a:cubicBezTo>
                    <a:cubicBezTo>
                      <a:pt x="5" y="2968"/>
                      <a:pt x="0" y="2964"/>
                      <a:pt x="0" y="2958"/>
                    </a:cubicBezTo>
                    <a:close/>
                    <a:moveTo>
                      <a:pt x="0" y="2830"/>
                    </a:moveTo>
                    <a:lnTo>
                      <a:pt x="0" y="2766"/>
                    </a:lnTo>
                    <a:cubicBezTo>
                      <a:pt x="0" y="2760"/>
                      <a:pt x="5" y="2755"/>
                      <a:pt x="11" y="2755"/>
                    </a:cubicBezTo>
                    <a:cubicBezTo>
                      <a:pt x="16" y="2755"/>
                      <a:pt x="21" y="2760"/>
                      <a:pt x="21" y="2766"/>
                    </a:cubicBezTo>
                    <a:lnTo>
                      <a:pt x="21" y="2830"/>
                    </a:lnTo>
                    <a:cubicBezTo>
                      <a:pt x="21" y="2836"/>
                      <a:pt x="16" y="2840"/>
                      <a:pt x="11" y="2840"/>
                    </a:cubicBezTo>
                    <a:cubicBezTo>
                      <a:pt x="5" y="2840"/>
                      <a:pt x="0" y="2836"/>
                      <a:pt x="0" y="2830"/>
                    </a:cubicBezTo>
                    <a:close/>
                    <a:moveTo>
                      <a:pt x="0" y="2702"/>
                    </a:moveTo>
                    <a:lnTo>
                      <a:pt x="0" y="2638"/>
                    </a:lnTo>
                    <a:cubicBezTo>
                      <a:pt x="0" y="2632"/>
                      <a:pt x="5" y="2627"/>
                      <a:pt x="11" y="2627"/>
                    </a:cubicBezTo>
                    <a:cubicBezTo>
                      <a:pt x="16" y="2627"/>
                      <a:pt x="21" y="2632"/>
                      <a:pt x="21" y="2638"/>
                    </a:cubicBezTo>
                    <a:lnTo>
                      <a:pt x="21" y="2702"/>
                    </a:lnTo>
                    <a:cubicBezTo>
                      <a:pt x="21" y="2708"/>
                      <a:pt x="16" y="2712"/>
                      <a:pt x="11" y="2712"/>
                    </a:cubicBezTo>
                    <a:cubicBezTo>
                      <a:pt x="5" y="2712"/>
                      <a:pt x="0" y="2708"/>
                      <a:pt x="0" y="2702"/>
                    </a:cubicBezTo>
                    <a:close/>
                    <a:moveTo>
                      <a:pt x="0" y="2574"/>
                    </a:moveTo>
                    <a:lnTo>
                      <a:pt x="0" y="2510"/>
                    </a:lnTo>
                    <a:cubicBezTo>
                      <a:pt x="0" y="2504"/>
                      <a:pt x="5" y="2499"/>
                      <a:pt x="11" y="2499"/>
                    </a:cubicBezTo>
                    <a:cubicBezTo>
                      <a:pt x="16" y="2499"/>
                      <a:pt x="21" y="2504"/>
                      <a:pt x="21" y="2510"/>
                    </a:cubicBezTo>
                    <a:lnTo>
                      <a:pt x="21" y="2574"/>
                    </a:lnTo>
                    <a:cubicBezTo>
                      <a:pt x="21" y="2580"/>
                      <a:pt x="16" y="2584"/>
                      <a:pt x="11" y="2584"/>
                    </a:cubicBezTo>
                    <a:cubicBezTo>
                      <a:pt x="5" y="2584"/>
                      <a:pt x="0" y="2580"/>
                      <a:pt x="0" y="2574"/>
                    </a:cubicBezTo>
                    <a:close/>
                    <a:moveTo>
                      <a:pt x="0" y="2446"/>
                    </a:moveTo>
                    <a:lnTo>
                      <a:pt x="0" y="2382"/>
                    </a:lnTo>
                    <a:cubicBezTo>
                      <a:pt x="0" y="2376"/>
                      <a:pt x="5" y="2371"/>
                      <a:pt x="11" y="2371"/>
                    </a:cubicBezTo>
                    <a:cubicBezTo>
                      <a:pt x="16" y="2371"/>
                      <a:pt x="21" y="2376"/>
                      <a:pt x="21" y="2382"/>
                    </a:cubicBezTo>
                    <a:lnTo>
                      <a:pt x="21" y="2446"/>
                    </a:lnTo>
                    <a:cubicBezTo>
                      <a:pt x="21" y="2452"/>
                      <a:pt x="16" y="2456"/>
                      <a:pt x="11" y="2456"/>
                    </a:cubicBezTo>
                    <a:cubicBezTo>
                      <a:pt x="5" y="2456"/>
                      <a:pt x="0" y="2452"/>
                      <a:pt x="0" y="2446"/>
                    </a:cubicBezTo>
                    <a:close/>
                    <a:moveTo>
                      <a:pt x="0" y="2318"/>
                    </a:moveTo>
                    <a:lnTo>
                      <a:pt x="0" y="2254"/>
                    </a:lnTo>
                    <a:cubicBezTo>
                      <a:pt x="0" y="2248"/>
                      <a:pt x="5" y="2243"/>
                      <a:pt x="11" y="2243"/>
                    </a:cubicBezTo>
                    <a:cubicBezTo>
                      <a:pt x="16" y="2243"/>
                      <a:pt x="21" y="2248"/>
                      <a:pt x="21" y="2254"/>
                    </a:cubicBezTo>
                    <a:lnTo>
                      <a:pt x="21" y="2318"/>
                    </a:lnTo>
                    <a:cubicBezTo>
                      <a:pt x="21" y="2324"/>
                      <a:pt x="16" y="2328"/>
                      <a:pt x="11" y="2328"/>
                    </a:cubicBezTo>
                    <a:cubicBezTo>
                      <a:pt x="5" y="2328"/>
                      <a:pt x="0" y="2324"/>
                      <a:pt x="0" y="2318"/>
                    </a:cubicBezTo>
                    <a:close/>
                    <a:moveTo>
                      <a:pt x="0" y="2190"/>
                    </a:moveTo>
                    <a:lnTo>
                      <a:pt x="0" y="2126"/>
                    </a:lnTo>
                    <a:cubicBezTo>
                      <a:pt x="0" y="2120"/>
                      <a:pt x="5" y="2115"/>
                      <a:pt x="11" y="2115"/>
                    </a:cubicBezTo>
                    <a:cubicBezTo>
                      <a:pt x="16" y="2115"/>
                      <a:pt x="21" y="2120"/>
                      <a:pt x="21" y="2126"/>
                    </a:cubicBezTo>
                    <a:lnTo>
                      <a:pt x="21" y="2190"/>
                    </a:lnTo>
                    <a:cubicBezTo>
                      <a:pt x="21" y="2196"/>
                      <a:pt x="16" y="2200"/>
                      <a:pt x="11" y="2200"/>
                    </a:cubicBezTo>
                    <a:cubicBezTo>
                      <a:pt x="5" y="2200"/>
                      <a:pt x="0" y="2196"/>
                      <a:pt x="0" y="2190"/>
                    </a:cubicBezTo>
                    <a:close/>
                    <a:moveTo>
                      <a:pt x="0" y="2062"/>
                    </a:moveTo>
                    <a:lnTo>
                      <a:pt x="0" y="1998"/>
                    </a:lnTo>
                    <a:cubicBezTo>
                      <a:pt x="0" y="1992"/>
                      <a:pt x="5" y="1987"/>
                      <a:pt x="11" y="1987"/>
                    </a:cubicBezTo>
                    <a:cubicBezTo>
                      <a:pt x="16" y="1987"/>
                      <a:pt x="21" y="1992"/>
                      <a:pt x="21" y="1998"/>
                    </a:cubicBezTo>
                    <a:lnTo>
                      <a:pt x="21" y="2062"/>
                    </a:lnTo>
                    <a:cubicBezTo>
                      <a:pt x="21" y="2068"/>
                      <a:pt x="16" y="2072"/>
                      <a:pt x="11" y="2072"/>
                    </a:cubicBezTo>
                    <a:cubicBezTo>
                      <a:pt x="5" y="2072"/>
                      <a:pt x="0" y="2068"/>
                      <a:pt x="0" y="2062"/>
                    </a:cubicBezTo>
                    <a:close/>
                    <a:moveTo>
                      <a:pt x="0" y="1934"/>
                    </a:moveTo>
                    <a:lnTo>
                      <a:pt x="0" y="1870"/>
                    </a:lnTo>
                    <a:cubicBezTo>
                      <a:pt x="0" y="1864"/>
                      <a:pt x="5" y="1859"/>
                      <a:pt x="11" y="1859"/>
                    </a:cubicBezTo>
                    <a:cubicBezTo>
                      <a:pt x="16" y="1859"/>
                      <a:pt x="21" y="1864"/>
                      <a:pt x="21" y="1870"/>
                    </a:cubicBezTo>
                    <a:lnTo>
                      <a:pt x="21" y="1934"/>
                    </a:lnTo>
                    <a:cubicBezTo>
                      <a:pt x="21" y="1940"/>
                      <a:pt x="16" y="1944"/>
                      <a:pt x="11" y="1944"/>
                    </a:cubicBezTo>
                    <a:cubicBezTo>
                      <a:pt x="5" y="1944"/>
                      <a:pt x="0" y="1940"/>
                      <a:pt x="0" y="1934"/>
                    </a:cubicBezTo>
                    <a:close/>
                    <a:moveTo>
                      <a:pt x="0" y="1806"/>
                    </a:moveTo>
                    <a:lnTo>
                      <a:pt x="0" y="1742"/>
                    </a:lnTo>
                    <a:cubicBezTo>
                      <a:pt x="0" y="1736"/>
                      <a:pt x="5" y="1731"/>
                      <a:pt x="11" y="1731"/>
                    </a:cubicBezTo>
                    <a:cubicBezTo>
                      <a:pt x="16" y="1731"/>
                      <a:pt x="21" y="1736"/>
                      <a:pt x="21" y="1742"/>
                    </a:cubicBezTo>
                    <a:lnTo>
                      <a:pt x="21" y="1806"/>
                    </a:lnTo>
                    <a:cubicBezTo>
                      <a:pt x="21" y="1812"/>
                      <a:pt x="16" y="1816"/>
                      <a:pt x="11" y="1816"/>
                    </a:cubicBezTo>
                    <a:cubicBezTo>
                      <a:pt x="5" y="1816"/>
                      <a:pt x="0" y="1812"/>
                      <a:pt x="0" y="1806"/>
                    </a:cubicBezTo>
                    <a:close/>
                    <a:moveTo>
                      <a:pt x="0" y="1678"/>
                    </a:moveTo>
                    <a:lnTo>
                      <a:pt x="0" y="1614"/>
                    </a:lnTo>
                    <a:cubicBezTo>
                      <a:pt x="0" y="1608"/>
                      <a:pt x="5" y="1603"/>
                      <a:pt x="11" y="1603"/>
                    </a:cubicBezTo>
                    <a:cubicBezTo>
                      <a:pt x="16" y="1603"/>
                      <a:pt x="21" y="1608"/>
                      <a:pt x="21" y="1614"/>
                    </a:cubicBezTo>
                    <a:lnTo>
                      <a:pt x="21" y="1678"/>
                    </a:lnTo>
                    <a:cubicBezTo>
                      <a:pt x="21" y="1684"/>
                      <a:pt x="16" y="1688"/>
                      <a:pt x="11" y="1688"/>
                    </a:cubicBezTo>
                    <a:cubicBezTo>
                      <a:pt x="5" y="1688"/>
                      <a:pt x="0" y="1684"/>
                      <a:pt x="0" y="1678"/>
                    </a:cubicBezTo>
                    <a:close/>
                    <a:moveTo>
                      <a:pt x="0" y="1550"/>
                    </a:moveTo>
                    <a:lnTo>
                      <a:pt x="0" y="1486"/>
                    </a:lnTo>
                    <a:cubicBezTo>
                      <a:pt x="0" y="1480"/>
                      <a:pt x="5" y="1475"/>
                      <a:pt x="11" y="1475"/>
                    </a:cubicBezTo>
                    <a:cubicBezTo>
                      <a:pt x="16" y="1475"/>
                      <a:pt x="21" y="1480"/>
                      <a:pt x="21" y="1486"/>
                    </a:cubicBezTo>
                    <a:lnTo>
                      <a:pt x="21" y="1550"/>
                    </a:lnTo>
                    <a:cubicBezTo>
                      <a:pt x="21" y="1556"/>
                      <a:pt x="16" y="1560"/>
                      <a:pt x="11" y="1560"/>
                    </a:cubicBezTo>
                    <a:cubicBezTo>
                      <a:pt x="5" y="1560"/>
                      <a:pt x="0" y="1556"/>
                      <a:pt x="0" y="1550"/>
                    </a:cubicBezTo>
                    <a:close/>
                    <a:moveTo>
                      <a:pt x="0" y="1422"/>
                    </a:moveTo>
                    <a:lnTo>
                      <a:pt x="0" y="1358"/>
                    </a:lnTo>
                    <a:cubicBezTo>
                      <a:pt x="0" y="1352"/>
                      <a:pt x="5" y="1347"/>
                      <a:pt x="11" y="1347"/>
                    </a:cubicBezTo>
                    <a:cubicBezTo>
                      <a:pt x="16" y="1347"/>
                      <a:pt x="21" y="1352"/>
                      <a:pt x="21" y="1358"/>
                    </a:cubicBezTo>
                    <a:lnTo>
                      <a:pt x="21" y="1422"/>
                    </a:lnTo>
                    <a:cubicBezTo>
                      <a:pt x="21" y="1428"/>
                      <a:pt x="16" y="1432"/>
                      <a:pt x="11" y="1432"/>
                    </a:cubicBezTo>
                    <a:cubicBezTo>
                      <a:pt x="5" y="1432"/>
                      <a:pt x="0" y="1428"/>
                      <a:pt x="0" y="1422"/>
                    </a:cubicBezTo>
                    <a:close/>
                    <a:moveTo>
                      <a:pt x="0" y="1294"/>
                    </a:moveTo>
                    <a:lnTo>
                      <a:pt x="0" y="1230"/>
                    </a:lnTo>
                    <a:cubicBezTo>
                      <a:pt x="0" y="1224"/>
                      <a:pt x="5" y="1219"/>
                      <a:pt x="11" y="1219"/>
                    </a:cubicBezTo>
                    <a:cubicBezTo>
                      <a:pt x="16" y="1219"/>
                      <a:pt x="21" y="1224"/>
                      <a:pt x="21" y="1230"/>
                    </a:cubicBezTo>
                    <a:lnTo>
                      <a:pt x="21" y="1294"/>
                    </a:lnTo>
                    <a:cubicBezTo>
                      <a:pt x="21" y="1300"/>
                      <a:pt x="16" y="1304"/>
                      <a:pt x="11" y="1304"/>
                    </a:cubicBezTo>
                    <a:cubicBezTo>
                      <a:pt x="5" y="1304"/>
                      <a:pt x="0" y="1300"/>
                      <a:pt x="0" y="1294"/>
                    </a:cubicBezTo>
                    <a:close/>
                    <a:moveTo>
                      <a:pt x="0" y="1166"/>
                    </a:moveTo>
                    <a:lnTo>
                      <a:pt x="0" y="1102"/>
                    </a:lnTo>
                    <a:cubicBezTo>
                      <a:pt x="0" y="1096"/>
                      <a:pt x="5" y="1091"/>
                      <a:pt x="11" y="1091"/>
                    </a:cubicBezTo>
                    <a:cubicBezTo>
                      <a:pt x="16" y="1091"/>
                      <a:pt x="21" y="1096"/>
                      <a:pt x="21" y="1102"/>
                    </a:cubicBezTo>
                    <a:lnTo>
                      <a:pt x="21" y="1166"/>
                    </a:lnTo>
                    <a:cubicBezTo>
                      <a:pt x="21" y="1172"/>
                      <a:pt x="16" y="1176"/>
                      <a:pt x="11" y="1176"/>
                    </a:cubicBezTo>
                    <a:cubicBezTo>
                      <a:pt x="5" y="1176"/>
                      <a:pt x="0" y="1172"/>
                      <a:pt x="0" y="1166"/>
                    </a:cubicBezTo>
                    <a:close/>
                    <a:moveTo>
                      <a:pt x="0" y="1038"/>
                    </a:moveTo>
                    <a:lnTo>
                      <a:pt x="0" y="974"/>
                    </a:lnTo>
                    <a:cubicBezTo>
                      <a:pt x="0" y="968"/>
                      <a:pt x="5" y="963"/>
                      <a:pt x="11" y="963"/>
                    </a:cubicBezTo>
                    <a:cubicBezTo>
                      <a:pt x="16" y="963"/>
                      <a:pt x="21" y="968"/>
                      <a:pt x="21" y="974"/>
                    </a:cubicBezTo>
                    <a:lnTo>
                      <a:pt x="21" y="1038"/>
                    </a:lnTo>
                    <a:cubicBezTo>
                      <a:pt x="21" y="1044"/>
                      <a:pt x="16" y="1048"/>
                      <a:pt x="11" y="1048"/>
                    </a:cubicBezTo>
                    <a:cubicBezTo>
                      <a:pt x="5" y="1048"/>
                      <a:pt x="0" y="1044"/>
                      <a:pt x="0" y="1038"/>
                    </a:cubicBezTo>
                    <a:close/>
                    <a:moveTo>
                      <a:pt x="0" y="910"/>
                    </a:moveTo>
                    <a:lnTo>
                      <a:pt x="0" y="846"/>
                    </a:lnTo>
                    <a:cubicBezTo>
                      <a:pt x="0" y="840"/>
                      <a:pt x="5" y="835"/>
                      <a:pt x="11" y="835"/>
                    </a:cubicBezTo>
                    <a:cubicBezTo>
                      <a:pt x="16" y="835"/>
                      <a:pt x="21" y="840"/>
                      <a:pt x="21" y="846"/>
                    </a:cubicBezTo>
                    <a:lnTo>
                      <a:pt x="21" y="910"/>
                    </a:lnTo>
                    <a:cubicBezTo>
                      <a:pt x="21" y="916"/>
                      <a:pt x="16" y="920"/>
                      <a:pt x="11" y="920"/>
                    </a:cubicBezTo>
                    <a:cubicBezTo>
                      <a:pt x="5" y="920"/>
                      <a:pt x="0" y="916"/>
                      <a:pt x="0" y="910"/>
                    </a:cubicBezTo>
                    <a:close/>
                    <a:moveTo>
                      <a:pt x="0" y="782"/>
                    </a:moveTo>
                    <a:lnTo>
                      <a:pt x="0" y="718"/>
                    </a:lnTo>
                    <a:cubicBezTo>
                      <a:pt x="0" y="712"/>
                      <a:pt x="5" y="707"/>
                      <a:pt x="11" y="707"/>
                    </a:cubicBezTo>
                    <a:cubicBezTo>
                      <a:pt x="16" y="707"/>
                      <a:pt x="21" y="712"/>
                      <a:pt x="21" y="718"/>
                    </a:cubicBezTo>
                    <a:lnTo>
                      <a:pt x="21" y="782"/>
                    </a:lnTo>
                    <a:cubicBezTo>
                      <a:pt x="21" y="788"/>
                      <a:pt x="16" y="792"/>
                      <a:pt x="11" y="792"/>
                    </a:cubicBezTo>
                    <a:cubicBezTo>
                      <a:pt x="5" y="792"/>
                      <a:pt x="0" y="788"/>
                      <a:pt x="0" y="782"/>
                    </a:cubicBezTo>
                    <a:close/>
                    <a:moveTo>
                      <a:pt x="0" y="654"/>
                    </a:moveTo>
                    <a:lnTo>
                      <a:pt x="0" y="590"/>
                    </a:lnTo>
                    <a:cubicBezTo>
                      <a:pt x="0" y="584"/>
                      <a:pt x="5" y="579"/>
                      <a:pt x="11" y="579"/>
                    </a:cubicBezTo>
                    <a:cubicBezTo>
                      <a:pt x="16" y="579"/>
                      <a:pt x="21" y="584"/>
                      <a:pt x="21" y="590"/>
                    </a:cubicBezTo>
                    <a:lnTo>
                      <a:pt x="21" y="654"/>
                    </a:lnTo>
                    <a:cubicBezTo>
                      <a:pt x="21" y="660"/>
                      <a:pt x="16" y="664"/>
                      <a:pt x="11" y="664"/>
                    </a:cubicBezTo>
                    <a:cubicBezTo>
                      <a:pt x="5" y="664"/>
                      <a:pt x="0" y="660"/>
                      <a:pt x="0" y="654"/>
                    </a:cubicBezTo>
                    <a:close/>
                    <a:moveTo>
                      <a:pt x="0" y="526"/>
                    </a:moveTo>
                    <a:lnTo>
                      <a:pt x="0" y="462"/>
                    </a:lnTo>
                    <a:cubicBezTo>
                      <a:pt x="0" y="456"/>
                      <a:pt x="5" y="451"/>
                      <a:pt x="11" y="451"/>
                    </a:cubicBezTo>
                    <a:cubicBezTo>
                      <a:pt x="16" y="451"/>
                      <a:pt x="21" y="456"/>
                      <a:pt x="21" y="462"/>
                    </a:cubicBezTo>
                    <a:lnTo>
                      <a:pt x="21" y="526"/>
                    </a:lnTo>
                    <a:cubicBezTo>
                      <a:pt x="21" y="532"/>
                      <a:pt x="16" y="536"/>
                      <a:pt x="11" y="536"/>
                    </a:cubicBezTo>
                    <a:cubicBezTo>
                      <a:pt x="5" y="536"/>
                      <a:pt x="0" y="532"/>
                      <a:pt x="0" y="526"/>
                    </a:cubicBezTo>
                    <a:close/>
                    <a:moveTo>
                      <a:pt x="0" y="398"/>
                    </a:moveTo>
                    <a:lnTo>
                      <a:pt x="0" y="334"/>
                    </a:lnTo>
                    <a:cubicBezTo>
                      <a:pt x="0" y="328"/>
                      <a:pt x="5" y="323"/>
                      <a:pt x="11" y="323"/>
                    </a:cubicBezTo>
                    <a:cubicBezTo>
                      <a:pt x="16" y="323"/>
                      <a:pt x="21" y="328"/>
                      <a:pt x="21" y="334"/>
                    </a:cubicBezTo>
                    <a:lnTo>
                      <a:pt x="21" y="398"/>
                    </a:lnTo>
                    <a:cubicBezTo>
                      <a:pt x="21" y="404"/>
                      <a:pt x="16" y="408"/>
                      <a:pt x="11" y="408"/>
                    </a:cubicBezTo>
                    <a:cubicBezTo>
                      <a:pt x="5" y="408"/>
                      <a:pt x="0" y="404"/>
                      <a:pt x="0" y="398"/>
                    </a:cubicBezTo>
                    <a:close/>
                    <a:moveTo>
                      <a:pt x="0" y="270"/>
                    </a:moveTo>
                    <a:lnTo>
                      <a:pt x="0" y="206"/>
                    </a:lnTo>
                    <a:cubicBezTo>
                      <a:pt x="0" y="200"/>
                      <a:pt x="5" y="195"/>
                      <a:pt x="11" y="195"/>
                    </a:cubicBezTo>
                    <a:cubicBezTo>
                      <a:pt x="16" y="195"/>
                      <a:pt x="21" y="200"/>
                      <a:pt x="21" y="206"/>
                    </a:cubicBezTo>
                    <a:lnTo>
                      <a:pt x="21" y="270"/>
                    </a:lnTo>
                    <a:cubicBezTo>
                      <a:pt x="21" y="276"/>
                      <a:pt x="16" y="280"/>
                      <a:pt x="11" y="280"/>
                    </a:cubicBezTo>
                    <a:cubicBezTo>
                      <a:pt x="5" y="280"/>
                      <a:pt x="0" y="276"/>
                      <a:pt x="0" y="270"/>
                    </a:cubicBezTo>
                    <a:close/>
                    <a:moveTo>
                      <a:pt x="0" y="142"/>
                    </a:moveTo>
                    <a:lnTo>
                      <a:pt x="0" y="78"/>
                    </a:lnTo>
                    <a:cubicBezTo>
                      <a:pt x="0" y="72"/>
                      <a:pt x="5" y="67"/>
                      <a:pt x="11" y="67"/>
                    </a:cubicBezTo>
                    <a:cubicBezTo>
                      <a:pt x="16" y="67"/>
                      <a:pt x="21" y="72"/>
                      <a:pt x="21" y="78"/>
                    </a:cubicBezTo>
                    <a:lnTo>
                      <a:pt x="21" y="142"/>
                    </a:lnTo>
                    <a:cubicBezTo>
                      <a:pt x="21" y="148"/>
                      <a:pt x="16" y="152"/>
                      <a:pt x="11" y="152"/>
                    </a:cubicBezTo>
                    <a:cubicBezTo>
                      <a:pt x="5" y="152"/>
                      <a:pt x="0" y="148"/>
                      <a:pt x="0" y="142"/>
                    </a:cubicBezTo>
                    <a:close/>
                    <a:moveTo>
                      <a:pt x="0" y="14"/>
                    </a:moveTo>
                    <a:lnTo>
                      <a:pt x="0" y="11"/>
                    </a:lnTo>
                    <a:cubicBezTo>
                      <a:pt x="0" y="5"/>
                      <a:pt x="5" y="0"/>
                      <a:pt x="11" y="0"/>
                    </a:cubicBezTo>
                    <a:cubicBezTo>
                      <a:pt x="16" y="0"/>
                      <a:pt x="21" y="5"/>
                      <a:pt x="21" y="11"/>
                    </a:cubicBezTo>
                    <a:lnTo>
                      <a:pt x="21" y="14"/>
                    </a:lnTo>
                    <a:cubicBezTo>
                      <a:pt x="21" y="20"/>
                      <a:pt x="16" y="24"/>
                      <a:pt x="11" y="24"/>
                    </a:cubicBezTo>
                    <a:cubicBezTo>
                      <a:pt x="5" y="24"/>
                      <a:pt x="0" y="20"/>
                      <a:pt x="0" y="14"/>
                    </a:cubicBezTo>
                    <a:close/>
                  </a:path>
                </a:pathLst>
              </a:custGeom>
              <a:solidFill>
                <a:srgbClr val="333333"/>
              </a:solidFill>
              <a:ln w="4763" cap="flat">
                <a:solidFill>
                  <a:srgbClr val="333333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20"/>
              <p:cNvSpPr>
                <a:spLocks/>
              </p:cNvSpPr>
              <p:nvPr/>
            </p:nvSpPr>
            <p:spPr bwMode="auto">
              <a:xfrm>
                <a:off x="1983" y="2104"/>
                <a:ext cx="29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8"/>
                  </a:cxn>
                  <a:cxn ang="0">
                    <a:pos x="29" y="0"/>
                  </a:cxn>
                </a:cxnLst>
                <a:rect l="0" t="0" r="r" b="b"/>
                <a:pathLst>
                  <a:path w="29" h="28">
                    <a:moveTo>
                      <a:pt x="0" y="0"/>
                    </a:moveTo>
                    <a:lnTo>
                      <a:pt x="15" y="28"/>
                    </a:lnTo>
                    <a:lnTo>
                      <a:pt x="29" y="0"/>
                    </a:ln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21"/>
              <p:cNvSpPr>
                <a:spLocks/>
              </p:cNvSpPr>
              <p:nvPr/>
            </p:nvSpPr>
            <p:spPr bwMode="auto">
              <a:xfrm>
                <a:off x="1983" y="1421"/>
                <a:ext cx="29" cy="29"/>
              </a:xfrm>
              <a:custGeom>
                <a:avLst/>
                <a:gdLst/>
                <a:ahLst/>
                <a:cxnLst>
                  <a:cxn ang="0">
                    <a:pos x="29" y="29"/>
                  </a:cxn>
                  <a:cxn ang="0">
                    <a:pos x="15" y="0"/>
                  </a:cxn>
                  <a:cxn ang="0">
                    <a:pos x="0" y="29"/>
                  </a:cxn>
                </a:cxnLst>
                <a:rect l="0" t="0" r="r" b="b"/>
                <a:pathLst>
                  <a:path w="29" h="29">
                    <a:moveTo>
                      <a:pt x="29" y="29"/>
                    </a:moveTo>
                    <a:lnTo>
                      <a:pt x="15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122"/>
              <p:cNvSpPr>
                <a:spLocks noChangeArrowheads="1"/>
              </p:cNvSpPr>
              <p:nvPr/>
            </p:nvSpPr>
            <p:spPr bwMode="auto">
              <a:xfrm>
                <a:off x="2278" y="1333"/>
                <a:ext cx="17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ETM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" name="Line 123"/>
              <p:cNvSpPr>
                <a:spLocks noChangeShapeType="1"/>
              </p:cNvSpPr>
              <p:nvPr/>
            </p:nvSpPr>
            <p:spPr bwMode="auto">
              <a:xfrm>
                <a:off x="723" y="2340"/>
                <a:ext cx="131" cy="1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Line 124"/>
              <p:cNvSpPr>
                <a:spLocks noChangeShapeType="1"/>
              </p:cNvSpPr>
              <p:nvPr/>
            </p:nvSpPr>
            <p:spPr bwMode="auto">
              <a:xfrm>
                <a:off x="723" y="2340"/>
                <a:ext cx="131" cy="1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Line 125"/>
              <p:cNvSpPr>
                <a:spLocks noChangeShapeType="1"/>
              </p:cNvSpPr>
              <p:nvPr/>
            </p:nvSpPr>
            <p:spPr bwMode="auto">
              <a:xfrm flipH="1">
                <a:off x="721" y="1846"/>
                <a:ext cx="63" cy="495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Line 126"/>
              <p:cNvSpPr>
                <a:spLocks noChangeShapeType="1"/>
              </p:cNvSpPr>
              <p:nvPr/>
            </p:nvSpPr>
            <p:spPr bwMode="auto">
              <a:xfrm flipH="1">
                <a:off x="721" y="1846"/>
                <a:ext cx="63" cy="495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Line 127"/>
              <p:cNvSpPr>
                <a:spLocks noChangeShapeType="1"/>
              </p:cNvSpPr>
              <p:nvPr/>
            </p:nvSpPr>
            <p:spPr bwMode="auto">
              <a:xfrm>
                <a:off x="790" y="1845"/>
                <a:ext cx="64" cy="495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128"/>
              <p:cNvSpPr>
                <a:spLocks noChangeShapeType="1"/>
              </p:cNvSpPr>
              <p:nvPr/>
            </p:nvSpPr>
            <p:spPr bwMode="auto">
              <a:xfrm>
                <a:off x="790" y="1845"/>
                <a:ext cx="64" cy="495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Rectangle 129"/>
              <p:cNvSpPr>
                <a:spLocks noChangeArrowheads="1"/>
              </p:cNvSpPr>
              <p:nvPr/>
            </p:nvSpPr>
            <p:spPr bwMode="auto">
              <a:xfrm>
                <a:off x="652" y="2306"/>
                <a:ext cx="101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30"/>
              <p:cNvSpPr>
                <a:spLocks/>
              </p:cNvSpPr>
              <p:nvPr/>
            </p:nvSpPr>
            <p:spPr bwMode="auto">
              <a:xfrm>
                <a:off x="654" y="2307"/>
                <a:ext cx="96" cy="95"/>
              </a:xfrm>
              <a:custGeom>
                <a:avLst/>
                <a:gdLst/>
                <a:ahLst/>
                <a:cxnLst>
                  <a:cxn ang="0">
                    <a:pos x="9" y="149"/>
                  </a:cxn>
                  <a:cxn ang="0">
                    <a:pos x="150" y="8"/>
                  </a:cxn>
                  <a:cxn ang="0">
                    <a:pos x="180" y="8"/>
                  </a:cxn>
                  <a:cxn ang="0">
                    <a:pos x="180" y="8"/>
                  </a:cxn>
                  <a:cxn ang="0">
                    <a:pos x="492" y="320"/>
                  </a:cxn>
                  <a:cxn ang="0">
                    <a:pos x="492" y="350"/>
                  </a:cxn>
                  <a:cxn ang="0">
                    <a:pos x="492" y="350"/>
                  </a:cxn>
                  <a:cxn ang="0">
                    <a:pos x="351" y="491"/>
                  </a:cxn>
                  <a:cxn ang="0">
                    <a:pos x="321" y="491"/>
                  </a:cxn>
                  <a:cxn ang="0">
                    <a:pos x="9" y="179"/>
                  </a:cxn>
                  <a:cxn ang="0">
                    <a:pos x="9" y="149"/>
                  </a:cxn>
                </a:cxnLst>
                <a:rect l="0" t="0" r="r" b="b"/>
                <a:pathLst>
                  <a:path w="500" h="499">
                    <a:moveTo>
                      <a:pt x="9" y="149"/>
                    </a:moveTo>
                    <a:lnTo>
                      <a:pt x="150" y="8"/>
                    </a:lnTo>
                    <a:cubicBezTo>
                      <a:pt x="158" y="0"/>
                      <a:pt x="171" y="0"/>
                      <a:pt x="180" y="8"/>
                    </a:cubicBezTo>
                    <a:cubicBezTo>
                      <a:pt x="180" y="8"/>
                      <a:pt x="180" y="8"/>
                      <a:pt x="180" y="8"/>
                    </a:cubicBezTo>
                    <a:lnTo>
                      <a:pt x="492" y="320"/>
                    </a:lnTo>
                    <a:cubicBezTo>
                      <a:pt x="500" y="328"/>
                      <a:pt x="500" y="342"/>
                      <a:pt x="492" y="350"/>
                    </a:cubicBezTo>
                    <a:lnTo>
                      <a:pt x="492" y="350"/>
                    </a:lnTo>
                    <a:lnTo>
                      <a:pt x="351" y="491"/>
                    </a:lnTo>
                    <a:cubicBezTo>
                      <a:pt x="343" y="499"/>
                      <a:pt x="329" y="499"/>
                      <a:pt x="321" y="491"/>
                    </a:cubicBezTo>
                    <a:lnTo>
                      <a:pt x="9" y="179"/>
                    </a:lnTo>
                    <a:cubicBezTo>
                      <a:pt x="0" y="171"/>
                      <a:pt x="0" y="157"/>
                      <a:pt x="9" y="1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Rectangle 131"/>
              <p:cNvSpPr>
                <a:spLocks noChangeArrowheads="1"/>
              </p:cNvSpPr>
              <p:nvPr/>
            </p:nvSpPr>
            <p:spPr bwMode="auto">
              <a:xfrm>
                <a:off x="652" y="2306"/>
                <a:ext cx="101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32"/>
              <p:cNvSpPr>
                <a:spLocks/>
              </p:cNvSpPr>
              <p:nvPr/>
            </p:nvSpPr>
            <p:spPr bwMode="auto">
              <a:xfrm>
                <a:off x="654" y="2307"/>
                <a:ext cx="96" cy="95"/>
              </a:xfrm>
              <a:custGeom>
                <a:avLst/>
                <a:gdLst/>
                <a:ahLst/>
                <a:cxnLst>
                  <a:cxn ang="0">
                    <a:pos x="9" y="149"/>
                  </a:cxn>
                  <a:cxn ang="0">
                    <a:pos x="150" y="8"/>
                  </a:cxn>
                  <a:cxn ang="0">
                    <a:pos x="180" y="8"/>
                  </a:cxn>
                  <a:cxn ang="0">
                    <a:pos x="180" y="8"/>
                  </a:cxn>
                  <a:cxn ang="0">
                    <a:pos x="492" y="320"/>
                  </a:cxn>
                  <a:cxn ang="0">
                    <a:pos x="492" y="350"/>
                  </a:cxn>
                  <a:cxn ang="0">
                    <a:pos x="492" y="350"/>
                  </a:cxn>
                  <a:cxn ang="0">
                    <a:pos x="351" y="491"/>
                  </a:cxn>
                  <a:cxn ang="0">
                    <a:pos x="321" y="491"/>
                  </a:cxn>
                  <a:cxn ang="0">
                    <a:pos x="9" y="179"/>
                  </a:cxn>
                  <a:cxn ang="0">
                    <a:pos x="9" y="149"/>
                  </a:cxn>
                </a:cxnLst>
                <a:rect l="0" t="0" r="r" b="b"/>
                <a:pathLst>
                  <a:path w="500" h="499">
                    <a:moveTo>
                      <a:pt x="9" y="149"/>
                    </a:moveTo>
                    <a:lnTo>
                      <a:pt x="150" y="8"/>
                    </a:lnTo>
                    <a:cubicBezTo>
                      <a:pt x="158" y="0"/>
                      <a:pt x="171" y="0"/>
                      <a:pt x="180" y="8"/>
                    </a:cubicBezTo>
                    <a:cubicBezTo>
                      <a:pt x="180" y="8"/>
                      <a:pt x="180" y="8"/>
                      <a:pt x="180" y="8"/>
                    </a:cubicBezTo>
                    <a:lnTo>
                      <a:pt x="492" y="320"/>
                    </a:lnTo>
                    <a:cubicBezTo>
                      <a:pt x="500" y="328"/>
                      <a:pt x="500" y="342"/>
                      <a:pt x="492" y="350"/>
                    </a:cubicBezTo>
                    <a:lnTo>
                      <a:pt x="492" y="350"/>
                    </a:lnTo>
                    <a:lnTo>
                      <a:pt x="351" y="491"/>
                    </a:lnTo>
                    <a:cubicBezTo>
                      <a:pt x="343" y="499"/>
                      <a:pt x="329" y="499"/>
                      <a:pt x="321" y="491"/>
                    </a:cubicBezTo>
                    <a:lnTo>
                      <a:pt x="9" y="179"/>
                    </a:lnTo>
                    <a:cubicBezTo>
                      <a:pt x="0" y="171"/>
                      <a:pt x="0" y="157"/>
                      <a:pt x="9" y="149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33"/>
              <p:cNvSpPr>
                <a:spLocks noEditPoints="1"/>
              </p:cNvSpPr>
              <p:nvPr/>
            </p:nvSpPr>
            <p:spPr bwMode="auto">
              <a:xfrm>
                <a:off x="656" y="2309"/>
                <a:ext cx="92" cy="91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66" y="91"/>
                  </a:cxn>
                  <a:cxn ang="0">
                    <a:pos x="92" y="65"/>
                  </a:cxn>
                  <a:cxn ang="0">
                    <a:pos x="26" y="0"/>
                  </a:cxn>
                </a:cxnLst>
                <a:rect l="0" t="0" r="r" b="b"/>
                <a:pathLst>
                  <a:path w="92" h="91">
                    <a:moveTo>
                      <a:pt x="0" y="26"/>
                    </a:moveTo>
                    <a:lnTo>
                      <a:pt x="66" y="91"/>
                    </a:lnTo>
                    <a:moveTo>
                      <a:pt x="92" y="65"/>
                    </a:moveTo>
                    <a:lnTo>
                      <a:pt x="26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134"/>
              <p:cNvSpPr>
                <a:spLocks noChangeShapeType="1"/>
              </p:cNvSpPr>
              <p:nvPr/>
            </p:nvSpPr>
            <p:spPr bwMode="auto">
              <a:xfrm>
                <a:off x="686" y="2309"/>
                <a:ext cx="61" cy="61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Rectangle 135"/>
              <p:cNvSpPr>
                <a:spLocks noChangeArrowheads="1"/>
              </p:cNvSpPr>
              <p:nvPr/>
            </p:nvSpPr>
            <p:spPr bwMode="auto">
              <a:xfrm>
                <a:off x="826" y="2303"/>
                <a:ext cx="101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36"/>
              <p:cNvSpPr>
                <a:spLocks/>
              </p:cNvSpPr>
              <p:nvPr/>
            </p:nvSpPr>
            <p:spPr bwMode="auto">
              <a:xfrm>
                <a:off x="826" y="2306"/>
                <a:ext cx="96" cy="96"/>
              </a:xfrm>
              <a:custGeom>
                <a:avLst/>
                <a:gdLst/>
                <a:ahLst/>
                <a:cxnLst>
                  <a:cxn ang="0">
                    <a:pos x="351" y="8"/>
                  </a:cxn>
                  <a:cxn ang="0">
                    <a:pos x="492" y="149"/>
                  </a:cxn>
                  <a:cxn ang="0">
                    <a:pos x="492" y="179"/>
                  </a:cxn>
                  <a:cxn ang="0">
                    <a:pos x="492" y="179"/>
                  </a:cxn>
                  <a:cxn ang="0">
                    <a:pos x="492" y="179"/>
                  </a:cxn>
                  <a:cxn ang="0">
                    <a:pos x="180" y="491"/>
                  </a:cxn>
                  <a:cxn ang="0">
                    <a:pos x="150" y="491"/>
                  </a:cxn>
                  <a:cxn ang="0">
                    <a:pos x="150" y="491"/>
                  </a:cxn>
                  <a:cxn ang="0">
                    <a:pos x="9" y="350"/>
                  </a:cxn>
                  <a:cxn ang="0">
                    <a:pos x="9" y="320"/>
                  </a:cxn>
                  <a:cxn ang="0">
                    <a:pos x="9" y="320"/>
                  </a:cxn>
                  <a:cxn ang="0">
                    <a:pos x="321" y="8"/>
                  </a:cxn>
                  <a:cxn ang="0">
                    <a:pos x="351" y="8"/>
                  </a:cxn>
                </a:cxnLst>
                <a:rect l="0" t="0" r="r" b="b"/>
                <a:pathLst>
                  <a:path w="500" h="500">
                    <a:moveTo>
                      <a:pt x="351" y="8"/>
                    </a:moveTo>
                    <a:lnTo>
                      <a:pt x="492" y="149"/>
                    </a:lnTo>
                    <a:cubicBezTo>
                      <a:pt x="500" y="158"/>
                      <a:pt x="500" y="171"/>
                      <a:pt x="492" y="179"/>
                    </a:cubicBezTo>
                    <a:cubicBezTo>
                      <a:pt x="492" y="179"/>
                      <a:pt x="492" y="179"/>
                      <a:pt x="492" y="179"/>
                    </a:cubicBezTo>
                    <a:lnTo>
                      <a:pt x="492" y="179"/>
                    </a:lnTo>
                    <a:lnTo>
                      <a:pt x="180" y="491"/>
                    </a:lnTo>
                    <a:cubicBezTo>
                      <a:pt x="172" y="500"/>
                      <a:pt x="158" y="500"/>
                      <a:pt x="150" y="491"/>
                    </a:cubicBezTo>
                    <a:lnTo>
                      <a:pt x="150" y="491"/>
                    </a:lnTo>
                    <a:lnTo>
                      <a:pt x="9" y="350"/>
                    </a:lnTo>
                    <a:cubicBezTo>
                      <a:pt x="0" y="342"/>
                      <a:pt x="0" y="329"/>
                      <a:pt x="9" y="320"/>
                    </a:cubicBezTo>
                    <a:cubicBezTo>
                      <a:pt x="9" y="320"/>
                      <a:pt x="9" y="320"/>
                      <a:pt x="9" y="320"/>
                    </a:cubicBezTo>
                    <a:lnTo>
                      <a:pt x="321" y="8"/>
                    </a:lnTo>
                    <a:cubicBezTo>
                      <a:pt x="329" y="0"/>
                      <a:pt x="343" y="0"/>
                      <a:pt x="351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Rectangle 137"/>
              <p:cNvSpPr>
                <a:spLocks noChangeArrowheads="1"/>
              </p:cNvSpPr>
              <p:nvPr/>
            </p:nvSpPr>
            <p:spPr bwMode="auto">
              <a:xfrm>
                <a:off x="826" y="2303"/>
                <a:ext cx="101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38"/>
              <p:cNvSpPr>
                <a:spLocks/>
              </p:cNvSpPr>
              <p:nvPr/>
            </p:nvSpPr>
            <p:spPr bwMode="auto">
              <a:xfrm>
                <a:off x="826" y="2306"/>
                <a:ext cx="96" cy="96"/>
              </a:xfrm>
              <a:custGeom>
                <a:avLst/>
                <a:gdLst/>
                <a:ahLst/>
                <a:cxnLst>
                  <a:cxn ang="0">
                    <a:pos x="351" y="8"/>
                  </a:cxn>
                  <a:cxn ang="0">
                    <a:pos x="492" y="149"/>
                  </a:cxn>
                  <a:cxn ang="0">
                    <a:pos x="492" y="179"/>
                  </a:cxn>
                  <a:cxn ang="0">
                    <a:pos x="492" y="179"/>
                  </a:cxn>
                  <a:cxn ang="0">
                    <a:pos x="492" y="179"/>
                  </a:cxn>
                  <a:cxn ang="0">
                    <a:pos x="180" y="491"/>
                  </a:cxn>
                  <a:cxn ang="0">
                    <a:pos x="150" y="491"/>
                  </a:cxn>
                  <a:cxn ang="0">
                    <a:pos x="150" y="491"/>
                  </a:cxn>
                  <a:cxn ang="0">
                    <a:pos x="9" y="350"/>
                  </a:cxn>
                  <a:cxn ang="0">
                    <a:pos x="9" y="320"/>
                  </a:cxn>
                  <a:cxn ang="0">
                    <a:pos x="9" y="320"/>
                  </a:cxn>
                  <a:cxn ang="0">
                    <a:pos x="321" y="8"/>
                  </a:cxn>
                  <a:cxn ang="0">
                    <a:pos x="351" y="8"/>
                  </a:cxn>
                </a:cxnLst>
                <a:rect l="0" t="0" r="r" b="b"/>
                <a:pathLst>
                  <a:path w="500" h="500">
                    <a:moveTo>
                      <a:pt x="351" y="8"/>
                    </a:moveTo>
                    <a:lnTo>
                      <a:pt x="492" y="149"/>
                    </a:lnTo>
                    <a:cubicBezTo>
                      <a:pt x="500" y="158"/>
                      <a:pt x="500" y="171"/>
                      <a:pt x="492" y="179"/>
                    </a:cubicBezTo>
                    <a:cubicBezTo>
                      <a:pt x="492" y="179"/>
                      <a:pt x="492" y="179"/>
                      <a:pt x="492" y="179"/>
                    </a:cubicBezTo>
                    <a:lnTo>
                      <a:pt x="492" y="179"/>
                    </a:lnTo>
                    <a:lnTo>
                      <a:pt x="180" y="491"/>
                    </a:lnTo>
                    <a:cubicBezTo>
                      <a:pt x="172" y="500"/>
                      <a:pt x="158" y="500"/>
                      <a:pt x="150" y="491"/>
                    </a:cubicBezTo>
                    <a:lnTo>
                      <a:pt x="150" y="491"/>
                    </a:lnTo>
                    <a:lnTo>
                      <a:pt x="9" y="350"/>
                    </a:lnTo>
                    <a:cubicBezTo>
                      <a:pt x="0" y="342"/>
                      <a:pt x="0" y="329"/>
                      <a:pt x="9" y="320"/>
                    </a:cubicBezTo>
                    <a:cubicBezTo>
                      <a:pt x="9" y="320"/>
                      <a:pt x="9" y="320"/>
                      <a:pt x="9" y="320"/>
                    </a:cubicBezTo>
                    <a:lnTo>
                      <a:pt x="321" y="8"/>
                    </a:lnTo>
                    <a:cubicBezTo>
                      <a:pt x="329" y="0"/>
                      <a:pt x="343" y="0"/>
                      <a:pt x="351" y="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39"/>
              <p:cNvSpPr>
                <a:spLocks noEditPoints="1"/>
              </p:cNvSpPr>
              <p:nvPr/>
            </p:nvSpPr>
            <p:spPr bwMode="auto">
              <a:xfrm>
                <a:off x="828" y="2308"/>
                <a:ext cx="92" cy="9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66"/>
                  </a:cxn>
                  <a:cxn ang="0">
                    <a:pos x="26" y="92"/>
                  </a:cxn>
                  <a:cxn ang="0">
                    <a:pos x="92" y="26"/>
                  </a:cxn>
                </a:cxnLst>
                <a:rect l="0" t="0" r="r" b="b"/>
                <a:pathLst>
                  <a:path w="92" h="92">
                    <a:moveTo>
                      <a:pt x="66" y="0"/>
                    </a:moveTo>
                    <a:lnTo>
                      <a:pt x="0" y="66"/>
                    </a:lnTo>
                    <a:moveTo>
                      <a:pt x="26" y="92"/>
                    </a:moveTo>
                    <a:lnTo>
                      <a:pt x="92" y="26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140"/>
              <p:cNvSpPr>
                <a:spLocks noChangeShapeType="1"/>
              </p:cNvSpPr>
              <p:nvPr/>
            </p:nvSpPr>
            <p:spPr bwMode="auto">
              <a:xfrm flipH="1">
                <a:off x="858" y="2338"/>
                <a:ext cx="61" cy="62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141"/>
              <p:cNvSpPr>
                <a:spLocks noChangeArrowheads="1"/>
              </p:cNvSpPr>
              <p:nvPr/>
            </p:nvSpPr>
            <p:spPr bwMode="auto">
              <a:xfrm>
                <a:off x="737" y="1795"/>
                <a:ext cx="98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42"/>
              <p:cNvSpPr>
                <a:spLocks/>
              </p:cNvSpPr>
              <p:nvPr/>
            </p:nvSpPr>
            <p:spPr bwMode="auto">
              <a:xfrm>
                <a:off x="739" y="1796"/>
                <a:ext cx="93" cy="46"/>
              </a:xfrm>
              <a:custGeom>
                <a:avLst/>
                <a:gdLst/>
                <a:ahLst/>
                <a:cxnLst>
                  <a:cxn ang="0">
                    <a:pos x="484" y="22"/>
                  </a:cxn>
                  <a:cxn ang="0">
                    <a:pos x="484" y="221"/>
                  </a:cxn>
                  <a:cxn ang="0">
                    <a:pos x="463" y="242"/>
                  </a:cxn>
                  <a:cxn ang="0">
                    <a:pos x="463" y="242"/>
                  </a:cxn>
                  <a:cxn ang="0">
                    <a:pos x="463" y="242"/>
                  </a:cxn>
                  <a:cxn ang="0">
                    <a:pos x="22" y="242"/>
                  </a:cxn>
                  <a:cxn ang="0">
                    <a:pos x="0" y="221"/>
                  </a:cxn>
                  <a:cxn ang="0">
                    <a:pos x="0" y="221"/>
                  </a:cxn>
                  <a:cxn ang="0">
                    <a:pos x="0" y="22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463" y="0"/>
                  </a:cxn>
                  <a:cxn ang="0">
                    <a:pos x="484" y="22"/>
                  </a:cxn>
                </a:cxnLst>
                <a:rect l="0" t="0" r="r" b="b"/>
                <a:pathLst>
                  <a:path w="484" h="242">
                    <a:moveTo>
                      <a:pt x="484" y="22"/>
                    </a:moveTo>
                    <a:lnTo>
                      <a:pt x="484" y="221"/>
                    </a:lnTo>
                    <a:cubicBezTo>
                      <a:pt x="484" y="233"/>
                      <a:pt x="474" y="242"/>
                      <a:pt x="463" y="242"/>
                    </a:cubicBezTo>
                    <a:cubicBezTo>
                      <a:pt x="463" y="242"/>
                      <a:pt x="463" y="242"/>
                      <a:pt x="463" y="242"/>
                    </a:cubicBezTo>
                    <a:lnTo>
                      <a:pt x="463" y="242"/>
                    </a:lnTo>
                    <a:lnTo>
                      <a:pt x="22" y="242"/>
                    </a:lnTo>
                    <a:cubicBezTo>
                      <a:pt x="10" y="242"/>
                      <a:pt x="0" y="233"/>
                      <a:pt x="0" y="221"/>
                    </a:cubicBezTo>
                    <a:lnTo>
                      <a:pt x="0" y="221"/>
                    </a:lnTo>
                    <a:lnTo>
                      <a:pt x="0" y="22"/>
                    </a:lnTo>
                    <a:cubicBezTo>
                      <a:pt x="0" y="10"/>
                      <a:pt x="10" y="0"/>
                      <a:pt x="22" y="0"/>
                    </a:cubicBezTo>
                    <a:lnTo>
                      <a:pt x="22" y="0"/>
                    </a:lnTo>
                    <a:lnTo>
                      <a:pt x="463" y="0"/>
                    </a:lnTo>
                    <a:cubicBezTo>
                      <a:pt x="474" y="0"/>
                      <a:pt x="484" y="10"/>
                      <a:pt x="484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143"/>
              <p:cNvSpPr>
                <a:spLocks noChangeArrowheads="1"/>
              </p:cNvSpPr>
              <p:nvPr/>
            </p:nvSpPr>
            <p:spPr bwMode="auto">
              <a:xfrm>
                <a:off x="737" y="1795"/>
                <a:ext cx="98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44"/>
              <p:cNvSpPr>
                <a:spLocks/>
              </p:cNvSpPr>
              <p:nvPr/>
            </p:nvSpPr>
            <p:spPr bwMode="auto">
              <a:xfrm>
                <a:off x="739" y="1796"/>
                <a:ext cx="93" cy="46"/>
              </a:xfrm>
              <a:custGeom>
                <a:avLst/>
                <a:gdLst/>
                <a:ahLst/>
                <a:cxnLst>
                  <a:cxn ang="0">
                    <a:pos x="484" y="22"/>
                  </a:cxn>
                  <a:cxn ang="0">
                    <a:pos x="484" y="221"/>
                  </a:cxn>
                  <a:cxn ang="0">
                    <a:pos x="463" y="242"/>
                  </a:cxn>
                  <a:cxn ang="0">
                    <a:pos x="463" y="242"/>
                  </a:cxn>
                  <a:cxn ang="0">
                    <a:pos x="463" y="242"/>
                  </a:cxn>
                  <a:cxn ang="0">
                    <a:pos x="22" y="242"/>
                  </a:cxn>
                  <a:cxn ang="0">
                    <a:pos x="0" y="221"/>
                  </a:cxn>
                  <a:cxn ang="0">
                    <a:pos x="0" y="221"/>
                  </a:cxn>
                  <a:cxn ang="0">
                    <a:pos x="0" y="22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463" y="0"/>
                  </a:cxn>
                  <a:cxn ang="0">
                    <a:pos x="484" y="22"/>
                  </a:cxn>
                </a:cxnLst>
                <a:rect l="0" t="0" r="r" b="b"/>
                <a:pathLst>
                  <a:path w="484" h="242">
                    <a:moveTo>
                      <a:pt x="484" y="22"/>
                    </a:moveTo>
                    <a:lnTo>
                      <a:pt x="484" y="221"/>
                    </a:lnTo>
                    <a:cubicBezTo>
                      <a:pt x="484" y="233"/>
                      <a:pt x="474" y="242"/>
                      <a:pt x="463" y="242"/>
                    </a:cubicBezTo>
                    <a:cubicBezTo>
                      <a:pt x="463" y="242"/>
                      <a:pt x="463" y="242"/>
                      <a:pt x="463" y="242"/>
                    </a:cubicBezTo>
                    <a:lnTo>
                      <a:pt x="463" y="242"/>
                    </a:lnTo>
                    <a:lnTo>
                      <a:pt x="22" y="242"/>
                    </a:lnTo>
                    <a:cubicBezTo>
                      <a:pt x="10" y="242"/>
                      <a:pt x="0" y="233"/>
                      <a:pt x="0" y="221"/>
                    </a:cubicBezTo>
                    <a:lnTo>
                      <a:pt x="0" y="221"/>
                    </a:lnTo>
                    <a:lnTo>
                      <a:pt x="0" y="22"/>
                    </a:lnTo>
                    <a:cubicBezTo>
                      <a:pt x="0" y="10"/>
                      <a:pt x="10" y="0"/>
                      <a:pt x="22" y="0"/>
                    </a:cubicBezTo>
                    <a:lnTo>
                      <a:pt x="22" y="0"/>
                    </a:lnTo>
                    <a:lnTo>
                      <a:pt x="463" y="0"/>
                    </a:lnTo>
                    <a:cubicBezTo>
                      <a:pt x="474" y="0"/>
                      <a:pt x="484" y="10"/>
                      <a:pt x="484" y="22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45"/>
              <p:cNvSpPr>
                <a:spLocks noEditPoints="1"/>
              </p:cNvSpPr>
              <p:nvPr/>
            </p:nvSpPr>
            <p:spPr bwMode="auto">
              <a:xfrm>
                <a:off x="739" y="1800"/>
                <a:ext cx="93" cy="37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0" y="0"/>
                  </a:cxn>
                  <a:cxn ang="0">
                    <a:pos x="0" y="37"/>
                  </a:cxn>
                  <a:cxn ang="0">
                    <a:pos x="93" y="37"/>
                  </a:cxn>
                </a:cxnLst>
                <a:rect l="0" t="0" r="r" b="b"/>
                <a:pathLst>
                  <a:path w="93" h="37">
                    <a:moveTo>
                      <a:pt x="93" y="0"/>
                    </a:moveTo>
                    <a:lnTo>
                      <a:pt x="0" y="0"/>
                    </a:lnTo>
                    <a:moveTo>
                      <a:pt x="0" y="37"/>
                    </a:moveTo>
                    <a:lnTo>
                      <a:pt x="93" y="37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146"/>
              <p:cNvSpPr>
                <a:spLocks noChangeShapeType="1"/>
              </p:cNvSpPr>
              <p:nvPr/>
            </p:nvSpPr>
            <p:spPr bwMode="auto">
              <a:xfrm flipH="1">
                <a:off x="742" y="1840"/>
                <a:ext cx="87" cy="1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50"/>
              <p:cNvSpPr>
                <a:spLocks/>
              </p:cNvSpPr>
              <p:nvPr/>
            </p:nvSpPr>
            <p:spPr bwMode="auto">
              <a:xfrm>
                <a:off x="1979" y="3469"/>
                <a:ext cx="89" cy="21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216"/>
                  </a:cxn>
                  <a:cxn ang="0">
                    <a:pos x="0" y="0"/>
                  </a:cxn>
                  <a:cxn ang="0">
                    <a:pos x="0" y="216"/>
                  </a:cxn>
                </a:cxnLst>
                <a:rect l="0" t="0" r="r" b="b"/>
                <a:pathLst>
                  <a:path w="89" h="216">
                    <a:moveTo>
                      <a:pt x="89" y="0"/>
                    </a:moveTo>
                    <a:lnTo>
                      <a:pt x="89" y="216"/>
                    </a:lnTo>
                    <a:lnTo>
                      <a:pt x="0" y="0"/>
                    </a:lnTo>
                    <a:lnTo>
                      <a:pt x="0" y="216"/>
                    </a:lnTo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51"/>
              <p:cNvSpPr>
                <a:spLocks/>
              </p:cNvSpPr>
              <p:nvPr/>
            </p:nvSpPr>
            <p:spPr bwMode="auto">
              <a:xfrm>
                <a:off x="1979" y="3469"/>
                <a:ext cx="89" cy="21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216"/>
                  </a:cxn>
                  <a:cxn ang="0">
                    <a:pos x="0" y="0"/>
                  </a:cxn>
                  <a:cxn ang="0">
                    <a:pos x="0" y="216"/>
                  </a:cxn>
                </a:cxnLst>
                <a:rect l="0" t="0" r="r" b="b"/>
                <a:pathLst>
                  <a:path w="89" h="216">
                    <a:moveTo>
                      <a:pt x="89" y="0"/>
                    </a:moveTo>
                    <a:lnTo>
                      <a:pt x="89" y="216"/>
                    </a:lnTo>
                    <a:lnTo>
                      <a:pt x="0" y="0"/>
                    </a:lnTo>
                    <a:lnTo>
                      <a:pt x="0" y="216"/>
                    </a:lnTo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152"/>
              <p:cNvSpPr>
                <a:spLocks noChangeShapeType="1"/>
              </p:cNvSpPr>
              <p:nvPr/>
            </p:nvSpPr>
            <p:spPr bwMode="auto">
              <a:xfrm flipV="1">
                <a:off x="1980" y="3469"/>
                <a:ext cx="88" cy="216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153"/>
              <p:cNvSpPr>
                <a:spLocks noChangeShapeType="1"/>
              </p:cNvSpPr>
              <p:nvPr/>
            </p:nvSpPr>
            <p:spPr bwMode="auto">
              <a:xfrm flipV="1">
                <a:off x="1980" y="3469"/>
                <a:ext cx="88" cy="216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Rectangle 154"/>
              <p:cNvSpPr>
                <a:spLocks noChangeArrowheads="1"/>
              </p:cNvSpPr>
              <p:nvPr/>
            </p:nvSpPr>
            <p:spPr bwMode="auto">
              <a:xfrm>
                <a:off x="2064" y="3479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55"/>
              <p:cNvSpPr>
                <a:spLocks/>
              </p:cNvSpPr>
              <p:nvPr/>
            </p:nvSpPr>
            <p:spPr bwMode="auto">
              <a:xfrm>
                <a:off x="2065" y="3482"/>
                <a:ext cx="5" cy="5"/>
              </a:xfrm>
              <a:custGeom>
                <a:avLst/>
                <a:gdLst/>
                <a:ahLst/>
                <a:cxnLst>
                  <a:cxn ang="0">
                    <a:pos x="10" y="24"/>
                  </a:cxn>
                  <a:cxn ang="0">
                    <a:pos x="6" y="21"/>
                  </a:cxn>
                  <a:cxn ang="0">
                    <a:pos x="3" y="7"/>
                  </a:cxn>
                  <a:cxn ang="0">
                    <a:pos x="18" y="4"/>
                  </a:cxn>
                  <a:cxn ang="0">
                    <a:pos x="22" y="6"/>
                  </a:cxn>
                  <a:cxn ang="0">
                    <a:pos x="25" y="21"/>
                  </a:cxn>
                  <a:cxn ang="0">
                    <a:pos x="10" y="24"/>
                  </a:cxn>
                </a:cxnLst>
                <a:rect l="0" t="0" r="r" b="b"/>
                <a:pathLst>
                  <a:path w="28" h="27">
                    <a:moveTo>
                      <a:pt x="10" y="24"/>
                    </a:moveTo>
                    <a:lnTo>
                      <a:pt x="6" y="21"/>
                    </a:lnTo>
                    <a:cubicBezTo>
                      <a:pt x="1" y="18"/>
                      <a:pt x="0" y="11"/>
                      <a:pt x="3" y="7"/>
                    </a:cubicBezTo>
                    <a:cubicBezTo>
                      <a:pt x="6" y="2"/>
                      <a:pt x="13" y="0"/>
                      <a:pt x="18" y="4"/>
                    </a:cubicBezTo>
                    <a:lnTo>
                      <a:pt x="22" y="6"/>
                    </a:lnTo>
                    <a:cubicBezTo>
                      <a:pt x="27" y="9"/>
                      <a:pt x="28" y="16"/>
                      <a:pt x="25" y="21"/>
                    </a:cubicBezTo>
                    <a:cubicBezTo>
                      <a:pt x="21" y="26"/>
                      <a:pt x="15" y="27"/>
                      <a:pt x="10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Rectangle 156"/>
              <p:cNvSpPr>
                <a:spLocks noChangeArrowheads="1"/>
              </p:cNvSpPr>
              <p:nvPr/>
            </p:nvSpPr>
            <p:spPr bwMode="auto">
              <a:xfrm>
                <a:off x="2064" y="3479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157"/>
              <p:cNvSpPr>
                <a:spLocks noChangeShapeType="1"/>
              </p:cNvSpPr>
              <p:nvPr/>
            </p:nvSpPr>
            <p:spPr bwMode="auto">
              <a:xfrm flipH="1" flipV="1">
                <a:off x="2067" y="3468"/>
                <a:ext cx="1" cy="1"/>
              </a:xfrm>
              <a:prstGeom prst="line">
                <a:avLst/>
              </a:prstGeom>
              <a:no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Rectangle 158"/>
              <p:cNvSpPr>
                <a:spLocks noChangeArrowheads="1"/>
              </p:cNvSpPr>
              <p:nvPr/>
            </p:nvSpPr>
            <p:spPr bwMode="auto">
              <a:xfrm>
                <a:off x="2039" y="3436"/>
                <a:ext cx="64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59"/>
              <p:cNvSpPr>
                <a:spLocks/>
              </p:cNvSpPr>
              <p:nvPr/>
            </p:nvSpPr>
            <p:spPr bwMode="auto">
              <a:xfrm>
                <a:off x="2041" y="3439"/>
                <a:ext cx="60" cy="33"/>
              </a:xfrm>
              <a:custGeom>
                <a:avLst/>
                <a:gdLst/>
                <a:ahLst/>
                <a:cxnLst>
                  <a:cxn ang="0">
                    <a:pos x="316" y="62"/>
                  </a:cxn>
                  <a:cxn ang="0">
                    <a:pos x="299" y="160"/>
                  </a:cxn>
                  <a:cxn ang="0">
                    <a:pos x="287" y="169"/>
                  </a:cxn>
                  <a:cxn ang="0">
                    <a:pos x="287" y="169"/>
                  </a:cxn>
                  <a:cxn ang="0">
                    <a:pos x="10" y="120"/>
                  </a:cxn>
                  <a:cxn ang="0">
                    <a:pos x="1" y="108"/>
                  </a:cxn>
                  <a:cxn ang="0">
                    <a:pos x="1" y="108"/>
                  </a:cxn>
                  <a:cxn ang="0">
                    <a:pos x="1" y="108"/>
                  </a:cxn>
                  <a:cxn ang="0">
                    <a:pos x="18" y="9"/>
                  </a:cxn>
                  <a:cxn ang="0">
                    <a:pos x="31" y="1"/>
                  </a:cxn>
                  <a:cxn ang="0">
                    <a:pos x="308" y="50"/>
                  </a:cxn>
                  <a:cxn ang="0">
                    <a:pos x="316" y="62"/>
                  </a:cxn>
                  <a:cxn ang="0">
                    <a:pos x="316" y="62"/>
                  </a:cxn>
                </a:cxnLst>
                <a:rect l="0" t="0" r="r" b="b"/>
                <a:pathLst>
                  <a:path w="317" h="170">
                    <a:moveTo>
                      <a:pt x="316" y="62"/>
                    </a:moveTo>
                    <a:lnTo>
                      <a:pt x="299" y="160"/>
                    </a:lnTo>
                    <a:cubicBezTo>
                      <a:pt x="298" y="166"/>
                      <a:pt x="292" y="170"/>
                      <a:pt x="287" y="169"/>
                    </a:cubicBezTo>
                    <a:lnTo>
                      <a:pt x="287" y="169"/>
                    </a:lnTo>
                    <a:lnTo>
                      <a:pt x="10" y="120"/>
                    </a:lnTo>
                    <a:cubicBezTo>
                      <a:pt x="4" y="119"/>
                      <a:pt x="0" y="113"/>
                      <a:pt x="1" y="108"/>
                    </a:cubicBezTo>
                    <a:cubicBezTo>
                      <a:pt x="1" y="108"/>
                      <a:pt x="1" y="108"/>
                      <a:pt x="1" y="108"/>
                    </a:cubicBezTo>
                    <a:lnTo>
                      <a:pt x="1" y="108"/>
                    </a:lnTo>
                    <a:lnTo>
                      <a:pt x="18" y="9"/>
                    </a:lnTo>
                    <a:cubicBezTo>
                      <a:pt x="20" y="4"/>
                      <a:pt x="25" y="0"/>
                      <a:pt x="31" y="1"/>
                    </a:cubicBezTo>
                    <a:lnTo>
                      <a:pt x="308" y="50"/>
                    </a:lnTo>
                    <a:cubicBezTo>
                      <a:pt x="313" y="51"/>
                      <a:pt x="317" y="56"/>
                      <a:pt x="316" y="62"/>
                    </a:cubicBezTo>
                    <a:cubicBezTo>
                      <a:pt x="316" y="62"/>
                      <a:pt x="316" y="62"/>
                      <a:pt x="316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Rectangle 160"/>
              <p:cNvSpPr>
                <a:spLocks noChangeArrowheads="1"/>
              </p:cNvSpPr>
              <p:nvPr/>
            </p:nvSpPr>
            <p:spPr bwMode="auto">
              <a:xfrm>
                <a:off x="2039" y="3436"/>
                <a:ext cx="64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61"/>
              <p:cNvSpPr>
                <a:spLocks/>
              </p:cNvSpPr>
              <p:nvPr/>
            </p:nvSpPr>
            <p:spPr bwMode="auto">
              <a:xfrm>
                <a:off x="2041" y="3439"/>
                <a:ext cx="60" cy="33"/>
              </a:xfrm>
              <a:custGeom>
                <a:avLst/>
                <a:gdLst/>
                <a:ahLst/>
                <a:cxnLst>
                  <a:cxn ang="0">
                    <a:pos x="316" y="62"/>
                  </a:cxn>
                  <a:cxn ang="0">
                    <a:pos x="299" y="160"/>
                  </a:cxn>
                  <a:cxn ang="0">
                    <a:pos x="287" y="169"/>
                  </a:cxn>
                  <a:cxn ang="0">
                    <a:pos x="287" y="169"/>
                  </a:cxn>
                  <a:cxn ang="0">
                    <a:pos x="10" y="120"/>
                  </a:cxn>
                  <a:cxn ang="0">
                    <a:pos x="1" y="108"/>
                  </a:cxn>
                  <a:cxn ang="0">
                    <a:pos x="1" y="108"/>
                  </a:cxn>
                  <a:cxn ang="0">
                    <a:pos x="1" y="108"/>
                  </a:cxn>
                  <a:cxn ang="0">
                    <a:pos x="18" y="9"/>
                  </a:cxn>
                  <a:cxn ang="0">
                    <a:pos x="31" y="1"/>
                  </a:cxn>
                  <a:cxn ang="0">
                    <a:pos x="308" y="50"/>
                  </a:cxn>
                  <a:cxn ang="0">
                    <a:pos x="316" y="62"/>
                  </a:cxn>
                  <a:cxn ang="0">
                    <a:pos x="316" y="62"/>
                  </a:cxn>
                </a:cxnLst>
                <a:rect l="0" t="0" r="r" b="b"/>
                <a:pathLst>
                  <a:path w="317" h="170">
                    <a:moveTo>
                      <a:pt x="316" y="62"/>
                    </a:moveTo>
                    <a:lnTo>
                      <a:pt x="299" y="160"/>
                    </a:lnTo>
                    <a:cubicBezTo>
                      <a:pt x="298" y="166"/>
                      <a:pt x="292" y="170"/>
                      <a:pt x="287" y="169"/>
                    </a:cubicBezTo>
                    <a:lnTo>
                      <a:pt x="287" y="169"/>
                    </a:lnTo>
                    <a:lnTo>
                      <a:pt x="10" y="120"/>
                    </a:lnTo>
                    <a:cubicBezTo>
                      <a:pt x="4" y="119"/>
                      <a:pt x="0" y="113"/>
                      <a:pt x="1" y="108"/>
                    </a:cubicBezTo>
                    <a:cubicBezTo>
                      <a:pt x="1" y="108"/>
                      <a:pt x="1" y="108"/>
                      <a:pt x="1" y="108"/>
                    </a:cubicBezTo>
                    <a:lnTo>
                      <a:pt x="1" y="108"/>
                    </a:lnTo>
                    <a:lnTo>
                      <a:pt x="18" y="9"/>
                    </a:lnTo>
                    <a:cubicBezTo>
                      <a:pt x="20" y="4"/>
                      <a:pt x="25" y="0"/>
                      <a:pt x="31" y="1"/>
                    </a:cubicBezTo>
                    <a:lnTo>
                      <a:pt x="308" y="50"/>
                    </a:lnTo>
                    <a:cubicBezTo>
                      <a:pt x="313" y="51"/>
                      <a:pt x="317" y="56"/>
                      <a:pt x="316" y="62"/>
                    </a:cubicBezTo>
                    <a:cubicBezTo>
                      <a:pt x="316" y="62"/>
                      <a:pt x="316" y="62"/>
                      <a:pt x="316" y="62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162"/>
              <p:cNvSpPr>
                <a:spLocks noChangeShapeType="1"/>
              </p:cNvSpPr>
              <p:nvPr/>
            </p:nvSpPr>
            <p:spPr bwMode="auto">
              <a:xfrm flipH="1" flipV="1">
                <a:off x="2044" y="3460"/>
                <a:ext cx="51" cy="9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Rectangle 163"/>
              <p:cNvSpPr>
                <a:spLocks noChangeArrowheads="1"/>
              </p:cNvSpPr>
              <p:nvPr/>
            </p:nvSpPr>
            <p:spPr bwMode="auto">
              <a:xfrm>
                <a:off x="1944" y="3436"/>
                <a:ext cx="65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64"/>
              <p:cNvSpPr>
                <a:spLocks/>
              </p:cNvSpPr>
              <p:nvPr/>
            </p:nvSpPr>
            <p:spPr bwMode="auto">
              <a:xfrm>
                <a:off x="1946" y="3439"/>
                <a:ext cx="61" cy="33"/>
              </a:xfrm>
              <a:custGeom>
                <a:avLst/>
                <a:gdLst/>
                <a:ahLst/>
                <a:cxnLst>
                  <a:cxn ang="0">
                    <a:pos x="298" y="10"/>
                  </a:cxn>
                  <a:cxn ang="0">
                    <a:pos x="316" y="108"/>
                  </a:cxn>
                  <a:cxn ang="0">
                    <a:pos x="307" y="121"/>
                  </a:cxn>
                  <a:cxn ang="0">
                    <a:pos x="307" y="121"/>
                  </a:cxn>
                  <a:cxn ang="0">
                    <a:pos x="30" y="169"/>
                  </a:cxn>
                  <a:cxn ang="0">
                    <a:pos x="18" y="161"/>
                  </a:cxn>
                  <a:cxn ang="0">
                    <a:pos x="18" y="161"/>
                  </a:cxn>
                  <a:cxn ang="0">
                    <a:pos x="1" y="63"/>
                  </a:cxn>
                  <a:cxn ang="0">
                    <a:pos x="9" y="50"/>
                  </a:cxn>
                  <a:cxn ang="0">
                    <a:pos x="9" y="50"/>
                  </a:cxn>
                  <a:cxn ang="0">
                    <a:pos x="286" y="1"/>
                  </a:cxn>
                  <a:cxn ang="0">
                    <a:pos x="298" y="10"/>
                  </a:cxn>
                  <a:cxn ang="0">
                    <a:pos x="298" y="10"/>
                  </a:cxn>
                </a:cxnLst>
                <a:rect l="0" t="0" r="r" b="b"/>
                <a:pathLst>
                  <a:path w="317" h="170">
                    <a:moveTo>
                      <a:pt x="298" y="10"/>
                    </a:moveTo>
                    <a:lnTo>
                      <a:pt x="316" y="108"/>
                    </a:lnTo>
                    <a:cubicBezTo>
                      <a:pt x="317" y="114"/>
                      <a:pt x="313" y="120"/>
                      <a:pt x="307" y="121"/>
                    </a:cubicBezTo>
                    <a:cubicBezTo>
                      <a:pt x="307" y="121"/>
                      <a:pt x="307" y="121"/>
                      <a:pt x="307" y="121"/>
                    </a:cubicBezTo>
                    <a:lnTo>
                      <a:pt x="30" y="169"/>
                    </a:lnTo>
                    <a:cubicBezTo>
                      <a:pt x="24" y="170"/>
                      <a:pt x="19" y="167"/>
                      <a:pt x="18" y="161"/>
                    </a:cubicBezTo>
                    <a:lnTo>
                      <a:pt x="18" y="161"/>
                    </a:lnTo>
                    <a:lnTo>
                      <a:pt x="1" y="63"/>
                    </a:lnTo>
                    <a:cubicBezTo>
                      <a:pt x="0" y="57"/>
                      <a:pt x="3" y="51"/>
                      <a:pt x="9" y="50"/>
                    </a:cubicBezTo>
                    <a:lnTo>
                      <a:pt x="9" y="50"/>
                    </a:lnTo>
                    <a:lnTo>
                      <a:pt x="286" y="1"/>
                    </a:lnTo>
                    <a:cubicBezTo>
                      <a:pt x="292" y="0"/>
                      <a:pt x="297" y="4"/>
                      <a:pt x="298" y="10"/>
                    </a:cubicBezTo>
                    <a:cubicBezTo>
                      <a:pt x="298" y="10"/>
                      <a:pt x="298" y="10"/>
                      <a:pt x="298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165"/>
              <p:cNvSpPr>
                <a:spLocks noChangeArrowheads="1"/>
              </p:cNvSpPr>
              <p:nvPr/>
            </p:nvSpPr>
            <p:spPr bwMode="auto">
              <a:xfrm>
                <a:off x="1944" y="3436"/>
                <a:ext cx="65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66"/>
              <p:cNvSpPr>
                <a:spLocks/>
              </p:cNvSpPr>
              <p:nvPr/>
            </p:nvSpPr>
            <p:spPr bwMode="auto">
              <a:xfrm>
                <a:off x="1946" y="3439"/>
                <a:ext cx="61" cy="33"/>
              </a:xfrm>
              <a:custGeom>
                <a:avLst/>
                <a:gdLst/>
                <a:ahLst/>
                <a:cxnLst>
                  <a:cxn ang="0">
                    <a:pos x="298" y="10"/>
                  </a:cxn>
                  <a:cxn ang="0">
                    <a:pos x="316" y="108"/>
                  </a:cxn>
                  <a:cxn ang="0">
                    <a:pos x="307" y="121"/>
                  </a:cxn>
                  <a:cxn ang="0">
                    <a:pos x="307" y="121"/>
                  </a:cxn>
                  <a:cxn ang="0">
                    <a:pos x="30" y="169"/>
                  </a:cxn>
                  <a:cxn ang="0">
                    <a:pos x="18" y="161"/>
                  </a:cxn>
                  <a:cxn ang="0">
                    <a:pos x="18" y="161"/>
                  </a:cxn>
                  <a:cxn ang="0">
                    <a:pos x="1" y="63"/>
                  </a:cxn>
                  <a:cxn ang="0">
                    <a:pos x="9" y="50"/>
                  </a:cxn>
                  <a:cxn ang="0">
                    <a:pos x="9" y="50"/>
                  </a:cxn>
                  <a:cxn ang="0">
                    <a:pos x="286" y="1"/>
                  </a:cxn>
                  <a:cxn ang="0">
                    <a:pos x="298" y="10"/>
                  </a:cxn>
                  <a:cxn ang="0">
                    <a:pos x="298" y="10"/>
                  </a:cxn>
                </a:cxnLst>
                <a:rect l="0" t="0" r="r" b="b"/>
                <a:pathLst>
                  <a:path w="317" h="170">
                    <a:moveTo>
                      <a:pt x="298" y="10"/>
                    </a:moveTo>
                    <a:lnTo>
                      <a:pt x="316" y="108"/>
                    </a:lnTo>
                    <a:cubicBezTo>
                      <a:pt x="317" y="114"/>
                      <a:pt x="313" y="120"/>
                      <a:pt x="307" y="121"/>
                    </a:cubicBezTo>
                    <a:cubicBezTo>
                      <a:pt x="307" y="121"/>
                      <a:pt x="307" y="121"/>
                      <a:pt x="307" y="121"/>
                    </a:cubicBezTo>
                    <a:lnTo>
                      <a:pt x="30" y="169"/>
                    </a:lnTo>
                    <a:cubicBezTo>
                      <a:pt x="24" y="170"/>
                      <a:pt x="19" y="167"/>
                      <a:pt x="18" y="161"/>
                    </a:cubicBezTo>
                    <a:lnTo>
                      <a:pt x="18" y="161"/>
                    </a:lnTo>
                    <a:lnTo>
                      <a:pt x="1" y="63"/>
                    </a:lnTo>
                    <a:cubicBezTo>
                      <a:pt x="0" y="57"/>
                      <a:pt x="3" y="51"/>
                      <a:pt x="9" y="50"/>
                    </a:cubicBezTo>
                    <a:lnTo>
                      <a:pt x="9" y="50"/>
                    </a:lnTo>
                    <a:lnTo>
                      <a:pt x="286" y="1"/>
                    </a:lnTo>
                    <a:cubicBezTo>
                      <a:pt x="292" y="0"/>
                      <a:pt x="297" y="4"/>
                      <a:pt x="298" y="10"/>
                    </a:cubicBezTo>
                    <a:cubicBezTo>
                      <a:pt x="298" y="10"/>
                      <a:pt x="298" y="10"/>
                      <a:pt x="298" y="1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167"/>
              <p:cNvSpPr>
                <a:spLocks noChangeShapeType="1"/>
              </p:cNvSpPr>
              <p:nvPr/>
            </p:nvSpPr>
            <p:spPr bwMode="auto">
              <a:xfrm flipH="1">
                <a:off x="1952" y="3460"/>
                <a:ext cx="52" cy="9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68"/>
              <p:cNvSpPr>
                <a:spLocks/>
              </p:cNvSpPr>
              <p:nvPr/>
            </p:nvSpPr>
            <p:spPr bwMode="auto">
              <a:xfrm>
                <a:off x="1947" y="3682"/>
                <a:ext cx="61" cy="33"/>
              </a:xfrm>
              <a:custGeom>
                <a:avLst/>
                <a:gdLst/>
                <a:ahLst/>
                <a:cxnLst>
                  <a:cxn ang="0">
                    <a:pos x="316" y="62"/>
                  </a:cxn>
                  <a:cxn ang="0">
                    <a:pos x="299" y="160"/>
                  </a:cxn>
                  <a:cxn ang="0">
                    <a:pos x="286" y="169"/>
                  </a:cxn>
                  <a:cxn ang="0">
                    <a:pos x="286" y="169"/>
                  </a:cxn>
                  <a:cxn ang="0">
                    <a:pos x="10" y="120"/>
                  </a:cxn>
                  <a:cxn ang="0">
                    <a:pos x="1" y="108"/>
                  </a:cxn>
                  <a:cxn ang="0">
                    <a:pos x="18" y="10"/>
                  </a:cxn>
                  <a:cxn ang="0">
                    <a:pos x="31" y="1"/>
                  </a:cxn>
                  <a:cxn ang="0">
                    <a:pos x="31" y="1"/>
                  </a:cxn>
                  <a:cxn ang="0">
                    <a:pos x="307" y="50"/>
                  </a:cxn>
                  <a:cxn ang="0">
                    <a:pos x="316" y="62"/>
                  </a:cxn>
                </a:cxnLst>
                <a:rect l="0" t="0" r="r" b="b"/>
                <a:pathLst>
                  <a:path w="317" h="170">
                    <a:moveTo>
                      <a:pt x="316" y="62"/>
                    </a:moveTo>
                    <a:lnTo>
                      <a:pt x="299" y="160"/>
                    </a:lnTo>
                    <a:cubicBezTo>
                      <a:pt x="298" y="166"/>
                      <a:pt x="292" y="170"/>
                      <a:pt x="286" y="169"/>
                    </a:cubicBezTo>
                    <a:cubicBezTo>
                      <a:pt x="286" y="169"/>
                      <a:pt x="286" y="169"/>
                      <a:pt x="286" y="169"/>
                    </a:cubicBezTo>
                    <a:lnTo>
                      <a:pt x="10" y="120"/>
                    </a:lnTo>
                    <a:cubicBezTo>
                      <a:pt x="4" y="119"/>
                      <a:pt x="0" y="113"/>
                      <a:pt x="1" y="108"/>
                    </a:cubicBezTo>
                    <a:lnTo>
                      <a:pt x="18" y="10"/>
                    </a:lnTo>
                    <a:cubicBezTo>
                      <a:pt x="19" y="4"/>
                      <a:pt x="25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lnTo>
                      <a:pt x="307" y="50"/>
                    </a:lnTo>
                    <a:cubicBezTo>
                      <a:pt x="313" y="51"/>
                      <a:pt x="317" y="56"/>
                      <a:pt x="316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69"/>
              <p:cNvSpPr>
                <a:spLocks/>
              </p:cNvSpPr>
              <p:nvPr/>
            </p:nvSpPr>
            <p:spPr bwMode="auto">
              <a:xfrm>
                <a:off x="1947" y="3682"/>
                <a:ext cx="60" cy="33"/>
              </a:xfrm>
              <a:custGeom>
                <a:avLst/>
                <a:gdLst/>
                <a:ahLst/>
                <a:cxnLst>
                  <a:cxn ang="0">
                    <a:pos x="316" y="62"/>
                  </a:cxn>
                  <a:cxn ang="0">
                    <a:pos x="299" y="160"/>
                  </a:cxn>
                  <a:cxn ang="0">
                    <a:pos x="286" y="169"/>
                  </a:cxn>
                  <a:cxn ang="0">
                    <a:pos x="286" y="169"/>
                  </a:cxn>
                  <a:cxn ang="0">
                    <a:pos x="10" y="120"/>
                  </a:cxn>
                  <a:cxn ang="0">
                    <a:pos x="1" y="108"/>
                  </a:cxn>
                  <a:cxn ang="0">
                    <a:pos x="18" y="10"/>
                  </a:cxn>
                  <a:cxn ang="0">
                    <a:pos x="31" y="1"/>
                  </a:cxn>
                  <a:cxn ang="0">
                    <a:pos x="31" y="1"/>
                  </a:cxn>
                  <a:cxn ang="0">
                    <a:pos x="307" y="50"/>
                  </a:cxn>
                  <a:cxn ang="0">
                    <a:pos x="316" y="62"/>
                  </a:cxn>
                </a:cxnLst>
                <a:rect l="0" t="0" r="r" b="b"/>
                <a:pathLst>
                  <a:path w="317" h="170">
                    <a:moveTo>
                      <a:pt x="316" y="62"/>
                    </a:moveTo>
                    <a:lnTo>
                      <a:pt x="299" y="160"/>
                    </a:lnTo>
                    <a:cubicBezTo>
                      <a:pt x="298" y="166"/>
                      <a:pt x="292" y="170"/>
                      <a:pt x="286" y="169"/>
                    </a:cubicBezTo>
                    <a:cubicBezTo>
                      <a:pt x="286" y="169"/>
                      <a:pt x="286" y="169"/>
                      <a:pt x="286" y="169"/>
                    </a:cubicBezTo>
                    <a:lnTo>
                      <a:pt x="10" y="120"/>
                    </a:lnTo>
                    <a:cubicBezTo>
                      <a:pt x="4" y="119"/>
                      <a:pt x="0" y="113"/>
                      <a:pt x="1" y="108"/>
                    </a:cubicBezTo>
                    <a:lnTo>
                      <a:pt x="18" y="10"/>
                    </a:lnTo>
                    <a:cubicBezTo>
                      <a:pt x="19" y="4"/>
                      <a:pt x="25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lnTo>
                      <a:pt x="307" y="50"/>
                    </a:lnTo>
                    <a:cubicBezTo>
                      <a:pt x="313" y="51"/>
                      <a:pt x="317" y="56"/>
                      <a:pt x="316" y="62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170"/>
              <p:cNvSpPr>
                <a:spLocks noChangeShapeType="1"/>
              </p:cNvSpPr>
              <p:nvPr/>
            </p:nvSpPr>
            <p:spPr bwMode="auto">
              <a:xfrm flipH="1" flipV="1">
                <a:off x="1950" y="3703"/>
                <a:ext cx="52" cy="9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71"/>
              <p:cNvSpPr>
                <a:spLocks/>
              </p:cNvSpPr>
              <p:nvPr/>
            </p:nvSpPr>
            <p:spPr bwMode="auto">
              <a:xfrm>
                <a:off x="2042" y="3682"/>
                <a:ext cx="61" cy="32"/>
              </a:xfrm>
              <a:custGeom>
                <a:avLst/>
                <a:gdLst/>
                <a:ahLst/>
                <a:cxnLst>
                  <a:cxn ang="0">
                    <a:pos x="299" y="10"/>
                  </a:cxn>
                  <a:cxn ang="0">
                    <a:pos x="317" y="108"/>
                  </a:cxn>
                  <a:cxn ang="0">
                    <a:pos x="308" y="120"/>
                  </a:cxn>
                  <a:cxn ang="0">
                    <a:pos x="308" y="120"/>
                  </a:cxn>
                  <a:cxn ang="0">
                    <a:pos x="308" y="120"/>
                  </a:cxn>
                  <a:cxn ang="0">
                    <a:pos x="31" y="169"/>
                  </a:cxn>
                  <a:cxn ang="0">
                    <a:pos x="19" y="160"/>
                  </a:cxn>
                  <a:cxn ang="0">
                    <a:pos x="19" y="160"/>
                  </a:cxn>
                  <a:cxn ang="0">
                    <a:pos x="1" y="62"/>
                  </a:cxn>
                  <a:cxn ang="0">
                    <a:pos x="10" y="50"/>
                  </a:cxn>
                  <a:cxn ang="0">
                    <a:pos x="10" y="50"/>
                  </a:cxn>
                  <a:cxn ang="0">
                    <a:pos x="287" y="1"/>
                  </a:cxn>
                  <a:cxn ang="0">
                    <a:pos x="299" y="10"/>
                  </a:cxn>
                </a:cxnLst>
                <a:rect l="0" t="0" r="r" b="b"/>
                <a:pathLst>
                  <a:path w="318" h="170">
                    <a:moveTo>
                      <a:pt x="299" y="10"/>
                    </a:moveTo>
                    <a:lnTo>
                      <a:pt x="317" y="108"/>
                    </a:lnTo>
                    <a:cubicBezTo>
                      <a:pt x="318" y="113"/>
                      <a:pt x="314" y="119"/>
                      <a:pt x="308" y="120"/>
                    </a:cubicBezTo>
                    <a:cubicBezTo>
                      <a:pt x="308" y="120"/>
                      <a:pt x="308" y="120"/>
                      <a:pt x="308" y="120"/>
                    </a:cubicBezTo>
                    <a:lnTo>
                      <a:pt x="308" y="120"/>
                    </a:lnTo>
                    <a:lnTo>
                      <a:pt x="31" y="169"/>
                    </a:lnTo>
                    <a:cubicBezTo>
                      <a:pt x="25" y="170"/>
                      <a:pt x="20" y="166"/>
                      <a:pt x="19" y="160"/>
                    </a:cubicBezTo>
                    <a:lnTo>
                      <a:pt x="19" y="160"/>
                    </a:lnTo>
                    <a:lnTo>
                      <a:pt x="1" y="62"/>
                    </a:lnTo>
                    <a:cubicBezTo>
                      <a:pt x="0" y="56"/>
                      <a:pt x="4" y="51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lnTo>
                      <a:pt x="287" y="1"/>
                    </a:lnTo>
                    <a:cubicBezTo>
                      <a:pt x="293" y="0"/>
                      <a:pt x="298" y="4"/>
                      <a:pt x="299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72"/>
              <p:cNvSpPr>
                <a:spLocks/>
              </p:cNvSpPr>
              <p:nvPr/>
            </p:nvSpPr>
            <p:spPr bwMode="auto">
              <a:xfrm>
                <a:off x="2042" y="3682"/>
                <a:ext cx="61" cy="32"/>
              </a:xfrm>
              <a:custGeom>
                <a:avLst/>
                <a:gdLst/>
                <a:ahLst/>
                <a:cxnLst>
                  <a:cxn ang="0">
                    <a:pos x="299" y="10"/>
                  </a:cxn>
                  <a:cxn ang="0">
                    <a:pos x="317" y="108"/>
                  </a:cxn>
                  <a:cxn ang="0">
                    <a:pos x="308" y="120"/>
                  </a:cxn>
                  <a:cxn ang="0">
                    <a:pos x="308" y="120"/>
                  </a:cxn>
                  <a:cxn ang="0">
                    <a:pos x="308" y="120"/>
                  </a:cxn>
                  <a:cxn ang="0">
                    <a:pos x="31" y="169"/>
                  </a:cxn>
                  <a:cxn ang="0">
                    <a:pos x="19" y="160"/>
                  </a:cxn>
                  <a:cxn ang="0">
                    <a:pos x="19" y="160"/>
                  </a:cxn>
                  <a:cxn ang="0">
                    <a:pos x="1" y="62"/>
                  </a:cxn>
                  <a:cxn ang="0">
                    <a:pos x="10" y="50"/>
                  </a:cxn>
                  <a:cxn ang="0">
                    <a:pos x="10" y="50"/>
                  </a:cxn>
                  <a:cxn ang="0">
                    <a:pos x="287" y="1"/>
                  </a:cxn>
                  <a:cxn ang="0">
                    <a:pos x="299" y="10"/>
                  </a:cxn>
                </a:cxnLst>
                <a:rect l="0" t="0" r="r" b="b"/>
                <a:pathLst>
                  <a:path w="318" h="170">
                    <a:moveTo>
                      <a:pt x="299" y="10"/>
                    </a:moveTo>
                    <a:lnTo>
                      <a:pt x="317" y="108"/>
                    </a:lnTo>
                    <a:cubicBezTo>
                      <a:pt x="318" y="113"/>
                      <a:pt x="314" y="119"/>
                      <a:pt x="308" y="120"/>
                    </a:cubicBezTo>
                    <a:cubicBezTo>
                      <a:pt x="308" y="120"/>
                      <a:pt x="308" y="120"/>
                      <a:pt x="308" y="120"/>
                    </a:cubicBezTo>
                    <a:lnTo>
                      <a:pt x="308" y="120"/>
                    </a:lnTo>
                    <a:lnTo>
                      <a:pt x="31" y="169"/>
                    </a:lnTo>
                    <a:cubicBezTo>
                      <a:pt x="25" y="170"/>
                      <a:pt x="20" y="166"/>
                      <a:pt x="19" y="160"/>
                    </a:cubicBezTo>
                    <a:lnTo>
                      <a:pt x="19" y="160"/>
                    </a:lnTo>
                    <a:lnTo>
                      <a:pt x="1" y="62"/>
                    </a:lnTo>
                    <a:cubicBezTo>
                      <a:pt x="0" y="56"/>
                      <a:pt x="4" y="51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lnTo>
                      <a:pt x="287" y="1"/>
                    </a:lnTo>
                    <a:cubicBezTo>
                      <a:pt x="293" y="0"/>
                      <a:pt x="298" y="4"/>
                      <a:pt x="299" y="1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Line 173"/>
              <p:cNvSpPr>
                <a:spLocks noChangeShapeType="1"/>
              </p:cNvSpPr>
              <p:nvPr/>
            </p:nvSpPr>
            <p:spPr bwMode="auto">
              <a:xfrm flipH="1">
                <a:off x="2048" y="3703"/>
                <a:ext cx="52" cy="9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174"/>
              <p:cNvSpPr>
                <a:spLocks noChangeArrowheads="1"/>
              </p:cNvSpPr>
              <p:nvPr/>
            </p:nvSpPr>
            <p:spPr bwMode="auto">
              <a:xfrm>
                <a:off x="2116" y="3488"/>
                <a:ext cx="28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Output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Mode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Cleaner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" name="Rectangle 177"/>
              <p:cNvSpPr>
                <a:spLocks noChangeArrowheads="1"/>
              </p:cNvSpPr>
              <p:nvPr/>
            </p:nvSpPr>
            <p:spPr bwMode="auto">
              <a:xfrm>
                <a:off x="1266" y="2208"/>
                <a:ext cx="18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PRM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" name="Rectangle 178"/>
              <p:cNvSpPr>
                <a:spLocks noChangeArrowheads="1"/>
              </p:cNvSpPr>
              <p:nvPr/>
            </p:nvSpPr>
            <p:spPr bwMode="auto">
              <a:xfrm>
                <a:off x="2259" y="2398"/>
                <a:ext cx="10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BS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" name="Rectangle 179"/>
              <p:cNvSpPr>
                <a:spLocks noChangeArrowheads="1"/>
              </p:cNvSpPr>
              <p:nvPr/>
            </p:nvSpPr>
            <p:spPr bwMode="auto">
              <a:xfrm>
                <a:off x="2391" y="2420"/>
                <a:ext cx="79" cy="2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0"/>
              <p:cNvSpPr>
                <a:spLocks/>
              </p:cNvSpPr>
              <p:nvPr/>
            </p:nvSpPr>
            <p:spPr bwMode="auto">
              <a:xfrm>
                <a:off x="2391" y="2420"/>
                <a:ext cx="75" cy="208"/>
              </a:xfrm>
              <a:custGeom>
                <a:avLst/>
                <a:gdLst/>
                <a:ahLst/>
                <a:cxnLst>
                  <a:cxn ang="0">
                    <a:pos x="22" y="1088"/>
                  </a:cxn>
                  <a:cxn ang="0">
                    <a:pos x="372" y="1088"/>
                  </a:cxn>
                  <a:cxn ang="0">
                    <a:pos x="393" y="1067"/>
                  </a:cxn>
                  <a:cxn ang="0">
                    <a:pos x="393" y="1067"/>
                  </a:cxn>
                  <a:cxn ang="0">
                    <a:pos x="393" y="21"/>
                  </a:cxn>
                  <a:cxn ang="0">
                    <a:pos x="372" y="0"/>
                  </a:cxn>
                  <a:cxn ang="0">
                    <a:pos x="22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1067"/>
                  </a:cxn>
                  <a:cxn ang="0">
                    <a:pos x="22" y="1088"/>
                  </a:cxn>
                </a:cxnLst>
                <a:rect l="0" t="0" r="r" b="b"/>
                <a:pathLst>
                  <a:path w="393" h="1088">
                    <a:moveTo>
                      <a:pt x="22" y="1088"/>
                    </a:moveTo>
                    <a:lnTo>
                      <a:pt x="372" y="1088"/>
                    </a:lnTo>
                    <a:cubicBezTo>
                      <a:pt x="384" y="1088"/>
                      <a:pt x="393" y="1079"/>
                      <a:pt x="393" y="1067"/>
                    </a:cubicBezTo>
                    <a:cubicBezTo>
                      <a:pt x="393" y="1067"/>
                      <a:pt x="393" y="1067"/>
                      <a:pt x="393" y="1067"/>
                    </a:cubicBezTo>
                    <a:lnTo>
                      <a:pt x="393" y="21"/>
                    </a:lnTo>
                    <a:cubicBezTo>
                      <a:pt x="393" y="10"/>
                      <a:pt x="384" y="0"/>
                      <a:pt x="372" y="0"/>
                    </a:cubicBezTo>
                    <a:lnTo>
                      <a:pt x="22" y="0"/>
                    </a:lnTo>
                    <a:cubicBezTo>
                      <a:pt x="10" y="0"/>
                      <a:pt x="0" y="10"/>
                      <a:pt x="0" y="21"/>
                    </a:cubicBezTo>
                    <a:lnTo>
                      <a:pt x="0" y="21"/>
                    </a:lnTo>
                    <a:lnTo>
                      <a:pt x="0" y="1067"/>
                    </a:lnTo>
                    <a:cubicBezTo>
                      <a:pt x="0" y="1079"/>
                      <a:pt x="10" y="1088"/>
                      <a:pt x="22" y="10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Rectangle 181"/>
              <p:cNvSpPr>
                <a:spLocks noChangeArrowheads="1"/>
              </p:cNvSpPr>
              <p:nvPr/>
            </p:nvSpPr>
            <p:spPr bwMode="auto">
              <a:xfrm>
                <a:off x="2391" y="2420"/>
                <a:ext cx="79" cy="2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82"/>
              <p:cNvSpPr>
                <a:spLocks/>
              </p:cNvSpPr>
              <p:nvPr/>
            </p:nvSpPr>
            <p:spPr bwMode="auto">
              <a:xfrm>
                <a:off x="2391" y="2420"/>
                <a:ext cx="75" cy="208"/>
              </a:xfrm>
              <a:custGeom>
                <a:avLst/>
                <a:gdLst/>
                <a:ahLst/>
                <a:cxnLst>
                  <a:cxn ang="0">
                    <a:pos x="22" y="1088"/>
                  </a:cxn>
                  <a:cxn ang="0">
                    <a:pos x="372" y="1088"/>
                  </a:cxn>
                  <a:cxn ang="0">
                    <a:pos x="393" y="1067"/>
                  </a:cxn>
                  <a:cxn ang="0">
                    <a:pos x="393" y="1067"/>
                  </a:cxn>
                  <a:cxn ang="0">
                    <a:pos x="393" y="21"/>
                  </a:cxn>
                  <a:cxn ang="0">
                    <a:pos x="372" y="0"/>
                  </a:cxn>
                  <a:cxn ang="0">
                    <a:pos x="22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1067"/>
                  </a:cxn>
                  <a:cxn ang="0">
                    <a:pos x="22" y="1088"/>
                  </a:cxn>
                </a:cxnLst>
                <a:rect l="0" t="0" r="r" b="b"/>
                <a:pathLst>
                  <a:path w="393" h="1088">
                    <a:moveTo>
                      <a:pt x="22" y="1088"/>
                    </a:moveTo>
                    <a:lnTo>
                      <a:pt x="372" y="1088"/>
                    </a:lnTo>
                    <a:cubicBezTo>
                      <a:pt x="384" y="1088"/>
                      <a:pt x="393" y="1079"/>
                      <a:pt x="393" y="1067"/>
                    </a:cubicBezTo>
                    <a:cubicBezTo>
                      <a:pt x="393" y="1067"/>
                      <a:pt x="393" y="1067"/>
                      <a:pt x="393" y="1067"/>
                    </a:cubicBezTo>
                    <a:lnTo>
                      <a:pt x="393" y="21"/>
                    </a:lnTo>
                    <a:cubicBezTo>
                      <a:pt x="393" y="10"/>
                      <a:pt x="384" y="0"/>
                      <a:pt x="372" y="0"/>
                    </a:cubicBezTo>
                    <a:lnTo>
                      <a:pt x="22" y="0"/>
                    </a:lnTo>
                    <a:cubicBezTo>
                      <a:pt x="10" y="0"/>
                      <a:pt x="0" y="10"/>
                      <a:pt x="0" y="21"/>
                    </a:cubicBezTo>
                    <a:lnTo>
                      <a:pt x="0" y="21"/>
                    </a:lnTo>
                    <a:lnTo>
                      <a:pt x="0" y="1067"/>
                    </a:lnTo>
                    <a:cubicBezTo>
                      <a:pt x="0" y="1079"/>
                      <a:pt x="10" y="1088"/>
                      <a:pt x="22" y="108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83"/>
              <p:cNvSpPr>
                <a:spLocks noEditPoints="1"/>
              </p:cNvSpPr>
              <p:nvPr/>
            </p:nvSpPr>
            <p:spPr bwMode="auto">
              <a:xfrm>
                <a:off x="2398" y="2420"/>
                <a:ext cx="60" cy="208"/>
              </a:xfrm>
              <a:custGeom>
                <a:avLst/>
                <a:gdLst/>
                <a:ahLst/>
                <a:cxnLst>
                  <a:cxn ang="0">
                    <a:pos x="0" y="208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08"/>
                  </a:cxn>
                </a:cxnLst>
                <a:rect l="0" t="0" r="r" b="b"/>
                <a:pathLst>
                  <a:path w="60" h="208">
                    <a:moveTo>
                      <a:pt x="0" y="208"/>
                    </a:moveTo>
                    <a:lnTo>
                      <a:pt x="0" y="0"/>
                    </a:lnTo>
                    <a:moveTo>
                      <a:pt x="60" y="0"/>
                    </a:moveTo>
                    <a:lnTo>
                      <a:pt x="60" y="208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Rectangle 184"/>
              <p:cNvSpPr>
                <a:spLocks noChangeArrowheads="1"/>
              </p:cNvSpPr>
              <p:nvPr/>
            </p:nvSpPr>
            <p:spPr bwMode="auto">
              <a:xfrm>
                <a:off x="2024" y="2261"/>
                <a:ext cx="214" cy="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5"/>
              <p:cNvSpPr>
                <a:spLocks/>
              </p:cNvSpPr>
              <p:nvPr/>
            </p:nvSpPr>
            <p:spPr bwMode="auto">
              <a:xfrm>
                <a:off x="2024" y="2261"/>
                <a:ext cx="208" cy="75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371"/>
                  </a:cxn>
                  <a:cxn ang="0">
                    <a:pos x="21" y="393"/>
                  </a:cxn>
                  <a:cxn ang="0">
                    <a:pos x="21" y="393"/>
                  </a:cxn>
                  <a:cxn ang="0">
                    <a:pos x="21" y="393"/>
                  </a:cxn>
                  <a:cxn ang="0">
                    <a:pos x="1067" y="393"/>
                  </a:cxn>
                  <a:cxn ang="0">
                    <a:pos x="1089" y="371"/>
                  </a:cxn>
                  <a:cxn ang="0">
                    <a:pos x="1089" y="21"/>
                  </a:cxn>
                  <a:cxn ang="0">
                    <a:pos x="1067" y="0"/>
                  </a:cxn>
                  <a:cxn ang="0">
                    <a:pos x="21" y="0"/>
                  </a:cxn>
                  <a:cxn ang="0">
                    <a:pos x="0" y="21"/>
                  </a:cxn>
                </a:cxnLst>
                <a:rect l="0" t="0" r="r" b="b"/>
                <a:pathLst>
                  <a:path w="1089" h="393">
                    <a:moveTo>
                      <a:pt x="0" y="21"/>
                    </a:moveTo>
                    <a:lnTo>
                      <a:pt x="0" y="371"/>
                    </a:lnTo>
                    <a:cubicBezTo>
                      <a:pt x="0" y="383"/>
                      <a:pt x="10" y="393"/>
                      <a:pt x="21" y="393"/>
                    </a:cubicBezTo>
                    <a:cubicBezTo>
                      <a:pt x="21" y="393"/>
                      <a:pt x="21" y="393"/>
                      <a:pt x="21" y="393"/>
                    </a:cubicBezTo>
                    <a:lnTo>
                      <a:pt x="21" y="393"/>
                    </a:lnTo>
                    <a:lnTo>
                      <a:pt x="1067" y="393"/>
                    </a:lnTo>
                    <a:cubicBezTo>
                      <a:pt x="1079" y="393"/>
                      <a:pt x="1089" y="383"/>
                      <a:pt x="1089" y="371"/>
                    </a:cubicBezTo>
                    <a:lnTo>
                      <a:pt x="1089" y="21"/>
                    </a:lnTo>
                    <a:cubicBezTo>
                      <a:pt x="1089" y="9"/>
                      <a:pt x="1079" y="0"/>
                      <a:pt x="1067" y="0"/>
                    </a:cubicBezTo>
                    <a:lnTo>
                      <a:pt x="21" y="0"/>
                    </a:lnTo>
                    <a:cubicBezTo>
                      <a:pt x="10" y="0"/>
                      <a:pt x="0" y="9"/>
                      <a:pt x="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Rectangle 186"/>
              <p:cNvSpPr>
                <a:spLocks noChangeArrowheads="1"/>
              </p:cNvSpPr>
              <p:nvPr/>
            </p:nvSpPr>
            <p:spPr bwMode="auto">
              <a:xfrm>
                <a:off x="2024" y="2261"/>
                <a:ext cx="214" cy="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87"/>
              <p:cNvSpPr>
                <a:spLocks/>
              </p:cNvSpPr>
              <p:nvPr/>
            </p:nvSpPr>
            <p:spPr bwMode="auto">
              <a:xfrm>
                <a:off x="2024" y="2261"/>
                <a:ext cx="208" cy="75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371"/>
                  </a:cxn>
                  <a:cxn ang="0">
                    <a:pos x="21" y="393"/>
                  </a:cxn>
                  <a:cxn ang="0">
                    <a:pos x="21" y="393"/>
                  </a:cxn>
                  <a:cxn ang="0">
                    <a:pos x="21" y="393"/>
                  </a:cxn>
                  <a:cxn ang="0">
                    <a:pos x="1067" y="393"/>
                  </a:cxn>
                  <a:cxn ang="0">
                    <a:pos x="1089" y="371"/>
                  </a:cxn>
                  <a:cxn ang="0">
                    <a:pos x="1089" y="21"/>
                  </a:cxn>
                  <a:cxn ang="0">
                    <a:pos x="1067" y="0"/>
                  </a:cxn>
                  <a:cxn ang="0">
                    <a:pos x="21" y="0"/>
                  </a:cxn>
                  <a:cxn ang="0">
                    <a:pos x="0" y="21"/>
                  </a:cxn>
                </a:cxnLst>
                <a:rect l="0" t="0" r="r" b="b"/>
                <a:pathLst>
                  <a:path w="1089" h="393">
                    <a:moveTo>
                      <a:pt x="0" y="21"/>
                    </a:moveTo>
                    <a:lnTo>
                      <a:pt x="0" y="371"/>
                    </a:lnTo>
                    <a:cubicBezTo>
                      <a:pt x="0" y="383"/>
                      <a:pt x="10" y="393"/>
                      <a:pt x="21" y="393"/>
                    </a:cubicBezTo>
                    <a:cubicBezTo>
                      <a:pt x="21" y="393"/>
                      <a:pt x="21" y="393"/>
                      <a:pt x="21" y="393"/>
                    </a:cubicBezTo>
                    <a:lnTo>
                      <a:pt x="21" y="393"/>
                    </a:lnTo>
                    <a:lnTo>
                      <a:pt x="1067" y="393"/>
                    </a:lnTo>
                    <a:cubicBezTo>
                      <a:pt x="1079" y="393"/>
                      <a:pt x="1089" y="383"/>
                      <a:pt x="1089" y="371"/>
                    </a:cubicBezTo>
                    <a:lnTo>
                      <a:pt x="1089" y="21"/>
                    </a:lnTo>
                    <a:cubicBezTo>
                      <a:pt x="1089" y="9"/>
                      <a:pt x="1079" y="0"/>
                      <a:pt x="1067" y="0"/>
                    </a:cubicBezTo>
                    <a:lnTo>
                      <a:pt x="21" y="0"/>
                    </a:lnTo>
                    <a:cubicBezTo>
                      <a:pt x="10" y="0"/>
                      <a:pt x="0" y="9"/>
                      <a:pt x="0" y="21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8"/>
              <p:cNvSpPr>
                <a:spLocks noEditPoints="1"/>
              </p:cNvSpPr>
              <p:nvPr/>
            </p:nvSpPr>
            <p:spPr bwMode="auto">
              <a:xfrm>
                <a:off x="2024" y="2269"/>
                <a:ext cx="208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8" y="0"/>
                  </a:cxn>
                  <a:cxn ang="0">
                    <a:pos x="208" y="60"/>
                  </a:cxn>
                  <a:cxn ang="0">
                    <a:pos x="0" y="60"/>
                  </a:cxn>
                </a:cxnLst>
                <a:rect l="0" t="0" r="r" b="b"/>
                <a:pathLst>
                  <a:path w="208" h="60">
                    <a:moveTo>
                      <a:pt x="0" y="0"/>
                    </a:moveTo>
                    <a:lnTo>
                      <a:pt x="208" y="0"/>
                    </a:lnTo>
                    <a:moveTo>
                      <a:pt x="208" y="60"/>
                    </a:moveTo>
                    <a:lnTo>
                      <a:pt x="0" y="6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Rectangle 189"/>
              <p:cNvSpPr>
                <a:spLocks noChangeArrowheads="1"/>
              </p:cNvSpPr>
              <p:nvPr/>
            </p:nvSpPr>
            <p:spPr bwMode="auto">
              <a:xfrm>
                <a:off x="1793" y="1743"/>
                <a:ext cx="17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km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6" name="Rectangle 195"/>
              <p:cNvSpPr>
                <a:spLocks noChangeArrowheads="1"/>
              </p:cNvSpPr>
              <p:nvPr/>
            </p:nvSpPr>
            <p:spPr bwMode="auto">
              <a:xfrm>
                <a:off x="1263" y="2111"/>
                <a:ext cx="25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T = 3%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7" name="Rectangle 199"/>
              <p:cNvSpPr>
                <a:spLocks noChangeArrowheads="1"/>
              </p:cNvSpPr>
              <p:nvPr/>
            </p:nvSpPr>
            <p:spPr bwMode="auto">
              <a:xfrm>
                <a:off x="182" y="2326"/>
                <a:ext cx="199" cy="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Rectangle 200"/>
              <p:cNvSpPr>
                <a:spLocks noChangeArrowheads="1"/>
              </p:cNvSpPr>
              <p:nvPr/>
            </p:nvSpPr>
            <p:spPr bwMode="auto">
              <a:xfrm>
                <a:off x="182" y="2326"/>
                <a:ext cx="199" cy="75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Rectangle 201"/>
              <p:cNvSpPr>
                <a:spLocks noChangeArrowheads="1"/>
              </p:cNvSpPr>
              <p:nvPr/>
            </p:nvSpPr>
            <p:spPr bwMode="auto">
              <a:xfrm>
                <a:off x="221" y="2331"/>
                <a:ext cx="16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Laser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0" name="Rectangle 202"/>
              <p:cNvSpPr>
                <a:spLocks noChangeArrowheads="1"/>
              </p:cNvSpPr>
              <p:nvPr/>
            </p:nvSpPr>
            <p:spPr bwMode="auto">
              <a:xfrm>
                <a:off x="506" y="2326"/>
                <a:ext cx="92" cy="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Rectangle 203"/>
              <p:cNvSpPr>
                <a:spLocks noChangeArrowheads="1"/>
              </p:cNvSpPr>
              <p:nvPr/>
            </p:nvSpPr>
            <p:spPr bwMode="auto">
              <a:xfrm>
                <a:off x="506" y="2326"/>
                <a:ext cx="92" cy="75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Rectangle 204"/>
              <p:cNvSpPr>
                <a:spLocks noChangeArrowheads="1"/>
              </p:cNvSpPr>
              <p:nvPr/>
            </p:nvSpPr>
            <p:spPr bwMode="auto">
              <a:xfrm>
                <a:off x="514" y="2319"/>
                <a:ext cx="39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600" dirty="0" smtClean="0">
                    <a:solidFill>
                      <a:srgbClr val="000000"/>
                    </a:solidFill>
                    <a:latin typeface="Arial Unicode MS" pitchFamily="34" charset="-128"/>
                    <a:cs typeface="Arial" pitchFamily="34" charset="0"/>
                  </a:rPr>
                  <a:t>Φ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7" name="Rectangle 147"/>
              <p:cNvSpPr>
                <a:spLocks noChangeArrowheads="1"/>
              </p:cNvSpPr>
              <p:nvPr/>
            </p:nvSpPr>
            <p:spPr bwMode="auto">
              <a:xfrm>
                <a:off x="884" y="1847"/>
                <a:ext cx="28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Input</a:t>
                </a:r>
                <a:endPara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Mode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Cleaner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" name="Rectangle 206"/>
            <p:cNvSpPr>
              <a:spLocks noChangeArrowheads="1"/>
            </p:cNvSpPr>
            <p:nvPr/>
          </p:nvSpPr>
          <p:spPr bwMode="auto">
            <a:xfrm>
              <a:off x="554" y="2349"/>
              <a:ext cx="52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207"/>
            <p:cNvSpPr>
              <a:spLocks noChangeArrowheads="1"/>
            </p:cNvSpPr>
            <p:nvPr/>
          </p:nvSpPr>
          <p:spPr bwMode="auto">
            <a:xfrm>
              <a:off x="2339" y="3381"/>
              <a:ext cx="67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8"/>
            <p:cNvSpPr>
              <a:spLocks/>
            </p:cNvSpPr>
            <p:nvPr/>
          </p:nvSpPr>
          <p:spPr bwMode="auto">
            <a:xfrm>
              <a:off x="2339" y="3382"/>
              <a:ext cx="63" cy="63"/>
            </a:xfrm>
            <a:custGeom>
              <a:avLst/>
              <a:gdLst/>
              <a:ahLst/>
              <a:cxnLst>
                <a:cxn ang="0">
                  <a:pos x="270" y="58"/>
                </a:cxn>
                <a:cxn ang="0">
                  <a:pos x="270" y="269"/>
                </a:cxn>
                <a:cxn ang="0">
                  <a:pos x="58" y="269"/>
                </a:cxn>
                <a:cxn ang="0">
                  <a:pos x="58" y="58"/>
                </a:cxn>
                <a:cxn ang="0">
                  <a:pos x="270" y="58"/>
                </a:cxn>
              </a:cxnLst>
              <a:rect l="0" t="0" r="r" b="b"/>
              <a:pathLst>
                <a:path w="328" h="327">
                  <a:moveTo>
                    <a:pt x="270" y="58"/>
                  </a:moveTo>
                  <a:cubicBezTo>
                    <a:pt x="328" y="116"/>
                    <a:pt x="328" y="211"/>
                    <a:pt x="270" y="269"/>
                  </a:cubicBezTo>
                  <a:cubicBezTo>
                    <a:pt x="211" y="327"/>
                    <a:pt x="117" y="327"/>
                    <a:pt x="58" y="269"/>
                  </a:cubicBezTo>
                  <a:cubicBezTo>
                    <a:pt x="0" y="211"/>
                    <a:pt x="0" y="116"/>
                    <a:pt x="58" y="58"/>
                  </a:cubicBezTo>
                  <a:cubicBezTo>
                    <a:pt x="117" y="0"/>
                    <a:pt x="211" y="0"/>
                    <a:pt x="270" y="58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09"/>
            <p:cNvSpPr>
              <a:spLocks noChangeArrowheads="1"/>
            </p:cNvSpPr>
            <p:nvPr/>
          </p:nvSpPr>
          <p:spPr bwMode="auto">
            <a:xfrm>
              <a:off x="2339" y="3381"/>
              <a:ext cx="67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10"/>
            <p:cNvSpPr>
              <a:spLocks noChangeArrowheads="1"/>
            </p:cNvSpPr>
            <p:nvPr/>
          </p:nvSpPr>
          <p:spPr bwMode="auto">
            <a:xfrm>
              <a:off x="2336" y="3378"/>
              <a:ext cx="73" cy="7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11"/>
            <p:cNvSpPr>
              <a:spLocks noEditPoints="1"/>
            </p:cNvSpPr>
            <p:nvPr/>
          </p:nvSpPr>
          <p:spPr bwMode="auto">
            <a:xfrm>
              <a:off x="2336" y="3379"/>
              <a:ext cx="70" cy="69"/>
            </a:xfrm>
            <a:custGeom>
              <a:avLst/>
              <a:gdLst/>
              <a:ahLst/>
              <a:cxnLst>
                <a:cxn ang="0">
                  <a:pos x="314" y="58"/>
                </a:cxn>
                <a:cxn ang="0">
                  <a:pos x="352" y="118"/>
                </a:cxn>
                <a:cxn ang="0">
                  <a:pos x="363" y="188"/>
                </a:cxn>
                <a:cxn ang="0">
                  <a:pos x="347" y="255"/>
                </a:cxn>
                <a:cxn ang="0">
                  <a:pos x="305" y="313"/>
                </a:cxn>
                <a:cxn ang="0">
                  <a:pos x="244" y="351"/>
                </a:cxn>
                <a:cxn ang="0">
                  <a:pos x="175" y="362"/>
                </a:cxn>
                <a:cxn ang="0">
                  <a:pos x="108" y="346"/>
                </a:cxn>
                <a:cxn ang="0">
                  <a:pos x="49" y="304"/>
                </a:cxn>
                <a:cxn ang="0">
                  <a:pos x="11" y="243"/>
                </a:cxn>
                <a:cxn ang="0">
                  <a:pos x="1" y="176"/>
                </a:cxn>
                <a:cxn ang="0">
                  <a:pos x="16" y="107"/>
                </a:cxn>
                <a:cxn ang="0">
                  <a:pos x="58" y="49"/>
                </a:cxn>
                <a:cxn ang="0">
                  <a:pos x="120" y="11"/>
                </a:cxn>
                <a:cxn ang="0">
                  <a:pos x="187" y="1"/>
                </a:cxn>
                <a:cxn ang="0">
                  <a:pos x="255" y="16"/>
                </a:cxn>
                <a:cxn ang="0">
                  <a:pos x="220" y="69"/>
                </a:cxn>
                <a:cxn ang="0">
                  <a:pos x="176" y="64"/>
                </a:cxn>
                <a:cxn ang="0">
                  <a:pos x="131" y="74"/>
                </a:cxn>
                <a:cxn ang="0">
                  <a:pos x="93" y="102"/>
                </a:cxn>
                <a:cxn ang="0">
                  <a:pos x="69" y="142"/>
                </a:cxn>
                <a:cxn ang="0">
                  <a:pos x="64" y="187"/>
                </a:cxn>
                <a:cxn ang="0">
                  <a:pos x="74" y="232"/>
                </a:cxn>
                <a:cxn ang="0">
                  <a:pos x="102" y="269"/>
                </a:cxn>
                <a:cxn ang="0">
                  <a:pos x="143" y="293"/>
                </a:cxn>
                <a:cxn ang="0">
                  <a:pos x="188" y="299"/>
                </a:cxn>
                <a:cxn ang="0">
                  <a:pos x="231" y="288"/>
                </a:cxn>
                <a:cxn ang="0">
                  <a:pos x="270" y="260"/>
                </a:cxn>
                <a:cxn ang="0">
                  <a:pos x="294" y="220"/>
                </a:cxn>
                <a:cxn ang="0">
                  <a:pos x="300" y="175"/>
                </a:cxn>
                <a:cxn ang="0">
                  <a:pos x="289" y="131"/>
                </a:cxn>
                <a:cxn ang="0">
                  <a:pos x="261" y="93"/>
                </a:cxn>
                <a:cxn ang="0">
                  <a:pos x="220" y="69"/>
                </a:cxn>
              </a:cxnLst>
              <a:rect l="0" t="0" r="r" b="b"/>
              <a:pathLst>
                <a:path w="364" h="363">
                  <a:moveTo>
                    <a:pt x="305" y="49"/>
                  </a:moveTo>
                  <a:cubicBezTo>
                    <a:pt x="309" y="51"/>
                    <a:pt x="312" y="54"/>
                    <a:pt x="314" y="58"/>
                  </a:cubicBezTo>
                  <a:lnTo>
                    <a:pt x="347" y="107"/>
                  </a:lnTo>
                  <a:cubicBezTo>
                    <a:pt x="349" y="110"/>
                    <a:pt x="351" y="114"/>
                    <a:pt x="352" y="118"/>
                  </a:cubicBezTo>
                  <a:lnTo>
                    <a:pt x="363" y="175"/>
                  </a:lnTo>
                  <a:cubicBezTo>
                    <a:pt x="364" y="179"/>
                    <a:pt x="364" y="184"/>
                    <a:pt x="363" y="188"/>
                  </a:cubicBezTo>
                  <a:lnTo>
                    <a:pt x="352" y="244"/>
                  </a:lnTo>
                  <a:cubicBezTo>
                    <a:pt x="351" y="248"/>
                    <a:pt x="349" y="252"/>
                    <a:pt x="347" y="255"/>
                  </a:cubicBezTo>
                  <a:lnTo>
                    <a:pt x="314" y="304"/>
                  </a:lnTo>
                  <a:cubicBezTo>
                    <a:pt x="312" y="308"/>
                    <a:pt x="309" y="311"/>
                    <a:pt x="305" y="313"/>
                  </a:cubicBezTo>
                  <a:lnTo>
                    <a:pt x="255" y="346"/>
                  </a:lnTo>
                  <a:cubicBezTo>
                    <a:pt x="252" y="348"/>
                    <a:pt x="248" y="350"/>
                    <a:pt x="244" y="351"/>
                  </a:cubicBezTo>
                  <a:lnTo>
                    <a:pt x="188" y="362"/>
                  </a:lnTo>
                  <a:cubicBezTo>
                    <a:pt x="184" y="363"/>
                    <a:pt x="179" y="363"/>
                    <a:pt x="175" y="362"/>
                  </a:cubicBezTo>
                  <a:lnTo>
                    <a:pt x="119" y="351"/>
                  </a:lnTo>
                  <a:cubicBezTo>
                    <a:pt x="115" y="350"/>
                    <a:pt x="111" y="348"/>
                    <a:pt x="108" y="346"/>
                  </a:cubicBezTo>
                  <a:lnTo>
                    <a:pt x="58" y="313"/>
                  </a:lnTo>
                  <a:cubicBezTo>
                    <a:pt x="54" y="311"/>
                    <a:pt x="51" y="308"/>
                    <a:pt x="49" y="304"/>
                  </a:cubicBezTo>
                  <a:lnTo>
                    <a:pt x="16" y="255"/>
                  </a:lnTo>
                  <a:cubicBezTo>
                    <a:pt x="13" y="252"/>
                    <a:pt x="12" y="247"/>
                    <a:pt x="11" y="243"/>
                  </a:cubicBezTo>
                  <a:lnTo>
                    <a:pt x="1" y="187"/>
                  </a:lnTo>
                  <a:cubicBezTo>
                    <a:pt x="0" y="183"/>
                    <a:pt x="0" y="180"/>
                    <a:pt x="1" y="176"/>
                  </a:cubicBezTo>
                  <a:lnTo>
                    <a:pt x="11" y="119"/>
                  </a:lnTo>
                  <a:cubicBezTo>
                    <a:pt x="12" y="115"/>
                    <a:pt x="13" y="110"/>
                    <a:pt x="16" y="107"/>
                  </a:cubicBezTo>
                  <a:lnTo>
                    <a:pt x="49" y="58"/>
                  </a:lnTo>
                  <a:cubicBezTo>
                    <a:pt x="51" y="54"/>
                    <a:pt x="54" y="51"/>
                    <a:pt x="58" y="49"/>
                  </a:cubicBezTo>
                  <a:lnTo>
                    <a:pt x="108" y="16"/>
                  </a:lnTo>
                  <a:cubicBezTo>
                    <a:pt x="111" y="13"/>
                    <a:pt x="116" y="12"/>
                    <a:pt x="120" y="11"/>
                  </a:cubicBezTo>
                  <a:lnTo>
                    <a:pt x="176" y="1"/>
                  </a:lnTo>
                  <a:cubicBezTo>
                    <a:pt x="180" y="0"/>
                    <a:pt x="183" y="0"/>
                    <a:pt x="187" y="1"/>
                  </a:cubicBezTo>
                  <a:lnTo>
                    <a:pt x="243" y="11"/>
                  </a:lnTo>
                  <a:cubicBezTo>
                    <a:pt x="247" y="12"/>
                    <a:pt x="251" y="13"/>
                    <a:pt x="255" y="16"/>
                  </a:cubicBezTo>
                  <a:lnTo>
                    <a:pt x="305" y="49"/>
                  </a:lnTo>
                  <a:close/>
                  <a:moveTo>
                    <a:pt x="220" y="69"/>
                  </a:moveTo>
                  <a:lnTo>
                    <a:pt x="232" y="74"/>
                  </a:lnTo>
                  <a:lnTo>
                    <a:pt x="176" y="64"/>
                  </a:lnTo>
                  <a:lnTo>
                    <a:pt x="187" y="64"/>
                  </a:lnTo>
                  <a:lnTo>
                    <a:pt x="131" y="74"/>
                  </a:lnTo>
                  <a:lnTo>
                    <a:pt x="143" y="69"/>
                  </a:lnTo>
                  <a:lnTo>
                    <a:pt x="93" y="102"/>
                  </a:lnTo>
                  <a:lnTo>
                    <a:pt x="102" y="93"/>
                  </a:lnTo>
                  <a:lnTo>
                    <a:pt x="69" y="142"/>
                  </a:lnTo>
                  <a:lnTo>
                    <a:pt x="74" y="130"/>
                  </a:lnTo>
                  <a:lnTo>
                    <a:pt x="64" y="187"/>
                  </a:lnTo>
                  <a:lnTo>
                    <a:pt x="64" y="176"/>
                  </a:lnTo>
                  <a:lnTo>
                    <a:pt x="74" y="232"/>
                  </a:lnTo>
                  <a:lnTo>
                    <a:pt x="69" y="220"/>
                  </a:lnTo>
                  <a:lnTo>
                    <a:pt x="102" y="269"/>
                  </a:lnTo>
                  <a:lnTo>
                    <a:pt x="93" y="260"/>
                  </a:lnTo>
                  <a:lnTo>
                    <a:pt x="143" y="293"/>
                  </a:lnTo>
                  <a:lnTo>
                    <a:pt x="132" y="288"/>
                  </a:lnTo>
                  <a:lnTo>
                    <a:pt x="188" y="299"/>
                  </a:lnTo>
                  <a:lnTo>
                    <a:pt x="175" y="299"/>
                  </a:lnTo>
                  <a:lnTo>
                    <a:pt x="231" y="288"/>
                  </a:lnTo>
                  <a:lnTo>
                    <a:pt x="220" y="293"/>
                  </a:lnTo>
                  <a:lnTo>
                    <a:pt x="270" y="260"/>
                  </a:lnTo>
                  <a:lnTo>
                    <a:pt x="261" y="269"/>
                  </a:lnTo>
                  <a:lnTo>
                    <a:pt x="294" y="220"/>
                  </a:lnTo>
                  <a:lnTo>
                    <a:pt x="289" y="231"/>
                  </a:lnTo>
                  <a:lnTo>
                    <a:pt x="300" y="175"/>
                  </a:lnTo>
                  <a:lnTo>
                    <a:pt x="300" y="188"/>
                  </a:lnTo>
                  <a:lnTo>
                    <a:pt x="289" y="131"/>
                  </a:lnTo>
                  <a:lnTo>
                    <a:pt x="294" y="142"/>
                  </a:lnTo>
                  <a:lnTo>
                    <a:pt x="261" y="93"/>
                  </a:lnTo>
                  <a:lnTo>
                    <a:pt x="270" y="102"/>
                  </a:lnTo>
                  <a:lnTo>
                    <a:pt x="220" y="6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12"/>
            <p:cNvSpPr>
              <a:spLocks noChangeArrowheads="1"/>
            </p:cNvSpPr>
            <p:nvPr/>
          </p:nvSpPr>
          <p:spPr bwMode="auto">
            <a:xfrm>
              <a:off x="2336" y="3378"/>
              <a:ext cx="73" cy="7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3"/>
            <p:cNvSpPr>
              <a:spLocks/>
            </p:cNvSpPr>
            <p:nvPr/>
          </p:nvSpPr>
          <p:spPr bwMode="auto">
            <a:xfrm>
              <a:off x="2339" y="3366"/>
              <a:ext cx="63" cy="62"/>
            </a:xfrm>
            <a:custGeom>
              <a:avLst/>
              <a:gdLst/>
              <a:ahLst/>
              <a:cxnLst>
                <a:cxn ang="0">
                  <a:pos x="270" y="59"/>
                </a:cxn>
                <a:cxn ang="0">
                  <a:pos x="270" y="270"/>
                </a:cxn>
                <a:cxn ang="0">
                  <a:pos x="58" y="270"/>
                </a:cxn>
                <a:cxn ang="0">
                  <a:pos x="58" y="59"/>
                </a:cxn>
                <a:cxn ang="0">
                  <a:pos x="270" y="59"/>
                </a:cxn>
              </a:cxnLst>
              <a:rect l="0" t="0" r="r" b="b"/>
              <a:pathLst>
                <a:path w="328" h="328">
                  <a:moveTo>
                    <a:pt x="270" y="59"/>
                  </a:moveTo>
                  <a:cubicBezTo>
                    <a:pt x="328" y="117"/>
                    <a:pt x="328" y="211"/>
                    <a:pt x="270" y="270"/>
                  </a:cubicBezTo>
                  <a:cubicBezTo>
                    <a:pt x="211" y="328"/>
                    <a:pt x="117" y="328"/>
                    <a:pt x="58" y="270"/>
                  </a:cubicBezTo>
                  <a:cubicBezTo>
                    <a:pt x="0" y="211"/>
                    <a:pt x="0" y="117"/>
                    <a:pt x="58" y="59"/>
                  </a:cubicBezTo>
                  <a:cubicBezTo>
                    <a:pt x="117" y="0"/>
                    <a:pt x="211" y="0"/>
                    <a:pt x="270" y="59"/>
                  </a:cubicBezTo>
                </a:path>
              </a:pathLst>
            </a:custGeom>
            <a:solidFill>
              <a:srgbClr val="66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14"/>
            <p:cNvSpPr>
              <a:spLocks/>
            </p:cNvSpPr>
            <p:nvPr/>
          </p:nvSpPr>
          <p:spPr bwMode="auto">
            <a:xfrm>
              <a:off x="2339" y="3366"/>
              <a:ext cx="63" cy="62"/>
            </a:xfrm>
            <a:custGeom>
              <a:avLst/>
              <a:gdLst/>
              <a:ahLst/>
              <a:cxnLst>
                <a:cxn ang="0">
                  <a:pos x="52" y="11"/>
                </a:cxn>
                <a:cxn ang="0">
                  <a:pos x="52" y="51"/>
                </a:cxn>
                <a:cxn ang="0">
                  <a:pos x="11" y="51"/>
                </a:cxn>
                <a:cxn ang="0">
                  <a:pos x="11" y="11"/>
                </a:cxn>
                <a:cxn ang="0">
                  <a:pos x="52" y="11"/>
                </a:cxn>
              </a:cxnLst>
              <a:rect l="0" t="0" r="r" b="b"/>
              <a:pathLst>
                <a:path w="63" h="62">
                  <a:moveTo>
                    <a:pt x="52" y="11"/>
                  </a:moveTo>
                  <a:cubicBezTo>
                    <a:pt x="63" y="22"/>
                    <a:pt x="63" y="40"/>
                    <a:pt x="52" y="51"/>
                  </a:cubicBezTo>
                  <a:cubicBezTo>
                    <a:pt x="41" y="62"/>
                    <a:pt x="23" y="62"/>
                    <a:pt x="11" y="51"/>
                  </a:cubicBezTo>
                  <a:cubicBezTo>
                    <a:pt x="0" y="40"/>
                    <a:pt x="0" y="22"/>
                    <a:pt x="11" y="11"/>
                  </a:cubicBezTo>
                  <a:cubicBezTo>
                    <a:pt x="23" y="0"/>
                    <a:pt x="41" y="0"/>
                    <a:pt x="52" y="11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215"/>
            <p:cNvSpPr>
              <a:spLocks noChangeArrowheads="1"/>
            </p:cNvSpPr>
            <p:nvPr/>
          </p:nvSpPr>
          <p:spPr bwMode="auto">
            <a:xfrm>
              <a:off x="2357" y="3264"/>
              <a:ext cx="11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PD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216"/>
            <p:cNvSpPr>
              <a:spLocks noChangeShapeType="1"/>
            </p:cNvSpPr>
            <p:nvPr/>
          </p:nvSpPr>
          <p:spPr bwMode="auto">
            <a:xfrm>
              <a:off x="2405" y="3397"/>
              <a:ext cx="297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17"/>
            <p:cNvSpPr>
              <a:spLocks noEditPoints="1"/>
            </p:cNvSpPr>
            <p:nvPr/>
          </p:nvSpPr>
          <p:spPr bwMode="auto">
            <a:xfrm>
              <a:off x="2698" y="3383"/>
              <a:ext cx="57" cy="28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29" y="14"/>
                </a:cxn>
                <a:cxn ang="0">
                  <a:pos x="57" y="14"/>
                </a:cxn>
                <a:cxn ang="0">
                  <a:pos x="29" y="0"/>
                </a:cxn>
                <a:cxn ang="0">
                  <a:pos x="29" y="28"/>
                </a:cxn>
                <a:cxn ang="0">
                  <a:pos x="57" y="14"/>
                </a:cxn>
              </a:cxnLst>
              <a:rect l="0" t="0" r="r" b="b"/>
              <a:pathLst>
                <a:path w="57" h="28">
                  <a:moveTo>
                    <a:pt x="29" y="14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29" y="14"/>
                  </a:lnTo>
                  <a:close/>
                  <a:moveTo>
                    <a:pt x="57" y="14"/>
                  </a:moveTo>
                  <a:lnTo>
                    <a:pt x="29" y="0"/>
                  </a:lnTo>
                  <a:lnTo>
                    <a:pt x="29" y="28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218"/>
            <p:cNvSpPr>
              <a:spLocks noChangeArrowheads="1"/>
            </p:cNvSpPr>
            <p:nvPr/>
          </p:nvSpPr>
          <p:spPr bwMode="auto">
            <a:xfrm>
              <a:off x="2791" y="3366"/>
              <a:ext cx="43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GW readout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219"/>
            <p:cNvSpPr>
              <a:spLocks noChangeArrowheads="1"/>
            </p:cNvSpPr>
            <p:nvPr/>
          </p:nvSpPr>
          <p:spPr bwMode="auto">
            <a:xfrm>
              <a:off x="1935" y="3278"/>
              <a:ext cx="87" cy="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20"/>
            <p:cNvSpPr>
              <a:spLocks noChangeArrowheads="1"/>
            </p:cNvSpPr>
            <p:nvPr/>
          </p:nvSpPr>
          <p:spPr bwMode="auto">
            <a:xfrm>
              <a:off x="1935" y="3278"/>
              <a:ext cx="87" cy="5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21"/>
            <p:cNvSpPr>
              <a:spLocks noChangeArrowheads="1"/>
            </p:cNvSpPr>
            <p:nvPr/>
          </p:nvSpPr>
          <p:spPr bwMode="auto">
            <a:xfrm>
              <a:off x="1957" y="3277"/>
              <a:ext cx="7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222"/>
            <p:cNvSpPr>
              <a:spLocks noChangeArrowheads="1"/>
            </p:cNvSpPr>
            <p:nvPr/>
          </p:nvSpPr>
          <p:spPr bwMode="auto">
            <a:xfrm>
              <a:off x="2507" y="2304"/>
              <a:ext cx="13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ITM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223"/>
            <p:cNvSpPr>
              <a:spLocks noChangeArrowheads="1"/>
            </p:cNvSpPr>
            <p:nvPr/>
          </p:nvSpPr>
          <p:spPr bwMode="auto">
            <a:xfrm>
              <a:off x="3285" y="2304"/>
              <a:ext cx="17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ETM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224"/>
            <p:cNvSpPr>
              <a:spLocks noChangeArrowheads="1"/>
            </p:cNvSpPr>
            <p:nvPr/>
          </p:nvSpPr>
          <p:spPr bwMode="auto">
            <a:xfrm>
              <a:off x="960" y="2399"/>
              <a:ext cx="25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itchFamily="34" charset="0"/>
                  <a:cs typeface="Arial" pitchFamily="34" charset="0"/>
                </a:rPr>
                <a:t>125  W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227"/>
            <p:cNvSpPr>
              <a:spLocks noChangeArrowheads="1"/>
            </p:cNvSpPr>
            <p:nvPr/>
          </p:nvSpPr>
          <p:spPr bwMode="auto">
            <a:xfrm>
              <a:off x="1536" y="2543"/>
              <a:ext cx="2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5.7 kW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230"/>
            <p:cNvSpPr>
              <a:spLocks noChangeArrowheads="1"/>
            </p:cNvSpPr>
            <p:nvPr/>
          </p:nvSpPr>
          <p:spPr bwMode="auto">
            <a:xfrm>
              <a:off x="2820" y="2413"/>
              <a:ext cx="29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itchFamily="34" charset="0"/>
                  <a:cs typeface="Arial" pitchFamily="34" charset="0"/>
                </a:rPr>
                <a:t>815 kW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reeform 232"/>
            <p:cNvSpPr>
              <a:spLocks noEditPoints="1"/>
            </p:cNvSpPr>
            <p:nvPr/>
          </p:nvSpPr>
          <p:spPr bwMode="auto">
            <a:xfrm>
              <a:off x="2241" y="2295"/>
              <a:ext cx="175" cy="116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16"/>
                </a:cxn>
                <a:cxn ang="0">
                  <a:pos x="0" y="8"/>
                </a:cxn>
                <a:cxn ang="0">
                  <a:pos x="104" y="0"/>
                </a:cxn>
                <a:cxn ang="0">
                  <a:pos x="160" y="8"/>
                </a:cxn>
                <a:cxn ang="0">
                  <a:pos x="104" y="16"/>
                </a:cxn>
                <a:cxn ang="0">
                  <a:pos x="104" y="0"/>
                </a:cxn>
                <a:cxn ang="0">
                  <a:pos x="248" y="0"/>
                </a:cxn>
                <a:cxn ang="0">
                  <a:pos x="248" y="16"/>
                </a:cxn>
                <a:cxn ang="0">
                  <a:pos x="192" y="8"/>
                </a:cxn>
                <a:cxn ang="0">
                  <a:pos x="296" y="0"/>
                </a:cxn>
                <a:cxn ang="0">
                  <a:pos x="326" y="8"/>
                </a:cxn>
                <a:cxn ang="0">
                  <a:pos x="318" y="42"/>
                </a:cxn>
                <a:cxn ang="0">
                  <a:pos x="310" y="8"/>
                </a:cxn>
                <a:cxn ang="0">
                  <a:pos x="296" y="16"/>
                </a:cxn>
                <a:cxn ang="0">
                  <a:pos x="296" y="0"/>
                </a:cxn>
                <a:cxn ang="0">
                  <a:pos x="326" y="130"/>
                </a:cxn>
                <a:cxn ang="0">
                  <a:pos x="310" y="130"/>
                </a:cxn>
                <a:cxn ang="0">
                  <a:pos x="318" y="74"/>
                </a:cxn>
                <a:cxn ang="0">
                  <a:pos x="326" y="178"/>
                </a:cxn>
                <a:cxn ang="0">
                  <a:pos x="318" y="234"/>
                </a:cxn>
                <a:cxn ang="0">
                  <a:pos x="310" y="178"/>
                </a:cxn>
                <a:cxn ang="0">
                  <a:pos x="326" y="178"/>
                </a:cxn>
                <a:cxn ang="0">
                  <a:pos x="326" y="322"/>
                </a:cxn>
                <a:cxn ang="0">
                  <a:pos x="310" y="322"/>
                </a:cxn>
                <a:cxn ang="0">
                  <a:pos x="318" y="266"/>
                </a:cxn>
                <a:cxn ang="0">
                  <a:pos x="326" y="370"/>
                </a:cxn>
                <a:cxn ang="0">
                  <a:pos x="318" y="426"/>
                </a:cxn>
                <a:cxn ang="0">
                  <a:pos x="310" y="370"/>
                </a:cxn>
                <a:cxn ang="0">
                  <a:pos x="326" y="370"/>
                </a:cxn>
                <a:cxn ang="0">
                  <a:pos x="326" y="507"/>
                </a:cxn>
                <a:cxn ang="0">
                  <a:pos x="325" y="499"/>
                </a:cxn>
                <a:cxn ang="0">
                  <a:pos x="325" y="515"/>
                </a:cxn>
                <a:cxn ang="0">
                  <a:pos x="310" y="507"/>
                </a:cxn>
                <a:cxn ang="0">
                  <a:pos x="318" y="458"/>
                </a:cxn>
                <a:cxn ang="0">
                  <a:pos x="373" y="499"/>
                </a:cxn>
                <a:cxn ang="0">
                  <a:pos x="429" y="507"/>
                </a:cxn>
                <a:cxn ang="0">
                  <a:pos x="373" y="515"/>
                </a:cxn>
                <a:cxn ang="0">
                  <a:pos x="373" y="499"/>
                </a:cxn>
                <a:cxn ang="0">
                  <a:pos x="517" y="499"/>
                </a:cxn>
                <a:cxn ang="0">
                  <a:pos x="517" y="515"/>
                </a:cxn>
                <a:cxn ang="0">
                  <a:pos x="461" y="507"/>
                </a:cxn>
                <a:cxn ang="0">
                  <a:pos x="565" y="499"/>
                </a:cxn>
                <a:cxn ang="0">
                  <a:pos x="621" y="507"/>
                </a:cxn>
                <a:cxn ang="0">
                  <a:pos x="565" y="515"/>
                </a:cxn>
                <a:cxn ang="0">
                  <a:pos x="565" y="499"/>
                </a:cxn>
                <a:cxn ang="0">
                  <a:pos x="709" y="499"/>
                </a:cxn>
                <a:cxn ang="0">
                  <a:pos x="709" y="515"/>
                </a:cxn>
                <a:cxn ang="0">
                  <a:pos x="653" y="507"/>
                </a:cxn>
                <a:cxn ang="0">
                  <a:pos x="757" y="499"/>
                </a:cxn>
                <a:cxn ang="0">
                  <a:pos x="813" y="507"/>
                </a:cxn>
                <a:cxn ang="0">
                  <a:pos x="757" y="515"/>
                </a:cxn>
                <a:cxn ang="0">
                  <a:pos x="757" y="499"/>
                </a:cxn>
                <a:cxn ang="0">
                  <a:pos x="901" y="499"/>
                </a:cxn>
                <a:cxn ang="0">
                  <a:pos x="901" y="515"/>
                </a:cxn>
                <a:cxn ang="0">
                  <a:pos x="845" y="507"/>
                </a:cxn>
                <a:cxn ang="0">
                  <a:pos x="912" y="552"/>
                </a:cxn>
                <a:cxn ang="0">
                  <a:pos x="904" y="608"/>
                </a:cxn>
                <a:cxn ang="0">
                  <a:pos x="896" y="552"/>
                </a:cxn>
                <a:cxn ang="0">
                  <a:pos x="912" y="552"/>
                </a:cxn>
              </a:cxnLst>
              <a:rect l="0" t="0" r="r" b="b"/>
              <a:pathLst>
                <a:path w="912" h="608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3"/>
                    <a:pt x="64" y="8"/>
                  </a:cubicBezTo>
                  <a:cubicBezTo>
                    <a:pt x="64" y="12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3"/>
                    <a:pt x="160" y="8"/>
                  </a:cubicBezTo>
                  <a:cubicBezTo>
                    <a:pt x="160" y="12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2"/>
                    <a:pt x="96" y="8"/>
                  </a:cubicBezTo>
                  <a:cubicBezTo>
                    <a:pt x="96" y="3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3"/>
                    <a:pt x="256" y="8"/>
                  </a:cubicBezTo>
                  <a:cubicBezTo>
                    <a:pt x="256" y="12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2"/>
                    <a:pt x="192" y="8"/>
                  </a:cubicBezTo>
                  <a:cubicBezTo>
                    <a:pt x="192" y="3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18" y="0"/>
                  </a:lnTo>
                  <a:cubicBezTo>
                    <a:pt x="323" y="0"/>
                    <a:pt x="326" y="3"/>
                    <a:pt x="326" y="8"/>
                  </a:cubicBezTo>
                  <a:lnTo>
                    <a:pt x="326" y="34"/>
                  </a:lnTo>
                  <a:cubicBezTo>
                    <a:pt x="326" y="38"/>
                    <a:pt x="323" y="42"/>
                    <a:pt x="318" y="42"/>
                  </a:cubicBezTo>
                  <a:cubicBezTo>
                    <a:pt x="314" y="42"/>
                    <a:pt x="310" y="38"/>
                    <a:pt x="310" y="34"/>
                  </a:cubicBezTo>
                  <a:lnTo>
                    <a:pt x="310" y="8"/>
                  </a:lnTo>
                  <a:lnTo>
                    <a:pt x="318" y="16"/>
                  </a:lnTo>
                  <a:lnTo>
                    <a:pt x="296" y="16"/>
                  </a:lnTo>
                  <a:cubicBezTo>
                    <a:pt x="292" y="16"/>
                    <a:pt x="288" y="12"/>
                    <a:pt x="288" y="8"/>
                  </a:cubicBezTo>
                  <a:cubicBezTo>
                    <a:pt x="288" y="3"/>
                    <a:pt x="292" y="0"/>
                    <a:pt x="296" y="0"/>
                  </a:cubicBezTo>
                  <a:close/>
                  <a:moveTo>
                    <a:pt x="326" y="82"/>
                  </a:moveTo>
                  <a:lnTo>
                    <a:pt x="326" y="130"/>
                  </a:lnTo>
                  <a:cubicBezTo>
                    <a:pt x="326" y="134"/>
                    <a:pt x="323" y="138"/>
                    <a:pt x="318" y="138"/>
                  </a:cubicBezTo>
                  <a:cubicBezTo>
                    <a:pt x="314" y="138"/>
                    <a:pt x="310" y="134"/>
                    <a:pt x="310" y="130"/>
                  </a:cubicBezTo>
                  <a:lnTo>
                    <a:pt x="310" y="82"/>
                  </a:lnTo>
                  <a:cubicBezTo>
                    <a:pt x="310" y="77"/>
                    <a:pt x="314" y="74"/>
                    <a:pt x="318" y="74"/>
                  </a:cubicBezTo>
                  <a:cubicBezTo>
                    <a:pt x="323" y="74"/>
                    <a:pt x="326" y="77"/>
                    <a:pt x="326" y="82"/>
                  </a:cubicBezTo>
                  <a:close/>
                  <a:moveTo>
                    <a:pt x="326" y="178"/>
                  </a:moveTo>
                  <a:lnTo>
                    <a:pt x="326" y="226"/>
                  </a:lnTo>
                  <a:cubicBezTo>
                    <a:pt x="326" y="230"/>
                    <a:pt x="323" y="234"/>
                    <a:pt x="318" y="234"/>
                  </a:cubicBezTo>
                  <a:cubicBezTo>
                    <a:pt x="314" y="234"/>
                    <a:pt x="310" y="230"/>
                    <a:pt x="310" y="226"/>
                  </a:cubicBezTo>
                  <a:lnTo>
                    <a:pt x="310" y="178"/>
                  </a:lnTo>
                  <a:cubicBezTo>
                    <a:pt x="310" y="173"/>
                    <a:pt x="314" y="170"/>
                    <a:pt x="318" y="170"/>
                  </a:cubicBezTo>
                  <a:cubicBezTo>
                    <a:pt x="323" y="170"/>
                    <a:pt x="326" y="173"/>
                    <a:pt x="326" y="178"/>
                  </a:cubicBezTo>
                  <a:close/>
                  <a:moveTo>
                    <a:pt x="326" y="274"/>
                  </a:moveTo>
                  <a:lnTo>
                    <a:pt x="326" y="322"/>
                  </a:lnTo>
                  <a:cubicBezTo>
                    <a:pt x="326" y="326"/>
                    <a:pt x="323" y="330"/>
                    <a:pt x="318" y="330"/>
                  </a:cubicBezTo>
                  <a:cubicBezTo>
                    <a:pt x="314" y="330"/>
                    <a:pt x="310" y="326"/>
                    <a:pt x="310" y="322"/>
                  </a:cubicBezTo>
                  <a:lnTo>
                    <a:pt x="310" y="274"/>
                  </a:lnTo>
                  <a:cubicBezTo>
                    <a:pt x="310" y="269"/>
                    <a:pt x="314" y="266"/>
                    <a:pt x="318" y="266"/>
                  </a:cubicBezTo>
                  <a:cubicBezTo>
                    <a:pt x="323" y="266"/>
                    <a:pt x="326" y="269"/>
                    <a:pt x="326" y="274"/>
                  </a:cubicBezTo>
                  <a:close/>
                  <a:moveTo>
                    <a:pt x="326" y="370"/>
                  </a:moveTo>
                  <a:lnTo>
                    <a:pt x="326" y="418"/>
                  </a:lnTo>
                  <a:cubicBezTo>
                    <a:pt x="326" y="422"/>
                    <a:pt x="323" y="426"/>
                    <a:pt x="318" y="426"/>
                  </a:cubicBezTo>
                  <a:cubicBezTo>
                    <a:pt x="314" y="426"/>
                    <a:pt x="310" y="422"/>
                    <a:pt x="310" y="418"/>
                  </a:cubicBezTo>
                  <a:lnTo>
                    <a:pt x="310" y="370"/>
                  </a:lnTo>
                  <a:cubicBezTo>
                    <a:pt x="310" y="365"/>
                    <a:pt x="314" y="362"/>
                    <a:pt x="318" y="362"/>
                  </a:cubicBezTo>
                  <a:cubicBezTo>
                    <a:pt x="323" y="362"/>
                    <a:pt x="326" y="365"/>
                    <a:pt x="326" y="370"/>
                  </a:cubicBezTo>
                  <a:close/>
                  <a:moveTo>
                    <a:pt x="326" y="466"/>
                  </a:moveTo>
                  <a:lnTo>
                    <a:pt x="326" y="507"/>
                  </a:lnTo>
                  <a:lnTo>
                    <a:pt x="318" y="499"/>
                  </a:lnTo>
                  <a:lnTo>
                    <a:pt x="325" y="499"/>
                  </a:lnTo>
                  <a:cubicBezTo>
                    <a:pt x="329" y="499"/>
                    <a:pt x="333" y="502"/>
                    <a:pt x="333" y="507"/>
                  </a:cubicBezTo>
                  <a:cubicBezTo>
                    <a:pt x="333" y="511"/>
                    <a:pt x="329" y="515"/>
                    <a:pt x="325" y="515"/>
                  </a:cubicBezTo>
                  <a:lnTo>
                    <a:pt x="318" y="515"/>
                  </a:lnTo>
                  <a:cubicBezTo>
                    <a:pt x="314" y="515"/>
                    <a:pt x="310" y="511"/>
                    <a:pt x="310" y="507"/>
                  </a:cubicBezTo>
                  <a:lnTo>
                    <a:pt x="310" y="466"/>
                  </a:lnTo>
                  <a:cubicBezTo>
                    <a:pt x="310" y="461"/>
                    <a:pt x="314" y="458"/>
                    <a:pt x="318" y="458"/>
                  </a:cubicBezTo>
                  <a:cubicBezTo>
                    <a:pt x="323" y="458"/>
                    <a:pt x="326" y="461"/>
                    <a:pt x="326" y="466"/>
                  </a:cubicBezTo>
                  <a:close/>
                  <a:moveTo>
                    <a:pt x="373" y="499"/>
                  </a:moveTo>
                  <a:lnTo>
                    <a:pt x="421" y="499"/>
                  </a:lnTo>
                  <a:cubicBezTo>
                    <a:pt x="425" y="499"/>
                    <a:pt x="429" y="502"/>
                    <a:pt x="429" y="507"/>
                  </a:cubicBezTo>
                  <a:cubicBezTo>
                    <a:pt x="429" y="511"/>
                    <a:pt x="425" y="515"/>
                    <a:pt x="421" y="515"/>
                  </a:cubicBezTo>
                  <a:lnTo>
                    <a:pt x="373" y="515"/>
                  </a:lnTo>
                  <a:cubicBezTo>
                    <a:pt x="369" y="515"/>
                    <a:pt x="365" y="511"/>
                    <a:pt x="365" y="507"/>
                  </a:cubicBezTo>
                  <a:cubicBezTo>
                    <a:pt x="365" y="502"/>
                    <a:pt x="369" y="499"/>
                    <a:pt x="373" y="499"/>
                  </a:cubicBezTo>
                  <a:close/>
                  <a:moveTo>
                    <a:pt x="469" y="499"/>
                  </a:moveTo>
                  <a:lnTo>
                    <a:pt x="517" y="499"/>
                  </a:lnTo>
                  <a:cubicBezTo>
                    <a:pt x="521" y="499"/>
                    <a:pt x="525" y="502"/>
                    <a:pt x="525" y="507"/>
                  </a:cubicBezTo>
                  <a:cubicBezTo>
                    <a:pt x="525" y="511"/>
                    <a:pt x="521" y="515"/>
                    <a:pt x="517" y="515"/>
                  </a:cubicBezTo>
                  <a:lnTo>
                    <a:pt x="469" y="515"/>
                  </a:lnTo>
                  <a:cubicBezTo>
                    <a:pt x="465" y="515"/>
                    <a:pt x="461" y="511"/>
                    <a:pt x="461" y="507"/>
                  </a:cubicBezTo>
                  <a:cubicBezTo>
                    <a:pt x="461" y="502"/>
                    <a:pt x="465" y="499"/>
                    <a:pt x="469" y="499"/>
                  </a:cubicBezTo>
                  <a:close/>
                  <a:moveTo>
                    <a:pt x="565" y="499"/>
                  </a:moveTo>
                  <a:lnTo>
                    <a:pt x="613" y="499"/>
                  </a:lnTo>
                  <a:cubicBezTo>
                    <a:pt x="617" y="499"/>
                    <a:pt x="621" y="502"/>
                    <a:pt x="621" y="507"/>
                  </a:cubicBezTo>
                  <a:cubicBezTo>
                    <a:pt x="621" y="511"/>
                    <a:pt x="617" y="515"/>
                    <a:pt x="613" y="515"/>
                  </a:cubicBezTo>
                  <a:lnTo>
                    <a:pt x="565" y="515"/>
                  </a:lnTo>
                  <a:cubicBezTo>
                    <a:pt x="561" y="515"/>
                    <a:pt x="557" y="511"/>
                    <a:pt x="557" y="507"/>
                  </a:cubicBezTo>
                  <a:cubicBezTo>
                    <a:pt x="557" y="502"/>
                    <a:pt x="561" y="499"/>
                    <a:pt x="565" y="499"/>
                  </a:cubicBezTo>
                  <a:close/>
                  <a:moveTo>
                    <a:pt x="661" y="499"/>
                  </a:moveTo>
                  <a:lnTo>
                    <a:pt x="709" y="499"/>
                  </a:lnTo>
                  <a:cubicBezTo>
                    <a:pt x="713" y="499"/>
                    <a:pt x="717" y="502"/>
                    <a:pt x="717" y="507"/>
                  </a:cubicBezTo>
                  <a:cubicBezTo>
                    <a:pt x="717" y="511"/>
                    <a:pt x="713" y="515"/>
                    <a:pt x="709" y="515"/>
                  </a:cubicBezTo>
                  <a:lnTo>
                    <a:pt x="661" y="515"/>
                  </a:lnTo>
                  <a:cubicBezTo>
                    <a:pt x="657" y="515"/>
                    <a:pt x="653" y="511"/>
                    <a:pt x="653" y="507"/>
                  </a:cubicBezTo>
                  <a:cubicBezTo>
                    <a:pt x="653" y="502"/>
                    <a:pt x="657" y="499"/>
                    <a:pt x="661" y="499"/>
                  </a:cubicBezTo>
                  <a:close/>
                  <a:moveTo>
                    <a:pt x="757" y="499"/>
                  </a:moveTo>
                  <a:lnTo>
                    <a:pt x="805" y="499"/>
                  </a:lnTo>
                  <a:cubicBezTo>
                    <a:pt x="809" y="499"/>
                    <a:pt x="813" y="502"/>
                    <a:pt x="813" y="507"/>
                  </a:cubicBezTo>
                  <a:cubicBezTo>
                    <a:pt x="813" y="511"/>
                    <a:pt x="809" y="515"/>
                    <a:pt x="805" y="515"/>
                  </a:cubicBezTo>
                  <a:lnTo>
                    <a:pt x="757" y="515"/>
                  </a:lnTo>
                  <a:cubicBezTo>
                    <a:pt x="753" y="515"/>
                    <a:pt x="749" y="511"/>
                    <a:pt x="749" y="507"/>
                  </a:cubicBezTo>
                  <a:cubicBezTo>
                    <a:pt x="749" y="502"/>
                    <a:pt x="753" y="499"/>
                    <a:pt x="757" y="499"/>
                  </a:cubicBezTo>
                  <a:close/>
                  <a:moveTo>
                    <a:pt x="853" y="499"/>
                  </a:moveTo>
                  <a:lnTo>
                    <a:pt x="901" y="499"/>
                  </a:lnTo>
                  <a:cubicBezTo>
                    <a:pt x="905" y="499"/>
                    <a:pt x="909" y="502"/>
                    <a:pt x="909" y="507"/>
                  </a:cubicBezTo>
                  <a:cubicBezTo>
                    <a:pt x="909" y="511"/>
                    <a:pt x="905" y="515"/>
                    <a:pt x="901" y="515"/>
                  </a:cubicBezTo>
                  <a:lnTo>
                    <a:pt x="853" y="515"/>
                  </a:lnTo>
                  <a:cubicBezTo>
                    <a:pt x="849" y="515"/>
                    <a:pt x="845" y="511"/>
                    <a:pt x="845" y="507"/>
                  </a:cubicBezTo>
                  <a:cubicBezTo>
                    <a:pt x="845" y="502"/>
                    <a:pt x="849" y="499"/>
                    <a:pt x="853" y="499"/>
                  </a:cubicBezTo>
                  <a:close/>
                  <a:moveTo>
                    <a:pt x="912" y="552"/>
                  </a:moveTo>
                  <a:lnTo>
                    <a:pt x="912" y="600"/>
                  </a:lnTo>
                  <a:cubicBezTo>
                    <a:pt x="912" y="604"/>
                    <a:pt x="909" y="608"/>
                    <a:pt x="904" y="608"/>
                  </a:cubicBezTo>
                  <a:cubicBezTo>
                    <a:pt x="900" y="608"/>
                    <a:pt x="896" y="604"/>
                    <a:pt x="896" y="600"/>
                  </a:cubicBezTo>
                  <a:lnTo>
                    <a:pt x="896" y="552"/>
                  </a:lnTo>
                  <a:cubicBezTo>
                    <a:pt x="896" y="547"/>
                    <a:pt x="900" y="544"/>
                    <a:pt x="904" y="544"/>
                  </a:cubicBezTo>
                  <a:cubicBezTo>
                    <a:pt x="909" y="544"/>
                    <a:pt x="912" y="547"/>
                    <a:pt x="912" y="552"/>
                  </a:cubicBez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3"/>
            <p:cNvSpPr>
              <a:spLocks/>
            </p:cNvSpPr>
            <p:nvPr/>
          </p:nvSpPr>
          <p:spPr bwMode="auto">
            <a:xfrm>
              <a:off x="2243" y="2288"/>
              <a:ext cx="16" cy="1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8"/>
                </a:cxn>
                <a:cxn ang="0">
                  <a:pos x="16" y="16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0" y="8"/>
                  </a:lnTo>
                  <a:lnTo>
                    <a:pt x="16" y="16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4"/>
            <p:cNvSpPr>
              <a:spLocks/>
            </p:cNvSpPr>
            <p:nvPr/>
          </p:nvSpPr>
          <p:spPr bwMode="auto">
            <a:xfrm>
              <a:off x="2406" y="2398"/>
              <a:ext cx="1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6"/>
                </a:cxn>
                <a:cxn ang="0">
                  <a:pos x="16" y="0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lnTo>
                    <a:pt x="8" y="16"/>
                  </a:lnTo>
                  <a:lnTo>
                    <a:pt x="16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235"/>
            <p:cNvSpPr>
              <a:spLocks noChangeArrowheads="1"/>
            </p:cNvSpPr>
            <p:nvPr/>
          </p:nvSpPr>
          <p:spPr bwMode="auto">
            <a:xfrm>
              <a:off x="2329" y="2306"/>
              <a:ext cx="25" cy="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36"/>
            <p:cNvSpPr>
              <a:spLocks noChangeArrowheads="1"/>
            </p:cNvSpPr>
            <p:nvPr/>
          </p:nvSpPr>
          <p:spPr bwMode="auto">
            <a:xfrm>
              <a:off x="2316" y="2285"/>
              <a:ext cx="11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CP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0" y="1"/>
            <a:ext cx="9144000" cy="1142999"/>
            <a:chOff x="0" y="1"/>
            <a:chExt cx="9144000" cy="1142999"/>
          </a:xfrm>
        </p:grpSpPr>
        <p:pic>
          <p:nvPicPr>
            <p:cNvPr id="25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b="15800"/>
            <a:stretch>
              <a:fillRect/>
            </a:stretch>
          </p:blipFill>
          <p:spPr bwMode="auto">
            <a:xfrm>
              <a:off x="0" y="1"/>
              <a:ext cx="7848600" cy="1142999"/>
            </a:xfrm>
            <a:prstGeom prst="rect">
              <a:avLst/>
            </a:prstGeom>
            <a:noFill/>
          </p:spPr>
        </p:pic>
        <p:grpSp>
          <p:nvGrpSpPr>
            <p:cNvPr id="5" name="Group 27"/>
            <p:cNvGrpSpPr/>
            <p:nvPr/>
          </p:nvGrpSpPr>
          <p:grpSpPr>
            <a:xfrm>
              <a:off x="0" y="990600"/>
              <a:ext cx="9144000" cy="152400"/>
              <a:chOff x="0" y="366885"/>
              <a:chExt cx="9144000" cy="152400"/>
            </a:xfrm>
          </p:grpSpPr>
          <p:pic>
            <p:nvPicPr>
              <p:cNvPr id="27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2524" t="88773"/>
              <a:stretch>
                <a:fillRect/>
              </a:stretch>
            </p:blipFill>
            <p:spPr bwMode="auto">
              <a:xfrm>
                <a:off x="7772400" y="366885"/>
                <a:ext cx="1371600" cy="152400"/>
              </a:xfrm>
              <a:prstGeom prst="rect">
                <a:avLst/>
              </a:prstGeom>
              <a:noFill/>
            </p:spPr>
          </p:pic>
          <p:pic>
            <p:nvPicPr>
              <p:cNvPr id="28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8773"/>
              <a:stretch>
                <a:fillRect/>
              </a:stretch>
            </p:blipFill>
            <p:spPr bwMode="auto">
              <a:xfrm>
                <a:off x="0" y="366885"/>
                <a:ext cx="7848600" cy="1524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72200" y="6416675"/>
            <a:ext cx="2895600" cy="365125"/>
          </a:xfrm>
        </p:spPr>
        <p:txBody>
          <a:bodyPr/>
          <a:lstStyle/>
          <a:p>
            <a:pPr algn="r">
              <a:defRPr/>
            </a:pPr>
            <a:fld id="{112DFE61-1067-4FC7-9365-F83561B9A0CF}" type="slidenum">
              <a:rPr lang="en-US"/>
              <a:pPr algn="r">
                <a:defRPr/>
              </a:pPr>
              <a:t>24</a:t>
            </a:fld>
            <a:endParaRPr lang="en-US" sz="1400" i="0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0"/>
            <a:ext cx="7239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Five Pendulum Designs</a:t>
            </a:r>
            <a:endParaRPr lang="en-US" sz="2400" b="1" dirty="0" smtClean="0"/>
          </a:p>
        </p:txBody>
      </p:sp>
      <p:pic>
        <p:nvPicPr>
          <p:cNvPr id="44036" name="Picture 4" descr="DSCF0020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76400"/>
            <a:ext cx="1200150" cy="16002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4041" name="Picture 9" descr="OMC_sus_picv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495800"/>
            <a:ext cx="931863" cy="114617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44042" name="Picture 10" descr="OMC_on_HAM_tablev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5713" y="5842000"/>
            <a:ext cx="1436687" cy="95567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1600200" y="1981200"/>
            <a:ext cx="255588" cy="685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H="1">
            <a:off x="2057400" y="2133600"/>
            <a:ext cx="336550" cy="592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V="1">
            <a:off x="2514600" y="4191000"/>
            <a:ext cx="268288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>
            <a:off x="4800600" y="1752600"/>
            <a:ext cx="457200" cy="4921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 flipH="1">
            <a:off x="4876800" y="2209800"/>
            <a:ext cx="336550" cy="11557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3886200" y="5638800"/>
            <a:ext cx="228600" cy="3810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 flipH="1" flipV="1">
            <a:off x="4648200" y="4343400"/>
            <a:ext cx="1600200" cy="762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2590800" y="3505200"/>
            <a:ext cx="228600" cy="228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3505200" y="3505200"/>
            <a:ext cx="381000" cy="2873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4056" name="Picture 24" descr="BS_pict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99213" y="4714875"/>
            <a:ext cx="1220787" cy="16097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4059" name="Picture 27" descr="HLTS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1613" y="4191000"/>
            <a:ext cx="1042987" cy="1565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60" name="Picture 28" descr="HLT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9063" y="4191000"/>
            <a:ext cx="1238250" cy="1512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61" name="Picture 29" descr="HST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1676400"/>
            <a:ext cx="1325563" cy="16002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4062" name="Picture 30" descr="BS_FMd1000392-v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6200" y="4586287"/>
            <a:ext cx="1198563" cy="17383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4063" name="Picture 31" descr="quad_renderi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88238" y="1216025"/>
            <a:ext cx="1257300" cy="24511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4065" name="Picture 33" descr="monolithic_LAST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86400" y="1219200"/>
            <a:ext cx="1811338" cy="24145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0" y="658100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Ref: G1100434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 animBg="1"/>
      <p:bldP spid="44044" grpId="0" animBg="1"/>
      <p:bldP spid="44045" grpId="0" animBg="1"/>
      <p:bldP spid="44046" grpId="0" animBg="1"/>
      <p:bldP spid="44047" grpId="0" animBg="1"/>
      <p:bldP spid="44048" grpId="0" animBg="1"/>
      <p:bldP spid="44050" grpId="0" animBg="1"/>
      <p:bldP spid="44051" grpId="0" animBg="1"/>
      <p:bldP spid="440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>
            <a:off x="0" y="1"/>
            <a:ext cx="9144000" cy="1142999"/>
            <a:chOff x="0" y="1"/>
            <a:chExt cx="9144000" cy="1142999"/>
          </a:xfrm>
        </p:grpSpPr>
        <p:pic>
          <p:nvPicPr>
            <p:cNvPr id="15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b="15800"/>
            <a:stretch>
              <a:fillRect/>
            </a:stretch>
          </p:blipFill>
          <p:spPr bwMode="auto">
            <a:xfrm>
              <a:off x="0" y="1"/>
              <a:ext cx="7848600" cy="1142999"/>
            </a:xfrm>
            <a:prstGeom prst="rect">
              <a:avLst/>
            </a:prstGeom>
            <a:noFill/>
          </p:spPr>
        </p:pic>
        <p:grpSp>
          <p:nvGrpSpPr>
            <p:cNvPr id="4" name="Group 27"/>
            <p:cNvGrpSpPr/>
            <p:nvPr/>
          </p:nvGrpSpPr>
          <p:grpSpPr>
            <a:xfrm>
              <a:off x="0" y="990600"/>
              <a:ext cx="9144000" cy="152400"/>
              <a:chOff x="0" y="366885"/>
              <a:chExt cx="9144000" cy="152400"/>
            </a:xfrm>
          </p:grpSpPr>
          <p:pic>
            <p:nvPicPr>
              <p:cNvPr id="17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2524" t="88773"/>
              <a:stretch>
                <a:fillRect/>
              </a:stretch>
            </p:blipFill>
            <p:spPr bwMode="auto">
              <a:xfrm>
                <a:off x="7772400" y="366885"/>
                <a:ext cx="1371600" cy="152400"/>
              </a:xfrm>
              <a:prstGeom prst="rect">
                <a:avLst/>
              </a:prstGeom>
              <a:noFill/>
            </p:spPr>
          </p:pic>
          <p:pic>
            <p:nvPicPr>
              <p:cNvPr id="18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8773"/>
              <a:stretch>
                <a:fillRect/>
              </a:stretch>
            </p:blipFill>
            <p:spPr bwMode="auto">
              <a:xfrm>
                <a:off x="0" y="366885"/>
                <a:ext cx="7848600" cy="1524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Backups: Optical Sensor </a:t>
            </a:r>
            <a:r>
              <a:rPr lang="en-US" sz="3600" dirty="0" err="1" smtClean="0"/>
              <a:t>ElectroMagnet</a:t>
            </a:r>
            <a:r>
              <a:rPr lang="en-US" sz="3600" dirty="0" smtClean="0"/>
              <a:t> (OSEM)</a:t>
            </a:r>
            <a:endParaRPr lang="en-US" sz="3600" dirty="0"/>
          </a:p>
        </p:txBody>
      </p:sp>
      <p:pic>
        <p:nvPicPr>
          <p:cNvPr id="1026" name="Picture 2" descr="C:\Users\Brett\Documents\Massachusetts Institute of Technology\Mech E\PhD\Papers and Conferences\ACC 2011 Paper\OS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476750"/>
            <a:ext cx="5430837" cy="2000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313885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3962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Birmingham OSEM (BOSEM)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4038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Advanced LIGO OSEM (AOSEM)</a:t>
            </a:r>
          </a:p>
          <a:p>
            <a:r>
              <a:rPr lang="en-US" dirty="0" smtClean="0"/>
              <a:t>	- modified </a:t>
            </a:r>
            <a:r>
              <a:rPr lang="en-US" dirty="0" err="1" smtClean="0"/>
              <a:t>iLIGO</a:t>
            </a:r>
            <a:r>
              <a:rPr lang="en-US" dirty="0" smtClean="0"/>
              <a:t> OSEM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64770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BOSEM Schematic</a:t>
            </a:r>
            <a:endParaRPr lang="en-US" dirty="0"/>
          </a:p>
        </p:txBody>
      </p:sp>
      <p:pic>
        <p:nvPicPr>
          <p:cNvPr id="11" name="Picture 7" descr="D0901065_OSEM_ASSY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216152"/>
            <a:ext cx="354849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ACC 2012 - 27 June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62600" y="4798874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 Types (M0900034)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BOSEM – 10 X 10 mm, </a:t>
            </a:r>
            <a:r>
              <a:rPr lang="en-US" dirty="0" err="1" smtClean="0"/>
              <a:t>NdFeB</a:t>
            </a:r>
            <a:r>
              <a:rPr lang="en-US" dirty="0" smtClean="0"/>
              <a:t> , </a:t>
            </a:r>
            <a:r>
              <a:rPr lang="en-US" dirty="0" err="1" smtClean="0"/>
              <a:t>SmCo</a:t>
            </a:r>
            <a:endParaRPr lang="en-US" dirty="0" smtClean="0"/>
          </a:p>
          <a:p>
            <a:r>
              <a:rPr lang="en-US" dirty="0" smtClean="0"/>
              <a:t>	  10 X 5 mm, </a:t>
            </a:r>
            <a:r>
              <a:rPr lang="en-US" dirty="0" err="1" smtClean="0"/>
              <a:t>NdFeB</a:t>
            </a:r>
            <a:r>
              <a:rPr lang="en-US" dirty="0" smtClean="0"/>
              <a:t>, </a:t>
            </a:r>
            <a:r>
              <a:rPr lang="en-US" dirty="0" err="1" smtClean="0"/>
              <a:t>SmCo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AOSEM  – 2 X 3 mm, </a:t>
            </a:r>
            <a:r>
              <a:rPr lang="en-US" dirty="0" err="1" smtClean="0"/>
              <a:t>SmCo</a:t>
            </a:r>
            <a:endParaRPr lang="en-US" dirty="0" smtClean="0"/>
          </a:p>
          <a:p>
            <a:pPr lvl="2"/>
            <a:r>
              <a:rPr lang="en-US" dirty="0" smtClean="0"/>
              <a:t>   2 X 6 mm, </a:t>
            </a:r>
            <a:r>
              <a:rPr lang="en-US" dirty="0" err="1" smtClean="0"/>
              <a:t>SmCo</a:t>
            </a:r>
            <a:endParaRPr lang="en-US" dirty="0" smtClean="0"/>
          </a:p>
          <a:p>
            <a:pPr lvl="2"/>
            <a:r>
              <a:rPr lang="en-US" dirty="0" smtClean="0"/>
              <a:t>   2 X 0.5 mm, </a:t>
            </a:r>
            <a:r>
              <a:rPr lang="en-US" dirty="0" err="1" smtClean="0"/>
              <a:t>SmCo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155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156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Backups: Quadruple Suspension ESD</a:t>
            </a:r>
            <a:endParaRPr lang="en-US" dirty="0"/>
          </a:p>
        </p:txBody>
      </p:sp>
      <p:grpSp>
        <p:nvGrpSpPr>
          <p:cNvPr id="4" name="Group 157"/>
          <p:cNvGrpSpPr/>
          <p:nvPr/>
        </p:nvGrpSpPr>
        <p:grpSpPr>
          <a:xfrm>
            <a:off x="4191000" y="1411069"/>
            <a:ext cx="3200400" cy="5370731"/>
            <a:chOff x="0" y="1411069"/>
            <a:chExt cx="3200400" cy="5370731"/>
          </a:xfrm>
        </p:grpSpPr>
        <p:grpSp>
          <p:nvGrpSpPr>
            <p:cNvPr id="5" name="Group 142"/>
            <p:cNvGrpSpPr/>
            <p:nvPr/>
          </p:nvGrpSpPr>
          <p:grpSpPr>
            <a:xfrm>
              <a:off x="76200" y="1978152"/>
              <a:ext cx="2133600" cy="4803648"/>
              <a:chOff x="304800" y="1524000"/>
              <a:chExt cx="2133600" cy="4803648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 rot="5400000">
                <a:off x="5547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>
                <a:off x="472440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>
                <a:off x="14097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>
                <a:off x="12573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5516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>
                <a:off x="4754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16764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16002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lowchart: Direct Access Storage 19"/>
              <p:cNvSpPr/>
              <p:nvPr/>
            </p:nvSpPr>
            <p:spPr>
              <a:xfrm>
                <a:off x="457200" y="3886200"/>
                <a:ext cx="685800" cy="914400"/>
              </a:xfrm>
              <a:prstGeom prst="flowChartMagneticDrum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Direct Access Storage 20"/>
              <p:cNvSpPr/>
              <p:nvPr/>
            </p:nvSpPr>
            <p:spPr>
              <a:xfrm>
                <a:off x="1295400" y="39624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Direct Access Storage 21"/>
              <p:cNvSpPr/>
              <p:nvPr/>
            </p:nvSpPr>
            <p:spPr>
              <a:xfrm>
                <a:off x="1143000" y="4038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Direct Access Storage 23"/>
              <p:cNvSpPr/>
              <p:nvPr/>
            </p:nvSpPr>
            <p:spPr>
              <a:xfrm>
                <a:off x="1295400" y="4419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Direct Access Storage 24"/>
              <p:cNvSpPr/>
              <p:nvPr/>
            </p:nvSpPr>
            <p:spPr>
              <a:xfrm>
                <a:off x="1143000" y="44958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3810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Direct Access Storage 26"/>
              <p:cNvSpPr/>
              <p:nvPr/>
            </p:nvSpPr>
            <p:spPr>
              <a:xfrm>
                <a:off x="1295400" y="2971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Direct Access Storage 27"/>
              <p:cNvSpPr/>
              <p:nvPr/>
            </p:nvSpPr>
            <p:spPr>
              <a:xfrm>
                <a:off x="1143000" y="3048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Direct Access Storage 28"/>
              <p:cNvSpPr/>
              <p:nvPr/>
            </p:nvSpPr>
            <p:spPr>
              <a:xfrm>
                <a:off x="1295400" y="3352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Direct Access Storage 29"/>
              <p:cNvSpPr/>
              <p:nvPr/>
            </p:nvSpPr>
            <p:spPr>
              <a:xfrm>
                <a:off x="1143000" y="3429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Direct Access Storage 39"/>
              <p:cNvSpPr/>
              <p:nvPr/>
            </p:nvSpPr>
            <p:spPr>
              <a:xfrm>
                <a:off x="1524000" y="3886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14478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Direct Access Storage 53"/>
              <p:cNvSpPr/>
              <p:nvPr/>
            </p:nvSpPr>
            <p:spPr>
              <a:xfrm>
                <a:off x="1524000" y="5029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70"/>
              <p:cNvGrpSpPr>
                <a:grpSpLocks noChangeAspect="1"/>
              </p:cNvGrpSpPr>
              <p:nvPr/>
            </p:nvGrpSpPr>
            <p:grpSpPr>
              <a:xfrm>
                <a:off x="457200" y="5029200"/>
                <a:ext cx="1282149" cy="1298448"/>
                <a:chOff x="1143000" y="3581400"/>
                <a:chExt cx="1856006" cy="1879600"/>
              </a:xfrm>
            </p:grpSpPr>
            <p:sp>
              <p:nvSpPr>
                <p:cNvPr id="72" name="Flowchart: Direct Access Storage 71"/>
                <p:cNvSpPr/>
                <p:nvPr/>
              </p:nvSpPr>
              <p:spPr>
                <a:xfrm>
                  <a:off x="1143000" y="3581400"/>
                  <a:ext cx="1003345" cy="1337794"/>
                </a:xfrm>
                <a:prstGeom prst="flowChartMagneticDrum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Block Arc 72"/>
                <p:cNvSpPr>
                  <a:spLocks noChangeAspect="1"/>
                </p:cNvSpPr>
                <p:nvPr/>
              </p:nvSpPr>
              <p:spPr>
                <a:xfrm>
                  <a:off x="1624606" y="3654979"/>
                  <a:ext cx="1201825" cy="1204014"/>
                </a:xfrm>
                <a:prstGeom prst="blockArc">
                  <a:avLst>
                    <a:gd name="adj1" fmla="val 10800000"/>
                    <a:gd name="adj2" fmla="val 15883239"/>
                    <a:gd name="adj3" fmla="val 261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Donut 73"/>
                <p:cNvSpPr/>
                <p:nvPr/>
              </p:nvSpPr>
              <p:spPr>
                <a:xfrm>
                  <a:off x="1504204" y="3775380"/>
                  <a:ext cx="963211" cy="963211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Block Arc 74"/>
                <p:cNvSpPr>
                  <a:spLocks noChangeAspect="1"/>
                </p:cNvSpPr>
                <p:nvPr/>
              </p:nvSpPr>
              <p:spPr>
                <a:xfrm>
                  <a:off x="1785141" y="4216852"/>
                  <a:ext cx="1201825" cy="1204014"/>
                </a:xfrm>
                <a:prstGeom prst="blockArc">
                  <a:avLst>
                    <a:gd name="adj1" fmla="val 10800000"/>
                    <a:gd name="adj2" fmla="val 15931455"/>
                    <a:gd name="adj3" fmla="val 2669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108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Block Arc 75"/>
                <p:cNvSpPr>
                  <a:spLocks noChangeAspect="1"/>
                </p:cNvSpPr>
                <p:nvPr/>
              </p:nvSpPr>
              <p:spPr>
                <a:xfrm>
                  <a:off x="1797181" y="3614845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Block Arc 76"/>
                <p:cNvSpPr>
                  <a:spLocks noChangeAspect="1"/>
                </p:cNvSpPr>
                <p:nvPr/>
              </p:nvSpPr>
              <p:spPr>
                <a:xfrm>
                  <a:off x="1644673" y="4256986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5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Donut 77"/>
                <p:cNvSpPr>
                  <a:spLocks noChangeAspect="1"/>
                </p:cNvSpPr>
                <p:nvPr/>
              </p:nvSpPr>
              <p:spPr>
                <a:xfrm>
                  <a:off x="1600200" y="3870960"/>
                  <a:ext cx="777240" cy="777240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" name="Group 90"/>
              <p:cNvGrpSpPr/>
              <p:nvPr/>
            </p:nvGrpSpPr>
            <p:grpSpPr>
              <a:xfrm>
                <a:off x="1706880" y="3778727"/>
                <a:ext cx="184114" cy="1023547"/>
                <a:chOff x="1752600" y="4159727"/>
                <a:chExt cx="184114" cy="1023547"/>
              </a:xfrm>
            </p:grpSpPr>
            <p:sp>
              <p:nvSpPr>
                <p:cNvPr id="86" name="Freeform 85"/>
                <p:cNvSpPr/>
                <p:nvPr/>
              </p:nvSpPr>
              <p:spPr>
                <a:xfrm>
                  <a:off x="1752600" y="4159727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1828800" y="4160520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6" name="Straight Connector 95"/>
              <p:cNvCxnSpPr/>
              <p:nvPr/>
            </p:nvCxnSpPr>
            <p:spPr>
              <a:xfrm rot="5400000">
                <a:off x="1679448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1752600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>
                <a:off x="13335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>
                <a:off x="11811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>
                <a:off x="3261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399288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31" idx="3"/>
              </p:cNvCxnSpPr>
              <p:nvPr/>
            </p:nvCxnSpPr>
            <p:spPr>
              <a:xfrm rot="16200000" flipH="1">
                <a:off x="467934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522666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>
                <a:off x="8078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>
                <a:off x="7513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lowchart: Direct Access Storage 35"/>
              <p:cNvSpPr/>
              <p:nvPr/>
            </p:nvSpPr>
            <p:spPr>
              <a:xfrm>
                <a:off x="4572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Direct Access Storage 34"/>
              <p:cNvSpPr/>
              <p:nvPr/>
            </p:nvSpPr>
            <p:spPr>
              <a:xfrm>
                <a:off x="3048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Cube 30"/>
              <p:cNvSpPr/>
              <p:nvPr/>
            </p:nvSpPr>
            <p:spPr>
              <a:xfrm>
                <a:off x="3810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Direct Access Storage 31"/>
              <p:cNvSpPr/>
              <p:nvPr/>
            </p:nvSpPr>
            <p:spPr>
              <a:xfrm>
                <a:off x="9144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9"/>
              <p:cNvSpPr>
                <a:spLocks noChangeArrowheads="1"/>
              </p:cNvSpPr>
              <p:nvPr/>
            </p:nvSpPr>
            <p:spPr bwMode="auto">
              <a:xfrm>
                <a:off x="533400" y="2514600"/>
                <a:ext cx="152400" cy="1524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1556070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1610802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>
                <a:off x="18746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18181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ube 49"/>
              <p:cNvSpPr/>
              <p:nvPr/>
            </p:nvSpPr>
            <p:spPr>
              <a:xfrm>
                <a:off x="14478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Direct Access Storage 50"/>
              <p:cNvSpPr/>
              <p:nvPr/>
            </p:nvSpPr>
            <p:spPr>
              <a:xfrm>
                <a:off x="19812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Direct Access Storage 37"/>
              <p:cNvSpPr/>
              <p:nvPr/>
            </p:nvSpPr>
            <p:spPr>
              <a:xfrm>
                <a:off x="2133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Direct Access Storage 38"/>
              <p:cNvSpPr/>
              <p:nvPr/>
            </p:nvSpPr>
            <p:spPr>
              <a:xfrm>
                <a:off x="19812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Direct Access Storage 54"/>
              <p:cNvSpPr/>
              <p:nvPr/>
            </p:nvSpPr>
            <p:spPr>
              <a:xfrm>
                <a:off x="2286000" y="2209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 rot="16200000" flipH="1">
                <a:off x="429834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>
                <a:off x="728472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lowchart: Direct Access Storage 32"/>
              <p:cNvSpPr/>
              <p:nvPr/>
            </p:nvSpPr>
            <p:spPr>
              <a:xfrm>
                <a:off x="6858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1496568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>
                <a:off x="1798320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lowchart: Direct Access Storage 51"/>
              <p:cNvSpPr/>
              <p:nvPr/>
            </p:nvSpPr>
            <p:spPr>
              <a:xfrm>
                <a:off x="1752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627888" y="4424363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701040" y="4428744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114300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Main (test) Chain</a:t>
              </a:r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Reaction Chain</a:t>
              </a:r>
              <a:endParaRPr lang="en-US" dirty="0"/>
            </a:p>
          </p:txBody>
        </p:sp>
        <p:grpSp>
          <p:nvGrpSpPr>
            <p:cNvPr id="8" name="Group 156"/>
            <p:cNvGrpSpPr/>
            <p:nvPr/>
          </p:nvGrpSpPr>
          <p:grpSpPr>
            <a:xfrm>
              <a:off x="1905000" y="5943600"/>
              <a:ext cx="1295400" cy="0"/>
              <a:chOff x="2057400" y="5867400"/>
              <a:chExt cx="1295400" cy="0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25146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23622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22098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20574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/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8" name="Slide Number Placeholder 1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098" name="Picture 2" descr="C:\Users\Brett\Desktop\Lab Pictures\Quad Noise Prototype\2009\Wire Hang - Jan 2009\ESD Repair\CP ES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4114800" cy="5486400"/>
          </a:xfrm>
          <a:prstGeom prst="rect">
            <a:avLst/>
          </a:prstGeom>
          <a:noFill/>
        </p:spPr>
      </p:pic>
      <p:sp>
        <p:nvSpPr>
          <p:cNvPr id="92" name="Oval 91"/>
          <p:cNvSpPr/>
          <p:nvPr/>
        </p:nvSpPr>
        <p:spPr>
          <a:xfrm>
            <a:off x="4724400" y="5181600"/>
            <a:ext cx="533400" cy="1295400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>
            <a:stCxn id="92" idx="2"/>
          </p:cNvCxnSpPr>
          <p:nvPr/>
        </p:nvCxnSpPr>
        <p:spPr>
          <a:xfrm rot="10800000">
            <a:off x="4114800" y="5715000"/>
            <a:ext cx="609600" cy="114300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858000" y="1676400"/>
            <a:ext cx="2209800" cy="36933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electrostatic drive (ESD) acts directly on the test ITM and ETM test masses.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± 400 V (</a:t>
            </a:r>
            <a:r>
              <a:rPr lang="el-GR" dirty="0" smtClean="0"/>
              <a:t>Δ</a:t>
            </a:r>
            <a:r>
              <a:rPr lang="en-US" dirty="0" smtClean="0"/>
              <a:t>V 800 V)</a:t>
            </a:r>
          </a:p>
          <a:p>
            <a:pPr lvl="1"/>
            <a:r>
              <a:rPr lang="en-US" dirty="0" smtClean="0"/>
              <a:t>≈ 100 </a:t>
            </a:r>
            <a:r>
              <a:rPr lang="el-GR" dirty="0" smtClean="0"/>
              <a:t>μ</a:t>
            </a:r>
            <a:r>
              <a:rPr lang="en-US" dirty="0" smtClean="0"/>
              <a:t>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Each quadrant has an independent control channel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Common bias channel over all quadrants</a:t>
            </a:r>
            <a:endParaRPr lang="en-US" dirty="0"/>
          </a:p>
        </p:txBody>
      </p:sp>
      <p:cxnSp>
        <p:nvCxnSpPr>
          <p:cNvPr id="105" name="Straight Connector 104"/>
          <p:cNvCxnSpPr/>
          <p:nvPr/>
        </p:nvCxnSpPr>
        <p:spPr>
          <a:xfrm rot="16200000" flipH="1">
            <a:off x="723900" y="5143500"/>
            <a:ext cx="2895600" cy="762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0800000" flipV="1">
            <a:off x="762000" y="5334000"/>
            <a:ext cx="2743200" cy="762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3622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UL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14478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2438400" y="5562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LL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1447800" y="5562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LR</a:t>
            </a:r>
            <a:endParaRPr lang="en-US" dirty="0"/>
          </a:p>
        </p:txBody>
      </p:sp>
      <p:sp>
        <p:nvSpPr>
          <p:cNvPr id="93" name="Footer Placeholder 9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155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156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Backups: Quadruple Suspension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7467600" y="1676400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MIT monolithic quad in BSC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June 2010</a:t>
            </a:r>
            <a:endParaRPr lang="en-US" dirty="0"/>
          </a:p>
        </p:txBody>
      </p:sp>
      <p:sp>
        <p:nvSpPr>
          <p:cNvPr id="102" name="Slide Number Placeholder 16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r>
              <a:rPr lang="en-US" dirty="0" smtClean="0"/>
              <a:t>/33</a:t>
            </a:r>
            <a:endParaRPr lang="en-US" dirty="0"/>
          </a:p>
        </p:txBody>
      </p:sp>
      <p:pic>
        <p:nvPicPr>
          <p:cNvPr id="92" name="Picture 2" descr="C:\Users\Brett\Desktop\Lab Pictures\Quad Noise Prototype\2010\23-25 June 2010\P6250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" y="1371600"/>
            <a:ext cx="7313978" cy="5486400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LIGO and gravitational waves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Seismic (vibration) isolation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Competing damping control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Method of modal damping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Optimization of modal damping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G1200694</a:t>
            </a:r>
          </a:p>
          <a:p>
            <a:r>
              <a:rPr lang="en-US" dirty="0" smtClean="0"/>
              <a:t> - ACC 2012 - 27 June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ulsar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398587"/>
            <a:ext cx="18669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bhmerger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474787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supernova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474787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6019800" y="2770187"/>
            <a:ext cx="1866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Pulsar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219200" y="2770187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Supernova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3581400" y="2770187"/>
            <a:ext cx="1752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Merging Black </a:t>
            </a:r>
            <a:r>
              <a:rPr lang="en-US" sz="1200" dirty="0" smtClean="0">
                <a:latin typeface="Calibri" pitchFamily="34" charset="0"/>
              </a:rPr>
              <a:t>Holes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876800"/>
            <a:ext cx="457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Supernovae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Asymmetry required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Coalescing Binaries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Black Holes or Neutron Stars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Mergers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4876800"/>
            <a:ext cx="3657600" cy="177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Pulsars</a:t>
            </a: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Asymmetry required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Stochastic Background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(Big bang, etc.)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Gravitational Waves</a:t>
            </a:r>
            <a:endParaRPr lang="en-US" b="1" dirty="0"/>
          </a:p>
        </p:txBody>
      </p:sp>
      <p:pic>
        <p:nvPicPr>
          <p:cNvPr id="11" name="Picture 8" descr="ring of particles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9371" y="3138131"/>
            <a:ext cx="3290229" cy="151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2133600" y="3145102"/>
          <a:ext cx="1981200" cy="1503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7" imgW="7619048" imgH="6201200" progId="">
                  <p:embed/>
                </p:oleObj>
              </mc:Choice>
              <mc:Fallback>
                <p:oleObj r:id="rId7" imgW="7619048" imgH="62012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45102"/>
                        <a:ext cx="1981200" cy="1503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>
            <a:off x="4191000" y="38100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20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8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11" cstate="print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sp>
        <p:nvSpPr>
          <p:cNvPr id="22" name="TextBox 21"/>
          <p:cNvSpPr txBox="1"/>
          <p:nvPr/>
        </p:nvSpPr>
        <p:spPr>
          <a:xfrm>
            <a:off x="672171" y="3429000"/>
            <a:ext cx="137160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Wave of strain amplitude 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33600" y="3124200"/>
            <a:ext cx="19812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953000" y="3124200"/>
            <a:ext cx="32766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G1200694</a:t>
            </a:r>
          </a:p>
          <a:p>
            <a:r>
              <a:rPr lang="en-US" dirty="0" smtClean="0"/>
              <a:t> - ACC 2012 - 27 June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4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 cstate="print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pic>
        <p:nvPicPr>
          <p:cNvPr id="2" name="Picture 4" descr="LH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485900"/>
            <a:ext cx="33528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LL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240768"/>
            <a:ext cx="3352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The Laser Interferometer</a:t>
            </a:r>
            <a:br>
              <a:rPr lang="en-US" sz="3600" b="1" dirty="0" smtClean="0"/>
            </a:br>
            <a:r>
              <a:rPr lang="en-US" sz="3600" b="1" dirty="0" smtClean="0"/>
              <a:t>Gravitational-wave Observatory (LIGO)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64124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Livingston, LA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3657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Hanford, WA</a:t>
            </a:r>
            <a:endParaRPr lang="en-US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5486400"/>
            <a:ext cx="5791200" cy="13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60" tIns="46080" rIns="92160" bIns="46080">
            <a:spAutoFit/>
          </a:bodyPr>
          <a:lstStyle/>
          <a:p>
            <a:pPr>
              <a:buSzPct val="99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i="1" dirty="0" smtClean="0">
                <a:solidFill>
                  <a:srgbClr val="3333CC"/>
                </a:solidFill>
                <a:latin typeface="Arial" pitchFamily="34" charset="0"/>
              </a:rPr>
              <a:t> 3, </a:t>
            </a:r>
            <a:r>
              <a:rPr lang="en-GB" sz="1400" b="1" i="1" dirty="0">
                <a:solidFill>
                  <a:srgbClr val="3333CC"/>
                </a:solidFill>
                <a:latin typeface="Arial" pitchFamily="34" charset="0"/>
              </a:rPr>
              <a:t>4 km </a:t>
            </a:r>
            <a:r>
              <a:rPr lang="en-GB" sz="1400" b="1" i="1" dirty="0" smtClean="0">
                <a:solidFill>
                  <a:srgbClr val="3333CC"/>
                </a:solidFill>
                <a:latin typeface="Arial" pitchFamily="34" charset="0"/>
              </a:rPr>
              <a:t>interferometers </a:t>
            </a:r>
            <a:r>
              <a:rPr lang="en-GB" sz="1400" b="1" i="1" dirty="0">
                <a:solidFill>
                  <a:srgbClr val="3333CC"/>
                </a:solidFill>
                <a:latin typeface="Arial" pitchFamily="34" charset="0"/>
              </a:rPr>
              <a:t>at 2 sites in the US</a:t>
            </a:r>
          </a:p>
          <a:p>
            <a:pPr>
              <a:buSzPct val="99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i="1" dirty="0">
                <a:solidFill>
                  <a:srgbClr val="3333CC"/>
                </a:solidFill>
                <a:latin typeface="Arial" pitchFamily="34" charset="0"/>
              </a:rPr>
              <a:t> Michelson interferometers </a:t>
            </a:r>
            <a:r>
              <a:rPr lang="en-GB" sz="1400" b="1" i="1" dirty="0" smtClean="0">
                <a:solidFill>
                  <a:srgbClr val="3333CC"/>
                </a:solidFill>
                <a:latin typeface="Arial" pitchFamily="34" charset="0"/>
              </a:rPr>
              <a:t>with </a:t>
            </a:r>
            <a:r>
              <a:rPr lang="en-GB" sz="1400" b="1" i="1" dirty="0" err="1" smtClean="0">
                <a:solidFill>
                  <a:srgbClr val="3333CC"/>
                </a:solidFill>
                <a:latin typeface="Arial" pitchFamily="34" charset="0"/>
              </a:rPr>
              <a:t>Fabry-Pérot</a:t>
            </a:r>
            <a:r>
              <a:rPr lang="en-GB" sz="1400" b="1" i="1" dirty="0" smtClean="0">
                <a:solidFill>
                  <a:srgbClr val="3333CC"/>
                </a:solidFill>
                <a:latin typeface="Arial" pitchFamily="34" charset="0"/>
              </a:rPr>
              <a:t> arms</a:t>
            </a:r>
            <a:endParaRPr lang="en-GB" sz="1400" b="1" i="1" dirty="0">
              <a:solidFill>
                <a:srgbClr val="3333CC"/>
              </a:solidFill>
              <a:latin typeface="Arial" pitchFamily="34" charset="0"/>
            </a:endParaRPr>
          </a:p>
          <a:p>
            <a:pPr>
              <a:buSzPct val="100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i="1" dirty="0">
                <a:solidFill>
                  <a:srgbClr val="3333CC"/>
                </a:solidFill>
                <a:latin typeface="Arial" pitchFamily="34" charset="0"/>
              </a:rPr>
              <a:t> Optical path enclosed in vacuum</a:t>
            </a:r>
          </a:p>
          <a:p>
            <a:pPr>
              <a:buSzPct val="100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i="1" dirty="0">
                <a:solidFill>
                  <a:srgbClr val="3333CC"/>
                </a:solidFill>
                <a:latin typeface="Arial" pitchFamily="34" charset="0"/>
              </a:rPr>
              <a:t> Sensitive to strains around </a:t>
            </a:r>
            <a:r>
              <a:rPr lang="en-GB" sz="1400" b="1" i="1" dirty="0" smtClean="0">
                <a:solidFill>
                  <a:srgbClr val="3333CC"/>
                </a:solidFill>
                <a:latin typeface="Arial" pitchFamily="34" charset="0"/>
              </a:rPr>
              <a:t>10</a:t>
            </a:r>
            <a:r>
              <a:rPr lang="en-GB" sz="1400" b="1" i="1" baseline="30000" dirty="0" smtClean="0">
                <a:solidFill>
                  <a:srgbClr val="3333CC"/>
                </a:solidFill>
                <a:latin typeface="Arial" pitchFamily="34" charset="0"/>
              </a:rPr>
              <a:t>-22 </a:t>
            </a:r>
            <a:r>
              <a:rPr lang="en-GB" sz="1400" b="1" i="1" dirty="0" smtClean="0">
                <a:solidFill>
                  <a:srgbClr val="3333CC"/>
                </a:solidFill>
                <a:latin typeface="Arial" pitchFamily="34" charset="0"/>
              </a:rPr>
              <a:t>-&gt; 10</a:t>
            </a:r>
            <a:r>
              <a:rPr lang="en-GB" sz="1400" b="1" i="1" baseline="30000" dirty="0" smtClean="0">
                <a:solidFill>
                  <a:srgbClr val="3333CC"/>
                </a:solidFill>
                <a:latin typeface="Arial" pitchFamily="34" charset="0"/>
              </a:rPr>
              <a:t>-19</a:t>
            </a:r>
            <a:r>
              <a:rPr lang="en-GB" sz="1400" b="1" i="1" dirty="0" smtClean="0">
                <a:solidFill>
                  <a:srgbClr val="3333CC"/>
                </a:solidFill>
                <a:latin typeface="Arial" pitchFamily="34" charset="0"/>
              </a:rPr>
              <a:t>m</a:t>
            </a:r>
            <a:r>
              <a:rPr lang="en-GB" sz="1400" b="1" i="1" baseline="-25000" dirty="0" smtClean="0">
                <a:solidFill>
                  <a:srgbClr val="3333CC"/>
                </a:solidFill>
                <a:latin typeface="Arial" pitchFamily="34" charset="0"/>
              </a:rPr>
              <a:t>rms</a:t>
            </a:r>
          </a:p>
          <a:p>
            <a:pPr>
              <a:buSzPct val="100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i="1" dirty="0" smtClean="0">
                <a:solidFill>
                  <a:srgbClr val="3333CC"/>
                </a:solidFill>
                <a:latin typeface="Arial" pitchFamily="34" charset="0"/>
              </a:rPr>
              <a:t> LIGO Budget  ≈ $60 Million per year from NSF. </a:t>
            </a:r>
          </a:p>
          <a:p>
            <a:pPr>
              <a:buSzPct val="100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i="1" dirty="0" smtClean="0">
                <a:solidFill>
                  <a:srgbClr val="3333CC"/>
                </a:solidFill>
                <a:latin typeface="Arial" pitchFamily="34" charset="0"/>
              </a:rPr>
              <a:t> Operated by MIT and Caltech.</a:t>
            </a:r>
            <a:endParaRPr lang="en-GB" sz="1400" b="1" i="1" baseline="30000" dirty="0">
              <a:solidFill>
                <a:srgbClr val="3333CC"/>
              </a:solidFill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67640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0" y="13716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Funded by </a:t>
            </a:r>
            <a:endParaRPr lang="en-US" sz="1600" dirty="0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-76200" y="1200239"/>
            <a:ext cx="5791200" cy="4362361"/>
            <a:chOff x="96" y="1248"/>
            <a:chExt cx="3360" cy="2531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3281" cy="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205"/>
            <p:cNvGrpSpPr>
              <a:grpSpLocks/>
            </p:cNvGrpSpPr>
            <p:nvPr/>
          </p:nvGrpSpPr>
          <p:grpSpPr bwMode="auto">
            <a:xfrm>
              <a:off x="182" y="1299"/>
              <a:ext cx="3263" cy="2480"/>
              <a:chOff x="182" y="1299"/>
              <a:chExt cx="3263" cy="2480"/>
            </a:xfrm>
          </p:grpSpPr>
          <p:sp>
            <p:nvSpPr>
              <p:cNvPr id="46" name="Line 5"/>
              <p:cNvSpPr>
                <a:spLocks noChangeShapeType="1"/>
              </p:cNvSpPr>
              <p:nvPr/>
            </p:nvSpPr>
            <p:spPr bwMode="auto">
              <a:xfrm>
                <a:off x="469" y="2363"/>
                <a:ext cx="31" cy="1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6"/>
              <p:cNvSpPr>
                <a:spLocks noChangeShapeType="1"/>
              </p:cNvSpPr>
              <p:nvPr/>
            </p:nvSpPr>
            <p:spPr bwMode="auto">
              <a:xfrm>
                <a:off x="385" y="2363"/>
                <a:ext cx="55" cy="1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"/>
              <p:cNvSpPr>
                <a:spLocks/>
              </p:cNvSpPr>
              <p:nvPr/>
            </p:nvSpPr>
            <p:spPr bwMode="auto">
              <a:xfrm>
                <a:off x="440" y="2345"/>
                <a:ext cx="37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37" y="18"/>
                  </a:cxn>
                  <a:cxn ang="0">
                    <a:pos x="0" y="0"/>
                  </a:cxn>
                  <a:cxn ang="0">
                    <a:pos x="0" y="37"/>
                  </a:cxn>
                </a:cxnLst>
                <a:rect l="0" t="0" r="r" b="b"/>
                <a:pathLst>
                  <a:path w="37" h="37">
                    <a:moveTo>
                      <a:pt x="0" y="37"/>
                    </a:moveTo>
                    <a:lnTo>
                      <a:pt x="37" y="18"/>
                    </a:lnTo>
                    <a:lnTo>
                      <a:pt x="0" y="0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8"/>
              <p:cNvSpPr>
                <a:spLocks noEditPoints="1"/>
              </p:cNvSpPr>
              <p:nvPr/>
            </p:nvSpPr>
            <p:spPr bwMode="auto">
              <a:xfrm>
                <a:off x="2064" y="3393"/>
                <a:ext cx="227" cy="81"/>
              </a:xfrm>
              <a:custGeom>
                <a:avLst/>
                <a:gdLst/>
                <a:ahLst/>
                <a:cxnLst>
                  <a:cxn ang="0">
                    <a:pos x="4" y="388"/>
                  </a:cxn>
                  <a:cxn ang="0">
                    <a:pos x="49" y="268"/>
                  </a:cxn>
                  <a:cxn ang="0">
                    <a:pos x="77" y="256"/>
                  </a:cxn>
                  <a:cxn ang="0">
                    <a:pos x="89" y="283"/>
                  </a:cxn>
                  <a:cxn ang="0">
                    <a:pos x="44" y="403"/>
                  </a:cxn>
                  <a:cxn ang="0">
                    <a:pos x="17" y="415"/>
                  </a:cxn>
                  <a:cxn ang="0">
                    <a:pos x="4" y="388"/>
                  </a:cxn>
                  <a:cxn ang="0">
                    <a:pos x="96" y="145"/>
                  </a:cxn>
                  <a:cxn ang="0">
                    <a:pos x="126" y="92"/>
                  </a:cxn>
                  <a:cxn ang="0">
                    <a:pos x="130" y="87"/>
                  </a:cxn>
                  <a:cxn ang="0">
                    <a:pos x="176" y="44"/>
                  </a:cxn>
                  <a:cxn ang="0">
                    <a:pos x="181" y="40"/>
                  </a:cxn>
                  <a:cxn ang="0">
                    <a:pos x="185" y="39"/>
                  </a:cxn>
                  <a:cxn ang="0">
                    <a:pos x="213" y="49"/>
                  </a:cxn>
                  <a:cxn ang="0">
                    <a:pos x="203" y="77"/>
                  </a:cxn>
                  <a:cxn ang="0">
                    <a:pos x="200" y="79"/>
                  </a:cxn>
                  <a:cxn ang="0">
                    <a:pos x="205" y="75"/>
                  </a:cxn>
                  <a:cxn ang="0">
                    <a:pos x="159" y="118"/>
                  </a:cxn>
                  <a:cxn ang="0">
                    <a:pos x="163" y="113"/>
                  </a:cxn>
                  <a:cxn ang="0">
                    <a:pos x="133" y="166"/>
                  </a:cxn>
                  <a:cxn ang="0">
                    <a:pos x="104" y="174"/>
                  </a:cxn>
                  <a:cxn ang="0">
                    <a:pos x="96" y="145"/>
                  </a:cxn>
                  <a:cxn ang="0">
                    <a:pos x="315" y="0"/>
                  </a:cxn>
                  <a:cxn ang="0">
                    <a:pos x="443" y="0"/>
                  </a:cxn>
                  <a:cxn ang="0">
                    <a:pos x="464" y="21"/>
                  </a:cxn>
                  <a:cxn ang="0">
                    <a:pos x="443" y="43"/>
                  </a:cxn>
                  <a:cxn ang="0">
                    <a:pos x="315" y="43"/>
                  </a:cxn>
                  <a:cxn ang="0">
                    <a:pos x="294" y="21"/>
                  </a:cxn>
                  <a:cxn ang="0">
                    <a:pos x="315" y="0"/>
                  </a:cxn>
                  <a:cxn ang="0">
                    <a:pos x="571" y="0"/>
                  </a:cxn>
                  <a:cxn ang="0">
                    <a:pos x="699" y="0"/>
                  </a:cxn>
                  <a:cxn ang="0">
                    <a:pos x="720" y="21"/>
                  </a:cxn>
                  <a:cxn ang="0">
                    <a:pos x="699" y="43"/>
                  </a:cxn>
                  <a:cxn ang="0">
                    <a:pos x="571" y="43"/>
                  </a:cxn>
                  <a:cxn ang="0">
                    <a:pos x="550" y="21"/>
                  </a:cxn>
                  <a:cxn ang="0">
                    <a:pos x="571" y="0"/>
                  </a:cxn>
                  <a:cxn ang="0">
                    <a:pos x="827" y="0"/>
                  </a:cxn>
                  <a:cxn ang="0">
                    <a:pos x="955" y="0"/>
                  </a:cxn>
                  <a:cxn ang="0">
                    <a:pos x="976" y="21"/>
                  </a:cxn>
                  <a:cxn ang="0">
                    <a:pos x="955" y="43"/>
                  </a:cxn>
                  <a:cxn ang="0">
                    <a:pos x="827" y="43"/>
                  </a:cxn>
                  <a:cxn ang="0">
                    <a:pos x="806" y="21"/>
                  </a:cxn>
                  <a:cxn ang="0">
                    <a:pos x="827" y="0"/>
                  </a:cxn>
                  <a:cxn ang="0">
                    <a:pos x="1083" y="0"/>
                  </a:cxn>
                  <a:cxn ang="0">
                    <a:pos x="1170" y="0"/>
                  </a:cxn>
                  <a:cxn ang="0">
                    <a:pos x="1192" y="21"/>
                  </a:cxn>
                  <a:cxn ang="0">
                    <a:pos x="1170" y="43"/>
                  </a:cxn>
                  <a:cxn ang="0">
                    <a:pos x="1083" y="43"/>
                  </a:cxn>
                  <a:cxn ang="0">
                    <a:pos x="1062" y="21"/>
                  </a:cxn>
                  <a:cxn ang="0">
                    <a:pos x="1083" y="0"/>
                  </a:cxn>
                </a:cxnLst>
                <a:rect l="0" t="0" r="r" b="b"/>
                <a:pathLst>
                  <a:path w="1192" h="420">
                    <a:moveTo>
                      <a:pt x="4" y="388"/>
                    </a:moveTo>
                    <a:lnTo>
                      <a:pt x="49" y="268"/>
                    </a:lnTo>
                    <a:cubicBezTo>
                      <a:pt x="53" y="257"/>
                      <a:pt x="66" y="251"/>
                      <a:pt x="77" y="256"/>
                    </a:cubicBezTo>
                    <a:cubicBezTo>
                      <a:pt x="88" y="260"/>
                      <a:pt x="93" y="272"/>
                      <a:pt x="89" y="283"/>
                    </a:cubicBezTo>
                    <a:lnTo>
                      <a:pt x="44" y="403"/>
                    </a:lnTo>
                    <a:cubicBezTo>
                      <a:pt x="40" y="414"/>
                      <a:pt x="28" y="420"/>
                      <a:pt x="17" y="415"/>
                    </a:cubicBezTo>
                    <a:cubicBezTo>
                      <a:pt x="6" y="411"/>
                      <a:pt x="0" y="399"/>
                      <a:pt x="4" y="388"/>
                    </a:cubicBezTo>
                    <a:close/>
                    <a:moveTo>
                      <a:pt x="96" y="145"/>
                    </a:moveTo>
                    <a:lnTo>
                      <a:pt x="126" y="92"/>
                    </a:lnTo>
                    <a:cubicBezTo>
                      <a:pt x="127" y="90"/>
                      <a:pt x="128" y="88"/>
                      <a:pt x="130" y="87"/>
                    </a:cubicBezTo>
                    <a:lnTo>
                      <a:pt x="176" y="44"/>
                    </a:lnTo>
                    <a:cubicBezTo>
                      <a:pt x="177" y="42"/>
                      <a:pt x="179" y="41"/>
                      <a:pt x="181" y="40"/>
                    </a:cubicBezTo>
                    <a:lnTo>
                      <a:pt x="185" y="39"/>
                    </a:lnTo>
                    <a:cubicBezTo>
                      <a:pt x="195" y="33"/>
                      <a:pt x="208" y="38"/>
                      <a:pt x="213" y="49"/>
                    </a:cubicBezTo>
                    <a:cubicBezTo>
                      <a:pt x="218" y="59"/>
                      <a:pt x="214" y="72"/>
                      <a:pt x="203" y="77"/>
                    </a:cubicBezTo>
                    <a:lnTo>
                      <a:pt x="200" y="79"/>
                    </a:lnTo>
                    <a:lnTo>
                      <a:pt x="205" y="75"/>
                    </a:lnTo>
                    <a:lnTo>
                      <a:pt x="159" y="118"/>
                    </a:lnTo>
                    <a:lnTo>
                      <a:pt x="163" y="113"/>
                    </a:lnTo>
                    <a:lnTo>
                      <a:pt x="133" y="166"/>
                    </a:lnTo>
                    <a:cubicBezTo>
                      <a:pt x="127" y="177"/>
                      <a:pt x="114" y="180"/>
                      <a:pt x="104" y="174"/>
                    </a:cubicBezTo>
                    <a:cubicBezTo>
                      <a:pt x="94" y="169"/>
                      <a:pt x="90" y="156"/>
                      <a:pt x="96" y="145"/>
                    </a:cubicBezTo>
                    <a:close/>
                    <a:moveTo>
                      <a:pt x="315" y="0"/>
                    </a:moveTo>
                    <a:lnTo>
                      <a:pt x="443" y="0"/>
                    </a:lnTo>
                    <a:cubicBezTo>
                      <a:pt x="455" y="0"/>
                      <a:pt x="464" y="10"/>
                      <a:pt x="464" y="21"/>
                    </a:cubicBezTo>
                    <a:cubicBezTo>
                      <a:pt x="464" y="33"/>
                      <a:pt x="455" y="43"/>
                      <a:pt x="443" y="43"/>
                    </a:cubicBezTo>
                    <a:lnTo>
                      <a:pt x="315" y="43"/>
                    </a:lnTo>
                    <a:cubicBezTo>
                      <a:pt x="303" y="43"/>
                      <a:pt x="294" y="33"/>
                      <a:pt x="294" y="21"/>
                    </a:cubicBezTo>
                    <a:cubicBezTo>
                      <a:pt x="294" y="10"/>
                      <a:pt x="303" y="0"/>
                      <a:pt x="315" y="0"/>
                    </a:cubicBezTo>
                    <a:close/>
                    <a:moveTo>
                      <a:pt x="571" y="0"/>
                    </a:moveTo>
                    <a:lnTo>
                      <a:pt x="699" y="0"/>
                    </a:lnTo>
                    <a:cubicBezTo>
                      <a:pt x="711" y="0"/>
                      <a:pt x="720" y="10"/>
                      <a:pt x="720" y="21"/>
                    </a:cubicBezTo>
                    <a:cubicBezTo>
                      <a:pt x="720" y="33"/>
                      <a:pt x="711" y="43"/>
                      <a:pt x="699" y="43"/>
                    </a:cubicBezTo>
                    <a:lnTo>
                      <a:pt x="571" y="43"/>
                    </a:lnTo>
                    <a:cubicBezTo>
                      <a:pt x="559" y="43"/>
                      <a:pt x="550" y="33"/>
                      <a:pt x="550" y="21"/>
                    </a:cubicBezTo>
                    <a:cubicBezTo>
                      <a:pt x="550" y="10"/>
                      <a:pt x="559" y="0"/>
                      <a:pt x="571" y="0"/>
                    </a:cubicBezTo>
                    <a:close/>
                    <a:moveTo>
                      <a:pt x="827" y="0"/>
                    </a:moveTo>
                    <a:lnTo>
                      <a:pt x="955" y="0"/>
                    </a:lnTo>
                    <a:cubicBezTo>
                      <a:pt x="967" y="0"/>
                      <a:pt x="976" y="10"/>
                      <a:pt x="976" y="21"/>
                    </a:cubicBezTo>
                    <a:cubicBezTo>
                      <a:pt x="976" y="33"/>
                      <a:pt x="967" y="43"/>
                      <a:pt x="955" y="43"/>
                    </a:cubicBezTo>
                    <a:lnTo>
                      <a:pt x="827" y="43"/>
                    </a:lnTo>
                    <a:cubicBezTo>
                      <a:pt x="815" y="43"/>
                      <a:pt x="806" y="33"/>
                      <a:pt x="806" y="21"/>
                    </a:cubicBezTo>
                    <a:cubicBezTo>
                      <a:pt x="806" y="10"/>
                      <a:pt x="815" y="0"/>
                      <a:pt x="827" y="0"/>
                    </a:cubicBezTo>
                    <a:close/>
                    <a:moveTo>
                      <a:pt x="1083" y="0"/>
                    </a:moveTo>
                    <a:lnTo>
                      <a:pt x="1170" y="0"/>
                    </a:lnTo>
                    <a:cubicBezTo>
                      <a:pt x="1182" y="0"/>
                      <a:pt x="1192" y="10"/>
                      <a:pt x="1192" y="21"/>
                    </a:cubicBezTo>
                    <a:cubicBezTo>
                      <a:pt x="1192" y="33"/>
                      <a:pt x="1182" y="43"/>
                      <a:pt x="1170" y="43"/>
                    </a:cubicBezTo>
                    <a:lnTo>
                      <a:pt x="1083" y="43"/>
                    </a:lnTo>
                    <a:cubicBezTo>
                      <a:pt x="1071" y="43"/>
                      <a:pt x="1062" y="33"/>
                      <a:pt x="1062" y="21"/>
                    </a:cubicBezTo>
                    <a:cubicBezTo>
                      <a:pt x="1062" y="10"/>
                      <a:pt x="1071" y="0"/>
                      <a:pt x="108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4763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9"/>
              <p:cNvSpPr>
                <a:spLocks/>
              </p:cNvSpPr>
              <p:nvPr/>
            </p:nvSpPr>
            <p:spPr bwMode="auto">
              <a:xfrm>
                <a:off x="2287" y="3379"/>
                <a:ext cx="37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37" y="18"/>
                  </a:cxn>
                  <a:cxn ang="0">
                    <a:pos x="0" y="0"/>
                  </a:cxn>
                  <a:cxn ang="0">
                    <a:pos x="0" y="37"/>
                  </a:cxn>
                </a:cxnLst>
                <a:rect l="0" t="0" r="r" b="b"/>
                <a:pathLst>
                  <a:path w="37" h="37">
                    <a:moveTo>
                      <a:pt x="0" y="37"/>
                    </a:moveTo>
                    <a:lnTo>
                      <a:pt x="37" y="18"/>
                    </a:lnTo>
                    <a:lnTo>
                      <a:pt x="0" y="0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10"/>
              <p:cNvSpPr>
                <a:spLocks noChangeShapeType="1"/>
              </p:cNvSpPr>
              <p:nvPr/>
            </p:nvSpPr>
            <p:spPr bwMode="auto">
              <a:xfrm>
                <a:off x="1979" y="3423"/>
                <a:ext cx="1" cy="43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1"/>
              <p:cNvSpPr>
                <a:spLocks/>
              </p:cNvSpPr>
              <p:nvPr/>
            </p:nvSpPr>
            <p:spPr bwMode="auto">
              <a:xfrm>
                <a:off x="575" y="2343"/>
                <a:ext cx="141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0"/>
                  </a:cxn>
                  <a:cxn ang="0">
                    <a:pos x="141" y="0"/>
                  </a:cxn>
                </a:cxnLst>
                <a:rect l="0" t="0" r="r" b="b"/>
                <a:pathLst>
                  <a:path w="141" h="20">
                    <a:moveTo>
                      <a:pt x="0" y="20"/>
                    </a:moveTo>
                    <a:lnTo>
                      <a:pt x="0" y="0"/>
                    </a:lnTo>
                    <a:lnTo>
                      <a:pt x="141" y="0"/>
                    </a:lnTo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2"/>
              <p:cNvSpPr>
                <a:spLocks/>
              </p:cNvSpPr>
              <p:nvPr/>
            </p:nvSpPr>
            <p:spPr bwMode="auto">
              <a:xfrm>
                <a:off x="857" y="2343"/>
                <a:ext cx="103" cy="20"/>
              </a:xfrm>
              <a:custGeom>
                <a:avLst/>
                <a:gdLst/>
                <a:ahLst/>
                <a:cxnLst>
                  <a:cxn ang="0">
                    <a:pos x="103" y="20"/>
                  </a:cxn>
                  <a:cxn ang="0">
                    <a:pos x="35" y="20"/>
                  </a:cxn>
                  <a:cxn ang="0">
                    <a:pos x="0" y="0"/>
                  </a:cxn>
                </a:cxnLst>
                <a:rect l="0" t="0" r="r" b="b"/>
                <a:pathLst>
                  <a:path w="103" h="20">
                    <a:moveTo>
                      <a:pt x="103" y="20"/>
                    </a:moveTo>
                    <a:lnTo>
                      <a:pt x="35" y="2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3"/>
              <p:cNvSpPr>
                <a:spLocks/>
              </p:cNvSpPr>
              <p:nvPr/>
            </p:nvSpPr>
            <p:spPr bwMode="auto">
              <a:xfrm>
                <a:off x="960" y="2345"/>
                <a:ext cx="37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37" y="18"/>
                  </a:cxn>
                  <a:cxn ang="0">
                    <a:pos x="0" y="0"/>
                  </a:cxn>
                  <a:cxn ang="0">
                    <a:pos x="0" y="37"/>
                  </a:cxn>
                </a:cxnLst>
                <a:rect l="0" t="0" r="r" b="b"/>
                <a:pathLst>
                  <a:path w="37" h="37">
                    <a:moveTo>
                      <a:pt x="0" y="37"/>
                    </a:moveTo>
                    <a:lnTo>
                      <a:pt x="37" y="18"/>
                    </a:lnTo>
                    <a:lnTo>
                      <a:pt x="0" y="0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14"/>
              <p:cNvSpPr>
                <a:spLocks noChangeArrowheads="1"/>
              </p:cNvSpPr>
              <p:nvPr/>
            </p:nvSpPr>
            <p:spPr bwMode="auto">
              <a:xfrm>
                <a:off x="2608" y="1645"/>
                <a:ext cx="654" cy="29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5"/>
              <p:cNvSpPr>
                <a:spLocks/>
              </p:cNvSpPr>
              <p:nvPr/>
            </p:nvSpPr>
            <p:spPr bwMode="auto">
              <a:xfrm>
                <a:off x="2610" y="1645"/>
                <a:ext cx="649" cy="290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3289" y="0"/>
                  </a:cxn>
                  <a:cxn ang="0">
                    <a:pos x="3396" y="106"/>
                  </a:cxn>
                  <a:cxn ang="0">
                    <a:pos x="3396" y="106"/>
                  </a:cxn>
                  <a:cxn ang="0">
                    <a:pos x="3396" y="1409"/>
                  </a:cxn>
                  <a:cxn ang="0">
                    <a:pos x="3289" y="1516"/>
                  </a:cxn>
                  <a:cxn ang="0">
                    <a:pos x="106" y="1516"/>
                  </a:cxn>
                  <a:cxn ang="0">
                    <a:pos x="0" y="1409"/>
                  </a:cxn>
                  <a:cxn ang="0">
                    <a:pos x="0" y="1409"/>
                  </a:cxn>
                  <a:cxn ang="0">
                    <a:pos x="0" y="106"/>
                  </a:cxn>
                  <a:cxn ang="0">
                    <a:pos x="106" y="0"/>
                  </a:cxn>
                </a:cxnLst>
                <a:rect l="0" t="0" r="r" b="b"/>
                <a:pathLst>
                  <a:path w="3396" h="1516">
                    <a:moveTo>
                      <a:pt x="106" y="0"/>
                    </a:moveTo>
                    <a:lnTo>
                      <a:pt x="3289" y="0"/>
                    </a:lnTo>
                    <a:cubicBezTo>
                      <a:pt x="3348" y="0"/>
                      <a:pt x="3396" y="47"/>
                      <a:pt x="3396" y="106"/>
                    </a:cubicBezTo>
                    <a:cubicBezTo>
                      <a:pt x="3396" y="106"/>
                      <a:pt x="3396" y="106"/>
                      <a:pt x="3396" y="106"/>
                    </a:cubicBezTo>
                    <a:lnTo>
                      <a:pt x="3396" y="1409"/>
                    </a:lnTo>
                    <a:cubicBezTo>
                      <a:pt x="3396" y="1468"/>
                      <a:pt x="3348" y="1516"/>
                      <a:pt x="3289" y="1516"/>
                    </a:cubicBezTo>
                    <a:lnTo>
                      <a:pt x="106" y="1516"/>
                    </a:lnTo>
                    <a:cubicBezTo>
                      <a:pt x="47" y="1516"/>
                      <a:pt x="0" y="1468"/>
                      <a:pt x="0" y="1409"/>
                    </a:cubicBezTo>
                    <a:lnTo>
                      <a:pt x="0" y="1409"/>
                    </a:lnTo>
                    <a:lnTo>
                      <a:pt x="0" y="106"/>
                    </a:lnTo>
                    <a:cubicBezTo>
                      <a:pt x="0" y="47"/>
                      <a:pt x="47" y="0"/>
                      <a:pt x="1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16"/>
              <p:cNvSpPr>
                <a:spLocks noChangeArrowheads="1"/>
              </p:cNvSpPr>
              <p:nvPr/>
            </p:nvSpPr>
            <p:spPr bwMode="auto">
              <a:xfrm>
                <a:off x="2608" y="1645"/>
                <a:ext cx="654" cy="29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7"/>
              <p:cNvSpPr>
                <a:spLocks/>
              </p:cNvSpPr>
              <p:nvPr/>
            </p:nvSpPr>
            <p:spPr bwMode="auto">
              <a:xfrm>
                <a:off x="2610" y="1629"/>
                <a:ext cx="649" cy="290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3289" y="0"/>
                  </a:cxn>
                  <a:cxn ang="0">
                    <a:pos x="3396" y="107"/>
                  </a:cxn>
                  <a:cxn ang="0">
                    <a:pos x="3396" y="107"/>
                  </a:cxn>
                  <a:cxn ang="0">
                    <a:pos x="3396" y="1410"/>
                  </a:cxn>
                  <a:cxn ang="0">
                    <a:pos x="3289" y="1516"/>
                  </a:cxn>
                  <a:cxn ang="0">
                    <a:pos x="106" y="1516"/>
                  </a:cxn>
                  <a:cxn ang="0">
                    <a:pos x="0" y="1410"/>
                  </a:cxn>
                  <a:cxn ang="0">
                    <a:pos x="0" y="1410"/>
                  </a:cxn>
                  <a:cxn ang="0">
                    <a:pos x="0" y="107"/>
                  </a:cxn>
                  <a:cxn ang="0">
                    <a:pos x="106" y="0"/>
                  </a:cxn>
                </a:cxnLst>
                <a:rect l="0" t="0" r="r" b="b"/>
                <a:pathLst>
                  <a:path w="3396" h="1516">
                    <a:moveTo>
                      <a:pt x="106" y="0"/>
                    </a:moveTo>
                    <a:lnTo>
                      <a:pt x="3289" y="0"/>
                    </a:lnTo>
                    <a:cubicBezTo>
                      <a:pt x="3348" y="0"/>
                      <a:pt x="3396" y="48"/>
                      <a:pt x="3396" y="107"/>
                    </a:cubicBezTo>
                    <a:cubicBezTo>
                      <a:pt x="3396" y="107"/>
                      <a:pt x="3396" y="107"/>
                      <a:pt x="3396" y="107"/>
                    </a:cubicBezTo>
                    <a:lnTo>
                      <a:pt x="3396" y="1410"/>
                    </a:lnTo>
                    <a:cubicBezTo>
                      <a:pt x="3396" y="1468"/>
                      <a:pt x="3348" y="1516"/>
                      <a:pt x="3289" y="1516"/>
                    </a:cubicBezTo>
                    <a:lnTo>
                      <a:pt x="106" y="1516"/>
                    </a:lnTo>
                    <a:cubicBezTo>
                      <a:pt x="47" y="1516"/>
                      <a:pt x="0" y="1468"/>
                      <a:pt x="0" y="1410"/>
                    </a:cubicBezTo>
                    <a:lnTo>
                      <a:pt x="0" y="1410"/>
                    </a:lnTo>
                    <a:lnTo>
                      <a:pt x="0" y="107"/>
                    </a:lnTo>
                    <a:cubicBezTo>
                      <a:pt x="0" y="48"/>
                      <a:pt x="47" y="0"/>
                      <a:pt x="106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18"/>
              <p:cNvSpPr>
                <a:spLocks noChangeShapeType="1"/>
              </p:cNvSpPr>
              <p:nvPr/>
            </p:nvSpPr>
            <p:spPr bwMode="auto">
              <a:xfrm>
                <a:off x="1978" y="3178"/>
                <a:ext cx="1" cy="222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9"/>
              <p:cNvSpPr>
                <a:spLocks/>
              </p:cNvSpPr>
              <p:nvPr/>
            </p:nvSpPr>
            <p:spPr bwMode="auto">
              <a:xfrm>
                <a:off x="1960" y="3400"/>
                <a:ext cx="37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37"/>
                  </a:cxn>
                  <a:cxn ang="0">
                    <a:pos x="37" y="0"/>
                  </a:cxn>
                  <a:cxn ang="0">
                    <a:pos x="0" y="0"/>
                  </a:cxn>
                </a:cxnLst>
                <a:rect l="0" t="0" r="r" b="b"/>
                <a:pathLst>
                  <a:path w="37" h="37">
                    <a:moveTo>
                      <a:pt x="0" y="0"/>
                    </a:moveTo>
                    <a:lnTo>
                      <a:pt x="18" y="37"/>
                    </a:lnTo>
                    <a:lnTo>
                      <a:pt x="3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20"/>
              <p:cNvSpPr>
                <a:spLocks noChangeShapeType="1"/>
              </p:cNvSpPr>
              <p:nvPr/>
            </p:nvSpPr>
            <p:spPr bwMode="auto">
              <a:xfrm>
                <a:off x="1300" y="2363"/>
                <a:ext cx="483" cy="4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21"/>
              <p:cNvSpPr>
                <a:spLocks noChangeShapeType="1"/>
              </p:cNvSpPr>
              <p:nvPr/>
            </p:nvSpPr>
            <p:spPr bwMode="auto">
              <a:xfrm>
                <a:off x="1300" y="2363"/>
                <a:ext cx="483" cy="4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22"/>
              <p:cNvSpPr>
                <a:spLocks noChangeShapeType="1"/>
              </p:cNvSpPr>
              <p:nvPr/>
            </p:nvSpPr>
            <p:spPr bwMode="auto">
              <a:xfrm flipV="1">
                <a:off x="1308" y="2367"/>
                <a:ext cx="475" cy="146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23"/>
              <p:cNvSpPr>
                <a:spLocks noChangeShapeType="1"/>
              </p:cNvSpPr>
              <p:nvPr/>
            </p:nvSpPr>
            <p:spPr bwMode="auto">
              <a:xfrm flipV="1">
                <a:off x="1308" y="2367"/>
                <a:ext cx="475" cy="146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24"/>
              <p:cNvSpPr>
                <a:spLocks noChangeShapeType="1"/>
              </p:cNvSpPr>
              <p:nvPr/>
            </p:nvSpPr>
            <p:spPr bwMode="auto">
              <a:xfrm flipH="1" flipV="1">
                <a:off x="1300" y="2522"/>
                <a:ext cx="1292" cy="2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25"/>
              <p:cNvSpPr>
                <a:spLocks noChangeShapeType="1"/>
              </p:cNvSpPr>
              <p:nvPr/>
            </p:nvSpPr>
            <p:spPr bwMode="auto">
              <a:xfrm flipH="1" flipV="1">
                <a:off x="1300" y="2522"/>
                <a:ext cx="1292" cy="2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6"/>
              <p:cNvSpPr>
                <a:spLocks/>
              </p:cNvSpPr>
              <p:nvPr/>
            </p:nvSpPr>
            <p:spPr bwMode="auto">
              <a:xfrm>
                <a:off x="1235" y="2445"/>
                <a:ext cx="79" cy="156"/>
              </a:xfrm>
              <a:custGeom>
                <a:avLst/>
                <a:gdLst/>
                <a:ahLst/>
                <a:cxnLst>
                  <a:cxn ang="0">
                    <a:pos x="21" y="28"/>
                  </a:cxn>
                  <a:cxn ang="0">
                    <a:pos x="326" y="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414" y="761"/>
                  </a:cxn>
                  <a:cxn ang="0">
                    <a:pos x="394" y="785"/>
                  </a:cxn>
                  <a:cxn ang="0">
                    <a:pos x="394" y="785"/>
                  </a:cxn>
                  <a:cxn ang="0">
                    <a:pos x="394" y="785"/>
                  </a:cxn>
                  <a:cxn ang="0">
                    <a:pos x="89" y="811"/>
                  </a:cxn>
                  <a:cxn ang="0">
                    <a:pos x="66" y="792"/>
                  </a:cxn>
                  <a:cxn ang="0">
                    <a:pos x="1" y="51"/>
                  </a:cxn>
                  <a:cxn ang="0">
                    <a:pos x="21" y="28"/>
                  </a:cxn>
                  <a:cxn ang="0">
                    <a:pos x="21" y="28"/>
                  </a:cxn>
                </a:cxnLst>
                <a:rect l="0" t="0" r="r" b="b"/>
                <a:pathLst>
                  <a:path w="415" h="812">
                    <a:moveTo>
                      <a:pt x="21" y="28"/>
                    </a:moveTo>
                    <a:lnTo>
                      <a:pt x="326" y="1"/>
                    </a:lnTo>
                    <a:cubicBezTo>
                      <a:pt x="337" y="0"/>
                      <a:pt x="348" y="9"/>
                      <a:pt x="349" y="21"/>
                    </a:cubicBezTo>
                    <a:lnTo>
                      <a:pt x="349" y="21"/>
                    </a:lnTo>
                    <a:lnTo>
                      <a:pt x="414" y="761"/>
                    </a:lnTo>
                    <a:cubicBezTo>
                      <a:pt x="415" y="773"/>
                      <a:pt x="406" y="784"/>
                      <a:pt x="394" y="785"/>
                    </a:cubicBezTo>
                    <a:cubicBezTo>
                      <a:pt x="394" y="785"/>
                      <a:pt x="394" y="785"/>
                      <a:pt x="394" y="785"/>
                    </a:cubicBezTo>
                    <a:lnTo>
                      <a:pt x="394" y="785"/>
                    </a:lnTo>
                    <a:lnTo>
                      <a:pt x="89" y="811"/>
                    </a:lnTo>
                    <a:cubicBezTo>
                      <a:pt x="78" y="812"/>
                      <a:pt x="67" y="804"/>
                      <a:pt x="66" y="792"/>
                    </a:cubicBezTo>
                    <a:lnTo>
                      <a:pt x="1" y="51"/>
                    </a:lnTo>
                    <a:cubicBezTo>
                      <a:pt x="0" y="39"/>
                      <a:pt x="9" y="29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7"/>
              <p:cNvSpPr>
                <a:spLocks/>
              </p:cNvSpPr>
              <p:nvPr/>
            </p:nvSpPr>
            <p:spPr bwMode="auto">
              <a:xfrm>
                <a:off x="1235" y="2445"/>
                <a:ext cx="79" cy="156"/>
              </a:xfrm>
              <a:custGeom>
                <a:avLst/>
                <a:gdLst/>
                <a:ahLst/>
                <a:cxnLst>
                  <a:cxn ang="0">
                    <a:pos x="21" y="28"/>
                  </a:cxn>
                  <a:cxn ang="0">
                    <a:pos x="326" y="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414" y="761"/>
                  </a:cxn>
                  <a:cxn ang="0">
                    <a:pos x="394" y="785"/>
                  </a:cxn>
                  <a:cxn ang="0">
                    <a:pos x="394" y="785"/>
                  </a:cxn>
                  <a:cxn ang="0">
                    <a:pos x="394" y="785"/>
                  </a:cxn>
                  <a:cxn ang="0">
                    <a:pos x="89" y="811"/>
                  </a:cxn>
                  <a:cxn ang="0">
                    <a:pos x="66" y="792"/>
                  </a:cxn>
                  <a:cxn ang="0">
                    <a:pos x="1" y="51"/>
                  </a:cxn>
                  <a:cxn ang="0">
                    <a:pos x="21" y="28"/>
                  </a:cxn>
                  <a:cxn ang="0">
                    <a:pos x="21" y="28"/>
                  </a:cxn>
                </a:cxnLst>
                <a:rect l="0" t="0" r="r" b="b"/>
                <a:pathLst>
                  <a:path w="415" h="812">
                    <a:moveTo>
                      <a:pt x="21" y="28"/>
                    </a:moveTo>
                    <a:lnTo>
                      <a:pt x="326" y="1"/>
                    </a:lnTo>
                    <a:cubicBezTo>
                      <a:pt x="337" y="0"/>
                      <a:pt x="348" y="9"/>
                      <a:pt x="349" y="21"/>
                    </a:cubicBezTo>
                    <a:lnTo>
                      <a:pt x="349" y="21"/>
                    </a:lnTo>
                    <a:lnTo>
                      <a:pt x="414" y="761"/>
                    </a:lnTo>
                    <a:cubicBezTo>
                      <a:pt x="415" y="773"/>
                      <a:pt x="406" y="784"/>
                      <a:pt x="394" y="785"/>
                    </a:cubicBezTo>
                    <a:cubicBezTo>
                      <a:pt x="394" y="785"/>
                      <a:pt x="394" y="785"/>
                      <a:pt x="394" y="785"/>
                    </a:cubicBezTo>
                    <a:lnTo>
                      <a:pt x="394" y="785"/>
                    </a:lnTo>
                    <a:lnTo>
                      <a:pt x="89" y="811"/>
                    </a:lnTo>
                    <a:cubicBezTo>
                      <a:pt x="78" y="812"/>
                      <a:pt x="67" y="804"/>
                      <a:pt x="66" y="792"/>
                    </a:cubicBezTo>
                    <a:lnTo>
                      <a:pt x="1" y="51"/>
                    </a:lnTo>
                    <a:cubicBezTo>
                      <a:pt x="0" y="39"/>
                      <a:pt x="9" y="29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8"/>
              <p:cNvSpPr>
                <a:spLocks noEditPoints="1"/>
              </p:cNvSpPr>
              <p:nvPr/>
            </p:nvSpPr>
            <p:spPr bwMode="auto">
              <a:xfrm>
                <a:off x="1241" y="2446"/>
                <a:ext cx="66" cy="1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3" y="154"/>
                  </a:cxn>
                  <a:cxn ang="0">
                    <a:pos x="66" y="150"/>
                  </a:cxn>
                  <a:cxn ang="0">
                    <a:pos x="53" y="0"/>
                  </a:cxn>
                </a:cxnLst>
                <a:rect l="0" t="0" r="r" b="b"/>
                <a:pathLst>
                  <a:path w="66" h="154">
                    <a:moveTo>
                      <a:pt x="0" y="4"/>
                    </a:moveTo>
                    <a:lnTo>
                      <a:pt x="13" y="154"/>
                    </a:lnTo>
                    <a:moveTo>
                      <a:pt x="66" y="150"/>
                    </a:moveTo>
                    <a:lnTo>
                      <a:pt x="53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29"/>
              <p:cNvSpPr>
                <a:spLocks noChangeShapeType="1"/>
              </p:cNvSpPr>
              <p:nvPr/>
            </p:nvSpPr>
            <p:spPr bwMode="auto">
              <a:xfrm>
                <a:off x="1298" y="2450"/>
                <a:ext cx="13" cy="141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30"/>
              <p:cNvSpPr>
                <a:spLocks noChangeShapeType="1"/>
              </p:cNvSpPr>
              <p:nvPr/>
            </p:nvSpPr>
            <p:spPr bwMode="auto">
              <a:xfrm flipV="1">
                <a:off x="2128" y="2151"/>
                <a:ext cx="1" cy="1012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31"/>
              <p:cNvSpPr>
                <a:spLocks noChangeShapeType="1"/>
              </p:cNvSpPr>
              <p:nvPr/>
            </p:nvSpPr>
            <p:spPr bwMode="auto">
              <a:xfrm flipV="1">
                <a:off x="2128" y="2151"/>
                <a:ext cx="1" cy="1012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32"/>
              <p:cNvSpPr>
                <a:spLocks noChangeShapeType="1"/>
              </p:cNvSpPr>
              <p:nvPr/>
            </p:nvSpPr>
            <p:spPr bwMode="auto">
              <a:xfrm>
                <a:off x="2591" y="2522"/>
                <a:ext cx="734" cy="2"/>
              </a:xfrm>
              <a:prstGeom prst="line">
                <a:avLst/>
              </a:prstGeom>
              <a:noFill/>
              <a:ln w="650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33"/>
              <p:cNvSpPr>
                <a:spLocks noChangeShapeType="1"/>
              </p:cNvSpPr>
              <p:nvPr/>
            </p:nvSpPr>
            <p:spPr bwMode="auto">
              <a:xfrm>
                <a:off x="2591" y="2522"/>
                <a:ext cx="734" cy="2"/>
              </a:xfrm>
              <a:prstGeom prst="line">
                <a:avLst/>
              </a:prstGeom>
              <a:noFill/>
              <a:ln w="650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34"/>
              <p:cNvSpPr>
                <a:spLocks noChangeShapeType="1"/>
              </p:cNvSpPr>
              <p:nvPr/>
            </p:nvSpPr>
            <p:spPr bwMode="auto">
              <a:xfrm flipV="1">
                <a:off x="2128" y="1416"/>
                <a:ext cx="1" cy="718"/>
              </a:xfrm>
              <a:prstGeom prst="line">
                <a:avLst/>
              </a:prstGeom>
              <a:noFill/>
              <a:ln w="650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35"/>
              <p:cNvSpPr>
                <a:spLocks noChangeShapeType="1"/>
              </p:cNvSpPr>
              <p:nvPr/>
            </p:nvSpPr>
            <p:spPr bwMode="auto">
              <a:xfrm flipV="1">
                <a:off x="2128" y="1416"/>
                <a:ext cx="1" cy="718"/>
              </a:xfrm>
              <a:prstGeom prst="line">
                <a:avLst/>
              </a:prstGeom>
              <a:noFill/>
              <a:ln w="650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36"/>
              <p:cNvSpPr>
                <a:spLocks noChangeShapeType="1"/>
              </p:cNvSpPr>
              <p:nvPr/>
            </p:nvSpPr>
            <p:spPr bwMode="auto">
              <a:xfrm flipH="1" flipV="1">
                <a:off x="1976" y="2685"/>
                <a:ext cx="2" cy="484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37"/>
              <p:cNvSpPr>
                <a:spLocks noChangeShapeType="1"/>
              </p:cNvSpPr>
              <p:nvPr/>
            </p:nvSpPr>
            <p:spPr bwMode="auto">
              <a:xfrm flipH="1" flipV="1">
                <a:off x="1976" y="2685"/>
                <a:ext cx="2" cy="484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38"/>
              <p:cNvSpPr>
                <a:spLocks noChangeShapeType="1"/>
              </p:cNvSpPr>
              <p:nvPr/>
            </p:nvSpPr>
            <p:spPr bwMode="auto">
              <a:xfrm flipH="1" flipV="1">
                <a:off x="1980" y="2685"/>
                <a:ext cx="148" cy="478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39"/>
              <p:cNvSpPr>
                <a:spLocks noChangeShapeType="1"/>
              </p:cNvSpPr>
              <p:nvPr/>
            </p:nvSpPr>
            <p:spPr bwMode="auto">
              <a:xfrm flipH="1" flipV="1">
                <a:off x="1980" y="2685"/>
                <a:ext cx="148" cy="478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40"/>
              <p:cNvSpPr>
                <a:spLocks noChangeArrowheads="1"/>
              </p:cNvSpPr>
              <p:nvPr/>
            </p:nvSpPr>
            <p:spPr bwMode="auto">
              <a:xfrm>
                <a:off x="1929" y="3170"/>
                <a:ext cx="98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41"/>
              <p:cNvSpPr>
                <a:spLocks/>
              </p:cNvSpPr>
              <p:nvPr/>
            </p:nvSpPr>
            <p:spPr bwMode="auto">
              <a:xfrm>
                <a:off x="1932" y="3173"/>
                <a:ext cx="92" cy="46"/>
              </a:xfrm>
              <a:custGeom>
                <a:avLst/>
                <a:gdLst/>
                <a:ahLst/>
                <a:cxnLst>
                  <a:cxn ang="0">
                    <a:pos x="0" y="220"/>
                  </a:cxn>
                  <a:cxn ang="0">
                    <a:pos x="0" y="21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463" y="0"/>
                  </a:cxn>
                  <a:cxn ang="0">
                    <a:pos x="484" y="21"/>
                  </a:cxn>
                  <a:cxn ang="0">
                    <a:pos x="484" y="220"/>
                  </a:cxn>
                  <a:cxn ang="0">
                    <a:pos x="463" y="242"/>
                  </a:cxn>
                  <a:cxn ang="0">
                    <a:pos x="463" y="242"/>
                  </a:cxn>
                  <a:cxn ang="0">
                    <a:pos x="22" y="242"/>
                  </a:cxn>
                  <a:cxn ang="0">
                    <a:pos x="0" y="220"/>
                  </a:cxn>
                </a:cxnLst>
                <a:rect l="0" t="0" r="r" b="b"/>
                <a:pathLst>
                  <a:path w="484" h="242">
                    <a:moveTo>
                      <a:pt x="0" y="220"/>
                    </a:moveTo>
                    <a:lnTo>
                      <a:pt x="0" y="21"/>
                    </a:lnTo>
                    <a:cubicBezTo>
                      <a:pt x="0" y="9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2" y="0"/>
                    </a:lnTo>
                    <a:lnTo>
                      <a:pt x="463" y="0"/>
                    </a:lnTo>
                    <a:cubicBezTo>
                      <a:pt x="474" y="0"/>
                      <a:pt x="484" y="9"/>
                      <a:pt x="484" y="21"/>
                    </a:cubicBezTo>
                    <a:lnTo>
                      <a:pt x="484" y="220"/>
                    </a:lnTo>
                    <a:cubicBezTo>
                      <a:pt x="484" y="232"/>
                      <a:pt x="474" y="242"/>
                      <a:pt x="463" y="242"/>
                    </a:cubicBezTo>
                    <a:lnTo>
                      <a:pt x="463" y="242"/>
                    </a:lnTo>
                    <a:lnTo>
                      <a:pt x="22" y="242"/>
                    </a:lnTo>
                    <a:cubicBezTo>
                      <a:pt x="10" y="242"/>
                      <a:pt x="0" y="232"/>
                      <a:pt x="0" y="2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42"/>
              <p:cNvSpPr>
                <a:spLocks noChangeArrowheads="1"/>
              </p:cNvSpPr>
              <p:nvPr/>
            </p:nvSpPr>
            <p:spPr bwMode="auto">
              <a:xfrm>
                <a:off x="1929" y="3170"/>
                <a:ext cx="98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43"/>
              <p:cNvSpPr>
                <a:spLocks/>
              </p:cNvSpPr>
              <p:nvPr/>
            </p:nvSpPr>
            <p:spPr bwMode="auto">
              <a:xfrm>
                <a:off x="1932" y="3173"/>
                <a:ext cx="92" cy="46"/>
              </a:xfrm>
              <a:custGeom>
                <a:avLst/>
                <a:gdLst/>
                <a:ahLst/>
                <a:cxnLst>
                  <a:cxn ang="0">
                    <a:pos x="0" y="220"/>
                  </a:cxn>
                  <a:cxn ang="0">
                    <a:pos x="0" y="21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463" y="0"/>
                  </a:cxn>
                  <a:cxn ang="0">
                    <a:pos x="484" y="21"/>
                  </a:cxn>
                  <a:cxn ang="0">
                    <a:pos x="484" y="220"/>
                  </a:cxn>
                  <a:cxn ang="0">
                    <a:pos x="463" y="242"/>
                  </a:cxn>
                  <a:cxn ang="0">
                    <a:pos x="463" y="242"/>
                  </a:cxn>
                  <a:cxn ang="0">
                    <a:pos x="22" y="242"/>
                  </a:cxn>
                  <a:cxn ang="0">
                    <a:pos x="0" y="220"/>
                  </a:cxn>
                </a:cxnLst>
                <a:rect l="0" t="0" r="r" b="b"/>
                <a:pathLst>
                  <a:path w="484" h="242">
                    <a:moveTo>
                      <a:pt x="0" y="220"/>
                    </a:moveTo>
                    <a:lnTo>
                      <a:pt x="0" y="21"/>
                    </a:lnTo>
                    <a:cubicBezTo>
                      <a:pt x="0" y="9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2" y="0"/>
                    </a:lnTo>
                    <a:lnTo>
                      <a:pt x="463" y="0"/>
                    </a:lnTo>
                    <a:cubicBezTo>
                      <a:pt x="474" y="0"/>
                      <a:pt x="484" y="9"/>
                      <a:pt x="484" y="21"/>
                    </a:cubicBezTo>
                    <a:lnTo>
                      <a:pt x="484" y="220"/>
                    </a:lnTo>
                    <a:cubicBezTo>
                      <a:pt x="484" y="232"/>
                      <a:pt x="474" y="242"/>
                      <a:pt x="463" y="242"/>
                    </a:cubicBezTo>
                    <a:lnTo>
                      <a:pt x="463" y="242"/>
                    </a:lnTo>
                    <a:lnTo>
                      <a:pt x="22" y="242"/>
                    </a:lnTo>
                    <a:cubicBezTo>
                      <a:pt x="10" y="242"/>
                      <a:pt x="0" y="232"/>
                      <a:pt x="0" y="22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44"/>
              <p:cNvSpPr>
                <a:spLocks noEditPoints="1"/>
              </p:cNvSpPr>
              <p:nvPr/>
            </p:nvSpPr>
            <p:spPr bwMode="auto">
              <a:xfrm>
                <a:off x="1932" y="3177"/>
                <a:ext cx="92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92" y="37"/>
                  </a:cxn>
                  <a:cxn ang="0">
                    <a:pos x="92" y="0"/>
                  </a:cxn>
                  <a:cxn ang="0">
                    <a:pos x="0" y="0"/>
                  </a:cxn>
                </a:cxnLst>
                <a:rect l="0" t="0" r="r" b="b"/>
                <a:pathLst>
                  <a:path w="92" h="37">
                    <a:moveTo>
                      <a:pt x="0" y="37"/>
                    </a:moveTo>
                    <a:lnTo>
                      <a:pt x="92" y="37"/>
                    </a:lnTo>
                    <a:moveTo>
                      <a:pt x="92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45"/>
              <p:cNvSpPr>
                <a:spLocks noChangeShapeType="1"/>
              </p:cNvSpPr>
              <p:nvPr/>
            </p:nvSpPr>
            <p:spPr bwMode="auto">
              <a:xfrm>
                <a:off x="1935" y="3175"/>
                <a:ext cx="86" cy="1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46"/>
              <p:cNvSpPr>
                <a:spLocks/>
              </p:cNvSpPr>
              <p:nvPr/>
            </p:nvSpPr>
            <p:spPr bwMode="auto">
              <a:xfrm>
                <a:off x="1923" y="2632"/>
                <a:ext cx="96" cy="53"/>
              </a:xfrm>
              <a:custGeom>
                <a:avLst/>
                <a:gdLst/>
                <a:ahLst/>
                <a:cxnLst>
                  <a:cxn ang="0">
                    <a:pos x="18" y="261"/>
                  </a:cxn>
                  <a:cxn ang="0">
                    <a:pos x="1" y="62"/>
                  </a:cxn>
                  <a:cxn ang="0">
                    <a:pos x="20" y="39"/>
                  </a:cxn>
                  <a:cxn ang="0">
                    <a:pos x="20" y="39"/>
                  </a:cxn>
                  <a:cxn ang="0">
                    <a:pos x="459" y="1"/>
                  </a:cxn>
                  <a:cxn ang="0">
                    <a:pos x="483" y="20"/>
                  </a:cxn>
                  <a:cxn ang="0">
                    <a:pos x="500" y="219"/>
                  </a:cxn>
                  <a:cxn ang="0">
                    <a:pos x="480" y="242"/>
                  </a:cxn>
                  <a:cxn ang="0">
                    <a:pos x="480" y="242"/>
                  </a:cxn>
                  <a:cxn ang="0">
                    <a:pos x="41" y="280"/>
                  </a:cxn>
                  <a:cxn ang="0">
                    <a:pos x="18" y="261"/>
                  </a:cxn>
                </a:cxnLst>
                <a:rect l="0" t="0" r="r" b="b"/>
                <a:pathLst>
                  <a:path w="501" h="281">
                    <a:moveTo>
                      <a:pt x="18" y="261"/>
                    </a:moveTo>
                    <a:lnTo>
                      <a:pt x="1" y="62"/>
                    </a:lnTo>
                    <a:cubicBezTo>
                      <a:pt x="0" y="51"/>
                      <a:pt x="8" y="40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lnTo>
                      <a:pt x="459" y="1"/>
                    </a:lnTo>
                    <a:cubicBezTo>
                      <a:pt x="471" y="0"/>
                      <a:pt x="481" y="9"/>
                      <a:pt x="483" y="20"/>
                    </a:cubicBezTo>
                    <a:lnTo>
                      <a:pt x="500" y="219"/>
                    </a:lnTo>
                    <a:cubicBezTo>
                      <a:pt x="501" y="230"/>
                      <a:pt x="492" y="241"/>
                      <a:pt x="480" y="242"/>
                    </a:cubicBezTo>
                    <a:cubicBezTo>
                      <a:pt x="480" y="242"/>
                      <a:pt x="480" y="242"/>
                      <a:pt x="480" y="242"/>
                    </a:cubicBezTo>
                    <a:lnTo>
                      <a:pt x="41" y="280"/>
                    </a:lnTo>
                    <a:cubicBezTo>
                      <a:pt x="29" y="281"/>
                      <a:pt x="19" y="273"/>
                      <a:pt x="18" y="2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47"/>
              <p:cNvSpPr>
                <a:spLocks/>
              </p:cNvSpPr>
              <p:nvPr/>
            </p:nvSpPr>
            <p:spPr bwMode="auto">
              <a:xfrm>
                <a:off x="1923" y="2632"/>
                <a:ext cx="96" cy="53"/>
              </a:xfrm>
              <a:custGeom>
                <a:avLst/>
                <a:gdLst/>
                <a:ahLst/>
                <a:cxnLst>
                  <a:cxn ang="0">
                    <a:pos x="18" y="261"/>
                  </a:cxn>
                  <a:cxn ang="0">
                    <a:pos x="1" y="62"/>
                  </a:cxn>
                  <a:cxn ang="0">
                    <a:pos x="20" y="39"/>
                  </a:cxn>
                  <a:cxn ang="0">
                    <a:pos x="20" y="39"/>
                  </a:cxn>
                  <a:cxn ang="0">
                    <a:pos x="459" y="1"/>
                  </a:cxn>
                  <a:cxn ang="0">
                    <a:pos x="483" y="20"/>
                  </a:cxn>
                  <a:cxn ang="0">
                    <a:pos x="500" y="219"/>
                  </a:cxn>
                  <a:cxn ang="0">
                    <a:pos x="480" y="242"/>
                  </a:cxn>
                  <a:cxn ang="0">
                    <a:pos x="480" y="242"/>
                  </a:cxn>
                  <a:cxn ang="0">
                    <a:pos x="41" y="280"/>
                  </a:cxn>
                  <a:cxn ang="0">
                    <a:pos x="18" y="261"/>
                  </a:cxn>
                </a:cxnLst>
                <a:rect l="0" t="0" r="r" b="b"/>
                <a:pathLst>
                  <a:path w="501" h="281">
                    <a:moveTo>
                      <a:pt x="18" y="261"/>
                    </a:moveTo>
                    <a:lnTo>
                      <a:pt x="1" y="62"/>
                    </a:lnTo>
                    <a:cubicBezTo>
                      <a:pt x="0" y="51"/>
                      <a:pt x="8" y="40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lnTo>
                      <a:pt x="459" y="1"/>
                    </a:lnTo>
                    <a:cubicBezTo>
                      <a:pt x="471" y="0"/>
                      <a:pt x="481" y="9"/>
                      <a:pt x="483" y="20"/>
                    </a:cubicBezTo>
                    <a:lnTo>
                      <a:pt x="500" y="219"/>
                    </a:lnTo>
                    <a:cubicBezTo>
                      <a:pt x="501" y="230"/>
                      <a:pt x="492" y="241"/>
                      <a:pt x="480" y="242"/>
                    </a:cubicBezTo>
                    <a:cubicBezTo>
                      <a:pt x="480" y="242"/>
                      <a:pt x="480" y="242"/>
                      <a:pt x="480" y="242"/>
                    </a:cubicBezTo>
                    <a:lnTo>
                      <a:pt x="41" y="280"/>
                    </a:lnTo>
                    <a:cubicBezTo>
                      <a:pt x="29" y="281"/>
                      <a:pt x="19" y="273"/>
                      <a:pt x="18" y="261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8"/>
              <p:cNvSpPr>
                <a:spLocks noEditPoints="1"/>
              </p:cNvSpPr>
              <p:nvPr/>
            </p:nvSpPr>
            <p:spPr bwMode="auto">
              <a:xfrm>
                <a:off x="1924" y="2636"/>
                <a:ext cx="95" cy="45"/>
              </a:xfrm>
              <a:custGeom>
                <a:avLst/>
                <a:gdLst/>
                <a:ahLst/>
                <a:cxnLst>
                  <a:cxn ang="0">
                    <a:pos x="3" y="45"/>
                  </a:cxn>
                  <a:cxn ang="0">
                    <a:pos x="95" y="37"/>
                  </a:cxn>
                  <a:cxn ang="0">
                    <a:pos x="92" y="0"/>
                  </a:cxn>
                  <a:cxn ang="0">
                    <a:pos x="0" y="8"/>
                  </a:cxn>
                </a:cxnLst>
                <a:rect l="0" t="0" r="r" b="b"/>
                <a:pathLst>
                  <a:path w="95" h="45">
                    <a:moveTo>
                      <a:pt x="3" y="45"/>
                    </a:moveTo>
                    <a:lnTo>
                      <a:pt x="95" y="37"/>
                    </a:lnTo>
                    <a:moveTo>
                      <a:pt x="92" y="0"/>
                    </a:moveTo>
                    <a:lnTo>
                      <a:pt x="0" y="8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Line 49"/>
              <p:cNvSpPr>
                <a:spLocks noChangeShapeType="1"/>
              </p:cNvSpPr>
              <p:nvPr/>
            </p:nvSpPr>
            <p:spPr bwMode="auto">
              <a:xfrm flipV="1">
                <a:off x="1926" y="2634"/>
                <a:ext cx="87" cy="7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50"/>
              <p:cNvSpPr>
                <a:spLocks/>
              </p:cNvSpPr>
              <p:nvPr/>
            </p:nvSpPr>
            <p:spPr bwMode="auto">
              <a:xfrm>
                <a:off x="2057" y="3157"/>
                <a:ext cx="155" cy="79"/>
              </a:xfrm>
              <a:custGeom>
                <a:avLst/>
                <a:gdLst/>
                <a:ahLst/>
                <a:cxnLst>
                  <a:cxn ang="0">
                    <a:pos x="28" y="394"/>
                  </a:cxn>
                  <a:cxn ang="0">
                    <a:pos x="1" y="89"/>
                  </a:cxn>
                  <a:cxn ang="0">
                    <a:pos x="21" y="66"/>
                  </a:cxn>
                  <a:cxn ang="0">
                    <a:pos x="21" y="66"/>
                  </a:cxn>
                  <a:cxn ang="0">
                    <a:pos x="761" y="1"/>
                  </a:cxn>
                  <a:cxn ang="0">
                    <a:pos x="784" y="20"/>
                  </a:cxn>
                  <a:cxn ang="0">
                    <a:pos x="784" y="20"/>
                  </a:cxn>
                  <a:cxn ang="0">
                    <a:pos x="811" y="325"/>
                  </a:cxn>
                  <a:cxn ang="0">
                    <a:pos x="792" y="348"/>
                  </a:cxn>
                  <a:cxn ang="0">
                    <a:pos x="792" y="348"/>
                  </a:cxn>
                  <a:cxn ang="0">
                    <a:pos x="51" y="413"/>
                  </a:cxn>
                  <a:cxn ang="0">
                    <a:pos x="28" y="394"/>
                  </a:cxn>
                </a:cxnLst>
                <a:rect l="0" t="0" r="r" b="b"/>
                <a:pathLst>
                  <a:path w="812" h="414">
                    <a:moveTo>
                      <a:pt x="28" y="394"/>
                    </a:moveTo>
                    <a:lnTo>
                      <a:pt x="1" y="89"/>
                    </a:lnTo>
                    <a:cubicBezTo>
                      <a:pt x="0" y="77"/>
                      <a:pt x="9" y="67"/>
                      <a:pt x="21" y="66"/>
                    </a:cubicBezTo>
                    <a:cubicBezTo>
                      <a:pt x="21" y="66"/>
                      <a:pt x="21" y="66"/>
                      <a:pt x="21" y="66"/>
                    </a:cubicBezTo>
                    <a:lnTo>
                      <a:pt x="761" y="1"/>
                    </a:lnTo>
                    <a:cubicBezTo>
                      <a:pt x="773" y="0"/>
                      <a:pt x="783" y="9"/>
                      <a:pt x="784" y="20"/>
                    </a:cubicBezTo>
                    <a:cubicBezTo>
                      <a:pt x="784" y="20"/>
                      <a:pt x="784" y="20"/>
                      <a:pt x="784" y="20"/>
                    </a:cubicBezTo>
                    <a:lnTo>
                      <a:pt x="811" y="325"/>
                    </a:lnTo>
                    <a:cubicBezTo>
                      <a:pt x="812" y="337"/>
                      <a:pt x="803" y="347"/>
                      <a:pt x="792" y="348"/>
                    </a:cubicBezTo>
                    <a:lnTo>
                      <a:pt x="792" y="348"/>
                    </a:lnTo>
                    <a:lnTo>
                      <a:pt x="51" y="413"/>
                    </a:lnTo>
                    <a:cubicBezTo>
                      <a:pt x="39" y="414"/>
                      <a:pt x="29" y="406"/>
                      <a:pt x="28" y="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51"/>
              <p:cNvSpPr>
                <a:spLocks/>
              </p:cNvSpPr>
              <p:nvPr/>
            </p:nvSpPr>
            <p:spPr bwMode="auto">
              <a:xfrm>
                <a:off x="2057" y="3157"/>
                <a:ext cx="155" cy="79"/>
              </a:xfrm>
              <a:custGeom>
                <a:avLst/>
                <a:gdLst/>
                <a:ahLst/>
                <a:cxnLst>
                  <a:cxn ang="0">
                    <a:pos x="28" y="394"/>
                  </a:cxn>
                  <a:cxn ang="0">
                    <a:pos x="1" y="89"/>
                  </a:cxn>
                  <a:cxn ang="0">
                    <a:pos x="21" y="66"/>
                  </a:cxn>
                  <a:cxn ang="0">
                    <a:pos x="21" y="66"/>
                  </a:cxn>
                  <a:cxn ang="0">
                    <a:pos x="761" y="1"/>
                  </a:cxn>
                  <a:cxn ang="0">
                    <a:pos x="784" y="20"/>
                  </a:cxn>
                  <a:cxn ang="0">
                    <a:pos x="784" y="20"/>
                  </a:cxn>
                  <a:cxn ang="0">
                    <a:pos x="811" y="325"/>
                  </a:cxn>
                  <a:cxn ang="0">
                    <a:pos x="792" y="348"/>
                  </a:cxn>
                  <a:cxn ang="0">
                    <a:pos x="792" y="348"/>
                  </a:cxn>
                  <a:cxn ang="0">
                    <a:pos x="51" y="413"/>
                  </a:cxn>
                  <a:cxn ang="0">
                    <a:pos x="28" y="394"/>
                  </a:cxn>
                </a:cxnLst>
                <a:rect l="0" t="0" r="r" b="b"/>
                <a:pathLst>
                  <a:path w="812" h="414">
                    <a:moveTo>
                      <a:pt x="28" y="394"/>
                    </a:moveTo>
                    <a:lnTo>
                      <a:pt x="1" y="89"/>
                    </a:lnTo>
                    <a:cubicBezTo>
                      <a:pt x="0" y="77"/>
                      <a:pt x="9" y="67"/>
                      <a:pt x="21" y="66"/>
                    </a:cubicBezTo>
                    <a:cubicBezTo>
                      <a:pt x="21" y="66"/>
                      <a:pt x="21" y="66"/>
                      <a:pt x="21" y="66"/>
                    </a:cubicBezTo>
                    <a:lnTo>
                      <a:pt x="761" y="1"/>
                    </a:lnTo>
                    <a:cubicBezTo>
                      <a:pt x="773" y="0"/>
                      <a:pt x="783" y="9"/>
                      <a:pt x="784" y="20"/>
                    </a:cubicBezTo>
                    <a:cubicBezTo>
                      <a:pt x="784" y="20"/>
                      <a:pt x="784" y="20"/>
                      <a:pt x="784" y="20"/>
                    </a:cubicBezTo>
                    <a:lnTo>
                      <a:pt x="811" y="325"/>
                    </a:lnTo>
                    <a:cubicBezTo>
                      <a:pt x="812" y="337"/>
                      <a:pt x="803" y="347"/>
                      <a:pt x="792" y="348"/>
                    </a:cubicBezTo>
                    <a:lnTo>
                      <a:pt x="792" y="348"/>
                    </a:lnTo>
                    <a:lnTo>
                      <a:pt x="51" y="413"/>
                    </a:lnTo>
                    <a:cubicBezTo>
                      <a:pt x="39" y="414"/>
                      <a:pt x="29" y="406"/>
                      <a:pt x="28" y="394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52"/>
              <p:cNvSpPr>
                <a:spLocks noEditPoints="1"/>
              </p:cNvSpPr>
              <p:nvPr/>
            </p:nvSpPr>
            <p:spPr bwMode="auto">
              <a:xfrm>
                <a:off x="2057" y="3164"/>
                <a:ext cx="154" cy="66"/>
              </a:xfrm>
              <a:custGeom>
                <a:avLst/>
                <a:gdLst/>
                <a:ahLst/>
                <a:cxnLst>
                  <a:cxn ang="0">
                    <a:pos x="5" y="66"/>
                  </a:cxn>
                  <a:cxn ang="0">
                    <a:pos x="154" y="53"/>
                  </a:cxn>
                  <a:cxn ang="0">
                    <a:pos x="150" y="0"/>
                  </a:cxn>
                  <a:cxn ang="0">
                    <a:pos x="0" y="13"/>
                  </a:cxn>
                </a:cxnLst>
                <a:rect l="0" t="0" r="r" b="b"/>
                <a:pathLst>
                  <a:path w="154" h="66">
                    <a:moveTo>
                      <a:pt x="5" y="66"/>
                    </a:moveTo>
                    <a:lnTo>
                      <a:pt x="154" y="53"/>
                    </a:lnTo>
                    <a:moveTo>
                      <a:pt x="150" y="0"/>
                    </a:moveTo>
                    <a:lnTo>
                      <a:pt x="0" y="13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53"/>
              <p:cNvSpPr>
                <a:spLocks noChangeShapeType="1"/>
              </p:cNvSpPr>
              <p:nvPr/>
            </p:nvSpPr>
            <p:spPr bwMode="auto">
              <a:xfrm flipV="1">
                <a:off x="2062" y="3160"/>
                <a:ext cx="140" cy="13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54"/>
              <p:cNvSpPr>
                <a:spLocks noChangeShapeType="1"/>
              </p:cNvSpPr>
              <p:nvPr/>
            </p:nvSpPr>
            <p:spPr bwMode="auto">
              <a:xfrm>
                <a:off x="984" y="2363"/>
                <a:ext cx="315" cy="1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55"/>
              <p:cNvSpPr>
                <a:spLocks noChangeArrowheads="1"/>
              </p:cNvSpPr>
              <p:nvPr/>
            </p:nvSpPr>
            <p:spPr bwMode="auto">
              <a:xfrm>
                <a:off x="1014" y="2334"/>
                <a:ext cx="87" cy="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56"/>
              <p:cNvSpPr>
                <a:spLocks noChangeArrowheads="1"/>
              </p:cNvSpPr>
              <p:nvPr/>
            </p:nvSpPr>
            <p:spPr bwMode="auto">
              <a:xfrm>
                <a:off x="1014" y="2334"/>
                <a:ext cx="87" cy="58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57"/>
              <p:cNvSpPr>
                <a:spLocks noChangeArrowheads="1"/>
              </p:cNvSpPr>
              <p:nvPr/>
            </p:nvSpPr>
            <p:spPr bwMode="auto">
              <a:xfrm>
                <a:off x="1037" y="2331"/>
                <a:ext cx="7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" name="Rectangle 58"/>
              <p:cNvSpPr>
                <a:spLocks noChangeArrowheads="1"/>
              </p:cNvSpPr>
              <p:nvPr/>
            </p:nvSpPr>
            <p:spPr bwMode="auto">
              <a:xfrm>
                <a:off x="2809" y="1660"/>
                <a:ext cx="3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Test Masses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0" name="Rectangle 59"/>
              <p:cNvSpPr>
                <a:spLocks noChangeArrowheads="1"/>
              </p:cNvSpPr>
              <p:nvPr/>
            </p:nvSpPr>
            <p:spPr bwMode="auto">
              <a:xfrm>
                <a:off x="3087" y="1660"/>
                <a:ext cx="4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1" name="Rectangle 60"/>
              <p:cNvSpPr>
                <a:spLocks noChangeArrowheads="1"/>
              </p:cNvSpPr>
              <p:nvPr/>
            </p:nvSpPr>
            <p:spPr bwMode="auto">
              <a:xfrm>
                <a:off x="2828" y="1718"/>
                <a:ext cx="29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fused silica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Rectangle 61"/>
              <p:cNvSpPr>
                <a:spLocks noChangeArrowheads="1"/>
              </p:cNvSpPr>
              <p:nvPr/>
            </p:nvSpPr>
            <p:spPr bwMode="auto">
              <a:xfrm>
                <a:off x="3069" y="1718"/>
                <a:ext cx="4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Rectangle 62"/>
              <p:cNvSpPr>
                <a:spLocks noChangeArrowheads="1"/>
              </p:cNvSpPr>
              <p:nvPr/>
            </p:nvSpPr>
            <p:spPr bwMode="auto">
              <a:xfrm>
                <a:off x="2672" y="1777"/>
                <a:ext cx="10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34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Rectangle 63"/>
              <p:cNvSpPr>
                <a:spLocks noChangeArrowheads="1"/>
              </p:cNvSpPr>
              <p:nvPr/>
            </p:nvSpPr>
            <p:spPr bwMode="auto">
              <a:xfrm>
                <a:off x="2742" y="1777"/>
                <a:ext cx="29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cm diam x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Rectangle 64"/>
              <p:cNvSpPr>
                <a:spLocks noChangeArrowheads="1"/>
              </p:cNvSpPr>
              <p:nvPr/>
            </p:nvSpPr>
            <p:spPr bwMode="auto">
              <a:xfrm>
                <a:off x="2977" y="1777"/>
                <a:ext cx="10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Rectangle 65"/>
              <p:cNvSpPr>
                <a:spLocks noChangeArrowheads="1"/>
              </p:cNvSpPr>
              <p:nvPr/>
            </p:nvSpPr>
            <p:spPr bwMode="auto">
              <a:xfrm>
                <a:off x="3045" y="1777"/>
                <a:ext cx="22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cm thick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Rectangle 66"/>
              <p:cNvSpPr>
                <a:spLocks noChangeArrowheads="1"/>
              </p:cNvSpPr>
              <p:nvPr/>
            </p:nvSpPr>
            <p:spPr bwMode="auto">
              <a:xfrm>
                <a:off x="3225" y="1777"/>
                <a:ext cx="4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Rectangle 67"/>
              <p:cNvSpPr>
                <a:spLocks noChangeArrowheads="1"/>
              </p:cNvSpPr>
              <p:nvPr/>
            </p:nvSpPr>
            <p:spPr bwMode="auto">
              <a:xfrm>
                <a:off x="2895" y="1835"/>
                <a:ext cx="10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40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Rectangle 68"/>
              <p:cNvSpPr>
                <a:spLocks noChangeArrowheads="1"/>
              </p:cNvSpPr>
              <p:nvPr/>
            </p:nvSpPr>
            <p:spPr bwMode="auto">
              <a:xfrm>
                <a:off x="2965" y="1835"/>
                <a:ext cx="8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kg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Rectangle 69"/>
              <p:cNvSpPr>
                <a:spLocks noChangeArrowheads="1"/>
              </p:cNvSpPr>
              <p:nvPr/>
            </p:nvSpPr>
            <p:spPr bwMode="auto">
              <a:xfrm>
                <a:off x="2048" y="2441"/>
                <a:ext cx="190" cy="1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70"/>
              <p:cNvSpPr>
                <a:spLocks/>
              </p:cNvSpPr>
              <p:nvPr/>
            </p:nvSpPr>
            <p:spPr bwMode="auto">
              <a:xfrm>
                <a:off x="2050" y="2443"/>
                <a:ext cx="185" cy="186"/>
              </a:xfrm>
              <a:custGeom>
                <a:avLst/>
                <a:gdLst/>
                <a:ahLst/>
                <a:cxnLst>
                  <a:cxn ang="0">
                    <a:pos x="863" y="8"/>
                  </a:cxn>
                  <a:cxn ang="0">
                    <a:pos x="964" y="110"/>
                  </a:cxn>
                  <a:cxn ang="0">
                    <a:pos x="964" y="140"/>
                  </a:cxn>
                  <a:cxn ang="0">
                    <a:pos x="964" y="140"/>
                  </a:cxn>
                  <a:cxn ang="0">
                    <a:pos x="139" y="965"/>
                  </a:cxn>
                  <a:cxn ang="0">
                    <a:pos x="109" y="965"/>
                  </a:cxn>
                  <a:cxn ang="0">
                    <a:pos x="8" y="864"/>
                  </a:cxn>
                  <a:cxn ang="0">
                    <a:pos x="8" y="833"/>
                  </a:cxn>
                  <a:cxn ang="0">
                    <a:pos x="8" y="833"/>
                  </a:cxn>
                  <a:cxn ang="0">
                    <a:pos x="833" y="8"/>
                  </a:cxn>
                  <a:cxn ang="0">
                    <a:pos x="863" y="8"/>
                  </a:cxn>
                </a:cxnLst>
                <a:rect l="0" t="0" r="r" b="b"/>
                <a:pathLst>
                  <a:path w="973" h="973">
                    <a:moveTo>
                      <a:pt x="863" y="8"/>
                    </a:moveTo>
                    <a:lnTo>
                      <a:pt x="964" y="110"/>
                    </a:lnTo>
                    <a:cubicBezTo>
                      <a:pt x="973" y="118"/>
                      <a:pt x="973" y="132"/>
                      <a:pt x="964" y="140"/>
                    </a:cubicBezTo>
                    <a:cubicBezTo>
                      <a:pt x="964" y="140"/>
                      <a:pt x="964" y="140"/>
                      <a:pt x="964" y="140"/>
                    </a:cubicBezTo>
                    <a:lnTo>
                      <a:pt x="139" y="965"/>
                    </a:lnTo>
                    <a:cubicBezTo>
                      <a:pt x="131" y="973"/>
                      <a:pt x="118" y="973"/>
                      <a:pt x="109" y="965"/>
                    </a:cubicBezTo>
                    <a:lnTo>
                      <a:pt x="8" y="864"/>
                    </a:lnTo>
                    <a:cubicBezTo>
                      <a:pt x="0" y="855"/>
                      <a:pt x="0" y="842"/>
                      <a:pt x="8" y="833"/>
                    </a:cubicBezTo>
                    <a:cubicBezTo>
                      <a:pt x="8" y="833"/>
                      <a:pt x="8" y="833"/>
                      <a:pt x="8" y="833"/>
                    </a:cubicBezTo>
                    <a:lnTo>
                      <a:pt x="833" y="8"/>
                    </a:lnTo>
                    <a:cubicBezTo>
                      <a:pt x="841" y="0"/>
                      <a:pt x="855" y="0"/>
                      <a:pt x="863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71"/>
              <p:cNvSpPr>
                <a:spLocks noChangeArrowheads="1"/>
              </p:cNvSpPr>
              <p:nvPr/>
            </p:nvSpPr>
            <p:spPr bwMode="auto">
              <a:xfrm>
                <a:off x="2048" y="2441"/>
                <a:ext cx="190" cy="1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72"/>
              <p:cNvSpPr>
                <a:spLocks/>
              </p:cNvSpPr>
              <p:nvPr/>
            </p:nvSpPr>
            <p:spPr bwMode="auto">
              <a:xfrm>
                <a:off x="2050" y="2443"/>
                <a:ext cx="185" cy="186"/>
              </a:xfrm>
              <a:custGeom>
                <a:avLst/>
                <a:gdLst/>
                <a:ahLst/>
                <a:cxnLst>
                  <a:cxn ang="0">
                    <a:pos x="863" y="8"/>
                  </a:cxn>
                  <a:cxn ang="0">
                    <a:pos x="964" y="110"/>
                  </a:cxn>
                  <a:cxn ang="0">
                    <a:pos x="964" y="140"/>
                  </a:cxn>
                  <a:cxn ang="0">
                    <a:pos x="964" y="140"/>
                  </a:cxn>
                  <a:cxn ang="0">
                    <a:pos x="139" y="965"/>
                  </a:cxn>
                  <a:cxn ang="0">
                    <a:pos x="109" y="965"/>
                  </a:cxn>
                  <a:cxn ang="0">
                    <a:pos x="8" y="864"/>
                  </a:cxn>
                  <a:cxn ang="0">
                    <a:pos x="8" y="833"/>
                  </a:cxn>
                  <a:cxn ang="0">
                    <a:pos x="8" y="833"/>
                  </a:cxn>
                  <a:cxn ang="0">
                    <a:pos x="833" y="8"/>
                  </a:cxn>
                  <a:cxn ang="0">
                    <a:pos x="863" y="8"/>
                  </a:cxn>
                </a:cxnLst>
                <a:rect l="0" t="0" r="r" b="b"/>
                <a:pathLst>
                  <a:path w="973" h="973">
                    <a:moveTo>
                      <a:pt x="863" y="8"/>
                    </a:moveTo>
                    <a:lnTo>
                      <a:pt x="964" y="110"/>
                    </a:lnTo>
                    <a:cubicBezTo>
                      <a:pt x="973" y="118"/>
                      <a:pt x="973" y="132"/>
                      <a:pt x="964" y="140"/>
                    </a:cubicBezTo>
                    <a:cubicBezTo>
                      <a:pt x="964" y="140"/>
                      <a:pt x="964" y="140"/>
                      <a:pt x="964" y="140"/>
                    </a:cubicBezTo>
                    <a:lnTo>
                      <a:pt x="139" y="965"/>
                    </a:lnTo>
                    <a:cubicBezTo>
                      <a:pt x="131" y="973"/>
                      <a:pt x="118" y="973"/>
                      <a:pt x="109" y="965"/>
                    </a:cubicBezTo>
                    <a:lnTo>
                      <a:pt x="8" y="864"/>
                    </a:lnTo>
                    <a:cubicBezTo>
                      <a:pt x="0" y="855"/>
                      <a:pt x="0" y="842"/>
                      <a:pt x="8" y="833"/>
                    </a:cubicBezTo>
                    <a:cubicBezTo>
                      <a:pt x="8" y="833"/>
                      <a:pt x="8" y="833"/>
                      <a:pt x="8" y="833"/>
                    </a:cubicBezTo>
                    <a:lnTo>
                      <a:pt x="833" y="8"/>
                    </a:lnTo>
                    <a:cubicBezTo>
                      <a:pt x="841" y="0"/>
                      <a:pt x="855" y="0"/>
                      <a:pt x="863" y="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73"/>
              <p:cNvSpPr>
                <a:spLocks noEditPoints="1"/>
              </p:cNvSpPr>
              <p:nvPr/>
            </p:nvSpPr>
            <p:spPr bwMode="auto">
              <a:xfrm>
                <a:off x="2051" y="2444"/>
                <a:ext cx="183" cy="184"/>
              </a:xfrm>
              <a:custGeom>
                <a:avLst/>
                <a:gdLst/>
                <a:ahLst/>
                <a:cxnLst>
                  <a:cxn ang="0">
                    <a:pos x="163" y="0"/>
                  </a:cxn>
                  <a:cxn ang="0">
                    <a:pos x="0" y="164"/>
                  </a:cxn>
                  <a:cxn ang="0">
                    <a:pos x="20" y="184"/>
                  </a:cxn>
                  <a:cxn ang="0">
                    <a:pos x="183" y="20"/>
                  </a:cxn>
                </a:cxnLst>
                <a:rect l="0" t="0" r="r" b="b"/>
                <a:pathLst>
                  <a:path w="183" h="184">
                    <a:moveTo>
                      <a:pt x="163" y="0"/>
                    </a:moveTo>
                    <a:lnTo>
                      <a:pt x="0" y="164"/>
                    </a:lnTo>
                    <a:moveTo>
                      <a:pt x="20" y="184"/>
                    </a:moveTo>
                    <a:lnTo>
                      <a:pt x="183" y="2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Line 74"/>
              <p:cNvSpPr>
                <a:spLocks noChangeShapeType="1"/>
              </p:cNvSpPr>
              <p:nvPr/>
            </p:nvSpPr>
            <p:spPr bwMode="auto">
              <a:xfrm flipH="1">
                <a:off x="2077" y="2470"/>
                <a:ext cx="153" cy="154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Rectangle 75"/>
              <p:cNvSpPr>
                <a:spLocks noChangeArrowheads="1"/>
              </p:cNvSpPr>
              <p:nvPr/>
            </p:nvSpPr>
            <p:spPr bwMode="auto">
              <a:xfrm>
                <a:off x="1251" y="2316"/>
                <a:ext cx="52" cy="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252" y="2317"/>
                <a:ext cx="47" cy="9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20" y="0"/>
                  </a:cxn>
                  <a:cxn ang="0">
                    <a:pos x="242" y="22"/>
                  </a:cxn>
                  <a:cxn ang="0">
                    <a:pos x="242" y="22"/>
                  </a:cxn>
                  <a:cxn ang="0">
                    <a:pos x="242" y="22"/>
                  </a:cxn>
                  <a:cxn ang="0">
                    <a:pos x="242" y="463"/>
                  </a:cxn>
                  <a:cxn ang="0">
                    <a:pos x="220" y="484"/>
                  </a:cxn>
                  <a:cxn ang="0">
                    <a:pos x="21" y="484"/>
                  </a:cxn>
                  <a:cxn ang="0">
                    <a:pos x="0" y="463"/>
                  </a:cxn>
                  <a:cxn ang="0">
                    <a:pos x="0" y="22"/>
                  </a:cxn>
                  <a:cxn ang="0">
                    <a:pos x="21" y="0"/>
                  </a:cxn>
                </a:cxnLst>
                <a:rect l="0" t="0" r="r" b="b"/>
                <a:pathLst>
                  <a:path w="242" h="484">
                    <a:moveTo>
                      <a:pt x="21" y="0"/>
                    </a:moveTo>
                    <a:lnTo>
                      <a:pt x="220" y="0"/>
                    </a:lnTo>
                    <a:cubicBezTo>
                      <a:pt x="232" y="0"/>
                      <a:pt x="242" y="10"/>
                      <a:pt x="242" y="22"/>
                    </a:cubicBezTo>
                    <a:cubicBezTo>
                      <a:pt x="242" y="22"/>
                      <a:pt x="242" y="22"/>
                      <a:pt x="242" y="22"/>
                    </a:cubicBezTo>
                    <a:lnTo>
                      <a:pt x="242" y="22"/>
                    </a:lnTo>
                    <a:lnTo>
                      <a:pt x="242" y="463"/>
                    </a:lnTo>
                    <a:cubicBezTo>
                      <a:pt x="242" y="475"/>
                      <a:pt x="232" y="484"/>
                      <a:pt x="220" y="484"/>
                    </a:cubicBezTo>
                    <a:lnTo>
                      <a:pt x="21" y="484"/>
                    </a:lnTo>
                    <a:cubicBezTo>
                      <a:pt x="9" y="484"/>
                      <a:pt x="0" y="475"/>
                      <a:pt x="0" y="463"/>
                    </a:cubicBezTo>
                    <a:lnTo>
                      <a:pt x="0" y="22"/>
                    </a:lnTo>
                    <a:cubicBezTo>
                      <a:pt x="0" y="10"/>
                      <a:pt x="9" y="0"/>
                      <a:pt x="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77"/>
              <p:cNvSpPr>
                <a:spLocks noChangeArrowheads="1"/>
              </p:cNvSpPr>
              <p:nvPr/>
            </p:nvSpPr>
            <p:spPr bwMode="auto">
              <a:xfrm>
                <a:off x="1251" y="2316"/>
                <a:ext cx="52" cy="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252" y="2317"/>
                <a:ext cx="46" cy="9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20" y="0"/>
                  </a:cxn>
                  <a:cxn ang="0">
                    <a:pos x="242" y="22"/>
                  </a:cxn>
                  <a:cxn ang="0">
                    <a:pos x="242" y="22"/>
                  </a:cxn>
                  <a:cxn ang="0">
                    <a:pos x="242" y="22"/>
                  </a:cxn>
                  <a:cxn ang="0">
                    <a:pos x="242" y="463"/>
                  </a:cxn>
                  <a:cxn ang="0">
                    <a:pos x="220" y="484"/>
                  </a:cxn>
                  <a:cxn ang="0">
                    <a:pos x="21" y="484"/>
                  </a:cxn>
                  <a:cxn ang="0">
                    <a:pos x="0" y="463"/>
                  </a:cxn>
                  <a:cxn ang="0">
                    <a:pos x="0" y="22"/>
                  </a:cxn>
                  <a:cxn ang="0">
                    <a:pos x="21" y="0"/>
                  </a:cxn>
                </a:cxnLst>
                <a:rect l="0" t="0" r="r" b="b"/>
                <a:pathLst>
                  <a:path w="242" h="484">
                    <a:moveTo>
                      <a:pt x="21" y="0"/>
                    </a:moveTo>
                    <a:lnTo>
                      <a:pt x="220" y="0"/>
                    </a:lnTo>
                    <a:cubicBezTo>
                      <a:pt x="232" y="0"/>
                      <a:pt x="242" y="10"/>
                      <a:pt x="242" y="22"/>
                    </a:cubicBezTo>
                    <a:cubicBezTo>
                      <a:pt x="242" y="22"/>
                      <a:pt x="242" y="22"/>
                      <a:pt x="242" y="22"/>
                    </a:cubicBezTo>
                    <a:lnTo>
                      <a:pt x="242" y="22"/>
                    </a:lnTo>
                    <a:lnTo>
                      <a:pt x="242" y="463"/>
                    </a:lnTo>
                    <a:cubicBezTo>
                      <a:pt x="242" y="475"/>
                      <a:pt x="232" y="484"/>
                      <a:pt x="220" y="484"/>
                    </a:cubicBezTo>
                    <a:lnTo>
                      <a:pt x="21" y="484"/>
                    </a:lnTo>
                    <a:cubicBezTo>
                      <a:pt x="9" y="484"/>
                      <a:pt x="0" y="475"/>
                      <a:pt x="0" y="463"/>
                    </a:cubicBezTo>
                    <a:lnTo>
                      <a:pt x="0" y="22"/>
                    </a:lnTo>
                    <a:cubicBezTo>
                      <a:pt x="0" y="10"/>
                      <a:pt x="9" y="0"/>
                      <a:pt x="21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79"/>
              <p:cNvSpPr>
                <a:spLocks noEditPoints="1"/>
              </p:cNvSpPr>
              <p:nvPr/>
            </p:nvSpPr>
            <p:spPr bwMode="auto">
              <a:xfrm>
                <a:off x="1257" y="2317"/>
                <a:ext cx="37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3"/>
                  </a:cxn>
                  <a:cxn ang="0">
                    <a:pos x="37" y="93"/>
                  </a:cxn>
                  <a:cxn ang="0">
                    <a:pos x="37" y="0"/>
                  </a:cxn>
                </a:cxnLst>
                <a:rect l="0" t="0" r="r" b="b"/>
                <a:pathLst>
                  <a:path w="37" h="93">
                    <a:moveTo>
                      <a:pt x="0" y="0"/>
                    </a:moveTo>
                    <a:lnTo>
                      <a:pt x="0" y="93"/>
                    </a:lnTo>
                    <a:moveTo>
                      <a:pt x="37" y="93"/>
                    </a:moveTo>
                    <a:lnTo>
                      <a:pt x="37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80"/>
              <p:cNvSpPr>
                <a:spLocks noChangeShapeType="1"/>
              </p:cNvSpPr>
              <p:nvPr/>
            </p:nvSpPr>
            <p:spPr bwMode="auto">
              <a:xfrm>
                <a:off x="1296" y="2320"/>
                <a:ext cx="1" cy="87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Rectangle 81"/>
              <p:cNvSpPr>
                <a:spLocks noChangeArrowheads="1"/>
              </p:cNvSpPr>
              <p:nvPr/>
            </p:nvSpPr>
            <p:spPr bwMode="auto">
              <a:xfrm>
                <a:off x="2476" y="2420"/>
                <a:ext cx="119" cy="2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2478" y="2420"/>
                <a:ext cx="114" cy="208"/>
              </a:xfrm>
              <a:custGeom>
                <a:avLst/>
                <a:gdLst/>
                <a:ahLst/>
                <a:cxnLst>
                  <a:cxn ang="0">
                    <a:pos x="21" y="1088"/>
                  </a:cxn>
                  <a:cxn ang="0">
                    <a:pos x="575" y="1088"/>
                  </a:cxn>
                  <a:cxn ang="0">
                    <a:pos x="597" y="1067"/>
                  </a:cxn>
                  <a:cxn ang="0">
                    <a:pos x="597" y="1067"/>
                  </a:cxn>
                  <a:cxn ang="0">
                    <a:pos x="597" y="21"/>
                  </a:cxn>
                  <a:cxn ang="0">
                    <a:pos x="575" y="0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1067"/>
                  </a:cxn>
                  <a:cxn ang="0">
                    <a:pos x="21" y="1088"/>
                  </a:cxn>
                </a:cxnLst>
                <a:rect l="0" t="0" r="r" b="b"/>
                <a:pathLst>
                  <a:path w="597" h="1088">
                    <a:moveTo>
                      <a:pt x="21" y="1088"/>
                    </a:moveTo>
                    <a:lnTo>
                      <a:pt x="575" y="1088"/>
                    </a:lnTo>
                    <a:cubicBezTo>
                      <a:pt x="587" y="1088"/>
                      <a:pt x="597" y="1079"/>
                      <a:pt x="597" y="1067"/>
                    </a:cubicBezTo>
                    <a:cubicBezTo>
                      <a:pt x="597" y="1067"/>
                      <a:pt x="597" y="1067"/>
                      <a:pt x="597" y="1067"/>
                    </a:cubicBezTo>
                    <a:lnTo>
                      <a:pt x="597" y="21"/>
                    </a:lnTo>
                    <a:cubicBezTo>
                      <a:pt x="597" y="9"/>
                      <a:pt x="587" y="0"/>
                      <a:pt x="575" y="0"/>
                    </a:cubicBezTo>
                    <a:lnTo>
                      <a:pt x="21" y="0"/>
                    </a:lnTo>
                    <a:cubicBezTo>
                      <a:pt x="9" y="0"/>
                      <a:pt x="0" y="9"/>
                      <a:pt x="0" y="21"/>
                    </a:cubicBezTo>
                    <a:lnTo>
                      <a:pt x="0" y="21"/>
                    </a:lnTo>
                    <a:lnTo>
                      <a:pt x="0" y="1067"/>
                    </a:lnTo>
                    <a:cubicBezTo>
                      <a:pt x="0" y="1079"/>
                      <a:pt x="9" y="1088"/>
                      <a:pt x="21" y="10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Rectangle 83"/>
              <p:cNvSpPr>
                <a:spLocks noChangeArrowheads="1"/>
              </p:cNvSpPr>
              <p:nvPr/>
            </p:nvSpPr>
            <p:spPr bwMode="auto">
              <a:xfrm>
                <a:off x="2476" y="2420"/>
                <a:ext cx="119" cy="2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84"/>
              <p:cNvSpPr>
                <a:spLocks/>
              </p:cNvSpPr>
              <p:nvPr/>
            </p:nvSpPr>
            <p:spPr bwMode="auto">
              <a:xfrm>
                <a:off x="2478" y="2420"/>
                <a:ext cx="114" cy="208"/>
              </a:xfrm>
              <a:custGeom>
                <a:avLst/>
                <a:gdLst/>
                <a:ahLst/>
                <a:cxnLst>
                  <a:cxn ang="0">
                    <a:pos x="21" y="1088"/>
                  </a:cxn>
                  <a:cxn ang="0">
                    <a:pos x="575" y="1088"/>
                  </a:cxn>
                  <a:cxn ang="0">
                    <a:pos x="597" y="1067"/>
                  </a:cxn>
                  <a:cxn ang="0">
                    <a:pos x="597" y="1067"/>
                  </a:cxn>
                  <a:cxn ang="0">
                    <a:pos x="597" y="21"/>
                  </a:cxn>
                  <a:cxn ang="0">
                    <a:pos x="575" y="0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1067"/>
                  </a:cxn>
                  <a:cxn ang="0">
                    <a:pos x="21" y="1088"/>
                  </a:cxn>
                </a:cxnLst>
                <a:rect l="0" t="0" r="r" b="b"/>
                <a:pathLst>
                  <a:path w="597" h="1088">
                    <a:moveTo>
                      <a:pt x="21" y="1088"/>
                    </a:moveTo>
                    <a:lnTo>
                      <a:pt x="575" y="1088"/>
                    </a:lnTo>
                    <a:cubicBezTo>
                      <a:pt x="587" y="1088"/>
                      <a:pt x="597" y="1079"/>
                      <a:pt x="597" y="1067"/>
                    </a:cubicBezTo>
                    <a:cubicBezTo>
                      <a:pt x="597" y="1067"/>
                      <a:pt x="597" y="1067"/>
                      <a:pt x="597" y="1067"/>
                    </a:cubicBezTo>
                    <a:lnTo>
                      <a:pt x="597" y="21"/>
                    </a:lnTo>
                    <a:cubicBezTo>
                      <a:pt x="597" y="9"/>
                      <a:pt x="587" y="0"/>
                      <a:pt x="575" y="0"/>
                    </a:cubicBezTo>
                    <a:lnTo>
                      <a:pt x="21" y="0"/>
                    </a:lnTo>
                    <a:cubicBezTo>
                      <a:pt x="9" y="0"/>
                      <a:pt x="0" y="9"/>
                      <a:pt x="0" y="21"/>
                    </a:cubicBezTo>
                    <a:lnTo>
                      <a:pt x="0" y="21"/>
                    </a:lnTo>
                    <a:lnTo>
                      <a:pt x="0" y="1067"/>
                    </a:lnTo>
                    <a:cubicBezTo>
                      <a:pt x="0" y="1079"/>
                      <a:pt x="9" y="1088"/>
                      <a:pt x="21" y="108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85"/>
              <p:cNvSpPr>
                <a:spLocks noEditPoints="1"/>
              </p:cNvSpPr>
              <p:nvPr/>
            </p:nvSpPr>
            <p:spPr bwMode="auto">
              <a:xfrm>
                <a:off x="2489" y="2420"/>
                <a:ext cx="91" cy="208"/>
              </a:xfrm>
              <a:custGeom>
                <a:avLst/>
                <a:gdLst/>
                <a:ahLst/>
                <a:cxnLst>
                  <a:cxn ang="0">
                    <a:pos x="0" y="208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91" y="208"/>
                  </a:cxn>
                </a:cxnLst>
                <a:rect l="0" t="0" r="r" b="b"/>
                <a:pathLst>
                  <a:path w="91" h="208">
                    <a:moveTo>
                      <a:pt x="0" y="208"/>
                    </a:moveTo>
                    <a:lnTo>
                      <a:pt x="0" y="0"/>
                    </a:lnTo>
                    <a:moveTo>
                      <a:pt x="91" y="0"/>
                    </a:moveTo>
                    <a:lnTo>
                      <a:pt x="91" y="208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86"/>
              <p:cNvSpPr>
                <a:spLocks noChangeShapeType="1"/>
              </p:cNvSpPr>
              <p:nvPr/>
            </p:nvSpPr>
            <p:spPr bwMode="auto">
              <a:xfrm flipV="1">
                <a:off x="2586" y="2426"/>
                <a:ext cx="1" cy="196"/>
              </a:xfrm>
              <a:prstGeom prst="line">
                <a:avLst/>
              </a:prstGeom>
              <a:noFill/>
              <a:ln w="1270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87"/>
              <p:cNvSpPr>
                <a:spLocks noChangeArrowheads="1"/>
              </p:cNvSpPr>
              <p:nvPr/>
            </p:nvSpPr>
            <p:spPr bwMode="auto">
              <a:xfrm>
                <a:off x="3326" y="2420"/>
                <a:ext cx="119" cy="2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88"/>
              <p:cNvSpPr>
                <a:spLocks/>
              </p:cNvSpPr>
              <p:nvPr/>
            </p:nvSpPr>
            <p:spPr bwMode="auto">
              <a:xfrm>
                <a:off x="3326" y="2420"/>
                <a:ext cx="114" cy="208"/>
              </a:xfrm>
              <a:custGeom>
                <a:avLst/>
                <a:gdLst/>
                <a:ahLst/>
                <a:cxnLst>
                  <a:cxn ang="0">
                    <a:pos x="575" y="1089"/>
                  </a:cxn>
                  <a:cxn ang="0">
                    <a:pos x="21" y="1089"/>
                  </a:cxn>
                  <a:cxn ang="0">
                    <a:pos x="0" y="1068"/>
                  </a:cxn>
                  <a:cxn ang="0">
                    <a:pos x="0" y="1068"/>
                  </a:cxn>
                  <a:cxn ang="0">
                    <a:pos x="0" y="1068"/>
                  </a:cxn>
                  <a:cxn ang="0">
                    <a:pos x="0" y="22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575" y="0"/>
                  </a:cxn>
                  <a:cxn ang="0">
                    <a:pos x="597" y="22"/>
                  </a:cxn>
                  <a:cxn ang="0">
                    <a:pos x="597" y="22"/>
                  </a:cxn>
                  <a:cxn ang="0">
                    <a:pos x="597" y="22"/>
                  </a:cxn>
                  <a:cxn ang="0">
                    <a:pos x="597" y="1068"/>
                  </a:cxn>
                  <a:cxn ang="0">
                    <a:pos x="575" y="1089"/>
                  </a:cxn>
                </a:cxnLst>
                <a:rect l="0" t="0" r="r" b="b"/>
                <a:pathLst>
                  <a:path w="597" h="1089">
                    <a:moveTo>
                      <a:pt x="575" y="1089"/>
                    </a:moveTo>
                    <a:lnTo>
                      <a:pt x="21" y="1089"/>
                    </a:lnTo>
                    <a:cubicBezTo>
                      <a:pt x="10" y="1089"/>
                      <a:pt x="0" y="1079"/>
                      <a:pt x="0" y="1068"/>
                    </a:cubicBezTo>
                    <a:cubicBezTo>
                      <a:pt x="0" y="1068"/>
                      <a:pt x="0" y="1068"/>
                      <a:pt x="0" y="1068"/>
                    </a:cubicBezTo>
                    <a:lnTo>
                      <a:pt x="0" y="1068"/>
                    </a:lnTo>
                    <a:lnTo>
                      <a:pt x="0" y="22"/>
                    </a:lnTo>
                    <a:cubicBezTo>
                      <a:pt x="0" y="10"/>
                      <a:pt x="10" y="0"/>
                      <a:pt x="21" y="0"/>
                    </a:cubicBezTo>
                    <a:lnTo>
                      <a:pt x="21" y="0"/>
                    </a:lnTo>
                    <a:lnTo>
                      <a:pt x="575" y="0"/>
                    </a:lnTo>
                    <a:cubicBezTo>
                      <a:pt x="587" y="0"/>
                      <a:pt x="597" y="10"/>
                      <a:pt x="597" y="22"/>
                    </a:cubicBezTo>
                    <a:cubicBezTo>
                      <a:pt x="597" y="22"/>
                      <a:pt x="597" y="22"/>
                      <a:pt x="597" y="22"/>
                    </a:cubicBezTo>
                    <a:lnTo>
                      <a:pt x="597" y="22"/>
                    </a:lnTo>
                    <a:lnTo>
                      <a:pt x="597" y="1068"/>
                    </a:lnTo>
                    <a:cubicBezTo>
                      <a:pt x="597" y="1079"/>
                      <a:pt x="587" y="1089"/>
                      <a:pt x="575" y="10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89"/>
              <p:cNvSpPr>
                <a:spLocks noChangeArrowheads="1"/>
              </p:cNvSpPr>
              <p:nvPr/>
            </p:nvSpPr>
            <p:spPr bwMode="auto">
              <a:xfrm>
                <a:off x="3326" y="2420"/>
                <a:ext cx="119" cy="2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90"/>
              <p:cNvSpPr>
                <a:spLocks/>
              </p:cNvSpPr>
              <p:nvPr/>
            </p:nvSpPr>
            <p:spPr bwMode="auto">
              <a:xfrm>
                <a:off x="3326" y="2420"/>
                <a:ext cx="114" cy="208"/>
              </a:xfrm>
              <a:custGeom>
                <a:avLst/>
                <a:gdLst/>
                <a:ahLst/>
                <a:cxnLst>
                  <a:cxn ang="0">
                    <a:pos x="575" y="1089"/>
                  </a:cxn>
                  <a:cxn ang="0">
                    <a:pos x="21" y="1089"/>
                  </a:cxn>
                  <a:cxn ang="0">
                    <a:pos x="0" y="1068"/>
                  </a:cxn>
                  <a:cxn ang="0">
                    <a:pos x="0" y="1068"/>
                  </a:cxn>
                  <a:cxn ang="0">
                    <a:pos x="0" y="1068"/>
                  </a:cxn>
                  <a:cxn ang="0">
                    <a:pos x="0" y="22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575" y="0"/>
                  </a:cxn>
                  <a:cxn ang="0">
                    <a:pos x="597" y="22"/>
                  </a:cxn>
                  <a:cxn ang="0">
                    <a:pos x="597" y="22"/>
                  </a:cxn>
                  <a:cxn ang="0">
                    <a:pos x="597" y="22"/>
                  </a:cxn>
                  <a:cxn ang="0">
                    <a:pos x="597" y="1068"/>
                  </a:cxn>
                  <a:cxn ang="0">
                    <a:pos x="575" y="1089"/>
                  </a:cxn>
                </a:cxnLst>
                <a:rect l="0" t="0" r="r" b="b"/>
                <a:pathLst>
                  <a:path w="597" h="1089">
                    <a:moveTo>
                      <a:pt x="575" y="1089"/>
                    </a:moveTo>
                    <a:lnTo>
                      <a:pt x="21" y="1089"/>
                    </a:lnTo>
                    <a:cubicBezTo>
                      <a:pt x="10" y="1089"/>
                      <a:pt x="0" y="1079"/>
                      <a:pt x="0" y="1068"/>
                    </a:cubicBezTo>
                    <a:cubicBezTo>
                      <a:pt x="0" y="1068"/>
                      <a:pt x="0" y="1068"/>
                      <a:pt x="0" y="1068"/>
                    </a:cubicBezTo>
                    <a:lnTo>
                      <a:pt x="0" y="1068"/>
                    </a:lnTo>
                    <a:lnTo>
                      <a:pt x="0" y="22"/>
                    </a:lnTo>
                    <a:cubicBezTo>
                      <a:pt x="0" y="10"/>
                      <a:pt x="10" y="0"/>
                      <a:pt x="21" y="0"/>
                    </a:cubicBezTo>
                    <a:lnTo>
                      <a:pt x="21" y="0"/>
                    </a:lnTo>
                    <a:lnTo>
                      <a:pt x="575" y="0"/>
                    </a:lnTo>
                    <a:cubicBezTo>
                      <a:pt x="587" y="0"/>
                      <a:pt x="597" y="10"/>
                      <a:pt x="597" y="22"/>
                    </a:cubicBezTo>
                    <a:cubicBezTo>
                      <a:pt x="597" y="22"/>
                      <a:pt x="597" y="22"/>
                      <a:pt x="597" y="22"/>
                    </a:cubicBezTo>
                    <a:lnTo>
                      <a:pt x="597" y="22"/>
                    </a:lnTo>
                    <a:lnTo>
                      <a:pt x="597" y="1068"/>
                    </a:lnTo>
                    <a:cubicBezTo>
                      <a:pt x="597" y="1079"/>
                      <a:pt x="587" y="1089"/>
                      <a:pt x="575" y="1089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91"/>
              <p:cNvSpPr>
                <a:spLocks noEditPoints="1"/>
              </p:cNvSpPr>
              <p:nvPr/>
            </p:nvSpPr>
            <p:spPr bwMode="auto">
              <a:xfrm>
                <a:off x="3338" y="2420"/>
                <a:ext cx="91" cy="208"/>
              </a:xfrm>
              <a:custGeom>
                <a:avLst/>
                <a:gdLst/>
                <a:ahLst/>
                <a:cxnLst>
                  <a:cxn ang="0">
                    <a:pos x="91" y="208"/>
                  </a:cxn>
                  <a:cxn ang="0">
                    <a:pos x="91" y="0"/>
                  </a:cxn>
                  <a:cxn ang="0">
                    <a:pos x="0" y="0"/>
                  </a:cxn>
                  <a:cxn ang="0">
                    <a:pos x="0" y="208"/>
                  </a:cxn>
                </a:cxnLst>
                <a:rect l="0" t="0" r="r" b="b"/>
                <a:pathLst>
                  <a:path w="91" h="208">
                    <a:moveTo>
                      <a:pt x="91" y="208"/>
                    </a:moveTo>
                    <a:lnTo>
                      <a:pt x="91" y="0"/>
                    </a:lnTo>
                    <a:moveTo>
                      <a:pt x="0" y="0"/>
                    </a:moveTo>
                    <a:lnTo>
                      <a:pt x="0" y="208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92"/>
              <p:cNvSpPr>
                <a:spLocks noChangeShapeType="1"/>
              </p:cNvSpPr>
              <p:nvPr/>
            </p:nvSpPr>
            <p:spPr bwMode="auto">
              <a:xfrm flipV="1">
                <a:off x="3332" y="2426"/>
                <a:ext cx="1" cy="196"/>
              </a:xfrm>
              <a:prstGeom prst="line">
                <a:avLst/>
              </a:prstGeom>
              <a:noFill/>
              <a:ln w="1270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93"/>
              <p:cNvSpPr>
                <a:spLocks noChangeArrowheads="1"/>
              </p:cNvSpPr>
              <p:nvPr/>
            </p:nvSpPr>
            <p:spPr bwMode="auto">
              <a:xfrm>
                <a:off x="2024" y="2135"/>
                <a:ext cx="211" cy="1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94"/>
              <p:cNvSpPr>
                <a:spLocks/>
              </p:cNvSpPr>
              <p:nvPr/>
            </p:nvSpPr>
            <p:spPr bwMode="auto">
              <a:xfrm>
                <a:off x="2025" y="2136"/>
                <a:ext cx="207" cy="115"/>
              </a:xfrm>
              <a:custGeom>
                <a:avLst/>
                <a:gdLst/>
                <a:ahLst/>
                <a:cxnLst>
                  <a:cxn ang="0">
                    <a:pos x="0" y="575"/>
                  </a:cxn>
                  <a:cxn ang="0">
                    <a:pos x="0" y="21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067" y="0"/>
                  </a:cxn>
                  <a:cxn ang="0">
                    <a:pos x="1088" y="21"/>
                  </a:cxn>
                  <a:cxn ang="0">
                    <a:pos x="1088" y="575"/>
                  </a:cxn>
                  <a:cxn ang="0">
                    <a:pos x="1067" y="597"/>
                  </a:cxn>
                  <a:cxn ang="0">
                    <a:pos x="21" y="597"/>
                  </a:cxn>
                  <a:cxn ang="0">
                    <a:pos x="0" y="575"/>
                  </a:cxn>
                </a:cxnLst>
                <a:rect l="0" t="0" r="r" b="b"/>
                <a:pathLst>
                  <a:path w="1088" h="597">
                    <a:moveTo>
                      <a:pt x="0" y="575"/>
                    </a:moveTo>
                    <a:lnTo>
                      <a:pt x="0" y="21"/>
                    </a:lnTo>
                    <a:cubicBezTo>
                      <a:pt x="0" y="10"/>
                      <a:pt x="9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21" y="0"/>
                    </a:lnTo>
                    <a:lnTo>
                      <a:pt x="1067" y="0"/>
                    </a:lnTo>
                    <a:cubicBezTo>
                      <a:pt x="1078" y="0"/>
                      <a:pt x="1088" y="10"/>
                      <a:pt x="1088" y="21"/>
                    </a:cubicBezTo>
                    <a:lnTo>
                      <a:pt x="1088" y="575"/>
                    </a:lnTo>
                    <a:cubicBezTo>
                      <a:pt x="1088" y="587"/>
                      <a:pt x="1078" y="597"/>
                      <a:pt x="1067" y="597"/>
                    </a:cubicBezTo>
                    <a:lnTo>
                      <a:pt x="21" y="597"/>
                    </a:lnTo>
                    <a:cubicBezTo>
                      <a:pt x="9" y="597"/>
                      <a:pt x="0" y="587"/>
                      <a:pt x="0" y="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95"/>
              <p:cNvSpPr>
                <a:spLocks noChangeArrowheads="1"/>
              </p:cNvSpPr>
              <p:nvPr/>
            </p:nvSpPr>
            <p:spPr bwMode="auto">
              <a:xfrm>
                <a:off x="2024" y="2135"/>
                <a:ext cx="211" cy="1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96"/>
              <p:cNvSpPr>
                <a:spLocks/>
              </p:cNvSpPr>
              <p:nvPr/>
            </p:nvSpPr>
            <p:spPr bwMode="auto">
              <a:xfrm>
                <a:off x="2024" y="2136"/>
                <a:ext cx="208" cy="115"/>
              </a:xfrm>
              <a:custGeom>
                <a:avLst/>
                <a:gdLst/>
                <a:ahLst/>
                <a:cxnLst>
                  <a:cxn ang="0">
                    <a:pos x="0" y="575"/>
                  </a:cxn>
                  <a:cxn ang="0">
                    <a:pos x="0" y="21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067" y="0"/>
                  </a:cxn>
                  <a:cxn ang="0">
                    <a:pos x="1088" y="21"/>
                  </a:cxn>
                  <a:cxn ang="0">
                    <a:pos x="1088" y="575"/>
                  </a:cxn>
                  <a:cxn ang="0">
                    <a:pos x="1067" y="597"/>
                  </a:cxn>
                  <a:cxn ang="0">
                    <a:pos x="21" y="597"/>
                  </a:cxn>
                  <a:cxn ang="0">
                    <a:pos x="0" y="575"/>
                  </a:cxn>
                </a:cxnLst>
                <a:rect l="0" t="0" r="r" b="b"/>
                <a:pathLst>
                  <a:path w="1088" h="597">
                    <a:moveTo>
                      <a:pt x="0" y="575"/>
                    </a:moveTo>
                    <a:lnTo>
                      <a:pt x="0" y="21"/>
                    </a:lnTo>
                    <a:cubicBezTo>
                      <a:pt x="0" y="10"/>
                      <a:pt x="9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21" y="0"/>
                    </a:lnTo>
                    <a:lnTo>
                      <a:pt x="1067" y="0"/>
                    </a:lnTo>
                    <a:cubicBezTo>
                      <a:pt x="1078" y="0"/>
                      <a:pt x="1088" y="10"/>
                      <a:pt x="1088" y="21"/>
                    </a:cubicBezTo>
                    <a:lnTo>
                      <a:pt x="1088" y="575"/>
                    </a:lnTo>
                    <a:cubicBezTo>
                      <a:pt x="1088" y="587"/>
                      <a:pt x="1078" y="597"/>
                      <a:pt x="1067" y="597"/>
                    </a:cubicBezTo>
                    <a:lnTo>
                      <a:pt x="21" y="597"/>
                    </a:lnTo>
                    <a:cubicBezTo>
                      <a:pt x="9" y="597"/>
                      <a:pt x="0" y="587"/>
                      <a:pt x="0" y="575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97"/>
              <p:cNvSpPr>
                <a:spLocks noEditPoints="1"/>
              </p:cNvSpPr>
              <p:nvPr/>
            </p:nvSpPr>
            <p:spPr bwMode="auto">
              <a:xfrm>
                <a:off x="2024" y="2148"/>
                <a:ext cx="208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208" y="91"/>
                  </a:cxn>
                  <a:cxn ang="0">
                    <a:pos x="208" y="0"/>
                  </a:cxn>
                  <a:cxn ang="0">
                    <a:pos x="0" y="0"/>
                  </a:cxn>
                </a:cxnLst>
                <a:rect l="0" t="0" r="r" b="b"/>
                <a:pathLst>
                  <a:path w="208" h="91">
                    <a:moveTo>
                      <a:pt x="0" y="91"/>
                    </a:moveTo>
                    <a:lnTo>
                      <a:pt x="208" y="91"/>
                    </a:lnTo>
                    <a:moveTo>
                      <a:pt x="208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98"/>
              <p:cNvSpPr>
                <a:spLocks noChangeShapeType="1"/>
              </p:cNvSpPr>
              <p:nvPr/>
            </p:nvSpPr>
            <p:spPr bwMode="auto">
              <a:xfrm>
                <a:off x="2031" y="2142"/>
                <a:ext cx="195" cy="1"/>
              </a:xfrm>
              <a:prstGeom prst="line">
                <a:avLst/>
              </a:prstGeom>
              <a:noFill/>
              <a:ln w="1270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99"/>
              <p:cNvSpPr>
                <a:spLocks noChangeArrowheads="1"/>
              </p:cNvSpPr>
              <p:nvPr/>
            </p:nvSpPr>
            <p:spPr bwMode="auto">
              <a:xfrm>
                <a:off x="2024" y="1299"/>
                <a:ext cx="214" cy="1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00"/>
              <p:cNvSpPr>
                <a:spLocks/>
              </p:cNvSpPr>
              <p:nvPr/>
            </p:nvSpPr>
            <p:spPr bwMode="auto">
              <a:xfrm>
                <a:off x="2024" y="1302"/>
                <a:ext cx="208" cy="114"/>
              </a:xfrm>
              <a:custGeom>
                <a:avLst/>
                <a:gdLst/>
                <a:ahLst/>
                <a:cxnLst>
                  <a:cxn ang="0">
                    <a:pos x="1089" y="21"/>
                  </a:cxn>
                  <a:cxn ang="0">
                    <a:pos x="1089" y="575"/>
                  </a:cxn>
                  <a:cxn ang="0">
                    <a:pos x="1067" y="596"/>
                  </a:cxn>
                  <a:cxn ang="0">
                    <a:pos x="1067" y="596"/>
                  </a:cxn>
                  <a:cxn ang="0">
                    <a:pos x="22" y="596"/>
                  </a:cxn>
                  <a:cxn ang="0">
                    <a:pos x="0" y="575"/>
                  </a:cxn>
                  <a:cxn ang="0">
                    <a:pos x="0" y="575"/>
                  </a:cxn>
                  <a:cxn ang="0">
                    <a:pos x="0" y="21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067" y="0"/>
                  </a:cxn>
                  <a:cxn ang="0">
                    <a:pos x="1089" y="21"/>
                  </a:cxn>
                </a:cxnLst>
                <a:rect l="0" t="0" r="r" b="b"/>
                <a:pathLst>
                  <a:path w="1089" h="596">
                    <a:moveTo>
                      <a:pt x="1089" y="21"/>
                    </a:moveTo>
                    <a:lnTo>
                      <a:pt x="1089" y="575"/>
                    </a:lnTo>
                    <a:cubicBezTo>
                      <a:pt x="1089" y="587"/>
                      <a:pt x="1079" y="596"/>
                      <a:pt x="1067" y="596"/>
                    </a:cubicBezTo>
                    <a:cubicBezTo>
                      <a:pt x="1067" y="596"/>
                      <a:pt x="1067" y="596"/>
                      <a:pt x="1067" y="596"/>
                    </a:cubicBezTo>
                    <a:lnTo>
                      <a:pt x="22" y="596"/>
                    </a:lnTo>
                    <a:cubicBezTo>
                      <a:pt x="10" y="596"/>
                      <a:pt x="0" y="587"/>
                      <a:pt x="0" y="575"/>
                    </a:cubicBezTo>
                    <a:lnTo>
                      <a:pt x="0" y="575"/>
                    </a:lnTo>
                    <a:lnTo>
                      <a:pt x="0" y="21"/>
                    </a:lnTo>
                    <a:cubicBezTo>
                      <a:pt x="0" y="9"/>
                      <a:pt x="10" y="0"/>
                      <a:pt x="22" y="0"/>
                    </a:cubicBezTo>
                    <a:lnTo>
                      <a:pt x="22" y="0"/>
                    </a:lnTo>
                    <a:lnTo>
                      <a:pt x="1067" y="0"/>
                    </a:lnTo>
                    <a:cubicBezTo>
                      <a:pt x="1079" y="0"/>
                      <a:pt x="1089" y="9"/>
                      <a:pt x="1089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Rectangle 101"/>
              <p:cNvSpPr>
                <a:spLocks noChangeArrowheads="1"/>
              </p:cNvSpPr>
              <p:nvPr/>
            </p:nvSpPr>
            <p:spPr bwMode="auto">
              <a:xfrm>
                <a:off x="2024" y="1299"/>
                <a:ext cx="214" cy="1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02"/>
              <p:cNvSpPr>
                <a:spLocks/>
              </p:cNvSpPr>
              <p:nvPr/>
            </p:nvSpPr>
            <p:spPr bwMode="auto">
              <a:xfrm>
                <a:off x="2024" y="1302"/>
                <a:ext cx="208" cy="114"/>
              </a:xfrm>
              <a:custGeom>
                <a:avLst/>
                <a:gdLst/>
                <a:ahLst/>
                <a:cxnLst>
                  <a:cxn ang="0">
                    <a:pos x="1089" y="21"/>
                  </a:cxn>
                  <a:cxn ang="0">
                    <a:pos x="1089" y="575"/>
                  </a:cxn>
                  <a:cxn ang="0">
                    <a:pos x="1067" y="596"/>
                  </a:cxn>
                  <a:cxn ang="0">
                    <a:pos x="1067" y="596"/>
                  </a:cxn>
                  <a:cxn ang="0">
                    <a:pos x="22" y="596"/>
                  </a:cxn>
                  <a:cxn ang="0">
                    <a:pos x="0" y="575"/>
                  </a:cxn>
                  <a:cxn ang="0">
                    <a:pos x="0" y="575"/>
                  </a:cxn>
                  <a:cxn ang="0">
                    <a:pos x="0" y="21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067" y="0"/>
                  </a:cxn>
                  <a:cxn ang="0">
                    <a:pos x="1089" y="21"/>
                  </a:cxn>
                </a:cxnLst>
                <a:rect l="0" t="0" r="r" b="b"/>
                <a:pathLst>
                  <a:path w="1089" h="596">
                    <a:moveTo>
                      <a:pt x="1089" y="21"/>
                    </a:moveTo>
                    <a:lnTo>
                      <a:pt x="1089" y="575"/>
                    </a:lnTo>
                    <a:cubicBezTo>
                      <a:pt x="1089" y="587"/>
                      <a:pt x="1079" y="596"/>
                      <a:pt x="1067" y="596"/>
                    </a:cubicBezTo>
                    <a:cubicBezTo>
                      <a:pt x="1067" y="596"/>
                      <a:pt x="1067" y="596"/>
                      <a:pt x="1067" y="596"/>
                    </a:cubicBezTo>
                    <a:lnTo>
                      <a:pt x="22" y="596"/>
                    </a:lnTo>
                    <a:cubicBezTo>
                      <a:pt x="10" y="596"/>
                      <a:pt x="0" y="587"/>
                      <a:pt x="0" y="575"/>
                    </a:cubicBezTo>
                    <a:lnTo>
                      <a:pt x="0" y="575"/>
                    </a:lnTo>
                    <a:lnTo>
                      <a:pt x="0" y="21"/>
                    </a:lnTo>
                    <a:cubicBezTo>
                      <a:pt x="0" y="9"/>
                      <a:pt x="10" y="0"/>
                      <a:pt x="22" y="0"/>
                    </a:cubicBezTo>
                    <a:lnTo>
                      <a:pt x="22" y="0"/>
                    </a:lnTo>
                    <a:lnTo>
                      <a:pt x="1067" y="0"/>
                    </a:lnTo>
                    <a:cubicBezTo>
                      <a:pt x="1079" y="0"/>
                      <a:pt x="1089" y="9"/>
                      <a:pt x="1089" y="21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03"/>
              <p:cNvSpPr>
                <a:spLocks noEditPoints="1"/>
              </p:cNvSpPr>
              <p:nvPr/>
            </p:nvSpPr>
            <p:spPr bwMode="auto">
              <a:xfrm>
                <a:off x="2024" y="1313"/>
                <a:ext cx="208" cy="92"/>
              </a:xfrm>
              <a:custGeom>
                <a:avLst/>
                <a:gdLst/>
                <a:ahLst/>
                <a:cxnLst>
                  <a:cxn ang="0">
                    <a:pos x="208" y="0"/>
                  </a:cxn>
                  <a:cxn ang="0">
                    <a:pos x="0" y="0"/>
                  </a:cxn>
                  <a:cxn ang="0">
                    <a:pos x="0" y="92"/>
                  </a:cxn>
                  <a:cxn ang="0">
                    <a:pos x="208" y="92"/>
                  </a:cxn>
                </a:cxnLst>
                <a:rect l="0" t="0" r="r" b="b"/>
                <a:pathLst>
                  <a:path w="208" h="92">
                    <a:moveTo>
                      <a:pt x="208" y="0"/>
                    </a:moveTo>
                    <a:lnTo>
                      <a:pt x="0" y="0"/>
                    </a:lnTo>
                    <a:moveTo>
                      <a:pt x="0" y="92"/>
                    </a:moveTo>
                    <a:lnTo>
                      <a:pt x="208" y="92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104"/>
              <p:cNvSpPr>
                <a:spLocks noChangeShapeType="1"/>
              </p:cNvSpPr>
              <p:nvPr/>
            </p:nvSpPr>
            <p:spPr bwMode="auto">
              <a:xfrm flipH="1">
                <a:off x="2031" y="1410"/>
                <a:ext cx="195" cy="1"/>
              </a:xfrm>
              <a:prstGeom prst="line">
                <a:avLst/>
              </a:prstGeom>
              <a:noFill/>
              <a:ln w="1270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105"/>
              <p:cNvSpPr>
                <a:spLocks noChangeArrowheads="1"/>
              </p:cNvSpPr>
              <p:nvPr/>
            </p:nvSpPr>
            <p:spPr bwMode="auto">
              <a:xfrm>
                <a:off x="1728" y="3164"/>
                <a:ext cx="18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SRM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Rectangle 106"/>
              <p:cNvSpPr>
                <a:spLocks noChangeArrowheads="1"/>
              </p:cNvSpPr>
              <p:nvPr/>
            </p:nvSpPr>
            <p:spPr bwMode="auto">
              <a:xfrm>
                <a:off x="1779" y="2316"/>
                <a:ext cx="58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07"/>
              <p:cNvSpPr>
                <a:spLocks/>
              </p:cNvSpPr>
              <p:nvPr/>
            </p:nvSpPr>
            <p:spPr bwMode="auto">
              <a:xfrm>
                <a:off x="1782" y="2317"/>
                <a:ext cx="54" cy="96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219" y="1"/>
                  </a:cxn>
                  <a:cxn ang="0">
                    <a:pos x="242" y="21"/>
                  </a:cxn>
                  <a:cxn ang="0">
                    <a:pos x="242" y="21"/>
                  </a:cxn>
                  <a:cxn ang="0">
                    <a:pos x="242" y="21"/>
                  </a:cxn>
                  <a:cxn ang="0">
                    <a:pos x="281" y="460"/>
                  </a:cxn>
                  <a:cxn ang="0">
                    <a:pos x="261" y="483"/>
                  </a:cxn>
                  <a:cxn ang="0">
                    <a:pos x="261" y="483"/>
                  </a:cxn>
                  <a:cxn ang="0">
                    <a:pos x="63" y="501"/>
                  </a:cxn>
                  <a:cxn ang="0">
                    <a:pos x="40" y="481"/>
                  </a:cxn>
                  <a:cxn ang="0">
                    <a:pos x="40" y="481"/>
                  </a:cxn>
                  <a:cxn ang="0">
                    <a:pos x="1" y="42"/>
                  </a:cxn>
                  <a:cxn ang="0">
                    <a:pos x="21" y="19"/>
                  </a:cxn>
                  <a:cxn ang="0">
                    <a:pos x="21" y="19"/>
                  </a:cxn>
                </a:cxnLst>
                <a:rect l="0" t="0" r="r" b="b"/>
                <a:pathLst>
                  <a:path w="282" h="502">
                    <a:moveTo>
                      <a:pt x="21" y="19"/>
                    </a:moveTo>
                    <a:lnTo>
                      <a:pt x="219" y="1"/>
                    </a:lnTo>
                    <a:cubicBezTo>
                      <a:pt x="231" y="0"/>
                      <a:pt x="241" y="9"/>
                      <a:pt x="242" y="21"/>
                    </a:cubicBezTo>
                    <a:cubicBezTo>
                      <a:pt x="242" y="21"/>
                      <a:pt x="242" y="21"/>
                      <a:pt x="242" y="21"/>
                    </a:cubicBezTo>
                    <a:lnTo>
                      <a:pt x="242" y="21"/>
                    </a:lnTo>
                    <a:lnTo>
                      <a:pt x="281" y="460"/>
                    </a:lnTo>
                    <a:cubicBezTo>
                      <a:pt x="282" y="472"/>
                      <a:pt x="273" y="482"/>
                      <a:pt x="261" y="483"/>
                    </a:cubicBezTo>
                    <a:lnTo>
                      <a:pt x="261" y="483"/>
                    </a:lnTo>
                    <a:lnTo>
                      <a:pt x="63" y="501"/>
                    </a:lnTo>
                    <a:cubicBezTo>
                      <a:pt x="51" y="502"/>
                      <a:pt x="41" y="493"/>
                      <a:pt x="40" y="481"/>
                    </a:cubicBezTo>
                    <a:cubicBezTo>
                      <a:pt x="40" y="481"/>
                      <a:pt x="40" y="481"/>
                      <a:pt x="40" y="481"/>
                    </a:cubicBezTo>
                    <a:lnTo>
                      <a:pt x="1" y="42"/>
                    </a:lnTo>
                    <a:cubicBezTo>
                      <a:pt x="0" y="30"/>
                      <a:pt x="9" y="20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108"/>
              <p:cNvSpPr>
                <a:spLocks noChangeArrowheads="1"/>
              </p:cNvSpPr>
              <p:nvPr/>
            </p:nvSpPr>
            <p:spPr bwMode="auto">
              <a:xfrm>
                <a:off x="1779" y="2316"/>
                <a:ext cx="59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09"/>
              <p:cNvSpPr>
                <a:spLocks/>
              </p:cNvSpPr>
              <p:nvPr/>
            </p:nvSpPr>
            <p:spPr bwMode="auto">
              <a:xfrm>
                <a:off x="1782" y="2317"/>
                <a:ext cx="54" cy="96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219" y="1"/>
                  </a:cxn>
                  <a:cxn ang="0">
                    <a:pos x="242" y="21"/>
                  </a:cxn>
                  <a:cxn ang="0">
                    <a:pos x="242" y="21"/>
                  </a:cxn>
                  <a:cxn ang="0">
                    <a:pos x="242" y="21"/>
                  </a:cxn>
                  <a:cxn ang="0">
                    <a:pos x="281" y="460"/>
                  </a:cxn>
                  <a:cxn ang="0">
                    <a:pos x="261" y="483"/>
                  </a:cxn>
                  <a:cxn ang="0">
                    <a:pos x="261" y="483"/>
                  </a:cxn>
                  <a:cxn ang="0">
                    <a:pos x="63" y="501"/>
                  </a:cxn>
                  <a:cxn ang="0">
                    <a:pos x="40" y="481"/>
                  </a:cxn>
                  <a:cxn ang="0">
                    <a:pos x="40" y="481"/>
                  </a:cxn>
                  <a:cxn ang="0">
                    <a:pos x="1" y="42"/>
                  </a:cxn>
                  <a:cxn ang="0">
                    <a:pos x="21" y="19"/>
                  </a:cxn>
                  <a:cxn ang="0">
                    <a:pos x="21" y="19"/>
                  </a:cxn>
                </a:cxnLst>
                <a:rect l="0" t="0" r="r" b="b"/>
                <a:pathLst>
                  <a:path w="282" h="502">
                    <a:moveTo>
                      <a:pt x="21" y="19"/>
                    </a:moveTo>
                    <a:lnTo>
                      <a:pt x="219" y="1"/>
                    </a:lnTo>
                    <a:cubicBezTo>
                      <a:pt x="231" y="0"/>
                      <a:pt x="241" y="9"/>
                      <a:pt x="242" y="21"/>
                    </a:cubicBezTo>
                    <a:cubicBezTo>
                      <a:pt x="242" y="21"/>
                      <a:pt x="242" y="21"/>
                      <a:pt x="242" y="21"/>
                    </a:cubicBezTo>
                    <a:lnTo>
                      <a:pt x="242" y="21"/>
                    </a:lnTo>
                    <a:lnTo>
                      <a:pt x="281" y="460"/>
                    </a:lnTo>
                    <a:cubicBezTo>
                      <a:pt x="282" y="472"/>
                      <a:pt x="273" y="482"/>
                      <a:pt x="261" y="483"/>
                    </a:cubicBezTo>
                    <a:lnTo>
                      <a:pt x="261" y="483"/>
                    </a:lnTo>
                    <a:lnTo>
                      <a:pt x="63" y="501"/>
                    </a:lnTo>
                    <a:cubicBezTo>
                      <a:pt x="51" y="502"/>
                      <a:pt x="41" y="493"/>
                      <a:pt x="40" y="481"/>
                    </a:cubicBezTo>
                    <a:cubicBezTo>
                      <a:pt x="40" y="481"/>
                      <a:pt x="40" y="481"/>
                      <a:pt x="40" y="481"/>
                    </a:cubicBezTo>
                    <a:lnTo>
                      <a:pt x="1" y="42"/>
                    </a:lnTo>
                    <a:cubicBezTo>
                      <a:pt x="0" y="30"/>
                      <a:pt x="9" y="20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10"/>
              <p:cNvSpPr>
                <a:spLocks noEditPoints="1"/>
              </p:cNvSpPr>
              <p:nvPr/>
            </p:nvSpPr>
            <p:spPr bwMode="auto">
              <a:xfrm>
                <a:off x="1786" y="2318"/>
                <a:ext cx="45" cy="9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95"/>
                  </a:cxn>
                  <a:cxn ang="0">
                    <a:pos x="45" y="92"/>
                  </a:cxn>
                  <a:cxn ang="0">
                    <a:pos x="37" y="0"/>
                  </a:cxn>
                </a:cxnLst>
                <a:rect l="0" t="0" r="r" b="b"/>
                <a:pathLst>
                  <a:path w="45" h="95">
                    <a:moveTo>
                      <a:pt x="0" y="3"/>
                    </a:moveTo>
                    <a:lnTo>
                      <a:pt x="9" y="95"/>
                    </a:lnTo>
                    <a:moveTo>
                      <a:pt x="45" y="92"/>
                    </a:moveTo>
                    <a:lnTo>
                      <a:pt x="37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111"/>
              <p:cNvSpPr>
                <a:spLocks noChangeShapeType="1"/>
              </p:cNvSpPr>
              <p:nvPr/>
            </p:nvSpPr>
            <p:spPr bwMode="auto">
              <a:xfrm>
                <a:off x="1826" y="2320"/>
                <a:ext cx="7" cy="86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118"/>
              <p:cNvSpPr>
                <a:spLocks noChangeArrowheads="1"/>
              </p:cNvSpPr>
              <p:nvPr/>
            </p:nvSpPr>
            <p:spPr bwMode="auto">
              <a:xfrm>
                <a:off x="2278" y="2162"/>
                <a:ext cx="13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ITM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" name="Freeform 119"/>
              <p:cNvSpPr>
                <a:spLocks noEditPoints="1"/>
              </p:cNvSpPr>
              <p:nvPr/>
            </p:nvSpPr>
            <p:spPr bwMode="auto">
              <a:xfrm>
                <a:off x="1996" y="1419"/>
                <a:ext cx="4" cy="715"/>
              </a:xfrm>
              <a:custGeom>
                <a:avLst/>
                <a:gdLst/>
                <a:ahLst/>
                <a:cxnLst>
                  <a:cxn ang="0">
                    <a:pos x="21" y="3662"/>
                  </a:cxn>
                  <a:cxn ang="0">
                    <a:pos x="0" y="3598"/>
                  </a:cxn>
                  <a:cxn ang="0">
                    <a:pos x="21" y="3598"/>
                  </a:cxn>
                  <a:cxn ang="0">
                    <a:pos x="0" y="3406"/>
                  </a:cxn>
                  <a:cxn ang="0">
                    <a:pos x="11" y="3480"/>
                  </a:cxn>
                  <a:cxn ang="0">
                    <a:pos x="11" y="3267"/>
                  </a:cxn>
                  <a:cxn ang="0">
                    <a:pos x="0" y="3342"/>
                  </a:cxn>
                  <a:cxn ang="0">
                    <a:pos x="21" y="3150"/>
                  </a:cxn>
                  <a:cxn ang="0">
                    <a:pos x="0" y="3086"/>
                  </a:cxn>
                  <a:cxn ang="0">
                    <a:pos x="21" y="3086"/>
                  </a:cxn>
                  <a:cxn ang="0">
                    <a:pos x="0" y="2894"/>
                  </a:cxn>
                  <a:cxn ang="0">
                    <a:pos x="11" y="2968"/>
                  </a:cxn>
                  <a:cxn ang="0">
                    <a:pos x="11" y="2755"/>
                  </a:cxn>
                  <a:cxn ang="0">
                    <a:pos x="0" y="2830"/>
                  </a:cxn>
                  <a:cxn ang="0">
                    <a:pos x="21" y="2638"/>
                  </a:cxn>
                  <a:cxn ang="0">
                    <a:pos x="0" y="2574"/>
                  </a:cxn>
                  <a:cxn ang="0">
                    <a:pos x="21" y="2574"/>
                  </a:cxn>
                  <a:cxn ang="0">
                    <a:pos x="0" y="2382"/>
                  </a:cxn>
                  <a:cxn ang="0">
                    <a:pos x="11" y="2456"/>
                  </a:cxn>
                  <a:cxn ang="0">
                    <a:pos x="11" y="2243"/>
                  </a:cxn>
                  <a:cxn ang="0">
                    <a:pos x="0" y="2318"/>
                  </a:cxn>
                  <a:cxn ang="0">
                    <a:pos x="21" y="2126"/>
                  </a:cxn>
                  <a:cxn ang="0">
                    <a:pos x="0" y="2062"/>
                  </a:cxn>
                  <a:cxn ang="0">
                    <a:pos x="21" y="2062"/>
                  </a:cxn>
                  <a:cxn ang="0">
                    <a:pos x="0" y="1870"/>
                  </a:cxn>
                  <a:cxn ang="0">
                    <a:pos x="11" y="1944"/>
                  </a:cxn>
                  <a:cxn ang="0">
                    <a:pos x="11" y="1731"/>
                  </a:cxn>
                  <a:cxn ang="0">
                    <a:pos x="0" y="1806"/>
                  </a:cxn>
                  <a:cxn ang="0">
                    <a:pos x="21" y="1614"/>
                  </a:cxn>
                  <a:cxn ang="0">
                    <a:pos x="0" y="1550"/>
                  </a:cxn>
                  <a:cxn ang="0">
                    <a:pos x="21" y="1550"/>
                  </a:cxn>
                  <a:cxn ang="0">
                    <a:pos x="0" y="1358"/>
                  </a:cxn>
                  <a:cxn ang="0">
                    <a:pos x="11" y="1432"/>
                  </a:cxn>
                  <a:cxn ang="0">
                    <a:pos x="11" y="1219"/>
                  </a:cxn>
                  <a:cxn ang="0">
                    <a:pos x="0" y="1294"/>
                  </a:cxn>
                  <a:cxn ang="0">
                    <a:pos x="21" y="1102"/>
                  </a:cxn>
                  <a:cxn ang="0">
                    <a:pos x="0" y="1038"/>
                  </a:cxn>
                  <a:cxn ang="0">
                    <a:pos x="21" y="1038"/>
                  </a:cxn>
                  <a:cxn ang="0">
                    <a:pos x="0" y="846"/>
                  </a:cxn>
                  <a:cxn ang="0">
                    <a:pos x="11" y="920"/>
                  </a:cxn>
                  <a:cxn ang="0">
                    <a:pos x="11" y="707"/>
                  </a:cxn>
                  <a:cxn ang="0">
                    <a:pos x="0" y="782"/>
                  </a:cxn>
                  <a:cxn ang="0">
                    <a:pos x="21" y="590"/>
                  </a:cxn>
                  <a:cxn ang="0">
                    <a:pos x="0" y="526"/>
                  </a:cxn>
                  <a:cxn ang="0">
                    <a:pos x="21" y="526"/>
                  </a:cxn>
                  <a:cxn ang="0">
                    <a:pos x="0" y="334"/>
                  </a:cxn>
                  <a:cxn ang="0">
                    <a:pos x="11" y="408"/>
                  </a:cxn>
                  <a:cxn ang="0">
                    <a:pos x="11" y="195"/>
                  </a:cxn>
                  <a:cxn ang="0">
                    <a:pos x="0" y="270"/>
                  </a:cxn>
                  <a:cxn ang="0">
                    <a:pos x="21" y="78"/>
                  </a:cxn>
                  <a:cxn ang="0">
                    <a:pos x="0" y="14"/>
                  </a:cxn>
                  <a:cxn ang="0">
                    <a:pos x="21" y="14"/>
                  </a:cxn>
                </a:cxnLst>
                <a:rect l="0" t="0" r="r" b="b"/>
                <a:pathLst>
                  <a:path w="21" h="3736">
                    <a:moveTo>
                      <a:pt x="0" y="3726"/>
                    </a:moveTo>
                    <a:lnTo>
                      <a:pt x="0" y="3662"/>
                    </a:lnTo>
                    <a:cubicBezTo>
                      <a:pt x="0" y="3656"/>
                      <a:pt x="5" y="3651"/>
                      <a:pt x="11" y="3651"/>
                    </a:cubicBezTo>
                    <a:cubicBezTo>
                      <a:pt x="16" y="3651"/>
                      <a:pt x="21" y="3656"/>
                      <a:pt x="21" y="3662"/>
                    </a:cubicBezTo>
                    <a:lnTo>
                      <a:pt x="21" y="3726"/>
                    </a:lnTo>
                    <a:cubicBezTo>
                      <a:pt x="21" y="3732"/>
                      <a:pt x="16" y="3736"/>
                      <a:pt x="11" y="3736"/>
                    </a:cubicBezTo>
                    <a:cubicBezTo>
                      <a:pt x="5" y="3736"/>
                      <a:pt x="0" y="3732"/>
                      <a:pt x="0" y="3726"/>
                    </a:cubicBezTo>
                    <a:close/>
                    <a:moveTo>
                      <a:pt x="0" y="3598"/>
                    </a:moveTo>
                    <a:lnTo>
                      <a:pt x="0" y="3534"/>
                    </a:lnTo>
                    <a:cubicBezTo>
                      <a:pt x="0" y="3528"/>
                      <a:pt x="5" y="3523"/>
                      <a:pt x="11" y="3523"/>
                    </a:cubicBezTo>
                    <a:cubicBezTo>
                      <a:pt x="16" y="3523"/>
                      <a:pt x="21" y="3528"/>
                      <a:pt x="21" y="3534"/>
                    </a:cubicBezTo>
                    <a:lnTo>
                      <a:pt x="21" y="3598"/>
                    </a:lnTo>
                    <a:cubicBezTo>
                      <a:pt x="21" y="3604"/>
                      <a:pt x="16" y="3608"/>
                      <a:pt x="11" y="3608"/>
                    </a:cubicBezTo>
                    <a:cubicBezTo>
                      <a:pt x="5" y="3608"/>
                      <a:pt x="0" y="3604"/>
                      <a:pt x="0" y="3598"/>
                    </a:cubicBezTo>
                    <a:close/>
                    <a:moveTo>
                      <a:pt x="0" y="3470"/>
                    </a:moveTo>
                    <a:lnTo>
                      <a:pt x="0" y="3406"/>
                    </a:lnTo>
                    <a:cubicBezTo>
                      <a:pt x="0" y="3400"/>
                      <a:pt x="5" y="3395"/>
                      <a:pt x="11" y="3395"/>
                    </a:cubicBezTo>
                    <a:cubicBezTo>
                      <a:pt x="16" y="3395"/>
                      <a:pt x="21" y="3400"/>
                      <a:pt x="21" y="3406"/>
                    </a:cubicBezTo>
                    <a:lnTo>
                      <a:pt x="21" y="3470"/>
                    </a:lnTo>
                    <a:cubicBezTo>
                      <a:pt x="21" y="3476"/>
                      <a:pt x="16" y="3480"/>
                      <a:pt x="11" y="3480"/>
                    </a:cubicBezTo>
                    <a:cubicBezTo>
                      <a:pt x="5" y="3480"/>
                      <a:pt x="0" y="3476"/>
                      <a:pt x="0" y="3470"/>
                    </a:cubicBezTo>
                    <a:close/>
                    <a:moveTo>
                      <a:pt x="0" y="3342"/>
                    </a:moveTo>
                    <a:lnTo>
                      <a:pt x="0" y="3278"/>
                    </a:lnTo>
                    <a:cubicBezTo>
                      <a:pt x="0" y="3272"/>
                      <a:pt x="5" y="3267"/>
                      <a:pt x="11" y="3267"/>
                    </a:cubicBezTo>
                    <a:cubicBezTo>
                      <a:pt x="16" y="3267"/>
                      <a:pt x="21" y="3272"/>
                      <a:pt x="21" y="3278"/>
                    </a:cubicBezTo>
                    <a:lnTo>
                      <a:pt x="21" y="3342"/>
                    </a:lnTo>
                    <a:cubicBezTo>
                      <a:pt x="21" y="3348"/>
                      <a:pt x="16" y="3352"/>
                      <a:pt x="11" y="3352"/>
                    </a:cubicBezTo>
                    <a:cubicBezTo>
                      <a:pt x="5" y="3352"/>
                      <a:pt x="0" y="3348"/>
                      <a:pt x="0" y="3342"/>
                    </a:cubicBezTo>
                    <a:close/>
                    <a:moveTo>
                      <a:pt x="0" y="3214"/>
                    </a:moveTo>
                    <a:lnTo>
                      <a:pt x="0" y="3150"/>
                    </a:lnTo>
                    <a:cubicBezTo>
                      <a:pt x="0" y="3144"/>
                      <a:pt x="5" y="3139"/>
                      <a:pt x="11" y="3139"/>
                    </a:cubicBezTo>
                    <a:cubicBezTo>
                      <a:pt x="16" y="3139"/>
                      <a:pt x="21" y="3144"/>
                      <a:pt x="21" y="3150"/>
                    </a:cubicBezTo>
                    <a:lnTo>
                      <a:pt x="21" y="3214"/>
                    </a:lnTo>
                    <a:cubicBezTo>
                      <a:pt x="21" y="3220"/>
                      <a:pt x="16" y="3224"/>
                      <a:pt x="11" y="3224"/>
                    </a:cubicBezTo>
                    <a:cubicBezTo>
                      <a:pt x="5" y="3224"/>
                      <a:pt x="0" y="3220"/>
                      <a:pt x="0" y="3214"/>
                    </a:cubicBezTo>
                    <a:close/>
                    <a:moveTo>
                      <a:pt x="0" y="3086"/>
                    </a:moveTo>
                    <a:lnTo>
                      <a:pt x="0" y="3022"/>
                    </a:lnTo>
                    <a:cubicBezTo>
                      <a:pt x="0" y="3016"/>
                      <a:pt x="5" y="3011"/>
                      <a:pt x="11" y="3011"/>
                    </a:cubicBezTo>
                    <a:cubicBezTo>
                      <a:pt x="16" y="3011"/>
                      <a:pt x="21" y="3016"/>
                      <a:pt x="21" y="3022"/>
                    </a:cubicBezTo>
                    <a:lnTo>
                      <a:pt x="21" y="3086"/>
                    </a:lnTo>
                    <a:cubicBezTo>
                      <a:pt x="21" y="3092"/>
                      <a:pt x="16" y="3096"/>
                      <a:pt x="11" y="3096"/>
                    </a:cubicBezTo>
                    <a:cubicBezTo>
                      <a:pt x="5" y="3096"/>
                      <a:pt x="0" y="3092"/>
                      <a:pt x="0" y="3086"/>
                    </a:cubicBezTo>
                    <a:close/>
                    <a:moveTo>
                      <a:pt x="0" y="2958"/>
                    </a:moveTo>
                    <a:lnTo>
                      <a:pt x="0" y="2894"/>
                    </a:lnTo>
                    <a:cubicBezTo>
                      <a:pt x="0" y="2888"/>
                      <a:pt x="5" y="2883"/>
                      <a:pt x="11" y="2883"/>
                    </a:cubicBezTo>
                    <a:cubicBezTo>
                      <a:pt x="16" y="2883"/>
                      <a:pt x="21" y="2888"/>
                      <a:pt x="21" y="2894"/>
                    </a:cubicBezTo>
                    <a:lnTo>
                      <a:pt x="21" y="2958"/>
                    </a:lnTo>
                    <a:cubicBezTo>
                      <a:pt x="21" y="2964"/>
                      <a:pt x="16" y="2968"/>
                      <a:pt x="11" y="2968"/>
                    </a:cubicBezTo>
                    <a:cubicBezTo>
                      <a:pt x="5" y="2968"/>
                      <a:pt x="0" y="2964"/>
                      <a:pt x="0" y="2958"/>
                    </a:cubicBezTo>
                    <a:close/>
                    <a:moveTo>
                      <a:pt x="0" y="2830"/>
                    </a:moveTo>
                    <a:lnTo>
                      <a:pt x="0" y="2766"/>
                    </a:lnTo>
                    <a:cubicBezTo>
                      <a:pt x="0" y="2760"/>
                      <a:pt x="5" y="2755"/>
                      <a:pt x="11" y="2755"/>
                    </a:cubicBezTo>
                    <a:cubicBezTo>
                      <a:pt x="16" y="2755"/>
                      <a:pt x="21" y="2760"/>
                      <a:pt x="21" y="2766"/>
                    </a:cubicBezTo>
                    <a:lnTo>
                      <a:pt x="21" y="2830"/>
                    </a:lnTo>
                    <a:cubicBezTo>
                      <a:pt x="21" y="2836"/>
                      <a:pt x="16" y="2840"/>
                      <a:pt x="11" y="2840"/>
                    </a:cubicBezTo>
                    <a:cubicBezTo>
                      <a:pt x="5" y="2840"/>
                      <a:pt x="0" y="2836"/>
                      <a:pt x="0" y="2830"/>
                    </a:cubicBezTo>
                    <a:close/>
                    <a:moveTo>
                      <a:pt x="0" y="2702"/>
                    </a:moveTo>
                    <a:lnTo>
                      <a:pt x="0" y="2638"/>
                    </a:lnTo>
                    <a:cubicBezTo>
                      <a:pt x="0" y="2632"/>
                      <a:pt x="5" y="2627"/>
                      <a:pt x="11" y="2627"/>
                    </a:cubicBezTo>
                    <a:cubicBezTo>
                      <a:pt x="16" y="2627"/>
                      <a:pt x="21" y="2632"/>
                      <a:pt x="21" y="2638"/>
                    </a:cubicBezTo>
                    <a:lnTo>
                      <a:pt x="21" y="2702"/>
                    </a:lnTo>
                    <a:cubicBezTo>
                      <a:pt x="21" y="2708"/>
                      <a:pt x="16" y="2712"/>
                      <a:pt x="11" y="2712"/>
                    </a:cubicBezTo>
                    <a:cubicBezTo>
                      <a:pt x="5" y="2712"/>
                      <a:pt x="0" y="2708"/>
                      <a:pt x="0" y="2702"/>
                    </a:cubicBezTo>
                    <a:close/>
                    <a:moveTo>
                      <a:pt x="0" y="2574"/>
                    </a:moveTo>
                    <a:lnTo>
                      <a:pt x="0" y="2510"/>
                    </a:lnTo>
                    <a:cubicBezTo>
                      <a:pt x="0" y="2504"/>
                      <a:pt x="5" y="2499"/>
                      <a:pt x="11" y="2499"/>
                    </a:cubicBezTo>
                    <a:cubicBezTo>
                      <a:pt x="16" y="2499"/>
                      <a:pt x="21" y="2504"/>
                      <a:pt x="21" y="2510"/>
                    </a:cubicBezTo>
                    <a:lnTo>
                      <a:pt x="21" y="2574"/>
                    </a:lnTo>
                    <a:cubicBezTo>
                      <a:pt x="21" y="2580"/>
                      <a:pt x="16" y="2584"/>
                      <a:pt x="11" y="2584"/>
                    </a:cubicBezTo>
                    <a:cubicBezTo>
                      <a:pt x="5" y="2584"/>
                      <a:pt x="0" y="2580"/>
                      <a:pt x="0" y="2574"/>
                    </a:cubicBezTo>
                    <a:close/>
                    <a:moveTo>
                      <a:pt x="0" y="2446"/>
                    </a:moveTo>
                    <a:lnTo>
                      <a:pt x="0" y="2382"/>
                    </a:lnTo>
                    <a:cubicBezTo>
                      <a:pt x="0" y="2376"/>
                      <a:pt x="5" y="2371"/>
                      <a:pt x="11" y="2371"/>
                    </a:cubicBezTo>
                    <a:cubicBezTo>
                      <a:pt x="16" y="2371"/>
                      <a:pt x="21" y="2376"/>
                      <a:pt x="21" y="2382"/>
                    </a:cubicBezTo>
                    <a:lnTo>
                      <a:pt x="21" y="2446"/>
                    </a:lnTo>
                    <a:cubicBezTo>
                      <a:pt x="21" y="2452"/>
                      <a:pt x="16" y="2456"/>
                      <a:pt x="11" y="2456"/>
                    </a:cubicBezTo>
                    <a:cubicBezTo>
                      <a:pt x="5" y="2456"/>
                      <a:pt x="0" y="2452"/>
                      <a:pt x="0" y="2446"/>
                    </a:cubicBezTo>
                    <a:close/>
                    <a:moveTo>
                      <a:pt x="0" y="2318"/>
                    </a:moveTo>
                    <a:lnTo>
                      <a:pt x="0" y="2254"/>
                    </a:lnTo>
                    <a:cubicBezTo>
                      <a:pt x="0" y="2248"/>
                      <a:pt x="5" y="2243"/>
                      <a:pt x="11" y="2243"/>
                    </a:cubicBezTo>
                    <a:cubicBezTo>
                      <a:pt x="16" y="2243"/>
                      <a:pt x="21" y="2248"/>
                      <a:pt x="21" y="2254"/>
                    </a:cubicBezTo>
                    <a:lnTo>
                      <a:pt x="21" y="2318"/>
                    </a:lnTo>
                    <a:cubicBezTo>
                      <a:pt x="21" y="2324"/>
                      <a:pt x="16" y="2328"/>
                      <a:pt x="11" y="2328"/>
                    </a:cubicBezTo>
                    <a:cubicBezTo>
                      <a:pt x="5" y="2328"/>
                      <a:pt x="0" y="2324"/>
                      <a:pt x="0" y="2318"/>
                    </a:cubicBezTo>
                    <a:close/>
                    <a:moveTo>
                      <a:pt x="0" y="2190"/>
                    </a:moveTo>
                    <a:lnTo>
                      <a:pt x="0" y="2126"/>
                    </a:lnTo>
                    <a:cubicBezTo>
                      <a:pt x="0" y="2120"/>
                      <a:pt x="5" y="2115"/>
                      <a:pt x="11" y="2115"/>
                    </a:cubicBezTo>
                    <a:cubicBezTo>
                      <a:pt x="16" y="2115"/>
                      <a:pt x="21" y="2120"/>
                      <a:pt x="21" y="2126"/>
                    </a:cubicBezTo>
                    <a:lnTo>
                      <a:pt x="21" y="2190"/>
                    </a:lnTo>
                    <a:cubicBezTo>
                      <a:pt x="21" y="2196"/>
                      <a:pt x="16" y="2200"/>
                      <a:pt x="11" y="2200"/>
                    </a:cubicBezTo>
                    <a:cubicBezTo>
                      <a:pt x="5" y="2200"/>
                      <a:pt x="0" y="2196"/>
                      <a:pt x="0" y="2190"/>
                    </a:cubicBezTo>
                    <a:close/>
                    <a:moveTo>
                      <a:pt x="0" y="2062"/>
                    </a:moveTo>
                    <a:lnTo>
                      <a:pt x="0" y="1998"/>
                    </a:lnTo>
                    <a:cubicBezTo>
                      <a:pt x="0" y="1992"/>
                      <a:pt x="5" y="1987"/>
                      <a:pt x="11" y="1987"/>
                    </a:cubicBezTo>
                    <a:cubicBezTo>
                      <a:pt x="16" y="1987"/>
                      <a:pt x="21" y="1992"/>
                      <a:pt x="21" y="1998"/>
                    </a:cubicBezTo>
                    <a:lnTo>
                      <a:pt x="21" y="2062"/>
                    </a:lnTo>
                    <a:cubicBezTo>
                      <a:pt x="21" y="2068"/>
                      <a:pt x="16" y="2072"/>
                      <a:pt x="11" y="2072"/>
                    </a:cubicBezTo>
                    <a:cubicBezTo>
                      <a:pt x="5" y="2072"/>
                      <a:pt x="0" y="2068"/>
                      <a:pt x="0" y="2062"/>
                    </a:cubicBezTo>
                    <a:close/>
                    <a:moveTo>
                      <a:pt x="0" y="1934"/>
                    </a:moveTo>
                    <a:lnTo>
                      <a:pt x="0" y="1870"/>
                    </a:lnTo>
                    <a:cubicBezTo>
                      <a:pt x="0" y="1864"/>
                      <a:pt x="5" y="1859"/>
                      <a:pt x="11" y="1859"/>
                    </a:cubicBezTo>
                    <a:cubicBezTo>
                      <a:pt x="16" y="1859"/>
                      <a:pt x="21" y="1864"/>
                      <a:pt x="21" y="1870"/>
                    </a:cubicBezTo>
                    <a:lnTo>
                      <a:pt x="21" y="1934"/>
                    </a:lnTo>
                    <a:cubicBezTo>
                      <a:pt x="21" y="1940"/>
                      <a:pt x="16" y="1944"/>
                      <a:pt x="11" y="1944"/>
                    </a:cubicBezTo>
                    <a:cubicBezTo>
                      <a:pt x="5" y="1944"/>
                      <a:pt x="0" y="1940"/>
                      <a:pt x="0" y="1934"/>
                    </a:cubicBezTo>
                    <a:close/>
                    <a:moveTo>
                      <a:pt x="0" y="1806"/>
                    </a:moveTo>
                    <a:lnTo>
                      <a:pt x="0" y="1742"/>
                    </a:lnTo>
                    <a:cubicBezTo>
                      <a:pt x="0" y="1736"/>
                      <a:pt x="5" y="1731"/>
                      <a:pt x="11" y="1731"/>
                    </a:cubicBezTo>
                    <a:cubicBezTo>
                      <a:pt x="16" y="1731"/>
                      <a:pt x="21" y="1736"/>
                      <a:pt x="21" y="1742"/>
                    </a:cubicBezTo>
                    <a:lnTo>
                      <a:pt x="21" y="1806"/>
                    </a:lnTo>
                    <a:cubicBezTo>
                      <a:pt x="21" y="1812"/>
                      <a:pt x="16" y="1816"/>
                      <a:pt x="11" y="1816"/>
                    </a:cubicBezTo>
                    <a:cubicBezTo>
                      <a:pt x="5" y="1816"/>
                      <a:pt x="0" y="1812"/>
                      <a:pt x="0" y="1806"/>
                    </a:cubicBezTo>
                    <a:close/>
                    <a:moveTo>
                      <a:pt x="0" y="1678"/>
                    </a:moveTo>
                    <a:lnTo>
                      <a:pt x="0" y="1614"/>
                    </a:lnTo>
                    <a:cubicBezTo>
                      <a:pt x="0" y="1608"/>
                      <a:pt x="5" y="1603"/>
                      <a:pt x="11" y="1603"/>
                    </a:cubicBezTo>
                    <a:cubicBezTo>
                      <a:pt x="16" y="1603"/>
                      <a:pt x="21" y="1608"/>
                      <a:pt x="21" y="1614"/>
                    </a:cubicBezTo>
                    <a:lnTo>
                      <a:pt x="21" y="1678"/>
                    </a:lnTo>
                    <a:cubicBezTo>
                      <a:pt x="21" y="1684"/>
                      <a:pt x="16" y="1688"/>
                      <a:pt x="11" y="1688"/>
                    </a:cubicBezTo>
                    <a:cubicBezTo>
                      <a:pt x="5" y="1688"/>
                      <a:pt x="0" y="1684"/>
                      <a:pt x="0" y="1678"/>
                    </a:cubicBezTo>
                    <a:close/>
                    <a:moveTo>
                      <a:pt x="0" y="1550"/>
                    </a:moveTo>
                    <a:lnTo>
                      <a:pt x="0" y="1486"/>
                    </a:lnTo>
                    <a:cubicBezTo>
                      <a:pt x="0" y="1480"/>
                      <a:pt x="5" y="1475"/>
                      <a:pt x="11" y="1475"/>
                    </a:cubicBezTo>
                    <a:cubicBezTo>
                      <a:pt x="16" y="1475"/>
                      <a:pt x="21" y="1480"/>
                      <a:pt x="21" y="1486"/>
                    </a:cubicBezTo>
                    <a:lnTo>
                      <a:pt x="21" y="1550"/>
                    </a:lnTo>
                    <a:cubicBezTo>
                      <a:pt x="21" y="1556"/>
                      <a:pt x="16" y="1560"/>
                      <a:pt x="11" y="1560"/>
                    </a:cubicBezTo>
                    <a:cubicBezTo>
                      <a:pt x="5" y="1560"/>
                      <a:pt x="0" y="1556"/>
                      <a:pt x="0" y="1550"/>
                    </a:cubicBezTo>
                    <a:close/>
                    <a:moveTo>
                      <a:pt x="0" y="1422"/>
                    </a:moveTo>
                    <a:lnTo>
                      <a:pt x="0" y="1358"/>
                    </a:lnTo>
                    <a:cubicBezTo>
                      <a:pt x="0" y="1352"/>
                      <a:pt x="5" y="1347"/>
                      <a:pt x="11" y="1347"/>
                    </a:cubicBezTo>
                    <a:cubicBezTo>
                      <a:pt x="16" y="1347"/>
                      <a:pt x="21" y="1352"/>
                      <a:pt x="21" y="1358"/>
                    </a:cubicBezTo>
                    <a:lnTo>
                      <a:pt x="21" y="1422"/>
                    </a:lnTo>
                    <a:cubicBezTo>
                      <a:pt x="21" y="1428"/>
                      <a:pt x="16" y="1432"/>
                      <a:pt x="11" y="1432"/>
                    </a:cubicBezTo>
                    <a:cubicBezTo>
                      <a:pt x="5" y="1432"/>
                      <a:pt x="0" y="1428"/>
                      <a:pt x="0" y="1422"/>
                    </a:cubicBezTo>
                    <a:close/>
                    <a:moveTo>
                      <a:pt x="0" y="1294"/>
                    </a:moveTo>
                    <a:lnTo>
                      <a:pt x="0" y="1230"/>
                    </a:lnTo>
                    <a:cubicBezTo>
                      <a:pt x="0" y="1224"/>
                      <a:pt x="5" y="1219"/>
                      <a:pt x="11" y="1219"/>
                    </a:cubicBezTo>
                    <a:cubicBezTo>
                      <a:pt x="16" y="1219"/>
                      <a:pt x="21" y="1224"/>
                      <a:pt x="21" y="1230"/>
                    </a:cubicBezTo>
                    <a:lnTo>
                      <a:pt x="21" y="1294"/>
                    </a:lnTo>
                    <a:cubicBezTo>
                      <a:pt x="21" y="1300"/>
                      <a:pt x="16" y="1304"/>
                      <a:pt x="11" y="1304"/>
                    </a:cubicBezTo>
                    <a:cubicBezTo>
                      <a:pt x="5" y="1304"/>
                      <a:pt x="0" y="1300"/>
                      <a:pt x="0" y="1294"/>
                    </a:cubicBezTo>
                    <a:close/>
                    <a:moveTo>
                      <a:pt x="0" y="1166"/>
                    </a:moveTo>
                    <a:lnTo>
                      <a:pt x="0" y="1102"/>
                    </a:lnTo>
                    <a:cubicBezTo>
                      <a:pt x="0" y="1096"/>
                      <a:pt x="5" y="1091"/>
                      <a:pt x="11" y="1091"/>
                    </a:cubicBezTo>
                    <a:cubicBezTo>
                      <a:pt x="16" y="1091"/>
                      <a:pt x="21" y="1096"/>
                      <a:pt x="21" y="1102"/>
                    </a:cubicBezTo>
                    <a:lnTo>
                      <a:pt x="21" y="1166"/>
                    </a:lnTo>
                    <a:cubicBezTo>
                      <a:pt x="21" y="1172"/>
                      <a:pt x="16" y="1176"/>
                      <a:pt x="11" y="1176"/>
                    </a:cubicBezTo>
                    <a:cubicBezTo>
                      <a:pt x="5" y="1176"/>
                      <a:pt x="0" y="1172"/>
                      <a:pt x="0" y="1166"/>
                    </a:cubicBezTo>
                    <a:close/>
                    <a:moveTo>
                      <a:pt x="0" y="1038"/>
                    </a:moveTo>
                    <a:lnTo>
                      <a:pt x="0" y="974"/>
                    </a:lnTo>
                    <a:cubicBezTo>
                      <a:pt x="0" y="968"/>
                      <a:pt x="5" y="963"/>
                      <a:pt x="11" y="963"/>
                    </a:cubicBezTo>
                    <a:cubicBezTo>
                      <a:pt x="16" y="963"/>
                      <a:pt x="21" y="968"/>
                      <a:pt x="21" y="974"/>
                    </a:cubicBezTo>
                    <a:lnTo>
                      <a:pt x="21" y="1038"/>
                    </a:lnTo>
                    <a:cubicBezTo>
                      <a:pt x="21" y="1044"/>
                      <a:pt x="16" y="1048"/>
                      <a:pt x="11" y="1048"/>
                    </a:cubicBezTo>
                    <a:cubicBezTo>
                      <a:pt x="5" y="1048"/>
                      <a:pt x="0" y="1044"/>
                      <a:pt x="0" y="1038"/>
                    </a:cubicBezTo>
                    <a:close/>
                    <a:moveTo>
                      <a:pt x="0" y="910"/>
                    </a:moveTo>
                    <a:lnTo>
                      <a:pt x="0" y="846"/>
                    </a:lnTo>
                    <a:cubicBezTo>
                      <a:pt x="0" y="840"/>
                      <a:pt x="5" y="835"/>
                      <a:pt x="11" y="835"/>
                    </a:cubicBezTo>
                    <a:cubicBezTo>
                      <a:pt x="16" y="835"/>
                      <a:pt x="21" y="840"/>
                      <a:pt x="21" y="846"/>
                    </a:cubicBezTo>
                    <a:lnTo>
                      <a:pt x="21" y="910"/>
                    </a:lnTo>
                    <a:cubicBezTo>
                      <a:pt x="21" y="916"/>
                      <a:pt x="16" y="920"/>
                      <a:pt x="11" y="920"/>
                    </a:cubicBezTo>
                    <a:cubicBezTo>
                      <a:pt x="5" y="920"/>
                      <a:pt x="0" y="916"/>
                      <a:pt x="0" y="910"/>
                    </a:cubicBezTo>
                    <a:close/>
                    <a:moveTo>
                      <a:pt x="0" y="782"/>
                    </a:moveTo>
                    <a:lnTo>
                      <a:pt x="0" y="718"/>
                    </a:lnTo>
                    <a:cubicBezTo>
                      <a:pt x="0" y="712"/>
                      <a:pt x="5" y="707"/>
                      <a:pt x="11" y="707"/>
                    </a:cubicBezTo>
                    <a:cubicBezTo>
                      <a:pt x="16" y="707"/>
                      <a:pt x="21" y="712"/>
                      <a:pt x="21" y="718"/>
                    </a:cubicBezTo>
                    <a:lnTo>
                      <a:pt x="21" y="782"/>
                    </a:lnTo>
                    <a:cubicBezTo>
                      <a:pt x="21" y="788"/>
                      <a:pt x="16" y="792"/>
                      <a:pt x="11" y="792"/>
                    </a:cubicBezTo>
                    <a:cubicBezTo>
                      <a:pt x="5" y="792"/>
                      <a:pt x="0" y="788"/>
                      <a:pt x="0" y="782"/>
                    </a:cubicBezTo>
                    <a:close/>
                    <a:moveTo>
                      <a:pt x="0" y="654"/>
                    </a:moveTo>
                    <a:lnTo>
                      <a:pt x="0" y="590"/>
                    </a:lnTo>
                    <a:cubicBezTo>
                      <a:pt x="0" y="584"/>
                      <a:pt x="5" y="579"/>
                      <a:pt x="11" y="579"/>
                    </a:cubicBezTo>
                    <a:cubicBezTo>
                      <a:pt x="16" y="579"/>
                      <a:pt x="21" y="584"/>
                      <a:pt x="21" y="590"/>
                    </a:cubicBezTo>
                    <a:lnTo>
                      <a:pt x="21" y="654"/>
                    </a:lnTo>
                    <a:cubicBezTo>
                      <a:pt x="21" y="660"/>
                      <a:pt x="16" y="664"/>
                      <a:pt x="11" y="664"/>
                    </a:cubicBezTo>
                    <a:cubicBezTo>
                      <a:pt x="5" y="664"/>
                      <a:pt x="0" y="660"/>
                      <a:pt x="0" y="654"/>
                    </a:cubicBezTo>
                    <a:close/>
                    <a:moveTo>
                      <a:pt x="0" y="526"/>
                    </a:moveTo>
                    <a:lnTo>
                      <a:pt x="0" y="462"/>
                    </a:lnTo>
                    <a:cubicBezTo>
                      <a:pt x="0" y="456"/>
                      <a:pt x="5" y="451"/>
                      <a:pt x="11" y="451"/>
                    </a:cubicBezTo>
                    <a:cubicBezTo>
                      <a:pt x="16" y="451"/>
                      <a:pt x="21" y="456"/>
                      <a:pt x="21" y="462"/>
                    </a:cubicBezTo>
                    <a:lnTo>
                      <a:pt x="21" y="526"/>
                    </a:lnTo>
                    <a:cubicBezTo>
                      <a:pt x="21" y="532"/>
                      <a:pt x="16" y="536"/>
                      <a:pt x="11" y="536"/>
                    </a:cubicBezTo>
                    <a:cubicBezTo>
                      <a:pt x="5" y="536"/>
                      <a:pt x="0" y="532"/>
                      <a:pt x="0" y="526"/>
                    </a:cubicBezTo>
                    <a:close/>
                    <a:moveTo>
                      <a:pt x="0" y="398"/>
                    </a:moveTo>
                    <a:lnTo>
                      <a:pt x="0" y="334"/>
                    </a:lnTo>
                    <a:cubicBezTo>
                      <a:pt x="0" y="328"/>
                      <a:pt x="5" y="323"/>
                      <a:pt x="11" y="323"/>
                    </a:cubicBezTo>
                    <a:cubicBezTo>
                      <a:pt x="16" y="323"/>
                      <a:pt x="21" y="328"/>
                      <a:pt x="21" y="334"/>
                    </a:cubicBezTo>
                    <a:lnTo>
                      <a:pt x="21" y="398"/>
                    </a:lnTo>
                    <a:cubicBezTo>
                      <a:pt x="21" y="404"/>
                      <a:pt x="16" y="408"/>
                      <a:pt x="11" y="408"/>
                    </a:cubicBezTo>
                    <a:cubicBezTo>
                      <a:pt x="5" y="408"/>
                      <a:pt x="0" y="404"/>
                      <a:pt x="0" y="398"/>
                    </a:cubicBezTo>
                    <a:close/>
                    <a:moveTo>
                      <a:pt x="0" y="270"/>
                    </a:moveTo>
                    <a:lnTo>
                      <a:pt x="0" y="206"/>
                    </a:lnTo>
                    <a:cubicBezTo>
                      <a:pt x="0" y="200"/>
                      <a:pt x="5" y="195"/>
                      <a:pt x="11" y="195"/>
                    </a:cubicBezTo>
                    <a:cubicBezTo>
                      <a:pt x="16" y="195"/>
                      <a:pt x="21" y="200"/>
                      <a:pt x="21" y="206"/>
                    </a:cubicBezTo>
                    <a:lnTo>
                      <a:pt x="21" y="270"/>
                    </a:lnTo>
                    <a:cubicBezTo>
                      <a:pt x="21" y="276"/>
                      <a:pt x="16" y="280"/>
                      <a:pt x="11" y="280"/>
                    </a:cubicBezTo>
                    <a:cubicBezTo>
                      <a:pt x="5" y="280"/>
                      <a:pt x="0" y="276"/>
                      <a:pt x="0" y="270"/>
                    </a:cubicBezTo>
                    <a:close/>
                    <a:moveTo>
                      <a:pt x="0" y="142"/>
                    </a:moveTo>
                    <a:lnTo>
                      <a:pt x="0" y="78"/>
                    </a:lnTo>
                    <a:cubicBezTo>
                      <a:pt x="0" y="72"/>
                      <a:pt x="5" y="67"/>
                      <a:pt x="11" y="67"/>
                    </a:cubicBezTo>
                    <a:cubicBezTo>
                      <a:pt x="16" y="67"/>
                      <a:pt x="21" y="72"/>
                      <a:pt x="21" y="78"/>
                    </a:cubicBezTo>
                    <a:lnTo>
                      <a:pt x="21" y="142"/>
                    </a:lnTo>
                    <a:cubicBezTo>
                      <a:pt x="21" y="148"/>
                      <a:pt x="16" y="152"/>
                      <a:pt x="11" y="152"/>
                    </a:cubicBezTo>
                    <a:cubicBezTo>
                      <a:pt x="5" y="152"/>
                      <a:pt x="0" y="148"/>
                      <a:pt x="0" y="142"/>
                    </a:cubicBezTo>
                    <a:close/>
                    <a:moveTo>
                      <a:pt x="0" y="14"/>
                    </a:moveTo>
                    <a:lnTo>
                      <a:pt x="0" y="11"/>
                    </a:lnTo>
                    <a:cubicBezTo>
                      <a:pt x="0" y="5"/>
                      <a:pt x="5" y="0"/>
                      <a:pt x="11" y="0"/>
                    </a:cubicBezTo>
                    <a:cubicBezTo>
                      <a:pt x="16" y="0"/>
                      <a:pt x="21" y="5"/>
                      <a:pt x="21" y="11"/>
                    </a:cubicBezTo>
                    <a:lnTo>
                      <a:pt x="21" y="14"/>
                    </a:lnTo>
                    <a:cubicBezTo>
                      <a:pt x="21" y="20"/>
                      <a:pt x="16" y="24"/>
                      <a:pt x="11" y="24"/>
                    </a:cubicBezTo>
                    <a:cubicBezTo>
                      <a:pt x="5" y="24"/>
                      <a:pt x="0" y="20"/>
                      <a:pt x="0" y="14"/>
                    </a:cubicBezTo>
                    <a:close/>
                  </a:path>
                </a:pathLst>
              </a:custGeom>
              <a:solidFill>
                <a:srgbClr val="333333"/>
              </a:solidFill>
              <a:ln w="4763" cap="flat">
                <a:solidFill>
                  <a:srgbClr val="333333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20"/>
              <p:cNvSpPr>
                <a:spLocks/>
              </p:cNvSpPr>
              <p:nvPr/>
            </p:nvSpPr>
            <p:spPr bwMode="auto">
              <a:xfrm>
                <a:off x="1983" y="2104"/>
                <a:ext cx="29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8"/>
                  </a:cxn>
                  <a:cxn ang="0">
                    <a:pos x="29" y="0"/>
                  </a:cxn>
                </a:cxnLst>
                <a:rect l="0" t="0" r="r" b="b"/>
                <a:pathLst>
                  <a:path w="29" h="28">
                    <a:moveTo>
                      <a:pt x="0" y="0"/>
                    </a:moveTo>
                    <a:lnTo>
                      <a:pt x="15" y="28"/>
                    </a:lnTo>
                    <a:lnTo>
                      <a:pt x="29" y="0"/>
                    </a:ln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21"/>
              <p:cNvSpPr>
                <a:spLocks/>
              </p:cNvSpPr>
              <p:nvPr/>
            </p:nvSpPr>
            <p:spPr bwMode="auto">
              <a:xfrm>
                <a:off x="1983" y="1421"/>
                <a:ext cx="29" cy="29"/>
              </a:xfrm>
              <a:custGeom>
                <a:avLst/>
                <a:gdLst/>
                <a:ahLst/>
                <a:cxnLst>
                  <a:cxn ang="0">
                    <a:pos x="29" y="29"/>
                  </a:cxn>
                  <a:cxn ang="0">
                    <a:pos x="15" y="0"/>
                  </a:cxn>
                  <a:cxn ang="0">
                    <a:pos x="0" y="29"/>
                  </a:cxn>
                </a:cxnLst>
                <a:rect l="0" t="0" r="r" b="b"/>
                <a:pathLst>
                  <a:path w="29" h="29">
                    <a:moveTo>
                      <a:pt x="29" y="29"/>
                    </a:moveTo>
                    <a:lnTo>
                      <a:pt x="15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122"/>
              <p:cNvSpPr>
                <a:spLocks noChangeArrowheads="1"/>
              </p:cNvSpPr>
              <p:nvPr/>
            </p:nvSpPr>
            <p:spPr bwMode="auto">
              <a:xfrm>
                <a:off x="2278" y="1333"/>
                <a:ext cx="17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ETM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" name="Line 123"/>
              <p:cNvSpPr>
                <a:spLocks noChangeShapeType="1"/>
              </p:cNvSpPr>
              <p:nvPr/>
            </p:nvSpPr>
            <p:spPr bwMode="auto">
              <a:xfrm>
                <a:off x="723" y="2340"/>
                <a:ext cx="131" cy="1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Line 124"/>
              <p:cNvSpPr>
                <a:spLocks noChangeShapeType="1"/>
              </p:cNvSpPr>
              <p:nvPr/>
            </p:nvSpPr>
            <p:spPr bwMode="auto">
              <a:xfrm>
                <a:off x="723" y="2340"/>
                <a:ext cx="131" cy="1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125"/>
              <p:cNvSpPr>
                <a:spLocks noChangeShapeType="1"/>
              </p:cNvSpPr>
              <p:nvPr/>
            </p:nvSpPr>
            <p:spPr bwMode="auto">
              <a:xfrm flipH="1">
                <a:off x="721" y="1846"/>
                <a:ext cx="63" cy="495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Line 126"/>
              <p:cNvSpPr>
                <a:spLocks noChangeShapeType="1"/>
              </p:cNvSpPr>
              <p:nvPr/>
            </p:nvSpPr>
            <p:spPr bwMode="auto">
              <a:xfrm flipH="1">
                <a:off x="721" y="1846"/>
                <a:ext cx="63" cy="495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127"/>
              <p:cNvSpPr>
                <a:spLocks noChangeShapeType="1"/>
              </p:cNvSpPr>
              <p:nvPr/>
            </p:nvSpPr>
            <p:spPr bwMode="auto">
              <a:xfrm>
                <a:off x="790" y="1845"/>
                <a:ext cx="64" cy="495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128"/>
              <p:cNvSpPr>
                <a:spLocks noChangeShapeType="1"/>
              </p:cNvSpPr>
              <p:nvPr/>
            </p:nvSpPr>
            <p:spPr bwMode="auto">
              <a:xfrm>
                <a:off x="790" y="1845"/>
                <a:ext cx="64" cy="495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129"/>
              <p:cNvSpPr>
                <a:spLocks noChangeArrowheads="1"/>
              </p:cNvSpPr>
              <p:nvPr/>
            </p:nvSpPr>
            <p:spPr bwMode="auto">
              <a:xfrm>
                <a:off x="652" y="2306"/>
                <a:ext cx="101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30"/>
              <p:cNvSpPr>
                <a:spLocks/>
              </p:cNvSpPr>
              <p:nvPr/>
            </p:nvSpPr>
            <p:spPr bwMode="auto">
              <a:xfrm>
                <a:off x="654" y="2307"/>
                <a:ext cx="96" cy="95"/>
              </a:xfrm>
              <a:custGeom>
                <a:avLst/>
                <a:gdLst/>
                <a:ahLst/>
                <a:cxnLst>
                  <a:cxn ang="0">
                    <a:pos x="9" y="149"/>
                  </a:cxn>
                  <a:cxn ang="0">
                    <a:pos x="150" y="8"/>
                  </a:cxn>
                  <a:cxn ang="0">
                    <a:pos x="180" y="8"/>
                  </a:cxn>
                  <a:cxn ang="0">
                    <a:pos x="180" y="8"/>
                  </a:cxn>
                  <a:cxn ang="0">
                    <a:pos x="492" y="320"/>
                  </a:cxn>
                  <a:cxn ang="0">
                    <a:pos x="492" y="350"/>
                  </a:cxn>
                  <a:cxn ang="0">
                    <a:pos x="492" y="350"/>
                  </a:cxn>
                  <a:cxn ang="0">
                    <a:pos x="351" y="491"/>
                  </a:cxn>
                  <a:cxn ang="0">
                    <a:pos x="321" y="491"/>
                  </a:cxn>
                  <a:cxn ang="0">
                    <a:pos x="9" y="179"/>
                  </a:cxn>
                  <a:cxn ang="0">
                    <a:pos x="9" y="149"/>
                  </a:cxn>
                </a:cxnLst>
                <a:rect l="0" t="0" r="r" b="b"/>
                <a:pathLst>
                  <a:path w="500" h="499">
                    <a:moveTo>
                      <a:pt x="9" y="149"/>
                    </a:moveTo>
                    <a:lnTo>
                      <a:pt x="150" y="8"/>
                    </a:lnTo>
                    <a:cubicBezTo>
                      <a:pt x="158" y="0"/>
                      <a:pt x="171" y="0"/>
                      <a:pt x="180" y="8"/>
                    </a:cubicBezTo>
                    <a:cubicBezTo>
                      <a:pt x="180" y="8"/>
                      <a:pt x="180" y="8"/>
                      <a:pt x="180" y="8"/>
                    </a:cubicBezTo>
                    <a:lnTo>
                      <a:pt x="492" y="320"/>
                    </a:lnTo>
                    <a:cubicBezTo>
                      <a:pt x="500" y="328"/>
                      <a:pt x="500" y="342"/>
                      <a:pt x="492" y="350"/>
                    </a:cubicBezTo>
                    <a:lnTo>
                      <a:pt x="492" y="350"/>
                    </a:lnTo>
                    <a:lnTo>
                      <a:pt x="351" y="491"/>
                    </a:lnTo>
                    <a:cubicBezTo>
                      <a:pt x="343" y="499"/>
                      <a:pt x="329" y="499"/>
                      <a:pt x="321" y="491"/>
                    </a:cubicBezTo>
                    <a:lnTo>
                      <a:pt x="9" y="179"/>
                    </a:lnTo>
                    <a:cubicBezTo>
                      <a:pt x="0" y="171"/>
                      <a:pt x="0" y="157"/>
                      <a:pt x="9" y="1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131"/>
              <p:cNvSpPr>
                <a:spLocks noChangeArrowheads="1"/>
              </p:cNvSpPr>
              <p:nvPr/>
            </p:nvSpPr>
            <p:spPr bwMode="auto">
              <a:xfrm>
                <a:off x="652" y="2306"/>
                <a:ext cx="101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32"/>
              <p:cNvSpPr>
                <a:spLocks/>
              </p:cNvSpPr>
              <p:nvPr/>
            </p:nvSpPr>
            <p:spPr bwMode="auto">
              <a:xfrm>
                <a:off x="654" y="2307"/>
                <a:ext cx="96" cy="95"/>
              </a:xfrm>
              <a:custGeom>
                <a:avLst/>
                <a:gdLst/>
                <a:ahLst/>
                <a:cxnLst>
                  <a:cxn ang="0">
                    <a:pos x="9" y="149"/>
                  </a:cxn>
                  <a:cxn ang="0">
                    <a:pos x="150" y="8"/>
                  </a:cxn>
                  <a:cxn ang="0">
                    <a:pos x="180" y="8"/>
                  </a:cxn>
                  <a:cxn ang="0">
                    <a:pos x="180" y="8"/>
                  </a:cxn>
                  <a:cxn ang="0">
                    <a:pos x="492" y="320"/>
                  </a:cxn>
                  <a:cxn ang="0">
                    <a:pos x="492" y="350"/>
                  </a:cxn>
                  <a:cxn ang="0">
                    <a:pos x="492" y="350"/>
                  </a:cxn>
                  <a:cxn ang="0">
                    <a:pos x="351" y="491"/>
                  </a:cxn>
                  <a:cxn ang="0">
                    <a:pos x="321" y="491"/>
                  </a:cxn>
                  <a:cxn ang="0">
                    <a:pos x="9" y="179"/>
                  </a:cxn>
                  <a:cxn ang="0">
                    <a:pos x="9" y="149"/>
                  </a:cxn>
                </a:cxnLst>
                <a:rect l="0" t="0" r="r" b="b"/>
                <a:pathLst>
                  <a:path w="500" h="499">
                    <a:moveTo>
                      <a:pt x="9" y="149"/>
                    </a:moveTo>
                    <a:lnTo>
                      <a:pt x="150" y="8"/>
                    </a:lnTo>
                    <a:cubicBezTo>
                      <a:pt x="158" y="0"/>
                      <a:pt x="171" y="0"/>
                      <a:pt x="180" y="8"/>
                    </a:cubicBezTo>
                    <a:cubicBezTo>
                      <a:pt x="180" y="8"/>
                      <a:pt x="180" y="8"/>
                      <a:pt x="180" y="8"/>
                    </a:cubicBezTo>
                    <a:lnTo>
                      <a:pt x="492" y="320"/>
                    </a:lnTo>
                    <a:cubicBezTo>
                      <a:pt x="500" y="328"/>
                      <a:pt x="500" y="342"/>
                      <a:pt x="492" y="350"/>
                    </a:cubicBezTo>
                    <a:lnTo>
                      <a:pt x="492" y="350"/>
                    </a:lnTo>
                    <a:lnTo>
                      <a:pt x="351" y="491"/>
                    </a:lnTo>
                    <a:cubicBezTo>
                      <a:pt x="343" y="499"/>
                      <a:pt x="329" y="499"/>
                      <a:pt x="321" y="491"/>
                    </a:cubicBezTo>
                    <a:lnTo>
                      <a:pt x="9" y="179"/>
                    </a:lnTo>
                    <a:cubicBezTo>
                      <a:pt x="0" y="171"/>
                      <a:pt x="0" y="157"/>
                      <a:pt x="9" y="149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33"/>
              <p:cNvSpPr>
                <a:spLocks noEditPoints="1"/>
              </p:cNvSpPr>
              <p:nvPr/>
            </p:nvSpPr>
            <p:spPr bwMode="auto">
              <a:xfrm>
                <a:off x="656" y="2309"/>
                <a:ext cx="92" cy="91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66" y="91"/>
                  </a:cxn>
                  <a:cxn ang="0">
                    <a:pos x="92" y="65"/>
                  </a:cxn>
                  <a:cxn ang="0">
                    <a:pos x="26" y="0"/>
                  </a:cxn>
                </a:cxnLst>
                <a:rect l="0" t="0" r="r" b="b"/>
                <a:pathLst>
                  <a:path w="92" h="91">
                    <a:moveTo>
                      <a:pt x="0" y="26"/>
                    </a:moveTo>
                    <a:lnTo>
                      <a:pt x="66" y="91"/>
                    </a:lnTo>
                    <a:moveTo>
                      <a:pt x="92" y="65"/>
                    </a:moveTo>
                    <a:lnTo>
                      <a:pt x="26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134"/>
              <p:cNvSpPr>
                <a:spLocks noChangeShapeType="1"/>
              </p:cNvSpPr>
              <p:nvPr/>
            </p:nvSpPr>
            <p:spPr bwMode="auto">
              <a:xfrm>
                <a:off x="686" y="2309"/>
                <a:ext cx="61" cy="61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Rectangle 135"/>
              <p:cNvSpPr>
                <a:spLocks noChangeArrowheads="1"/>
              </p:cNvSpPr>
              <p:nvPr/>
            </p:nvSpPr>
            <p:spPr bwMode="auto">
              <a:xfrm>
                <a:off x="826" y="2303"/>
                <a:ext cx="101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36"/>
              <p:cNvSpPr>
                <a:spLocks/>
              </p:cNvSpPr>
              <p:nvPr/>
            </p:nvSpPr>
            <p:spPr bwMode="auto">
              <a:xfrm>
                <a:off x="826" y="2306"/>
                <a:ext cx="96" cy="96"/>
              </a:xfrm>
              <a:custGeom>
                <a:avLst/>
                <a:gdLst/>
                <a:ahLst/>
                <a:cxnLst>
                  <a:cxn ang="0">
                    <a:pos x="351" y="8"/>
                  </a:cxn>
                  <a:cxn ang="0">
                    <a:pos x="492" y="149"/>
                  </a:cxn>
                  <a:cxn ang="0">
                    <a:pos x="492" y="179"/>
                  </a:cxn>
                  <a:cxn ang="0">
                    <a:pos x="492" y="179"/>
                  </a:cxn>
                  <a:cxn ang="0">
                    <a:pos x="492" y="179"/>
                  </a:cxn>
                  <a:cxn ang="0">
                    <a:pos x="180" y="491"/>
                  </a:cxn>
                  <a:cxn ang="0">
                    <a:pos x="150" y="491"/>
                  </a:cxn>
                  <a:cxn ang="0">
                    <a:pos x="150" y="491"/>
                  </a:cxn>
                  <a:cxn ang="0">
                    <a:pos x="9" y="350"/>
                  </a:cxn>
                  <a:cxn ang="0">
                    <a:pos x="9" y="320"/>
                  </a:cxn>
                  <a:cxn ang="0">
                    <a:pos x="9" y="320"/>
                  </a:cxn>
                  <a:cxn ang="0">
                    <a:pos x="321" y="8"/>
                  </a:cxn>
                  <a:cxn ang="0">
                    <a:pos x="351" y="8"/>
                  </a:cxn>
                </a:cxnLst>
                <a:rect l="0" t="0" r="r" b="b"/>
                <a:pathLst>
                  <a:path w="500" h="500">
                    <a:moveTo>
                      <a:pt x="351" y="8"/>
                    </a:moveTo>
                    <a:lnTo>
                      <a:pt x="492" y="149"/>
                    </a:lnTo>
                    <a:cubicBezTo>
                      <a:pt x="500" y="158"/>
                      <a:pt x="500" y="171"/>
                      <a:pt x="492" y="179"/>
                    </a:cubicBezTo>
                    <a:cubicBezTo>
                      <a:pt x="492" y="179"/>
                      <a:pt x="492" y="179"/>
                      <a:pt x="492" y="179"/>
                    </a:cubicBezTo>
                    <a:lnTo>
                      <a:pt x="492" y="179"/>
                    </a:lnTo>
                    <a:lnTo>
                      <a:pt x="180" y="491"/>
                    </a:lnTo>
                    <a:cubicBezTo>
                      <a:pt x="172" y="500"/>
                      <a:pt x="158" y="500"/>
                      <a:pt x="150" y="491"/>
                    </a:cubicBezTo>
                    <a:lnTo>
                      <a:pt x="150" y="491"/>
                    </a:lnTo>
                    <a:lnTo>
                      <a:pt x="9" y="350"/>
                    </a:lnTo>
                    <a:cubicBezTo>
                      <a:pt x="0" y="342"/>
                      <a:pt x="0" y="329"/>
                      <a:pt x="9" y="320"/>
                    </a:cubicBezTo>
                    <a:cubicBezTo>
                      <a:pt x="9" y="320"/>
                      <a:pt x="9" y="320"/>
                      <a:pt x="9" y="320"/>
                    </a:cubicBezTo>
                    <a:lnTo>
                      <a:pt x="321" y="8"/>
                    </a:lnTo>
                    <a:cubicBezTo>
                      <a:pt x="329" y="0"/>
                      <a:pt x="343" y="0"/>
                      <a:pt x="351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137"/>
              <p:cNvSpPr>
                <a:spLocks noChangeArrowheads="1"/>
              </p:cNvSpPr>
              <p:nvPr/>
            </p:nvSpPr>
            <p:spPr bwMode="auto">
              <a:xfrm>
                <a:off x="826" y="2303"/>
                <a:ext cx="101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38"/>
              <p:cNvSpPr>
                <a:spLocks/>
              </p:cNvSpPr>
              <p:nvPr/>
            </p:nvSpPr>
            <p:spPr bwMode="auto">
              <a:xfrm>
                <a:off x="826" y="2306"/>
                <a:ext cx="96" cy="96"/>
              </a:xfrm>
              <a:custGeom>
                <a:avLst/>
                <a:gdLst/>
                <a:ahLst/>
                <a:cxnLst>
                  <a:cxn ang="0">
                    <a:pos x="351" y="8"/>
                  </a:cxn>
                  <a:cxn ang="0">
                    <a:pos x="492" y="149"/>
                  </a:cxn>
                  <a:cxn ang="0">
                    <a:pos x="492" y="179"/>
                  </a:cxn>
                  <a:cxn ang="0">
                    <a:pos x="492" y="179"/>
                  </a:cxn>
                  <a:cxn ang="0">
                    <a:pos x="492" y="179"/>
                  </a:cxn>
                  <a:cxn ang="0">
                    <a:pos x="180" y="491"/>
                  </a:cxn>
                  <a:cxn ang="0">
                    <a:pos x="150" y="491"/>
                  </a:cxn>
                  <a:cxn ang="0">
                    <a:pos x="150" y="491"/>
                  </a:cxn>
                  <a:cxn ang="0">
                    <a:pos x="9" y="350"/>
                  </a:cxn>
                  <a:cxn ang="0">
                    <a:pos x="9" y="320"/>
                  </a:cxn>
                  <a:cxn ang="0">
                    <a:pos x="9" y="320"/>
                  </a:cxn>
                  <a:cxn ang="0">
                    <a:pos x="321" y="8"/>
                  </a:cxn>
                  <a:cxn ang="0">
                    <a:pos x="351" y="8"/>
                  </a:cxn>
                </a:cxnLst>
                <a:rect l="0" t="0" r="r" b="b"/>
                <a:pathLst>
                  <a:path w="500" h="500">
                    <a:moveTo>
                      <a:pt x="351" y="8"/>
                    </a:moveTo>
                    <a:lnTo>
                      <a:pt x="492" y="149"/>
                    </a:lnTo>
                    <a:cubicBezTo>
                      <a:pt x="500" y="158"/>
                      <a:pt x="500" y="171"/>
                      <a:pt x="492" y="179"/>
                    </a:cubicBezTo>
                    <a:cubicBezTo>
                      <a:pt x="492" y="179"/>
                      <a:pt x="492" y="179"/>
                      <a:pt x="492" y="179"/>
                    </a:cubicBezTo>
                    <a:lnTo>
                      <a:pt x="492" y="179"/>
                    </a:lnTo>
                    <a:lnTo>
                      <a:pt x="180" y="491"/>
                    </a:lnTo>
                    <a:cubicBezTo>
                      <a:pt x="172" y="500"/>
                      <a:pt x="158" y="500"/>
                      <a:pt x="150" y="491"/>
                    </a:cubicBezTo>
                    <a:lnTo>
                      <a:pt x="150" y="491"/>
                    </a:lnTo>
                    <a:lnTo>
                      <a:pt x="9" y="350"/>
                    </a:lnTo>
                    <a:cubicBezTo>
                      <a:pt x="0" y="342"/>
                      <a:pt x="0" y="329"/>
                      <a:pt x="9" y="320"/>
                    </a:cubicBezTo>
                    <a:cubicBezTo>
                      <a:pt x="9" y="320"/>
                      <a:pt x="9" y="320"/>
                      <a:pt x="9" y="320"/>
                    </a:cubicBezTo>
                    <a:lnTo>
                      <a:pt x="321" y="8"/>
                    </a:lnTo>
                    <a:cubicBezTo>
                      <a:pt x="329" y="0"/>
                      <a:pt x="343" y="0"/>
                      <a:pt x="351" y="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39"/>
              <p:cNvSpPr>
                <a:spLocks noEditPoints="1"/>
              </p:cNvSpPr>
              <p:nvPr/>
            </p:nvSpPr>
            <p:spPr bwMode="auto">
              <a:xfrm>
                <a:off x="828" y="2308"/>
                <a:ext cx="92" cy="9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66"/>
                  </a:cxn>
                  <a:cxn ang="0">
                    <a:pos x="26" y="92"/>
                  </a:cxn>
                  <a:cxn ang="0">
                    <a:pos x="92" y="26"/>
                  </a:cxn>
                </a:cxnLst>
                <a:rect l="0" t="0" r="r" b="b"/>
                <a:pathLst>
                  <a:path w="92" h="92">
                    <a:moveTo>
                      <a:pt x="66" y="0"/>
                    </a:moveTo>
                    <a:lnTo>
                      <a:pt x="0" y="66"/>
                    </a:lnTo>
                    <a:moveTo>
                      <a:pt x="26" y="92"/>
                    </a:moveTo>
                    <a:lnTo>
                      <a:pt x="92" y="26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Line 140"/>
              <p:cNvSpPr>
                <a:spLocks noChangeShapeType="1"/>
              </p:cNvSpPr>
              <p:nvPr/>
            </p:nvSpPr>
            <p:spPr bwMode="auto">
              <a:xfrm flipH="1">
                <a:off x="858" y="2338"/>
                <a:ext cx="61" cy="62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141"/>
              <p:cNvSpPr>
                <a:spLocks noChangeArrowheads="1"/>
              </p:cNvSpPr>
              <p:nvPr/>
            </p:nvSpPr>
            <p:spPr bwMode="auto">
              <a:xfrm>
                <a:off x="737" y="1795"/>
                <a:ext cx="98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42"/>
              <p:cNvSpPr>
                <a:spLocks/>
              </p:cNvSpPr>
              <p:nvPr/>
            </p:nvSpPr>
            <p:spPr bwMode="auto">
              <a:xfrm>
                <a:off x="739" y="1796"/>
                <a:ext cx="93" cy="46"/>
              </a:xfrm>
              <a:custGeom>
                <a:avLst/>
                <a:gdLst/>
                <a:ahLst/>
                <a:cxnLst>
                  <a:cxn ang="0">
                    <a:pos x="484" y="22"/>
                  </a:cxn>
                  <a:cxn ang="0">
                    <a:pos x="484" y="221"/>
                  </a:cxn>
                  <a:cxn ang="0">
                    <a:pos x="463" y="242"/>
                  </a:cxn>
                  <a:cxn ang="0">
                    <a:pos x="463" y="242"/>
                  </a:cxn>
                  <a:cxn ang="0">
                    <a:pos x="463" y="242"/>
                  </a:cxn>
                  <a:cxn ang="0">
                    <a:pos x="22" y="242"/>
                  </a:cxn>
                  <a:cxn ang="0">
                    <a:pos x="0" y="221"/>
                  </a:cxn>
                  <a:cxn ang="0">
                    <a:pos x="0" y="221"/>
                  </a:cxn>
                  <a:cxn ang="0">
                    <a:pos x="0" y="22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463" y="0"/>
                  </a:cxn>
                  <a:cxn ang="0">
                    <a:pos x="484" y="22"/>
                  </a:cxn>
                </a:cxnLst>
                <a:rect l="0" t="0" r="r" b="b"/>
                <a:pathLst>
                  <a:path w="484" h="242">
                    <a:moveTo>
                      <a:pt x="484" y="22"/>
                    </a:moveTo>
                    <a:lnTo>
                      <a:pt x="484" y="221"/>
                    </a:lnTo>
                    <a:cubicBezTo>
                      <a:pt x="484" y="233"/>
                      <a:pt x="474" y="242"/>
                      <a:pt x="463" y="242"/>
                    </a:cubicBezTo>
                    <a:cubicBezTo>
                      <a:pt x="463" y="242"/>
                      <a:pt x="463" y="242"/>
                      <a:pt x="463" y="242"/>
                    </a:cubicBezTo>
                    <a:lnTo>
                      <a:pt x="463" y="242"/>
                    </a:lnTo>
                    <a:lnTo>
                      <a:pt x="22" y="242"/>
                    </a:lnTo>
                    <a:cubicBezTo>
                      <a:pt x="10" y="242"/>
                      <a:pt x="0" y="233"/>
                      <a:pt x="0" y="221"/>
                    </a:cubicBezTo>
                    <a:lnTo>
                      <a:pt x="0" y="221"/>
                    </a:lnTo>
                    <a:lnTo>
                      <a:pt x="0" y="22"/>
                    </a:lnTo>
                    <a:cubicBezTo>
                      <a:pt x="0" y="10"/>
                      <a:pt x="10" y="0"/>
                      <a:pt x="22" y="0"/>
                    </a:cubicBezTo>
                    <a:lnTo>
                      <a:pt x="22" y="0"/>
                    </a:lnTo>
                    <a:lnTo>
                      <a:pt x="463" y="0"/>
                    </a:lnTo>
                    <a:cubicBezTo>
                      <a:pt x="474" y="0"/>
                      <a:pt x="484" y="10"/>
                      <a:pt x="484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Rectangle 143"/>
              <p:cNvSpPr>
                <a:spLocks noChangeArrowheads="1"/>
              </p:cNvSpPr>
              <p:nvPr/>
            </p:nvSpPr>
            <p:spPr bwMode="auto">
              <a:xfrm>
                <a:off x="737" y="1795"/>
                <a:ext cx="98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44"/>
              <p:cNvSpPr>
                <a:spLocks/>
              </p:cNvSpPr>
              <p:nvPr/>
            </p:nvSpPr>
            <p:spPr bwMode="auto">
              <a:xfrm>
                <a:off x="739" y="1796"/>
                <a:ext cx="93" cy="46"/>
              </a:xfrm>
              <a:custGeom>
                <a:avLst/>
                <a:gdLst/>
                <a:ahLst/>
                <a:cxnLst>
                  <a:cxn ang="0">
                    <a:pos x="484" y="22"/>
                  </a:cxn>
                  <a:cxn ang="0">
                    <a:pos x="484" y="221"/>
                  </a:cxn>
                  <a:cxn ang="0">
                    <a:pos x="463" y="242"/>
                  </a:cxn>
                  <a:cxn ang="0">
                    <a:pos x="463" y="242"/>
                  </a:cxn>
                  <a:cxn ang="0">
                    <a:pos x="463" y="242"/>
                  </a:cxn>
                  <a:cxn ang="0">
                    <a:pos x="22" y="242"/>
                  </a:cxn>
                  <a:cxn ang="0">
                    <a:pos x="0" y="221"/>
                  </a:cxn>
                  <a:cxn ang="0">
                    <a:pos x="0" y="221"/>
                  </a:cxn>
                  <a:cxn ang="0">
                    <a:pos x="0" y="22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463" y="0"/>
                  </a:cxn>
                  <a:cxn ang="0">
                    <a:pos x="484" y="22"/>
                  </a:cxn>
                </a:cxnLst>
                <a:rect l="0" t="0" r="r" b="b"/>
                <a:pathLst>
                  <a:path w="484" h="242">
                    <a:moveTo>
                      <a:pt x="484" y="22"/>
                    </a:moveTo>
                    <a:lnTo>
                      <a:pt x="484" y="221"/>
                    </a:lnTo>
                    <a:cubicBezTo>
                      <a:pt x="484" y="233"/>
                      <a:pt x="474" y="242"/>
                      <a:pt x="463" y="242"/>
                    </a:cubicBezTo>
                    <a:cubicBezTo>
                      <a:pt x="463" y="242"/>
                      <a:pt x="463" y="242"/>
                      <a:pt x="463" y="242"/>
                    </a:cubicBezTo>
                    <a:lnTo>
                      <a:pt x="463" y="242"/>
                    </a:lnTo>
                    <a:lnTo>
                      <a:pt x="22" y="242"/>
                    </a:lnTo>
                    <a:cubicBezTo>
                      <a:pt x="10" y="242"/>
                      <a:pt x="0" y="233"/>
                      <a:pt x="0" y="221"/>
                    </a:cubicBezTo>
                    <a:lnTo>
                      <a:pt x="0" y="221"/>
                    </a:lnTo>
                    <a:lnTo>
                      <a:pt x="0" y="22"/>
                    </a:lnTo>
                    <a:cubicBezTo>
                      <a:pt x="0" y="10"/>
                      <a:pt x="10" y="0"/>
                      <a:pt x="22" y="0"/>
                    </a:cubicBezTo>
                    <a:lnTo>
                      <a:pt x="22" y="0"/>
                    </a:lnTo>
                    <a:lnTo>
                      <a:pt x="463" y="0"/>
                    </a:lnTo>
                    <a:cubicBezTo>
                      <a:pt x="474" y="0"/>
                      <a:pt x="484" y="10"/>
                      <a:pt x="484" y="22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45"/>
              <p:cNvSpPr>
                <a:spLocks noEditPoints="1"/>
              </p:cNvSpPr>
              <p:nvPr/>
            </p:nvSpPr>
            <p:spPr bwMode="auto">
              <a:xfrm>
                <a:off x="739" y="1800"/>
                <a:ext cx="93" cy="37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0" y="0"/>
                  </a:cxn>
                  <a:cxn ang="0">
                    <a:pos x="0" y="37"/>
                  </a:cxn>
                  <a:cxn ang="0">
                    <a:pos x="93" y="37"/>
                  </a:cxn>
                </a:cxnLst>
                <a:rect l="0" t="0" r="r" b="b"/>
                <a:pathLst>
                  <a:path w="93" h="37">
                    <a:moveTo>
                      <a:pt x="93" y="0"/>
                    </a:moveTo>
                    <a:lnTo>
                      <a:pt x="0" y="0"/>
                    </a:lnTo>
                    <a:moveTo>
                      <a:pt x="0" y="37"/>
                    </a:moveTo>
                    <a:lnTo>
                      <a:pt x="93" y="37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Line 146"/>
              <p:cNvSpPr>
                <a:spLocks noChangeShapeType="1"/>
              </p:cNvSpPr>
              <p:nvPr/>
            </p:nvSpPr>
            <p:spPr bwMode="auto">
              <a:xfrm flipH="1">
                <a:off x="742" y="1840"/>
                <a:ext cx="87" cy="1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147"/>
              <p:cNvSpPr>
                <a:spLocks noChangeArrowheads="1"/>
              </p:cNvSpPr>
              <p:nvPr/>
            </p:nvSpPr>
            <p:spPr bwMode="auto">
              <a:xfrm>
                <a:off x="884" y="1847"/>
                <a:ext cx="28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Input</a:t>
                </a:r>
                <a:endPara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Mode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Cleaner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3" name="Freeform 150"/>
              <p:cNvSpPr>
                <a:spLocks/>
              </p:cNvSpPr>
              <p:nvPr/>
            </p:nvSpPr>
            <p:spPr bwMode="auto">
              <a:xfrm>
                <a:off x="1979" y="3469"/>
                <a:ext cx="89" cy="21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216"/>
                  </a:cxn>
                  <a:cxn ang="0">
                    <a:pos x="0" y="0"/>
                  </a:cxn>
                  <a:cxn ang="0">
                    <a:pos x="0" y="216"/>
                  </a:cxn>
                </a:cxnLst>
                <a:rect l="0" t="0" r="r" b="b"/>
                <a:pathLst>
                  <a:path w="89" h="216">
                    <a:moveTo>
                      <a:pt x="89" y="0"/>
                    </a:moveTo>
                    <a:lnTo>
                      <a:pt x="89" y="216"/>
                    </a:lnTo>
                    <a:lnTo>
                      <a:pt x="0" y="0"/>
                    </a:lnTo>
                    <a:lnTo>
                      <a:pt x="0" y="216"/>
                    </a:lnTo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51"/>
              <p:cNvSpPr>
                <a:spLocks/>
              </p:cNvSpPr>
              <p:nvPr/>
            </p:nvSpPr>
            <p:spPr bwMode="auto">
              <a:xfrm>
                <a:off x="1979" y="3469"/>
                <a:ext cx="89" cy="21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216"/>
                  </a:cxn>
                  <a:cxn ang="0">
                    <a:pos x="0" y="0"/>
                  </a:cxn>
                  <a:cxn ang="0">
                    <a:pos x="0" y="216"/>
                  </a:cxn>
                </a:cxnLst>
                <a:rect l="0" t="0" r="r" b="b"/>
                <a:pathLst>
                  <a:path w="89" h="216">
                    <a:moveTo>
                      <a:pt x="89" y="0"/>
                    </a:moveTo>
                    <a:lnTo>
                      <a:pt x="89" y="216"/>
                    </a:lnTo>
                    <a:lnTo>
                      <a:pt x="0" y="0"/>
                    </a:lnTo>
                    <a:lnTo>
                      <a:pt x="0" y="216"/>
                    </a:lnTo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152"/>
              <p:cNvSpPr>
                <a:spLocks noChangeShapeType="1"/>
              </p:cNvSpPr>
              <p:nvPr/>
            </p:nvSpPr>
            <p:spPr bwMode="auto">
              <a:xfrm flipV="1">
                <a:off x="1980" y="3469"/>
                <a:ext cx="88" cy="216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153"/>
              <p:cNvSpPr>
                <a:spLocks noChangeShapeType="1"/>
              </p:cNvSpPr>
              <p:nvPr/>
            </p:nvSpPr>
            <p:spPr bwMode="auto">
              <a:xfrm flipV="1">
                <a:off x="1980" y="3469"/>
                <a:ext cx="88" cy="216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Rectangle 154"/>
              <p:cNvSpPr>
                <a:spLocks noChangeArrowheads="1"/>
              </p:cNvSpPr>
              <p:nvPr/>
            </p:nvSpPr>
            <p:spPr bwMode="auto">
              <a:xfrm>
                <a:off x="2064" y="3479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55"/>
              <p:cNvSpPr>
                <a:spLocks/>
              </p:cNvSpPr>
              <p:nvPr/>
            </p:nvSpPr>
            <p:spPr bwMode="auto">
              <a:xfrm>
                <a:off x="2065" y="3482"/>
                <a:ext cx="5" cy="5"/>
              </a:xfrm>
              <a:custGeom>
                <a:avLst/>
                <a:gdLst/>
                <a:ahLst/>
                <a:cxnLst>
                  <a:cxn ang="0">
                    <a:pos x="10" y="24"/>
                  </a:cxn>
                  <a:cxn ang="0">
                    <a:pos x="6" y="21"/>
                  </a:cxn>
                  <a:cxn ang="0">
                    <a:pos x="3" y="7"/>
                  </a:cxn>
                  <a:cxn ang="0">
                    <a:pos x="18" y="4"/>
                  </a:cxn>
                  <a:cxn ang="0">
                    <a:pos x="22" y="6"/>
                  </a:cxn>
                  <a:cxn ang="0">
                    <a:pos x="25" y="21"/>
                  </a:cxn>
                  <a:cxn ang="0">
                    <a:pos x="10" y="24"/>
                  </a:cxn>
                </a:cxnLst>
                <a:rect l="0" t="0" r="r" b="b"/>
                <a:pathLst>
                  <a:path w="28" h="27">
                    <a:moveTo>
                      <a:pt x="10" y="24"/>
                    </a:moveTo>
                    <a:lnTo>
                      <a:pt x="6" y="21"/>
                    </a:lnTo>
                    <a:cubicBezTo>
                      <a:pt x="1" y="18"/>
                      <a:pt x="0" y="11"/>
                      <a:pt x="3" y="7"/>
                    </a:cubicBezTo>
                    <a:cubicBezTo>
                      <a:pt x="6" y="2"/>
                      <a:pt x="13" y="0"/>
                      <a:pt x="18" y="4"/>
                    </a:cubicBezTo>
                    <a:lnTo>
                      <a:pt x="22" y="6"/>
                    </a:lnTo>
                    <a:cubicBezTo>
                      <a:pt x="27" y="9"/>
                      <a:pt x="28" y="16"/>
                      <a:pt x="25" y="21"/>
                    </a:cubicBezTo>
                    <a:cubicBezTo>
                      <a:pt x="21" y="26"/>
                      <a:pt x="15" y="27"/>
                      <a:pt x="10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Rectangle 156"/>
              <p:cNvSpPr>
                <a:spLocks noChangeArrowheads="1"/>
              </p:cNvSpPr>
              <p:nvPr/>
            </p:nvSpPr>
            <p:spPr bwMode="auto">
              <a:xfrm>
                <a:off x="2064" y="3479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157"/>
              <p:cNvSpPr>
                <a:spLocks noChangeShapeType="1"/>
              </p:cNvSpPr>
              <p:nvPr/>
            </p:nvSpPr>
            <p:spPr bwMode="auto">
              <a:xfrm flipH="1" flipV="1">
                <a:off x="2067" y="3468"/>
                <a:ext cx="1" cy="1"/>
              </a:xfrm>
              <a:prstGeom prst="line">
                <a:avLst/>
              </a:prstGeom>
              <a:no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158"/>
              <p:cNvSpPr>
                <a:spLocks noChangeArrowheads="1"/>
              </p:cNvSpPr>
              <p:nvPr/>
            </p:nvSpPr>
            <p:spPr bwMode="auto">
              <a:xfrm>
                <a:off x="2039" y="3436"/>
                <a:ext cx="64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59"/>
              <p:cNvSpPr>
                <a:spLocks/>
              </p:cNvSpPr>
              <p:nvPr/>
            </p:nvSpPr>
            <p:spPr bwMode="auto">
              <a:xfrm>
                <a:off x="2041" y="3439"/>
                <a:ext cx="60" cy="33"/>
              </a:xfrm>
              <a:custGeom>
                <a:avLst/>
                <a:gdLst/>
                <a:ahLst/>
                <a:cxnLst>
                  <a:cxn ang="0">
                    <a:pos x="316" y="62"/>
                  </a:cxn>
                  <a:cxn ang="0">
                    <a:pos x="299" y="160"/>
                  </a:cxn>
                  <a:cxn ang="0">
                    <a:pos x="287" y="169"/>
                  </a:cxn>
                  <a:cxn ang="0">
                    <a:pos x="287" y="169"/>
                  </a:cxn>
                  <a:cxn ang="0">
                    <a:pos x="10" y="120"/>
                  </a:cxn>
                  <a:cxn ang="0">
                    <a:pos x="1" y="108"/>
                  </a:cxn>
                  <a:cxn ang="0">
                    <a:pos x="1" y="108"/>
                  </a:cxn>
                  <a:cxn ang="0">
                    <a:pos x="1" y="108"/>
                  </a:cxn>
                  <a:cxn ang="0">
                    <a:pos x="18" y="9"/>
                  </a:cxn>
                  <a:cxn ang="0">
                    <a:pos x="31" y="1"/>
                  </a:cxn>
                  <a:cxn ang="0">
                    <a:pos x="308" y="50"/>
                  </a:cxn>
                  <a:cxn ang="0">
                    <a:pos x="316" y="62"/>
                  </a:cxn>
                  <a:cxn ang="0">
                    <a:pos x="316" y="62"/>
                  </a:cxn>
                </a:cxnLst>
                <a:rect l="0" t="0" r="r" b="b"/>
                <a:pathLst>
                  <a:path w="317" h="170">
                    <a:moveTo>
                      <a:pt x="316" y="62"/>
                    </a:moveTo>
                    <a:lnTo>
                      <a:pt x="299" y="160"/>
                    </a:lnTo>
                    <a:cubicBezTo>
                      <a:pt x="298" y="166"/>
                      <a:pt x="292" y="170"/>
                      <a:pt x="287" y="169"/>
                    </a:cubicBezTo>
                    <a:lnTo>
                      <a:pt x="287" y="169"/>
                    </a:lnTo>
                    <a:lnTo>
                      <a:pt x="10" y="120"/>
                    </a:lnTo>
                    <a:cubicBezTo>
                      <a:pt x="4" y="119"/>
                      <a:pt x="0" y="113"/>
                      <a:pt x="1" y="108"/>
                    </a:cubicBezTo>
                    <a:cubicBezTo>
                      <a:pt x="1" y="108"/>
                      <a:pt x="1" y="108"/>
                      <a:pt x="1" y="108"/>
                    </a:cubicBezTo>
                    <a:lnTo>
                      <a:pt x="1" y="108"/>
                    </a:lnTo>
                    <a:lnTo>
                      <a:pt x="18" y="9"/>
                    </a:lnTo>
                    <a:cubicBezTo>
                      <a:pt x="20" y="4"/>
                      <a:pt x="25" y="0"/>
                      <a:pt x="31" y="1"/>
                    </a:cubicBezTo>
                    <a:lnTo>
                      <a:pt x="308" y="50"/>
                    </a:lnTo>
                    <a:cubicBezTo>
                      <a:pt x="313" y="51"/>
                      <a:pt x="317" y="56"/>
                      <a:pt x="316" y="62"/>
                    </a:cubicBezTo>
                    <a:cubicBezTo>
                      <a:pt x="316" y="62"/>
                      <a:pt x="316" y="62"/>
                      <a:pt x="316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160"/>
              <p:cNvSpPr>
                <a:spLocks noChangeArrowheads="1"/>
              </p:cNvSpPr>
              <p:nvPr/>
            </p:nvSpPr>
            <p:spPr bwMode="auto">
              <a:xfrm>
                <a:off x="2039" y="3436"/>
                <a:ext cx="64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61"/>
              <p:cNvSpPr>
                <a:spLocks/>
              </p:cNvSpPr>
              <p:nvPr/>
            </p:nvSpPr>
            <p:spPr bwMode="auto">
              <a:xfrm>
                <a:off x="2041" y="3439"/>
                <a:ext cx="60" cy="33"/>
              </a:xfrm>
              <a:custGeom>
                <a:avLst/>
                <a:gdLst/>
                <a:ahLst/>
                <a:cxnLst>
                  <a:cxn ang="0">
                    <a:pos x="316" y="62"/>
                  </a:cxn>
                  <a:cxn ang="0">
                    <a:pos x="299" y="160"/>
                  </a:cxn>
                  <a:cxn ang="0">
                    <a:pos x="287" y="169"/>
                  </a:cxn>
                  <a:cxn ang="0">
                    <a:pos x="287" y="169"/>
                  </a:cxn>
                  <a:cxn ang="0">
                    <a:pos x="10" y="120"/>
                  </a:cxn>
                  <a:cxn ang="0">
                    <a:pos x="1" y="108"/>
                  </a:cxn>
                  <a:cxn ang="0">
                    <a:pos x="1" y="108"/>
                  </a:cxn>
                  <a:cxn ang="0">
                    <a:pos x="1" y="108"/>
                  </a:cxn>
                  <a:cxn ang="0">
                    <a:pos x="18" y="9"/>
                  </a:cxn>
                  <a:cxn ang="0">
                    <a:pos x="31" y="1"/>
                  </a:cxn>
                  <a:cxn ang="0">
                    <a:pos x="308" y="50"/>
                  </a:cxn>
                  <a:cxn ang="0">
                    <a:pos x="316" y="62"/>
                  </a:cxn>
                  <a:cxn ang="0">
                    <a:pos x="316" y="62"/>
                  </a:cxn>
                </a:cxnLst>
                <a:rect l="0" t="0" r="r" b="b"/>
                <a:pathLst>
                  <a:path w="317" h="170">
                    <a:moveTo>
                      <a:pt x="316" y="62"/>
                    </a:moveTo>
                    <a:lnTo>
                      <a:pt x="299" y="160"/>
                    </a:lnTo>
                    <a:cubicBezTo>
                      <a:pt x="298" y="166"/>
                      <a:pt x="292" y="170"/>
                      <a:pt x="287" y="169"/>
                    </a:cubicBezTo>
                    <a:lnTo>
                      <a:pt x="287" y="169"/>
                    </a:lnTo>
                    <a:lnTo>
                      <a:pt x="10" y="120"/>
                    </a:lnTo>
                    <a:cubicBezTo>
                      <a:pt x="4" y="119"/>
                      <a:pt x="0" y="113"/>
                      <a:pt x="1" y="108"/>
                    </a:cubicBezTo>
                    <a:cubicBezTo>
                      <a:pt x="1" y="108"/>
                      <a:pt x="1" y="108"/>
                      <a:pt x="1" y="108"/>
                    </a:cubicBezTo>
                    <a:lnTo>
                      <a:pt x="1" y="108"/>
                    </a:lnTo>
                    <a:lnTo>
                      <a:pt x="18" y="9"/>
                    </a:lnTo>
                    <a:cubicBezTo>
                      <a:pt x="20" y="4"/>
                      <a:pt x="25" y="0"/>
                      <a:pt x="31" y="1"/>
                    </a:cubicBezTo>
                    <a:lnTo>
                      <a:pt x="308" y="50"/>
                    </a:lnTo>
                    <a:cubicBezTo>
                      <a:pt x="313" y="51"/>
                      <a:pt x="317" y="56"/>
                      <a:pt x="316" y="62"/>
                    </a:cubicBezTo>
                    <a:cubicBezTo>
                      <a:pt x="316" y="62"/>
                      <a:pt x="316" y="62"/>
                      <a:pt x="316" y="62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162"/>
              <p:cNvSpPr>
                <a:spLocks noChangeShapeType="1"/>
              </p:cNvSpPr>
              <p:nvPr/>
            </p:nvSpPr>
            <p:spPr bwMode="auto">
              <a:xfrm flipH="1" flipV="1">
                <a:off x="2044" y="3460"/>
                <a:ext cx="51" cy="9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Rectangle 163"/>
              <p:cNvSpPr>
                <a:spLocks noChangeArrowheads="1"/>
              </p:cNvSpPr>
              <p:nvPr/>
            </p:nvSpPr>
            <p:spPr bwMode="auto">
              <a:xfrm>
                <a:off x="1944" y="3436"/>
                <a:ext cx="65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64"/>
              <p:cNvSpPr>
                <a:spLocks/>
              </p:cNvSpPr>
              <p:nvPr/>
            </p:nvSpPr>
            <p:spPr bwMode="auto">
              <a:xfrm>
                <a:off x="1946" y="3439"/>
                <a:ext cx="61" cy="33"/>
              </a:xfrm>
              <a:custGeom>
                <a:avLst/>
                <a:gdLst/>
                <a:ahLst/>
                <a:cxnLst>
                  <a:cxn ang="0">
                    <a:pos x="298" y="10"/>
                  </a:cxn>
                  <a:cxn ang="0">
                    <a:pos x="316" y="108"/>
                  </a:cxn>
                  <a:cxn ang="0">
                    <a:pos x="307" y="121"/>
                  </a:cxn>
                  <a:cxn ang="0">
                    <a:pos x="307" y="121"/>
                  </a:cxn>
                  <a:cxn ang="0">
                    <a:pos x="30" y="169"/>
                  </a:cxn>
                  <a:cxn ang="0">
                    <a:pos x="18" y="161"/>
                  </a:cxn>
                  <a:cxn ang="0">
                    <a:pos x="18" y="161"/>
                  </a:cxn>
                  <a:cxn ang="0">
                    <a:pos x="1" y="63"/>
                  </a:cxn>
                  <a:cxn ang="0">
                    <a:pos x="9" y="50"/>
                  </a:cxn>
                  <a:cxn ang="0">
                    <a:pos x="9" y="50"/>
                  </a:cxn>
                  <a:cxn ang="0">
                    <a:pos x="286" y="1"/>
                  </a:cxn>
                  <a:cxn ang="0">
                    <a:pos x="298" y="10"/>
                  </a:cxn>
                  <a:cxn ang="0">
                    <a:pos x="298" y="10"/>
                  </a:cxn>
                </a:cxnLst>
                <a:rect l="0" t="0" r="r" b="b"/>
                <a:pathLst>
                  <a:path w="317" h="170">
                    <a:moveTo>
                      <a:pt x="298" y="10"/>
                    </a:moveTo>
                    <a:lnTo>
                      <a:pt x="316" y="108"/>
                    </a:lnTo>
                    <a:cubicBezTo>
                      <a:pt x="317" y="114"/>
                      <a:pt x="313" y="120"/>
                      <a:pt x="307" y="121"/>
                    </a:cubicBezTo>
                    <a:cubicBezTo>
                      <a:pt x="307" y="121"/>
                      <a:pt x="307" y="121"/>
                      <a:pt x="307" y="121"/>
                    </a:cubicBezTo>
                    <a:lnTo>
                      <a:pt x="30" y="169"/>
                    </a:lnTo>
                    <a:cubicBezTo>
                      <a:pt x="24" y="170"/>
                      <a:pt x="19" y="167"/>
                      <a:pt x="18" y="161"/>
                    </a:cubicBezTo>
                    <a:lnTo>
                      <a:pt x="18" y="161"/>
                    </a:lnTo>
                    <a:lnTo>
                      <a:pt x="1" y="63"/>
                    </a:lnTo>
                    <a:cubicBezTo>
                      <a:pt x="0" y="57"/>
                      <a:pt x="3" y="51"/>
                      <a:pt x="9" y="50"/>
                    </a:cubicBezTo>
                    <a:lnTo>
                      <a:pt x="9" y="50"/>
                    </a:lnTo>
                    <a:lnTo>
                      <a:pt x="286" y="1"/>
                    </a:lnTo>
                    <a:cubicBezTo>
                      <a:pt x="292" y="0"/>
                      <a:pt x="297" y="4"/>
                      <a:pt x="298" y="10"/>
                    </a:cubicBezTo>
                    <a:cubicBezTo>
                      <a:pt x="298" y="10"/>
                      <a:pt x="298" y="10"/>
                      <a:pt x="298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165"/>
              <p:cNvSpPr>
                <a:spLocks noChangeArrowheads="1"/>
              </p:cNvSpPr>
              <p:nvPr/>
            </p:nvSpPr>
            <p:spPr bwMode="auto">
              <a:xfrm>
                <a:off x="1944" y="3436"/>
                <a:ext cx="65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66"/>
              <p:cNvSpPr>
                <a:spLocks/>
              </p:cNvSpPr>
              <p:nvPr/>
            </p:nvSpPr>
            <p:spPr bwMode="auto">
              <a:xfrm>
                <a:off x="1946" y="3439"/>
                <a:ext cx="61" cy="33"/>
              </a:xfrm>
              <a:custGeom>
                <a:avLst/>
                <a:gdLst/>
                <a:ahLst/>
                <a:cxnLst>
                  <a:cxn ang="0">
                    <a:pos x="298" y="10"/>
                  </a:cxn>
                  <a:cxn ang="0">
                    <a:pos x="316" y="108"/>
                  </a:cxn>
                  <a:cxn ang="0">
                    <a:pos x="307" y="121"/>
                  </a:cxn>
                  <a:cxn ang="0">
                    <a:pos x="307" y="121"/>
                  </a:cxn>
                  <a:cxn ang="0">
                    <a:pos x="30" y="169"/>
                  </a:cxn>
                  <a:cxn ang="0">
                    <a:pos x="18" y="161"/>
                  </a:cxn>
                  <a:cxn ang="0">
                    <a:pos x="18" y="161"/>
                  </a:cxn>
                  <a:cxn ang="0">
                    <a:pos x="1" y="63"/>
                  </a:cxn>
                  <a:cxn ang="0">
                    <a:pos x="9" y="50"/>
                  </a:cxn>
                  <a:cxn ang="0">
                    <a:pos x="9" y="50"/>
                  </a:cxn>
                  <a:cxn ang="0">
                    <a:pos x="286" y="1"/>
                  </a:cxn>
                  <a:cxn ang="0">
                    <a:pos x="298" y="10"/>
                  </a:cxn>
                  <a:cxn ang="0">
                    <a:pos x="298" y="10"/>
                  </a:cxn>
                </a:cxnLst>
                <a:rect l="0" t="0" r="r" b="b"/>
                <a:pathLst>
                  <a:path w="317" h="170">
                    <a:moveTo>
                      <a:pt x="298" y="10"/>
                    </a:moveTo>
                    <a:lnTo>
                      <a:pt x="316" y="108"/>
                    </a:lnTo>
                    <a:cubicBezTo>
                      <a:pt x="317" y="114"/>
                      <a:pt x="313" y="120"/>
                      <a:pt x="307" y="121"/>
                    </a:cubicBezTo>
                    <a:cubicBezTo>
                      <a:pt x="307" y="121"/>
                      <a:pt x="307" y="121"/>
                      <a:pt x="307" y="121"/>
                    </a:cubicBezTo>
                    <a:lnTo>
                      <a:pt x="30" y="169"/>
                    </a:lnTo>
                    <a:cubicBezTo>
                      <a:pt x="24" y="170"/>
                      <a:pt x="19" y="167"/>
                      <a:pt x="18" y="161"/>
                    </a:cubicBezTo>
                    <a:lnTo>
                      <a:pt x="18" y="161"/>
                    </a:lnTo>
                    <a:lnTo>
                      <a:pt x="1" y="63"/>
                    </a:lnTo>
                    <a:cubicBezTo>
                      <a:pt x="0" y="57"/>
                      <a:pt x="3" y="51"/>
                      <a:pt x="9" y="50"/>
                    </a:cubicBezTo>
                    <a:lnTo>
                      <a:pt x="9" y="50"/>
                    </a:lnTo>
                    <a:lnTo>
                      <a:pt x="286" y="1"/>
                    </a:lnTo>
                    <a:cubicBezTo>
                      <a:pt x="292" y="0"/>
                      <a:pt x="297" y="4"/>
                      <a:pt x="298" y="10"/>
                    </a:cubicBezTo>
                    <a:cubicBezTo>
                      <a:pt x="298" y="10"/>
                      <a:pt x="298" y="10"/>
                      <a:pt x="298" y="1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167"/>
              <p:cNvSpPr>
                <a:spLocks noChangeShapeType="1"/>
              </p:cNvSpPr>
              <p:nvPr/>
            </p:nvSpPr>
            <p:spPr bwMode="auto">
              <a:xfrm flipH="1">
                <a:off x="1952" y="3460"/>
                <a:ext cx="52" cy="9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68"/>
              <p:cNvSpPr>
                <a:spLocks/>
              </p:cNvSpPr>
              <p:nvPr/>
            </p:nvSpPr>
            <p:spPr bwMode="auto">
              <a:xfrm>
                <a:off x="1947" y="3682"/>
                <a:ext cx="61" cy="33"/>
              </a:xfrm>
              <a:custGeom>
                <a:avLst/>
                <a:gdLst/>
                <a:ahLst/>
                <a:cxnLst>
                  <a:cxn ang="0">
                    <a:pos x="316" y="62"/>
                  </a:cxn>
                  <a:cxn ang="0">
                    <a:pos x="299" y="160"/>
                  </a:cxn>
                  <a:cxn ang="0">
                    <a:pos x="286" y="169"/>
                  </a:cxn>
                  <a:cxn ang="0">
                    <a:pos x="286" y="169"/>
                  </a:cxn>
                  <a:cxn ang="0">
                    <a:pos x="10" y="120"/>
                  </a:cxn>
                  <a:cxn ang="0">
                    <a:pos x="1" y="108"/>
                  </a:cxn>
                  <a:cxn ang="0">
                    <a:pos x="18" y="10"/>
                  </a:cxn>
                  <a:cxn ang="0">
                    <a:pos x="31" y="1"/>
                  </a:cxn>
                  <a:cxn ang="0">
                    <a:pos x="31" y="1"/>
                  </a:cxn>
                  <a:cxn ang="0">
                    <a:pos x="307" y="50"/>
                  </a:cxn>
                  <a:cxn ang="0">
                    <a:pos x="316" y="62"/>
                  </a:cxn>
                </a:cxnLst>
                <a:rect l="0" t="0" r="r" b="b"/>
                <a:pathLst>
                  <a:path w="317" h="170">
                    <a:moveTo>
                      <a:pt x="316" y="62"/>
                    </a:moveTo>
                    <a:lnTo>
                      <a:pt x="299" y="160"/>
                    </a:lnTo>
                    <a:cubicBezTo>
                      <a:pt x="298" y="166"/>
                      <a:pt x="292" y="170"/>
                      <a:pt x="286" y="169"/>
                    </a:cubicBezTo>
                    <a:cubicBezTo>
                      <a:pt x="286" y="169"/>
                      <a:pt x="286" y="169"/>
                      <a:pt x="286" y="169"/>
                    </a:cubicBezTo>
                    <a:lnTo>
                      <a:pt x="10" y="120"/>
                    </a:lnTo>
                    <a:cubicBezTo>
                      <a:pt x="4" y="119"/>
                      <a:pt x="0" y="113"/>
                      <a:pt x="1" y="108"/>
                    </a:cubicBezTo>
                    <a:lnTo>
                      <a:pt x="18" y="10"/>
                    </a:lnTo>
                    <a:cubicBezTo>
                      <a:pt x="19" y="4"/>
                      <a:pt x="25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lnTo>
                      <a:pt x="307" y="50"/>
                    </a:lnTo>
                    <a:cubicBezTo>
                      <a:pt x="313" y="51"/>
                      <a:pt x="317" y="56"/>
                      <a:pt x="316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69"/>
              <p:cNvSpPr>
                <a:spLocks/>
              </p:cNvSpPr>
              <p:nvPr/>
            </p:nvSpPr>
            <p:spPr bwMode="auto">
              <a:xfrm>
                <a:off x="1947" y="3682"/>
                <a:ext cx="60" cy="33"/>
              </a:xfrm>
              <a:custGeom>
                <a:avLst/>
                <a:gdLst/>
                <a:ahLst/>
                <a:cxnLst>
                  <a:cxn ang="0">
                    <a:pos x="316" y="62"/>
                  </a:cxn>
                  <a:cxn ang="0">
                    <a:pos x="299" y="160"/>
                  </a:cxn>
                  <a:cxn ang="0">
                    <a:pos x="286" y="169"/>
                  </a:cxn>
                  <a:cxn ang="0">
                    <a:pos x="286" y="169"/>
                  </a:cxn>
                  <a:cxn ang="0">
                    <a:pos x="10" y="120"/>
                  </a:cxn>
                  <a:cxn ang="0">
                    <a:pos x="1" y="108"/>
                  </a:cxn>
                  <a:cxn ang="0">
                    <a:pos x="18" y="10"/>
                  </a:cxn>
                  <a:cxn ang="0">
                    <a:pos x="31" y="1"/>
                  </a:cxn>
                  <a:cxn ang="0">
                    <a:pos x="31" y="1"/>
                  </a:cxn>
                  <a:cxn ang="0">
                    <a:pos x="307" y="50"/>
                  </a:cxn>
                  <a:cxn ang="0">
                    <a:pos x="316" y="62"/>
                  </a:cxn>
                </a:cxnLst>
                <a:rect l="0" t="0" r="r" b="b"/>
                <a:pathLst>
                  <a:path w="317" h="170">
                    <a:moveTo>
                      <a:pt x="316" y="62"/>
                    </a:moveTo>
                    <a:lnTo>
                      <a:pt x="299" y="160"/>
                    </a:lnTo>
                    <a:cubicBezTo>
                      <a:pt x="298" y="166"/>
                      <a:pt x="292" y="170"/>
                      <a:pt x="286" y="169"/>
                    </a:cubicBezTo>
                    <a:cubicBezTo>
                      <a:pt x="286" y="169"/>
                      <a:pt x="286" y="169"/>
                      <a:pt x="286" y="169"/>
                    </a:cubicBezTo>
                    <a:lnTo>
                      <a:pt x="10" y="120"/>
                    </a:lnTo>
                    <a:cubicBezTo>
                      <a:pt x="4" y="119"/>
                      <a:pt x="0" y="113"/>
                      <a:pt x="1" y="108"/>
                    </a:cubicBezTo>
                    <a:lnTo>
                      <a:pt x="18" y="10"/>
                    </a:lnTo>
                    <a:cubicBezTo>
                      <a:pt x="19" y="4"/>
                      <a:pt x="25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lnTo>
                      <a:pt x="307" y="50"/>
                    </a:lnTo>
                    <a:cubicBezTo>
                      <a:pt x="313" y="51"/>
                      <a:pt x="317" y="56"/>
                      <a:pt x="316" y="62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170"/>
              <p:cNvSpPr>
                <a:spLocks noChangeShapeType="1"/>
              </p:cNvSpPr>
              <p:nvPr/>
            </p:nvSpPr>
            <p:spPr bwMode="auto">
              <a:xfrm flipH="1" flipV="1">
                <a:off x="1950" y="3703"/>
                <a:ext cx="52" cy="9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71"/>
              <p:cNvSpPr>
                <a:spLocks/>
              </p:cNvSpPr>
              <p:nvPr/>
            </p:nvSpPr>
            <p:spPr bwMode="auto">
              <a:xfrm>
                <a:off x="2042" y="3682"/>
                <a:ext cx="61" cy="32"/>
              </a:xfrm>
              <a:custGeom>
                <a:avLst/>
                <a:gdLst/>
                <a:ahLst/>
                <a:cxnLst>
                  <a:cxn ang="0">
                    <a:pos x="299" y="10"/>
                  </a:cxn>
                  <a:cxn ang="0">
                    <a:pos x="317" y="108"/>
                  </a:cxn>
                  <a:cxn ang="0">
                    <a:pos x="308" y="120"/>
                  </a:cxn>
                  <a:cxn ang="0">
                    <a:pos x="308" y="120"/>
                  </a:cxn>
                  <a:cxn ang="0">
                    <a:pos x="308" y="120"/>
                  </a:cxn>
                  <a:cxn ang="0">
                    <a:pos x="31" y="169"/>
                  </a:cxn>
                  <a:cxn ang="0">
                    <a:pos x="19" y="160"/>
                  </a:cxn>
                  <a:cxn ang="0">
                    <a:pos x="19" y="160"/>
                  </a:cxn>
                  <a:cxn ang="0">
                    <a:pos x="1" y="62"/>
                  </a:cxn>
                  <a:cxn ang="0">
                    <a:pos x="10" y="50"/>
                  </a:cxn>
                  <a:cxn ang="0">
                    <a:pos x="10" y="50"/>
                  </a:cxn>
                  <a:cxn ang="0">
                    <a:pos x="287" y="1"/>
                  </a:cxn>
                  <a:cxn ang="0">
                    <a:pos x="299" y="10"/>
                  </a:cxn>
                </a:cxnLst>
                <a:rect l="0" t="0" r="r" b="b"/>
                <a:pathLst>
                  <a:path w="318" h="170">
                    <a:moveTo>
                      <a:pt x="299" y="10"/>
                    </a:moveTo>
                    <a:lnTo>
                      <a:pt x="317" y="108"/>
                    </a:lnTo>
                    <a:cubicBezTo>
                      <a:pt x="318" y="113"/>
                      <a:pt x="314" y="119"/>
                      <a:pt x="308" y="120"/>
                    </a:cubicBezTo>
                    <a:cubicBezTo>
                      <a:pt x="308" y="120"/>
                      <a:pt x="308" y="120"/>
                      <a:pt x="308" y="120"/>
                    </a:cubicBezTo>
                    <a:lnTo>
                      <a:pt x="308" y="120"/>
                    </a:lnTo>
                    <a:lnTo>
                      <a:pt x="31" y="169"/>
                    </a:lnTo>
                    <a:cubicBezTo>
                      <a:pt x="25" y="170"/>
                      <a:pt x="20" y="166"/>
                      <a:pt x="19" y="160"/>
                    </a:cubicBezTo>
                    <a:lnTo>
                      <a:pt x="19" y="160"/>
                    </a:lnTo>
                    <a:lnTo>
                      <a:pt x="1" y="62"/>
                    </a:lnTo>
                    <a:cubicBezTo>
                      <a:pt x="0" y="56"/>
                      <a:pt x="4" y="51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lnTo>
                      <a:pt x="287" y="1"/>
                    </a:lnTo>
                    <a:cubicBezTo>
                      <a:pt x="293" y="0"/>
                      <a:pt x="298" y="4"/>
                      <a:pt x="299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72"/>
              <p:cNvSpPr>
                <a:spLocks/>
              </p:cNvSpPr>
              <p:nvPr/>
            </p:nvSpPr>
            <p:spPr bwMode="auto">
              <a:xfrm>
                <a:off x="2042" y="3682"/>
                <a:ext cx="61" cy="32"/>
              </a:xfrm>
              <a:custGeom>
                <a:avLst/>
                <a:gdLst/>
                <a:ahLst/>
                <a:cxnLst>
                  <a:cxn ang="0">
                    <a:pos x="299" y="10"/>
                  </a:cxn>
                  <a:cxn ang="0">
                    <a:pos x="317" y="108"/>
                  </a:cxn>
                  <a:cxn ang="0">
                    <a:pos x="308" y="120"/>
                  </a:cxn>
                  <a:cxn ang="0">
                    <a:pos x="308" y="120"/>
                  </a:cxn>
                  <a:cxn ang="0">
                    <a:pos x="308" y="120"/>
                  </a:cxn>
                  <a:cxn ang="0">
                    <a:pos x="31" y="169"/>
                  </a:cxn>
                  <a:cxn ang="0">
                    <a:pos x="19" y="160"/>
                  </a:cxn>
                  <a:cxn ang="0">
                    <a:pos x="19" y="160"/>
                  </a:cxn>
                  <a:cxn ang="0">
                    <a:pos x="1" y="62"/>
                  </a:cxn>
                  <a:cxn ang="0">
                    <a:pos x="10" y="50"/>
                  </a:cxn>
                  <a:cxn ang="0">
                    <a:pos x="10" y="50"/>
                  </a:cxn>
                  <a:cxn ang="0">
                    <a:pos x="287" y="1"/>
                  </a:cxn>
                  <a:cxn ang="0">
                    <a:pos x="299" y="10"/>
                  </a:cxn>
                </a:cxnLst>
                <a:rect l="0" t="0" r="r" b="b"/>
                <a:pathLst>
                  <a:path w="318" h="170">
                    <a:moveTo>
                      <a:pt x="299" y="10"/>
                    </a:moveTo>
                    <a:lnTo>
                      <a:pt x="317" y="108"/>
                    </a:lnTo>
                    <a:cubicBezTo>
                      <a:pt x="318" y="113"/>
                      <a:pt x="314" y="119"/>
                      <a:pt x="308" y="120"/>
                    </a:cubicBezTo>
                    <a:cubicBezTo>
                      <a:pt x="308" y="120"/>
                      <a:pt x="308" y="120"/>
                      <a:pt x="308" y="120"/>
                    </a:cubicBezTo>
                    <a:lnTo>
                      <a:pt x="308" y="120"/>
                    </a:lnTo>
                    <a:lnTo>
                      <a:pt x="31" y="169"/>
                    </a:lnTo>
                    <a:cubicBezTo>
                      <a:pt x="25" y="170"/>
                      <a:pt x="20" y="166"/>
                      <a:pt x="19" y="160"/>
                    </a:cubicBezTo>
                    <a:lnTo>
                      <a:pt x="19" y="160"/>
                    </a:lnTo>
                    <a:lnTo>
                      <a:pt x="1" y="62"/>
                    </a:lnTo>
                    <a:cubicBezTo>
                      <a:pt x="0" y="56"/>
                      <a:pt x="4" y="51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lnTo>
                      <a:pt x="287" y="1"/>
                    </a:lnTo>
                    <a:cubicBezTo>
                      <a:pt x="293" y="0"/>
                      <a:pt x="298" y="4"/>
                      <a:pt x="299" y="1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173"/>
              <p:cNvSpPr>
                <a:spLocks noChangeShapeType="1"/>
              </p:cNvSpPr>
              <p:nvPr/>
            </p:nvSpPr>
            <p:spPr bwMode="auto">
              <a:xfrm flipH="1">
                <a:off x="2048" y="3703"/>
                <a:ext cx="52" cy="9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174"/>
              <p:cNvSpPr>
                <a:spLocks noChangeArrowheads="1"/>
              </p:cNvSpPr>
              <p:nvPr/>
            </p:nvSpPr>
            <p:spPr bwMode="auto">
              <a:xfrm>
                <a:off x="2116" y="3488"/>
                <a:ext cx="28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Output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Mode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Cleaner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" name="Rectangle 177"/>
              <p:cNvSpPr>
                <a:spLocks noChangeArrowheads="1"/>
              </p:cNvSpPr>
              <p:nvPr/>
            </p:nvSpPr>
            <p:spPr bwMode="auto">
              <a:xfrm>
                <a:off x="1266" y="2208"/>
                <a:ext cx="18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PRM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" name="Rectangle 178"/>
              <p:cNvSpPr>
                <a:spLocks noChangeArrowheads="1"/>
              </p:cNvSpPr>
              <p:nvPr/>
            </p:nvSpPr>
            <p:spPr bwMode="auto">
              <a:xfrm>
                <a:off x="2259" y="2398"/>
                <a:ext cx="10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BS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" name="Rectangle 179"/>
              <p:cNvSpPr>
                <a:spLocks noChangeArrowheads="1"/>
              </p:cNvSpPr>
              <p:nvPr/>
            </p:nvSpPr>
            <p:spPr bwMode="auto">
              <a:xfrm>
                <a:off x="2391" y="2420"/>
                <a:ext cx="79" cy="2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80"/>
              <p:cNvSpPr>
                <a:spLocks/>
              </p:cNvSpPr>
              <p:nvPr/>
            </p:nvSpPr>
            <p:spPr bwMode="auto">
              <a:xfrm>
                <a:off x="2391" y="2420"/>
                <a:ext cx="75" cy="208"/>
              </a:xfrm>
              <a:custGeom>
                <a:avLst/>
                <a:gdLst/>
                <a:ahLst/>
                <a:cxnLst>
                  <a:cxn ang="0">
                    <a:pos x="22" y="1088"/>
                  </a:cxn>
                  <a:cxn ang="0">
                    <a:pos x="372" y="1088"/>
                  </a:cxn>
                  <a:cxn ang="0">
                    <a:pos x="393" y="1067"/>
                  </a:cxn>
                  <a:cxn ang="0">
                    <a:pos x="393" y="1067"/>
                  </a:cxn>
                  <a:cxn ang="0">
                    <a:pos x="393" y="21"/>
                  </a:cxn>
                  <a:cxn ang="0">
                    <a:pos x="372" y="0"/>
                  </a:cxn>
                  <a:cxn ang="0">
                    <a:pos x="22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1067"/>
                  </a:cxn>
                  <a:cxn ang="0">
                    <a:pos x="22" y="1088"/>
                  </a:cxn>
                </a:cxnLst>
                <a:rect l="0" t="0" r="r" b="b"/>
                <a:pathLst>
                  <a:path w="393" h="1088">
                    <a:moveTo>
                      <a:pt x="22" y="1088"/>
                    </a:moveTo>
                    <a:lnTo>
                      <a:pt x="372" y="1088"/>
                    </a:lnTo>
                    <a:cubicBezTo>
                      <a:pt x="384" y="1088"/>
                      <a:pt x="393" y="1079"/>
                      <a:pt x="393" y="1067"/>
                    </a:cubicBezTo>
                    <a:cubicBezTo>
                      <a:pt x="393" y="1067"/>
                      <a:pt x="393" y="1067"/>
                      <a:pt x="393" y="1067"/>
                    </a:cubicBezTo>
                    <a:lnTo>
                      <a:pt x="393" y="21"/>
                    </a:lnTo>
                    <a:cubicBezTo>
                      <a:pt x="393" y="10"/>
                      <a:pt x="384" y="0"/>
                      <a:pt x="372" y="0"/>
                    </a:cubicBezTo>
                    <a:lnTo>
                      <a:pt x="22" y="0"/>
                    </a:lnTo>
                    <a:cubicBezTo>
                      <a:pt x="10" y="0"/>
                      <a:pt x="0" y="10"/>
                      <a:pt x="0" y="21"/>
                    </a:cubicBezTo>
                    <a:lnTo>
                      <a:pt x="0" y="21"/>
                    </a:lnTo>
                    <a:lnTo>
                      <a:pt x="0" y="1067"/>
                    </a:lnTo>
                    <a:cubicBezTo>
                      <a:pt x="0" y="1079"/>
                      <a:pt x="10" y="1088"/>
                      <a:pt x="22" y="10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Rectangle 181"/>
              <p:cNvSpPr>
                <a:spLocks noChangeArrowheads="1"/>
              </p:cNvSpPr>
              <p:nvPr/>
            </p:nvSpPr>
            <p:spPr bwMode="auto">
              <a:xfrm>
                <a:off x="2391" y="2420"/>
                <a:ext cx="79" cy="2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2"/>
              <p:cNvSpPr>
                <a:spLocks/>
              </p:cNvSpPr>
              <p:nvPr/>
            </p:nvSpPr>
            <p:spPr bwMode="auto">
              <a:xfrm>
                <a:off x="2391" y="2420"/>
                <a:ext cx="75" cy="208"/>
              </a:xfrm>
              <a:custGeom>
                <a:avLst/>
                <a:gdLst/>
                <a:ahLst/>
                <a:cxnLst>
                  <a:cxn ang="0">
                    <a:pos x="22" y="1088"/>
                  </a:cxn>
                  <a:cxn ang="0">
                    <a:pos x="372" y="1088"/>
                  </a:cxn>
                  <a:cxn ang="0">
                    <a:pos x="393" y="1067"/>
                  </a:cxn>
                  <a:cxn ang="0">
                    <a:pos x="393" y="1067"/>
                  </a:cxn>
                  <a:cxn ang="0">
                    <a:pos x="393" y="21"/>
                  </a:cxn>
                  <a:cxn ang="0">
                    <a:pos x="372" y="0"/>
                  </a:cxn>
                  <a:cxn ang="0">
                    <a:pos x="22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1067"/>
                  </a:cxn>
                  <a:cxn ang="0">
                    <a:pos x="22" y="1088"/>
                  </a:cxn>
                </a:cxnLst>
                <a:rect l="0" t="0" r="r" b="b"/>
                <a:pathLst>
                  <a:path w="393" h="1088">
                    <a:moveTo>
                      <a:pt x="22" y="1088"/>
                    </a:moveTo>
                    <a:lnTo>
                      <a:pt x="372" y="1088"/>
                    </a:lnTo>
                    <a:cubicBezTo>
                      <a:pt x="384" y="1088"/>
                      <a:pt x="393" y="1079"/>
                      <a:pt x="393" y="1067"/>
                    </a:cubicBezTo>
                    <a:cubicBezTo>
                      <a:pt x="393" y="1067"/>
                      <a:pt x="393" y="1067"/>
                      <a:pt x="393" y="1067"/>
                    </a:cubicBezTo>
                    <a:lnTo>
                      <a:pt x="393" y="21"/>
                    </a:lnTo>
                    <a:cubicBezTo>
                      <a:pt x="393" y="10"/>
                      <a:pt x="384" y="0"/>
                      <a:pt x="372" y="0"/>
                    </a:cubicBezTo>
                    <a:lnTo>
                      <a:pt x="22" y="0"/>
                    </a:lnTo>
                    <a:cubicBezTo>
                      <a:pt x="10" y="0"/>
                      <a:pt x="0" y="10"/>
                      <a:pt x="0" y="21"/>
                    </a:cubicBezTo>
                    <a:lnTo>
                      <a:pt x="0" y="21"/>
                    </a:lnTo>
                    <a:lnTo>
                      <a:pt x="0" y="1067"/>
                    </a:lnTo>
                    <a:cubicBezTo>
                      <a:pt x="0" y="1079"/>
                      <a:pt x="10" y="1088"/>
                      <a:pt x="22" y="108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83"/>
              <p:cNvSpPr>
                <a:spLocks noEditPoints="1"/>
              </p:cNvSpPr>
              <p:nvPr/>
            </p:nvSpPr>
            <p:spPr bwMode="auto">
              <a:xfrm>
                <a:off x="2398" y="2420"/>
                <a:ext cx="60" cy="208"/>
              </a:xfrm>
              <a:custGeom>
                <a:avLst/>
                <a:gdLst/>
                <a:ahLst/>
                <a:cxnLst>
                  <a:cxn ang="0">
                    <a:pos x="0" y="208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08"/>
                  </a:cxn>
                </a:cxnLst>
                <a:rect l="0" t="0" r="r" b="b"/>
                <a:pathLst>
                  <a:path w="60" h="208">
                    <a:moveTo>
                      <a:pt x="0" y="208"/>
                    </a:moveTo>
                    <a:lnTo>
                      <a:pt x="0" y="0"/>
                    </a:lnTo>
                    <a:moveTo>
                      <a:pt x="60" y="0"/>
                    </a:moveTo>
                    <a:lnTo>
                      <a:pt x="60" y="208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184"/>
              <p:cNvSpPr>
                <a:spLocks noChangeArrowheads="1"/>
              </p:cNvSpPr>
              <p:nvPr/>
            </p:nvSpPr>
            <p:spPr bwMode="auto">
              <a:xfrm>
                <a:off x="2024" y="2261"/>
                <a:ext cx="214" cy="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5"/>
              <p:cNvSpPr>
                <a:spLocks/>
              </p:cNvSpPr>
              <p:nvPr/>
            </p:nvSpPr>
            <p:spPr bwMode="auto">
              <a:xfrm>
                <a:off x="2024" y="2261"/>
                <a:ext cx="208" cy="75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371"/>
                  </a:cxn>
                  <a:cxn ang="0">
                    <a:pos x="21" y="393"/>
                  </a:cxn>
                  <a:cxn ang="0">
                    <a:pos x="21" y="393"/>
                  </a:cxn>
                  <a:cxn ang="0">
                    <a:pos x="21" y="393"/>
                  </a:cxn>
                  <a:cxn ang="0">
                    <a:pos x="1067" y="393"/>
                  </a:cxn>
                  <a:cxn ang="0">
                    <a:pos x="1089" y="371"/>
                  </a:cxn>
                  <a:cxn ang="0">
                    <a:pos x="1089" y="21"/>
                  </a:cxn>
                  <a:cxn ang="0">
                    <a:pos x="1067" y="0"/>
                  </a:cxn>
                  <a:cxn ang="0">
                    <a:pos x="21" y="0"/>
                  </a:cxn>
                  <a:cxn ang="0">
                    <a:pos x="0" y="21"/>
                  </a:cxn>
                </a:cxnLst>
                <a:rect l="0" t="0" r="r" b="b"/>
                <a:pathLst>
                  <a:path w="1089" h="393">
                    <a:moveTo>
                      <a:pt x="0" y="21"/>
                    </a:moveTo>
                    <a:lnTo>
                      <a:pt x="0" y="371"/>
                    </a:lnTo>
                    <a:cubicBezTo>
                      <a:pt x="0" y="383"/>
                      <a:pt x="10" y="393"/>
                      <a:pt x="21" y="393"/>
                    </a:cubicBezTo>
                    <a:cubicBezTo>
                      <a:pt x="21" y="393"/>
                      <a:pt x="21" y="393"/>
                      <a:pt x="21" y="393"/>
                    </a:cubicBezTo>
                    <a:lnTo>
                      <a:pt x="21" y="393"/>
                    </a:lnTo>
                    <a:lnTo>
                      <a:pt x="1067" y="393"/>
                    </a:lnTo>
                    <a:cubicBezTo>
                      <a:pt x="1079" y="393"/>
                      <a:pt x="1089" y="383"/>
                      <a:pt x="1089" y="371"/>
                    </a:cubicBezTo>
                    <a:lnTo>
                      <a:pt x="1089" y="21"/>
                    </a:lnTo>
                    <a:cubicBezTo>
                      <a:pt x="1089" y="9"/>
                      <a:pt x="1079" y="0"/>
                      <a:pt x="1067" y="0"/>
                    </a:cubicBezTo>
                    <a:lnTo>
                      <a:pt x="21" y="0"/>
                    </a:lnTo>
                    <a:cubicBezTo>
                      <a:pt x="10" y="0"/>
                      <a:pt x="0" y="9"/>
                      <a:pt x="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Rectangle 186"/>
              <p:cNvSpPr>
                <a:spLocks noChangeArrowheads="1"/>
              </p:cNvSpPr>
              <p:nvPr/>
            </p:nvSpPr>
            <p:spPr bwMode="auto">
              <a:xfrm>
                <a:off x="2024" y="2261"/>
                <a:ext cx="214" cy="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7"/>
              <p:cNvSpPr>
                <a:spLocks/>
              </p:cNvSpPr>
              <p:nvPr/>
            </p:nvSpPr>
            <p:spPr bwMode="auto">
              <a:xfrm>
                <a:off x="2024" y="2261"/>
                <a:ext cx="208" cy="75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371"/>
                  </a:cxn>
                  <a:cxn ang="0">
                    <a:pos x="21" y="393"/>
                  </a:cxn>
                  <a:cxn ang="0">
                    <a:pos x="21" y="393"/>
                  </a:cxn>
                  <a:cxn ang="0">
                    <a:pos x="21" y="393"/>
                  </a:cxn>
                  <a:cxn ang="0">
                    <a:pos x="1067" y="393"/>
                  </a:cxn>
                  <a:cxn ang="0">
                    <a:pos x="1089" y="371"/>
                  </a:cxn>
                  <a:cxn ang="0">
                    <a:pos x="1089" y="21"/>
                  </a:cxn>
                  <a:cxn ang="0">
                    <a:pos x="1067" y="0"/>
                  </a:cxn>
                  <a:cxn ang="0">
                    <a:pos x="21" y="0"/>
                  </a:cxn>
                  <a:cxn ang="0">
                    <a:pos x="0" y="21"/>
                  </a:cxn>
                </a:cxnLst>
                <a:rect l="0" t="0" r="r" b="b"/>
                <a:pathLst>
                  <a:path w="1089" h="393">
                    <a:moveTo>
                      <a:pt x="0" y="21"/>
                    </a:moveTo>
                    <a:lnTo>
                      <a:pt x="0" y="371"/>
                    </a:lnTo>
                    <a:cubicBezTo>
                      <a:pt x="0" y="383"/>
                      <a:pt x="10" y="393"/>
                      <a:pt x="21" y="393"/>
                    </a:cubicBezTo>
                    <a:cubicBezTo>
                      <a:pt x="21" y="393"/>
                      <a:pt x="21" y="393"/>
                      <a:pt x="21" y="393"/>
                    </a:cubicBezTo>
                    <a:lnTo>
                      <a:pt x="21" y="393"/>
                    </a:lnTo>
                    <a:lnTo>
                      <a:pt x="1067" y="393"/>
                    </a:lnTo>
                    <a:cubicBezTo>
                      <a:pt x="1079" y="393"/>
                      <a:pt x="1089" y="383"/>
                      <a:pt x="1089" y="371"/>
                    </a:cubicBezTo>
                    <a:lnTo>
                      <a:pt x="1089" y="21"/>
                    </a:lnTo>
                    <a:cubicBezTo>
                      <a:pt x="1089" y="9"/>
                      <a:pt x="1079" y="0"/>
                      <a:pt x="1067" y="0"/>
                    </a:cubicBezTo>
                    <a:lnTo>
                      <a:pt x="21" y="0"/>
                    </a:lnTo>
                    <a:cubicBezTo>
                      <a:pt x="10" y="0"/>
                      <a:pt x="0" y="9"/>
                      <a:pt x="0" y="21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8"/>
              <p:cNvSpPr>
                <a:spLocks noEditPoints="1"/>
              </p:cNvSpPr>
              <p:nvPr/>
            </p:nvSpPr>
            <p:spPr bwMode="auto">
              <a:xfrm>
                <a:off x="2024" y="2269"/>
                <a:ext cx="208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8" y="0"/>
                  </a:cxn>
                  <a:cxn ang="0">
                    <a:pos x="208" y="60"/>
                  </a:cxn>
                  <a:cxn ang="0">
                    <a:pos x="0" y="60"/>
                  </a:cxn>
                </a:cxnLst>
                <a:rect l="0" t="0" r="r" b="b"/>
                <a:pathLst>
                  <a:path w="208" h="60">
                    <a:moveTo>
                      <a:pt x="0" y="0"/>
                    </a:moveTo>
                    <a:lnTo>
                      <a:pt x="208" y="0"/>
                    </a:lnTo>
                    <a:moveTo>
                      <a:pt x="208" y="60"/>
                    </a:moveTo>
                    <a:lnTo>
                      <a:pt x="0" y="6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189"/>
              <p:cNvSpPr>
                <a:spLocks noChangeArrowheads="1"/>
              </p:cNvSpPr>
              <p:nvPr/>
            </p:nvSpPr>
            <p:spPr bwMode="auto">
              <a:xfrm>
                <a:off x="1793" y="1743"/>
                <a:ext cx="17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km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" name="Rectangle 195"/>
              <p:cNvSpPr>
                <a:spLocks noChangeArrowheads="1"/>
              </p:cNvSpPr>
              <p:nvPr/>
            </p:nvSpPr>
            <p:spPr bwMode="auto">
              <a:xfrm>
                <a:off x="1263" y="2111"/>
                <a:ext cx="25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T = 3%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" name="Rectangle 199"/>
              <p:cNvSpPr>
                <a:spLocks noChangeArrowheads="1"/>
              </p:cNvSpPr>
              <p:nvPr/>
            </p:nvSpPr>
            <p:spPr bwMode="auto">
              <a:xfrm>
                <a:off x="182" y="2326"/>
                <a:ext cx="199" cy="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Rectangle 200"/>
              <p:cNvSpPr>
                <a:spLocks noChangeArrowheads="1"/>
              </p:cNvSpPr>
              <p:nvPr/>
            </p:nvSpPr>
            <p:spPr bwMode="auto">
              <a:xfrm>
                <a:off x="182" y="2326"/>
                <a:ext cx="199" cy="75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Rectangle 201"/>
              <p:cNvSpPr>
                <a:spLocks noChangeArrowheads="1"/>
              </p:cNvSpPr>
              <p:nvPr/>
            </p:nvSpPr>
            <p:spPr bwMode="auto">
              <a:xfrm>
                <a:off x="221" y="2331"/>
                <a:ext cx="16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Laser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" name="Rectangle 202"/>
              <p:cNvSpPr>
                <a:spLocks noChangeArrowheads="1"/>
              </p:cNvSpPr>
              <p:nvPr/>
            </p:nvSpPr>
            <p:spPr bwMode="auto">
              <a:xfrm>
                <a:off x="506" y="2326"/>
                <a:ext cx="92" cy="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Rectangle 203"/>
              <p:cNvSpPr>
                <a:spLocks noChangeArrowheads="1"/>
              </p:cNvSpPr>
              <p:nvPr/>
            </p:nvSpPr>
            <p:spPr bwMode="auto">
              <a:xfrm>
                <a:off x="506" y="2326"/>
                <a:ext cx="92" cy="75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Rectangle 204"/>
              <p:cNvSpPr>
                <a:spLocks noChangeArrowheads="1"/>
              </p:cNvSpPr>
              <p:nvPr/>
            </p:nvSpPr>
            <p:spPr bwMode="auto">
              <a:xfrm>
                <a:off x="514" y="2319"/>
                <a:ext cx="39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600" dirty="0" smtClean="0">
                    <a:solidFill>
                      <a:srgbClr val="000000"/>
                    </a:solidFill>
                    <a:latin typeface="Arial Unicode MS" pitchFamily="34" charset="-128"/>
                    <a:cs typeface="Arial" pitchFamily="34" charset="0"/>
                  </a:rPr>
                  <a:t>Φ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Rectangle 206"/>
            <p:cNvSpPr>
              <a:spLocks noChangeArrowheads="1"/>
            </p:cNvSpPr>
            <p:nvPr/>
          </p:nvSpPr>
          <p:spPr bwMode="auto">
            <a:xfrm>
              <a:off x="554" y="2349"/>
              <a:ext cx="52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7"/>
            <p:cNvSpPr>
              <a:spLocks noChangeArrowheads="1"/>
            </p:cNvSpPr>
            <p:nvPr/>
          </p:nvSpPr>
          <p:spPr bwMode="auto">
            <a:xfrm>
              <a:off x="2339" y="3381"/>
              <a:ext cx="67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8"/>
            <p:cNvSpPr>
              <a:spLocks/>
            </p:cNvSpPr>
            <p:nvPr/>
          </p:nvSpPr>
          <p:spPr bwMode="auto">
            <a:xfrm>
              <a:off x="2339" y="3382"/>
              <a:ext cx="63" cy="63"/>
            </a:xfrm>
            <a:custGeom>
              <a:avLst/>
              <a:gdLst/>
              <a:ahLst/>
              <a:cxnLst>
                <a:cxn ang="0">
                  <a:pos x="270" y="58"/>
                </a:cxn>
                <a:cxn ang="0">
                  <a:pos x="270" y="269"/>
                </a:cxn>
                <a:cxn ang="0">
                  <a:pos x="58" y="269"/>
                </a:cxn>
                <a:cxn ang="0">
                  <a:pos x="58" y="58"/>
                </a:cxn>
                <a:cxn ang="0">
                  <a:pos x="270" y="58"/>
                </a:cxn>
              </a:cxnLst>
              <a:rect l="0" t="0" r="r" b="b"/>
              <a:pathLst>
                <a:path w="328" h="327">
                  <a:moveTo>
                    <a:pt x="270" y="58"/>
                  </a:moveTo>
                  <a:cubicBezTo>
                    <a:pt x="328" y="116"/>
                    <a:pt x="328" y="211"/>
                    <a:pt x="270" y="269"/>
                  </a:cubicBezTo>
                  <a:cubicBezTo>
                    <a:pt x="211" y="327"/>
                    <a:pt x="117" y="327"/>
                    <a:pt x="58" y="269"/>
                  </a:cubicBezTo>
                  <a:cubicBezTo>
                    <a:pt x="0" y="211"/>
                    <a:pt x="0" y="116"/>
                    <a:pt x="58" y="58"/>
                  </a:cubicBezTo>
                  <a:cubicBezTo>
                    <a:pt x="117" y="0"/>
                    <a:pt x="211" y="0"/>
                    <a:pt x="270" y="58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09"/>
            <p:cNvSpPr>
              <a:spLocks noChangeArrowheads="1"/>
            </p:cNvSpPr>
            <p:nvPr/>
          </p:nvSpPr>
          <p:spPr bwMode="auto">
            <a:xfrm>
              <a:off x="2339" y="3381"/>
              <a:ext cx="67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10"/>
            <p:cNvSpPr>
              <a:spLocks noChangeArrowheads="1"/>
            </p:cNvSpPr>
            <p:nvPr/>
          </p:nvSpPr>
          <p:spPr bwMode="auto">
            <a:xfrm>
              <a:off x="2336" y="3378"/>
              <a:ext cx="73" cy="7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1"/>
            <p:cNvSpPr>
              <a:spLocks noEditPoints="1"/>
            </p:cNvSpPr>
            <p:nvPr/>
          </p:nvSpPr>
          <p:spPr bwMode="auto">
            <a:xfrm>
              <a:off x="2336" y="3379"/>
              <a:ext cx="70" cy="69"/>
            </a:xfrm>
            <a:custGeom>
              <a:avLst/>
              <a:gdLst/>
              <a:ahLst/>
              <a:cxnLst>
                <a:cxn ang="0">
                  <a:pos x="314" y="58"/>
                </a:cxn>
                <a:cxn ang="0">
                  <a:pos x="352" y="118"/>
                </a:cxn>
                <a:cxn ang="0">
                  <a:pos x="363" y="188"/>
                </a:cxn>
                <a:cxn ang="0">
                  <a:pos x="347" y="255"/>
                </a:cxn>
                <a:cxn ang="0">
                  <a:pos x="305" y="313"/>
                </a:cxn>
                <a:cxn ang="0">
                  <a:pos x="244" y="351"/>
                </a:cxn>
                <a:cxn ang="0">
                  <a:pos x="175" y="362"/>
                </a:cxn>
                <a:cxn ang="0">
                  <a:pos x="108" y="346"/>
                </a:cxn>
                <a:cxn ang="0">
                  <a:pos x="49" y="304"/>
                </a:cxn>
                <a:cxn ang="0">
                  <a:pos x="11" y="243"/>
                </a:cxn>
                <a:cxn ang="0">
                  <a:pos x="1" y="176"/>
                </a:cxn>
                <a:cxn ang="0">
                  <a:pos x="16" y="107"/>
                </a:cxn>
                <a:cxn ang="0">
                  <a:pos x="58" y="49"/>
                </a:cxn>
                <a:cxn ang="0">
                  <a:pos x="120" y="11"/>
                </a:cxn>
                <a:cxn ang="0">
                  <a:pos x="187" y="1"/>
                </a:cxn>
                <a:cxn ang="0">
                  <a:pos x="255" y="16"/>
                </a:cxn>
                <a:cxn ang="0">
                  <a:pos x="220" y="69"/>
                </a:cxn>
                <a:cxn ang="0">
                  <a:pos x="176" y="64"/>
                </a:cxn>
                <a:cxn ang="0">
                  <a:pos x="131" y="74"/>
                </a:cxn>
                <a:cxn ang="0">
                  <a:pos x="93" y="102"/>
                </a:cxn>
                <a:cxn ang="0">
                  <a:pos x="69" y="142"/>
                </a:cxn>
                <a:cxn ang="0">
                  <a:pos x="64" y="187"/>
                </a:cxn>
                <a:cxn ang="0">
                  <a:pos x="74" y="232"/>
                </a:cxn>
                <a:cxn ang="0">
                  <a:pos x="102" y="269"/>
                </a:cxn>
                <a:cxn ang="0">
                  <a:pos x="143" y="293"/>
                </a:cxn>
                <a:cxn ang="0">
                  <a:pos x="188" y="299"/>
                </a:cxn>
                <a:cxn ang="0">
                  <a:pos x="231" y="288"/>
                </a:cxn>
                <a:cxn ang="0">
                  <a:pos x="270" y="260"/>
                </a:cxn>
                <a:cxn ang="0">
                  <a:pos x="294" y="220"/>
                </a:cxn>
                <a:cxn ang="0">
                  <a:pos x="300" y="175"/>
                </a:cxn>
                <a:cxn ang="0">
                  <a:pos x="289" y="131"/>
                </a:cxn>
                <a:cxn ang="0">
                  <a:pos x="261" y="93"/>
                </a:cxn>
                <a:cxn ang="0">
                  <a:pos x="220" y="69"/>
                </a:cxn>
              </a:cxnLst>
              <a:rect l="0" t="0" r="r" b="b"/>
              <a:pathLst>
                <a:path w="364" h="363">
                  <a:moveTo>
                    <a:pt x="305" y="49"/>
                  </a:moveTo>
                  <a:cubicBezTo>
                    <a:pt x="309" y="51"/>
                    <a:pt x="312" y="54"/>
                    <a:pt x="314" y="58"/>
                  </a:cubicBezTo>
                  <a:lnTo>
                    <a:pt x="347" y="107"/>
                  </a:lnTo>
                  <a:cubicBezTo>
                    <a:pt x="349" y="110"/>
                    <a:pt x="351" y="114"/>
                    <a:pt x="352" y="118"/>
                  </a:cubicBezTo>
                  <a:lnTo>
                    <a:pt x="363" y="175"/>
                  </a:lnTo>
                  <a:cubicBezTo>
                    <a:pt x="364" y="179"/>
                    <a:pt x="364" y="184"/>
                    <a:pt x="363" y="188"/>
                  </a:cubicBezTo>
                  <a:lnTo>
                    <a:pt x="352" y="244"/>
                  </a:lnTo>
                  <a:cubicBezTo>
                    <a:pt x="351" y="248"/>
                    <a:pt x="349" y="252"/>
                    <a:pt x="347" y="255"/>
                  </a:cubicBezTo>
                  <a:lnTo>
                    <a:pt x="314" y="304"/>
                  </a:lnTo>
                  <a:cubicBezTo>
                    <a:pt x="312" y="308"/>
                    <a:pt x="309" y="311"/>
                    <a:pt x="305" y="313"/>
                  </a:cubicBezTo>
                  <a:lnTo>
                    <a:pt x="255" y="346"/>
                  </a:lnTo>
                  <a:cubicBezTo>
                    <a:pt x="252" y="348"/>
                    <a:pt x="248" y="350"/>
                    <a:pt x="244" y="351"/>
                  </a:cubicBezTo>
                  <a:lnTo>
                    <a:pt x="188" y="362"/>
                  </a:lnTo>
                  <a:cubicBezTo>
                    <a:pt x="184" y="363"/>
                    <a:pt x="179" y="363"/>
                    <a:pt x="175" y="362"/>
                  </a:cubicBezTo>
                  <a:lnTo>
                    <a:pt x="119" y="351"/>
                  </a:lnTo>
                  <a:cubicBezTo>
                    <a:pt x="115" y="350"/>
                    <a:pt x="111" y="348"/>
                    <a:pt x="108" y="346"/>
                  </a:cubicBezTo>
                  <a:lnTo>
                    <a:pt x="58" y="313"/>
                  </a:lnTo>
                  <a:cubicBezTo>
                    <a:pt x="54" y="311"/>
                    <a:pt x="51" y="308"/>
                    <a:pt x="49" y="304"/>
                  </a:cubicBezTo>
                  <a:lnTo>
                    <a:pt x="16" y="255"/>
                  </a:lnTo>
                  <a:cubicBezTo>
                    <a:pt x="13" y="252"/>
                    <a:pt x="12" y="247"/>
                    <a:pt x="11" y="243"/>
                  </a:cubicBezTo>
                  <a:lnTo>
                    <a:pt x="1" y="187"/>
                  </a:lnTo>
                  <a:cubicBezTo>
                    <a:pt x="0" y="183"/>
                    <a:pt x="0" y="180"/>
                    <a:pt x="1" y="176"/>
                  </a:cubicBezTo>
                  <a:lnTo>
                    <a:pt x="11" y="119"/>
                  </a:lnTo>
                  <a:cubicBezTo>
                    <a:pt x="12" y="115"/>
                    <a:pt x="13" y="110"/>
                    <a:pt x="16" y="107"/>
                  </a:cubicBezTo>
                  <a:lnTo>
                    <a:pt x="49" y="58"/>
                  </a:lnTo>
                  <a:cubicBezTo>
                    <a:pt x="51" y="54"/>
                    <a:pt x="54" y="51"/>
                    <a:pt x="58" y="49"/>
                  </a:cubicBezTo>
                  <a:lnTo>
                    <a:pt x="108" y="16"/>
                  </a:lnTo>
                  <a:cubicBezTo>
                    <a:pt x="111" y="13"/>
                    <a:pt x="116" y="12"/>
                    <a:pt x="120" y="11"/>
                  </a:cubicBezTo>
                  <a:lnTo>
                    <a:pt x="176" y="1"/>
                  </a:lnTo>
                  <a:cubicBezTo>
                    <a:pt x="180" y="0"/>
                    <a:pt x="183" y="0"/>
                    <a:pt x="187" y="1"/>
                  </a:cubicBezTo>
                  <a:lnTo>
                    <a:pt x="243" y="11"/>
                  </a:lnTo>
                  <a:cubicBezTo>
                    <a:pt x="247" y="12"/>
                    <a:pt x="251" y="13"/>
                    <a:pt x="255" y="16"/>
                  </a:cubicBezTo>
                  <a:lnTo>
                    <a:pt x="305" y="49"/>
                  </a:lnTo>
                  <a:close/>
                  <a:moveTo>
                    <a:pt x="220" y="69"/>
                  </a:moveTo>
                  <a:lnTo>
                    <a:pt x="232" y="74"/>
                  </a:lnTo>
                  <a:lnTo>
                    <a:pt x="176" y="64"/>
                  </a:lnTo>
                  <a:lnTo>
                    <a:pt x="187" y="64"/>
                  </a:lnTo>
                  <a:lnTo>
                    <a:pt x="131" y="74"/>
                  </a:lnTo>
                  <a:lnTo>
                    <a:pt x="143" y="69"/>
                  </a:lnTo>
                  <a:lnTo>
                    <a:pt x="93" y="102"/>
                  </a:lnTo>
                  <a:lnTo>
                    <a:pt x="102" y="93"/>
                  </a:lnTo>
                  <a:lnTo>
                    <a:pt x="69" y="142"/>
                  </a:lnTo>
                  <a:lnTo>
                    <a:pt x="74" y="130"/>
                  </a:lnTo>
                  <a:lnTo>
                    <a:pt x="64" y="187"/>
                  </a:lnTo>
                  <a:lnTo>
                    <a:pt x="64" y="176"/>
                  </a:lnTo>
                  <a:lnTo>
                    <a:pt x="74" y="232"/>
                  </a:lnTo>
                  <a:lnTo>
                    <a:pt x="69" y="220"/>
                  </a:lnTo>
                  <a:lnTo>
                    <a:pt x="102" y="269"/>
                  </a:lnTo>
                  <a:lnTo>
                    <a:pt x="93" y="260"/>
                  </a:lnTo>
                  <a:lnTo>
                    <a:pt x="143" y="293"/>
                  </a:lnTo>
                  <a:lnTo>
                    <a:pt x="132" y="288"/>
                  </a:lnTo>
                  <a:lnTo>
                    <a:pt x="188" y="299"/>
                  </a:lnTo>
                  <a:lnTo>
                    <a:pt x="175" y="299"/>
                  </a:lnTo>
                  <a:lnTo>
                    <a:pt x="231" y="288"/>
                  </a:lnTo>
                  <a:lnTo>
                    <a:pt x="220" y="293"/>
                  </a:lnTo>
                  <a:lnTo>
                    <a:pt x="270" y="260"/>
                  </a:lnTo>
                  <a:lnTo>
                    <a:pt x="261" y="269"/>
                  </a:lnTo>
                  <a:lnTo>
                    <a:pt x="294" y="220"/>
                  </a:lnTo>
                  <a:lnTo>
                    <a:pt x="289" y="231"/>
                  </a:lnTo>
                  <a:lnTo>
                    <a:pt x="300" y="175"/>
                  </a:lnTo>
                  <a:lnTo>
                    <a:pt x="300" y="188"/>
                  </a:lnTo>
                  <a:lnTo>
                    <a:pt x="289" y="131"/>
                  </a:lnTo>
                  <a:lnTo>
                    <a:pt x="294" y="142"/>
                  </a:lnTo>
                  <a:lnTo>
                    <a:pt x="261" y="93"/>
                  </a:lnTo>
                  <a:lnTo>
                    <a:pt x="270" y="102"/>
                  </a:lnTo>
                  <a:lnTo>
                    <a:pt x="220" y="6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2"/>
            <p:cNvSpPr>
              <a:spLocks noChangeArrowheads="1"/>
            </p:cNvSpPr>
            <p:nvPr/>
          </p:nvSpPr>
          <p:spPr bwMode="auto">
            <a:xfrm>
              <a:off x="2336" y="3378"/>
              <a:ext cx="73" cy="7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3"/>
            <p:cNvSpPr>
              <a:spLocks/>
            </p:cNvSpPr>
            <p:nvPr/>
          </p:nvSpPr>
          <p:spPr bwMode="auto">
            <a:xfrm>
              <a:off x="2339" y="3366"/>
              <a:ext cx="63" cy="62"/>
            </a:xfrm>
            <a:custGeom>
              <a:avLst/>
              <a:gdLst/>
              <a:ahLst/>
              <a:cxnLst>
                <a:cxn ang="0">
                  <a:pos x="270" y="59"/>
                </a:cxn>
                <a:cxn ang="0">
                  <a:pos x="270" y="270"/>
                </a:cxn>
                <a:cxn ang="0">
                  <a:pos x="58" y="270"/>
                </a:cxn>
                <a:cxn ang="0">
                  <a:pos x="58" y="59"/>
                </a:cxn>
                <a:cxn ang="0">
                  <a:pos x="270" y="59"/>
                </a:cxn>
              </a:cxnLst>
              <a:rect l="0" t="0" r="r" b="b"/>
              <a:pathLst>
                <a:path w="328" h="328">
                  <a:moveTo>
                    <a:pt x="270" y="59"/>
                  </a:moveTo>
                  <a:cubicBezTo>
                    <a:pt x="328" y="117"/>
                    <a:pt x="328" y="211"/>
                    <a:pt x="270" y="270"/>
                  </a:cubicBezTo>
                  <a:cubicBezTo>
                    <a:pt x="211" y="328"/>
                    <a:pt x="117" y="328"/>
                    <a:pt x="58" y="270"/>
                  </a:cubicBezTo>
                  <a:cubicBezTo>
                    <a:pt x="0" y="211"/>
                    <a:pt x="0" y="117"/>
                    <a:pt x="58" y="59"/>
                  </a:cubicBezTo>
                  <a:cubicBezTo>
                    <a:pt x="117" y="0"/>
                    <a:pt x="211" y="0"/>
                    <a:pt x="270" y="59"/>
                  </a:cubicBezTo>
                </a:path>
              </a:pathLst>
            </a:custGeom>
            <a:solidFill>
              <a:srgbClr val="66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4"/>
            <p:cNvSpPr>
              <a:spLocks/>
            </p:cNvSpPr>
            <p:nvPr/>
          </p:nvSpPr>
          <p:spPr bwMode="auto">
            <a:xfrm>
              <a:off x="2339" y="3366"/>
              <a:ext cx="63" cy="62"/>
            </a:xfrm>
            <a:custGeom>
              <a:avLst/>
              <a:gdLst/>
              <a:ahLst/>
              <a:cxnLst>
                <a:cxn ang="0">
                  <a:pos x="52" y="11"/>
                </a:cxn>
                <a:cxn ang="0">
                  <a:pos x="52" y="51"/>
                </a:cxn>
                <a:cxn ang="0">
                  <a:pos x="11" y="51"/>
                </a:cxn>
                <a:cxn ang="0">
                  <a:pos x="11" y="11"/>
                </a:cxn>
                <a:cxn ang="0">
                  <a:pos x="52" y="11"/>
                </a:cxn>
              </a:cxnLst>
              <a:rect l="0" t="0" r="r" b="b"/>
              <a:pathLst>
                <a:path w="63" h="62">
                  <a:moveTo>
                    <a:pt x="52" y="11"/>
                  </a:moveTo>
                  <a:cubicBezTo>
                    <a:pt x="63" y="22"/>
                    <a:pt x="63" y="40"/>
                    <a:pt x="52" y="51"/>
                  </a:cubicBezTo>
                  <a:cubicBezTo>
                    <a:pt x="41" y="62"/>
                    <a:pt x="23" y="62"/>
                    <a:pt x="11" y="51"/>
                  </a:cubicBezTo>
                  <a:cubicBezTo>
                    <a:pt x="0" y="40"/>
                    <a:pt x="0" y="22"/>
                    <a:pt x="11" y="11"/>
                  </a:cubicBezTo>
                  <a:cubicBezTo>
                    <a:pt x="23" y="0"/>
                    <a:pt x="41" y="0"/>
                    <a:pt x="52" y="11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15"/>
            <p:cNvSpPr>
              <a:spLocks noChangeArrowheads="1"/>
            </p:cNvSpPr>
            <p:nvPr/>
          </p:nvSpPr>
          <p:spPr bwMode="auto">
            <a:xfrm>
              <a:off x="2357" y="3264"/>
              <a:ext cx="11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PD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216"/>
            <p:cNvSpPr>
              <a:spLocks noChangeShapeType="1"/>
            </p:cNvSpPr>
            <p:nvPr/>
          </p:nvSpPr>
          <p:spPr bwMode="auto">
            <a:xfrm>
              <a:off x="2405" y="3397"/>
              <a:ext cx="297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7"/>
            <p:cNvSpPr>
              <a:spLocks noEditPoints="1"/>
            </p:cNvSpPr>
            <p:nvPr/>
          </p:nvSpPr>
          <p:spPr bwMode="auto">
            <a:xfrm>
              <a:off x="2698" y="3383"/>
              <a:ext cx="57" cy="28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29" y="14"/>
                </a:cxn>
                <a:cxn ang="0">
                  <a:pos x="57" y="14"/>
                </a:cxn>
                <a:cxn ang="0">
                  <a:pos x="29" y="0"/>
                </a:cxn>
                <a:cxn ang="0">
                  <a:pos x="29" y="28"/>
                </a:cxn>
                <a:cxn ang="0">
                  <a:pos x="57" y="14"/>
                </a:cxn>
              </a:cxnLst>
              <a:rect l="0" t="0" r="r" b="b"/>
              <a:pathLst>
                <a:path w="57" h="28">
                  <a:moveTo>
                    <a:pt x="29" y="14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29" y="14"/>
                  </a:lnTo>
                  <a:close/>
                  <a:moveTo>
                    <a:pt x="57" y="14"/>
                  </a:moveTo>
                  <a:lnTo>
                    <a:pt x="29" y="0"/>
                  </a:lnTo>
                  <a:lnTo>
                    <a:pt x="29" y="28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18"/>
            <p:cNvSpPr>
              <a:spLocks noChangeArrowheads="1"/>
            </p:cNvSpPr>
            <p:nvPr/>
          </p:nvSpPr>
          <p:spPr bwMode="auto">
            <a:xfrm>
              <a:off x="2791" y="3366"/>
              <a:ext cx="43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GW readout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219"/>
            <p:cNvSpPr>
              <a:spLocks noChangeArrowheads="1"/>
            </p:cNvSpPr>
            <p:nvPr/>
          </p:nvSpPr>
          <p:spPr bwMode="auto">
            <a:xfrm>
              <a:off x="1935" y="3278"/>
              <a:ext cx="87" cy="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20"/>
            <p:cNvSpPr>
              <a:spLocks noChangeArrowheads="1"/>
            </p:cNvSpPr>
            <p:nvPr/>
          </p:nvSpPr>
          <p:spPr bwMode="auto">
            <a:xfrm>
              <a:off x="1935" y="3278"/>
              <a:ext cx="87" cy="5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21"/>
            <p:cNvSpPr>
              <a:spLocks noChangeArrowheads="1"/>
            </p:cNvSpPr>
            <p:nvPr/>
          </p:nvSpPr>
          <p:spPr bwMode="auto">
            <a:xfrm>
              <a:off x="1957" y="3277"/>
              <a:ext cx="7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222"/>
            <p:cNvSpPr>
              <a:spLocks noChangeArrowheads="1"/>
            </p:cNvSpPr>
            <p:nvPr/>
          </p:nvSpPr>
          <p:spPr bwMode="auto">
            <a:xfrm>
              <a:off x="2507" y="2304"/>
              <a:ext cx="13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ITM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223"/>
            <p:cNvSpPr>
              <a:spLocks noChangeArrowheads="1"/>
            </p:cNvSpPr>
            <p:nvPr/>
          </p:nvSpPr>
          <p:spPr bwMode="auto">
            <a:xfrm>
              <a:off x="3285" y="2304"/>
              <a:ext cx="17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ETM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224"/>
            <p:cNvSpPr>
              <a:spLocks noChangeArrowheads="1"/>
            </p:cNvSpPr>
            <p:nvPr/>
          </p:nvSpPr>
          <p:spPr bwMode="auto">
            <a:xfrm>
              <a:off x="960" y="2399"/>
              <a:ext cx="25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itchFamily="34" charset="0"/>
                  <a:cs typeface="Arial" pitchFamily="34" charset="0"/>
                </a:rPr>
                <a:t>125  W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227"/>
            <p:cNvSpPr>
              <a:spLocks noChangeArrowheads="1"/>
            </p:cNvSpPr>
            <p:nvPr/>
          </p:nvSpPr>
          <p:spPr bwMode="auto">
            <a:xfrm>
              <a:off x="1536" y="2543"/>
              <a:ext cx="2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5.7 kW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230"/>
            <p:cNvSpPr>
              <a:spLocks noChangeArrowheads="1"/>
            </p:cNvSpPr>
            <p:nvPr/>
          </p:nvSpPr>
          <p:spPr bwMode="auto">
            <a:xfrm>
              <a:off x="2820" y="2413"/>
              <a:ext cx="29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itchFamily="34" charset="0"/>
                  <a:cs typeface="Arial" pitchFamily="34" charset="0"/>
                </a:rPr>
                <a:t>815 kW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232"/>
            <p:cNvSpPr>
              <a:spLocks noEditPoints="1"/>
            </p:cNvSpPr>
            <p:nvPr/>
          </p:nvSpPr>
          <p:spPr bwMode="auto">
            <a:xfrm>
              <a:off x="2241" y="2295"/>
              <a:ext cx="175" cy="116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16"/>
                </a:cxn>
                <a:cxn ang="0">
                  <a:pos x="0" y="8"/>
                </a:cxn>
                <a:cxn ang="0">
                  <a:pos x="104" y="0"/>
                </a:cxn>
                <a:cxn ang="0">
                  <a:pos x="160" y="8"/>
                </a:cxn>
                <a:cxn ang="0">
                  <a:pos x="104" y="16"/>
                </a:cxn>
                <a:cxn ang="0">
                  <a:pos x="104" y="0"/>
                </a:cxn>
                <a:cxn ang="0">
                  <a:pos x="248" y="0"/>
                </a:cxn>
                <a:cxn ang="0">
                  <a:pos x="248" y="16"/>
                </a:cxn>
                <a:cxn ang="0">
                  <a:pos x="192" y="8"/>
                </a:cxn>
                <a:cxn ang="0">
                  <a:pos x="296" y="0"/>
                </a:cxn>
                <a:cxn ang="0">
                  <a:pos x="326" y="8"/>
                </a:cxn>
                <a:cxn ang="0">
                  <a:pos x="318" y="42"/>
                </a:cxn>
                <a:cxn ang="0">
                  <a:pos x="310" y="8"/>
                </a:cxn>
                <a:cxn ang="0">
                  <a:pos x="296" y="16"/>
                </a:cxn>
                <a:cxn ang="0">
                  <a:pos x="296" y="0"/>
                </a:cxn>
                <a:cxn ang="0">
                  <a:pos x="326" y="130"/>
                </a:cxn>
                <a:cxn ang="0">
                  <a:pos x="310" y="130"/>
                </a:cxn>
                <a:cxn ang="0">
                  <a:pos x="318" y="74"/>
                </a:cxn>
                <a:cxn ang="0">
                  <a:pos x="326" y="178"/>
                </a:cxn>
                <a:cxn ang="0">
                  <a:pos x="318" y="234"/>
                </a:cxn>
                <a:cxn ang="0">
                  <a:pos x="310" y="178"/>
                </a:cxn>
                <a:cxn ang="0">
                  <a:pos x="326" y="178"/>
                </a:cxn>
                <a:cxn ang="0">
                  <a:pos x="326" y="322"/>
                </a:cxn>
                <a:cxn ang="0">
                  <a:pos x="310" y="322"/>
                </a:cxn>
                <a:cxn ang="0">
                  <a:pos x="318" y="266"/>
                </a:cxn>
                <a:cxn ang="0">
                  <a:pos x="326" y="370"/>
                </a:cxn>
                <a:cxn ang="0">
                  <a:pos x="318" y="426"/>
                </a:cxn>
                <a:cxn ang="0">
                  <a:pos x="310" y="370"/>
                </a:cxn>
                <a:cxn ang="0">
                  <a:pos x="326" y="370"/>
                </a:cxn>
                <a:cxn ang="0">
                  <a:pos x="326" y="507"/>
                </a:cxn>
                <a:cxn ang="0">
                  <a:pos x="325" y="499"/>
                </a:cxn>
                <a:cxn ang="0">
                  <a:pos x="325" y="515"/>
                </a:cxn>
                <a:cxn ang="0">
                  <a:pos x="310" y="507"/>
                </a:cxn>
                <a:cxn ang="0">
                  <a:pos x="318" y="458"/>
                </a:cxn>
                <a:cxn ang="0">
                  <a:pos x="373" y="499"/>
                </a:cxn>
                <a:cxn ang="0">
                  <a:pos x="429" y="507"/>
                </a:cxn>
                <a:cxn ang="0">
                  <a:pos x="373" y="515"/>
                </a:cxn>
                <a:cxn ang="0">
                  <a:pos x="373" y="499"/>
                </a:cxn>
                <a:cxn ang="0">
                  <a:pos x="517" y="499"/>
                </a:cxn>
                <a:cxn ang="0">
                  <a:pos x="517" y="515"/>
                </a:cxn>
                <a:cxn ang="0">
                  <a:pos x="461" y="507"/>
                </a:cxn>
                <a:cxn ang="0">
                  <a:pos x="565" y="499"/>
                </a:cxn>
                <a:cxn ang="0">
                  <a:pos x="621" y="507"/>
                </a:cxn>
                <a:cxn ang="0">
                  <a:pos x="565" y="515"/>
                </a:cxn>
                <a:cxn ang="0">
                  <a:pos x="565" y="499"/>
                </a:cxn>
                <a:cxn ang="0">
                  <a:pos x="709" y="499"/>
                </a:cxn>
                <a:cxn ang="0">
                  <a:pos x="709" y="515"/>
                </a:cxn>
                <a:cxn ang="0">
                  <a:pos x="653" y="507"/>
                </a:cxn>
                <a:cxn ang="0">
                  <a:pos x="757" y="499"/>
                </a:cxn>
                <a:cxn ang="0">
                  <a:pos x="813" y="507"/>
                </a:cxn>
                <a:cxn ang="0">
                  <a:pos x="757" y="515"/>
                </a:cxn>
                <a:cxn ang="0">
                  <a:pos x="757" y="499"/>
                </a:cxn>
                <a:cxn ang="0">
                  <a:pos x="901" y="499"/>
                </a:cxn>
                <a:cxn ang="0">
                  <a:pos x="901" y="515"/>
                </a:cxn>
                <a:cxn ang="0">
                  <a:pos x="845" y="507"/>
                </a:cxn>
                <a:cxn ang="0">
                  <a:pos x="912" y="552"/>
                </a:cxn>
                <a:cxn ang="0">
                  <a:pos x="904" y="608"/>
                </a:cxn>
                <a:cxn ang="0">
                  <a:pos x="896" y="552"/>
                </a:cxn>
                <a:cxn ang="0">
                  <a:pos x="912" y="552"/>
                </a:cxn>
              </a:cxnLst>
              <a:rect l="0" t="0" r="r" b="b"/>
              <a:pathLst>
                <a:path w="912" h="608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3"/>
                    <a:pt x="64" y="8"/>
                  </a:cubicBezTo>
                  <a:cubicBezTo>
                    <a:pt x="64" y="12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3"/>
                    <a:pt x="160" y="8"/>
                  </a:cubicBezTo>
                  <a:cubicBezTo>
                    <a:pt x="160" y="12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2"/>
                    <a:pt x="96" y="8"/>
                  </a:cubicBezTo>
                  <a:cubicBezTo>
                    <a:pt x="96" y="3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3"/>
                    <a:pt x="256" y="8"/>
                  </a:cubicBezTo>
                  <a:cubicBezTo>
                    <a:pt x="256" y="12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2"/>
                    <a:pt x="192" y="8"/>
                  </a:cubicBezTo>
                  <a:cubicBezTo>
                    <a:pt x="192" y="3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18" y="0"/>
                  </a:lnTo>
                  <a:cubicBezTo>
                    <a:pt x="323" y="0"/>
                    <a:pt x="326" y="3"/>
                    <a:pt x="326" y="8"/>
                  </a:cubicBezTo>
                  <a:lnTo>
                    <a:pt x="326" y="34"/>
                  </a:lnTo>
                  <a:cubicBezTo>
                    <a:pt x="326" y="38"/>
                    <a:pt x="323" y="42"/>
                    <a:pt x="318" y="42"/>
                  </a:cubicBezTo>
                  <a:cubicBezTo>
                    <a:pt x="314" y="42"/>
                    <a:pt x="310" y="38"/>
                    <a:pt x="310" y="34"/>
                  </a:cubicBezTo>
                  <a:lnTo>
                    <a:pt x="310" y="8"/>
                  </a:lnTo>
                  <a:lnTo>
                    <a:pt x="318" y="16"/>
                  </a:lnTo>
                  <a:lnTo>
                    <a:pt x="296" y="16"/>
                  </a:lnTo>
                  <a:cubicBezTo>
                    <a:pt x="292" y="16"/>
                    <a:pt x="288" y="12"/>
                    <a:pt x="288" y="8"/>
                  </a:cubicBezTo>
                  <a:cubicBezTo>
                    <a:pt x="288" y="3"/>
                    <a:pt x="292" y="0"/>
                    <a:pt x="296" y="0"/>
                  </a:cubicBezTo>
                  <a:close/>
                  <a:moveTo>
                    <a:pt x="326" y="82"/>
                  </a:moveTo>
                  <a:lnTo>
                    <a:pt x="326" y="130"/>
                  </a:lnTo>
                  <a:cubicBezTo>
                    <a:pt x="326" y="134"/>
                    <a:pt x="323" y="138"/>
                    <a:pt x="318" y="138"/>
                  </a:cubicBezTo>
                  <a:cubicBezTo>
                    <a:pt x="314" y="138"/>
                    <a:pt x="310" y="134"/>
                    <a:pt x="310" y="130"/>
                  </a:cubicBezTo>
                  <a:lnTo>
                    <a:pt x="310" y="82"/>
                  </a:lnTo>
                  <a:cubicBezTo>
                    <a:pt x="310" y="77"/>
                    <a:pt x="314" y="74"/>
                    <a:pt x="318" y="74"/>
                  </a:cubicBezTo>
                  <a:cubicBezTo>
                    <a:pt x="323" y="74"/>
                    <a:pt x="326" y="77"/>
                    <a:pt x="326" y="82"/>
                  </a:cubicBezTo>
                  <a:close/>
                  <a:moveTo>
                    <a:pt x="326" y="178"/>
                  </a:moveTo>
                  <a:lnTo>
                    <a:pt x="326" y="226"/>
                  </a:lnTo>
                  <a:cubicBezTo>
                    <a:pt x="326" y="230"/>
                    <a:pt x="323" y="234"/>
                    <a:pt x="318" y="234"/>
                  </a:cubicBezTo>
                  <a:cubicBezTo>
                    <a:pt x="314" y="234"/>
                    <a:pt x="310" y="230"/>
                    <a:pt x="310" y="226"/>
                  </a:cubicBezTo>
                  <a:lnTo>
                    <a:pt x="310" y="178"/>
                  </a:lnTo>
                  <a:cubicBezTo>
                    <a:pt x="310" y="173"/>
                    <a:pt x="314" y="170"/>
                    <a:pt x="318" y="170"/>
                  </a:cubicBezTo>
                  <a:cubicBezTo>
                    <a:pt x="323" y="170"/>
                    <a:pt x="326" y="173"/>
                    <a:pt x="326" y="178"/>
                  </a:cubicBezTo>
                  <a:close/>
                  <a:moveTo>
                    <a:pt x="326" y="274"/>
                  </a:moveTo>
                  <a:lnTo>
                    <a:pt x="326" y="322"/>
                  </a:lnTo>
                  <a:cubicBezTo>
                    <a:pt x="326" y="326"/>
                    <a:pt x="323" y="330"/>
                    <a:pt x="318" y="330"/>
                  </a:cubicBezTo>
                  <a:cubicBezTo>
                    <a:pt x="314" y="330"/>
                    <a:pt x="310" y="326"/>
                    <a:pt x="310" y="322"/>
                  </a:cubicBezTo>
                  <a:lnTo>
                    <a:pt x="310" y="274"/>
                  </a:lnTo>
                  <a:cubicBezTo>
                    <a:pt x="310" y="269"/>
                    <a:pt x="314" y="266"/>
                    <a:pt x="318" y="266"/>
                  </a:cubicBezTo>
                  <a:cubicBezTo>
                    <a:pt x="323" y="266"/>
                    <a:pt x="326" y="269"/>
                    <a:pt x="326" y="274"/>
                  </a:cubicBezTo>
                  <a:close/>
                  <a:moveTo>
                    <a:pt x="326" y="370"/>
                  </a:moveTo>
                  <a:lnTo>
                    <a:pt x="326" y="418"/>
                  </a:lnTo>
                  <a:cubicBezTo>
                    <a:pt x="326" y="422"/>
                    <a:pt x="323" y="426"/>
                    <a:pt x="318" y="426"/>
                  </a:cubicBezTo>
                  <a:cubicBezTo>
                    <a:pt x="314" y="426"/>
                    <a:pt x="310" y="422"/>
                    <a:pt x="310" y="418"/>
                  </a:cubicBezTo>
                  <a:lnTo>
                    <a:pt x="310" y="370"/>
                  </a:lnTo>
                  <a:cubicBezTo>
                    <a:pt x="310" y="365"/>
                    <a:pt x="314" y="362"/>
                    <a:pt x="318" y="362"/>
                  </a:cubicBezTo>
                  <a:cubicBezTo>
                    <a:pt x="323" y="362"/>
                    <a:pt x="326" y="365"/>
                    <a:pt x="326" y="370"/>
                  </a:cubicBezTo>
                  <a:close/>
                  <a:moveTo>
                    <a:pt x="326" y="466"/>
                  </a:moveTo>
                  <a:lnTo>
                    <a:pt x="326" y="507"/>
                  </a:lnTo>
                  <a:lnTo>
                    <a:pt x="318" y="499"/>
                  </a:lnTo>
                  <a:lnTo>
                    <a:pt x="325" y="499"/>
                  </a:lnTo>
                  <a:cubicBezTo>
                    <a:pt x="329" y="499"/>
                    <a:pt x="333" y="502"/>
                    <a:pt x="333" y="507"/>
                  </a:cubicBezTo>
                  <a:cubicBezTo>
                    <a:pt x="333" y="511"/>
                    <a:pt x="329" y="515"/>
                    <a:pt x="325" y="515"/>
                  </a:cubicBezTo>
                  <a:lnTo>
                    <a:pt x="318" y="515"/>
                  </a:lnTo>
                  <a:cubicBezTo>
                    <a:pt x="314" y="515"/>
                    <a:pt x="310" y="511"/>
                    <a:pt x="310" y="507"/>
                  </a:cubicBezTo>
                  <a:lnTo>
                    <a:pt x="310" y="466"/>
                  </a:lnTo>
                  <a:cubicBezTo>
                    <a:pt x="310" y="461"/>
                    <a:pt x="314" y="458"/>
                    <a:pt x="318" y="458"/>
                  </a:cubicBezTo>
                  <a:cubicBezTo>
                    <a:pt x="323" y="458"/>
                    <a:pt x="326" y="461"/>
                    <a:pt x="326" y="466"/>
                  </a:cubicBezTo>
                  <a:close/>
                  <a:moveTo>
                    <a:pt x="373" y="499"/>
                  </a:moveTo>
                  <a:lnTo>
                    <a:pt x="421" y="499"/>
                  </a:lnTo>
                  <a:cubicBezTo>
                    <a:pt x="425" y="499"/>
                    <a:pt x="429" y="502"/>
                    <a:pt x="429" y="507"/>
                  </a:cubicBezTo>
                  <a:cubicBezTo>
                    <a:pt x="429" y="511"/>
                    <a:pt x="425" y="515"/>
                    <a:pt x="421" y="515"/>
                  </a:cubicBezTo>
                  <a:lnTo>
                    <a:pt x="373" y="515"/>
                  </a:lnTo>
                  <a:cubicBezTo>
                    <a:pt x="369" y="515"/>
                    <a:pt x="365" y="511"/>
                    <a:pt x="365" y="507"/>
                  </a:cubicBezTo>
                  <a:cubicBezTo>
                    <a:pt x="365" y="502"/>
                    <a:pt x="369" y="499"/>
                    <a:pt x="373" y="499"/>
                  </a:cubicBezTo>
                  <a:close/>
                  <a:moveTo>
                    <a:pt x="469" y="499"/>
                  </a:moveTo>
                  <a:lnTo>
                    <a:pt x="517" y="499"/>
                  </a:lnTo>
                  <a:cubicBezTo>
                    <a:pt x="521" y="499"/>
                    <a:pt x="525" y="502"/>
                    <a:pt x="525" y="507"/>
                  </a:cubicBezTo>
                  <a:cubicBezTo>
                    <a:pt x="525" y="511"/>
                    <a:pt x="521" y="515"/>
                    <a:pt x="517" y="515"/>
                  </a:cubicBezTo>
                  <a:lnTo>
                    <a:pt x="469" y="515"/>
                  </a:lnTo>
                  <a:cubicBezTo>
                    <a:pt x="465" y="515"/>
                    <a:pt x="461" y="511"/>
                    <a:pt x="461" y="507"/>
                  </a:cubicBezTo>
                  <a:cubicBezTo>
                    <a:pt x="461" y="502"/>
                    <a:pt x="465" y="499"/>
                    <a:pt x="469" y="499"/>
                  </a:cubicBezTo>
                  <a:close/>
                  <a:moveTo>
                    <a:pt x="565" y="499"/>
                  </a:moveTo>
                  <a:lnTo>
                    <a:pt x="613" y="499"/>
                  </a:lnTo>
                  <a:cubicBezTo>
                    <a:pt x="617" y="499"/>
                    <a:pt x="621" y="502"/>
                    <a:pt x="621" y="507"/>
                  </a:cubicBezTo>
                  <a:cubicBezTo>
                    <a:pt x="621" y="511"/>
                    <a:pt x="617" y="515"/>
                    <a:pt x="613" y="515"/>
                  </a:cubicBezTo>
                  <a:lnTo>
                    <a:pt x="565" y="515"/>
                  </a:lnTo>
                  <a:cubicBezTo>
                    <a:pt x="561" y="515"/>
                    <a:pt x="557" y="511"/>
                    <a:pt x="557" y="507"/>
                  </a:cubicBezTo>
                  <a:cubicBezTo>
                    <a:pt x="557" y="502"/>
                    <a:pt x="561" y="499"/>
                    <a:pt x="565" y="499"/>
                  </a:cubicBezTo>
                  <a:close/>
                  <a:moveTo>
                    <a:pt x="661" y="499"/>
                  </a:moveTo>
                  <a:lnTo>
                    <a:pt x="709" y="499"/>
                  </a:lnTo>
                  <a:cubicBezTo>
                    <a:pt x="713" y="499"/>
                    <a:pt x="717" y="502"/>
                    <a:pt x="717" y="507"/>
                  </a:cubicBezTo>
                  <a:cubicBezTo>
                    <a:pt x="717" y="511"/>
                    <a:pt x="713" y="515"/>
                    <a:pt x="709" y="515"/>
                  </a:cubicBezTo>
                  <a:lnTo>
                    <a:pt x="661" y="515"/>
                  </a:lnTo>
                  <a:cubicBezTo>
                    <a:pt x="657" y="515"/>
                    <a:pt x="653" y="511"/>
                    <a:pt x="653" y="507"/>
                  </a:cubicBezTo>
                  <a:cubicBezTo>
                    <a:pt x="653" y="502"/>
                    <a:pt x="657" y="499"/>
                    <a:pt x="661" y="499"/>
                  </a:cubicBezTo>
                  <a:close/>
                  <a:moveTo>
                    <a:pt x="757" y="499"/>
                  </a:moveTo>
                  <a:lnTo>
                    <a:pt x="805" y="499"/>
                  </a:lnTo>
                  <a:cubicBezTo>
                    <a:pt x="809" y="499"/>
                    <a:pt x="813" y="502"/>
                    <a:pt x="813" y="507"/>
                  </a:cubicBezTo>
                  <a:cubicBezTo>
                    <a:pt x="813" y="511"/>
                    <a:pt x="809" y="515"/>
                    <a:pt x="805" y="515"/>
                  </a:cubicBezTo>
                  <a:lnTo>
                    <a:pt x="757" y="515"/>
                  </a:lnTo>
                  <a:cubicBezTo>
                    <a:pt x="753" y="515"/>
                    <a:pt x="749" y="511"/>
                    <a:pt x="749" y="507"/>
                  </a:cubicBezTo>
                  <a:cubicBezTo>
                    <a:pt x="749" y="502"/>
                    <a:pt x="753" y="499"/>
                    <a:pt x="757" y="499"/>
                  </a:cubicBezTo>
                  <a:close/>
                  <a:moveTo>
                    <a:pt x="853" y="499"/>
                  </a:moveTo>
                  <a:lnTo>
                    <a:pt x="901" y="499"/>
                  </a:lnTo>
                  <a:cubicBezTo>
                    <a:pt x="905" y="499"/>
                    <a:pt x="909" y="502"/>
                    <a:pt x="909" y="507"/>
                  </a:cubicBezTo>
                  <a:cubicBezTo>
                    <a:pt x="909" y="511"/>
                    <a:pt x="905" y="515"/>
                    <a:pt x="901" y="515"/>
                  </a:cubicBezTo>
                  <a:lnTo>
                    <a:pt x="853" y="515"/>
                  </a:lnTo>
                  <a:cubicBezTo>
                    <a:pt x="849" y="515"/>
                    <a:pt x="845" y="511"/>
                    <a:pt x="845" y="507"/>
                  </a:cubicBezTo>
                  <a:cubicBezTo>
                    <a:pt x="845" y="502"/>
                    <a:pt x="849" y="499"/>
                    <a:pt x="853" y="499"/>
                  </a:cubicBezTo>
                  <a:close/>
                  <a:moveTo>
                    <a:pt x="912" y="552"/>
                  </a:moveTo>
                  <a:lnTo>
                    <a:pt x="912" y="600"/>
                  </a:lnTo>
                  <a:cubicBezTo>
                    <a:pt x="912" y="604"/>
                    <a:pt x="909" y="608"/>
                    <a:pt x="904" y="608"/>
                  </a:cubicBezTo>
                  <a:cubicBezTo>
                    <a:pt x="900" y="608"/>
                    <a:pt x="896" y="604"/>
                    <a:pt x="896" y="600"/>
                  </a:cubicBezTo>
                  <a:lnTo>
                    <a:pt x="896" y="552"/>
                  </a:lnTo>
                  <a:cubicBezTo>
                    <a:pt x="896" y="547"/>
                    <a:pt x="900" y="544"/>
                    <a:pt x="904" y="544"/>
                  </a:cubicBezTo>
                  <a:cubicBezTo>
                    <a:pt x="909" y="544"/>
                    <a:pt x="912" y="547"/>
                    <a:pt x="912" y="552"/>
                  </a:cubicBez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3"/>
            <p:cNvSpPr>
              <a:spLocks/>
            </p:cNvSpPr>
            <p:nvPr/>
          </p:nvSpPr>
          <p:spPr bwMode="auto">
            <a:xfrm>
              <a:off x="2243" y="2288"/>
              <a:ext cx="16" cy="1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8"/>
                </a:cxn>
                <a:cxn ang="0">
                  <a:pos x="16" y="16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0" y="8"/>
                  </a:lnTo>
                  <a:lnTo>
                    <a:pt x="16" y="16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4"/>
            <p:cNvSpPr>
              <a:spLocks/>
            </p:cNvSpPr>
            <p:nvPr/>
          </p:nvSpPr>
          <p:spPr bwMode="auto">
            <a:xfrm>
              <a:off x="2406" y="2398"/>
              <a:ext cx="1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6"/>
                </a:cxn>
                <a:cxn ang="0">
                  <a:pos x="16" y="0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lnTo>
                    <a:pt x="8" y="16"/>
                  </a:lnTo>
                  <a:lnTo>
                    <a:pt x="16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35"/>
            <p:cNvSpPr>
              <a:spLocks noChangeArrowheads="1"/>
            </p:cNvSpPr>
            <p:nvPr/>
          </p:nvSpPr>
          <p:spPr bwMode="auto">
            <a:xfrm>
              <a:off x="2329" y="2306"/>
              <a:ext cx="25" cy="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36"/>
            <p:cNvSpPr>
              <a:spLocks noChangeArrowheads="1"/>
            </p:cNvSpPr>
            <p:nvPr/>
          </p:nvSpPr>
          <p:spPr bwMode="auto">
            <a:xfrm>
              <a:off x="2316" y="2285"/>
              <a:ext cx="11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CP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152400" y="3581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Not to scale</a:t>
            </a:r>
            <a:endParaRPr lang="en-US" sz="1600" dirty="0"/>
          </a:p>
        </p:txBody>
      </p:sp>
      <p:sp>
        <p:nvSpPr>
          <p:cNvPr id="229" name="Slide Number Placeholder 228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30" name="TextBox 229"/>
          <p:cNvSpPr txBox="1"/>
          <p:nvPr/>
        </p:nvSpPr>
        <p:spPr>
          <a:xfrm>
            <a:off x="0" y="4230469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Advanced LIGO configuration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Under construction until ≈2015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Upgrade to Initial LIGO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0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7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 cstate="print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put LIGO in Cambridge, MA</a:t>
            </a:r>
            <a:endParaRPr lang="en-US" dirty="0"/>
          </a:p>
        </p:txBody>
      </p:sp>
      <p:pic>
        <p:nvPicPr>
          <p:cNvPr id="3" name="Picture 2" descr="C:\Users\MIT\Documents\Massachusetts Institute of Technology\Mech E\PhD\Thesis\Auxiliary Files\LIGO over Cambridge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295400"/>
            <a:ext cx="8108950" cy="5073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6477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LIGO spans 16 km</a:t>
            </a:r>
            <a:r>
              <a:rPr lang="en-US" baseline="30000" dirty="0" smtClean="0"/>
              <a:t>2</a:t>
            </a:r>
            <a:r>
              <a:rPr lang="en-US" dirty="0" smtClean="0"/>
              <a:t>. Cambridge, MA covers 16.65 km</a:t>
            </a:r>
            <a:r>
              <a:rPr lang="en-US" baseline="30000" dirty="0" smtClean="0"/>
              <a:t>2</a:t>
            </a:r>
            <a:r>
              <a:rPr lang="en-US" dirty="0" smtClean="0"/>
              <a:t> (</a:t>
            </a:r>
            <a:r>
              <a:rPr lang="en-US" dirty="0" err="1" smtClean="0"/>
              <a:t>wikipedia</a:t>
            </a:r>
            <a:r>
              <a:rPr lang="en-US" dirty="0" smtClean="0"/>
              <a:t> </a:t>
            </a:r>
            <a:r>
              <a:rPr lang="en-US" sz="600" dirty="0" smtClean="0"/>
              <a:t>http://en.wikipedia.org/wiki/Cambridge,_Massachusetts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548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Kenmore Square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4648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MIT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3124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Harvard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886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MGH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1524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Porter Square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321920" y="-97930"/>
            <a:ext cx="6399360" cy="77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ea typeface="DejaVu Sans" charset="0"/>
                <a:cs typeface="DejaVu Sans" charset="0"/>
              </a:rPr>
              <a:t>LIGO Scientific Collaboration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5280" y="38885"/>
            <a:ext cx="1270080" cy="46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6960" cy="8295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6720" y="1549602"/>
            <a:ext cx="14515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9280" y="4326215"/>
            <a:ext cx="1278720" cy="636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84480" y="3496688"/>
            <a:ext cx="186624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02080" y="3365634"/>
            <a:ext cx="707040" cy="661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7280" y="2881743"/>
            <a:ext cx="414720" cy="6221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1680" y="475250"/>
            <a:ext cx="832320" cy="769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99040" y="4769781"/>
            <a:ext cx="82944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000" y="5391926"/>
            <a:ext cx="789120" cy="813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08321" y="411883"/>
            <a:ext cx="1009440" cy="800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1281" y="5528741"/>
            <a:ext cx="649440" cy="6538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28161" y="5535941"/>
            <a:ext cx="1552320" cy="42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47200" y="393162"/>
            <a:ext cx="895680" cy="7531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91520" y="459409"/>
            <a:ext cx="650880" cy="812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80321" y="1795869"/>
            <a:ext cx="1028160" cy="702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641" y="6456199"/>
            <a:ext cx="2357280" cy="370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073600" y="4562399"/>
            <a:ext cx="82944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62720" y="1866436"/>
            <a:ext cx="521280" cy="42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47201" y="2030613"/>
            <a:ext cx="648000" cy="6221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418720" y="1270214"/>
            <a:ext cx="1468800" cy="355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220801" y="2544748"/>
            <a:ext cx="799200" cy="7503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936800" y="1255813"/>
            <a:ext cx="748800" cy="481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510560" y="475250"/>
            <a:ext cx="846720" cy="769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091200" y="4638728"/>
            <a:ext cx="829440" cy="612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791521" y="4356458"/>
            <a:ext cx="588960" cy="7229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64480" y="5885899"/>
            <a:ext cx="1094400" cy="3585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35040" y="4082829"/>
            <a:ext cx="972000" cy="5458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7280" y="5599308"/>
            <a:ext cx="512640" cy="5141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408480" y="1977328"/>
            <a:ext cx="1300320" cy="364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037120" y="456529"/>
            <a:ext cx="496800" cy="721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252161" y="2521706"/>
            <a:ext cx="781920" cy="769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205601" y="1659055"/>
            <a:ext cx="797760" cy="636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168000" y="6221453"/>
            <a:ext cx="146016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235200" y="512694"/>
            <a:ext cx="803520" cy="7315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096161" y="2762210"/>
            <a:ext cx="1108800" cy="743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4128481" y="3789038"/>
            <a:ext cx="1873440" cy="524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618721" y="2911986"/>
            <a:ext cx="15004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4" name="Picture 42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2869920" y="2288401"/>
            <a:ext cx="1658880" cy="5832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5" name="Picture 43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3496320" y="1267333"/>
            <a:ext cx="1730880" cy="3269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6" name="Picture 44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2004480" y="4977162"/>
            <a:ext cx="1673280" cy="5875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7" name="Picture 45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2217601" y="3515410"/>
            <a:ext cx="1069920" cy="481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8" name="Picture 46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5173920" y="6322264"/>
            <a:ext cx="1127520" cy="519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9" name="Picture 47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4574881" y="2325844"/>
            <a:ext cx="1193760" cy="4190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0" name="Picture 48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1831680" y="5530181"/>
            <a:ext cx="612000" cy="745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2073600" y="1762745"/>
            <a:ext cx="737280" cy="7373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2" name="Picture 50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7257600" y="6005431"/>
            <a:ext cx="1568160" cy="308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3" name="Picture 51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3317760" y="3568695"/>
            <a:ext cx="656640" cy="656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4" name="Picture 52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2426401" y="4005061"/>
            <a:ext cx="544320" cy="576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5" name="Picture 53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4649761" y="6271860"/>
            <a:ext cx="486720" cy="5270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6" name="Picture 54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8540641" y="6343867"/>
            <a:ext cx="555840" cy="48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7" name="Picture 55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46080" y="6153766"/>
            <a:ext cx="1866240" cy="426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8" name="Picture 56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2515680" y="5488417"/>
            <a:ext cx="465120" cy="5890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9" name="Picture 57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3670561" y="5148541"/>
            <a:ext cx="140256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0" name="Picture 58"/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2521440" y="6078879"/>
            <a:ext cx="622080" cy="7128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1" name="Picture 59"/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6444000" y="6407233"/>
            <a:ext cx="1951200" cy="3859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2" name="Picture 60"/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2780640" y="1211168"/>
            <a:ext cx="570240" cy="648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3" name="Picture 61"/>
          <p:cNvPicPr>
            <a:picLocks noChangeAspect="1" noChangeArrowheads="1"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3771361" y="6035674"/>
            <a:ext cx="2283840" cy="161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5385600" y="5335760"/>
            <a:ext cx="646560" cy="604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5" name="Picture 63"/>
          <p:cNvPicPr>
            <a:picLocks noChangeAspect="1" noChangeArrowheads="1"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2970720" y="4391022"/>
            <a:ext cx="770400" cy="4982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7" name="Picture 65" descr="tsinghua"/>
          <p:cNvPicPr>
            <a:picLocks noChangeAspect="1" noChangeArrowheads="1"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564481" y="5442332"/>
            <a:ext cx="1242720" cy="398921"/>
          </a:xfrm>
          <a:prstGeom prst="rect">
            <a:avLst/>
          </a:prstGeom>
          <a:noFill/>
        </p:spPr>
      </p:pic>
      <p:pic>
        <p:nvPicPr>
          <p:cNvPr id="3138" name="Picture 66" descr="csu_fullerton"/>
          <p:cNvPicPr>
            <a:picLocks noChangeAspect="1"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7073281" y="5426489"/>
            <a:ext cx="1882080" cy="658150"/>
          </a:xfrm>
          <a:prstGeom prst="rect">
            <a:avLst/>
          </a:prstGeom>
          <a:noFill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743118"/>
            <a:ext cx="2488320" cy="51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Australian Consortium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for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Interferometric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/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Gravitational Astronomy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Univ. of Adelaide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Andrews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Australian National Univ.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University of Birmingham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California Inst. of Technology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Cardiff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Carleton College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Charles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Sturt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Univ.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Columbia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CSU Fullerton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Embry Riddle Aeronautical Univ.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Eötvös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Loránd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Florida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German/British Collaboration for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Detection of Gravitational Waves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Glasgow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Goddard Space Flight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Center</a:t>
            </a:r>
            <a:endParaRPr lang="en-GB" sz="1000" b="1" dirty="0">
              <a:solidFill>
                <a:srgbClr val="280099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Leibniz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Universität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Hannover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Hobart &amp; William Smith Colleges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Inst. of Applied Physics  of the Russian Academy of Sciences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Polish Academy of Sciences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India Inter-University Centre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for Astronomy and Astrophysics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Louisiana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Louisiana Tech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Loyola University New Orleans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Maryland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Max Planck Institute for Gravitational Physics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973921" y="437806"/>
            <a:ext cx="2301120" cy="54538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Michigan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Minnesota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University of Mississippi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Massachusetts Inst. of Technology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Monash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Montana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Moscow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National Astronomical Observatory 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of Japan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Northwestern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Oregon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Pennsylvania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Rochester Inst. of Technology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Rutherford Appleton Lab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Rochester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San Jose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Sannio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at Benevento, 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 and Univ. of Salerno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Sheffield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Southampton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Southeastern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Louisiana Univ.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Southern Univ. and A&amp;M College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Stanford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Strathclyde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Syracuse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Texas at Austin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Texas at Brownsville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Trinity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Tsinghua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Universitat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de les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Illes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Balears</a:t>
            </a:r>
            <a:endParaRPr lang="en-GB" sz="1000" b="1" dirty="0">
              <a:solidFill>
                <a:srgbClr val="280099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Massachusetts Amherst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Western Australia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Wisconsin-Milwaukee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Washington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Washington</a:t>
            </a: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" y="1581912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Projected Sensitivity for Advanced LIGO</a:t>
            </a:r>
            <a:endParaRPr lang="en-US" dirty="0"/>
          </a:p>
        </p:txBody>
      </p: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72" y="1581912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872" y="1581912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/>
          <a:srcRect l="12990" r="9484"/>
          <a:stretch>
            <a:fillRect/>
          </a:stretch>
        </p:blipFill>
        <p:spPr bwMode="auto">
          <a:xfrm>
            <a:off x="1905000" y="1556329"/>
            <a:ext cx="4581647" cy="43872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" name="Group 21"/>
          <p:cNvGrpSpPr/>
          <p:nvPr/>
        </p:nvGrpSpPr>
        <p:grpSpPr>
          <a:xfrm>
            <a:off x="0" y="1"/>
            <a:ext cx="9144000" cy="1142999"/>
            <a:chOff x="0" y="1"/>
            <a:chExt cx="9144000" cy="1142999"/>
          </a:xfrm>
        </p:grpSpPr>
        <p:pic>
          <p:nvPicPr>
            <p:cNvPr id="23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 b="15800"/>
            <a:stretch>
              <a:fillRect/>
            </a:stretch>
          </p:blipFill>
          <p:spPr bwMode="auto">
            <a:xfrm>
              <a:off x="0" y="1"/>
              <a:ext cx="7848600" cy="1142999"/>
            </a:xfrm>
            <a:prstGeom prst="rect">
              <a:avLst/>
            </a:prstGeom>
            <a:noFill/>
          </p:spPr>
        </p:pic>
        <p:grpSp>
          <p:nvGrpSpPr>
            <p:cNvPr id="3" name="Group 27"/>
            <p:cNvGrpSpPr/>
            <p:nvPr/>
          </p:nvGrpSpPr>
          <p:grpSpPr>
            <a:xfrm>
              <a:off x="0" y="990600"/>
              <a:ext cx="9144000" cy="152400"/>
              <a:chOff x="0" y="366885"/>
              <a:chExt cx="9144000" cy="152400"/>
            </a:xfrm>
          </p:grpSpPr>
          <p:pic>
            <p:nvPicPr>
              <p:cNvPr id="25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2524" t="88773"/>
              <a:stretch>
                <a:fillRect/>
              </a:stretch>
            </p:blipFill>
            <p:spPr bwMode="auto">
              <a:xfrm>
                <a:off x="7772400" y="366885"/>
                <a:ext cx="1371600" cy="152400"/>
              </a:xfrm>
              <a:prstGeom prst="rect">
                <a:avLst/>
              </a:prstGeom>
              <a:noFill/>
            </p:spPr>
          </p:pic>
          <p:pic>
            <p:nvPicPr>
              <p:cNvPr id="26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88773"/>
              <a:stretch>
                <a:fillRect/>
              </a:stretch>
            </p:blipFill>
            <p:spPr bwMode="auto">
              <a:xfrm>
                <a:off x="0" y="366885"/>
                <a:ext cx="7848600" cy="1524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944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Suspensions and Seismic Isolation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086600" y="1676400"/>
            <a:ext cx="1727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active isolation platform  (2 stages of isolation)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0" y="2514600"/>
            <a:ext cx="19748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hydraulic external pre-isolator (HEPI)   (one stage of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</a:rPr>
              <a:t>isolation)</a:t>
            </a:r>
            <a:endParaRPr lang="en-US" sz="14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480175" y="5105400"/>
            <a:ext cx="26638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quadruple pendulum (four stages of isolation) with monolithic silica final stage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 flipV="1">
            <a:off x="4953000" y="4114800"/>
            <a:ext cx="2209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Text Box 20"/>
          <p:cNvSpPr txBox="1">
            <a:spLocks noChangeArrowheads="1"/>
          </p:cNvSpPr>
          <p:nvPr/>
        </p:nvSpPr>
        <p:spPr bwMode="auto">
          <a:xfrm>
            <a:off x="2286000" y="1154668"/>
            <a:ext cx="39751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Helvetica"/>
              </a:rPr>
              <a:t>Advanced </a:t>
            </a:r>
            <a:r>
              <a:rPr lang="en-US" dirty="0" smtClean="0">
                <a:latin typeface="Helvetica"/>
              </a:rPr>
              <a:t>LIGO test mass isolation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                           </a:t>
            </a:r>
            <a:endParaRPr lang="en-US" dirty="0"/>
          </a:p>
        </p:txBody>
      </p:sp>
      <p:sp>
        <p:nvSpPr>
          <p:cNvPr id="27669" name="TextBox 20"/>
          <p:cNvSpPr txBox="1">
            <a:spLocks noChangeArrowheads="1"/>
          </p:cNvSpPr>
          <p:nvPr/>
        </p:nvSpPr>
        <p:spPr bwMode="auto">
          <a:xfrm>
            <a:off x="0" y="6611938"/>
            <a:ext cx="23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/>
              <a:t>Ref: LIGO-G1000469-v1; Kissel PhD thesis</a:t>
            </a:r>
            <a:endParaRPr lang="en-US" sz="1000" dirty="0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5486400" y="2133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1905000" y="2895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4517</TotalTime>
  <Words>1219</Words>
  <Application>Microsoft Macintosh PowerPoint</Application>
  <PresentationFormat>On-screen Show (4:3)</PresentationFormat>
  <Paragraphs>391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Modal Damping of a Quad Pendulum for Advanced Gravitational Wave Detectors</vt:lpstr>
      <vt:lpstr>Abstract</vt:lpstr>
      <vt:lpstr>Outline</vt:lpstr>
      <vt:lpstr>Gravitational Waves</vt:lpstr>
      <vt:lpstr>The Laser Interferometer Gravitational-wave Observatory (LIGO)</vt:lpstr>
      <vt:lpstr>If we put LIGO in Cambridge, MA</vt:lpstr>
      <vt:lpstr>PowerPoint Presentation</vt:lpstr>
      <vt:lpstr>Projected Sensitivity for Advanced LIGO</vt:lpstr>
      <vt:lpstr>Suspensions and Seismic Isolation</vt:lpstr>
      <vt:lpstr>PowerPoint Presentation</vt:lpstr>
      <vt:lpstr>Quadruple Pendulum</vt:lpstr>
      <vt:lpstr>Multi-stage Isolation Performance</vt:lpstr>
      <vt:lpstr>Two Competing Goals</vt:lpstr>
      <vt:lpstr>Modal Damping with State Estimation</vt:lpstr>
      <vt:lpstr>Modal Feedback Design</vt:lpstr>
      <vt:lpstr>Damped Response to Impulse from Gnd.</vt:lpstr>
      <vt:lpstr>Estimator Design</vt:lpstr>
      <vt:lpstr>Choosing Q and R: Not Unique</vt:lpstr>
      <vt:lpstr>Solving the R matrix for MIMO Modal Damping</vt:lpstr>
      <vt:lpstr>Modal Estimation Cost</vt:lpstr>
      <vt:lpstr>Optimal Noise Amplification</vt:lpstr>
      <vt:lpstr>Conclusions</vt:lpstr>
      <vt:lpstr>Backups</vt:lpstr>
      <vt:lpstr>Five Pendulum Designs</vt:lpstr>
      <vt:lpstr>Backups: Optical Sensor ElectroMagnet (OSEM)</vt:lpstr>
      <vt:lpstr>Backups: Quadruple Suspension ESD</vt:lpstr>
      <vt:lpstr>Backups: Quadruple Suspension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 Damping of a Quad Pendulum for Advanced Gravitational Wave Detectors</dc:title>
  <dc:creator>MIT</dc:creator>
  <cp:lastModifiedBy>Brett Shapiro</cp:lastModifiedBy>
  <cp:revision>193</cp:revision>
  <dcterms:created xsi:type="dcterms:W3CDTF">2012-06-19T21:01:51Z</dcterms:created>
  <dcterms:modified xsi:type="dcterms:W3CDTF">2013-01-15T21:52:20Z</dcterms:modified>
</cp:coreProperties>
</file>