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90" r:id="rId5"/>
    <p:sldId id="280" r:id="rId6"/>
    <p:sldId id="283" r:id="rId7"/>
    <p:sldId id="282" r:id="rId8"/>
    <p:sldId id="287" r:id="rId9"/>
    <p:sldId id="259" r:id="rId10"/>
    <p:sldId id="286" r:id="rId11"/>
    <p:sldId id="285" r:id="rId12"/>
    <p:sldId id="269" r:id="rId13"/>
    <p:sldId id="260" r:id="rId14"/>
    <p:sldId id="270" r:id="rId15"/>
    <p:sldId id="271" r:id="rId16"/>
    <p:sldId id="264" r:id="rId17"/>
    <p:sldId id="276" r:id="rId18"/>
    <p:sldId id="261" r:id="rId19"/>
    <p:sldId id="296" r:id="rId20"/>
    <p:sldId id="293" r:id="rId21"/>
    <p:sldId id="265" r:id="rId22"/>
    <p:sldId id="299" r:id="rId23"/>
    <p:sldId id="300" r:id="rId24"/>
    <p:sldId id="295" r:id="rId25"/>
    <p:sldId id="289" r:id="rId26"/>
    <p:sldId id="298" r:id="rId27"/>
    <p:sldId id="297" r:id="rId28"/>
    <p:sldId id="268" r:id="rId29"/>
    <p:sldId id="28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  <a:srgbClr val="377373"/>
    <a:srgbClr val="E20613"/>
    <a:srgbClr val="FC950C"/>
    <a:srgbClr val="E4EBFC"/>
    <a:srgbClr val="E4EBFF"/>
    <a:srgbClr val="CC6600"/>
    <a:srgbClr val="FFB7B7"/>
    <a:srgbClr val="E8EEF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>
        <p:scale>
          <a:sx n="125" d="100"/>
          <a:sy n="125" d="100"/>
        </p:scale>
        <p:origin x="-4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p:oleObj spid="_x0000_s1026" name="Photo Editor Photo" r:id="rId8" imgW="4409524" imgH="3219899" progId="">
              <p:embed/>
            </p:oleObj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G1200689-v1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Squeezed Light Interferometry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22.jpe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Squeezed Light Techniques for Gravitational Wave Detection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July 9, 2012</a:t>
            </a:r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Seminar </a:t>
            </a:r>
            <a:r>
              <a:rPr lang="en-US" smtClean="0"/>
              <a:t>at </a:t>
            </a:r>
            <a:r>
              <a:rPr lang="en-US" smtClean="0"/>
              <a:t>RRCAT, </a:t>
            </a:r>
            <a:r>
              <a:rPr lang="en-US" dirty="0" smtClean="0"/>
              <a:t>Indore, India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eq_dependen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000" y="533401"/>
            <a:ext cx="7514800" cy="580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Confirmation</a:t>
            </a:r>
            <a:br>
              <a:rPr lang="en-US" dirty="0" smtClean="0"/>
            </a:br>
            <a:r>
              <a:rPr lang="en-US" dirty="0" smtClean="0"/>
              <a:t>at the GEO600 Detector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07213" cy="45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905000"/>
            <a:ext cx="30480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3.5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69639" y="4037398"/>
            <a:ext cx="282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Abadie et al.</a:t>
            </a:r>
            <a:br>
              <a:rPr lang="en-US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</a:br>
            <a:r>
              <a:rPr lang="fr-FR" sz="14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Nature Physics 7, 962 (2011)</a:t>
            </a:r>
            <a:endParaRPr lang="en-US" sz="1400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815260" y="29102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733800" y="30310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486400" y="30480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923352" y="24680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486400" y="13716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372100" y="2324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7048500" y="23241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791200" y="27432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733800" y="27432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4229100" y="43053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638550" y="30162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236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290066" y="37777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486400" y="56388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246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33400" y="4648200"/>
            <a:ext cx="3505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=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5104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4290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4026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816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6185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816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50673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7437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864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4290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9243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3337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4672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852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816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+ e</a:t>
            </a:r>
            <a:r>
              <a:rPr lang="en-US" b="0" i="0" kern="0" baseline="-25000" smtClean="0">
                <a:solidFill>
                  <a:srgbClr val="377373"/>
                </a:solidFill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3360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2009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5057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8105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1153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467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1860029" y="45045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1771339" y="492801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533400" y="4648200"/>
            <a:ext cx="3886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~ 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 rot="-2700000">
            <a:off x="4434260" y="2834060"/>
            <a:ext cx="1676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 smtClean="0"/>
              <a:t>The Beamsplitter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52800" y="2954896"/>
            <a:ext cx="1735696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V="1">
            <a:off x="4326496" y="3716896"/>
            <a:ext cx="1540904" cy="16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5105400" y="2971800"/>
            <a:ext cx="1769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4542352" y="2391848"/>
            <a:ext cx="11260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Arc 25"/>
          <p:cNvSpPr/>
          <p:nvPr/>
        </p:nvSpPr>
        <p:spPr bwMode="auto">
          <a:xfrm>
            <a:off x="5105400" y="1295400"/>
            <a:ext cx="304800" cy="1143000"/>
          </a:xfrm>
          <a:prstGeom prst="arc">
            <a:avLst>
              <a:gd name="adj1" fmla="val 11453123"/>
              <a:gd name="adj2" fmla="val 0"/>
            </a:avLst>
          </a:prstGeom>
          <a:noFill/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5400000" flipH="1" flipV="1">
            <a:off x="4991100" y="22479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950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Arc 32"/>
          <p:cNvSpPr/>
          <p:nvPr/>
        </p:nvSpPr>
        <p:spPr bwMode="auto">
          <a:xfrm rot="5400000">
            <a:off x="6667500" y="2247900"/>
            <a:ext cx="304800" cy="1143000"/>
          </a:xfrm>
          <a:prstGeom prst="arc">
            <a:avLst>
              <a:gd name="adj1" fmla="val 10708138"/>
              <a:gd name="adj2" fmla="val 0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410200" y="2667000"/>
            <a:ext cx="14647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0800000">
            <a:off x="3352800" y="26670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3848100" y="4229100"/>
            <a:ext cx="3124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B7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257550" y="29400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Input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228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Return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4391025" y="388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Vacuum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4909066" y="3701534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B7B7"/>
                </a:solidFill>
                <a:latin typeface="+mj-lt"/>
              </a:rPr>
              <a:t>Dark Port</a:t>
            </a:r>
            <a:endParaRPr lang="en-US" sz="1800" dirty="0">
              <a:solidFill>
                <a:srgbClr val="FFB7B7"/>
              </a:solidFill>
              <a:latin typeface="+mj-lt"/>
            </a:endParaRPr>
          </a:p>
        </p:txBody>
      </p:sp>
      <p:sp>
        <p:nvSpPr>
          <p:cNvPr id="52" name="Arc 51"/>
          <p:cNvSpPr/>
          <p:nvPr/>
        </p:nvSpPr>
        <p:spPr bwMode="auto">
          <a:xfrm>
            <a:off x="5562600" y="4648200"/>
            <a:ext cx="762000" cy="685800"/>
          </a:xfrm>
          <a:prstGeom prst="arc">
            <a:avLst>
              <a:gd name="adj1" fmla="val 10768783"/>
              <a:gd name="adj2" fmla="val 16199813"/>
            </a:avLst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 bwMode="auto">
          <a:xfrm rot="10800000">
            <a:off x="5943600" y="4648200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 flipH="1" flipV="1">
            <a:off x="5143500" y="53721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911850" y="42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9" name="Chord 58"/>
          <p:cNvSpPr/>
          <p:nvPr/>
        </p:nvSpPr>
        <p:spPr bwMode="auto">
          <a:xfrm>
            <a:off x="5105400" y="5562600"/>
            <a:ext cx="762000" cy="533400"/>
          </a:xfrm>
          <a:prstGeom prst="chord">
            <a:avLst>
              <a:gd name="adj1" fmla="val 21555946"/>
              <a:gd name="adj2" fmla="val 10878109"/>
            </a:avLst>
          </a:prstGeom>
          <a:solidFill>
            <a:srgbClr val="00B0F0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6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Photodetector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533400" y="419100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0 + e</a:t>
            </a:r>
            <a:r>
              <a:rPr lang="en-US" sz="2000" b="0" i="0" kern="0" baseline="-25000" dirty="0" err="1" smtClean="0">
                <a:solidFill>
                  <a:srgbClr val="377373"/>
                </a:solidFill>
                <a:latin typeface="+mj-lt"/>
              </a:rPr>
              <a:t>vac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 bwMode="auto">
          <a:xfrm>
            <a:off x="1783830" y="405608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2513351" y="537647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Curved Connector 31"/>
          <p:cNvCxnSpPr/>
          <p:nvPr/>
        </p:nvCxnSpPr>
        <p:spPr bwMode="auto">
          <a:xfrm rot="5400000" flipH="1" flipV="1">
            <a:off x="7124700" y="21717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urved Connector 33"/>
          <p:cNvCxnSpPr/>
          <p:nvPr/>
        </p:nvCxnSpPr>
        <p:spPr bwMode="auto">
          <a:xfrm rot="5400000" flipH="1" flipV="1">
            <a:off x="7429500" y="17145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urved Connector 34"/>
          <p:cNvCxnSpPr/>
          <p:nvPr/>
        </p:nvCxnSpPr>
        <p:spPr bwMode="auto">
          <a:xfrm rot="5400000" flipH="1" flipV="1">
            <a:off x="7734300" y="12573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/>
          <p:nvPr/>
        </p:nvCxnSpPr>
        <p:spPr bwMode="auto">
          <a:xfrm rot="5400000" flipH="1" flipV="1">
            <a:off x="8039100" y="800100"/>
            <a:ext cx="533400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73914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Gravitational</a:t>
            </a:r>
            <a:br>
              <a:rPr lang="en-US" sz="1800" dirty="0" smtClean="0">
                <a:solidFill>
                  <a:srgbClr val="00B050"/>
                </a:solidFill>
                <a:latin typeface="+mj-lt"/>
              </a:rPr>
            </a:b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   Wave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0" name="Content Placeholder 1"/>
          <p:cNvSpPr txBox="1">
            <a:spLocks/>
          </p:cNvSpPr>
          <p:nvPr/>
        </p:nvSpPr>
        <p:spPr bwMode="auto">
          <a:xfrm>
            <a:off x="2979296" y="504294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2723215" y="5447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533400" y="4648200"/>
            <a:ext cx="4876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~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∆E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c.c.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Fourier Space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295400" y="5410200"/>
            <a:ext cx="6781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91793" y="54489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</a:rPr>
              <a:t>Frequency</a:t>
            </a:r>
            <a:endParaRPr lang="en-US" sz="18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3124200" y="3962400"/>
            <a:ext cx="2895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Local oscillator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302038" y="5186597"/>
            <a:ext cx="6642749" cy="177713"/>
          </a:xfrm>
          <a:custGeom>
            <a:avLst/>
            <a:gdLst>
              <a:gd name="connsiteX0" fmla="*/ 17096 w 6642749"/>
              <a:gd name="connsiteY0" fmla="*/ 134911 h 177713"/>
              <a:gd name="connsiteX1" fmla="*/ 62067 w 6642749"/>
              <a:gd name="connsiteY1" fmla="*/ 112426 h 177713"/>
              <a:gd name="connsiteX2" fmla="*/ 84552 w 6642749"/>
              <a:gd name="connsiteY2" fmla="*/ 97436 h 177713"/>
              <a:gd name="connsiteX3" fmla="*/ 114532 w 6642749"/>
              <a:gd name="connsiteY3" fmla="*/ 82446 h 177713"/>
              <a:gd name="connsiteX4" fmla="*/ 181988 w 6642749"/>
              <a:gd name="connsiteY4" fmla="*/ 44970 h 177713"/>
              <a:gd name="connsiteX5" fmla="*/ 331890 w 6642749"/>
              <a:gd name="connsiteY5" fmla="*/ 59960 h 177713"/>
              <a:gd name="connsiteX6" fmla="*/ 354375 w 6642749"/>
              <a:gd name="connsiteY6" fmla="*/ 89941 h 177713"/>
              <a:gd name="connsiteX7" fmla="*/ 376860 w 6642749"/>
              <a:gd name="connsiteY7" fmla="*/ 104931 h 177713"/>
              <a:gd name="connsiteX8" fmla="*/ 391851 w 6642749"/>
              <a:gd name="connsiteY8" fmla="*/ 127416 h 177713"/>
              <a:gd name="connsiteX9" fmla="*/ 466801 w 6642749"/>
              <a:gd name="connsiteY9" fmla="*/ 97436 h 177713"/>
              <a:gd name="connsiteX10" fmla="*/ 511772 w 6642749"/>
              <a:gd name="connsiteY10" fmla="*/ 67455 h 177713"/>
              <a:gd name="connsiteX11" fmla="*/ 534257 w 6642749"/>
              <a:gd name="connsiteY11" fmla="*/ 52465 h 177713"/>
              <a:gd name="connsiteX12" fmla="*/ 571732 w 6642749"/>
              <a:gd name="connsiteY12" fmla="*/ 97436 h 177713"/>
              <a:gd name="connsiteX13" fmla="*/ 601713 w 6642749"/>
              <a:gd name="connsiteY13" fmla="*/ 164892 h 177713"/>
              <a:gd name="connsiteX14" fmla="*/ 654178 w 6642749"/>
              <a:gd name="connsiteY14" fmla="*/ 142406 h 177713"/>
              <a:gd name="connsiteX15" fmla="*/ 729129 w 6642749"/>
              <a:gd name="connsiteY15" fmla="*/ 89941 h 177713"/>
              <a:gd name="connsiteX16" fmla="*/ 759110 w 6642749"/>
              <a:gd name="connsiteY16" fmla="*/ 59960 h 177713"/>
              <a:gd name="connsiteX17" fmla="*/ 804080 w 6642749"/>
              <a:gd name="connsiteY17" fmla="*/ 44970 h 177713"/>
              <a:gd name="connsiteX18" fmla="*/ 834060 w 6642749"/>
              <a:gd name="connsiteY18" fmla="*/ 67455 h 177713"/>
              <a:gd name="connsiteX19" fmla="*/ 849051 w 6642749"/>
              <a:gd name="connsiteY19" fmla="*/ 89941 h 177713"/>
              <a:gd name="connsiteX20" fmla="*/ 879031 w 6642749"/>
              <a:gd name="connsiteY20" fmla="*/ 104931 h 177713"/>
              <a:gd name="connsiteX21" fmla="*/ 968972 w 6642749"/>
              <a:gd name="connsiteY21" fmla="*/ 44970 h 177713"/>
              <a:gd name="connsiteX22" fmla="*/ 1021437 w 6642749"/>
              <a:gd name="connsiteY22" fmla="*/ 0 h 177713"/>
              <a:gd name="connsiteX23" fmla="*/ 1043923 w 6642749"/>
              <a:gd name="connsiteY23" fmla="*/ 7495 h 177713"/>
              <a:gd name="connsiteX24" fmla="*/ 1073903 w 6642749"/>
              <a:gd name="connsiteY24" fmla="*/ 44970 h 177713"/>
              <a:gd name="connsiteX25" fmla="*/ 1096388 w 6642749"/>
              <a:gd name="connsiteY25" fmla="*/ 74951 h 177713"/>
              <a:gd name="connsiteX26" fmla="*/ 1178834 w 6642749"/>
              <a:gd name="connsiteY26" fmla="*/ 29980 h 177713"/>
              <a:gd name="connsiteX27" fmla="*/ 1186329 w 6642749"/>
              <a:gd name="connsiteY27" fmla="*/ 7495 h 177713"/>
              <a:gd name="connsiteX28" fmla="*/ 1216310 w 6642749"/>
              <a:gd name="connsiteY28" fmla="*/ 74951 h 177713"/>
              <a:gd name="connsiteX29" fmla="*/ 1246290 w 6642749"/>
              <a:gd name="connsiteY29" fmla="*/ 82446 h 177713"/>
              <a:gd name="connsiteX30" fmla="*/ 1276270 w 6642749"/>
              <a:gd name="connsiteY30" fmla="*/ 74951 h 177713"/>
              <a:gd name="connsiteX31" fmla="*/ 1298755 w 6642749"/>
              <a:gd name="connsiteY31" fmla="*/ 67455 h 177713"/>
              <a:gd name="connsiteX32" fmla="*/ 1358716 w 6642749"/>
              <a:gd name="connsiteY32" fmla="*/ 97436 h 177713"/>
              <a:gd name="connsiteX33" fmla="*/ 1366211 w 6642749"/>
              <a:gd name="connsiteY33" fmla="*/ 119921 h 177713"/>
              <a:gd name="connsiteX34" fmla="*/ 1426172 w 6642749"/>
              <a:gd name="connsiteY34" fmla="*/ 97436 h 177713"/>
              <a:gd name="connsiteX35" fmla="*/ 1448657 w 6642749"/>
              <a:gd name="connsiteY35" fmla="*/ 89941 h 177713"/>
              <a:gd name="connsiteX36" fmla="*/ 1463647 w 6642749"/>
              <a:gd name="connsiteY36" fmla="*/ 119921 h 177713"/>
              <a:gd name="connsiteX37" fmla="*/ 1523608 w 6642749"/>
              <a:gd name="connsiteY37" fmla="*/ 119921 h 177713"/>
              <a:gd name="connsiteX38" fmla="*/ 1651024 w 6642749"/>
              <a:gd name="connsiteY38" fmla="*/ 52465 h 177713"/>
              <a:gd name="connsiteX39" fmla="*/ 1673510 w 6642749"/>
              <a:gd name="connsiteY39" fmla="*/ 74951 h 177713"/>
              <a:gd name="connsiteX40" fmla="*/ 1823411 w 6642749"/>
              <a:gd name="connsiteY40" fmla="*/ 37475 h 177713"/>
              <a:gd name="connsiteX41" fmla="*/ 1860887 w 6642749"/>
              <a:gd name="connsiteY41" fmla="*/ 14990 h 177713"/>
              <a:gd name="connsiteX42" fmla="*/ 1935837 w 6642749"/>
              <a:gd name="connsiteY42" fmla="*/ 0 h 177713"/>
              <a:gd name="connsiteX43" fmla="*/ 1965818 w 6642749"/>
              <a:gd name="connsiteY43" fmla="*/ 14990 h 177713"/>
              <a:gd name="connsiteX44" fmla="*/ 1973313 w 6642749"/>
              <a:gd name="connsiteY44" fmla="*/ 37475 h 177713"/>
              <a:gd name="connsiteX45" fmla="*/ 2108224 w 6642749"/>
              <a:gd name="connsiteY45" fmla="*/ 44970 h 177713"/>
              <a:gd name="connsiteX46" fmla="*/ 2213155 w 6642749"/>
              <a:gd name="connsiteY46" fmla="*/ 44970 h 177713"/>
              <a:gd name="connsiteX47" fmla="*/ 2280611 w 6642749"/>
              <a:gd name="connsiteY47" fmla="*/ 52465 h 177713"/>
              <a:gd name="connsiteX48" fmla="*/ 2310592 w 6642749"/>
              <a:gd name="connsiteY48" fmla="*/ 89941 h 177713"/>
              <a:gd name="connsiteX49" fmla="*/ 2340572 w 6642749"/>
              <a:gd name="connsiteY49" fmla="*/ 97436 h 177713"/>
              <a:gd name="connsiteX50" fmla="*/ 2378047 w 6642749"/>
              <a:gd name="connsiteY50" fmla="*/ 89941 h 177713"/>
              <a:gd name="connsiteX51" fmla="*/ 2408028 w 6642749"/>
              <a:gd name="connsiteY51" fmla="*/ 82446 h 177713"/>
              <a:gd name="connsiteX52" fmla="*/ 2430513 w 6642749"/>
              <a:gd name="connsiteY52" fmla="*/ 89941 h 177713"/>
              <a:gd name="connsiteX53" fmla="*/ 2438008 w 6642749"/>
              <a:gd name="connsiteY53" fmla="*/ 127416 h 177713"/>
              <a:gd name="connsiteX54" fmla="*/ 2460493 w 6642749"/>
              <a:gd name="connsiteY54" fmla="*/ 142406 h 177713"/>
              <a:gd name="connsiteX55" fmla="*/ 2475483 w 6642749"/>
              <a:gd name="connsiteY55" fmla="*/ 97436 h 177713"/>
              <a:gd name="connsiteX56" fmla="*/ 2512959 w 6642749"/>
              <a:gd name="connsiteY56" fmla="*/ 59960 h 177713"/>
              <a:gd name="connsiteX57" fmla="*/ 2535444 w 6642749"/>
              <a:gd name="connsiteY57" fmla="*/ 74951 h 177713"/>
              <a:gd name="connsiteX58" fmla="*/ 2542939 w 6642749"/>
              <a:gd name="connsiteY58" fmla="*/ 97436 h 177713"/>
              <a:gd name="connsiteX59" fmla="*/ 2580414 w 6642749"/>
              <a:gd name="connsiteY59" fmla="*/ 104931 h 177713"/>
              <a:gd name="connsiteX60" fmla="*/ 2625385 w 6642749"/>
              <a:gd name="connsiteY60" fmla="*/ 97436 h 177713"/>
              <a:gd name="connsiteX61" fmla="*/ 2647870 w 6642749"/>
              <a:gd name="connsiteY61" fmla="*/ 89941 h 177713"/>
              <a:gd name="connsiteX62" fmla="*/ 2685346 w 6642749"/>
              <a:gd name="connsiteY62" fmla="*/ 104931 h 177713"/>
              <a:gd name="connsiteX63" fmla="*/ 2707831 w 6642749"/>
              <a:gd name="connsiteY63" fmla="*/ 134911 h 177713"/>
              <a:gd name="connsiteX64" fmla="*/ 2760296 w 6642749"/>
              <a:gd name="connsiteY64" fmla="*/ 112426 h 177713"/>
              <a:gd name="connsiteX65" fmla="*/ 2865228 w 6642749"/>
              <a:gd name="connsiteY65" fmla="*/ 89941 h 177713"/>
              <a:gd name="connsiteX66" fmla="*/ 2910198 w 6642749"/>
              <a:gd name="connsiteY66" fmla="*/ 97436 h 177713"/>
              <a:gd name="connsiteX67" fmla="*/ 2955169 w 6642749"/>
              <a:gd name="connsiteY67" fmla="*/ 134911 h 177713"/>
              <a:gd name="connsiteX68" fmla="*/ 2985149 w 6642749"/>
              <a:gd name="connsiteY68" fmla="*/ 142406 h 177713"/>
              <a:gd name="connsiteX69" fmla="*/ 3135051 w 6642749"/>
              <a:gd name="connsiteY69" fmla="*/ 134911 h 177713"/>
              <a:gd name="connsiteX70" fmla="*/ 3165031 w 6642749"/>
              <a:gd name="connsiteY70" fmla="*/ 119921 h 177713"/>
              <a:gd name="connsiteX71" fmla="*/ 3210001 w 6642749"/>
              <a:gd name="connsiteY71" fmla="*/ 104931 h 177713"/>
              <a:gd name="connsiteX72" fmla="*/ 3247477 w 6642749"/>
              <a:gd name="connsiteY72" fmla="*/ 89941 h 177713"/>
              <a:gd name="connsiteX73" fmla="*/ 3314932 w 6642749"/>
              <a:gd name="connsiteY73" fmla="*/ 67455 h 177713"/>
              <a:gd name="connsiteX74" fmla="*/ 3344913 w 6642749"/>
              <a:gd name="connsiteY74" fmla="*/ 44970 h 177713"/>
              <a:gd name="connsiteX75" fmla="*/ 3389883 w 6642749"/>
              <a:gd name="connsiteY75" fmla="*/ 29980 h 177713"/>
              <a:gd name="connsiteX76" fmla="*/ 3404873 w 6642749"/>
              <a:gd name="connsiteY76" fmla="*/ 52465 h 177713"/>
              <a:gd name="connsiteX77" fmla="*/ 3457339 w 6642749"/>
              <a:gd name="connsiteY77" fmla="*/ 52465 h 177713"/>
              <a:gd name="connsiteX78" fmla="*/ 3539785 w 6642749"/>
              <a:gd name="connsiteY78" fmla="*/ 119921 h 177713"/>
              <a:gd name="connsiteX79" fmla="*/ 3599746 w 6642749"/>
              <a:gd name="connsiteY79" fmla="*/ 112426 h 177713"/>
              <a:gd name="connsiteX80" fmla="*/ 3719667 w 6642749"/>
              <a:gd name="connsiteY80" fmla="*/ 112426 h 177713"/>
              <a:gd name="connsiteX81" fmla="*/ 3817103 w 6642749"/>
              <a:gd name="connsiteY81" fmla="*/ 74951 h 177713"/>
              <a:gd name="connsiteX82" fmla="*/ 3854578 w 6642749"/>
              <a:gd name="connsiteY82" fmla="*/ 52465 h 177713"/>
              <a:gd name="connsiteX83" fmla="*/ 3869569 w 6642749"/>
              <a:gd name="connsiteY83" fmla="*/ 74951 h 177713"/>
              <a:gd name="connsiteX84" fmla="*/ 3877064 w 6642749"/>
              <a:gd name="connsiteY84" fmla="*/ 97436 h 177713"/>
              <a:gd name="connsiteX85" fmla="*/ 3944519 w 6642749"/>
              <a:gd name="connsiteY85" fmla="*/ 127416 h 177713"/>
              <a:gd name="connsiteX86" fmla="*/ 4026965 w 6642749"/>
              <a:gd name="connsiteY86" fmla="*/ 97436 h 177713"/>
              <a:gd name="connsiteX87" fmla="*/ 4139392 w 6642749"/>
              <a:gd name="connsiteY87" fmla="*/ 59960 h 177713"/>
              <a:gd name="connsiteX88" fmla="*/ 4199352 w 6642749"/>
              <a:gd name="connsiteY88" fmla="*/ 67455 h 177713"/>
              <a:gd name="connsiteX89" fmla="*/ 4206847 w 6642749"/>
              <a:gd name="connsiteY89" fmla="*/ 89941 h 177713"/>
              <a:gd name="connsiteX90" fmla="*/ 4244323 w 6642749"/>
              <a:gd name="connsiteY90" fmla="*/ 97436 h 177713"/>
              <a:gd name="connsiteX91" fmla="*/ 4364244 w 6642749"/>
              <a:gd name="connsiteY91" fmla="*/ 82446 h 177713"/>
              <a:gd name="connsiteX92" fmla="*/ 4401719 w 6642749"/>
              <a:gd name="connsiteY92" fmla="*/ 74951 h 177713"/>
              <a:gd name="connsiteX93" fmla="*/ 4424205 w 6642749"/>
              <a:gd name="connsiteY93" fmla="*/ 89941 h 177713"/>
              <a:gd name="connsiteX94" fmla="*/ 4476670 w 6642749"/>
              <a:gd name="connsiteY94" fmla="*/ 104931 h 177713"/>
              <a:gd name="connsiteX95" fmla="*/ 4566611 w 6642749"/>
              <a:gd name="connsiteY95" fmla="*/ 89941 h 177713"/>
              <a:gd name="connsiteX96" fmla="*/ 4589096 w 6642749"/>
              <a:gd name="connsiteY96" fmla="*/ 82446 h 177713"/>
              <a:gd name="connsiteX97" fmla="*/ 4626572 w 6642749"/>
              <a:gd name="connsiteY97" fmla="*/ 89941 h 177713"/>
              <a:gd name="connsiteX98" fmla="*/ 4656552 w 6642749"/>
              <a:gd name="connsiteY98" fmla="*/ 104931 h 177713"/>
              <a:gd name="connsiteX99" fmla="*/ 4694028 w 6642749"/>
              <a:gd name="connsiteY99" fmla="*/ 82446 h 177713"/>
              <a:gd name="connsiteX100" fmla="*/ 4738998 w 6642749"/>
              <a:gd name="connsiteY100" fmla="*/ 59960 h 177713"/>
              <a:gd name="connsiteX101" fmla="*/ 4798959 w 6642749"/>
              <a:gd name="connsiteY101" fmla="*/ 44970 h 177713"/>
              <a:gd name="connsiteX102" fmla="*/ 4851424 w 6642749"/>
              <a:gd name="connsiteY102" fmla="*/ 29980 h 177713"/>
              <a:gd name="connsiteX103" fmla="*/ 4963851 w 6642749"/>
              <a:gd name="connsiteY103" fmla="*/ 14990 h 177713"/>
              <a:gd name="connsiteX104" fmla="*/ 5061287 w 6642749"/>
              <a:gd name="connsiteY104" fmla="*/ 22485 h 177713"/>
              <a:gd name="connsiteX105" fmla="*/ 5076277 w 6642749"/>
              <a:gd name="connsiteY105" fmla="*/ 44970 h 177713"/>
              <a:gd name="connsiteX106" fmla="*/ 5113752 w 6642749"/>
              <a:gd name="connsiteY106" fmla="*/ 52465 h 177713"/>
              <a:gd name="connsiteX107" fmla="*/ 5211188 w 6642749"/>
              <a:gd name="connsiteY107" fmla="*/ 59960 h 177713"/>
              <a:gd name="connsiteX108" fmla="*/ 5218683 w 6642749"/>
              <a:gd name="connsiteY108" fmla="*/ 82446 h 177713"/>
              <a:gd name="connsiteX109" fmla="*/ 5293634 w 6642749"/>
              <a:gd name="connsiteY109" fmla="*/ 82446 h 177713"/>
              <a:gd name="connsiteX110" fmla="*/ 5690873 w 6642749"/>
              <a:gd name="connsiteY110" fmla="*/ 97436 h 177713"/>
              <a:gd name="connsiteX111" fmla="*/ 5750834 w 6642749"/>
              <a:gd name="connsiteY111" fmla="*/ 59960 h 177713"/>
              <a:gd name="connsiteX112" fmla="*/ 5765824 w 6642749"/>
              <a:gd name="connsiteY112" fmla="*/ 29980 h 177713"/>
              <a:gd name="connsiteX113" fmla="*/ 5758329 w 6642749"/>
              <a:gd name="connsiteY113" fmla="*/ 52465 h 177713"/>
              <a:gd name="connsiteX114" fmla="*/ 5750834 w 6642749"/>
              <a:gd name="connsiteY114" fmla="*/ 82446 h 177713"/>
              <a:gd name="connsiteX115" fmla="*/ 5788310 w 6642749"/>
              <a:gd name="connsiteY115" fmla="*/ 44970 h 177713"/>
              <a:gd name="connsiteX116" fmla="*/ 6043142 w 6642749"/>
              <a:gd name="connsiteY116" fmla="*/ 59960 h 177713"/>
              <a:gd name="connsiteX117" fmla="*/ 6095608 w 6642749"/>
              <a:gd name="connsiteY117" fmla="*/ 74951 h 177713"/>
              <a:gd name="connsiteX118" fmla="*/ 6110598 w 6642749"/>
              <a:gd name="connsiteY118" fmla="*/ 59960 h 177713"/>
              <a:gd name="connsiteX119" fmla="*/ 6118093 w 6642749"/>
              <a:gd name="connsiteY119" fmla="*/ 22485 h 177713"/>
              <a:gd name="connsiteX120" fmla="*/ 6133083 w 6642749"/>
              <a:gd name="connsiteY120" fmla="*/ 52465 h 177713"/>
              <a:gd name="connsiteX121" fmla="*/ 6163064 w 6642749"/>
              <a:gd name="connsiteY121" fmla="*/ 67455 h 177713"/>
              <a:gd name="connsiteX122" fmla="*/ 6253005 w 6642749"/>
              <a:gd name="connsiteY122" fmla="*/ 59960 h 177713"/>
              <a:gd name="connsiteX123" fmla="*/ 6320460 w 6642749"/>
              <a:gd name="connsiteY123" fmla="*/ 74951 h 177713"/>
              <a:gd name="connsiteX124" fmla="*/ 6485352 w 6642749"/>
              <a:gd name="connsiteY124" fmla="*/ 59960 h 177713"/>
              <a:gd name="connsiteX125" fmla="*/ 6537818 w 6642749"/>
              <a:gd name="connsiteY125" fmla="*/ 52465 h 177713"/>
              <a:gd name="connsiteX126" fmla="*/ 6552808 w 6642749"/>
              <a:gd name="connsiteY126" fmla="*/ 74951 h 177713"/>
              <a:gd name="connsiteX127" fmla="*/ 6590283 w 6642749"/>
              <a:gd name="connsiteY127" fmla="*/ 82446 h 177713"/>
              <a:gd name="connsiteX128" fmla="*/ 6642749 w 6642749"/>
              <a:gd name="connsiteY128" fmla="*/ 97436 h 1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42749" h="177713">
                <a:moveTo>
                  <a:pt x="17096" y="134911"/>
                </a:moveTo>
                <a:cubicBezTo>
                  <a:pt x="81544" y="91948"/>
                  <a:pt x="0" y="143460"/>
                  <a:pt x="62067" y="112426"/>
                </a:cubicBezTo>
                <a:cubicBezTo>
                  <a:pt x="70124" y="108398"/>
                  <a:pt x="76731" y="101905"/>
                  <a:pt x="84552" y="97436"/>
                </a:cubicBezTo>
                <a:cubicBezTo>
                  <a:pt x="94253" y="91893"/>
                  <a:pt x="104765" y="87872"/>
                  <a:pt x="114532" y="82446"/>
                </a:cubicBezTo>
                <a:cubicBezTo>
                  <a:pt x="199233" y="35389"/>
                  <a:pt x="110107" y="80911"/>
                  <a:pt x="181988" y="44970"/>
                </a:cubicBezTo>
                <a:cubicBezTo>
                  <a:pt x="231955" y="49967"/>
                  <a:pt x="283300" y="47284"/>
                  <a:pt x="331890" y="59960"/>
                </a:cubicBezTo>
                <a:cubicBezTo>
                  <a:pt x="343977" y="63113"/>
                  <a:pt x="345542" y="81108"/>
                  <a:pt x="354375" y="89941"/>
                </a:cubicBezTo>
                <a:cubicBezTo>
                  <a:pt x="360744" y="96311"/>
                  <a:pt x="369365" y="99934"/>
                  <a:pt x="376860" y="104931"/>
                </a:cubicBezTo>
                <a:cubicBezTo>
                  <a:pt x="381857" y="112426"/>
                  <a:pt x="383057" y="125462"/>
                  <a:pt x="391851" y="127416"/>
                </a:cubicBezTo>
                <a:cubicBezTo>
                  <a:pt x="444779" y="139178"/>
                  <a:pt x="437843" y="119959"/>
                  <a:pt x="466801" y="97436"/>
                </a:cubicBezTo>
                <a:cubicBezTo>
                  <a:pt x="481022" y="86375"/>
                  <a:pt x="496782" y="77449"/>
                  <a:pt x="511772" y="67455"/>
                </a:cubicBezTo>
                <a:lnTo>
                  <a:pt x="534257" y="52465"/>
                </a:lnTo>
                <a:cubicBezTo>
                  <a:pt x="548377" y="66585"/>
                  <a:pt x="563384" y="78654"/>
                  <a:pt x="571732" y="97436"/>
                </a:cubicBezTo>
                <a:cubicBezTo>
                  <a:pt x="607412" y="177713"/>
                  <a:pt x="567788" y="114002"/>
                  <a:pt x="601713" y="164892"/>
                </a:cubicBezTo>
                <a:cubicBezTo>
                  <a:pt x="619201" y="157397"/>
                  <a:pt x="637160" y="150915"/>
                  <a:pt x="654178" y="142406"/>
                </a:cubicBezTo>
                <a:cubicBezTo>
                  <a:pt x="682042" y="128474"/>
                  <a:pt x="705897" y="110592"/>
                  <a:pt x="729129" y="89941"/>
                </a:cubicBezTo>
                <a:cubicBezTo>
                  <a:pt x="739692" y="80551"/>
                  <a:pt x="746991" y="67232"/>
                  <a:pt x="759110" y="59960"/>
                </a:cubicBezTo>
                <a:cubicBezTo>
                  <a:pt x="772659" y="51830"/>
                  <a:pt x="804080" y="44970"/>
                  <a:pt x="804080" y="44970"/>
                </a:cubicBezTo>
                <a:cubicBezTo>
                  <a:pt x="814073" y="52465"/>
                  <a:pt x="825227" y="58622"/>
                  <a:pt x="834060" y="67455"/>
                </a:cubicBezTo>
                <a:cubicBezTo>
                  <a:pt x="840430" y="73825"/>
                  <a:pt x="842131" y="84174"/>
                  <a:pt x="849051" y="89941"/>
                </a:cubicBezTo>
                <a:cubicBezTo>
                  <a:pt x="857634" y="97094"/>
                  <a:pt x="869038" y="99934"/>
                  <a:pt x="879031" y="104931"/>
                </a:cubicBezTo>
                <a:cubicBezTo>
                  <a:pt x="928941" y="88294"/>
                  <a:pt x="893835" y="102768"/>
                  <a:pt x="968972" y="44970"/>
                </a:cubicBezTo>
                <a:cubicBezTo>
                  <a:pt x="1010637" y="12920"/>
                  <a:pt x="987399" y="34038"/>
                  <a:pt x="1021437" y="0"/>
                </a:cubicBezTo>
                <a:cubicBezTo>
                  <a:pt x="1028932" y="2498"/>
                  <a:pt x="1038987" y="1326"/>
                  <a:pt x="1043923" y="7495"/>
                </a:cubicBezTo>
                <a:cubicBezTo>
                  <a:pt x="1081569" y="54551"/>
                  <a:pt x="1019990" y="26999"/>
                  <a:pt x="1073903" y="44970"/>
                </a:cubicBezTo>
                <a:cubicBezTo>
                  <a:pt x="1081398" y="54964"/>
                  <a:pt x="1083896" y="74951"/>
                  <a:pt x="1096388" y="74951"/>
                </a:cubicBezTo>
                <a:cubicBezTo>
                  <a:pt x="1113392" y="74951"/>
                  <a:pt x="1158320" y="43656"/>
                  <a:pt x="1178834" y="29980"/>
                </a:cubicBezTo>
                <a:cubicBezTo>
                  <a:pt x="1181332" y="22485"/>
                  <a:pt x="1178429" y="7495"/>
                  <a:pt x="1186329" y="7495"/>
                </a:cubicBezTo>
                <a:cubicBezTo>
                  <a:pt x="1216993" y="7495"/>
                  <a:pt x="1210752" y="67170"/>
                  <a:pt x="1216310" y="74951"/>
                </a:cubicBezTo>
                <a:cubicBezTo>
                  <a:pt x="1222297" y="83333"/>
                  <a:pt x="1236297" y="79948"/>
                  <a:pt x="1246290" y="82446"/>
                </a:cubicBezTo>
                <a:cubicBezTo>
                  <a:pt x="1256283" y="79948"/>
                  <a:pt x="1266365" y="77781"/>
                  <a:pt x="1276270" y="74951"/>
                </a:cubicBezTo>
                <a:cubicBezTo>
                  <a:pt x="1283867" y="72780"/>
                  <a:pt x="1290915" y="66475"/>
                  <a:pt x="1298755" y="67455"/>
                </a:cubicBezTo>
                <a:cubicBezTo>
                  <a:pt x="1321321" y="70276"/>
                  <a:pt x="1340618" y="85371"/>
                  <a:pt x="1358716" y="97436"/>
                </a:cubicBezTo>
                <a:cubicBezTo>
                  <a:pt x="1361214" y="104931"/>
                  <a:pt x="1358716" y="117423"/>
                  <a:pt x="1366211" y="119921"/>
                </a:cubicBezTo>
                <a:cubicBezTo>
                  <a:pt x="1392241" y="128597"/>
                  <a:pt x="1407426" y="106809"/>
                  <a:pt x="1426172" y="97436"/>
                </a:cubicBezTo>
                <a:cubicBezTo>
                  <a:pt x="1433238" y="93903"/>
                  <a:pt x="1441162" y="92439"/>
                  <a:pt x="1448657" y="89941"/>
                </a:cubicBezTo>
                <a:cubicBezTo>
                  <a:pt x="1453654" y="99934"/>
                  <a:pt x="1455746" y="112021"/>
                  <a:pt x="1463647" y="119921"/>
                </a:cubicBezTo>
                <a:cubicBezTo>
                  <a:pt x="1488816" y="145089"/>
                  <a:pt x="1498439" y="134726"/>
                  <a:pt x="1523608" y="119921"/>
                </a:cubicBezTo>
                <a:cubicBezTo>
                  <a:pt x="1638342" y="52430"/>
                  <a:pt x="1581744" y="69785"/>
                  <a:pt x="1651024" y="52465"/>
                </a:cubicBezTo>
                <a:cubicBezTo>
                  <a:pt x="1658519" y="59960"/>
                  <a:pt x="1662928" y="74329"/>
                  <a:pt x="1673510" y="74951"/>
                </a:cubicBezTo>
                <a:cubicBezTo>
                  <a:pt x="1742330" y="78999"/>
                  <a:pt x="1771837" y="65606"/>
                  <a:pt x="1823411" y="37475"/>
                </a:cubicBezTo>
                <a:cubicBezTo>
                  <a:pt x="1836200" y="30499"/>
                  <a:pt x="1847067" y="19597"/>
                  <a:pt x="1860887" y="14990"/>
                </a:cubicBezTo>
                <a:cubicBezTo>
                  <a:pt x="1885058" y="6933"/>
                  <a:pt x="1910854" y="4997"/>
                  <a:pt x="1935837" y="0"/>
                </a:cubicBezTo>
                <a:cubicBezTo>
                  <a:pt x="1945831" y="4997"/>
                  <a:pt x="1957917" y="7089"/>
                  <a:pt x="1965818" y="14990"/>
                </a:cubicBezTo>
                <a:cubicBezTo>
                  <a:pt x="1971405" y="20576"/>
                  <a:pt x="1965582" y="35847"/>
                  <a:pt x="1973313" y="37475"/>
                </a:cubicBezTo>
                <a:cubicBezTo>
                  <a:pt x="2017387" y="46754"/>
                  <a:pt x="2063254" y="42472"/>
                  <a:pt x="2108224" y="44970"/>
                </a:cubicBezTo>
                <a:cubicBezTo>
                  <a:pt x="2192948" y="61914"/>
                  <a:pt x="2088528" y="44970"/>
                  <a:pt x="2213155" y="44970"/>
                </a:cubicBezTo>
                <a:cubicBezTo>
                  <a:pt x="2235779" y="44970"/>
                  <a:pt x="2258126" y="49967"/>
                  <a:pt x="2280611" y="52465"/>
                </a:cubicBezTo>
                <a:cubicBezTo>
                  <a:pt x="2285908" y="60411"/>
                  <a:pt x="2299910" y="84600"/>
                  <a:pt x="2310592" y="89941"/>
                </a:cubicBezTo>
                <a:cubicBezTo>
                  <a:pt x="2319805" y="94548"/>
                  <a:pt x="2330579" y="94938"/>
                  <a:pt x="2340572" y="97436"/>
                </a:cubicBezTo>
                <a:cubicBezTo>
                  <a:pt x="2353064" y="94938"/>
                  <a:pt x="2365611" y="92704"/>
                  <a:pt x="2378047" y="89941"/>
                </a:cubicBezTo>
                <a:cubicBezTo>
                  <a:pt x="2388103" y="87706"/>
                  <a:pt x="2397727" y="82446"/>
                  <a:pt x="2408028" y="82446"/>
                </a:cubicBezTo>
                <a:cubicBezTo>
                  <a:pt x="2415928" y="82446"/>
                  <a:pt x="2423018" y="87443"/>
                  <a:pt x="2430513" y="89941"/>
                </a:cubicBezTo>
                <a:cubicBezTo>
                  <a:pt x="2433011" y="102433"/>
                  <a:pt x="2431688" y="116355"/>
                  <a:pt x="2438008" y="127416"/>
                </a:cubicBezTo>
                <a:cubicBezTo>
                  <a:pt x="2442477" y="135237"/>
                  <a:pt x="2453459" y="148033"/>
                  <a:pt x="2460493" y="142406"/>
                </a:cubicBezTo>
                <a:cubicBezTo>
                  <a:pt x="2472831" y="132535"/>
                  <a:pt x="2467000" y="110767"/>
                  <a:pt x="2475483" y="97436"/>
                </a:cubicBezTo>
                <a:cubicBezTo>
                  <a:pt x="2484968" y="82532"/>
                  <a:pt x="2500467" y="72452"/>
                  <a:pt x="2512959" y="59960"/>
                </a:cubicBezTo>
                <a:cubicBezTo>
                  <a:pt x="2520454" y="64957"/>
                  <a:pt x="2529817" y="67917"/>
                  <a:pt x="2535444" y="74951"/>
                </a:cubicBezTo>
                <a:cubicBezTo>
                  <a:pt x="2540379" y="81120"/>
                  <a:pt x="2536365" y="93054"/>
                  <a:pt x="2542939" y="97436"/>
                </a:cubicBezTo>
                <a:cubicBezTo>
                  <a:pt x="2553539" y="104502"/>
                  <a:pt x="2567922" y="102433"/>
                  <a:pt x="2580414" y="104931"/>
                </a:cubicBezTo>
                <a:cubicBezTo>
                  <a:pt x="2595404" y="102433"/>
                  <a:pt x="2610550" y="100733"/>
                  <a:pt x="2625385" y="97436"/>
                </a:cubicBezTo>
                <a:cubicBezTo>
                  <a:pt x="2633097" y="95722"/>
                  <a:pt x="2640031" y="88961"/>
                  <a:pt x="2647870" y="89941"/>
                </a:cubicBezTo>
                <a:cubicBezTo>
                  <a:pt x="2661220" y="91610"/>
                  <a:pt x="2672854" y="99934"/>
                  <a:pt x="2685346" y="104931"/>
                </a:cubicBezTo>
                <a:cubicBezTo>
                  <a:pt x="2692841" y="114924"/>
                  <a:pt x="2696349" y="129990"/>
                  <a:pt x="2707831" y="134911"/>
                </a:cubicBezTo>
                <a:cubicBezTo>
                  <a:pt x="2724630" y="142110"/>
                  <a:pt x="2748409" y="118369"/>
                  <a:pt x="2760296" y="112426"/>
                </a:cubicBezTo>
                <a:cubicBezTo>
                  <a:pt x="2803739" y="90705"/>
                  <a:pt x="2809688" y="96112"/>
                  <a:pt x="2865228" y="89941"/>
                </a:cubicBezTo>
                <a:cubicBezTo>
                  <a:pt x="2880218" y="92439"/>
                  <a:pt x="2895781" y="92630"/>
                  <a:pt x="2910198" y="97436"/>
                </a:cubicBezTo>
                <a:cubicBezTo>
                  <a:pt x="2941812" y="107974"/>
                  <a:pt x="2925949" y="118214"/>
                  <a:pt x="2955169" y="134911"/>
                </a:cubicBezTo>
                <a:cubicBezTo>
                  <a:pt x="2964113" y="140022"/>
                  <a:pt x="2975156" y="139908"/>
                  <a:pt x="2985149" y="142406"/>
                </a:cubicBezTo>
                <a:cubicBezTo>
                  <a:pt x="3035116" y="139908"/>
                  <a:pt x="3085408" y="141116"/>
                  <a:pt x="3135051" y="134911"/>
                </a:cubicBezTo>
                <a:cubicBezTo>
                  <a:pt x="3146138" y="133525"/>
                  <a:pt x="3154657" y="124071"/>
                  <a:pt x="3165031" y="119921"/>
                </a:cubicBezTo>
                <a:cubicBezTo>
                  <a:pt x="3179702" y="114053"/>
                  <a:pt x="3195330" y="110799"/>
                  <a:pt x="3210001" y="104931"/>
                </a:cubicBezTo>
                <a:cubicBezTo>
                  <a:pt x="3222493" y="99934"/>
                  <a:pt x="3234807" y="94466"/>
                  <a:pt x="3247477" y="89941"/>
                </a:cubicBezTo>
                <a:cubicBezTo>
                  <a:pt x="3269798" y="81969"/>
                  <a:pt x="3314932" y="67455"/>
                  <a:pt x="3314932" y="67455"/>
                </a:cubicBezTo>
                <a:cubicBezTo>
                  <a:pt x="3324926" y="59960"/>
                  <a:pt x="3333740" y="50557"/>
                  <a:pt x="3344913" y="44970"/>
                </a:cubicBezTo>
                <a:cubicBezTo>
                  <a:pt x="3359046" y="37904"/>
                  <a:pt x="3389883" y="29980"/>
                  <a:pt x="3389883" y="29980"/>
                </a:cubicBezTo>
                <a:cubicBezTo>
                  <a:pt x="3394880" y="37475"/>
                  <a:pt x="3397378" y="47468"/>
                  <a:pt x="3404873" y="52465"/>
                </a:cubicBezTo>
                <a:cubicBezTo>
                  <a:pt x="3426833" y="67105"/>
                  <a:pt x="3437111" y="59208"/>
                  <a:pt x="3457339" y="52465"/>
                </a:cubicBezTo>
                <a:cubicBezTo>
                  <a:pt x="3517705" y="112831"/>
                  <a:pt x="3487683" y="93870"/>
                  <a:pt x="3539785" y="119921"/>
                </a:cubicBezTo>
                <a:cubicBezTo>
                  <a:pt x="3559772" y="117423"/>
                  <a:pt x="3579603" y="112426"/>
                  <a:pt x="3599746" y="112426"/>
                </a:cubicBezTo>
                <a:cubicBezTo>
                  <a:pt x="3738120" y="112426"/>
                  <a:pt x="3635171" y="129325"/>
                  <a:pt x="3719667" y="112426"/>
                </a:cubicBezTo>
                <a:cubicBezTo>
                  <a:pt x="3791022" y="76749"/>
                  <a:pt x="3757716" y="86828"/>
                  <a:pt x="3817103" y="74951"/>
                </a:cubicBezTo>
                <a:cubicBezTo>
                  <a:pt x="3824004" y="68050"/>
                  <a:pt x="3840678" y="46905"/>
                  <a:pt x="3854578" y="52465"/>
                </a:cubicBezTo>
                <a:cubicBezTo>
                  <a:pt x="3862942" y="55811"/>
                  <a:pt x="3864572" y="67456"/>
                  <a:pt x="3869569" y="74951"/>
                </a:cubicBezTo>
                <a:cubicBezTo>
                  <a:pt x="3872067" y="82446"/>
                  <a:pt x="3872682" y="90862"/>
                  <a:pt x="3877064" y="97436"/>
                </a:cubicBezTo>
                <a:cubicBezTo>
                  <a:pt x="3897833" y="128590"/>
                  <a:pt x="3906960" y="121156"/>
                  <a:pt x="3944519" y="127416"/>
                </a:cubicBezTo>
                <a:cubicBezTo>
                  <a:pt x="4023884" y="79798"/>
                  <a:pt x="3937522" y="125387"/>
                  <a:pt x="4026965" y="97436"/>
                </a:cubicBezTo>
                <a:cubicBezTo>
                  <a:pt x="4181234" y="49226"/>
                  <a:pt x="4043578" y="79122"/>
                  <a:pt x="4139392" y="59960"/>
                </a:cubicBezTo>
                <a:cubicBezTo>
                  <a:pt x="4159379" y="62458"/>
                  <a:pt x="4180946" y="59274"/>
                  <a:pt x="4199352" y="67455"/>
                </a:cubicBezTo>
                <a:cubicBezTo>
                  <a:pt x="4206572" y="70664"/>
                  <a:pt x="4200273" y="85558"/>
                  <a:pt x="4206847" y="89941"/>
                </a:cubicBezTo>
                <a:cubicBezTo>
                  <a:pt x="4217447" y="97008"/>
                  <a:pt x="4231831" y="94938"/>
                  <a:pt x="4244323" y="97436"/>
                </a:cubicBezTo>
                <a:lnTo>
                  <a:pt x="4364244" y="82446"/>
                </a:lnTo>
                <a:cubicBezTo>
                  <a:pt x="4376855" y="80644"/>
                  <a:pt x="4389078" y="73371"/>
                  <a:pt x="4401719" y="74951"/>
                </a:cubicBezTo>
                <a:cubicBezTo>
                  <a:pt x="4410658" y="76068"/>
                  <a:pt x="4415841" y="86595"/>
                  <a:pt x="4424205" y="89941"/>
                </a:cubicBezTo>
                <a:cubicBezTo>
                  <a:pt x="4441092" y="96696"/>
                  <a:pt x="4459182" y="99934"/>
                  <a:pt x="4476670" y="104931"/>
                </a:cubicBezTo>
                <a:cubicBezTo>
                  <a:pt x="4506650" y="99934"/>
                  <a:pt x="4536807" y="95902"/>
                  <a:pt x="4566611" y="89941"/>
                </a:cubicBezTo>
                <a:cubicBezTo>
                  <a:pt x="4574358" y="88392"/>
                  <a:pt x="4581196" y="82446"/>
                  <a:pt x="4589096" y="82446"/>
                </a:cubicBezTo>
                <a:cubicBezTo>
                  <a:pt x="4601835" y="82446"/>
                  <a:pt x="4614080" y="87443"/>
                  <a:pt x="4626572" y="89941"/>
                </a:cubicBezTo>
                <a:cubicBezTo>
                  <a:pt x="4636565" y="94938"/>
                  <a:pt x="4645447" y="106165"/>
                  <a:pt x="4656552" y="104931"/>
                </a:cubicBezTo>
                <a:cubicBezTo>
                  <a:pt x="4671031" y="103322"/>
                  <a:pt x="4681239" y="89422"/>
                  <a:pt x="4694028" y="82446"/>
                </a:cubicBezTo>
                <a:cubicBezTo>
                  <a:pt x="4708741" y="74421"/>
                  <a:pt x="4723215" y="65597"/>
                  <a:pt x="4738998" y="59960"/>
                </a:cubicBezTo>
                <a:cubicBezTo>
                  <a:pt x="4758400" y="53031"/>
                  <a:pt x="4779053" y="50278"/>
                  <a:pt x="4798959" y="44970"/>
                </a:cubicBezTo>
                <a:cubicBezTo>
                  <a:pt x="4816533" y="40284"/>
                  <a:pt x="4833640" y="33791"/>
                  <a:pt x="4851424" y="29980"/>
                </a:cubicBezTo>
                <a:cubicBezTo>
                  <a:pt x="4865905" y="26877"/>
                  <a:pt x="4952405" y="16421"/>
                  <a:pt x="4963851" y="14990"/>
                </a:cubicBezTo>
                <a:cubicBezTo>
                  <a:pt x="4996330" y="17488"/>
                  <a:pt x="5029812" y="14092"/>
                  <a:pt x="5061287" y="22485"/>
                </a:cubicBezTo>
                <a:cubicBezTo>
                  <a:pt x="5069991" y="24806"/>
                  <a:pt x="5068456" y="40501"/>
                  <a:pt x="5076277" y="44970"/>
                </a:cubicBezTo>
                <a:cubicBezTo>
                  <a:pt x="5087338" y="51290"/>
                  <a:pt x="5101091" y="51058"/>
                  <a:pt x="5113752" y="52465"/>
                </a:cubicBezTo>
                <a:cubicBezTo>
                  <a:pt x="5146127" y="56062"/>
                  <a:pt x="5178709" y="57462"/>
                  <a:pt x="5211188" y="59960"/>
                </a:cubicBezTo>
                <a:cubicBezTo>
                  <a:pt x="5213686" y="67455"/>
                  <a:pt x="5213747" y="76277"/>
                  <a:pt x="5218683" y="82446"/>
                </a:cubicBezTo>
                <a:cubicBezTo>
                  <a:pt x="5242012" y="111608"/>
                  <a:pt x="5261361" y="91667"/>
                  <a:pt x="5293634" y="82446"/>
                </a:cubicBezTo>
                <a:cubicBezTo>
                  <a:pt x="5540383" y="114630"/>
                  <a:pt x="5408104" y="106862"/>
                  <a:pt x="5690873" y="97436"/>
                </a:cubicBezTo>
                <a:cubicBezTo>
                  <a:pt x="5710273" y="87736"/>
                  <a:pt x="5736238" y="76990"/>
                  <a:pt x="5750834" y="59960"/>
                </a:cubicBezTo>
                <a:cubicBezTo>
                  <a:pt x="5758105" y="51477"/>
                  <a:pt x="5757924" y="37880"/>
                  <a:pt x="5765824" y="29980"/>
                </a:cubicBezTo>
                <a:cubicBezTo>
                  <a:pt x="5771410" y="24394"/>
                  <a:pt x="5760499" y="44869"/>
                  <a:pt x="5758329" y="52465"/>
                </a:cubicBezTo>
                <a:cubicBezTo>
                  <a:pt x="5755499" y="62370"/>
                  <a:pt x="5740840" y="84944"/>
                  <a:pt x="5750834" y="82446"/>
                </a:cubicBezTo>
                <a:cubicBezTo>
                  <a:pt x="5767973" y="78161"/>
                  <a:pt x="5788310" y="44970"/>
                  <a:pt x="5788310" y="44970"/>
                </a:cubicBezTo>
                <a:cubicBezTo>
                  <a:pt x="5863898" y="47993"/>
                  <a:pt x="5962201" y="47508"/>
                  <a:pt x="6043142" y="59960"/>
                </a:cubicBezTo>
                <a:cubicBezTo>
                  <a:pt x="6060627" y="62650"/>
                  <a:pt x="6078813" y="69352"/>
                  <a:pt x="6095608" y="74951"/>
                </a:cubicBezTo>
                <a:cubicBezTo>
                  <a:pt x="6100605" y="69954"/>
                  <a:pt x="6107814" y="66455"/>
                  <a:pt x="6110598" y="59960"/>
                </a:cubicBezTo>
                <a:cubicBezTo>
                  <a:pt x="6115616" y="48251"/>
                  <a:pt x="6106008" y="26513"/>
                  <a:pt x="6118093" y="22485"/>
                </a:cubicBezTo>
                <a:cubicBezTo>
                  <a:pt x="6128693" y="18952"/>
                  <a:pt x="6125182" y="44565"/>
                  <a:pt x="6133083" y="52465"/>
                </a:cubicBezTo>
                <a:cubicBezTo>
                  <a:pt x="6140984" y="60366"/>
                  <a:pt x="6153070" y="62458"/>
                  <a:pt x="6163064" y="67455"/>
                </a:cubicBezTo>
                <a:cubicBezTo>
                  <a:pt x="6193044" y="64957"/>
                  <a:pt x="6222921" y="59960"/>
                  <a:pt x="6253005" y="59960"/>
                </a:cubicBezTo>
                <a:cubicBezTo>
                  <a:pt x="6262525" y="59960"/>
                  <a:pt x="6308894" y="72059"/>
                  <a:pt x="6320460" y="74951"/>
                </a:cubicBezTo>
                <a:lnTo>
                  <a:pt x="6485352" y="59960"/>
                </a:lnTo>
                <a:cubicBezTo>
                  <a:pt x="6502924" y="58142"/>
                  <a:pt x="6520573" y="48632"/>
                  <a:pt x="6537818" y="52465"/>
                </a:cubicBezTo>
                <a:cubicBezTo>
                  <a:pt x="6546612" y="54419"/>
                  <a:pt x="6544987" y="70482"/>
                  <a:pt x="6552808" y="74951"/>
                </a:cubicBezTo>
                <a:cubicBezTo>
                  <a:pt x="6563869" y="81271"/>
                  <a:pt x="6577791" y="79948"/>
                  <a:pt x="6590283" y="82446"/>
                </a:cubicBezTo>
                <a:cubicBezTo>
                  <a:pt x="6621084" y="102979"/>
                  <a:pt x="6603761" y="97436"/>
                  <a:pt x="6642749" y="97436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9089" y="4841823"/>
            <a:ext cx="2895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  <a:latin typeface="+mj-lt"/>
              </a:rPr>
              <a:t>Vacuum fluctuations</a:t>
            </a:r>
            <a:endParaRPr lang="en-US" sz="1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2743200" y="3200400"/>
            <a:ext cx="3657600" cy="3200400"/>
          </a:xfrm>
          <a:prstGeom prst="arc">
            <a:avLst>
              <a:gd name="adj1" fmla="val 10806011"/>
              <a:gd name="adj2" fmla="val 14082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>
            <a:off x="2895600" y="3352800"/>
            <a:ext cx="3352800" cy="2971800"/>
          </a:xfrm>
          <a:prstGeom prst="arc">
            <a:avLst>
              <a:gd name="adj1" fmla="val 10806011"/>
              <a:gd name="adj2" fmla="val 21508080"/>
            </a:avLst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1934" y="355891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Complex conjugate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2379688"/>
            <a:ext cx="3505200" cy="744512"/>
            <a:chOff x="381000" y="2379688"/>
            <a:chExt cx="3505200" cy="744512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381000" y="25146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Noise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µ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local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x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 c.c.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2359702" y="23796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2558322" y="241216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Squeezed “Vacuum”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operation that applies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Optical parametric oscillator (OPO)</a:t>
            </a:r>
          </a:p>
          <a:p>
            <a:pPr>
              <a:buNone/>
            </a:pPr>
            <a:r>
              <a:rPr lang="en-US" dirty="0" smtClean="0"/>
              <a:t>	Non-linear crystal that is pumped at double the frequency and below threshold.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95400" y="2514600"/>
            <a:ext cx="3505200" cy="762000"/>
            <a:chOff x="1295400" y="2514600"/>
            <a:chExt cx="3505200" cy="762000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1295400" y="2667000"/>
              <a:ext cx="3505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dirty="0" smtClean="0"/>
                <a:t>→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+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400" b="0" u="none" strike="noStrike" kern="0" cap="none" spc="0" normalizeH="0" baseline="40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2i</a:t>
              </a:r>
              <a:r>
                <a:rPr lang="el-GR" b="0" baseline="40000" dirty="0" smtClean="0">
                  <a:latin typeface="+mj-lt"/>
                </a:rPr>
                <a:t>φ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</a:t>
              </a:r>
              <a:r>
                <a:rPr kumimoji="0" 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vac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295400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2193561" y="251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3723807" y="251834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~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Content Placeholder 1"/>
            <p:cNvSpPr txBox="1">
              <a:spLocks/>
            </p:cNvSpPr>
            <p:nvPr/>
          </p:nvSpPr>
          <p:spPr bwMode="auto">
            <a:xfrm>
              <a:off x="3932419" y="2574561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7800" y="26907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 smtClean="0">
                <a:latin typeface="+mj-lt"/>
              </a:rPr>
              <a:t>φ</a:t>
            </a:r>
            <a:r>
              <a:rPr lang="en-US" sz="2000" b="0" dirty="0" smtClean="0">
                <a:latin typeface="+mj-lt"/>
              </a:rPr>
              <a:t>: squeezer angle</a:t>
            </a:r>
            <a:endParaRPr lang="en-US" sz="2000" dirty="0">
              <a:latin typeface="+mj-lt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295400" y="3487712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µ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lang="en-US" b="0" i="0" kern="0" dirty="0" smtClean="0">
                <a:latin typeface="+mj-lt"/>
              </a:rPr>
              <a:t>|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</a:t>
            </a:r>
            <a:r>
              <a:rPr lang="en-US" b="0" i="0" kern="0" dirty="0" smtClean="0">
                <a:latin typeface="+mj-lt"/>
              </a:rPr>
              <a:t>|</a:t>
            </a:r>
            <a:r>
              <a:rPr lang="en-US" b="0" i="0" kern="0" dirty="0" smtClean="0"/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smtClean="0">
                <a:latin typeface="+mj-lt"/>
              </a:rPr>
              <a:t>local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el-GR" b="0" dirty="0" smtClean="0"/>
              <a:t> </a:t>
            </a:r>
            <a:r>
              <a:rPr lang="el-GR" b="0" dirty="0" smtClean="0">
                <a:latin typeface="+mj-lt"/>
              </a:rPr>
              <a:t>φ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l-GR" b="0" dirty="0" smtClean="0">
                <a:latin typeface="+mj-lt"/>
              </a:rPr>
              <a:t>Φ</a:t>
            </a:r>
            <a:r>
              <a:rPr lang="en-US" sz="2000" b="0" baseline="-25000" dirty="0" err="1" smtClean="0">
                <a:latin typeface="+mj-lt"/>
              </a:rPr>
              <a:t>vac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="0" i="0" kern="0" dirty="0" smtClean="0">
                <a:latin typeface="+mj-lt"/>
              </a:rPr>
              <a:t>-</a:t>
            </a:r>
            <a:r>
              <a:rPr lang="el-GR" b="0" dirty="0" smtClean="0">
                <a:latin typeface="+mj-lt"/>
              </a:rPr>
              <a:t> φ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520190" y="33378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846944" y="3455234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0" dirty="0" smtClean="0">
                <a:latin typeface="Symbol" pitchFamily="18" charset="2"/>
              </a:rPr>
              <a:t>Þ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7019145" y="330908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295400"/>
          </a:xfrm>
        </p:spPr>
        <p:txBody>
          <a:bodyPr/>
          <a:lstStyle/>
          <a:p>
            <a:r>
              <a:rPr lang="en-US" dirty="0" smtClean="0"/>
              <a:t>Shot /Radiation Pressure Noise</a:t>
            </a:r>
            <a:br>
              <a:rPr lang="en-US" dirty="0" smtClean="0"/>
            </a:br>
            <a:r>
              <a:rPr lang="en-US" dirty="0" smtClean="0"/>
              <a:t> in the Quantum Picture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Phase fluctuations in the vacuum field entering the beamsplitter are responsible for the shot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Phase squeezing reduces shot noise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Amplitude fluctuations in the vacuum field entering the beamsplitter are responsible for radiation pressure noise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Amplitude squeezing reduced radiation pressure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H1 Squeezer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Demonstrate 3dB of squeezing at the initial LIGO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Don’t degrade low frequency sensitivity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Risk mitigation for high power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Pathfinder for advanced LIGO squeezer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Potential show stoppers: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Back scattering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Stray light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Phase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Optical losses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Auxiliary servo noise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Alignment jitter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Stability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2971800" cy="1295400"/>
          </a:xfrm>
        </p:spPr>
        <p:txBody>
          <a:bodyPr/>
          <a:lstStyle/>
          <a:p>
            <a:pPr algn="l"/>
            <a:r>
              <a:rPr lang="en-US" dirty="0" smtClean="0"/>
              <a:t>H1 Squeezer Experiment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752600" y="52089"/>
            <a:ext cx="7220743" cy="6501111"/>
            <a:chOff x="2266950" y="515178"/>
            <a:chExt cx="6706393" cy="6038022"/>
          </a:xfrm>
        </p:grpSpPr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550319" y="4436646"/>
              <a:ext cx="2355850" cy="1714019"/>
            </a:xfrm>
            <a:prstGeom prst="rect">
              <a:avLst/>
            </a:prstGeom>
            <a:solidFill>
              <a:srgbClr val="BF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2641071" y="5150821"/>
              <a:ext cx="505619" cy="283506"/>
            </a:xfrm>
            <a:prstGeom prst="rect">
              <a:avLst/>
            </a:prstGeom>
            <a:gradFill flip="none" rotWithShape="1"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  <a:tileRect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 flipV="1">
              <a:off x="3504142" y="3525532"/>
              <a:ext cx="640821" cy="716339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14" y="48"/>
                </a:cxn>
              </a:cxnLst>
              <a:rect l="0" t="0" r="r" b="b"/>
              <a:pathLst>
                <a:path w="43" h="48">
                  <a:moveTo>
                    <a:pt x="43" y="7"/>
                  </a:move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5"/>
                    <a:pt x="6" y="44"/>
                    <a:pt x="14" y="4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274733" y="4127170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 flipV="1">
              <a:off x="5919258" y="4391199"/>
              <a:ext cx="222250" cy="820219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5" y="27"/>
                </a:cxn>
                <a:cxn ang="0">
                  <a:pos x="0" y="0"/>
                </a:cxn>
              </a:cxnLst>
              <a:rect l="0" t="0" r="r" b="b"/>
              <a:pathLst>
                <a:path w="15" h="55">
                  <a:moveTo>
                    <a:pt x="0" y="55"/>
                  </a:moveTo>
                  <a:cubicBezTo>
                    <a:pt x="9" y="49"/>
                    <a:pt x="15" y="39"/>
                    <a:pt x="15" y="27"/>
                  </a:cubicBezTo>
                  <a:cubicBezTo>
                    <a:pt x="15" y="16"/>
                    <a:pt x="9" y="5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 flipV="1">
              <a:off x="5143235" y="4391199"/>
              <a:ext cx="224102" cy="8353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 flipV="1">
              <a:off x="5904441" y="2454270"/>
              <a:ext cx="222250" cy="8332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28"/>
                </a:cxn>
                <a:cxn ang="0">
                  <a:pos x="0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cubicBezTo>
                    <a:pt x="9" y="50"/>
                    <a:pt x="15" y="40"/>
                    <a:pt x="15" y="28"/>
                  </a:cubicBezTo>
                  <a:cubicBezTo>
                    <a:pt x="15" y="16"/>
                    <a:pt x="9" y="6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 flipV="1">
              <a:off x="5143235" y="2454270"/>
              <a:ext cx="224102" cy="83320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8"/>
                </a:cxn>
                <a:cxn ang="0">
                  <a:pos x="15" y="56"/>
                </a:cxn>
              </a:cxnLst>
              <a:rect l="0" t="0" r="r" b="b"/>
              <a:pathLst>
                <a:path w="15" h="56">
                  <a:moveTo>
                    <a:pt x="15" y="0"/>
                  </a:moveTo>
                  <a:cubicBezTo>
                    <a:pt x="6" y="6"/>
                    <a:pt x="0" y="16"/>
                    <a:pt x="0" y="28"/>
                  </a:cubicBezTo>
                  <a:cubicBezTo>
                    <a:pt x="0" y="40"/>
                    <a:pt x="6" y="50"/>
                    <a:pt x="15" y="56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V="1">
              <a:off x="5680339" y="3958365"/>
              <a:ext cx="1852" cy="190879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5635889" y="2854641"/>
              <a:ext cx="1852" cy="969546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37529" y="3854486"/>
              <a:ext cx="1503891" cy="2164"/>
            </a:xfrm>
            <a:prstGeom prst="line">
              <a:avLst/>
            </a:prstGeom>
            <a:noFill/>
            <a:ln w="381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635889" y="1036742"/>
              <a:ext cx="3704" cy="62544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>
              <a:off x="5637741" y="2058228"/>
              <a:ext cx="1852" cy="811562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 flipV="1">
              <a:off x="5308070" y="2826507"/>
              <a:ext cx="655637" cy="73582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44" h="5">
                  <a:moveTo>
                    <a:pt x="22" y="3"/>
                  </a:moveTo>
                  <a:cubicBezTo>
                    <a:pt x="33" y="3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1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 flipV="1">
              <a:off x="5308070" y="1021593"/>
              <a:ext cx="655637" cy="7574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4" h="5">
                  <a:moveTo>
                    <a:pt x="22" y="2"/>
                  </a:moveTo>
                  <a:cubicBezTo>
                    <a:pt x="11" y="2"/>
                    <a:pt x="0" y="0"/>
                    <a:pt x="0" y="0"/>
                  </a:cubicBezTo>
                  <a:cubicBezTo>
                    <a:pt x="0" y="0"/>
                    <a:pt x="0" y="5"/>
                    <a:pt x="0" y="5"/>
                  </a:cubicBezTo>
                  <a:cubicBezTo>
                    <a:pt x="0" y="5"/>
                    <a:pt x="44" y="5"/>
                    <a:pt x="44" y="5"/>
                  </a:cubicBezTo>
                  <a:cubicBezTo>
                    <a:pt x="44" y="5"/>
                    <a:pt x="44" y="0"/>
                    <a:pt x="44" y="0"/>
                  </a:cubicBezTo>
                  <a:cubicBezTo>
                    <a:pt x="44" y="0"/>
                    <a:pt x="3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2835540" y="3854486"/>
              <a:ext cx="13094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 flipV="1">
              <a:off x="3876410" y="2289794"/>
              <a:ext cx="75935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V="1">
              <a:off x="3802327" y="2289794"/>
              <a:ext cx="74083" cy="1564692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 flipV="1">
              <a:off x="3743060" y="2289794"/>
              <a:ext cx="283369" cy="30298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9" h="2">
                  <a:moveTo>
                    <a:pt x="10" y="1"/>
                  </a:moveTo>
                  <a:cubicBezTo>
                    <a:pt x="5" y="1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19" y="2"/>
                    <a:pt x="19" y="2"/>
                  </a:cubicBezTo>
                  <a:cubicBezTo>
                    <a:pt x="19" y="2"/>
                    <a:pt x="19" y="0"/>
                    <a:pt x="19" y="0"/>
                  </a:cubicBezTo>
                  <a:cubicBezTo>
                    <a:pt x="19" y="0"/>
                    <a:pt x="15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787510" y="3854486"/>
              <a:ext cx="179652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3743060" y="3780904"/>
              <a:ext cx="118533" cy="134178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56" y="6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64" y="62"/>
                </a:cxn>
              </a:cxnLst>
              <a:rect l="0" t="0" r="r" b="b"/>
              <a:pathLst>
                <a:path w="64" h="62">
                  <a:moveTo>
                    <a:pt x="64" y="62"/>
                  </a:moveTo>
                  <a:lnTo>
                    <a:pt x="56" y="6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4" y="6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3876410" y="3793889"/>
              <a:ext cx="135202" cy="12119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8" y="56"/>
                </a:cxn>
                <a:cxn ang="0">
                  <a:pos x="0" y="49"/>
                </a:cxn>
                <a:cxn ang="0">
                  <a:pos x="73" y="0"/>
                </a:cxn>
              </a:cxnLst>
              <a:rect l="0" t="0" r="r" b="b"/>
              <a:pathLst>
                <a:path w="73" h="56">
                  <a:moveTo>
                    <a:pt x="73" y="0"/>
                  </a:moveTo>
                  <a:lnTo>
                    <a:pt x="73" y="0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5635889" y="2095019"/>
              <a:ext cx="1852" cy="15149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H="1">
              <a:off x="4652433" y="3854486"/>
              <a:ext cx="2487348" cy="2164"/>
            </a:xfrm>
            <a:prstGeom prst="line">
              <a:avLst/>
            </a:prstGeom>
            <a:noFill/>
            <a:ln w="1016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11787" y="3631576"/>
              <a:ext cx="507471" cy="521564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241"/>
                </a:cxn>
                <a:cxn ang="0">
                  <a:pos x="274" y="34"/>
                </a:cxn>
                <a:cxn ang="0">
                  <a:pos x="233" y="0"/>
                </a:cxn>
                <a:cxn ang="0">
                  <a:pos x="0" y="199"/>
                </a:cxn>
              </a:cxnLst>
              <a:rect l="0" t="0" r="r" b="b"/>
              <a:pathLst>
                <a:path w="274" h="241">
                  <a:moveTo>
                    <a:pt x="0" y="199"/>
                  </a:moveTo>
                  <a:lnTo>
                    <a:pt x="40" y="241"/>
                  </a:lnTo>
                  <a:lnTo>
                    <a:pt x="274" y="34"/>
                  </a:lnTo>
                  <a:lnTo>
                    <a:pt x="233" y="0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 flipV="1">
              <a:off x="4622800" y="3601278"/>
              <a:ext cx="74083" cy="521564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5" y="35"/>
                </a:cxn>
                <a:cxn ang="0">
                  <a:pos x="3" y="17"/>
                </a:cxn>
                <a:cxn ang="0">
                  <a:pos x="3" y="17"/>
                </a:cxn>
              </a:cxnLst>
              <a:rect l="0" t="0" r="r" b="b"/>
              <a:pathLst>
                <a:path w="5" h="35">
                  <a:moveTo>
                    <a:pt x="3" y="17"/>
                  </a:moveTo>
                  <a:cubicBezTo>
                    <a:pt x="3" y="9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0" y="35"/>
                    <a:pt x="5" y="35"/>
                    <a:pt x="5" y="35"/>
                  </a:cubicBezTo>
                  <a:cubicBezTo>
                    <a:pt x="5" y="35"/>
                    <a:pt x="3" y="2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 flipV="1">
              <a:off x="5143235" y="588760"/>
              <a:ext cx="983456" cy="91111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27"/>
                </a:cxn>
                <a:cxn ang="0">
                  <a:pos x="33" y="61"/>
                </a:cxn>
                <a:cxn ang="0">
                  <a:pos x="66" y="27"/>
                </a:cxn>
                <a:cxn ang="0">
                  <a:pos x="51" y="0"/>
                </a:cxn>
              </a:cxnLst>
              <a:rect l="0" t="0" r="r" b="b"/>
              <a:pathLst>
                <a:path w="66" h="61">
                  <a:moveTo>
                    <a:pt x="15" y="0"/>
                  </a:moveTo>
                  <a:cubicBezTo>
                    <a:pt x="6" y="6"/>
                    <a:pt x="0" y="16"/>
                    <a:pt x="0" y="27"/>
                  </a:cubicBezTo>
                  <a:cubicBezTo>
                    <a:pt x="0" y="46"/>
                    <a:pt x="15" y="61"/>
                    <a:pt x="33" y="61"/>
                  </a:cubicBezTo>
                  <a:cubicBezTo>
                    <a:pt x="52" y="61"/>
                    <a:pt x="66" y="46"/>
                    <a:pt x="66" y="27"/>
                  </a:cubicBezTo>
                  <a:cubicBezTo>
                    <a:pt x="66" y="16"/>
                    <a:pt x="60" y="6"/>
                    <a:pt x="51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5904441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5904441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5904441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5352520" y="2051736"/>
              <a:ext cx="1852" cy="40037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5352520" y="1484724"/>
              <a:ext cx="1852" cy="207760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 flipV="1">
              <a:off x="5352520" y="2036586"/>
              <a:ext cx="1852" cy="15149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 flipV="1">
              <a:off x="5352520" y="1707633"/>
              <a:ext cx="1852" cy="31380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 flipV="1">
              <a:off x="6187810" y="4137991"/>
              <a:ext cx="848254" cy="222909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57" h="15">
                  <a:moveTo>
                    <a:pt x="57" y="15"/>
                  </a:moveTo>
                  <a:cubicBezTo>
                    <a:pt x="51" y="6"/>
                    <a:pt x="41" y="0"/>
                    <a:pt x="29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 flipV="1">
              <a:off x="6217443" y="3378369"/>
              <a:ext cx="818621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5"/>
                </a:cxn>
                <a:cxn ang="0">
                  <a:pos x="55" y="0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5" y="9"/>
                    <a:pt x="16" y="15"/>
                    <a:pt x="27" y="15"/>
                  </a:cubicBezTo>
                  <a:cubicBezTo>
                    <a:pt x="39" y="15"/>
                    <a:pt x="49" y="9"/>
                    <a:pt x="55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9" name="Line 65"/>
            <p:cNvSpPr>
              <a:spLocks noChangeShapeType="1"/>
            </p:cNvSpPr>
            <p:nvPr/>
          </p:nvSpPr>
          <p:spPr bwMode="auto">
            <a:xfrm flipH="1">
              <a:off x="7780601" y="3869635"/>
              <a:ext cx="657490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6604529" y="3869635"/>
              <a:ext cx="803804" cy="2164"/>
            </a:xfrm>
            <a:prstGeom prst="line">
              <a:avLst/>
            </a:prstGeom>
            <a:noFill/>
            <a:ln w="179388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 flipV="1">
              <a:off x="6589712" y="3540681"/>
              <a:ext cx="74083" cy="65574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4" y="22"/>
                </a:cxn>
                <a:cxn ang="0">
                  <a:pos x="4" y="22"/>
                </a:cxn>
              </a:cxnLst>
              <a:rect l="0" t="0" r="r" b="b"/>
              <a:pathLst>
                <a:path w="5" h="44">
                  <a:moveTo>
                    <a:pt x="4" y="22"/>
                  </a:moveTo>
                  <a:cubicBezTo>
                    <a:pt x="4" y="11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4" y="3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4" name="Freeform 70"/>
            <p:cNvSpPr>
              <a:spLocks/>
            </p:cNvSpPr>
            <p:nvPr/>
          </p:nvSpPr>
          <p:spPr bwMode="auto">
            <a:xfrm flipV="1">
              <a:off x="8391789" y="3540681"/>
              <a:ext cx="75935" cy="65574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44"/>
                </a:cxn>
                <a:cxn ang="0">
                  <a:pos x="5" y="44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5" h="44">
                  <a:moveTo>
                    <a:pt x="2" y="22"/>
                  </a:moveTo>
                  <a:cubicBezTo>
                    <a:pt x="2" y="33"/>
                    <a:pt x="0" y="44"/>
                    <a:pt x="0" y="44"/>
                  </a:cubicBezTo>
                  <a:cubicBezTo>
                    <a:pt x="0" y="44"/>
                    <a:pt x="5" y="44"/>
                    <a:pt x="5" y="44"/>
                  </a:cubicBezTo>
                  <a:cubicBezTo>
                    <a:pt x="5" y="44"/>
                    <a:pt x="5" y="0"/>
                    <a:pt x="5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0" y="0"/>
                    <a:pt x="2" y="1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8" name="Freeform 74"/>
            <p:cNvSpPr>
              <a:spLocks/>
            </p:cNvSpPr>
            <p:nvPr/>
          </p:nvSpPr>
          <p:spPr bwMode="auto">
            <a:xfrm flipV="1">
              <a:off x="7989887" y="3378369"/>
              <a:ext cx="909373" cy="98253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8" y="66"/>
                </a:cxn>
                <a:cxn ang="0">
                  <a:pos x="61" y="33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61" h="66">
                  <a:moveTo>
                    <a:pt x="0" y="51"/>
                  </a:moveTo>
                  <a:cubicBezTo>
                    <a:pt x="6" y="60"/>
                    <a:pt x="16" y="66"/>
                    <a:pt x="28" y="66"/>
                  </a:cubicBezTo>
                  <a:cubicBezTo>
                    <a:pt x="46" y="66"/>
                    <a:pt x="61" y="51"/>
                    <a:pt x="61" y="33"/>
                  </a:cubicBezTo>
                  <a:cubicBezTo>
                    <a:pt x="61" y="15"/>
                    <a:pt x="46" y="0"/>
                    <a:pt x="28" y="0"/>
                  </a:cubicBezTo>
                  <a:cubicBezTo>
                    <a:pt x="16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9" name="Freeform 75"/>
            <p:cNvSpPr>
              <a:spLocks/>
            </p:cNvSpPr>
            <p:nvPr/>
          </p:nvSpPr>
          <p:spPr bwMode="auto">
            <a:xfrm>
              <a:off x="7036064" y="4137991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 flipH="1">
              <a:off x="7780601" y="4137991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7423149" y="4137991"/>
              <a:ext cx="14817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7452783" y="4137991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7036064" y="3586129"/>
              <a:ext cx="387085" cy="216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cubicBezTo>
                    <a:pt x="22" y="0"/>
                    <a:pt x="12" y="0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 flipH="1">
              <a:off x="7780601" y="3586129"/>
              <a:ext cx="2092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452783" y="3586129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 flipV="1">
              <a:off x="5098785" y="4137991"/>
              <a:ext cx="268552" cy="25320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4"/>
                    <a:pt x="4" y="10"/>
                    <a:pt x="0" y="17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 flipV="1">
              <a:off x="5919258" y="4137991"/>
              <a:ext cx="268552" cy="25320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0" y="0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cubicBezTo>
                    <a:pt x="14" y="10"/>
                    <a:pt x="8" y="4"/>
                    <a:pt x="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 flipV="1">
              <a:off x="5919258" y="3287474"/>
              <a:ext cx="298185" cy="31380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20" h="21">
                  <a:moveTo>
                    <a:pt x="0" y="21"/>
                  </a:moveTo>
                  <a:cubicBezTo>
                    <a:pt x="9" y="17"/>
                    <a:pt x="16" y="10"/>
                    <a:pt x="20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 flipV="1">
              <a:off x="5083968" y="3287474"/>
              <a:ext cx="298185" cy="298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0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9"/>
                    <a:pt x="11" y="16"/>
                    <a:pt x="20" y="2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5904441" y="5211417"/>
              <a:ext cx="1852" cy="88731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5352520" y="5226566"/>
              <a:ext cx="1852" cy="73582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 flipV="1">
              <a:off x="4250531" y="3363220"/>
              <a:ext cx="83343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6" y="0"/>
                </a:cxn>
              </a:cxnLst>
              <a:rect l="0" t="0" r="r" b="b"/>
              <a:pathLst>
                <a:path w="56" h="15">
                  <a:moveTo>
                    <a:pt x="0" y="0"/>
                  </a:moveTo>
                  <a:cubicBezTo>
                    <a:pt x="6" y="9"/>
                    <a:pt x="16" y="15"/>
                    <a:pt x="28" y="15"/>
                  </a:cubicBezTo>
                  <a:cubicBezTo>
                    <a:pt x="40" y="15"/>
                    <a:pt x="50" y="9"/>
                    <a:pt x="5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 flipV="1">
              <a:off x="4265348" y="4137991"/>
              <a:ext cx="833437" cy="222909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28" y="0"/>
                </a:cxn>
                <a:cxn ang="0">
                  <a:pos x="0" y="15"/>
                </a:cxn>
              </a:cxnLst>
              <a:rect l="0" t="0" r="r" b="b"/>
              <a:pathLst>
                <a:path w="56" h="15">
                  <a:moveTo>
                    <a:pt x="56" y="15"/>
                  </a:moveTo>
                  <a:cubicBezTo>
                    <a:pt x="50" y="6"/>
                    <a:pt x="40" y="0"/>
                    <a:pt x="28" y="0"/>
                  </a:cubicBezTo>
                  <a:cubicBezTo>
                    <a:pt x="17" y="0"/>
                    <a:pt x="6" y="6"/>
                    <a:pt x="0" y="15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 flipV="1">
              <a:off x="3580077" y="2006288"/>
              <a:ext cx="624152" cy="58216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1" y="39"/>
                </a:cxn>
                <a:cxn ang="0">
                  <a:pos x="42" y="18"/>
                </a:cxn>
                <a:cxn ang="0">
                  <a:pos x="32" y="0"/>
                </a:cxn>
              </a:cxnLst>
              <a:rect l="0" t="0" r="r" b="b"/>
              <a:pathLst>
                <a:path w="42" h="39">
                  <a:moveTo>
                    <a:pt x="9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29"/>
                    <a:pt x="9" y="39"/>
                    <a:pt x="21" y="39"/>
                  </a:cubicBezTo>
                  <a:cubicBezTo>
                    <a:pt x="32" y="39"/>
                    <a:pt x="42" y="29"/>
                    <a:pt x="42" y="18"/>
                  </a:cubicBezTo>
                  <a:cubicBezTo>
                    <a:pt x="42" y="10"/>
                    <a:pt x="38" y="4"/>
                    <a:pt x="32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0" name="Freeform 96"/>
            <p:cNvSpPr>
              <a:spLocks/>
            </p:cNvSpPr>
            <p:nvPr/>
          </p:nvSpPr>
          <p:spPr bwMode="auto">
            <a:xfrm flipV="1">
              <a:off x="4056062" y="3525532"/>
              <a:ext cx="88900" cy="6059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1"/>
                    <a:pt x="6" y="0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>
              <a:off x="3713427" y="2573299"/>
              <a:ext cx="1852" cy="93924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>
              <a:off x="4056062" y="2573299"/>
              <a:ext cx="1852" cy="952233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4144962" y="3586129"/>
              <a:ext cx="105569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 flipH="1">
              <a:off x="4144962" y="4122842"/>
              <a:ext cx="120385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5" name="Line 101"/>
            <p:cNvSpPr>
              <a:spLocks noChangeShapeType="1"/>
            </p:cNvSpPr>
            <p:nvPr/>
          </p:nvSpPr>
          <p:spPr bwMode="auto">
            <a:xfrm>
              <a:off x="2878137" y="5955890"/>
              <a:ext cx="1759479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3198548" y="4834853"/>
              <a:ext cx="27781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130146" y="4958210"/>
              <a:ext cx="507471" cy="848353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8" name="Line 104"/>
            <p:cNvSpPr>
              <a:spLocks noChangeShapeType="1"/>
            </p:cNvSpPr>
            <p:nvPr/>
          </p:nvSpPr>
          <p:spPr bwMode="auto">
            <a:xfrm>
              <a:off x="4517231" y="5672385"/>
              <a:ext cx="120385" cy="283506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9" name="Line 105"/>
            <p:cNvSpPr>
              <a:spLocks noChangeShapeType="1"/>
            </p:cNvSpPr>
            <p:nvPr/>
          </p:nvSpPr>
          <p:spPr bwMode="auto">
            <a:xfrm>
              <a:off x="4235714" y="5135672"/>
              <a:ext cx="266700" cy="567011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V="1">
              <a:off x="4250531" y="5122687"/>
              <a:ext cx="1852" cy="506415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>
              <a:off x="4517231" y="4659555"/>
              <a:ext cx="1852" cy="1012829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3042973" y="4525377"/>
              <a:ext cx="535252" cy="298655"/>
            </a:xfrm>
            <a:prstGeom prst="rect">
              <a:avLst/>
            </a:prstGeom>
            <a:solidFill>
              <a:srgbClr val="AFA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3" name="Line 109"/>
            <p:cNvSpPr>
              <a:spLocks noChangeShapeType="1"/>
            </p:cNvSpPr>
            <p:nvPr/>
          </p:nvSpPr>
          <p:spPr bwMode="auto">
            <a:xfrm>
              <a:off x="4235714" y="5122687"/>
              <a:ext cx="1852" cy="491266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4" name="Line 110"/>
            <p:cNvSpPr>
              <a:spLocks noChangeShapeType="1"/>
            </p:cNvSpPr>
            <p:nvPr/>
          </p:nvSpPr>
          <p:spPr bwMode="auto">
            <a:xfrm flipV="1">
              <a:off x="4219046" y="4525377"/>
              <a:ext cx="551921" cy="108857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H="1">
              <a:off x="3176323" y="4659555"/>
              <a:ext cx="1355725" cy="2164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 flipH="1">
              <a:off x="4250531" y="5062090"/>
              <a:ext cx="281517" cy="567011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7" name="Line 113"/>
            <p:cNvSpPr>
              <a:spLocks noChangeShapeType="1"/>
            </p:cNvSpPr>
            <p:nvPr/>
          </p:nvSpPr>
          <p:spPr bwMode="auto">
            <a:xfrm>
              <a:off x="4250531" y="5135672"/>
              <a:ext cx="266700" cy="551862"/>
            </a:xfrm>
            <a:prstGeom prst="line">
              <a:avLst/>
            </a:prstGeom>
            <a:noFill/>
            <a:ln w="25400">
              <a:solidFill>
                <a:srgbClr val="009C3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9" name="Freeform 115"/>
            <p:cNvSpPr>
              <a:spLocks/>
            </p:cNvSpPr>
            <p:nvPr/>
          </p:nvSpPr>
          <p:spPr bwMode="auto">
            <a:xfrm flipV="1">
              <a:off x="4174596" y="5077239"/>
              <a:ext cx="150019" cy="10388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3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7" y="3"/>
                    <a:pt x="8" y="4"/>
                    <a:pt x="10" y="4"/>
                  </a:cubicBezTo>
                  <a:cubicBezTo>
                    <a:pt x="10" y="4"/>
                    <a:pt x="8" y="7"/>
                    <a:pt x="8" y="7"/>
                  </a:cubicBezTo>
                  <a:cubicBezTo>
                    <a:pt x="8" y="7"/>
                    <a:pt x="0" y="4"/>
                    <a:pt x="0" y="4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0" name="Freeform 116"/>
            <p:cNvSpPr>
              <a:spLocks/>
            </p:cNvSpPr>
            <p:nvPr/>
          </p:nvSpPr>
          <p:spPr bwMode="auto">
            <a:xfrm flipV="1">
              <a:off x="4189412" y="5122687"/>
              <a:ext cx="135202" cy="58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6" y="3"/>
                    <a:pt x="7" y="4"/>
                    <a:pt x="9" y="4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1" name="Line 117"/>
            <p:cNvSpPr>
              <a:spLocks noChangeShapeType="1"/>
            </p:cNvSpPr>
            <p:nvPr/>
          </p:nvSpPr>
          <p:spPr bwMode="auto">
            <a:xfrm>
              <a:off x="4502414" y="5062090"/>
              <a:ext cx="1852" cy="640593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4502414" y="5717832"/>
              <a:ext cx="75935" cy="60597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33" y="0"/>
                </a:cxn>
                <a:cxn ang="0">
                  <a:pos x="0" y="14"/>
                </a:cxn>
                <a:cxn ang="0">
                  <a:pos x="8" y="28"/>
                </a:cxn>
                <a:cxn ang="0">
                  <a:pos x="41" y="14"/>
                </a:cxn>
              </a:cxnLst>
              <a:rect l="0" t="0" r="r" b="b"/>
              <a:pathLst>
                <a:path w="41" h="28">
                  <a:moveTo>
                    <a:pt x="41" y="14"/>
                  </a:moveTo>
                  <a:lnTo>
                    <a:pt x="33" y="0"/>
                  </a:lnTo>
                  <a:lnTo>
                    <a:pt x="0" y="14"/>
                  </a:lnTo>
                  <a:lnTo>
                    <a:pt x="8" y="28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443148" y="5659400"/>
              <a:ext cx="164835" cy="119029"/>
            </a:xfrm>
            <a:custGeom>
              <a:avLst/>
              <a:gdLst/>
              <a:ahLst/>
              <a:cxnLst>
                <a:cxn ang="0">
                  <a:pos x="8" y="55"/>
                </a:cxn>
                <a:cxn ang="0">
                  <a:pos x="89" y="13"/>
                </a:cxn>
                <a:cxn ang="0">
                  <a:pos x="81" y="0"/>
                </a:cxn>
                <a:cxn ang="0">
                  <a:pos x="0" y="34"/>
                </a:cxn>
                <a:cxn ang="0">
                  <a:pos x="8" y="55"/>
                </a:cxn>
              </a:cxnLst>
              <a:rect l="0" t="0" r="r" b="b"/>
              <a:pathLst>
                <a:path w="89" h="55">
                  <a:moveTo>
                    <a:pt x="8" y="55"/>
                  </a:moveTo>
                  <a:lnTo>
                    <a:pt x="89" y="13"/>
                  </a:lnTo>
                  <a:lnTo>
                    <a:pt x="81" y="0"/>
                  </a:lnTo>
                  <a:lnTo>
                    <a:pt x="0" y="34"/>
                  </a:lnTo>
                  <a:lnTo>
                    <a:pt x="8" y="55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6" name="Line 122"/>
            <p:cNvSpPr>
              <a:spLocks noChangeShapeType="1"/>
            </p:cNvSpPr>
            <p:nvPr/>
          </p:nvSpPr>
          <p:spPr bwMode="auto">
            <a:xfrm flipH="1">
              <a:off x="4443148" y="5659400"/>
              <a:ext cx="150019" cy="73582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7" name="Freeform 123"/>
            <p:cNvSpPr>
              <a:spLocks/>
            </p:cNvSpPr>
            <p:nvPr/>
          </p:nvSpPr>
          <p:spPr bwMode="auto">
            <a:xfrm>
              <a:off x="4443148" y="4988508"/>
              <a:ext cx="164835" cy="11902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1" y="55"/>
                </a:cxn>
                <a:cxn ang="0">
                  <a:pos x="89" y="34"/>
                </a:cxn>
                <a:cxn ang="0">
                  <a:pos x="8" y="0"/>
                </a:cxn>
                <a:cxn ang="0">
                  <a:pos x="0" y="13"/>
                </a:cxn>
              </a:cxnLst>
              <a:rect l="0" t="0" r="r" b="b"/>
              <a:pathLst>
                <a:path w="89" h="55">
                  <a:moveTo>
                    <a:pt x="0" y="13"/>
                  </a:moveTo>
                  <a:lnTo>
                    <a:pt x="81" y="55"/>
                  </a:lnTo>
                  <a:lnTo>
                    <a:pt x="89" y="34"/>
                  </a:lnTo>
                  <a:lnTo>
                    <a:pt x="8" y="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H="1" flipV="1">
              <a:off x="4443148" y="5016642"/>
              <a:ext cx="150019" cy="90895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 flipV="1">
              <a:off x="4174596" y="5568505"/>
              <a:ext cx="135202" cy="1190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8" y="3"/>
                    <a:pt x="7" y="4"/>
                    <a:pt x="5" y="5"/>
                  </a:cubicBezTo>
                  <a:cubicBezTo>
                    <a:pt x="4" y="6"/>
                    <a:pt x="3" y="7"/>
                    <a:pt x="2" y="8"/>
                  </a:cubicBezTo>
                  <a:cubicBezTo>
                    <a:pt x="2" y="8"/>
                    <a:pt x="0" y="5"/>
                    <a:pt x="0" y="5"/>
                  </a:cubicBezTo>
                  <a:cubicBezTo>
                    <a:pt x="0" y="5"/>
                    <a:pt x="7" y="0"/>
                    <a:pt x="7" y="0"/>
                  </a:cubicBezTo>
                  <a:cubicBezTo>
                    <a:pt x="7" y="0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 flipV="1">
              <a:off x="4204229" y="5568505"/>
              <a:ext cx="105569" cy="75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5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219046" y="5300148"/>
              <a:ext cx="75935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1" y="14"/>
                </a:cxn>
                <a:cxn ang="0">
                  <a:pos x="0" y="0"/>
                </a:cxn>
                <a:cxn ang="0">
                  <a:pos x="0" y="21"/>
                </a:cxn>
              </a:cxnLst>
              <a:rect l="0" t="0" r="r" b="b"/>
              <a:pathLst>
                <a:path w="41" h="21">
                  <a:moveTo>
                    <a:pt x="0" y="21"/>
                  </a:moveTo>
                  <a:lnTo>
                    <a:pt x="41" y="14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6C6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3" name="Rectangle 129"/>
            <p:cNvSpPr>
              <a:spLocks noChangeArrowheads="1"/>
            </p:cNvSpPr>
            <p:nvPr/>
          </p:nvSpPr>
          <p:spPr bwMode="auto">
            <a:xfrm>
              <a:off x="4219046" y="5330446"/>
              <a:ext cx="75935" cy="134178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>
              <a:off x="4219046" y="5449476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5" name="Rectangle 131"/>
            <p:cNvSpPr>
              <a:spLocks noChangeArrowheads="1"/>
            </p:cNvSpPr>
            <p:nvPr/>
          </p:nvSpPr>
          <p:spPr bwMode="auto">
            <a:xfrm>
              <a:off x="4219046" y="543432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6" name="Rectangle 132"/>
            <p:cNvSpPr>
              <a:spLocks noChangeArrowheads="1"/>
            </p:cNvSpPr>
            <p:nvPr/>
          </p:nvSpPr>
          <p:spPr bwMode="auto">
            <a:xfrm>
              <a:off x="4219046" y="5404028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>
              <a:off x="4219046" y="5391043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8" name="Rectangle 134"/>
            <p:cNvSpPr>
              <a:spLocks noChangeArrowheads="1"/>
            </p:cNvSpPr>
            <p:nvPr/>
          </p:nvSpPr>
          <p:spPr bwMode="auto">
            <a:xfrm>
              <a:off x="4219046" y="5360745"/>
              <a:ext cx="75935" cy="15149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9" name="Rectangle 135"/>
            <p:cNvSpPr>
              <a:spLocks noChangeArrowheads="1"/>
            </p:cNvSpPr>
            <p:nvPr/>
          </p:nvSpPr>
          <p:spPr bwMode="auto">
            <a:xfrm>
              <a:off x="4219046" y="5345596"/>
              <a:ext cx="75935" cy="2164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1" name="Rectangle 137"/>
            <p:cNvSpPr>
              <a:spLocks noChangeArrowheads="1"/>
            </p:cNvSpPr>
            <p:nvPr/>
          </p:nvSpPr>
          <p:spPr bwMode="auto">
            <a:xfrm>
              <a:off x="2357702" y="3547174"/>
              <a:ext cx="924189" cy="612459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2" name="Line 138"/>
            <p:cNvSpPr>
              <a:spLocks noChangeShapeType="1"/>
            </p:cNvSpPr>
            <p:nvPr/>
          </p:nvSpPr>
          <p:spPr bwMode="auto">
            <a:xfrm flipH="1">
              <a:off x="4785783" y="4824032"/>
              <a:ext cx="894556" cy="2164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>
              <a:off x="5456237" y="4778584"/>
              <a:ext cx="90752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5456237" y="4778584"/>
              <a:ext cx="90752" cy="88731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9" y="41"/>
                </a:cxn>
                <a:cxn ang="0">
                  <a:pos x="0" y="0"/>
                </a:cxn>
              </a:cxnLst>
              <a:rect l="0" t="0" r="r" b="b"/>
              <a:pathLst>
                <a:path w="49" h="41">
                  <a:moveTo>
                    <a:pt x="24" y="21"/>
                  </a:moveTo>
                  <a:lnTo>
                    <a:pt x="49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5" name="Rectangle 141"/>
            <p:cNvSpPr>
              <a:spLocks noChangeArrowheads="1"/>
            </p:cNvSpPr>
            <p:nvPr/>
          </p:nvSpPr>
          <p:spPr bwMode="auto">
            <a:xfrm>
              <a:off x="5187685" y="4778584"/>
              <a:ext cx="75935" cy="88731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7" name="Rectangle 143"/>
            <p:cNvSpPr>
              <a:spLocks noChangeArrowheads="1"/>
            </p:cNvSpPr>
            <p:nvPr/>
          </p:nvSpPr>
          <p:spPr bwMode="auto">
            <a:xfrm>
              <a:off x="5263620" y="4748286"/>
              <a:ext cx="192617" cy="149327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8" name="Rectangle 144"/>
            <p:cNvSpPr>
              <a:spLocks noChangeArrowheads="1"/>
            </p:cNvSpPr>
            <p:nvPr/>
          </p:nvSpPr>
          <p:spPr bwMode="auto">
            <a:xfrm>
              <a:off x="5621073" y="4763435"/>
              <a:ext cx="103717" cy="119029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9" name="Freeform 145"/>
            <p:cNvSpPr>
              <a:spLocks/>
            </p:cNvSpPr>
            <p:nvPr/>
          </p:nvSpPr>
          <p:spPr bwMode="auto">
            <a:xfrm>
              <a:off x="5621073" y="4763435"/>
              <a:ext cx="103717" cy="119029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56" h="55">
                  <a:moveTo>
                    <a:pt x="32" y="28"/>
                  </a:moveTo>
                  <a:lnTo>
                    <a:pt x="0" y="55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0" name="Rectangle 146"/>
            <p:cNvSpPr>
              <a:spLocks noChangeArrowheads="1"/>
            </p:cNvSpPr>
            <p:nvPr/>
          </p:nvSpPr>
          <p:spPr bwMode="auto">
            <a:xfrm>
              <a:off x="5621073" y="4360900"/>
              <a:ext cx="118533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1" name="Rectangle 147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>
              <a:off x="5591439" y="4464780"/>
              <a:ext cx="177800" cy="313804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3" name="Line 149"/>
            <p:cNvSpPr>
              <a:spLocks noChangeShapeType="1"/>
            </p:cNvSpPr>
            <p:nvPr/>
          </p:nvSpPr>
          <p:spPr bwMode="auto">
            <a:xfrm flipV="1">
              <a:off x="4770966" y="4540526"/>
              <a:ext cx="1852" cy="298655"/>
            </a:xfrm>
            <a:prstGeom prst="line">
              <a:avLst/>
            </a:prstGeom>
            <a:noFill/>
            <a:ln w="12700">
              <a:solidFill>
                <a:srgbClr val="E02B23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641071" y="5815220"/>
              <a:ext cx="505619" cy="283506"/>
            </a:xfrm>
            <a:prstGeom prst="rect">
              <a:avLst/>
            </a:prstGeom>
            <a:gradFill>
              <a:gsLst>
                <a:gs pos="0">
                  <a:srgbClr val="E20613"/>
                </a:gs>
                <a:gs pos="100000">
                  <a:srgbClr val="E20613">
                    <a:alpha val="25000"/>
                  </a:srgbClr>
                </a:gs>
              </a:gsLst>
              <a:lin ang="0" scaled="1"/>
            </a:gradFill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>
              <a:off x="2922587" y="5284999"/>
              <a:ext cx="864923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517231" y="4555675"/>
              <a:ext cx="90752" cy="887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4"/>
                </a:cxn>
                <a:cxn ang="0">
                  <a:pos x="33" y="41"/>
                </a:cxn>
                <a:cxn ang="0">
                  <a:pos x="49" y="27"/>
                </a:cxn>
                <a:cxn ang="0">
                  <a:pos x="16" y="0"/>
                </a:cxn>
              </a:cxnLst>
              <a:rect l="0" t="0" r="r" b="b"/>
              <a:pathLst>
                <a:path w="49" h="41">
                  <a:moveTo>
                    <a:pt x="16" y="0"/>
                  </a:moveTo>
                  <a:lnTo>
                    <a:pt x="0" y="14"/>
                  </a:lnTo>
                  <a:lnTo>
                    <a:pt x="33" y="41"/>
                  </a:lnTo>
                  <a:lnTo>
                    <a:pt x="49" y="27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4443148" y="4540526"/>
              <a:ext cx="179652" cy="179626"/>
            </a:xfrm>
            <a:custGeom>
              <a:avLst/>
              <a:gdLst/>
              <a:ahLst/>
              <a:cxnLst>
                <a:cxn ang="0">
                  <a:pos x="97" y="69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73" y="83"/>
                </a:cxn>
                <a:cxn ang="0">
                  <a:pos x="97" y="69"/>
                </a:cxn>
              </a:cxnLst>
              <a:rect l="0" t="0" r="r" b="b"/>
              <a:pathLst>
                <a:path w="97" h="83">
                  <a:moveTo>
                    <a:pt x="97" y="69"/>
                  </a:moveTo>
                  <a:lnTo>
                    <a:pt x="16" y="0"/>
                  </a:lnTo>
                  <a:lnTo>
                    <a:pt x="0" y="21"/>
                  </a:lnTo>
                  <a:lnTo>
                    <a:pt x="73" y="83"/>
                  </a:lnTo>
                  <a:lnTo>
                    <a:pt x="97" y="69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3" name="Line 159"/>
            <p:cNvSpPr>
              <a:spLocks noChangeShapeType="1"/>
            </p:cNvSpPr>
            <p:nvPr/>
          </p:nvSpPr>
          <p:spPr bwMode="auto">
            <a:xfrm>
              <a:off x="4443148" y="4585973"/>
              <a:ext cx="135202" cy="134178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solidFill>
              <a:srgbClr val="E02B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5" name="Freeform 161"/>
            <p:cNvSpPr>
              <a:spLocks/>
            </p:cNvSpPr>
            <p:nvPr/>
          </p:nvSpPr>
          <p:spPr bwMode="auto">
            <a:xfrm>
              <a:off x="4682066" y="4839181"/>
              <a:ext cx="88900" cy="88731"/>
            </a:xfrm>
            <a:custGeom>
              <a:avLst/>
              <a:gdLst/>
              <a:ahLst/>
              <a:cxnLst>
                <a:cxn ang="0">
                  <a:pos x="32" y="41"/>
                </a:cxn>
                <a:cxn ang="0">
                  <a:pos x="48" y="27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32" y="41"/>
                </a:cxn>
              </a:cxnLst>
              <a:rect l="0" t="0" r="r" b="b"/>
              <a:pathLst>
                <a:path w="48" h="41">
                  <a:moveTo>
                    <a:pt x="32" y="41"/>
                  </a:moveTo>
                  <a:lnTo>
                    <a:pt x="48" y="27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32" y="41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9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4682066" y="4763435"/>
              <a:ext cx="162983" cy="1796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2" y="83"/>
                </a:cxn>
                <a:cxn ang="0">
                  <a:pos x="88" y="69"/>
                </a:cxn>
                <a:cxn ang="0">
                  <a:pos x="16" y="0"/>
                </a:cxn>
                <a:cxn ang="0">
                  <a:pos x="0" y="14"/>
                </a:cxn>
              </a:cxnLst>
              <a:rect l="0" t="0" r="r" b="b"/>
              <a:pathLst>
                <a:path w="88" h="83">
                  <a:moveTo>
                    <a:pt x="0" y="14"/>
                  </a:moveTo>
                  <a:lnTo>
                    <a:pt x="72" y="83"/>
                  </a:lnTo>
                  <a:lnTo>
                    <a:pt x="88" y="69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8" name="Line 164"/>
            <p:cNvSpPr>
              <a:spLocks noChangeShapeType="1"/>
            </p:cNvSpPr>
            <p:nvPr/>
          </p:nvSpPr>
          <p:spPr bwMode="auto">
            <a:xfrm flipH="1" flipV="1">
              <a:off x="4711700" y="4763435"/>
              <a:ext cx="133350" cy="14932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auto">
            <a:xfrm>
              <a:off x="4593166" y="5897458"/>
              <a:ext cx="118533" cy="1493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4" y="13"/>
                </a:cxn>
                <a:cxn ang="0">
                  <a:pos x="16" y="69"/>
                </a:cxn>
                <a:cxn ang="0">
                  <a:pos x="0" y="55"/>
                </a:cxn>
                <a:cxn ang="0">
                  <a:pos x="56" y="0"/>
                </a:cxn>
              </a:cxnLst>
              <a:rect l="0" t="0" r="r" b="b"/>
              <a:pathLst>
                <a:path w="64" h="69">
                  <a:moveTo>
                    <a:pt x="56" y="0"/>
                  </a:moveTo>
                  <a:lnTo>
                    <a:pt x="64" y="13"/>
                  </a:lnTo>
                  <a:lnTo>
                    <a:pt x="16" y="69"/>
                  </a:lnTo>
                  <a:lnTo>
                    <a:pt x="0" y="55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 flipV="1">
              <a:off x="4593166" y="5897458"/>
              <a:ext cx="88900" cy="119029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696883" y="4479929"/>
              <a:ext cx="148167" cy="7574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80" y="14"/>
                </a:cxn>
                <a:cxn ang="0">
                  <a:pos x="80" y="35"/>
                </a:cxn>
                <a:cxn ang="0">
                  <a:pos x="0" y="14"/>
                </a:cxn>
              </a:cxnLst>
              <a:rect l="0" t="0" r="r" b="b"/>
              <a:pathLst>
                <a:path w="80" h="35">
                  <a:moveTo>
                    <a:pt x="0" y="14"/>
                  </a:moveTo>
                  <a:lnTo>
                    <a:pt x="0" y="0"/>
                  </a:lnTo>
                  <a:lnTo>
                    <a:pt x="80" y="14"/>
                  </a:lnTo>
                  <a:lnTo>
                    <a:pt x="80" y="35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 flipH="1" flipV="1">
              <a:off x="4696883" y="4510228"/>
              <a:ext cx="148167" cy="45447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V="1">
              <a:off x="3757877" y="4674704"/>
              <a:ext cx="1852" cy="610295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6" name="Line 172"/>
            <p:cNvSpPr>
              <a:spLocks noChangeShapeType="1"/>
            </p:cNvSpPr>
            <p:nvPr/>
          </p:nvSpPr>
          <p:spPr bwMode="auto">
            <a:xfrm>
              <a:off x="3176323" y="4689853"/>
              <a:ext cx="566737" cy="2164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C9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3713427" y="5241716"/>
              <a:ext cx="133350" cy="1341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2" y="13"/>
                </a:cxn>
                <a:cxn ang="0">
                  <a:pos x="16" y="62"/>
                </a:cxn>
                <a:cxn ang="0">
                  <a:pos x="0" y="48"/>
                </a:cxn>
                <a:cxn ang="0">
                  <a:pos x="56" y="0"/>
                </a:cxn>
              </a:cxnLst>
              <a:rect l="0" t="0" r="r" b="b"/>
              <a:pathLst>
                <a:path w="72" h="62">
                  <a:moveTo>
                    <a:pt x="56" y="0"/>
                  </a:moveTo>
                  <a:lnTo>
                    <a:pt x="72" y="13"/>
                  </a:lnTo>
                  <a:lnTo>
                    <a:pt x="16" y="62"/>
                  </a:lnTo>
                  <a:lnTo>
                    <a:pt x="0" y="48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9" name="Line 175"/>
            <p:cNvSpPr>
              <a:spLocks noChangeShapeType="1"/>
            </p:cNvSpPr>
            <p:nvPr/>
          </p:nvSpPr>
          <p:spPr bwMode="auto">
            <a:xfrm flipV="1">
              <a:off x="3713427" y="5241716"/>
              <a:ext cx="103717" cy="103880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auto">
            <a:xfrm>
              <a:off x="3713427" y="4598958"/>
              <a:ext cx="118533" cy="1211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64" y="42"/>
                </a:cxn>
                <a:cxn ang="0">
                  <a:pos x="48" y="56"/>
                </a:cxn>
                <a:cxn ang="0">
                  <a:pos x="0" y="7"/>
                </a:cxn>
              </a:cxnLst>
              <a:rect l="0" t="0" r="r" b="b"/>
              <a:pathLst>
                <a:path w="64" h="56">
                  <a:moveTo>
                    <a:pt x="0" y="7"/>
                  </a:moveTo>
                  <a:lnTo>
                    <a:pt x="8" y="0"/>
                  </a:lnTo>
                  <a:lnTo>
                    <a:pt x="64" y="42"/>
                  </a:lnTo>
                  <a:lnTo>
                    <a:pt x="48" y="56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127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 flipH="1" flipV="1">
              <a:off x="3713427" y="4614108"/>
              <a:ext cx="88900" cy="106044"/>
            </a:xfrm>
            <a:prstGeom prst="line">
              <a:avLst/>
            </a:prstGeom>
            <a:noFill/>
            <a:ln w="254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2" name="Rectangle 178"/>
            <p:cNvSpPr>
              <a:spLocks noChangeArrowheads="1"/>
            </p:cNvSpPr>
            <p:nvPr/>
          </p:nvSpPr>
          <p:spPr bwMode="auto">
            <a:xfrm>
              <a:off x="3250406" y="4629257"/>
              <a:ext cx="150019" cy="90895"/>
            </a:xfrm>
            <a:prstGeom prst="rect">
              <a:avLst/>
            </a:prstGeom>
            <a:solidFill>
              <a:srgbClr val="76C6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3" name="Rectangle 179"/>
            <p:cNvSpPr>
              <a:spLocks noChangeArrowheads="1"/>
            </p:cNvSpPr>
            <p:nvPr/>
          </p:nvSpPr>
          <p:spPr bwMode="auto">
            <a:xfrm>
              <a:off x="3250406" y="4629257"/>
              <a:ext cx="16669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>
              <a:off x="328189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5" name="Rectangle 181"/>
            <p:cNvSpPr>
              <a:spLocks noChangeArrowheads="1"/>
            </p:cNvSpPr>
            <p:nvPr/>
          </p:nvSpPr>
          <p:spPr bwMode="auto">
            <a:xfrm>
              <a:off x="3311525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6" name="Rectangle 182"/>
            <p:cNvSpPr>
              <a:spLocks noChangeArrowheads="1"/>
            </p:cNvSpPr>
            <p:nvPr/>
          </p:nvSpPr>
          <p:spPr bwMode="auto">
            <a:xfrm>
              <a:off x="3326342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>
              <a:off x="3355975" y="4629257"/>
              <a:ext cx="14817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8" name="Rectangle 184"/>
            <p:cNvSpPr>
              <a:spLocks noChangeArrowheads="1"/>
            </p:cNvSpPr>
            <p:nvPr/>
          </p:nvSpPr>
          <p:spPr bwMode="auto">
            <a:xfrm>
              <a:off x="3385608" y="4629257"/>
              <a:ext cx="1852" cy="90895"/>
            </a:xfrm>
            <a:prstGeom prst="rect">
              <a:avLst/>
            </a:prstGeom>
            <a:solidFill>
              <a:srgbClr val="C149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9" name="Freeform 185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 flipV="1">
              <a:off x="3146689" y="4570824"/>
              <a:ext cx="59267" cy="2229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3" y="2"/>
                    <a:pt x="3" y="4"/>
                    <a:pt x="3" y="7"/>
                  </a:cubicBezTo>
                  <a:cubicBezTo>
                    <a:pt x="3" y="10"/>
                    <a:pt x="3" y="13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 flipV="1">
              <a:off x="3191139" y="4570824"/>
              <a:ext cx="14817" cy="2229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" y="15"/>
                </a:cxn>
              </a:cxnLst>
              <a:rect l="0" t="0" r="r" b="b"/>
              <a:pathLst>
                <a:path w="1" h="15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10"/>
                    <a:pt x="0" y="13"/>
                    <a:pt x="1" y="15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auto">
            <a:xfrm flipV="1">
              <a:off x="3474508" y="4570824"/>
              <a:ext cx="59267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4" y="15"/>
                    <a:pt x="4" y="15"/>
                  </a:cubicBezTo>
                  <a:cubicBezTo>
                    <a:pt x="4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3" name="Freeform 189"/>
            <p:cNvSpPr>
              <a:spLocks/>
            </p:cNvSpPr>
            <p:nvPr/>
          </p:nvSpPr>
          <p:spPr bwMode="auto">
            <a:xfrm flipV="1">
              <a:off x="3474508" y="4570824"/>
              <a:ext cx="1852" cy="22290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cubicBezTo>
                    <a:pt x="0" y="13"/>
                    <a:pt x="0" y="11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noFill/>
            <a:ln w="26988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4" name="Rectangle 190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solidFill>
              <a:srgbClr val="E02B2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5" name="Rectangle 191"/>
            <p:cNvSpPr>
              <a:spLocks noChangeArrowheads="1"/>
            </p:cNvSpPr>
            <p:nvPr/>
          </p:nvSpPr>
          <p:spPr bwMode="auto">
            <a:xfrm>
              <a:off x="3087423" y="4629257"/>
              <a:ext cx="44450" cy="103880"/>
            </a:xfrm>
            <a:prstGeom prst="rect">
              <a:avLst/>
            </a:prstGeom>
            <a:noFill/>
            <a:ln w="12700">
              <a:solidFill>
                <a:srgbClr val="1D1D1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2892954" y="4287319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7" name="Freeform 193"/>
            <p:cNvSpPr>
              <a:spLocks/>
            </p:cNvSpPr>
            <p:nvPr/>
          </p:nvSpPr>
          <p:spPr bwMode="auto">
            <a:xfrm>
              <a:off x="2863321" y="4241871"/>
              <a:ext cx="59267" cy="6059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" y="0"/>
                </a:cxn>
                <a:cxn ang="0">
                  <a:pos x="32" y="28"/>
                </a:cxn>
                <a:cxn ang="0">
                  <a:pos x="0" y="28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lnTo>
                    <a:pt x="16" y="0"/>
                  </a:lnTo>
                  <a:lnTo>
                    <a:pt x="3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2863321" y="5062090"/>
              <a:ext cx="59267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1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lnTo>
                    <a:pt x="16" y="21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9" name="Line 195"/>
            <p:cNvSpPr>
              <a:spLocks noChangeShapeType="1"/>
            </p:cNvSpPr>
            <p:nvPr/>
          </p:nvSpPr>
          <p:spPr bwMode="auto">
            <a:xfrm>
              <a:off x="2968890" y="5510072"/>
              <a:ext cx="1852" cy="2077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auto">
            <a:xfrm>
              <a:off x="2937404" y="5479774"/>
              <a:ext cx="61119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0"/>
                </a:cxn>
                <a:cxn ang="0">
                  <a:pos x="33" y="21"/>
                </a:cxn>
                <a:cxn ang="0">
                  <a:pos x="0" y="21"/>
                </a:cxn>
              </a:cxnLst>
              <a:rect l="0" t="0" r="r" b="b"/>
              <a:pathLst>
                <a:path w="33" h="21">
                  <a:moveTo>
                    <a:pt x="0" y="21"/>
                  </a:moveTo>
                  <a:lnTo>
                    <a:pt x="17" y="0"/>
                  </a:lnTo>
                  <a:lnTo>
                    <a:pt x="3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1" name="Freeform 197"/>
            <p:cNvSpPr>
              <a:spLocks/>
            </p:cNvSpPr>
            <p:nvPr/>
          </p:nvSpPr>
          <p:spPr bwMode="auto">
            <a:xfrm>
              <a:off x="2937404" y="5717832"/>
              <a:ext cx="61119" cy="45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1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1">
                  <a:moveTo>
                    <a:pt x="0" y="0"/>
                  </a:moveTo>
                  <a:lnTo>
                    <a:pt x="17" y="2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2" name="Line 198"/>
            <p:cNvSpPr>
              <a:spLocks noChangeShapeType="1"/>
            </p:cNvSpPr>
            <p:nvPr/>
          </p:nvSpPr>
          <p:spPr bwMode="auto">
            <a:xfrm flipV="1">
              <a:off x="4980252" y="2079870"/>
              <a:ext cx="1852" cy="1514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3" name="Line 199"/>
            <p:cNvSpPr>
              <a:spLocks noChangeShapeType="1"/>
            </p:cNvSpPr>
            <p:nvPr/>
          </p:nvSpPr>
          <p:spPr bwMode="auto">
            <a:xfrm>
              <a:off x="4980252" y="1737932"/>
              <a:ext cx="1852" cy="21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 flipV="1">
              <a:off x="5396970" y="5525221"/>
              <a:ext cx="1852" cy="341938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 flipH="1">
              <a:off x="5396970" y="5510072"/>
              <a:ext cx="283369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6" name="Line 202"/>
            <p:cNvSpPr>
              <a:spLocks noChangeShapeType="1"/>
            </p:cNvSpPr>
            <p:nvPr/>
          </p:nvSpPr>
          <p:spPr bwMode="auto">
            <a:xfrm>
              <a:off x="5382154" y="5525221"/>
              <a:ext cx="298185" cy="357087"/>
            </a:xfrm>
            <a:prstGeom prst="line">
              <a:avLst/>
            </a:prstGeom>
            <a:noFill/>
            <a:ln w="254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7" name="Line 203"/>
            <p:cNvSpPr>
              <a:spLocks noChangeShapeType="1"/>
            </p:cNvSpPr>
            <p:nvPr/>
          </p:nvSpPr>
          <p:spPr bwMode="auto">
            <a:xfrm flipV="1">
              <a:off x="5680339" y="5867160"/>
              <a:ext cx="1852" cy="341938"/>
            </a:xfrm>
            <a:prstGeom prst="line">
              <a:avLst/>
            </a:prstGeom>
            <a:noFill/>
            <a:ln w="12700">
              <a:solidFill>
                <a:srgbClr val="E2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9" name="Freeform 205"/>
            <p:cNvSpPr>
              <a:spLocks/>
            </p:cNvSpPr>
            <p:nvPr/>
          </p:nvSpPr>
          <p:spPr bwMode="auto">
            <a:xfrm flipV="1">
              <a:off x="5576623" y="6165814"/>
              <a:ext cx="207433" cy="10388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0"/>
                </a:cxn>
                <a:cxn ang="0">
                  <a:pos x="14" y="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1" name="Line 207"/>
            <p:cNvSpPr>
              <a:spLocks noChangeShapeType="1"/>
            </p:cNvSpPr>
            <p:nvPr/>
          </p:nvSpPr>
          <p:spPr bwMode="auto">
            <a:xfrm flipH="1">
              <a:off x="5515504" y="6150665"/>
              <a:ext cx="313002" cy="2164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2" name="Rectangle 2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4" name="Rectangle 2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5293254" y="5434326"/>
              <a:ext cx="177800" cy="13417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62"/>
                </a:cxn>
                <a:cxn ang="0">
                  <a:pos x="96" y="21"/>
                </a:cxn>
                <a:cxn ang="0">
                  <a:pos x="88" y="0"/>
                </a:cxn>
                <a:cxn ang="0">
                  <a:pos x="0" y="48"/>
                </a:cxn>
              </a:cxnLst>
              <a:rect l="0" t="0" r="r" b="b"/>
              <a:pathLst>
                <a:path w="96" h="62">
                  <a:moveTo>
                    <a:pt x="0" y="48"/>
                  </a:moveTo>
                  <a:lnTo>
                    <a:pt x="8" y="62"/>
                  </a:lnTo>
                  <a:lnTo>
                    <a:pt x="96" y="21"/>
                  </a:lnTo>
                  <a:lnTo>
                    <a:pt x="88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8" name="Freeform 214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0" name="Freeform 216"/>
            <p:cNvSpPr>
              <a:spLocks/>
            </p:cNvSpPr>
            <p:nvPr/>
          </p:nvSpPr>
          <p:spPr bwMode="auto">
            <a:xfrm>
              <a:off x="5591439" y="5806563"/>
              <a:ext cx="192617" cy="13417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8" y="62"/>
                </a:cxn>
                <a:cxn ang="0">
                  <a:pos x="104" y="21"/>
                </a:cxn>
                <a:cxn ang="0">
                  <a:pos x="88" y="0"/>
                </a:cxn>
                <a:cxn ang="0">
                  <a:pos x="0" y="49"/>
                </a:cxn>
              </a:cxnLst>
              <a:rect l="0" t="0" r="r" b="b"/>
              <a:pathLst>
                <a:path w="104" h="62">
                  <a:moveTo>
                    <a:pt x="0" y="49"/>
                  </a:moveTo>
                  <a:lnTo>
                    <a:pt x="8" y="62"/>
                  </a:lnTo>
                  <a:lnTo>
                    <a:pt x="104" y="21"/>
                  </a:lnTo>
                  <a:lnTo>
                    <a:pt x="88" y="0"/>
                  </a:lnTo>
                  <a:lnTo>
                    <a:pt x="0" y="49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2" name="Freeform 218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4" name="Freeform 220"/>
            <p:cNvSpPr>
              <a:spLocks/>
            </p:cNvSpPr>
            <p:nvPr/>
          </p:nvSpPr>
          <p:spPr bwMode="auto">
            <a:xfrm>
              <a:off x="5591439" y="5434326"/>
              <a:ext cx="177800" cy="134178"/>
            </a:xfrm>
            <a:custGeom>
              <a:avLst/>
              <a:gdLst/>
              <a:ahLst/>
              <a:cxnLst>
                <a:cxn ang="0">
                  <a:pos x="96" y="48"/>
                </a:cxn>
                <a:cxn ang="0">
                  <a:pos x="88" y="62"/>
                </a:cxn>
                <a:cxn ang="0">
                  <a:pos x="0" y="21"/>
                </a:cxn>
                <a:cxn ang="0">
                  <a:pos x="8" y="0"/>
                </a:cxn>
                <a:cxn ang="0">
                  <a:pos x="96" y="48"/>
                </a:cxn>
              </a:cxnLst>
              <a:rect l="0" t="0" r="r" b="b"/>
              <a:pathLst>
                <a:path w="96" h="62">
                  <a:moveTo>
                    <a:pt x="96" y="48"/>
                  </a:moveTo>
                  <a:lnTo>
                    <a:pt x="88" y="6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96" y="48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6" name="Freeform 222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9E9C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8" name="Freeform 224"/>
            <p:cNvSpPr>
              <a:spLocks/>
            </p:cNvSpPr>
            <p:nvPr/>
          </p:nvSpPr>
          <p:spPr bwMode="auto">
            <a:xfrm>
              <a:off x="5293254" y="5821712"/>
              <a:ext cx="177800" cy="13417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8" y="62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96" y="42"/>
                </a:cxn>
              </a:cxnLst>
              <a:rect l="0" t="0" r="r" b="b"/>
              <a:pathLst>
                <a:path w="96" h="62">
                  <a:moveTo>
                    <a:pt x="96" y="42"/>
                  </a:moveTo>
                  <a:lnTo>
                    <a:pt x="88" y="62"/>
                  </a:lnTo>
                  <a:lnTo>
                    <a:pt x="0" y="14"/>
                  </a:lnTo>
                  <a:lnTo>
                    <a:pt x="8" y="0"/>
                  </a:lnTo>
                  <a:lnTo>
                    <a:pt x="96" y="42"/>
                  </a:lnTo>
                  <a:close/>
                </a:path>
              </a:pathLst>
            </a:custGeom>
            <a:noFill/>
            <a:ln w="12700">
              <a:solidFill>
                <a:srgbClr val="1211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0" name="Freeform 226"/>
            <p:cNvSpPr>
              <a:spLocks/>
            </p:cNvSpPr>
            <p:nvPr/>
          </p:nvSpPr>
          <p:spPr bwMode="auto">
            <a:xfrm flipV="1">
              <a:off x="5098785" y="5300148"/>
              <a:ext cx="1089025" cy="101499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73" y="36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8" y="68"/>
                </a:cxn>
              </a:cxnLst>
              <a:rect l="0" t="0" r="r" b="b"/>
              <a:pathLst>
                <a:path w="73" h="68">
                  <a:moveTo>
                    <a:pt x="55" y="68"/>
                  </a:moveTo>
                  <a:cubicBezTo>
                    <a:pt x="66" y="62"/>
                    <a:pt x="73" y="50"/>
                    <a:pt x="73" y="36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0"/>
                    <a:pt x="7" y="61"/>
                    <a:pt x="18" y="68"/>
                  </a:cubicBezTo>
                </a:path>
              </a:pathLst>
            </a:custGeom>
            <a:noFill/>
            <a:ln w="39688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1" name="Rectangle 227"/>
            <p:cNvSpPr>
              <a:spLocks noChangeArrowheads="1"/>
            </p:cNvSpPr>
            <p:nvPr/>
          </p:nvSpPr>
          <p:spPr bwMode="auto">
            <a:xfrm>
              <a:off x="4144962" y="4817539"/>
              <a:ext cx="283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2761456" y="5877980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2731823" y="5222238"/>
              <a:ext cx="32781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2542910" y="464873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PLL1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018896" y="5557684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PLL2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5780352" y="5646415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5845175" y="6042457"/>
              <a:ext cx="17780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5819245" y="4605451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6460066" y="4192095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5208058" y="2926058"/>
              <a:ext cx="3500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8245474" y="4192095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ETM-X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467350" y="861444"/>
              <a:ext cx="40005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ETM-Y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4535752" y="3456279"/>
              <a:ext cx="28522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3776398" y="3947545"/>
              <a:ext cx="23521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2678112" y="3750606"/>
              <a:ext cx="350044" cy="21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6491552" y="939354"/>
              <a:ext cx="15279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Interferometer Acronyms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6491552" y="1103831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6739731" y="1103831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6865672" y="1103831"/>
              <a:ext cx="12983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Pre-Stabilized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6491552" y="1263979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6865672" y="1263979"/>
              <a:ext cx="1064948" cy="30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V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acuum System</a:t>
              </a:r>
              <a:endParaRPr lang="en-US" sz="1000" i="0" dirty="0" smtClean="0">
                <a:latin typeface="Helvetica" pitchFamily="34" charset="0"/>
                <a:cs typeface="Helvetica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6491552" y="1426292"/>
              <a:ext cx="27040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6865672" y="1426292"/>
              <a:ext cx="16853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Input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6491552" y="1586440"/>
              <a:ext cx="32041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PRM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6865672" y="1586440"/>
              <a:ext cx="150574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Power Recycling Mirror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6491552" y="1744424"/>
              <a:ext cx="24817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BS 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6865672" y="1744424"/>
              <a:ext cx="90196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Beam Splitter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6491552" y="1908901"/>
              <a:ext cx="2555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ITM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6865672" y="1908901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6939756" y="1908901"/>
              <a:ext cx="1711325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Input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6491552" y="2069049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ETM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5" name="Rectangle 261"/>
            <p:cNvSpPr>
              <a:spLocks noChangeArrowheads="1"/>
            </p:cNvSpPr>
            <p:nvPr/>
          </p:nvSpPr>
          <p:spPr bwMode="auto">
            <a:xfrm>
              <a:off x="6865672" y="2069049"/>
              <a:ext cx="777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6" name="Rectangle 262"/>
            <p:cNvSpPr>
              <a:spLocks noChangeArrowheads="1"/>
            </p:cNvSpPr>
            <p:nvPr/>
          </p:nvSpPr>
          <p:spPr bwMode="auto">
            <a:xfrm>
              <a:off x="6939756" y="2069049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Arm Cavity End Test Mass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9" name="Rectangle 265"/>
            <p:cNvSpPr>
              <a:spLocks noChangeArrowheads="1"/>
            </p:cNvSpPr>
            <p:nvPr/>
          </p:nvSpPr>
          <p:spPr bwMode="auto">
            <a:xfrm>
              <a:off x="6491552" y="2231361"/>
              <a:ext cx="14816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0" name="Rectangle 266"/>
            <p:cNvSpPr>
              <a:spLocks noChangeArrowheads="1"/>
            </p:cNvSpPr>
            <p:nvPr/>
          </p:nvSpPr>
          <p:spPr bwMode="auto">
            <a:xfrm>
              <a:off x="6865672" y="2231361"/>
              <a:ext cx="10649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Faraday Isolator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>
              <a:off x="6491552" y="2391510"/>
              <a:ext cx="3352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OMC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2" name="Rectangle 268"/>
            <p:cNvSpPr>
              <a:spLocks noChangeArrowheads="1"/>
            </p:cNvSpPr>
            <p:nvPr/>
          </p:nvSpPr>
          <p:spPr bwMode="auto">
            <a:xfrm>
              <a:off x="6865672" y="2391510"/>
              <a:ext cx="179281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Output Mode Cleaner Cavity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3" name="Rectangle 269"/>
            <p:cNvSpPr>
              <a:spLocks noChangeArrowheads="1"/>
            </p:cNvSpPr>
            <p:nvPr/>
          </p:nvSpPr>
          <p:spPr bwMode="auto">
            <a:xfrm>
              <a:off x="6491552" y="2551658"/>
              <a:ext cx="2129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PD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>
              <a:off x="6865672" y="2551658"/>
              <a:ext cx="16390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 Photodiode (Data Output)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5" name="Rectangle 271"/>
            <p:cNvSpPr>
              <a:spLocks noChangeArrowheads="1"/>
            </p:cNvSpPr>
            <p:nvPr/>
          </p:nvSpPr>
          <p:spPr bwMode="auto">
            <a:xfrm>
              <a:off x="4233862" y="4477765"/>
              <a:ext cx="170392" cy="15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6" name="Rectangle 272"/>
            <p:cNvSpPr>
              <a:spLocks noChangeArrowheads="1"/>
            </p:cNvSpPr>
            <p:nvPr/>
          </p:nvSpPr>
          <p:spPr bwMode="auto">
            <a:xfrm>
              <a:off x="4735777" y="4962538"/>
              <a:ext cx="17039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>
              <a:off x="5326591" y="4925747"/>
              <a:ext cx="1129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FI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8" name="Rectangle 274"/>
            <p:cNvSpPr>
              <a:spLocks noChangeArrowheads="1"/>
            </p:cNvSpPr>
            <p:nvPr/>
          </p:nvSpPr>
          <p:spPr bwMode="auto">
            <a:xfrm>
              <a:off x="6491552" y="4934404"/>
              <a:ext cx="21095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eaLnBrk="1" hangingPunct="1"/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Squeezed Light Source </a:t>
              </a:r>
              <a:r>
                <a:rPr lang="en-US" sz="1000" i="0" dirty="0" smtClean="0">
                  <a:solidFill>
                    <a:srgbClr val="1D1D1B"/>
                  </a:solidFill>
                  <a:latin typeface="Helvetica" pitchFamily="34" charset="0"/>
                  <a:cs typeface="Helvetica" pitchFamily="34" charset="0"/>
                </a:rPr>
                <a:t>Acronyms</a:t>
              </a: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>
              <a:off x="6491552" y="5094552"/>
              <a:ext cx="36300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MAIN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1" name="Rectangle 277"/>
            <p:cNvSpPr>
              <a:spLocks noChangeArrowheads="1"/>
            </p:cNvSpPr>
            <p:nvPr/>
          </p:nvSpPr>
          <p:spPr bwMode="auto">
            <a:xfrm>
              <a:off x="6865672" y="5094552"/>
              <a:ext cx="14557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Main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2" name="Rectangle 278"/>
            <p:cNvSpPr>
              <a:spLocks noChangeArrowheads="1"/>
            </p:cNvSpPr>
            <p:nvPr/>
          </p:nvSpPr>
          <p:spPr bwMode="auto">
            <a:xfrm>
              <a:off x="6491552" y="5256865"/>
              <a:ext cx="305594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6865672" y="5256865"/>
              <a:ext cx="78898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Squeezing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4" name="Rectangle 280"/>
            <p:cNvSpPr>
              <a:spLocks noChangeArrowheads="1"/>
            </p:cNvSpPr>
            <p:nvPr/>
          </p:nvSpPr>
          <p:spPr bwMode="auto">
            <a:xfrm>
              <a:off x="7649104" y="5256865"/>
              <a:ext cx="91307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Auxiliary Laser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5" name="Rectangle 281"/>
            <p:cNvSpPr>
              <a:spLocks noChangeArrowheads="1"/>
            </p:cNvSpPr>
            <p:nvPr/>
          </p:nvSpPr>
          <p:spPr bwMode="auto">
            <a:xfrm>
              <a:off x="6491552" y="5417013"/>
              <a:ext cx="24262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PLL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6" name="Rectangle 282"/>
            <p:cNvSpPr>
              <a:spLocks noChangeArrowheads="1"/>
            </p:cNvSpPr>
            <p:nvPr/>
          </p:nvSpPr>
          <p:spPr bwMode="auto">
            <a:xfrm>
              <a:off x="6724914" y="5417013"/>
              <a:ext cx="35190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7" name="Rectangle 283"/>
            <p:cNvSpPr>
              <a:spLocks noChangeArrowheads="1"/>
            </p:cNvSpPr>
            <p:nvPr/>
          </p:nvSpPr>
          <p:spPr bwMode="auto">
            <a:xfrm>
              <a:off x="6865672" y="5417013"/>
              <a:ext cx="1172369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Lock Loop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8" name="Rectangle 284"/>
            <p:cNvSpPr>
              <a:spLocks noChangeArrowheads="1"/>
            </p:cNvSpPr>
            <p:nvPr/>
          </p:nvSpPr>
          <p:spPr bwMode="auto">
            <a:xfrm>
              <a:off x="6491552" y="5574997"/>
              <a:ext cx="313002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SHG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9" name="Rectangle 285"/>
            <p:cNvSpPr>
              <a:spLocks noChangeArrowheads="1"/>
            </p:cNvSpPr>
            <p:nvPr/>
          </p:nvSpPr>
          <p:spPr bwMode="auto">
            <a:xfrm>
              <a:off x="6865672" y="5574997"/>
              <a:ext cx="184652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Second Harmonic Generator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0" name="Rectangle 286"/>
            <p:cNvSpPr>
              <a:spLocks noChangeArrowheads="1"/>
            </p:cNvSpPr>
            <p:nvPr/>
          </p:nvSpPr>
          <p:spPr bwMode="auto">
            <a:xfrm>
              <a:off x="6491552" y="5739474"/>
              <a:ext cx="31855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OPO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1" name="Rectangle 287"/>
            <p:cNvSpPr>
              <a:spLocks noChangeArrowheads="1"/>
            </p:cNvSpPr>
            <p:nvPr/>
          </p:nvSpPr>
          <p:spPr bwMode="auto">
            <a:xfrm>
              <a:off x="6865672" y="5739474"/>
              <a:ext cx="1865048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Optical Parametric Oscillator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2" name="Rectangle 288"/>
            <p:cNvSpPr>
              <a:spLocks noChangeArrowheads="1"/>
            </p:cNvSpPr>
            <p:nvPr/>
          </p:nvSpPr>
          <p:spPr bwMode="auto">
            <a:xfrm>
              <a:off x="6491552" y="5899622"/>
              <a:ext cx="205581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PS 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3" name="Rectangle 289"/>
            <p:cNvSpPr>
              <a:spLocks noChangeArrowheads="1"/>
            </p:cNvSpPr>
            <p:nvPr/>
          </p:nvSpPr>
          <p:spPr bwMode="auto">
            <a:xfrm>
              <a:off x="6865672" y="5899622"/>
              <a:ext cx="92974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 - Phase Shifter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4" name="Rectangle 290"/>
            <p:cNvSpPr>
              <a:spLocks noChangeArrowheads="1"/>
            </p:cNvSpPr>
            <p:nvPr/>
          </p:nvSpPr>
          <p:spPr bwMode="auto">
            <a:xfrm>
              <a:off x="4626504" y="1753081"/>
              <a:ext cx="8519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Y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5" name="Rectangle 291"/>
            <p:cNvSpPr>
              <a:spLocks noChangeArrowheads="1"/>
            </p:cNvSpPr>
            <p:nvPr/>
          </p:nvSpPr>
          <p:spPr bwMode="auto">
            <a:xfrm>
              <a:off x="4700587" y="1753081"/>
              <a:ext cx="300037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-Arm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6" name="Rectangle 292"/>
            <p:cNvSpPr>
              <a:spLocks noChangeArrowheads="1"/>
            </p:cNvSpPr>
            <p:nvPr/>
          </p:nvSpPr>
          <p:spPr bwMode="auto">
            <a:xfrm>
              <a:off x="4635764" y="1900244"/>
              <a:ext cx="340783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dirty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(4km)</a:t>
              </a:r>
              <a:endPara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7" name="Rectangle 293"/>
            <p:cNvSpPr>
              <a:spLocks noChangeArrowheads="1"/>
            </p:cNvSpPr>
            <p:nvPr/>
          </p:nvSpPr>
          <p:spPr bwMode="auto">
            <a:xfrm>
              <a:off x="7236089" y="4365229"/>
              <a:ext cx="761206" cy="15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i="0" u="none" strike="noStrike" cap="none" normalizeH="0" baseline="0" smtClean="0">
                  <a:ln>
                    <a:noFill/>
                  </a:ln>
                  <a:solidFill>
                    <a:srgbClr val="1D1D1B"/>
                  </a:solidFill>
                  <a:effectLst/>
                  <a:latin typeface="Helvetica" pitchFamily="34" charset="0"/>
                  <a:cs typeface="Helvetica" pitchFamily="34" charset="0"/>
                </a:rPr>
                <a:t>X-Arm (4km)</a:t>
              </a:r>
              <a:endParaRPr kumimoji="0" lang="en-US" sz="1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8" name="Rectangle 29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9" name="Line 295"/>
            <p:cNvSpPr>
              <a:spLocks noChangeShapeType="1"/>
            </p:cNvSpPr>
            <p:nvPr/>
          </p:nvSpPr>
          <p:spPr bwMode="auto">
            <a:xfrm flipH="1">
              <a:off x="7797270" y="4510228"/>
              <a:ext cx="594519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0" name="Rectangle 29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1" name="Freeform 297"/>
            <p:cNvSpPr>
              <a:spLocks/>
            </p:cNvSpPr>
            <p:nvPr/>
          </p:nvSpPr>
          <p:spPr bwMode="auto">
            <a:xfrm>
              <a:off x="8391789" y="4479929"/>
              <a:ext cx="46302" cy="60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4"/>
                </a:cxn>
                <a:cxn ang="0">
                  <a:pos x="0" y="28"/>
                </a:cxn>
                <a:cxn ang="0">
                  <a:pos x="0" y="0"/>
                </a:cxn>
              </a:cxnLst>
              <a:rect l="0" t="0" r="r" b="b"/>
              <a:pathLst>
                <a:path w="25" h="28">
                  <a:moveTo>
                    <a:pt x="0" y="0"/>
                  </a:moveTo>
                  <a:lnTo>
                    <a:pt x="25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2" name="Rectangle 29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3" name="Line 299"/>
            <p:cNvSpPr>
              <a:spLocks noChangeShapeType="1"/>
            </p:cNvSpPr>
            <p:nvPr/>
          </p:nvSpPr>
          <p:spPr bwMode="auto">
            <a:xfrm>
              <a:off x="7423149" y="4510228"/>
              <a:ext cx="14817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4" name="Rectangle 30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5" name="Line 301"/>
            <p:cNvSpPr>
              <a:spLocks noChangeShapeType="1"/>
            </p:cNvSpPr>
            <p:nvPr/>
          </p:nvSpPr>
          <p:spPr bwMode="auto">
            <a:xfrm>
              <a:off x="7452783" y="4510228"/>
              <a:ext cx="31300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6" name="Rectangle 30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7" name="Line 303"/>
            <p:cNvSpPr>
              <a:spLocks noChangeShapeType="1"/>
            </p:cNvSpPr>
            <p:nvPr/>
          </p:nvSpPr>
          <p:spPr bwMode="auto">
            <a:xfrm>
              <a:off x="7780601" y="4510228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8" name="Rectangle 30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9" name="Line 305"/>
            <p:cNvSpPr>
              <a:spLocks noChangeShapeType="1"/>
            </p:cNvSpPr>
            <p:nvPr/>
          </p:nvSpPr>
          <p:spPr bwMode="auto">
            <a:xfrm>
              <a:off x="6634162" y="4510228"/>
              <a:ext cx="774171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0" name="Rectangle 30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1" name="Freeform 307"/>
            <p:cNvSpPr>
              <a:spLocks/>
            </p:cNvSpPr>
            <p:nvPr/>
          </p:nvSpPr>
          <p:spPr bwMode="auto">
            <a:xfrm>
              <a:off x="6589712" y="4479929"/>
              <a:ext cx="59267" cy="60597"/>
            </a:xfrm>
            <a:custGeom>
              <a:avLst/>
              <a:gdLst/>
              <a:ahLst/>
              <a:cxnLst>
                <a:cxn ang="0">
                  <a:pos x="32" y="28"/>
                </a:cxn>
                <a:cxn ang="0">
                  <a:pos x="0" y="14"/>
                </a:cxn>
                <a:cxn ang="0">
                  <a:pos x="32" y="0"/>
                </a:cxn>
                <a:cxn ang="0">
                  <a:pos x="32" y="28"/>
                </a:cxn>
              </a:cxnLst>
              <a:rect l="0" t="0" r="r" b="b"/>
              <a:pathLst>
                <a:path w="32" h="28">
                  <a:moveTo>
                    <a:pt x="32" y="28"/>
                  </a:moveTo>
                  <a:lnTo>
                    <a:pt x="0" y="14"/>
                  </a:lnTo>
                  <a:lnTo>
                    <a:pt x="32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2" name="Rectangle 30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3" name="Line 309"/>
            <p:cNvSpPr>
              <a:spLocks noChangeShapeType="1"/>
            </p:cNvSpPr>
            <p:nvPr/>
          </p:nvSpPr>
          <p:spPr bwMode="auto">
            <a:xfrm>
              <a:off x="5024702" y="1067040"/>
              <a:ext cx="1852" cy="6102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4" name="Rectangle 31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5" name="Freeform 311"/>
            <p:cNvSpPr>
              <a:spLocks/>
            </p:cNvSpPr>
            <p:nvPr/>
          </p:nvSpPr>
          <p:spPr bwMode="auto">
            <a:xfrm>
              <a:off x="4995068" y="1036742"/>
              <a:ext cx="59267" cy="4544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0"/>
                </a:cxn>
                <a:cxn ang="0">
                  <a:pos x="32" y="21"/>
                </a:cxn>
                <a:cxn ang="0">
                  <a:pos x="0" y="21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lnTo>
                    <a:pt x="16" y="0"/>
                  </a:lnTo>
                  <a:lnTo>
                    <a:pt x="3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6" name="Rectangle 31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7" name="Line 313"/>
            <p:cNvSpPr>
              <a:spLocks noChangeShapeType="1"/>
            </p:cNvSpPr>
            <p:nvPr/>
          </p:nvSpPr>
          <p:spPr bwMode="auto">
            <a:xfrm flipV="1">
              <a:off x="5024702" y="2036586"/>
              <a:ext cx="1852" cy="15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8" name="Rectangle 314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9" name="Line 315"/>
            <p:cNvSpPr>
              <a:spLocks noChangeShapeType="1"/>
            </p:cNvSpPr>
            <p:nvPr/>
          </p:nvSpPr>
          <p:spPr bwMode="auto">
            <a:xfrm flipV="1">
              <a:off x="5024702" y="1707633"/>
              <a:ext cx="1852" cy="3138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0" name="Rectangle 316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1" name="Line 317"/>
            <p:cNvSpPr>
              <a:spLocks noChangeShapeType="1"/>
            </p:cNvSpPr>
            <p:nvPr/>
          </p:nvSpPr>
          <p:spPr bwMode="auto">
            <a:xfrm>
              <a:off x="5024702" y="1692484"/>
              <a:ext cx="1852" cy="2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2" name="Rectangle 318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3" name="Line 319"/>
            <p:cNvSpPr>
              <a:spLocks noChangeShapeType="1"/>
            </p:cNvSpPr>
            <p:nvPr/>
          </p:nvSpPr>
          <p:spPr bwMode="auto">
            <a:xfrm flipV="1">
              <a:off x="5024702" y="2051736"/>
              <a:ext cx="1852" cy="7747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4" name="Rectangle 320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5" name="Freeform 321"/>
            <p:cNvSpPr>
              <a:spLocks/>
            </p:cNvSpPr>
            <p:nvPr/>
          </p:nvSpPr>
          <p:spPr bwMode="auto">
            <a:xfrm>
              <a:off x="4995068" y="2826507"/>
              <a:ext cx="59267" cy="4328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20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32" h="20">
                  <a:moveTo>
                    <a:pt x="32" y="0"/>
                  </a:moveTo>
                  <a:lnTo>
                    <a:pt x="16" y="20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6" name="Rectangle 322"/>
            <p:cNvSpPr>
              <a:spLocks noChangeArrowheads="1"/>
            </p:cNvSpPr>
            <p:nvPr/>
          </p:nvSpPr>
          <p:spPr bwMode="auto">
            <a:xfrm>
              <a:off x="2266950" y="515178"/>
              <a:ext cx="6706393" cy="6038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7" name="Line 323"/>
            <p:cNvSpPr>
              <a:spLocks noChangeShapeType="1"/>
            </p:cNvSpPr>
            <p:nvPr/>
          </p:nvSpPr>
          <p:spPr bwMode="auto">
            <a:xfrm flipH="1" flipV="1">
              <a:off x="6484143" y="1322412"/>
              <a:ext cx="274108" cy="4328"/>
            </a:xfrm>
            <a:prstGeom prst="line">
              <a:avLst/>
            </a:prstGeom>
            <a:noFill/>
            <a:ln w="38100">
              <a:solidFill>
                <a:srgbClr val="1D1D1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62600" y="17526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62600" y="1905000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 rot="16200000">
              <a:off x="759460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 rot="16200000">
              <a:off x="7448550" y="3832225"/>
              <a:ext cx="152400" cy="76200"/>
            </a:xfrm>
            <a:prstGeom prst="rect">
              <a:avLst/>
            </a:prstGeom>
            <a:solidFill>
              <a:srgbClr val="E20613"/>
            </a:solidFill>
            <a:ln w="12700" cap="flat" cmpd="sng" algn="ctr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00" name="Rectangle 299"/>
          <p:cNvSpPr/>
          <p:nvPr/>
        </p:nvSpPr>
        <p:spPr>
          <a:xfrm>
            <a:off x="533400" y="1905000"/>
            <a:ext cx="182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6464"/>
                </a:solidFill>
                <a:latin typeface="+mn-lt"/>
              </a:rPr>
              <a:t>ANU, AEI, MIT, LIGO collaboration</a:t>
            </a:r>
            <a:endParaRPr lang="en-US" sz="2000" i="0" dirty="0">
              <a:solidFill>
                <a:srgbClr val="32646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Several kilometer long interferometers have been built over the past decade to search for gravitational waves of astrophysical origins. For the next generation detectors intra-cavity powers of several 100 kW are envisioned. The injection of squeezed light, a specially prepared quantum state, has the potential to further increase the sensitivity of these detectors. The technology behind squeezed light production has taken impressive steps forward in recent years. As a result a series of experiments is underway to prove the effectiveness of squeezed light and to make quantum technology a valid upgrade path for gravitational wave detectors.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3352800" cy="1143000"/>
          </a:xfrm>
        </p:spPr>
        <p:txBody>
          <a:bodyPr/>
          <a:lstStyle/>
          <a:p>
            <a:pPr algn="r"/>
            <a:r>
              <a:rPr lang="en-US" dirty="0" smtClean="0"/>
              <a:t>Squeezer at Hanford</a:t>
            </a:r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3276600" y="5029200"/>
            <a:ext cx="2895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advanced LIGO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6324600" y="5867400"/>
            <a:ext cx="1905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B5386-DB31-420F-A707-31D9D0A03C5E}" type="slidenum">
              <a:rPr kumimoji="0" 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8B3ED-6B3A-1F42-AD62-A92867C7F137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P100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560" y="2673526"/>
            <a:ext cx="4428154" cy="332111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104548" y="5477817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Alexander (AEI)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6" name="Picture 25" descr="P10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163" y="1676851"/>
            <a:ext cx="3251201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27" name="Picture 26" descr="P100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751" y="4734571"/>
            <a:ext cx="2551468" cy="191360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57200" y="4800600"/>
            <a:ext cx="186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accent3"/>
                </a:solidFill>
                <a:latin typeface="+mj-lt"/>
              </a:rPr>
              <a:t>The OPO  </a:t>
            </a:r>
            <a:endParaRPr lang="en-US" sz="2000" b="0" i="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9" name="Picture 28" descr="P1000016.jpg"/>
          <p:cNvPicPr>
            <a:picLocks noChangeAspect="1"/>
          </p:cNvPicPr>
          <p:nvPr/>
        </p:nvPicPr>
        <p:blipFill>
          <a:blip r:embed="rId5" cstate="print"/>
          <a:srcRect t="17240"/>
          <a:stretch>
            <a:fillRect/>
          </a:stretch>
        </p:blipFill>
        <p:spPr>
          <a:xfrm>
            <a:off x="5986604" y="4666616"/>
            <a:ext cx="3032316" cy="188214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3048000" y="5181600"/>
            <a:ext cx="195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Sheila (MIT)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bg1"/>
                </a:solidFill>
                <a:latin typeface="+mj-lt"/>
              </a:rPr>
              <a:t>Electronics</a:t>
            </a:r>
            <a:endParaRPr lang="en-US" sz="18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j-lt"/>
              </a:rPr>
              <a:t>Optics Table</a:t>
            </a:r>
            <a:endParaRPr lang="en-US" sz="18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7631" y="216885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i="0" dirty="0" smtClean="0">
                <a:solidFill>
                  <a:schemeClr val="tx2"/>
                </a:solidFill>
                <a:latin typeface="+mn-lt"/>
              </a:rPr>
              <a:t>Lab in corner station</a:t>
            </a:r>
            <a:endParaRPr lang="en-US" sz="1800" b="0" i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4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6" cstate="print"/>
          <a:srcRect l="31059" t="26938" r="33585" b="15819"/>
          <a:stretch>
            <a:fillRect/>
          </a:stretch>
        </p:blipFill>
        <p:spPr bwMode="auto">
          <a:xfrm>
            <a:off x="2514600" y="4572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/>
          <a:srcRect t="5556" r="83000" b="57111"/>
          <a:stretch>
            <a:fillRect/>
          </a:stretch>
        </p:blipFill>
        <p:spPr bwMode="auto">
          <a:xfrm>
            <a:off x="4267200" y="1447800"/>
            <a:ext cx="1611086" cy="19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" name="Picture 3" descr="C:\Users\sheila\Pictures\pear butte trail\P1000593.jpg"/>
          <p:cNvPicPr>
            <a:picLocks noChangeAspect="1" noChangeArrowheads="1"/>
          </p:cNvPicPr>
          <p:nvPr/>
        </p:nvPicPr>
        <p:blipFill>
          <a:blip r:embed="rId8" cstate="print"/>
          <a:srcRect t="8889" r="27778" b="31111"/>
          <a:stretch>
            <a:fillRect/>
          </a:stretch>
        </p:blipFill>
        <p:spPr bwMode="auto">
          <a:xfrm>
            <a:off x="-76200" y="2057400"/>
            <a:ext cx="1922992" cy="21300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" name="Picture 6" descr="C:\Users\sheila\Pictures\My Pictures\2011\P1010949.JPG"/>
          <p:cNvPicPr>
            <a:picLocks noChangeAspect="1" noChangeArrowheads="1"/>
          </p:cNvPicPr>
          <p:nvPr/>
        </p:nvPicPr>
        <p:blipFill>
          <a:blip r:embed="rId9" cstate="print"/>
          <a:srcRect l="45555" t="33333" r="29259" b="11111"/>
          <a:stretch>
            <a:fillRect/>
          </a:stretch>
        </p:blipFill>
        <p:spPr bwMode="auto">
          <a:xfrm>
            <a:off x="1524000" y="762000"/>
            <a:ext cx="1295400" cy="3810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8" name="Picture 37" descr="C:\Users\sheila\Pictures\pear butte trail\IMG_0213.jpg"/>
          <p:cNvPicPr>
            <a:picLocks noChangeAspect="1" noChangeArrowheads="1"/>
          </p:cNvPicPr>
          <p:nvPr/>
        </p:nvPicPr>
        <p:blipFill>
          <a:blip r:embed="rId10" cstate="print"/>
          <a:srcRect l="57500" t="21250" r="7500" b="38750"/>
          <a:stretch>
            <a:fillRect/>
          </a:stretch>
        </p:blipFill>
        <p:spPr bwMode="auto">
          <a:xfrm>
            <a:off x="533400" y="228600"/>
            <a:ext cx="2400300" cy="1828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9" name="TextBox 38"/>
          <p:cNvSpPr txBox="1"/>
          <p:nvPr/>
        </p:nvSpPr>
        <p:spPr>
          <a:xfrm>
            <a:off x="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Michael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0" y="3886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       Grant (Michigan)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Max(Columbia)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err="1" smtClean="0">
                <a:solidFill>
                  <a:srgbClr val="FF0000"/>
                </a:solidFill>
                <a:latin typeface="+mj-lt"/>
              </a:rPr>
              <a:t>Sheon</a:t>
            </a:r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43400" y="2971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FF0000"/>
                </a:solidFill>
                <a:latin typeface="+mj-lt"/>
              </a:rPr>
              <a:t>Conor (ANU)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sheila\Pictures\squeezer\P1010456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 rot="20667687">
            <a:off x="970205" y="561962"/>
            <a:ext cx="7721686" cy="5791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eila\Pictures\squeezer\P101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371600" y="152400"/>
            <a:ext cx="5486400" cy="7315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2055197" y="4058821"/>
            <a:ext cx="611803" cy="1297406"/>
          </a:xfrm>
          <a:prstGeom prst="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52800" y="3505200"/>
            <a:ext cx="407869" cy="583833"/>
          </a:xfrm>
          <a:prstGeom prst="rect">
            <a:avLst/>
          </a:prstGeom>
          <a:noFill/>
          <a:ln w="63500" cap="flat" cmpd="sng" algn="ctr">
            <a:solidFill>
              <a:srgbClr val="37FB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667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7FB1D"/>
                </a:solidFill>
                <a:latin typeface="+mn-lt"/>
              </a:rPr>
              <a:t>Second Harmonic Generator</a:t>
            </a:r>
            <a:endParaRPr lang="en-US" sz="1800" b="1" dirty="0">
              <a:solidFill>
                <a:srgbClr val="37FB1D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10200"/>
            <a:ext cx="91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Laser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Optical Parametric Oscillator</a:t>
            </a:r>
            <a:endParaRPr lang="en-US" sz="1800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1800" y="1219200"/>
            <a:ext cx="1219200" cy="1897380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cxnSp>
        <p:nvCxnSpPr>
          <p:cNvPr id="9" name="Elbow Connector 10"/>
          <p:cNvCxnSpPr>
            <a:stCxn id="3" idx="0"/>
          </p:cNvCxnSpPr>
          <p:nvPr/>
        </p:nvCxnSpPr>
        <p:spPr bwMode="auto">
          <a:xfrm rot="5400000" flipH="1" flipV="1">
            <a:off x="2656890" y="3438010"/>
            <a:ext cx="325020" cy="916602"/>
          </a:xfrm>
          <a:prstGeom prst="bentConnector2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22"/>
          <p:cNvCxnSpPr>
            <a:endCxn id="8" idx="2"/>
          </p:cNvCxnSpPr>
          <p:nvPr/>
        </p:nvCxnSpPr>
        <p:spPr bwMode="auto">
          <a:xfrm flipV="1">
            <a:off x="6629401" y="3116580"/>
            <a:ext cx="761999" cy="617224"/>
          </a:xfrm>
          <a:prstGeom prst="bentConnector2">
            <a:avLst/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32"/>
          <p:cNvCxnSpPr>
            <a:endCxn id="15" idx="1"/>
          </p:cNvCxnSpPr>
          <p:nvPr/>
        </p:nvCxnSpPr>
        <p:spPr bwMode="auto">
          <a:xfrm>
            <a:off x="3810000" y="3657600"/>
            <a:ext cx="1859484" cy="39811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63500" cap="flat" cmpd="sng" algn="ctr">
            <a:solidFill>
              <a:srgbClr val="37FB1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22"/>
          <p:cNvCxnSpPr/>
          <p:nvPr/>
        </p:nvCxnSpPr>
        <p:spPr bwMode="auto">
          <a:xfrm rot="5400000">
            <a:off x="6432550" y="4762500"/>
            <a:ext cx="1911350" cy="635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6580199" y="1649401"/>
            <a:ext cx="165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Homodyne </a:t>
            </a:r>
          </a:p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Detector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715000"/>
            <a:ext cx="263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Interferometer </a:t>
            </a:r>
          </a:p>
          <a:p>
            <a:r>
              <a:rPr lang="en-US" sz="1800" b="1" dirty="0" smtClean="0">
                <a:solidFill>
                  <a:srgbClr val="FFC000"/>
                </a:solidFill>
                <a:latin typeface="+mn-lt"/>
              </a:rPr>
              <a:t>Anti Symmetric Port</a:t>
            </a:r>
            <a:endParaRPr lang="en-US" sz="18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69484" y="3212399"/>
            <a:ext cx="883715" cy="1686628"/>
          </a:xfrm>
          <a:prstGeom prst="rect">
            <a:avLst/>
          </a:prstGeom>
          <a:noFill/>
          <a:ln w="635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2133600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0" i="0" dirty="0" smtClean="0">
                <a:solidFill>
                  <a:srgbClr val="326464">
                    <a:alpha val="25000"/>
                  </a:srgbClr>
                </a:solidFill>
                <a:latin typeface="Helvetica" pitchFamily="34" charset="0"/>
                <a:cs typeface="Helvetica" pitchFamily="34" charset="0"/>
              </a:rPr>
              <a:t>Preliminary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1143000"/>
          </a:xfrm>
        </p:spPr>
        <p:txBody>
          <a:bodyPr/>
          <a:lstStyle/>
          <a:p>
            <a:r>
              <a:rPr lang="en-US" dirty="0" smtClean="0"/>
              <a:t>H1 Squeezed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3259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3505200"/>
            <a:ext cx="1905000" cy="830997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Best ever sensitivity!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2819400" cy="461665"/>
          </a:xfrm>
          <a:prstGeom prst="rect">
            <a:avLst/>
          </a:prstGeom>
          <a:solidFill>
            <a:srgbClr val="326464">
              <a:alpha val="25000"/>
            </a:srgbClr>
          </a:solidFill>
          <a:ln w="15875">
            <a:solidFill>
              <a:srgbClr val="326464"/>
            </a:solidFill>
          </a:ln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326464"/>
                </a:solidFill>
                <a:latin typeface="+mj-lt"/>
              </a:rPr>
              <a:t>2 dB of squeezing</a:t>
            </a:r>
            <a:endParaRPr lang="en-US" i="0" dirty="0">
              <a:solidFill>
                <a:srgbClr val="326464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38200"/>
          </a:xfrm>
        </p:spPr>
        <p:txBody>
          <a:bodyPr/>
          <a:lstStyle/>
          <a:p>
            <a:r>
              <a:rPr lang="en-US" dirty="0" smtClean="0"/>
              <a:t>Non-Linear Gain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0"/>
            <a:ext cx="63807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64820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19% loss</a:t>
            </a:r>
          </a:p>
          <a:p>
            <a:r>
              <a:rPr lang="en-US" sz="18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1.3º phase noise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61% loss</a:t>
            </a:r>
          </a:p>
          <a:p>
            <a:r>
              <a:rPr lang="en-US" sz="1800" i="0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5º phase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71800"/>
            <a:ext cx="7696200" cy="12192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                                   Losses</a:t>
            </a:r>
            <a:br>
              <a:rPr lang="en-US" dirty="0" smtClean="0"/>
            </a:br>
            <a:r>
              <a:rPr lang="en-US" dirty="0" smtClean="0"/>
              <a:t>Phase Noise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1752600" y="457200"/>
          <a:ext cx="7239001" cy="2523744"/>
        </p:xfrm>
        <a:graphic>
          <a:graphicData uri="http://schemas.openxmlformats.org/drawingml/2006/table">
            <a:tbl>
              <a:tblPr/>
              <a:tblGrid>
                <a:gridCol w="2312525"/>
                <a:gridCol w="1591655"/>
                <a:gridCol w="1545405"/>
                <a:gridCol w="1789416"/>
              </a:tblGrid>
              <a:tr h="51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Now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Near future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Advanced LIGO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Faraday </a:t>
                      </a: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passes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5% each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3% each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Aim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for less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than 10% total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363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Signal </a:t>
                      </a: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recycling cavity@100 Hz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2.5%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(T=35</a:t>
                      </a:r>
                      <a:r>
                        <a:rPr lang="en-US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%)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6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Squeezer mode matching to OMC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3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OMC transmission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19%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1% 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losses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55-60%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20%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20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Detected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Squeezing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2+dB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10-15dB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38200" y="4228592"/>
          <a:ext cx="7620000" cy="1682496"/>
        </p:xfrm>
        <a:graphic>
          <a:graphicData uri="http://schemas.openxmlformats.org/drawingml/2006/table">
            <a:tbl>
              <a:tblPr/>
              <a:tblGrid>
                <a:gridCol w="2895600"/>
                <a:gridCol w="1524000"/>
                <a:gridCol w="1371600"/>
                <a:gridCol w="1828800"/>
              </a:tblGrid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Now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Near future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Advanced LIGO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1767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RF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sidebands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1.3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same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Reduce to less than 2 </a:t>
                      </a:r>
                      <a:r>
                        <a:rPr lang="en-US" sz="1600" baseline="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total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  <a:tr h="239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Sources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on squeezer table 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≤22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33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Beam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jitter</a:t>
                      </a:r>
                      <a:endParaRPr lang="en-US" sz="1600" b="1" dirty="0" smtClean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30 </a:t>
                      </a:r>
                      <a:r>
                        <a:rPr lang="en-US" sz="1600" dirty="0" err="1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9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Total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phase noise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37mrad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Detected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 squeezing</a:t>
                      </a:r>
                      <a:endParaRPr lang="en-US" sz="1600" b="1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2+dB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6dB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Calibri"/>
                          <a:cs typeface="Arabic Typesetting" pitchFamily="66" charset="-78"/>
                        </a:rPr>
                        <a:t>10-15dB</a:t>
                      </a:r>
                      <a:endParaRPr lang="en-US" sz="160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Calibri"/>
                        <a:cs typeface="Arabic Typesetting" pitchFamily="66" charset="-78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6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Future Phase Noise and Loses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95400" y="1371600"/>
            <a:ext cx="7696200" cy="5410200"/>
            <a:chOff x="1295400" y="1371600"/>
            <a:chExt cx="7696200" cy="5410200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 l="26187" t="17632" r="25536" b="8684"/>
            <a:stretch>
              <a:fillRect/>
            </a:stretch>
          </p:blipFill>
          <p:spPr bwMode="auto">
            <a:xfrm>
              <a:off x="1295400" y="1371600"/>
              <a:ext cx="6375156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5-Point Star 6"/>
            <p:cNvSpPr/>
            <p:nvPr/>
          </p:nvSpPr>
          <p:spPr>
            <a:xfrm>
              <a:off x="6096000" y="2590800"/>
              <a:ext cx="457200" cy="381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209800" y="4419600"/>
              <a:ext cx="457200" cy="3810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2057400"/>
              <a:ext cx="3505200" cy="461665"/>
            </a:xfrm>
            <a:prstGeom prst="rect">
              <a:avLst/>
            </a:prstGeom>
            <a:solidFill>
              <a:srgbClr val="326464">
                <a:alpha val="25000"/>
              </a:srgbClr>
            </a:solidFill>
            <a:ln w="15875">
              <a:solidFill>
                <a:srgbClr val="3264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rgbClr val="326464"/>
                  </a:solidFill>
                  <a:latin typeface="+mj-lt"/>
                </a:rPr>
                <a:t>Reduce current losses</a:t>
              </a:r>
              <a:endParaRPr lang="en-US" i="0" dirty="0">
                <a:solidFill>
                  <a:srgbClr val="326464"/>
                </a:solidFill>
                <a:latin typeface="+mj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2821635" y="3048000"/>
              <a:ext cx="3198166" cy="1447802"/>
            </a:xfrm>
            <a:prstGeom prst="straightConnector1">
              <a:avLst/>
            </a:prstGeom>
            <a:solidFill>
              <a:schemeClr val="accent1"/>
            </a:solidFill>
            <a:ln w="127000" cap="sq" cmpd="sng" algn="ctr">
              <a:solidFill>
                <a:srgbClr val="377373">
                  <a:alpha val="50000"/>
                </a:srgbClr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 rot="20142871">
              <a:off x="3184075" y="3163680"/>
              <a:ext cx="2514600" cy="461665"/>
            </a:xfrm>
            <a:prstGeom prst="rect">
              <a:avLst/>
            </a:prstGeom>
            <a:solidFill>
              <a:srgbClr val="326464">
                <a:alpha val="25000"/>
              </a:srgbClr>
            </a:solidFill>
            <a:ln w="15875">
              <a:solidFill>
                <a:srgbClr val="32646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0" dirty="0" smtClean="0">
                  <a:solidFill>
                    <a:srgbClr val="326464"/>
                  </a:solidFill>
                  <a:latin typeface="+mj-lt"/>
                </a:rPr>
                <a:t>Advanced LIGO</a:t>
              </a:r>
              <a:endParaRPr lang="en-US" i="0" dirty="0">
                <a:solidFill>
                  <a:srgbClr val="326464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GEO600/AEI will work on high performance squeezing and long term stability</a:t>
            </a:r>
          </a:p>
          <a:p>
            <a:r>
              <a:rPr lang="en-US" dirty="0" smtClean="0"/>
              <a:t>ANU continues to optimize the ring-cavity OPO</a:t>
            </a:r>
          </a:p>
          <a:p>
            <a:r>
              <a:rPr lang="en-US" dirty="0" smtClean="0"/>
              <a:t>R&amp;D program at MIT to work on filter cavities and a low loss readout chain</a:t>
            </a:r>
          </a:p>
          <a:p>
            <a:r>
              <a:rPr lang="en-US" dirty="0" smtClean="0"/>
              <a:t>Start a design for an advanced LIGO squeezer</a:t>
            </a:r>
          </a:p>
          <a:p>
            <a:pPr lvl="4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Squeezed light sources will be the first upgrade to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advanced gravitational-wave interferometers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316" y="0"/>
            <a:ext cx="3057783" cy="182989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7" name="Picture 4" descr="C:\Users\sheila\Pictures\My Pictures\2011\P1010917.JPG"/>
          <p:cNvPicPr>
            <a:picLocks noChangeAspect="1" noChangeArrowheads="1"/>
          </p:cNvPicPr>
          <p:nvPr/>
        </p:nvPicPr>
        <p:blipFill>
          <a:blip r:embed="rId3" cstate="print"/>
          <a:srcRect l="58333" t="34444" r="19167"/>
          <a:stretch>
            <a:fillRect/>
          </a:stretch>
        </p:blipFill>
        <p:spPr bwMode="auto">
          <a:xfrm>
            <a:off x="7330698" y="0"/>
            <a:ext cx="1813302" cy="3962400"/>
          </a:xfrm>
          <a:prstGeom prst="rect">
            <a:avLst/>
          </a:prstGeom>
          <a:noFill/>
          <a:ln w="25400">
            <a:solidFill>
              <a:srgbClr val="FFB7B7"/>
            </a:solidFill>
          </a:ln>
        </p:spPr>
      </p:pic>
      <p:pic>
        <p:nvPicPr>
          <p:cNvPr id="4" name="Picture 3" descr="chamberWork.jpg"/>
          <p:cNvPicPr>
            <a:picLocks noChangeAspect="1"/>
          </p:cNvPicPr>
          <p:nvPr/>
        </p:nvPicPr>
        <p:blipFill>
          <a:blip r:embed="rId4" cstate="print"/>
          <a:srcRect r="10800"/>
          <a:stretch>
            <a:fillRect/>
          </a:stretch>
        </p:blipFill>
        <p:spPr>
          <a:xfrm flipH="1">
            <a:off x="5373909" y="3688080"/>
            <a:ext cx="3770091" cy="316992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6" name="Picture 15" descr="P10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2057400"/>
            <a:ext cx="3886200" cy="291465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6" name="Picture 5" descr="septum.jpg"/>
          <p:cNvPicPr>
            <a:picLocks noChangeAspect="1"/>
          </p:cNvPicPr>
          <p:nvPr/>
        </p:nvPicPr>
        <p:blipFill>
          <a:blip r:embed="rId6" cstate="print"/>
          <a:srcRect t="8418" r="6818"/>
          <a:stretch>
            <a:fillRect/>
          </a:stretch>
        </p:blipFill>
        <p:spPr>
          <a:xfrm>
            <a:off x="-228600" y="0"/>
            <a:ext cx="3124201" cy="2192865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table_fly.jpg"/>
          <p:cNvPicPr>
            <a:picLocks noChangeAspect="1"/>
          </p:cNvPicPr>
          <p:nvPr/>
        </p:nvPicPr>
        <p:blipFill>
          <a:blip r:embed="rId7" cstate="print"/>
          <a:srcRect r="10918" b="7552"/>
          <a:stretch>
            <a:fillRect/>
          </a:stretch>
        </p:blipFill>
        <p:spPr>
          <a:xfrm>
            <a:off x="-228600" y="4241800"/>
            <a:ext cx="3361268" cy="26162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9" name="Picture 8" descr="ham6_wor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3999" y="1828800"/>
            <a:ext cx="2057401" cy="1834175"/>
          </a:xfrm>
          <a:prstGeom prst="rect">
            <a:avLst/>
          </a:prstGeom>
          <a:effectLst>
            <a:glow rad="63500">
              <a:schemeClr val="accent3">
                <a:alpha val="75000"/>
              </a:schemeClr>
            </a:glow>
          </a:effectLst>
        </p:spPr>
      </p:pic>
      <p:pic>
        <p:nvPicPr>
          <p:cNvPr id="11" name="Picture 10" descr="farada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914400"/>
            <a:ext cx="2468598" cy="1851449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2" name="Picture 11" descr="chery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" y="2209800"/>
            <a:ext cx="2909285" cy="218196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relock_H1"/>
          <p:cNvPicPr>
            <a:picLocks noChangeAspect="1"/>
          </p:cNvPicPr>
          <p:nvPr/>
        </p:nvPicPr>
        <p:blipFill>
          <a:blip r:embed="rId11" cstate="print"/>
          <a:srcRect l="10130" r="8736"/>
          <a:stretch>
            <a:fillRect/>
          </a:stretch>
        </p:blipFill>
        <p:spPr>
          <a:xfrm>
            <a:off x="2895600" y="0"/>
            <a:ext cx="2181376" cy="160756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20" name="Picture 2" descr="C:\Users\sheila\Pictures\My Pictures\Sheon's Sqz Move Photos\P10005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4895850"/>
            <a:ext cx="2667000" cy="2000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Picture 2" descr="C:\Users\sheila\Pictures\My Pictures\Sheon's Sqz Move Photos\DSCN0313.JPG"/>
          <p:cNvPicPr>
            <a:picLocks noChangeAspect="1" noChangeArrowheads="1"/>
          </p:cNvPicPr>
          <p:nvPr/>
        </p:nvPicPr>
        <p:blipFill>
          <a:blip r:embed="rId13" cstate="print"/>
          <a:srcRect l="31059" t="26938" r="33585" b="15819"/>
          <a:stretch>
            <a:fillRect/>
          </a:stretch>
        </p:blipFill>
        <p:spPr bwMode="auto">
          <a:xfrm>
            <a:off x="5410200" y="4495800"/>
            <a:ext cx="1945341" cy="2362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609600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315" y="4567425"/>
            <a:ext cx="2840355" cy="13525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-9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-4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3</a:t>
            </a:r>
            <a:r>
              <a:rPr lang="en-US" sz="1600" i="1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Hz</a:t>
            </a:r>
            <a:endParaRPr kumimoji="0" lang="en-US" sz="1600" b="0" i="1" u="none" strike="noStrike" kern="1200" cap="none" spc="0" normalizeH="0" baseline="30000" noProof="0" dirty="0" smtClean="0">
              <a:ln>
                <a:noFill/>
              </a:ln>
              <a:solidFill>
                <a:srgbClr val="377373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090" y="1253837"/>
            <a:ext cx="2454233" cy="1717963"/>
            <a:chOff x="288967" y="1253837"/>
            <a:chExt cx="2454233" cy="1717963"/>
          </a:xfrm>
        </p:grpSpPr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967" y="1253837"/>
              <a:ext cx="2454233" cy="171796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60076" y="1348499"/>
              <a:ext cx="131959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Relic radiation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24995" y="1079808"/>
            <a:ext cx="1913056" cy="1434792"/>
            <a:chOff x="2243872" y="1079808"/>
            <a:chExt cx="1913056" cy="1434792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3872" y="1079808"/>
              <a:ext cx="1913056" cy="1434792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244675" y="1099948"/>
              <a:ext cx="13901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Cosmic Strings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0789" y="1808367"/>
            <a:ext cx="2599134" cy="1412465"/>
            <a:chOff x="3039666" y="1808367"/>
            <a:chExt cx="2599134" cy="1412465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1808367"/>
              <a:ext cx="2590800" cy="1412465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039666" y="2878149"/>
              <a:ext cx="2316660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Supermassive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 BH Binaries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6178" y="990600"/>
            <a:ext cx="1857145" cy="1219200"/>
            <a:chOff x="4315055" y="990600"/>
            <a:chExt cx="1857145" cy="121920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990600"/>
              <a:ext cx="1828800" cy="1219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315055" y="1009945"/>
              <a:ext cx="17796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BH and NS Binaries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0024" y="2133981"/>
            <a:ext cx="1967205" cy="1238709"/>
            <a:chOff x="5338901" y="2133981"/>
            <a:chExt cx="1967205" cy="1238709"/>
          </a:xfrm>
        </p:grpSpPr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10200" y="2133981"/>
              <a:ext cx="1828800" cy="1218819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5338901" y="3064913"/>
              <a:ext cx="196720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Binaries coalescences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98098" y="1049741"/>
            <a:ext cx="1920025" cy="1388659"/>
            <a:chOff x="6016975" y="1049741"/>
            <a:chExt cx="1920025" cy="1388659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83799" y="1049741"/>
              <a:ext cx="1853201" cy="1388659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6016975" y="1855704"/>
              <a:ext cx="1797287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Extreme Mass Ratio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Inspirals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44625" y="838200"/>
            <a:ext cx="1436996" cy="1436996"/>
            <a:chOff x="7663502" y="838200"/>
            <a:chExt cx="1436996" cy="1436996"/>
          </a:xfrm>
        </p:grpSpPr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63502" y="838200"/>
              <a:ext cx="1436996" cy="1436996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7847956" y="930671"/>
              <a:ext cx="114967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Supernovae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32324" y="2117315"/>
            <a:ext cx="1235599" cy="1230004"/>
            <a:chOff x="7451201" y="2117315"/>
            <a:chExt cx="1235599" cy="1230004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52241" y="2117315"/>
              <a:ext cx="1234559" cy="1230004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1201" y="3024153"/>
              <a:ext cx="118173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Spinning NS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 rot="20952793">
            <a:off x="1199021" y="89788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81435" y="1835117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463491">
            <a:off x="3716849" y="1023536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463491">
            <a:off x="8174906" y="1880823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1044633">
            <a:off x="5107644" y="1724662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72200" y="640140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00" y="3581400"/>
            <a:ext cx="2488776" cy="2404426"/>
            <a:chOff x="18300" y="3581400"/>
            <a:chExt cx="2488776" cy="2404426"/>
          </a:xfrm>
        </p:grpSpPr>
        <p:sp>
          <p:nvSpPr>
            <p:cNvPr id="43" name="TextBox 42"/>
            <p:cNvSpPr txBox="1"/>
            <p:nvPr/>
          </p:nvSpPr>
          <p:spPr>
            <a:xfrm>
              <a:off x="152400" y="3581400"/>
              <a:ext cx="685800" cy="4572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10</a:t>
              </a:r>
              <a:r>
                <a:rPr kumimoji="0" lang="en-US" sz="1600" b="0" i="1" u="none" strike="noStrike" kern="1200" cap="none" spc="0" normalizeH="0" baseline="30000" noProof="0" dirty="0" smtClean="0">
                  <a:ln>
                    <a:noFill/>
                  </a:ln>
                  <a:solidFill>
                    <a:srgbClr val="377373"/>
                  </a:solidFill>
                  <a:effectLst/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-16</a:t>
              </a:r>
              <a:r>
                <a:rPr lang="en-US" sz="1600" i="1" dirty="0" smtClean="0">
                  <a:solidFill>
                    <a:srgbClr val="377373"/>
                  </a:solidFill>
                  <a:latin typeface="Helvetica" pitchFamily="34" charset="0"/>
                  <a:cs typeface="Helvetica" pitchFamily="34" charset="0"/>
                </a:rPr>
                <a:t> Hz</a:t>
              </a:r>
              <a:endParaRPr kumimoji="0" lang="en-US" sz="16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77373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2400" y="4952999"/>
              <a:ext cx="1455347" cy="1032827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5789" y="4258965"/>
              <a:ext cx="1744523" cy="12192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Rectangle 45"/>
            <p:cNvSpPr/>
            <p:nvPr/>
          </p:nvSpPr>
          <p:spPr>
            <a:xfrm>
              <a:off x="18300" y="3954147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20000">
                  <a:srgbClr val="C00000"/>
                </a:gs>
                <a:gs pos="8000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Inflation Probe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570" y="3954147"/>
            <a:ext cx="3073871" cy="2434758"/>
            <a:chOff x="1991570" y="3954147"/>
            <a:chExt cx="3073871" cy="2434758"/>
          </a:xfrm>
        </p:grpSpPr>
        <p:pic>
          <p:nvPicPr>
            <p:cNvPr id="48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33575" y="3954147"/>
              <a:ext cx="1631866" cy="2065653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91570" y="5036355"/>
              <a:ext cx="2032000" cy="135255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Rectangle 49"/>
            <p:cNvSpPr/>
            <p:nvPr/>
          </p:nvSpPr>
          <p:spPr>
            <a:xfrm>
              <a:off x="2219255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326464">
                    <a:alpha val="0"/>
                  </a:srgbClr>
                </a:gs>
                <a:gs pos="20000">
                  <a:srgbClr val="326464"/>
                </a:gs>
                <a:gs pos="80000">
                  <a:srgbClr val="326464"/>
                </a:gs>
                <a:gs pos="100000">
                  <a:srgbClr val="32646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Pulsar timing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11864" y="3960265"/>
            <a:ext cx="2488776" cy="23380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20000">
                <a:schemeClr val="tx1">
                  <a:lumMod val="50000"/>
                </a:schemeClr>
              </a:gs>
              <a:gs pos="80000">
                <a:schemeClr val="tx1">
                  <a:lumMod val="50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Space detectors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636924" y="3960265"/>
            <a:ext cx="2488776" cy="2352745"/>
            <a:chOff x="6636924" y="3960265"/>
            <a:chExt cx="2488776" cy="2352745"/>
          </a:xfrm>
        </p:grpSpPr>
        <p:pic>
          <p:nvPicPr>
            <p:cNvPr id="53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00640" y="4983636"/>
              <a:ext cx="1820965" cy="1329374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114800"/>
              <a:ext cx="1588911" cy="106680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Rectangle 54"/>
            <p:cNvSpPr/>
            <p:nvPr/>
          </p:nvSpPr>
          <p:spPr>
            <a:xfrm>
              <a:off x="6636924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FC950C">
                    <a:alpha val="0"/>
                  </a:srgbClr>
                </a:gs>
                <a:gs pos="20000">
                  <a:srgbClr val="FC950C"/>
                </a:gs>
                <a:gs pos="79000">
                  <a:srgbClr val="FC950C"/>
                </a:gs>
                <a:gs pos="100000">
                  <a:srgbClr val="FC950C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0" i="0" dirty="0" smtClean="0">
                  <a:latin typeface="Helvetica" pitchFamily="34" charset="0"/>
                  <a:cs typeface="Helvetica" pitchFamily="34" charset="0"/>
                </a:rPr>
                <a:t>Ground interferometers</a:t>
              </a:r>
              <a:endParaRPr lang="en-US" sz="1600" b="0" i="0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5621782" y="4693335"/>
            <a:ext cx="786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?</a:t>
            </a:r>
            <a:endParaRPr lang="en-US" sz="9600" b="1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01" name="Group 53"/>
          <p:cNvGrpSpPr>
            <a:grpSpLocks noChangeAspect="1"/>
          </p:cNvGrpSpPr>
          <p:nvPr/>
        </p:nvGrpSpPr>
        <p:grpSpPr bwMode="auto">
          <a:xfrm>
            <a:off x="-228600" y="3465513"/>
            <a:ext cx="9601200" cy="192087"/>
            <a:chOff x="-144" y="2183"/>
            <a:chExt cx="6048" cy="121"/>
          </a:xfrm>
          <a:noFill/>
        </p:grpSpPr>
        <p:sp>
          <p:nvSpPr>
            <p:cNvPr id="2100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-23" y="2186"/>
              <a:ext cx="796" cy="58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7" y="58"/>
                </a:cxn>
                <a:cxn ang="0">
                  <a:pos x="9" y="58"/>
                </a:cxn>
                <a:cxn ang="0">
                  <a:pos x="10" y="58"/>
                </a:cxn>
                <a:cxn ang="0">
                  <a:pos x="12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9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9" y="58"/>
                </a:cxn>
                <a:cxn ang="0">
                  <a:pos x="33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5" y="58"/>
                </a:cxn>
                <a:cxn ang="0">
                  <a:pos x="52" y="58"/>
                </a:cxn>
                <a:cxn ang="0">
                  <a:pos x="58" y="58"/>
                </a:cxn>
                <a:cxn ang="0">
                  <a:pos x="75" y="58"/>
                </a:cxn>
                <a:cxn ang="0">
                  <a:pos x="122" y="57"/>
                </a:cxn>
                <a:cxn ang="0">
                  <a:pos x="169" y="56"/>
                </a:cxn>
                <a:cxn ang="0">
                  <a:pos x="215" y="55"/>
                </a:cxn>
                <a:cxn ang="0">
                  <a:pos x="261" y="53"/>
                </a:cxn>
                <a:cxn ang="0">
                  <a:pos x="308" y="51"/>
                </a:cxn>
                <a:cxn ang="0">
                  <a:pos x="355" y="47"/>
                </a:cxn>
                <a:cxn ang="0">
                  <a:pos x="401" y="42"/>
                </a:cxn>
                <a:cxn ang="0">
                  <a:pos x="448" y="37"/>
                </a:cxn>
                <a:cxn ang="0">
                  <a:pos x="494" y="30"/>
                </a:cxn>
                <a:cxn ang="0">
                  <a:pos x="540" y="23"/>
                </a:cxn>
                <a:cxn ang="0">
                  <a:pos x="587" y="15"/>
                </a:cxn>
                <a:cxn ang="0">
                  <a:pos x="633" y="8"/>
                </a:cxn>
                <a:cxn ang="0">
                  <a:pos x="680" y="2"/>
                </a:cxn>
                <a:cxn ang="0">
                  <a:pos x="699" y="0"/>
                </a:cxn>
                <a:cxn ang="0">
                  <a:pos x="706" y="0"/>
                </a:cxn>
                <a:cxn ang="0">
                  <a:pos x="709" y="0"/>
                </a:cxn>
                <a:cxn ang="0">
                  <a:pos x="713" y="0"/>
                </a:cxn>
                <a:cxn ang="0">
                  <a:pos x="716" y="0"/>
                </a:cxn>
                <a:cxn ang="0">
                  <a:pos x="718" y="0"/>
                </a:cxn>
                <a:cxn ang="0">
                  <a:pos x="721" y="0"/>
                </a:cxn>
                <a:cxn ang="0">
                  <a:pos x="722" y="0"/>
                </a:cxn>
                <a:cxn ang="0">
                  <a:pos x="724" y="0"/>
                </a:cxn>
                <a:cxn ang="0">
                  <a:pos x="725" y="0"/>
                </a:cxn>
                <a:cxn ang="0">
                  <a:pos x="726" y="0"/>
                </a:cxn>
                <a:cxn ang="0">
                  <a:pos x="727" y="0"/>
                </a:cxn>
                <a:cxn ang="0">
                  <a:pos x="727" y="0"/>
                </a:cxn>
                <a:cxn ang="0">
                  <a:pos x="728" y="0"/>
                </a:cxn>
                <a:cxn ang="0">
                  <a:pos x="729" y="0"/>
                </a:cxn>
                <a:cxn ang="0">
                  <a:pos x="730" y="0"/>
                </a:cxn>
                <a:cxn ang="0">
                  <a:pos x="731" y="0"/>
                </a:cxn>
                <a:cxn ang="0">
                  <a:pos x="733" y="0"/>
                </a:cxn>
                <a:cxn ang="0">
                  <a:pos x="735" y="0"/>
                </a:cxn>
                <a:cxn ang="0">
                  <a:pos x="741" y="0"/>
                </a:cxn>
                <a:cxn ang="0">
                  <a:pos x="744" y="0"/>
                </a:cxn>
                <a:cxn ang="0">
                  <a:pos x="747" y="0"/>
                </a:cxn>
                <a:cxn ang="0">
                  <a:pos x="752" y="0"/>
                </a:cxn>
                <a:cxn ang="0">
                  <a:pos x="761" y="1"/>
                </a:cxn>
                <a:cxn ang="0">
                  <a:pos x="773" y="2"/>
                </a:cxn>
              </a:cxnLst>
              <a:rect l="0" t="0" r="r" b="b"/>
              <a:pathLst>
                <a:path w="796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7" y="57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6" y="57"/>
                  </a:lnTo>
                  <a:lnTo>
                    <a:pt x="122" y="57"/>
                  </a:lnTo>
                  <a:lnTo>
                    <a:pt x="128" y="57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69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9" y="55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7" y="55"/>
                  </a:lnTo>
                  <a:lnTo>
                    <a:pt x="232" y="55"/>
                  </a:lnTo>
                  <a:lnTo>
                    <a:pt x="238" y="54"/>
                  </a:lnTo>
                  <a:lnTo>
                    <a:pt x="244" y="54"/>
                  </a:lnTo>
                  <a:lnTo>
                    <a:pt x="250" y="54"/>
                  </a:lnTo>
                  <a:lnTo>
                    <a:pt x="256" y="54"/>
                  </a:lnTo>
                  <a:lnTo>
                    <a:pt x="261" y="53"/>
                  </a:lnTo>
                  <a:lnTo>
                    <a:pt x="267" y="53"/>
                  </a:lnTo>
                  <a:lnTo>
                    <a:pt x="273" y="53"/>
                  </a:lnTo>
                  <a:lnTo>
                    <a:pt x="279" y="52"/>
                  </a:lnTo>
                  <a:lnTo>
                    <a:pt x="285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302" y="51"/>
                  </a:lnTo>
                  <a:lnTo>
                    <a:pt x="308" y="51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2" y="49"/>
                  </a:lnTo>
                  <a:lnTo>
                    <a:pt x="337" y="48"/>
                  </a:lnTo>
                  <a:lnTo>
                    <a:pt x="343" y="48"/>
                  </a:lnTo>
                  <a:lnTo>
                    <a:pt x="349" y="48"/>
                  </a:lnTo>
                  <a:lnTo>
                    <a:pt x="355" y="47"/>
                  </a:lnTo>
                  <a:lnTo>
                    <a:pt x="361" y="47"/>
                  </a:lnTo>
                  <a:lnTo>
                    <a:pt x="367" y="46"/>
                  </a:lnTo>
                  <a:lnTo>
                    <a:pt x="372" y="46"/>
                  </a:lnTo>
                  <a:lnTo>
                    <a:pt x="378" y="45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95" y="43"/>
                  </a:lnTo>
                  <a:lnTo>
                    <a:pt x="401" y="42"/>
                  </a:lnTo>
                  <a:lnTo>
                    <a:pt x="407" y="42"/>
                  </a:lnTo>
                  <a:lnTo>
                    <a:pt x="413" y="41"/>
                  </a:lnTo>
                  <a:lnTo>
                    <a:pt x="418" y="40"/>
                  </a:lnTo>
                  <a:lnTo>
                    <a:pt x="424" y="40"/>
                  </a:lnTo>
                  <a:lnTo>
                    <a:pt x="430" y="39"/>
                  </a:lnTo>
                  <a:lnTo>
                    <a:pt x="436" y="38"/>
                  </a:lnTo>
                  <a:lnTo>
                    <a:pt x="442" y="38"/>
                  </a:lnTo>
                  <a:lnTo>
                    <a:pt x="448" y="37"/>
                  </a:lnTo>
                  <a:lnTo>
                    <a:pt x="454" y="36"/>
                  </a:lnTo>
                  <a:lnTo>
                    <a:pt x="459" y="35"/>
                  </a:lnTo>
                  <a:lnTo>
                    <a:pt x="465" y="34"/>
                  </a:lnTo>
                  <a:lnTo>
                    <a:pt x="471" y="34"/>
                  </a:lnTo>
                  <a:lnTo>
                    <a:pt x="476" y="33"/>
                  </a:lnTo>
                  <a:lnTo>
                    <a:pt x="482" y="32"/>
                  </a:lnTo>
                  <a:lnTo>
                    <a:pt x="488" y="31"/>
                  </a:lnTo>
                  <a:lnTo>
                    <a:pt x="494" y="30"/>
                  </a:lnTo>
                  <a:lnTo>
                    <a:pt x="500" y="29"/>
                  </a:lnTo>
                  <a:lnTo>
                    <a:pt x="506" y="28"/>
                  </a:lnTo>
                  <a:lnTo>
                    <a:pt x="511" y="28"/>
                  </a:lnTo>
                  <a:lnTo>
                    <a:pt x="517" y="27"/>
                  </a:lnTo>
                  <a:lnTo>
                    <a:pt x="523" y="26"/>
                  </a:lnTo>
                  <a:lnTo>
                    <a:pt x="529" y="25"/>
                  </a:lnTo>
                  <a:lnTo>
                    <a:pt x="534" y="24"/>
                  </a:lnTo>
                  <a:lnTo>
                    <a:pt x="540" y="23"/>
                  </a:lnTo>
                  <a:lnTo>
                    <a:pt x="546" y="22"/>
                  </a:lnTo>
                  <a:lnTo>
                    <a:pt x="552" y="21"/>
                  </a:lnTo>
                  <a:lnTo>
                    <a:pt x="558" y="20"/>
                  </a:lnTo>
                  <a:lnTo>
                    <a:pt x="564" y="19"/>
                  </a:lnTo>
                  <a:lnTo>
                    <a:pt x="569" y="18"/>
                  </a:lnTo>
                  <a:lnTo>
                    <a:pt x="575" y="17"/>
                  </a:lnTo>
                  <a:lnTo>
                    <a:pt x="581" y="16"/>
                  </a:lnTo>
                  <a:lnTo>
                    <a:pt x="587" y="15"/>
                  </a:lnTo>
                  <a:lnTo>
                    <a:pt x="593" y="14"/>
                  </a:lnTo>
                  <a:lnTo>
                    <a:pt x="598" y="13"/>
                  </a:lnTo>
                  <a:lnTo>
                    <a:pt x="604" y="12"/>
                  </a:lnTo>
                  <a:lnTo>
                    <a:pt x="610" y="11"/>
                  </a:lnTo>
                  <a:lnTo>
                    <a:pt x="616" y="10"/>
                  </a:lnTo>
                  <a:lnTo>
                    <a:pt x="622" y="9"/>
                  </a:lnTo>
                  <a:lnTo>
                    <a:pt x="627" y="8"/>
                  </a:lnTo>
                  <a:lnTo>
                    <a:pt x="633" y="8"/>
                  </a:lnTo>
                  <a:lnTo>
                    <a:pt x="639" y="7"/>
                  </a:lnTo>
                  <a:lnTo>
                    <a:pt x="645" y="6"/>
                  </a:lnTo>
                  <a:lnTo>
                    <a:pt x="651" y="5"/>
                  </a:lnTo>
                  <a:lnTo>
                    <a:pt x="657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3"/>
                  </a:lnTo>
                  <a:lnTo>
                    <a:pt x="680" y="2"/>
                  </a:lnTo>
                  <a:lnTo>
                    <a:pt x="686" y="2"/>
                  </a:lnTo>
                  <a:lnTo>
                    <a:pt x="692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8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3" y="1"/>
                  </a:lnTo>
                  <a:lnTo>
                    <a:pt x="764" y="2"/>
                  </a:lnTo>
                  <a:lnTo>
                    <a:pt x="767" y="2"/>
                  </a:lnTo>
                  <a:lnTo>
                    <a:pt x="773" y="2"/>
                  </a:lnTo>
                  <a:lnTo>
                    <a:pt x="779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6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773" y="2186"/>
              <a:ext cx="582" cy="116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88" y="39"/>
                </a:cxn>
                <a:cxn ang="0">
                  <a:pos x="134" y="66"/>
                </a:cxn>
                <a:cxn ang="0">
                  <a:pos x="181" y="93"/>
                </a:cxn>
                <a:cxn ang="0">
                  <a:pos x="221" y="111"/>
                </a:cxn>
                <a:cxn ang="0">
                  <a:pos x="227" y="112"/>
                </a:cxn>
                <a:cxn ang="0">
                  <a:pos x="231" y="113"/>
                </a:cxn>
                <a:cxn ang="0">
                  <a:pos x="236" y="114"/>
                </a:cxn>
                <a:cxn ang="0">
                  <a:pos x="239" y="115"/>
                </a:cxn>
                <a:cxn ang="0">
                  <a:pos x="241" y="115"/>
                </a:cxn>
                <a:cxn ang="0">
                  <a:pos x="244" y="115"/>
                </a:cxn>
                <a:cxn ang="0">
                  <a:pos x="247" y="115"/>
                </a:cxn>
                <a:cxn ang="0">
                  <a:pos x="249" y="116"/>
                </a:cxn>
                <a:cxn ang="0">
                  <a:pos x="250" y="116"/>
                </a:cxn>
                <a:cxn ang="0">
                  <a:pos x="251" y="116"/>
                </a:cxn>
                <a:cxn ang="0">
                  <a:pos x="252" y="116"/>
                </a:cxn>
                <a:cxn ang="0">
                  <a:pos x="252" y="116"/>
                </a:cxn>
                <a:cxn ang="0">
                  <a:pos x="253" y="116"/>
                </a:cxn>
                <a:cxn ang="0">
                  <a:pos x="254" y="116"/>
                </a:cxn>
                <a:cxn ang="0">
                  <a:pos x="255" y="116"/>
                </a:cxn>
                <a:cxn ang="0">
                  <a:pos x="256" y="116"/>
                </a:cxn>
                <a:cxn ang="0">
                  <a:pos x="257" y="115"/>
                </a:cxn>
                <a:cxn ang="0">
                  <a:pos x="259" y="115"/>
                </a:cxn>
                <a:cxn ang="0">
                  <a:pos x="262" y="115"/>
                </a:cxn>
                <a:cxn ang="0">
                  <a:pos x="264" y="115"/>
                </a:cxn>
                <a:cxn ang="0">
                  <a:pos x="268" y="114"/>
                </a:cxn>
                <a:cxn ang="0">
                  <a:pos x="271" y="114"/>
                </a:cxn>
                <a:cxn ang="0">
                  <a:pos x="275" y="113"/>
                </a:cxn>
                <a:cxn ang="0">
                  <a:pos x="282" y="111"/>
                </a:cxn>
                <a:cxn ang="0">
                  <a:pos x="291" y="108"/>
                </a:cxn>
                <a:cxn ang="0">
                  <a:pos x="337" y="77"/>
                </a:cxn>
                <a:cxn ang="0">
                  <a:pos x="384" y="34"/>
                </a:cxn>
                <a:cxn ang="0">
                  <a:pos x="419" y="7"/>
                </a:cxn>
                <a:cxn ang="0">
                  <a:pos x="425" y="4"/>
                </a:cxn>
                <a:cxn ang="0">
                  <a:pos x="429" y="3"/>
                </a:cxn>
                <a:cxn ang="0">
                  <a:pos x="433" y="2"/>
                </a:cxn>
                <a:cxn ang="0">
                  <a:pos x="437" y="1"/>
                </a:cxn>
                <a:cxn ang="0">
                  <a:pos x="439" y="0"/>
                </a:cxn>
                <a:cxn ang="0">
                  <a:pos x="441" y="0"/>
                </a:cxn>
                <a:cxn ang="0">
                  <a:pos x="443" y="0"/>
                </a:cxn>
                <a:cxn ang="0">
                  <a:pos x="444" y="0"/>
                </a:cxn>
                <a:cxn ang="0">
                  <a:pos x="445" y="0"/>
                </a:cxn>
                <a:cxn ang="0">
                  <a:pos x="446" y="0"/>
                </a:cxn>
                <a:cxn ang="0">
                  <a:pos x="447" y="0"/>
                </a:cxn>
                <a:cxn ang="0">
                  <a:pos x="448" y="0"/>
                </a:cxn>
                <a:cxn ang="0">
                  <a:pos x="449" y="0"/>
                </a:cxn>
                <a:cxn ang="0">
                  <a:pos x="449" y="0"/>
                </a:cxn>
                <a:cxn ang="0">
                  <a:pos x="451" y="0"/>
                </a:cxn>
                <a:cxn ang="0">
                  <a:pos x="452" y="0"/>
                </a:cxn>
                <a:cxn ang="0">
                  <a:pos x="454" y="0"/>
                </a:cxn>
                <a:cxn ang="0">
                  <a:pos x="456" y="0"/>
                </a:cxn>
                <a:cxn ang="0">
                  <a:pos x="459" y="1"/>
                </a:cxn>
                <a:cxn ang="0">
                  <a:pos x="464" y="2"/>
                </a:cxn>
                <a:cxn ang="0">
                  <a:pos x="468" y="4"/>
                </a:cxn>
                <a:cxn ang="0">
                  <a:pos x="471" y="6"/>
                </a:cxn>
                <a:cxn ang="0">
                  <a:pos x="478" y="9"/>
                </a:cxn>
                <a:cxn ang="0">
                  <a:pos x="512" y="41"/>
                </a:cxn>
                <a:cxn ang="0">
                  <a:pos x="558" y="96"/>
                </a:cxn>
                <a:cxn ang="0">
                  <a:pos x="570" y="106"/>
                </a:cxn>
                <a:cxn ang="0">
                  <a:pos x="573" y="108"/>
                </a:cxn>
                <a:cxn ang="0">
                  <a:pos x="576" y="110"/>
                </a:cxn>
                <a:cxn ang="0">
                  <a:pos x="581" y="112"/>
                </a:cxn>
              </a:cxnLst>
              <a:rect l="0" t="0" r="r" b="b"/>
              <a:pathLst>
                <a:path w="582" h="116">
                  <a:moveTo>
                    <a:pt x="0" y="6"/>
                  </a:moveTo>
                  <a:lnTo>
                    <a:pt x="6" y="8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5" y="16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6" y="33"/>
                  </a:lnTo>
                  <a:lnTo>
                    <a:pt x="82" y="36"/>
                  </a:lnTo>
                  <a:lnTo>
                    <a:pt x="88" y="39"/>
                  </a:lnTo>
                  <a:lnTo>
                    <a:pt x="93" y="42"/>
                  </a:lnTo>
                  <a:lnTo>
                    <a:pt x="99" y="46"/>
                  </a:lnTo>
                  <a:lnTo>
                    <a:pt x="105" y="49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2" y="59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40" y="69"/>
                  </a:lnTo>
                  <a:lnTo>
                    <a:pt x="146" y="73"/>
                  </a:lnTo>
                  <a:lnTo>
                    <a:pt x="151" y="76"/>
                  </a:lnTo>
                  <a:lnTo>
                    <a:pt x="157" y="80"/>
                  </a:lnTo>
                  <a:lnTo>
                    <a:pt x="163" y="84"/>
                  </a:lnTo>
                  <a:lnTo>
                    <a:pt x="169" y="87"/>
                  </a:lnTo>
                  <a:lnTo>
                    <a:pt x="175" y="90"/>
                  </a:lnTo>
                  <a:lnTo>
                    <a:pt x="181" y="93"/>
                  </a:lnTo>
                  <a:lnTo>
                    <a:pt x="186" y="96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0" y="107"/>
                  </a:lnTo>
                  <a:lnTo>
                    <a:pt x="215" y="10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1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6" y="115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4" y="113"/>
                  </a:lnTo>
                  <a:lnTo>
                    <a:pt x="275" y="113"/>
                  </a:lnTo>
                  <a:lnTo>
                    <a:pt x="276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1" y="111"/>
                  </a:lnTo>
                  <a:lnTo>
                    <a:pt x="282" y="111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6" y="109"/>
                  </a:lnTo>
                  <a:lnTo>
                    <a:pt x="288" y="109"/>
                  </a:lnTo>
                  <a:lnTo>
                    <a:pt x="291" y="108"/>
                  </a:lnTo>
                  <a:lnTo>
                    <a:pt x="297" y="105"/>
                  </a:lnTo>
                  <a:lnTo>
                    <a:pt x="303" y="102"/>
                  </a:lnTo>
                  <a:lnTo>
                    <a:pt x="308" y="99"/>
                  </a:lnTo>
                  <a:lnTo>
                    <a:pt x="314" y="95"/>
                  </a:lnTo>
                  <a:lnTo>
                    <a:pt x="320" y="91"/>
                  </a:lnTo>
                  <a:lnTo>
                    <a:pt x="326" y="86"/>
                  </a:lnTo>
                  <a:lnTo>
                    <a:pt x="332" y="82"/>
                  </a:lnTo>
                  <a:lnTo>
                    <a:pt x="337" y="77"/>
                  </a:lnTo>
                  <a:lnTo>
                    <a:pt x="343" y="72"/>
                  </a:lnTo>
                  <a:lnTo>
                    <a:pt x="349" y="66"/>
                  </a:lnTo>
                  <a:lnTo>
                    <a:pt x="355" y="61"/>
                  </a:lnTo>
                  <a:lnTo>
                    <a:pt x="361" y="55"/>
                  </a:lnTo>
                  <a:lnTo>
                    <a:pt x="366" y="50"/>
                  </a:lnTo>
                  <a:lnTo>
                    <a:pt x="373" y="44"/>
                  </a:lnTo>
                  <a:lnTo>
                    <a:pt x="378" y="39"/>
                  </a:lnTo>
                  <a:lnTo>
                    <a:pt x="384" y="34"/>
                  </a:lnTo>
                  <a:lnTo>
                    <a:pt x="390" y="28"/>
                  </a:lnTo>
                  <a:lnTo>
                    <a:pt x="395" y="24"/>
                  </a:lnTo>
                  <a:lnTo>
                    <a:pt x="401" y="19"/>
                  </a:lnTo>
                  <a:lnTo>
                    <a:pt x="407" y="14"/>
                  </a:lnTo>
                  <a:lnTo>
                    <a:pt x="413" y="11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20" y="7"/>
                  </a:lnTo>
                  <a:lnTo>
                    <a:pt x="421" y="7"/>
                  </a:lnTo>
                  <a:lnTo>
                    <a:pt x="422" y="6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64" y="2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69" y="5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7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78" y="10"/>
                  </a:lnTo>
                  <a:lnTo>
                    <a:pt x="480" y="11"/>
                  </a:lnTo>
                  <a:lnTo>
                    <a:pt x="483" y="13"/>
                  </a:lnTo>
                  <a:lnTo>
                    <a:pt x="488" y="17"/>
                  </a:lnTo>
                  <a:lnTo>
                    <a:pt x="494" y="23"/>
                  </a:lnTo>
                  <a:lnTo>
                    <a:pt x="500" y="28"/>
                  </a:lnTo>
                  <a:lnTo>
                    <a:pt x="506" y="34"/>
                  </a:lnTo>
                  <a:lnTo>
                    <a:pt x="512" y="41"/>
                  </a:lnTo>
                  <a:lnTo>
                    <a:pt x="517" y="48"/>
                  </a:lnTo>
                  <a:lnTo>
                    <a:pt x="523" y="55"/>
                  </a:lnTo>
                  <a:lnTo>
                    <a:pt x="529" y="63"/>
                  </a:lnTo>
                  <a:lnTo>
                    <a:pt x="535" y="70"/>
                  </a:lnTo>
                  <a:lnTo>
                    <a:pt x="541" y="77"/>
                  </a:lnTo>
                  <a:lnTo>
                    <a:pt x="547" y="84"/>
                  </a:lnTo>
                  <a:lnTo>
                    <a:pt x="552" y="90"/>
                  </a:lnTo>
                  <a:lnTo>
                    <a:pt x="558" y="96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2"/>
                  </a:lnTo>
                  <a:lnTo>
                    <a:pt x="565" y="102"/>
                  </a:lnTo>
                  <a:lnTo>
                    <a:pt x="567" y="104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1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9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6" y="110"/>
                  </a:lnTo>
                  <a:lnTo>
                    <a:pt x="577" y="110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9" y="111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3"/>
                  </a:lnTo>
                  <a:lnTo>
                    <a:pt x="582" y="11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355" y="2186"/>
              <a:ext cx="245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9" y="115"/>
                </a:cxn>
                <a:cxn ang="0">
                  <a:pos x="10" y="115"/>
                </a:cxn>
                <a:cxn ang="0">
                  <a:pos x="11" y="116"/>
                </a:cxn>
                <a:cxn ang="0">
                  <a:pos x="12" y="116"/>
                </a:cxn>
                <a:cxn ang="0">
                  <a:pos x="13" y="116"/>
                </a:cxn>
                <a:cxn ang="0">
                  <a:pos x="13" y="116"/>
                </a:cxn>
                <a:cxn ang="0">
                  <a:pos x="14" y="116"/>
                </a:cxn>
                <a:cxn ang="0">
                  <a:pos x="15" y="116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20" y="115"/>
                </a:cxn>
                <a:cxn ang="0">
                  <a:pos x="22" y="114"/>
                </a:cxn>
                <a:cxn ang="0">
                  <a:pos x="26" y="113"/>
                </a:cxn>
                <a:cxn ang="0">
                  <a:pos x="29" y="112"/>
                </a:cxn>
                <a:cxn ang="0">
                  <a:pos x="33" y="109"/>
                </a:cxn>
                <a:cxn ang="0">
                  <a:pos x="40" y="104"/>
                </a:cxn>
                <a:cxn ang="0">
                  <a:pos x="51" y="92"/>
                </a:cxn>
                <a:cxn ang="0">
                  <a:pos x="98" y="26"/>
                </a:cxn>
                <a:cxn ang="0">
                  <a:pos x="110" y="12"/>
                </a:cxn>
                <a:cxn ang="0">
                  <a:pos x="113" y="10"/>
                </a:cxn>
                <a:cxn ang="0">
                  <a:pos x="116" y="7"/>
                </a:cxn>
                <a:cxn ang="0">
                  <a:pos x="121" y="4"/>
                </a:cxn>
                <a:cxn ang="0">
                  <a:pos x="123" y="2"/>
                </a:cxn>
                <a:cxn ang="0">
                  <a:pos x="126" y="1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2"/>
                </a:cxn>
                <a:cxn ang="0">
                  <a:pos x="148" y="4"/>
                </a:cxn>
                <a:cxn ang="0">
                  <a:pos x="151" y="6"/>
                </a:cxn>
                <a:cxn ang="0">
                  <a:pos x="157" y="11"/>
                </a:cxn>
                <a:cxn ang="0">
                  <a:pos x="191" y="62"/>
                </a:cxn>
                <a:cxn ang="0">
                  <a:pos x="210" y="92"/>
                </a:cxn>
                <a:cxn ang="0">
                  <a:pos x="217" y="102"/>
                </a:cxn>
                <a:cxn ang="0">
                  <a:pos x="220" y="106"/>
                </a:cxn>
                <a:cxn ang="0">
                  <a:pos x="224" y="109"/>
                </a:cxn>
                <a:cxn ang="0">
                  <a:pos x="227" y="112"/>
                </a:cxn>
                <a:cxn ang="0">
                  <a:pos x="230" y="113"/>
                </a:cxn>
                <a:cxn ang="0">
                  <a:pos x="232" y="114"/>
                </a:cxn>
                <a:cxn ang="0">
                  <a:pos x="233" y="115"/>
                </a:cxn>
                <a:cxn ang="0">
                  <a:pos x="235" y="115"/>
                </a:cxn>
                <a:cxn ang="0">
                  <a:pos x="237" y="115"/>
                </a:cxn>
                <a:cxn ang="0">
                  <a:pos x="237" y="116"/>
                </a:cxn>
                <a:cxn ang="0">
                  <a:pos x="238" y="116"/>
                </a:cxn>
                <a:cxn ang="0">
                  <a:pos x="239" y="116"/>
                </a:cxn>
                <a:cxn ang="0">
                  <a:pos x="240" y="116"/>
                </a:cxn>
                <a:cxn ang="0">
                  <a:pos x="240" y="116"/>
                </a:cxn>
                <a:cxn ang="0">
                  <a:pos x="242" y="115"/>
                </a:cxn>
                <a:cxn ang="0">
                  <a:pos x="243" y="115"/>
                </a:cxn>
                <a:cxn ang="0">
                  <a:pos x="245" y="115"/>
                </a:cxn>
              </a:cxnLst>
              <a:rect l="0" t="0" r="r" b="b"/>
              <a:pathLst>
                <a:path w="245" h="116">
                  <a:moveTo>
                    <a:pt x="0" y="113"/>
                  </a:move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3" y="77"/>
                  </a:lnTo>
                  <a:lnTo>
                    <a:pt x="69" y="68"/>
                  </a:lnTo>
                  <a:lnTo>
                    <a:pt x="74" y="60"/>
                  </a:lnTo>
                  <a:lnTo>
                    <a:pt x="81" y="51"/>
                  </a:lnTo>
                  <a:lnTo>
                    <a:pt x="86" y="42"/>
                  </a:lnTo>
                  <a:lnTo>
                    <a:pt x="92" y="34"/>
                  </a:lnTo>
                  <a:lnTo>
                    <a:pt x="98" y="2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4" y="8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2" y="17"/>
                  </a:lnTo>
                  <a:lnTo>
                    <a:pt x="168" y="24"/>
                  </a:lnTo>
                  <a:lnTo>
                    <a:pt x="174" y="33"/>
                  </a:lnTo>
                  <a:lnTo>
                    <a:pt x="179" y="42"/>
                  </a:lnTo>
                  <a:lnTo>
                    <a:pt x="185" y="52"/>
                  </a:lnTo>
                  <a:lnTo>
                    <a:pt x="191" y="62"/>
                  </a:lnTo>
                  <a:lnTo>
                    <a:pt x="196" y="72"/>
                  </a:lnTo>
                  <a:lnTo>
                    <a:pt x="202" y="82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91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1" y="95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9" y="104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2" y="107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4" y="109"/>
                  </a:lnTo>
                  <a:lnTo>
                    <a:pt x="224" y="109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4"/>
                  </a:lnTo>
                  <a:lnTo>
                    <a:pt x="245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600" y="2186"/>
              <a:ext cx="250" cy="116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5" y="112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33" y="74"/>
                </a:cxn>
                <a:cxn ang="0">
                  <a:pos x="63" y="19"/>
                </a:cxn>
                <a:cxn ang="0">
                  <a:pos x="67" y="13"/>
                </a:cxn>
                <a:cxn ang="0">
                  <a:pos x="71" y="8"/>
                </a:cxn>
                <a:cxn ang="0">
                  <a:pos x="74" y="5"/>
                </a:cxn>
                <a:cxn ang="0">
                  <a:pos x="77" y="3"/>
                </a:cxn>
                <a:cxn ang="0">
                  <a:pos x="79" y="2"/>
                </a:cxn>
                <a:cxn ang="0">
                  <a:pos x="81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1"/>
                </a:cxn>
                <a:cxn ang="0">
                  <a:pos x="95" y="2"/>
                </a:cxn>
                <a:cxn ang="0">
                  <a:pos x="99" y="5"/>
                </a:cxn>
                <a:cxn ang="0">
                  <a:pos x="103" y="10"/>
                </a:cxn>
                <a:cxn ang="0">
                  <a:pos x="109" y="18"/>
                </a:cxn>
                <a:cxn ang="0">
                  <a:pos x="132" y="63"/>
                </a:cxn>
                <a:cxn ang="0">
                  <a:pos x="147" y="93"/>
                </a:cxn>
                <a:cxn ang="0">
                  <a:pos x="153" y="102"/>
                </a:cxn>
                <a:cxn ang="0">
                  <a:pos x="156" y="107"/>
                </a:cxn>
                <a:cxn ang="0">
                  <a:pos x="160" y="111"/>
                </a:cxn>
                <a:cxn ang="0">
                  <a:pos x="163" y="113"/>
                </a:cxn>
                <a:cxn ang="0">
                  <a:pos x="165" y="114"/>
                </a:cxn>
                <a:cxn ang="0">
                  <a:pos x="167" y="115"/>
                </a:cxn>
                <a:cxn ang="0">
                  <a:pos x="168" y="115"/>
                </a:cxn>
                <a:cxn ang="0">
                  <a:pos x="169" y="116"/>
                </a:cxn>
                <a:cxn ang="0">
                  <a:pos x="170" y="116"/>
                </a:cxn>
                <a:cxn ang="0">
                  <a:pos x="170" y="116"/>
                </a:cxn>
                <a:cxn ang="0">
                  <a:pos x="171" y="116"/>
                </a:cxn>
                <a:cxn ang="0">
                  <a:pos x="172" y="115"/>
                </a:cxn>
                <a:cxn ang="0">
                  <a:pos x="173" y="115"/>
                </a:cxn>
                <a:cxn ang="0">
                  <a:pos x="175" y="115"/>
                </a:cxn>
                <a:cxn ang="0">
                  <a:pos x="176" y="114"/>
                </a:cxn>
                <a:cxn ang="0">
                  <a:pos x="179" y="112"/>
                </a:cxn>
                <a:cxn ang="0">
                  <a:pos x="181" y="110"/>
                </a:cxn>
                <a:cxn ang="0">
                  <a:pos x="185" y="106"/>
                </a:cxn>
                <a:cxn ang="0">
                  <a:pos x="191" y="97"/>
                </a:cxn>
                <a:cxn ang="0">
                  <a:pos x="214" y="47"/>
                </a:cxn>
                <a:cxn ang="0">
                  <a:pos x="225" y="22"/>
                </a:cxn>
                <a:cxn ang="0">
                  <a:pos x="228" y="16"/>
                </a:cxn>
                <a:cxn ang="0">
                  <a:pos x="232" y="10"/>
                </a:cxn>
                <a:cxn ang="0">
                  <a:pos x="237" y="4"/>
                </a:cxn>
                <a:cxn ang="0">
                  <a:pos x="239" y="3"/>
                </a:cxn>
                <a:cxn ang="0">
                  <a:pos x="240" y="2"/>
                </a:cxn>
                <a:cxn ang="0">
                  <a:pos x="242" y="0"/>
                </a:cxn>
                <a:cxn ang="0">
                  <a:pos x="244" y="0"/>
                </a:cxn>
                <a:cxn ang="0">
                  <a:pos x="245" y="0"/>
                </a:cxn>
                <a:cxn ang="0">
                  <a:pos x="246" y="0"/>
                </a:cxn>
                <a:cxn ang="0">
                  <a:pos x="247" y="0"/>
                </a:cxn>
                <a:cxn ang="0">
                  <a:pos x="247" y="0"/>
                </a:cxn>
                <a:cxn ang="0">
                  <a:pos x="248" y="0"/>
                </a:cxn>
                <a:cxn ang="0">
                  <a:pos x="249" y="0"/>
                </a:cxn>
              </a:cxnLst>
              <a:rect l="0" t="0" r="r" b="b"/>
              <a:pathLst>
                <a:path w="250" h="116">
                  <a:moveTo>
                    <a:pt x="0" y="114"/>
                  </a:move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1" y="107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22" y="94"/>
                  </a:lnTo>
                  <a:lnTo>
                    <a:pt x="27" y="85"/>
                  </a:lnTo>
                  <a:lnTo>
                    <a:pt x="33" y="74"/>
                  </a:lnTo>
                  <a:lnTo>
                    <a:pt x="39" y="63"/>
                  </a:lnTo>
                  <a:lnTo>
                    <a:pt x="45" y="51"/>
                  </a:lnTo>
                  <a:lnTo>
                    <a:pt x="51" y="39"/>
                  </a:lnTo>
                  <a:lnTo>
                    <a:pt x="57" y="2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2" y="8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5" y="28"/>
                  </a:lnTo>
                  <a:lnTo>
                    <a:pt x="120" y="38"/>
                  </a:lnTo>
                  <a:lnTo>
                    <a:pt x="126" y="51"/>
                  </a:lnTo>
                  <a:lnTo>
                    <a:pt x="132" y="63"/>
                  </a:lnTo>
                  <a:lnTo>
                    <a:pt x="138" y="7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7" y="93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9"/>
                  </a:lnTo>
                  <a:lnTo>
                    <a:pt x="151" y="100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4" y="104"/>
                  </a:lnTo>
                  <a:lnTo>
                    <a:pt x="155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9"/>
                  </a:lnTo>
                  <a:lnTo>
                    <a:pt x="158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7" y="114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5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1" y="98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6"/>
                  </a:lnTo>
                  <a:lnTo>
                    <a:pt x="192" y="95"/>
                  </a:lnTo>
                  <a:lnTo>
                    <a:pt x="193" y="93"/>
                  </a:lnTo>
                  <a:lnTo>
                    <a:pt x="196" y="87"/>
                  </a:lnTo>
                  <a:lnTo>
                    <a:pt x="202" y="74"/>
                  </a:lnTo>
                  <a:lnTo>
                    <a:pt x="208" y="61"/>
                  </a:lnTo>
                  <a:lnTo>
                    <a:pt x="214" y="47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1" y="30"/>
                  </a:lnTo>
                  <a:lnTo>
                    <a:pt x="222" y="27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0"/>
                  </a:lnTo>
                  <a:lnTo>
                    <a:pt x="227" y="19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30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850" y="2186"/>
              <a:ext cx="200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11" y="10"/>
                </a:cxn>
                <a:cxn ang="0">
                  <a:pos x="17" y="21"/>
                </a:cxn>
                <a:cxn ang="0">
                  <a:pos x="45" y="89"/>
                </a:cxn>
                <a:cxn ang="0">
                  <a:pos x="49" y="96"/>
                </a:cxn>
                <a:cxn ang="0">
                  <a:pos x="54" y="105"/>
                </a:cxn>
                <a:cxn ang="0">
                  <a:pos x="57" y="109"/>
                </a:cxn>
                <a:cxn ang="0">
                  <a:pos x="59" y="112"/>
                </a:cxn>
                <a:cxn ang="0">
                  <a:pos x="61" y="113"/>
                </a:cxn>
                <a:cxn ang="0">
                  <a:pos x="63" y="115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6"/>
                </a:cxn>
                <a:cxn ang="0">
                  <a:pos x="67" y="11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5"/>
                </a:cxn>
                <a:cxn ang="0">
                  <a:pos x="72" y="114"/>
                </a:cxn>
                <a:cxn ang="0">
                  <a:pos x="74" y="113"/>
                </a:cxn>
                <a:cxn ang="0">
                  <a:pos x="77" y="110"/>
                </a:cxn>
                <a:cxn ang="0">
                  <a:pos x="80" y="106"/>
                </a:cxn>
                <a:cxn ang="0">
                  <a:pos x="86" y="95"/>
                </a:cxn>
                <a:cxn ang="0">
                  <a:pos x="109" y="36"/>
                </a:cxn>
                <a:cxn ang="0">
                  <a:pos x="112" y="27"/>
                </a:cxn>
                <a:cxn ang="0">
                  <a:pos x="116" y="18"/>
                </a:cxn>
                <a:cxn ang="0">
                  <a:pos x="121" y="10"/>
                </a:cxn>
                <a:cxn ang="0">
                  <a:pos x="123" y="7"/>
                </a:cxn>
                <a:cxn ang="0">
                  <a:pos x="125" y="4"/>
                </a:cxn>
                <a:cxn ang="0">
                  <a:pos x="127" y="2"/>
                </a:cxn>
                <a:cxn ang="0">
                  <a:pos x="129" y="1"/>
                </a:cxn>
                <a:cxn ang="0">
                  <a:pos x="130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44" y="8"/>
                </a:cxn>
                <a:cxn ang="0">
                  <a:pos x="147" y="13"/>
                </a:cxn>
                <a:cxn ang="0">
                  <a:pos x="151" y="22"/>
                </a:cxn>
                <a:cxn ang="0">
                  <a:pos x="173" y="83"/>
                </a:cxn>
                <a:cxn ang="0">
                  <a:pos x="177" y="94"/>
                </a:cxn>
                <a:cxn ang="0">
                  <a:pos x="182" y="103"/>
                </a:cxn>
                <a:cxn ang="0">
                  <a:pos x="185" y="108"/>
                </a:cxn>
                <a:cxn ang="0">
                  <a:pos x="187" y="111"/>
                </a:cxn>
                <a:cxn ang="0">
                  <a:pos x="189" y="113"/>
                </a:cxn>
                <a:cxn ang="0">
                  <a:pos x="191" y="114"/>
                </a:cxn>
                <a:cxn ang="0">
                  <a:pos x="192" y="115"/>
                </a:cxn>
                <a:cxn ang="0">
                  <a:pos x="193" y="115"/>
                </a:cxn>
                <a:cxn ang="0">
                  <a:pos x="194" y="116"/>
                </a:cxn>
                <a:cxn ang="0">
                  <a:pos x="195" y="116"/>
                </a:cxn>
                <a:cxn ang="0">
                  <a:pos x="195" y="116"/>
                </a:cxn>
                <a:cxn ang="0">
                  <a:pos x="197" y="115"/>
                </a:cxn>
                <a:cxn ang="0">
                  <a:pos x="198" y="115"/>
                </a:cxn>
                <a:cxn ang="0">
                  <a:pos x="199" y="114"/>
                </a:cxn>
              </a:cxnLst>
              <a:rect l="0" t="0" r="r" b="b"/>
              <a:pathLst>
                <a:path w="200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1" y="30"/>
                  </a:lnTo>
                  <a:lnTo>
                    <a:pt x="27" y="44"/>
                  </a:lnTo>
                  <a:lnTo>
                    <a:pt x="33" y="59"/>
                  </a:lnTo>
                  <a:lnTo>
                    <a:pt x="39" y="74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89"/>
                  </a:lnTo>
                  <a:lnTo>
                    <a:pt x="92" y="82"/>
                  </a:lnTo>
                  <a:lnTo>
                    <a:pt x="97" y="68"/>
                  </a:lnTo>
                  <a:lnTo>
                    <a:pt x="103" y="5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10" y="3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2" y="5"/>
                  </a:lnTo>
                  <a:lnTo>
                    <a:pt x="142" y="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20"/>
                  </a:lnTo>
                  <a:lnTo>
                    <a:pt x="151" y="22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61" y="49"/>
                  </a:lnTo>
                  <a:lnTo>
                    <a:pt x="167" y="66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2"/>
                  </a:lnTo>
                  <a:lnTo>
                    <a:pt x="177" y="94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4"/>
                  </a:lnTo>
                  <a:lnTo>
                    <a:pt x="183" y="105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0" y="114"/>
                  </a:lnTo>
                  <a:lnTo>
                    <a:pt x="200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050" y="2186"/>
              <a:ext cx="194" cy="116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" y="109"/>
                </a:cxn>
                <a:cxn ang="0">
                  <a:pos x="8" y="102"/>
                </a:cxn>
                <a:cxn ang="0">
                  <a:pos x="13" y="89"/>
                </a:cxn>
                <a:cxn ang="0">
                  <a:pos x="31" y="38"/>
                </a:cxn>
                <a:cxn ang="0">
                  <a:pos x="34" y="29"/>
                </a:cxn>
                <a:cxn ang="0">
                  <a:pos x="37" y="20"/>
                </a:cxn>
                <a:cxn ang="0">
                  <a:pos x="43" y="9"/>
                </a:cxn>
                <a:cxn ang="0">
                  <a:pos x="44" y="6"/>
                </a:cxn>
                <a:cxn ang="0">
                  <a:pos x="47" y="3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6" y="13"/>
                </a:cxn>
                <a:cxn ang="0">
                  <a:pos x="72" y="28"/>
                </a:cxn>
                <a:cxn ang="0">
                  <a:pos x="89" y="84"/>
                </a:cxn>
                <a:cxn ang="0">
                  <a:pos x="92" y="92"/>
                </a:cxn>
                <a:cxn ang="0">
                  <a:pos x="96" y="102"/>
                </a:cxn>
                <a:cxn ang="0">
                  <a:pos x="98" y="106"/>
                </a:cxn>
                <a:cxn ang="0">
                  <a:pos x="101" y="110"/>
                </a:cxn>
                <a:cxn ang="0">
                  <a:pos x="103" y="113"/>
                </a:cxn>
                <a:cxn ang="0">
                  <a:pos x="105" y="114"/>
                </a:cxn>
                <a:cxn ang="0">
                  <a:pos x="106" y="115"/>
                </a:cxn>
                <a:cxn ang="0">
                  <a:pos x="107" y="115"/>
                </a:cxn>
                <a:cxn ang="0">
                  <a:pos x="107" y="116"/>
                </a:cxn>
                <a:cxn ang="0">
                  <a:pos x="108" y="116"/>
                </a:cxn>
                <a:cxn ang="0">
                  <a:pos x="109" y="116"/>
                </a:cxn>
                <a:cxn ang="0">
                  <a:pos x="110" y="115"/>
                </a:cxn>
                <a:cxn ang="0">
                  <a:pos x="111" y="115"/>
                </a:cxn>
                <a:cxn ang="0">
                  <a:pos x="113" y="114"/>
                </a:cxn>
                <a:cxn ang="0">
                  <a:pos x="114" y="112"/>
                </a:cxn>
                <a:cxn ang="0">
                  <a:pos x="116" y="109"/>
                </a:cxn>
                <a:cxn ang="0">
                  <a:pos x="121" y="100"/>
                </a:cxn>
                <a:cxn ang="0">
                  <a:pos x="124" y="92"/>
                </a:cxn>
                <a:cxn ang="0">
                  <a:pos x="141" y="36"/>
                </a:cxn>
                <a:cxn ang="0">
                  <a:pos x="145" y="25"/>
                </a:cxn>
                <a:cxn ang="0">
                  <a:pos x="149" y="15"/>
                </a:cxn>
                <a:cxn ang="0">
                  <a:pos x="153" y="6"/>
                </a:cxn>
                <a:cxn ang="0">
                  <a:pos x="155" y="3"/>
                </a:cxn>
                <a:cxn ang="0">
                  <a:pos x="157" y="1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0" y="0"/>
                </a:cxn>
                <a:cxn ang="0">
                  <a:pos x="161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4" y="0"/>
                </a:cxn>
                <a:cxn ang="0">
                  <a:pos x="165" y="2"/>
                </a:cxn>
                <a:cxn ang="0">
                  <a:pos x="167" y="4"/>
                </a:cxn>
                <a:cxn ang="0">
                  <a:pos x="171" y="10"/>
                </a:cxn>
                <a:cxn ang="0">
                  <a:pos x="174" y="18"/>
                </a:cxn>
                <a:cxn ang="0">
                  <a:pos x="178" y="29"/>
                </a:cxn>
                <a:cxn ang="0">
                  <a:pos x="189" y="69"/>
                </a:cxn>
              </a:cxnLst>
              <a:rect l="0" t="0" r="r" b="b"/>
              <a:pathLst>
                <a:path w="194" h="116">
                  <a:moveTo>
                    <a:pt x="0" y="114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6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9" y="100"/>
                  </a:lnTo>
                  <a:lnTo>
                    <a:pt x="11" y="96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5" y="86"/>
                  </a:lnTo>
                  <a:lnTo>
                    <a:pt x="16" y="82"/>
                  </a:lnTo>
                  <a:lnTo>
                    <a:pt x="19" y="74"/>
                  </a:lnTo>
                  <a:lnTo>
                    <a:pt x="25" y="5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2"/>
                  </a:lnTo>
                  <a:lnTo>
                    <a:pt x="74" y="36"/>
                  </a:lnTo>
                  <a:lnTo>
                    <a:pt x="77" y="45"/>
                  </a:lnTo>
                  <a:lnTo>
                    <a:pt x="83" y="6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6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4"/>
                  </a:lnTo>
                  <a:lnTo>
                    <a:pt x="120" y="103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1"/>
                  </a:lnTo>
                  <a:lnTo>
                    <a:pt x="125" y="90"/>
                  </a:lnTo>
                  <a:lnTo>
                    <a:pt x="125" y="88"/>
                  </a:lnTo>
                  <a:lnTo>
                    <a:pt x="127" y="84"/>
                  </a:lnTo>
                  <a:lnTo>
                    <a:pt x="130" y="74"/>
                  </a:lnTo>
                  <a:lnTo>
                    <a:pt x="136" y="54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2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5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5" y="21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78" y="29"/>
                  </a:lnTo>
                  <a:lnTo>
                    <a:pt x="179" y="34"/>
                  </a:lnTo>
                  <a:lnTo>
                    <a:pt x="182" y="4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8" y="66"/>
                  </a:lnTo>
                  <a:lnTo>
                    <a:pt x="189" y="69"/>
                  </a:lnTo>
                  <a:lnTo>
                    <a:pt x="191" y="7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244" y="2186"/>
              <a:ext cx="155" cy="116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7" y="104"/>
                </a:cxn>
                <a:cxn ang="0">
                  <a:pos x="9" y="108"/>
                </a:cxn>
                <a:cxn ang="0">
                  <a:pos x="12" y="112"/>
                </a:cxn>
                <a:cxn ang="0">
                  <a:pos x="13" y="114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6"/>
                </a:cxn>
                <a:cxn ang="0">
                  <a:pos x="17" y="116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19" y="115"/>
                </a:cxn>
                <a:cxn ang="0">
                  <a:pos x="21" y="114"/>
                </a:cxn>
                <a:cxn ang="0">
                  <a:pos x="22" y="113"/>
                </a:cxn>
                <a:cxn ang="0">
                  <a:pos x="25" y="109"/>
                </a:cxn>
                <a:cxn ang="0">
                  <a:pos x="27" y="105"/>
                </a:cxn>
                <a:cxn ang="0">
                  <a:pos x="32" y="91"/>
                </a:cxn>
                <a:cxn ang="0">
                  <a:pos x="41" y="60"/>
                </a:cxn>
                <a:cxn ang="0">
                  <a:pos x="49" y="28"/>
                </a:cxn>
                <a:cxn ang="0">
                  <a:pos x="53" y="18"/>
                </a:cxn>
                <a:cxn ang="0">
                  <a:pos x="55" y="11"/>
                </a:cxn>
                <a:cxn ang="0">
                  <a:pos x="57" y="7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9" y="1"/>
                </a:cxn>
                <a:cxn ang="0">
                  <a:pos x="70" y="3"/>
                </a:cxn>
                <a:cxn ang="0">
                  <a:pos x="73" y="7"/>
                </a:cxn>
                <a:cxn ang="0">
                  <a:pos x="76" y="15"/>
                </a:cxn>
                <a:cxn ang="0">
                  <a:pos x="83" y="35"/>
                </a:cxn>
                <a:cxn ang="0">
                  <a:pos x="95" y="81"/>
                </a:cxn>
                <a:cxn ang="0">
                  <a:pos x="99" y="95"/>
                </a:cxn>
                <a:cxn ang="0">
                  <a:pos x="101" y="102"/>
                </a:cxn>
                <a:cxn ang="0">
                  <a:pos x="104" y="107"/>
                </a:cxn>
                <a:cxn ang="0">
                  <a:pos x="106" y="111"/>
                </a:cxn>
                <a:cxn ang="0">
                  <a:pos x="107" y="113"/>
                </a:cxn>
                <a:cxn ang="0">
                  <a:pos x="108" y="114"/>
                </a:cxn>
                <a:cxn ang="0">
                  <a:pos x="109" y="115"/>
                </a:cxn>
                <a:cxn ang="0">
                  <a:pos x="110" y="115"/>
                </a:cxn>
                <a:cxn ang="0">
                  <a:pos x="111" y="116"/>
                </a:cxn>
                <a:cxn ang="0">
                  <a:pos x="112" y="116"/>
                </a:cxn>
                <a:cxn ang="0">
                  <a:pos x="112" y="115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6" y="112"/>
                </a:cxn>
                <a:cxn ang="0">
                  <a:pos x="118" y="109"/>
                </a:cxn>
                <a:cxn ang="0">
                  <a:pos x="122" y="100"/>
                </a:cxn>
                <a:cxn ang="0">
                  <a:pos x="128" y="82"/>
                </a:cxn>
                <a:cxn ang="0">
                  <a:pos x="139" y="35"/>
                </a:cxn>
                <a:cxn ang="0">
                  <a:pos x="143" y="23"/>
                </a:cxn>
                <a:cxn ang="0">
                  <a:pos x="147" y="12"/>
                </a:cxn>
                <a:cxn ang="0">
                  <a:pos x="149" y="7"/>
                </a:cxn>
                <a:cxn ang="0">
                  <a:pos x="151" y="3"/>
                </a:cxn>
                <a:cxn ang="0">
                  <a:pos x="152" y="1"/>
                </a:cxn>
                <a:cxn ang="0">
                  <a:pos x="154" y="0"/>
                </a:cxn>
                <a:cxn ang="0">
                  <a:pos x="155" y="0"/>
                </a:cxn>
              </a:cxnLst>
              <a:rect l="0" t="0" r="r" b="b"/>
              <a:pathLst>
                <a:path w="155" h="116">
                  <a:moveTo>
                    <a:pt x="0" y="85"/>
                  </a:move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77"/>
                  </a:lnTo>
                  <a:lnTo>
                    <a:pt x="38" y="71"/>
                  </a:lnTo>
                  <a:lnTo>
                    <a:pt x="41" y="60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78" y="2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7" y="53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5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2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3"/>
                  </a:lnTo>
                  <a:lnTo>
                    <a:pt x="116" y="11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3" y="98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8" y="79"/>
                  </a:lnTo>
                  <a:lnTo>
                    <a:pt x="129" y="76"/>
                  </a:lnTo>
                  <a:lnTo>
                    <a:pt x="130" y="70"/>
                  </a:lnTo>
                  <a:lnTo>
                    <a:pt x="134" y="58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5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2399" y="2186"/>
              <a:ext cx="15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4" y="23"/>
                </a:cxn>
                <a:cxn ang="0">
                  <a:pos x="25" y="70"/>
                </a:cxn>
                <a:cxn ang="0">
                  <a:pos x="28" y="82"/>
                </a:cxn>
                <a:cxn ang="0">
                  <a:pos x="32" y="96"/>
                </a:cxn>
                <a:cxn ang="0">
                  <a:pos x="36" y="107"/>
                </a:cxn>
                <a:cxn ang="0">
                  <a:pos x="38" y="110"/>
                </a:cxn>
                <a:cxn ang="0">
                  <a:pos x="40" y="114"/>
                </a:cxn>
                <a:cxn ang="0">
                  <a:pos x="41" y="115"/>
                </a:cxn>
                <a:cxn ang="0">
                  <a:pos x="42" y="115"/>
                </a:cxn>
                <a:cxn ang="0">
                  <a:pos x="43" y="116"/>
                </a:cxn>
                <a:cxn ang="0">
                  <a:pos x="44" y="116"/>
                </a:cxn>
                <a:cxn ang="0">
                  <a:pos x="44" y="116"/>
                </a:cxn>
                <a:cxn ang="0">
                  <a:pos x="45" y="115"/>
                </a:cxn>
                <a:cxn ang="0">
                  <a:pos x="46" y="114"/>
                </a:cxn>
                <a:cxn ang="0">
                  <a:pos x="48" y="113"/>
                </a:cxn>
                <a:cxn ang="0">
                  <a:pos x="49" y="111"/>
                </a:cxn>
                <a:cxn ang="0">
                  <a:pos x="51" y="107"/>
                </a:cxn>
                <a:cxn ang="0">
                  <a:pos x="55" y="97"/>
                </a:cxn>
                <a:cxn ang="0">
                  <a:pos x="66" y="50"/>
                </a:cxn>
                <a:cxn ang="0">
                  <a:pos x="72" y="28"/>
                </a:cxn>
                <a:cxn ang="0">
                  <a:pos x="75" y="18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2" y="9"/>
                </a:cxn>
                <a:cxn ang="0">
                  <a:pos x="96" y="20"/>
                </a:cxn>
                <a:cxn ang="0">
                  <a:pos x="104" y="50"/>
                </a:cxn>
                <a:cxn ang="0">
                  <a:pos x="110" y="76"/>
                </a:cxn>
                <a:cxn ang="0">
                  <a:pos x="112" y="88"/>
                </a:cxn>
                <a:cxn ang="0">
                  <a:pos x="115" y="98"/>
                </a:cxn>
                <a:cxn ang="0">
                  <a:pos x="117" y="105"/>
                </a:cxn>
                <a:cxn ang="0">
                  <a:pos x="119" y="109"/>
                </a:cxn>
                <a:cxn ang="0">
                  <a:pos x="121" y="112"/>
                </a:cxn>
                <a:cxn ang="0">
                  <a:pos x="122" y="114"/>
                </a:cxn>
                <a:cxn ang="0">
                  <a:pos x="124" y="115"/>
                </a:cxn>
                <a:cxn ang="0">
                  <a:pos x="124" y="115"/>
                </a:cxn>
                <a:cxn ang="0">
                  <a:pos x="125" y="116"/>
                </a:cxn>
                <a:cxn ang="0">
                  <a:pos x="126" y="116"/>
                </a:cxn>
                <a:cxn ang="0">
                  <a:pos x="127" y="115"/>
                </a:cxn>
                <a:cxn ang="0">
                  <a:pos x="128" y="114"/>
                </a:cxn>
                <a:cxn ang="0">
                  <a:pos x="129" y="113"/>
                </a:cxn>
                <a:cxn ang="0">
                  <a:pos x="131" y="109"/>
                </a:cxn>
                <a:cxn ang="0">
                  <a:pos x="133" y="104"/>
                </a:cxn>
                <a:cxn ang="0">
                  <a:pos x="137" y="91"/>
                </a:cxn>
                <a:cxn ang="0">
                  <a:pos x="149" y="39"/>
                </a:cxn>
                <a:cxn ang="0">
                  <a:pos x="153" y="21"/>
                </a:cxn>
              </a:cxnLst>
              <a:rect l="0" t="0" r="r" b="b"/>
              <a:pathLst>
                <a:path w="154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33"/>
                  </a:lnTo>
                  <a:lnTo>
                    <a:pt x="19" y="44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2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7"/>
                  </a:lnTo>
                  <a:lnTo>
                    <a:pt x="55" y="94"/>
                  </a:lnTo>
                  <a:lnTo>
                    <a:pt x="57" y="89"/>
                  </a:lnTo>
                  <a:lnTo>
                    <a:pt x="60" y="77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3" y="23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4" y="50"/>
                  </a:lnTo>
                  <a:lnTo>
                    <a:pt x="107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8" y="70"/>
                  </a:lnTo>
                  <a:lnTo>
                    <a:pt x="109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11" y="82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3" y="90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4"/>
                  </a:lnTo>
                  <a:lnTo>
                    <a:pt x="137" y="91"/>
                  </a:lnTo>
                  <a:lnTo>
                    <a:pt x="139" y="86"/>
                  </a:lnTo>
                  <a:lnTo>
                    <a:pt x="141" y="74"/>
                  </a:lnTo>
                  <a:lnTo>
                    <a:pt x="147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9" y="39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2" y="27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4" y="1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553" y="2186"/>
              <a:ext cx="126" cy="11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8" y="10"/>
                </a:cxn>
                <a:cxn ang="0">
                  <a:pos x="20" y="16"/>
                </a:cxn>
                <a:cxn ang="0">
                  <a:pos x="24" y="32"/>
                </a:cxn>
                <a:cxn ang="0">
                  <a:pos x="31" y="65"/>
                </a:cxn>
                <a:cxn ang="0">
                  <a:pos x="34" y="79"/>
                </a:cxn>
                <a:cxn ang="0">
                  <a:pos x="37" y="94"/>
                </a:cxn>
                <a:cxn ang="0">
                  <a:pos x="41" y="106"/>
                </a:cxn>
                <a:cxn ang="0">
                  <a:pos x="43" y="111"/>
                </a:cxn>
                <a:cxn ang="0">
                  <a:pos x="44" y="113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5"/>
                </a:cxn>
                <a:cxn ang="0">
                  <a:pos x="51" y="114"/>
                </a:cxn>
                <a:cxn ang="0">
                  <a:pos x="52" y="112"/>
                </a:cxn>
                <a:cxn ang="0">
                  <a:pos x="54" y="107"/>
                </a:cxn>
                <a:cxn ang="0">
                  <a:pos x="57" y="97"/>
                </a:cxn>
                <a:cxn ang="0">
                  <a:pos x="69" y="44"/>
                </a:cxn>
                <a:cxn ang="0">
                  <a:pos x="73" y="26"/>
                </a:cxn>
                <a:cxn ang="0">
                  <a:pos x="76" y="15"/>
                </a:cxn>
                <a:cxn ang="0">
                  <a:pos x="79" y="7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2" y="12"/>
                </a:cxn>
                <a:cxn ang="0">
                  <a:pos x="98" y="34"/>
                </a:cxn>
                <a:cxn ang="0">
                  <a:pos x="104" y="64"/>
                </a:cxn>
                <a:cxn ang="0">
                  <a:pos x="107" y="79"/>
                </a:cxn>
                <a:cxn ang="0">
                  <a:pos x="111" y="96"/>
                </a:cxn>
                <a:cxn ang="0">
                  <a:pos x="113" y="103"/>
                </a:cxn>
                <a:cxn ang="0">
                  <a:pos x="115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5"/>
                </a:cxn>
                <a:cxn ang="0">
                  <a:pos x="120" y="116"/>
                </a:cxn>
                <a:cxn ang="0">
                  <a:pos x="121" y="115"/>
                </a:cxn>
                <a:cxn ang="0">
                  <a:pos x="122" y="115"/>
                </a:cxn>
                <a:cxn ang="0">
                  <a:pos x="123" y="114"/>
                </a:cxn>
                <a:cxn ang="0">
                  <a:pos x="124" y="113"/>
                </a:cxn>
                <a:cxn ang="0">
                  <a:pos x="125" y="110"/>
                </a:cxn>
              </a:cxnLst>
              <a:rect l="0" t="0" r="r" b="b"/>
              <a:pathLst>
                <a:path w="126" h="116">
                  <a:moveTo>
                    <a:pt x="0" y="17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32"/>
                  </a:lnTo>
                  <a:lnTo>
                    <a:pt x="25" y="3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7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3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9" y="93"/>
                  </a:lnTo>
                  <a:lnTo>
                    <a:pt x="60" y="88"/>
                  </a:lnTo>
                  <a:lnTo>
                    <a:pt x="63" y="7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39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9" y="41"/>
                  </a:lnTo>
                  <a:lnTo>
                    <a:pt x="101" y="48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5" y="70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8" y="84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679" y="2186"/>
              <a:ext cx="131" cy="116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6" y="85"/>
                </a:cxn>
                <a:cxn ang="0">
                  <a:pos x="12" y="56"/>
                </a:cxn>
                <a:cxn ang="0">
                  <a:pos x="15" y="39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4" y="6"/>
                </a:cxn>
                <a:cxn ang="0">
                  <a:pos x="25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8" y="19"/>
                </a:cxn>
                <a:cxn ang="0">
                  <a:pos x="41" y="32"/>
                </a:cxn>
                <a:cxn ang="0">
                  <a:pos x="48" y="66"/>
                </a:cxn>
                <a:cxn ang="0">
                  <a:pos x="53" y="92"/>
                </a:cxn>
                <a:cxn ang="0">
                  <a:pos x="55" y="99"/>
                </a:cxn>
                <a:cxn ang="0">
                  <a:pos x="57" y="107"/>
                </a:cxn>
                <a:cxn ang="0">
                  <a:pos x="59" y="112"/>
                </a:cxn>
                <a:cxn ang="0">
                  <a:pos x="61" y="114"/>
                </a:cxn>
                <a:cxn ang="0">
                  <a:pos x="62" y="115"/>
                </a:cxn>
                <a:cxn ang="0">
                  <a:pos x="62" y="115"/>
                </a:cxn>
                <a:cxn ang="0">
                  <a:pos x="63" y="116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7" y="111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6" y="78"/>
                </a:cxn>
                <a:cxn ang="0">
                  <a:pos x="82" y="45"/>
                </a:cxn>
                <a:cxn ang="0">
                  <a:pos x="85" y="28"/>
                </a:cxn>
                <a:cxn ang="0">
                  <a:pos x="89" y="13"/>
                </a:cxn>
                <a:cxn ang="0">
                  <a:pos x="91" y="6"/>
                </a:cxn>
                <a:cxn ang="0">
                  <a:pos x="93" y="3"/>
                </a:cxn>
                <a:cxn ang="0">
                  <a:pos x="94" y="1"/>
                </a:cxn>
                <a:cxn ang="0">
                  <a:pos x="95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100" y="4"/>
                </a:cxn>
                <a:cxn ang="0">
                  <a:pos x="102" y="10"/>
                </a:cxn>
                <a:cxn ang="0">
                  <a:pos x="105" y="21"/>
                </a:cxn>
                <a:cxn ang="0">
                  <a:pos x="112" y="54"/>
                </a:cxn>
                <a:cxn ang="0">
                  <a:pos x="117" y="81"/>
                </a:cxn>
                <a:cxn ang="0">
                  <a:pos x="118" y="90"/>
                </a:cxn>
                <a:cxn ang="0">
                  <a:pos x="121" y="102"/>
                </a:cxn>
                <a:cxn ang="0">
                  <a:pos x="124" y="109"/>
                </a:cxn>
                <a:cxn ang="0">
                  <a:pos x="125" y="112"/>
                </a:cxn>
                <a:cxn ang="0">
                  <a:pos x="126" y="114"/>
                </a:cxn>
                <a:cxn ang="0">
                  <a:pos x="127" y="115"/>
                </a:cxn>
                <a:cxn ang="0">
                  <a:pos x="128" y="116"/>
                </a:cxn>
                <a:cxn ang="0">
                  <a:pos x="129" y="116"/>
                </a:cxn>
                <a:cxn ang="0">
                  <a:pos x="129" y="115"/>
                </a:cxn>
                <a:cxn ang="0">
                  <a:pos x="130" y="115"/>
                </a:cxn>
              </a:cxnLst>
              <a:rect l="0" t="0" r="r" b="b"/>
              <a:pathLst>
                <a:path w="131" h="116">
                  <a:moveTo>
                    <a:pt x="0" y="107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4" y="49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3" y="38"/>
                  </a:lnTo>
                  <a:lnTo>
                    <a:pt x="44" y="46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51" y="82"/>
                  </a:lnTo>
                  <a:lnTo>
                    <a:pt x="51" y="85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4" y="95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9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0" y="103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4" y="89"/>
                  </a:lnTo>
                  <a:lnTo>
                    <a:pt x="74" y="85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9" y="6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3" y="39"/>
                  </a:lnTo>
                  <a:lnTo>
                    <a:pt x="85" y="32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6" y="25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4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8" y="3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8" y="88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1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810" y="2186"/>
              <a:ext cx="121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0"/>
                </a:cxn>
                <a:cxn ang="0">
                  <a:pos x="5" y="101"/>
                </a:cxn>
                <a:cxn ang="0">
                  <a:pos x="9" y="80"/>
                </a:cxn>
                <a:cxn ang="0">
                  <a:pos x="15" y="47"/>
                </a:cxn>
                <a:cxn ang="0">
                  <a:pos x="18" y="30"/>
                </a:cxn>
                <a:cxn ang="0">
                  <a:pos x="22" y="13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5" y="10"/>
                </a:cxn>
                <a:cxn ang="0">
                  <a:pos x="39" y="24"/>
                </a:cxn>
                <a:cxn ang="0">
                  <a:pos x="45" y="59"/>
                </a:cxn>
                <a:cxn ang="0">
                  <a:pos x="50" y="86"/>
                </a:cxn>
                <a:cxn ang="0">
                  <a:pos x="52" y="96"/>
                </a:cxn>
                <a:cxn ang="0">
                  <a:pos x="54" y="104"/>
                </a:cxn>
                <a:cxn ang="0">
                  <a:pos x="56" y="110"/>
                </a:cxn>
                <a:cxn ang="0">
                  <a:pos x="57" y="113"/>
                </a:cxn>
                <a:cxn ang="0">
                  <a:pos x="58" y="115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0" y="116"/>
                </a:cxn>
                <a:cxn ang="0">
                  <a:pos x="61" y="115"/>
                </a:cxn>
                <a:cxn ang="0">
                  <a:pos x="62" y="114"/>
                </a:cxn>
                <a:cxn ang="0">
                  <a:pos x="64" y="112"/>
                </a:cxn>
                <a:cxn ang="0">
                  <a:pos x="65" y="108"/>
                </a:cxn>
                <a:cxn ang="0">
                  <a:pos x="67" y="101"/>
                </a:cxn>
                <a:cxn ang="0">
                  <a:pos x="71" y="84"/>
                </a:cxn>
                <a:cxn ang="0">
                  <a:pos x="76" y="54"/>
                </a:cxn>
                <a:cxn ang="0">
                  <a:pos x="79" y="37"/>
                </a:cxn>
                <a:cxn ang="0">
                  <a:pos x="82" y="22"/>
                </a:cxn>
                <a:cxn ang="0">
                  <a:pos x="83" y="14"/>
                </a:cxn>
                <a:cxn ang="0">
                  <a:pos x="86" y="7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97" y="12"/>
                </a:cxn>
                <a:cxn ang="0">
                  <a:pos x="99" y="22"/>
                </a:cxn>
                <a:cxn ang="0">
                  <a:pos x="103" y="41"/>
                </a:cxn>
                <a:cxn ang="0">
                  <a:pos x="109" y="80"/>
                </a:cxn>
                <a:cxn ang="0">
                  <a:pos x="112" y="97"/>
                </a:cxn>
                <a:cxn ang="0">
                  <a:pos x="114" y="106"/>
                </a:cxn>
                <a:cxn ang="0">
                  <a:pos x="116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6"/>
                </a:cxn>
                <a:cxn ang="0">
                  <a:pos x="120" y="116"/>
                </a:cxn>
                <a:cxn ang="0">
                  <a:pos x="121" y="115"/>
                </a:cxn>
              </a:cxnLst>
              <a:rect l="0" t="0" r="r" b="b"/>
              <a:pathLst>
                <a:path w="121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8" y="8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6"/>
                  </a:lnTo>
                  <a:lnTo>
                    <a:pt x="40" y="30"/>
                  </a:lnTo>
                  <a:lnTo>
                    <a:pt x="41" y="38"/>
                  </a:lnTo>
                  <a:lnTo>
                    <a:pt x="44" y="5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6" y="63"/>
                  </a:lnTo>
                  <a:lnTo>
                    <a:pt x="47" y="71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9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8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4"/>
                  </a:lnTo>
                  <a:lnTo>
                    <a:pt x="71" y="80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7"/>
                  </a:lnTo>
                  <a:lnTo>
                    <a:pt x="75" y="63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100" y="29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3" y="46"/>
                  </a:lnTo>
                  <a:lnTo>
                    <a:pt x="105" y="54"/>
                  </a:lnTo>
                  <a:lnTo>
                    <a:pt x="107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3" y="98"/>
                  </a:lnTo>
                  <a:lnTo>
                    <a:pt x="113" y="99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931" y="2186"/>
              <a:ext cx="118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3" y="110"/>
                </a:cxn>
                <a:cxn ang="0">
                  <a:pos x="6" y="102"/>
                </a:cxn>
                <a:cxn ang="0">
                  <a:pos x="8" y="93"/>
                </a:cxn>
                <a:cxn ang="0">
                  <a:pos x="12" y="70"/>
                </a:cxn>
                <a:cxn ang="0">
                  <a:pos x="19" y="28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5" y="14"/>
                </a:cxn>
                <a:cxn ang="0">
                  <a:pos x="37" y="24"/>
                </a:cxn>
                <a:cxn ang="0">
                  <a:pos x="42" y="55"/>
                </a:cxn>
                <a:cxn ang="0">
                  <a:pos x="45" y="75"/>
                </a:cxn>
                <a:cxn ang="0">
                  <a:pos x="49" y="94"/>
                </a:cxn>
                <a:cxn ang="0">
                  <a:pos x="51" y="104"/>
                </a:cxn>
                <a:cxn ang="0">
                  <a:pos x="52" y="109"/>
                </a:cxn>
                <a:cxn ang="0">
                  <a:pos x="54" y="113"/>
                </a:cxn>
                <a:cxn ang="0">
                  <a:pos x="55" y="114"/>
                </a:cxn>
                <a:cxn ang="0">
                  <a:pos x="56" y="115"/>
                </a:cxn>
                <a:cxn ang="0">
                  <a:pos x="56" y="116"/>
                </a:cxn>
                <a:cxn ang="0">
                  <a:pos x="57" y="116"/>
                </a:cxn>
                <a:cxn ang="0">
                  <a:pos x="58" y="115"/>
                </a:cxn>
                <a:cxn ang="0">
                  <a:pos x="59" y="114"/>
                </a:cxn>
                <a:cxn ang="0">
                  <a:pos x="60" y="111"/>
                </a:cxn>
                <a:cxn ang="0">
                  <a:pos x="62" y="105"/>
                </a:cxn>
                <a:cxn ang="0">
                  <a:pos x="65" y="90"/>
                </a:cxn>
                <a:cxn ang="0">
                  <a:pos x="69" y="68"/>
                </a:cxn>
                <a:cxn ang="0">
                  <a:pos x="74" y="35"/>
                </a:cxn>
                <a:cxn ang="0">
                  <a:pos x="76" y="25"/>
                </a:cxn>
                <a:cxn ang="0">
                  <a:pos x="79" y="13"/>
                </a:cxn>
                <a:cxn ang="0">
                  <a:pos x="81" y="5"/>
                </a:cxn>
                <a:cxn ang="0">
                  <a:pos x="82" y="2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90" y="12"/>
                </a:cxn>
                <a:cxn ang="0">
                  <a:pos x="93" y="24"/>
                </a:cxn>
                <a:cxn ang="0">
                  <a:pos x="100" y="69"/>
                </a:cxn>
                <a:cxn ang="0">
                  <a:pos x="103" y="88"/>
                </a:cxn>
                <a:cxn ang="0">
                  <a:pos x="106" y="102"/>
                </a:cxn>
                <a:cxn ang="0">
                  <a:pos x="108" y="107"/>
                </a:cxn>
                <a:cxn ang="0">
                  <a:pos x="109" y="111"/>
                </a:cxn>
                <a:cxn ang="0">
                  <a:pos x="110" y="113"/>
                </a:cxn>
                <a:cxn ang="0">
                  <a:pos x="111" y="115"/>
                </a:cxn>
                <a:cxn ang="0">
                  <a:pos x="112" y="115"/>
                </a:cxn>
                <a:cxn ang="0">
                  <a:pos x="112" y="116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5" y="112"/>
                </a:cxn>
                <a:cxn ang="0">
                  <a:pos x="117" y="108"/>
                </a:cxn>
              </a:cxnLst>
              <a:rect l="0" t="0" r="r" b="b"/>
              <a:pathLst>
                <a:path w="118" h="116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0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41"/>
                  </a:lnTo>
                  <a:lnTo>
                    <a:pt x="41" y="46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4" y="6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4" y="98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0" y="6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6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9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1" y="72"/>
                  </a:lnTo>
                  <a:lnTo>
                    <a:pt x="101" y="74"/>
                  </a:lnTo>
                  <a:lnTo>
                    <a:pt x="102" y="79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5" y="95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3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8" y="10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3049" y="2186"/>
              <a:ext cx="122" cy="116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9" y="50"/>
                </a:cxn>
                <a:cxn ang="0">
                  <a:pos x="13" y="24"/>
                </a:cxn>
                <a:cxn ang="0">
                  <a:pos x="16" y="12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5"/>
                </a:cxn>
                <a:cxn ang="0">
                  <a:pos x="27" y="14"/>
                </a:cxn>
                <a:cxn ang="0">
                  <a:pos x="30" y="29"/>
                </a:cxn>
                <a:cxn ang="0">
                  <a:pos x="35" y="58"/>
                </a:cxn>
                <a:cxn ang="0">
                  <a:pos x="38" y="79"/>
                </a:cxn>
                <a:cxn ang="0">
                  <a:pos x="41" y="95"/>
                </a:cxn>
                <a:cxn ang="0">
                  <a:pos x="43" y="105"/>
                </a:cxn>
                <a:cxn ang="0">
                  <a:pos x="45" y="111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4"/>
                </a:cxn>
                <a:cxn ang="0">
                  <a:pos x="51" y="112"/>
                </a:cxn>
                <a:cxn ang="0">
                  <a:pos x="52" y="107"/>
                </a:cxn>
                <a:cxn ang="0">
                  <a:pos x="55" y="96"/>
                </a:cxn>
                <a:cxn ang="0">
                  <a:pos x="61" y="57"/>
                </a:cxn>
                <a:cxn ang="0">
                  <a:pos x="64" y="36"/>
                </a:cxn>
                <a:cxn ang="0">
                  <a:pos x="68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1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5" y="0"/>
                </a:cxn>
                <a:cxn ang="0">
                  <a:pos x="75" y="1"/>
                </a:cxn>
                <a:cxn ang="0">
                  <a:pos x="76" y="2"/>
                </a:cxn>
                <a:cxn ang="0">
                  <a:pos x="79" y="9"/>
                </a:cxn>
                <a:cxn ang="0">
                  <a:pos x="80" y="17"/>
                </a:cxn>
                <a:cxn ang="0">
                  <a:pos x="84" y="40"/>
                </a:cxn>
                <a:cxn ang="0">
                  <a:pos x="88" y="62"/>
                </a:cxn>
                <a:cxn ang="0">
                  <a:pos x="91" y="86"/>
                </a:cxn>
                <a:cxn ang="0">
                  <a:pos x="93" y="99"/>
                </a:cxn>
                <a:cxn ang="0">
                  <a:pos x="95" y="105"/>
                </a:cxn>
                <a:cxn ang="0">
                  <a:pos x="96" y="110"/>
                </a:cxn>
                <a:cxn ang="0">
                  <a:pos x="98" y="114"/>
                </a:cxn>
                <a:cxn ang="0">
                  <a:pos x="98" y="115"/>
                </a:cxn>
                <a:cxn ang="0">
                  <a:pos x="99" y="115"/>
                </a:cxn>
                <a:cxn ang="0">
                  <a:pos x="100" y="116"/>
                </a:cxn>
                <a:cxn ang="0">
                  <a:pos x="100" y="115"/>
                </a:cxn>
                <a:cxn ang="0">
                  <a:pos x="101" y="114"/>
                </a:cxn>
                <a:cxn ang="0">
                  <a:pos x="102" y="112"/>
                </a:cxn>
                <a:cxn ang="0">
                  <a:pos x="104" y="105"/>
                </a:cxn>
                <a:cxn ang="0">
                  <a:pos x="106" y="96"/>
                </a:cxn>
                <a:cxn ang="0">
                  <a:pos x="110" y="72"/>
                </a:cxn>
                <a:cxn ang="0">
                  <a:pos x="116" y="30"/>
                </a:cxn>
                <a:cxn ang="0">
                  <a:pos x="118" y="17"/>
                </a:cxn>
                <a:cxn ang="0">
                  <a:pos x="120" y="9"/>
                </a:cxn>
                <a:cxn ang="0">
                  <a:pos x="122" y="4"/>
                </a:cxn>
              </a:cxnLst>
              <a:rect l="0" t="0" r="r" b="b"/>
              <a:pathLst>
                <a:path w="122" h="116">
                  <a:moveTo>
                    <a:pt x="0" y="103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0" y="2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8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3" y="107"/>
                  </a:lnTo>
                  <a:lnTo>
                    <a:pt x="53" y="105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8" y="7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5" y="29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3" y="3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6" y="5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2" y="90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3" y="9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7" y="94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9" y="81"/>
                  </a:lnTo>
                  <a:lnTo>
                    <a:pt x="110" y="7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5" y="4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6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171" y="2186"/>
              <a:ext cx="103" cy="11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2" y="33"/>
                </a:cxn>
                <a:cxn ang="0">
                  <a:pos x="15" y="56"/>
                </a:cxn>
                <a:cxn ang="0">
                  <a:pos x="19" y="83"/>
                </a:cxn>
                <a:cxn ang="0">
                  <a:pos x="22" y="101"/>
                </a:cxn>
                <a:cxn ang="0">
                  <a:pos x="24" y="109"/>
                </a:cxn>
                <a:cxn ang="0">
                  <a:pos x="25" y="112"/>
                </a:cxn>
                <a:cxn ang="0">
                  <a:pos x="26" y="114"/>
                </a:cxn>
                <a:cxn ang="0">
                  <a:pos x="27" y="115"/>
                </a:cxn>
                <a:cxn ang="0">
                  <a:pos x="28" y="116"/>
                </a:cxn>
                <a:cxn ang="0">
                  <a:pos x="28" y="115"/>
                </a:cxn>
                <a:cxn ang="0">
                  <a:pos x="29" y="115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4" y="100"/>
                </a:cxn>
                <a:cxn ang="0">
                  <a:pos x="37" y="76"/>
                </a:cxn>
                <a:cxn ang="0">
                  <a:pos x="41" y="52"/>
                </a:cxn>
                <a:cxn ang="0">
                  <a:pos x="44" y="28"/>
                </a:cxn>
                <a:cxn ang="0">
                  <a:pos x="47" y="14"/>
                </a:cxn>
                <a:cxn ang="0">
                  <a:pos x="48" y="8"/>
                </a:cxn>
                <a:cxn ang="0">
                  <a:pos x="49" y="4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61" y="32"/>
                </a:cxn>
                <a:cxn ang="0">
                  <a:pos x="64" y="55"/>
                </a:cxn>
                <a:cxn ang="0">
                  <a:pos x="68" y="84"/>
                </a:cxn>
                <a:cxn ang="0">
                  <a:pos x="70" y="96"/>
                </a:cxn>
                <a:cxn ang="0">
                  <a:pos x="71" y="104"/>
                </a:cxn>
                <a:cxn ang="0">
                  <a:pos x="73" y="110"/>
                </a:cxn>
                <a:cxn ang="0">
                  <a:pos x="74" y="114"/>
                </a:cxn>
                <a:cxn ang="0">
                  <a:pos x="75" y="115"/>
                </a:cxn>
                <a:cxn ang="0">
                  <a:pos x="76" y="116"/>
                </a:cxn>
                <a:cxn ang="0">
                  <a:pos x="77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80" y="110"/>
                </a:cxn>
                <a:cxn ang="0">
                  <a:pos x="81" y="102"/>
                </a:cxn>
                <a:cxn ang="0">
                  <a:pos x="85" y="78"/>
                </a:cxn>
                <a:cxn ang="0">
                  <a:pos x="90" y="43"/>
                </a:cxn>
                <a:cxn ang="0">
                  <a:pos x="92" y="29"/>
                </a:cxn>
                <a:cxn ang="0">
                  <a:pos x="94" y="15"/>
                </a:cxn>
                <a:cxn ang="0">
                  <a:pos x="96" y="6"/>
                </a:cxn>
                <a:cxn ang="0">
                  <a:pos x="98" y="3"/>
                </a:cxn>
                <a:cxn ang="0">
                  <a:pos x="99" y="1"/>
                </a:cxn>
                <a:cxn ang="0">
                  <a:pos x="99" y="0"/>
                </a:cxn>
                <a:cxn ang="0">
                  <a:pos x="100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2" y="2"/>
                </a:cxn>
              </a:cxnLst>
              <a:rect l="0" t="0" r="r" b="b"/>
              <a:pathLst>
                <a:path w="103" h="116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4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9"/>
                  </a:lnTo>
                  <a:lnTo>
                    <a:pt x="19" y="83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6" y="8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9" y="65"/>
                  </a:lnTo>
                  <a:lnTo>
                    <a:pt x="41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1" y="48"/>
                  </a:lnTo>
                  <a:lnTo>
                    <a:pt x="42" y="4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2" y="4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6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9" y="89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2" y="107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lnTo>
                    <a:pt x="81" y="102"/>
                  </a:lnTo>
                  <a:lnTo>
                    <a:pt x="82" y="100"/>
                  </a:lnTo>
                  <a:lnTo>
                    <a:pt x="83" y="9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1" y="39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274" y="2186"/>
              <a:ext cx="109" cy="116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19"/>
                </a:cxn>
                <a:cxn ang="0">
                  <a:pos x="10" y="65"/>
                </a:cxn>
                <a:cxn ang="0">
                  <a:pos x="12" y="79"/>
                </a:cxn>
                <a:cxn ang="0">
                  <a:pos x="15" y="97"/>
                </a:cxn>
                <a:cxn ang="0">
                  <a:pos x="17" y="108"/>
                </a:cxn>
                <a:cxn ang="0">
                  <a:pos x="18" y="112"/>
                </a:cxn>
                <a:cxn ang="0">
                  <a:pos x="19" y="114"/>
                </a:cxn>
                <a:cxn ang="0">
                  <a:pos x="20" y="115"/>
                </a:cxn>
                <a:cxn ang="0">
                  <a:pos x="20" y="116"/>
                </a:cxn>
                <a:cxn ang="0">
                  <a:pos x="21" y="115"/>
                </a:cxn>
                <a:cxn ang="0">
                  <a:pos x="22" y="114"/>
                </a:cxn>
                <a:cxn ang="0">
                  <a:pos x="23" y="113"/>
                </a:cxn>
                <a:cxn ang="0">
                  <a:pos x="24" y="108"/>
                </a:cxn>
                <a:cxn ang="0">
                  <a:pos x="26" y="99"/>
                </a:cxn>
                <a:cxn ang="0">
                  <a:pos x="29" y="82"/>
                </a:cxn>
                <a:cxn ang="0">
                  <a:pos x="33" y="47"/>
                </a:cxn>
                <a:cxn ang="0">
                  <a:pos x="35" y="32"/>
                </a:cxn>
                <a:cxn ang="0">
                  <a:pos x="38" y="17"/>
                </a:cxn>
                <a:cxn ang="0">
                  <a:pos x="40" y="7"/>
                </a:cxn>
                <a:cxn ang="0">
                  <a:pos x="41" y="3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7" y="4"/>
                </a:cxn>
                <a:cxn ang="0">
                  <a:pos x="48" y="10"/>
                </a:cxn>
                <a:cxn ang="0">
                  <a:pos x="50" y="20"/>
                </a:cxn>
                <a:cxn ang="0">
                  <a:pos x="54" y="49"/>
                </a:cxn>
                <a:cxn ang="0">
                  <a:pos x="57" y="72"/>
                </a:cxn>
                <a:cxn ang="0">
                  <a:pos x="60" y="92"/>
                </a:cxn>
                <a:cxn ang="0">
                  <a:pos x="61" y="101"/>
                </a:cxn>
                <a:cxn ang="0">
                  <a:pos x="63" y="108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5"/>
                </a:cxn>
                <a:cxn ang="0">
                  <a:pos x="66" y="116"/>
                </a:cxn>
                <a:cxn ang="0">
                  <a:pos x="67" y="115"/>
                </a:cxn>
                <a:cxn ang="0">
                  <a:pos x="68" y="114"/>
                </a:cxn>
                <a:cxn ang="0">
                  <a:pos x="69" y="112"/>
                </a:cxn>
                <a:cxn ang="0">
                  <a:pos x="70" y="109"/>
                </a:cxn>
                <a:cxn ang="0">
                  <a:pos x="72" y="100"/>
                </a:cxn>
                <a:cxn ang="0">
                  <a:pos x="77" y="64"/>
                </a:cxn>
                <a:cxn ang="0">
                  <a:pos x="80" y="38"/>
                </a:cxn>
                <a:cxn ang="0">
                  <a:pos x="83" y="20"/>
                </a:cxn>
                <a:cxn ang="0">
                  <a:pos x="84" y="12"/>
                </a:cxn>
                <a:cxn ang="0">
                  <a:pos x="86" y="6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1"/>
                </a:cxn>
                <a:cxn ang="0">
                  <a:pos x="92" y="5"/>
                </a:cxn>
                <a:cxn ang="0">
                  <a:pos x="93" y="11"/>
                </a:cxn>
                <a:cxn ang="0">
                  <a:pos x="96" y="27"/>
                </a:cxn>
                <a:cxn ang="0">
                  <a:pos x="100" y="62"/>
                </a:cxn>
                <a:cxn ang="0">
                  <a:pos x="104" y="86"/>
                </a:cxn>
                <a:cxn ang="0">
                  <a:pos x="106" y="103"/>
                </a:cxn>
                <a:cxn ang="0">
                  <a:pos x="108" y="109"/>
                </a:cxn>
                <a:cxn ang="0">
                  <a:pos x="109" y="113"/>
                </a:cxn>
              </a:cxnLst>
              <a:rect l="0" t="0" r="r" b="b"/>
              <a:pathLst>
                <a:path w="109" h="116">
                  <a:moveTo>
                    <a:pt x="0" y="4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7" y="4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9" y="8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2" y="5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3" y="3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3" y="9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5" y="81"/>
                  </a:lnTo>
                  <a:lnTo>
                    <a:pt x="76" y="75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8" y="57"/>
                  </a:lnTo>
                  <a:lnTo>
                    <a:pt x="78" y="5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4"/>
                  </a:lnTo>
                  <a:lnTo>
                    <a:pt x="81" y="29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4" y="12"/>
                  </a:lnTo>
                  <a:lnTo>
                    <a:pt x="94" y="1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6" y="27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9" y="4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2" y="72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3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4"/>
                  </a:lnTo>
                  <a:lnTo>
                    <a:pt x="10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3383" y="2186"/>
              <a:ext cx="10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6"/>
                </a:cxn>
                <a:cxn ang="0">
                  <a:pos x="3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6" y="109"/>
                </a:cxn>
                <a:cxn ang="0">
                  <a:pos x="8" y="100"/>
                </a:cxn>
                <a:cxn ang="0">
                  <a:pos x="10" y="87"/>
                </a:cxn>
                <a:cxn ang="0">
                  <a:pos x="14" y="47"/>
                </a:cxn>
                <a:cxn ang="0">
                  <a:pos x="18" y="23"/>
                </a:cxn>
                <a:cxn ang="0">
                  <a:pos x="20" y="8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8"/>
                </a:cxn>
                <a:cxn ang="0">
                  <a:pos x="31" y="23"/>
                </a:cxn>
                <a:cxn ang="0">
                  <a:pos x="35" y="57"/>
                </a:cxn>
                <a:cxn ang="0">
                  <a:pos x="38" y="82"/>
                </a:cxn>
                <a:cxn ang="0">
                  <a:pos x="40" y="99"/>
                </a:cxn>
                <a:cxn ang="0">
                  <a:pos x="42" y="107"/>
                </a:cxn>
                <a:cxn ang="0">
                  <a:pos x="43" y="112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7" y="115"/>
                </a:cxn>
                <a:cxn ang="0">
                  <a:pos x="48" y="114"/>
                </a:cxn>
                <a:cxn ang="0">
                  <a:pos x="49" y="110"/>
                </a:cxn>
                <a:cxn ang="0">
                  <a:pos x="51" y="101"/>
                </a:cxn>
                <a:cxn ang="0">
                  <a:pos x="53" y="87"/>
                </a:cxn>
                <a:cxn ang="0">
                  <a:pos x="58" y="44"/>
                </a:cxn>
                <a:cxn ang="0">
                  <a:pos x="60" y="29"/>
                </a:cxn>
                <a:cxn ang="0">
                  <a:pos x="62" y="15"/>
                </a:cxn>
                <a:cxn ang="0">
                  <a:pos x="64" y="8"/>
                </a:cxn>
                <a:cxn ang="0">
                  <a:pos x="65" y="3"/>
                </a:cxn>
                <a:cxn ang="0">
                  <a:pos x="66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73" y="21"/>
                </a:cxn>
                <a:cxn ang="0">
                  <a:pos x="77" y="53"/>
                </a:cxn>
                <a:cxn ang="0">
                  <a:pos x="81" y="88"/>
                </a:cxn>
                <a:cxn ang="0">
                  <a:pos x="83" y="101"/>
                </a:cxn>
                <a:cxn ang="0">
                  <a:pos x="85" y="110"/>
                </a:cxn>
                <a:cxn ang="0">
                  <a:pos x="86" y="113"/>
                </a:cxn>
                <a:cxn ang="0">
                  <a:pos x="87" y="115"/>
                </a:cxn>
                <a:cxn ang="0">
                  <a:pos x="88" y="116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90" y="112"/>
                </a:cxn>
                <a:cxn ang="0">
                  <a:pos x="92" y="108"/>
                </a:cxn>
                <a:cxn ang="0">
                  <a:pos x="94" y="93"/>
                </a:cxn>
                <a:cxn ang="0">
                  <a:pos x="99" y="58"/>
                </a:cxn>
                <a:cxn ang="0">
                  <a:pos x="101" y="39"/>
                </a:cxn>
                <a:cxn ang="0">
                  <a:pos x="103" y="21"/>
                </a:cxn>
                <a:cxn ang="0">
                  <a:pos x="105" y="8"/>
                </a:cxn>
              </a:cxnLst>
              <a:rect l="0" t="0" r="r" b="b"/>
              <a:pathLst>
                <a:path w="106" h="116">
                  <a:moveTo>
                    <a:pt x="0" y="114"/>
                  </a:moveTo>
                  <a:lnTo>
                    <a:pt x="0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45"/>
                  </a:lnTo>
                  <a:lnTo>
                    <a:pt x="35" y="56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8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6"/>
                  </a:lnTo>
                  <a:lnTo>
                    <a:pt x="56" y="63"/>
                  </a:lnTo>
                  <a:lnTo>
                    <a:pt x="56" y="5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4" y="29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9"/>
                  </a:lnTo>
                  <a:lnTo>
                    <a:pt x="82" y="90"/>
                  </a:lnTo>
                  <a:lnTo>
                    <a:pt x="82" y="93"/>
                  </a:lnTo>
                  <a:lnTo>
                    <a:pt x="83" y="97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4" y="98"/>
                  </a:lnTo>
                  <a:lnTo>
                    <a:pt x="94" y="93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7"/>
                  </a:lnTo>
                  <a:lnTo>
                    <a:pt x="97" y="71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1" y="39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4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3489" y="2186"/>
              <a:ext cx="99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8" y="13"/>
                </a:cxn>
                <a:cxn ang="0">
                  <a:pos x="10" y="30"/>
                </a:cxn>
                <a:cxn ang="0">
                  <a:pos x="13" y="58"/>
                </a:cxn>
                <a:cxn ang="0">
                  <a:pos x="17" y="92"/>
                </a:cxn>
                <a:cxn ang="0">
                  <a:pos x="19" y="103"/>
                </a:cxn>
                <a:cxn ang="0">
                  <a:pos x="21" y="110"/>
                </a:cxn>
                <a:cxn ang="0">
                  <a:pos x="21" y="113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4" y="116"/>
                </a:cxn>
                <a:cxn ang="0">
                  <a:pos x="25" y="115"/>
                </a:cxn>
                <a:cxn ang="0">
                  <a:pos x="26" y="114"/>
                </a:cxn>
                <a:cxn ang="0">
                  <a:pos x="27" y="110"/>
                </a:cxn>
                <a:cxn ang="0">
                  <a:pos x="28" y="103"/>
                </a:cxn>
                <a:cxn ang="0">
                  <a:pos x="30" y="87"/>
                </a:cxn>
                <a:cxn ang="0">
                  <a:pos x="34" y="57"/>
                </a:cxn>
                <a:cxn ang="0">
                  <a:pos x="38" y="26"/>
                </a:cxn>
                <a:cxn ang="0">
                  <a:pos x="40" y="13"/>
                </a:cxn>
                <a:cxn ang="0">
                  <a:pos x="41" y="7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6" y="3"/>
                </a:cxn>
                <a:cxn ang="0">
                  <a:pos x="47" y="7"/>
                </a:cxn>
                <a:cxn ang="0">
                  <a:pos x="49" y="18"/>
                </a:cxn>
                <a:cxn ang="0">
                  <a:pos x="52" y="38"/>
                </a:cxn>
                <a:cxn ang="0">
                  <a:pos x="56" y="76"/>
                </a:cxn>
                <a:cxn ang="0">
                  <a:pos x="58" y="93"/>
                </a:cxn>
                <a:cxn ang="0">
                  <a:pos x="60" y="105"/>
                </a:cxn>
                <a:cxn ang="0">
                  <a:pos x="62" y="110"/>
                </a:cxn>
                <a:cxn ang="0">
                  <a:pos x="63" y="114"/>
                </a:cxn>
                <a:cxn ang="0">
                  <a:pos x="64" y="115"/>
                </a:cxn>
                <a:cxn ang="0">
                  <a:pos x="64" y="116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6" y="112"/>
                </a:cxn>
                <a:cxn ang="0">
                  <a:pos x="68" y="106"/>
                </a:cxn>
                <a:cxn ang="0">
                  <a:pos x="71" y="87"/>
                </a:cxn>
                <a:cxn ang="0">
                  <a:pos x="74" y="59"/>
                </a:cxn>
                <a:cxn ang="0">
                  <a:pos x="77" y="34"/>
                </a:cxn>
                <a:cxn ang="0">
                  <a:pos x="79" y="20"/>
                </a:cxn>
                <a:cxn ang="0">
                  <a:pos x="81" y="8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2"/>
                </a:cxn>
                <a:cxn ang="0">
                  <a:pos x="87" y="6"/>
                </a:cxn>
                <a:cxn ang="0">
                  <a:pos x="89" y="13"/>
                </a:cxn>
                <a:cxn ang="0">
                  <a:pos x="91" y="28"/>
                </a:cxn>
                <a:cxn ang="0">
                  <a:pos x="94" y="61"/>
                </a:cxn>
                <a:cxn ang="0">
                  <a:pos x="97" y="88"/>
                </a:cxn>
              </a:cxnLst>
              <a:rect l="0" t="0" r="r" b="b"/>
              <a:pathLst>
                <a:path w="99" h="116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42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17" y="87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8" y="103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2"/>
                  </a:lnTo>
                  <a:lnTo>
                    <a:pt x="32" y="76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9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5" y="63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7" y="82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3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4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1" y="28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3" y="47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6" y="73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90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588" y="2186"/>
              <a:ext cx="97" cy="116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12"/>
                </a:cxn>
                <a:cxn ang="0">
                  <a:pos x="4" y="114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6" y="115"/>
                </a:cxn>
                <a:cxn ang="0">
                  <a:pos x="7" y="113"/>
                </a:cxn>
                <a:cxn ang="0">
                  <a:pos x="8" y="109"/>
                </a:cxn>
                <a:cxn ang="0">
                  <a:pos x="10" y="98"/>
                </a:cxn>
                <a:cxn ang="0">
                  <a:pos x="13" y="71"/>
                </a:cxn>
                <a:cxn ang="0">
                  <a:pos x="17" y="37"/>
                </a:cxn>
                <a:cxn ang="0">
                  <a:pos x="19" y="20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30" y="24"/>
                </a:cxn>
                <a:cxn ang="0">
                  <a:pos x="34" y="54"/>
                </a:cxn>
                <a:cxn ang="0">
                  <a:pos x="37" y="88"/>
                </a:cxn>
                <a:cxn ang="0">
                  <a:pos x="40" y="103"/>
                </a:cxn>
                <a:cxn ang="0">
                  <a:pos x="41" y="109"/>
                </a:cxn>
                <a:cxn ang="0">
                  <a:pos x="42" y="113"/>
                </a:cxn>
                <a:cxn ang="0">
                  <a:pos x="43" y="115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5" y="114"/>
                </a:cxn>
                <a:cxn ang="0">
                  <a:pos x="46" y="112"/>
                </a:cxn>
                <a:cxn ang="0">
                  <a:pos x="47" y="106"/>
                </a:cxn>
                <a:cxn ang="0">
                  <a:pos x="49" y="92"/>
                </a:cxn>
                <a:cxn ang="0">
                  <a:pos x="52" y="68"/>
                </a:cxn>
                <a:cxn ang="0">
                  <a:pos x="57" y="26"/>
                </a:cxn>
                <a:cxn ang="0">
                  <a:pos x="58" y="16"/>
                </a:cxn>
                <a:cxn ang="0">
                  <a:pos x="59" y="8"/>
                </a:cxn>
                <a:cxn ang="0">
                  <a:pos x="60" y="4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9"/>
                </a:cxn>
                <a:cxn ang="0">
                  <a:pos x="68" y="23"/>
                </a:cxn>
                <a:cxn ang="0">
                  <a:pos x="71" y="50"/>
                </a:cxn>
                <a:cxn ang="0">
                  <a:pos x="75" y="86"/>
                </a:cxn>
                <a:cxn ang="0">
                  <a:pos x="77" y="99"/>
                </a:cxn>
                <a:cxn ang="0">
                  <a:pos x="78" y="107"/>
                </a:cxn>
                <a:cxn ang="0">
                  <a:pos x="80" y="113"/>
                </a:cxn>
                <a:cxn ang="0">
                  <a:pos x="81" y="115"/>
                </a:cxn>
                <a:cxn ang="0">
                  <a:pos x="81" y="116"/>
                </a:cxn>
                <a:cxn ang="0">
                  <a:pos x="82" y="115"/>
                </a:cxn>
                <a:cxn ang="0">
                  <a:pos x="83" y="114"/>
                </a:cxn>
                <a:cxn ang="0">
                  <a:pos x="84" y="111"/>
                </a:cxn>
                <a:cxn ang="0">
                  <a:pos x="85" y="104"/>
                </a:cxn>
                <a:cxn ang="0">
                  <a:pos x="87" y="92"/>
                </a:cxn>
                <a:cxn ang="0">
                  <a:pos x="91" y="57"/>
                </a:cxn>
                <a:cxn ang="0">
                  <a:pos x="93" y="39"/>
                </a:cxn>
                <a:cxn ang="0">
                  <a:pos x="95" y="21"/>
                </a:cxn>
                <a:cxn ang="0">
                  <a:pos x="97" y="11"/>
                </a:cxn>
              </a:cxnLst>
              <a:rect l="0" t="0" r="r" b="b"/>
              <a:pathLst>
                <a:path w="97" h="116">
                  <a:moveTo>
                    <a:pt x="0" y="97"/>
                  </a:moveTo>
                  <a:lnTo>
                    <a:pt x="0" y="98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4"/>
                  </a:lnTo>
                  <a:lnTo>
                    <a:pt x="11" y="8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4" y="6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4"/>
                  </a:lnTo>
                  <a:lnTo>
                    <a:pt x="34" y="61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7" y="8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100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99"/>
                  </a:lnTo>
                  <a:lnTo>
                    <a:pt x="49" y="94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50" y="88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2" y="68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40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70" y="34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7"/>
                  </a:lnTo>
                  <a:lnTo>
                    <a:pt x="75" y="80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6" y="92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8"/>
                  </a:lnTo>
                  <a:lnTo>
                    <a:pt x="77" y="99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2"/>
                  </a:lnTo>
                  <a:lnTo>
                    <a:pt x="89" y="80"/>
                  </a:lnTo>
                  <a:lnTo>
                    <a:pt x="89" y="77"/>
                  </a:lnTo>
                  <a:lnTo>
                    <a:pt x="90" y="71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3685" y="2186"/>
              <a:ext cx="95" cy="1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7" y="9"/>
                </a:cxn>
                <a:cxn ang="0">
                  <a:pos x="8" y="18"/>
                </a:cxn>
                <a:cxn ang="0">
                  <a:pos x="12" y="49"/>
                </a:cxn>
                <a:cxn ang="0">
                  <a:pos x="14" y="71"/>
                </a:cxn>
                <a:cxn ang="0">
                  <a:pos x="16" y="92"/>
                </a:cxn>
                <a:cxn ang="0">
                  <a:pos x="19" y="106"/>
                </a:cxn>
                <a:cxn ang="0">
                  <a:pos x="20" y="112"/>
                </a:cxn>
                <a:cxn ang="0">
                  <a:pos x="21" y="114"/>
                </a:cxn>
                <a:cxn ang="0">
                  <a:pos x="21" y="115"/>
                </a:cxn>
                <a:cxn ang="0">
                  <a:pos x="22" y="116"/>
                </a:cxn>
                <a:cxn ang="0">
                  <a:pos x="23" y="115"/>
                </a:cxn>
                <a:cxn ang="0">
                  <a:pos x="23" y="113"/>
                </a:cxn>
                <a:cxn ang="0">
                  <a:pos x="25" y="109"/>
                </a:cxn>
                <a:cxn ang="0">
                  <a:pos x="27" y="98"/>
                </a:cxn>
                <a:cxn ang="0">
                  <a:pos x="30" y="64"/>
                </a:cxn>
                <a:cxn ang="0">
                  <a:pos x="33" y="33"/>
                </a:cxn>
                <a:cxn ang="0">
                  <a:pos x="36" y="16"/>
                </a:cxn>
                <a:cxn ang="0">
                  <a:pos x="37" y="8"/>
                </a:cxn>
                <a:cxn ang="0">
                  <a:pos x="38" y="3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1" y="1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5" y="20"/>
                </a:cxn>
                <a:cxn ang="0">
                  <a:pos x="48" y="44"/>
                </a:cxn>
                <a:cxn ang="0">
                  <a:pos x="52" y="86"/>
                </a:cxn>
                <a:cxn ang="0">
                  <a:pos x="54" y="98"/>
                </a:cxn>
                <a:cxn ang="0">
                  <a:pos x="55" y="106"/>
                </a:cxn>
                <a:cxn ang="0">
                  <a:pos x="56" y="111"/>
                </a:cxn>
                <a:cxn ang="0">
                  <a:pos x="57" y="114"/>
                </a:cxn>
                <a:cxn ang="0">
                  <a:pos x="58" y="115"/>
                </a:cxn>
                <a:cxn ang="0">
                  <a:pos x="59" y="116"/>
                </a:cxn>
                <a:cxn ang="0">
                  <a:pos x="59" y="115"/>
                </a:cxn>
                <a:cxn ang="0">
                  <a:pos x="60" y="112"/>
                </a:cxn>
                <a:cxn ang="0">
                  <a:pos x="61" y="107"/>
                </a:cxn>
                <a:cxn ang="0">
                  <a:pos x="63" y="97"/>
                </a:cxn>
                <a:cxn ang="0">
                  <a:pos x="67" y="64"/>
                </a:cxn>
                <a:cxn ang="0">
                  <a:pos x="70" y="34"/>
                </a:cxn>
                <a:cxn ang="0">
                  <a:pos x="72" y="12"/>
                </a:cxn>
                <a:cxn ang="0">
                  <a:pos x="74" y="4"/>
                </a:cxn>
                <a:cxn ang="0">
                  <a:pos x="75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78" y="3"/>
                </a:cxn>
                <a:cxn ang="0">
                  <a:pos x="79" y="8"/>
                </a:cxn>
                <a:cxn ang="0">
                  <a:pos x="82" y="23"/>
                </a:cxn>
                <a:cxn ang="0">
                  <a:pos x="85" y="51"/>
                </a:cxn>
                <a:cxn ang="0">
                  <a:pos x="88" y="90"/>
                </a:cxn>
                <a:cxn ang="0">
                  <a:pos x="90" y="104"/>
                </a:cxn>
                <a:cxn ang="0">
                  <a:pos x="92" y="111"/>
                </a:cxn>
                <a:cxn ang="0">
                  <a:pos x="93" y="114"/>
                </a:cxn>
                <a:cxn ang="0">
                  <a:pos x="94" y="115"/>
                </a:cxn>
                <a:cxn ang="0">
                  <a:pos x="94" y="116"/>
                </a:cxn>
              </a:cxnLst>
              <a:rect l="0" t="0" r="r" b="b"/>
              <a:pathLst>
                <a:path w="95" h="116">
                  <a:moveTo>
                    <a:pt x="0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0" y="35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8" y="44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6"/>
                  </a:lnTo>
                  <a:lnTo>
                    <a:pt x="51" y="73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3"/>
                  </a:lnTo>
                  <a:lnTo>
                    <a:pt x="55" y="104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5" y="79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8" y="51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6" y="62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8" y="83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89" y="91"/>
                  </a:lnTo>
                  <a:lnTo>
                    <a:pt x="89" y="93"/>
                  </a:lnTo>
                  <a:lnTo>
                    <a:pt x="89" y="96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7"/>
                  </a:lnTo>
                  <a:lnTo>
                    <a:pt x="91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5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3780" y="2186"/>
              <a:ext cx="100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2"/>
                </a:cxn>
                <a:cxn ang="0">
                  <a:pos x="2" y="106"/>
                </a:cxn>
                <a:cxn ang="0">
                  <a:pos x="4" y="94"/>
                </a:cxn>
                <a:cxn ang="0">
                  <a:pos x="8" y="58"/>
                </a:cxn>
                <a:cxn ang="0">
                  <a:pos x="11" y="28"/>
                </a:cxn>
                <a:cxn ang="0">
                  <a:pos x="13" y="11"/>
                </a:cxn>
                <a:cxn ang="0">
                  <a:pos x="14" y="5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21" y="15"/>
                </a:cxn>
                <a:cxn ang="0">
                  <a:pos x="24" y="43"/>
                </a:cxn>
                <a:cxn ang="0">
                  <a:pos x="28" y="80"/>
                </a:cxn>
                <a:cxn ang="0">
                  <a:pos x="30" y="100"/>
                </a:cxn>
                <a:cxn ang="0">
                  <a:pos x="31" y="109"/>
                </a:cxn>
                <a:cxn ang="0">
                  <a:pos x="33" y="113"/>
                </a:cxn>
                <a:cxn ang="0">
                  <a:pos x="33" y="115"/>
                </a:cxn>
                <a:cxn ang="0">
                  <a:pos x="34" y="116"/>
                </a:cxn>
                <a:cxn ang="0">
                  <a:pos x="35" y="115"/>
                </a:cxn>
                <a:cxn ang="0">
                  <a:pos x="35" y="114"/>
                </a:cxn>
                <a:cxn ang="0">
                  <a:pos x="36" y="111"/>
                </a:cxn>
                <a:cxn ang="0">
                  <a:pos x="38" y="99"/>
                </a:cxn>
                <a:cxn ang="0">
                  <a:pos x="42" y="70"/>
                </a:cxn>
                <a:cxn ang="0">
                  <a:pos x="45" y="34"/>
                </a:cxn>
                <a:cxn ang="0">
                  <a:pos x="48" y="15"/>
                </a:cxn>
                <a:cxn ang="0">
                  <a:pos x="49" y="6"/>
                </a:cxn>
                <a:cxn ang="0">
                  <a:pos x="50" y="2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2"/>
                </a:cxn>
                <a:cxn ang="0">
                  <a:pos x="54" y="6"/>
                </a:cxn>
                <a:cxn ang="0">
                  <a:pos x="56" y="20"/>
                </a:cxn>
                <a:cxn ang="0">
                  <a:pos x="59" y="50"/>
                </a:cxn>
                <a:cxn ang="0">
                  <a:pos x="63" y="86"/>
                </a:cxn>
                <a:cxn ang="0">
                  <a:pos x="65" y="104"/>
                </a:cxn>
                <a:cxn ang="0">
                  <a:pos x="67" y="111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9" y="116"/>
                </a:cxn>
                <a:cxn ang="0">
                  <a:pos x="70" y="115"/>
                </a:cxn>
                <a:cxn ang="0">
                  <a:pos x="71" y="112"/>
                </a:cxn>
                <a:cxn ang="0">
                  <a:pos x="72" y="105"/>
                </a:cxn>
                <a:cxn ang="0">
                  <a:pos x="74" y="90"/>
                </a:cxn>
                <a:cxn ang="0">
                  <a:pos x="77" y="56"/>
                </a:cxn>
                <a:cxn ang="0">
                  <a:pos x="81" y="20"/>
                </a:cxn>
                <a:cxn ang="0">
                  <a:pos x="83" y="8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4"/>
                </a:cxn>
                <a:cxn ang="0">
                  <a:pos x="89" y="11"/>
                </a:cxn>
                <a:cxn ang="0">
                  <a:pos x="91" y="28"/>
                </a:cxn>
                <a:cxn ang="0">
                  <a:pos x="94" y="62"/>
                </a:cxn>
                <a:cxn ang="0">
                  <a:pos x="98" y="92"/>
                </a:cxn>
                <a:cxn ang="0">
                  <a:pos x="99" y="104"/>
                </a:cxn>
              </a:cxnLst>
              <a:rect l="0" t="0" r="r" b="b"/>
              <a:pathLst>
                <a:path w="10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8" y="58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7" y="72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8" y="80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4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9" y="93"/>
                  </a:lnTo>
                  <a:lnTo>
                    <a:pt x="40" y="87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3" y="57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9" y="48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1" y="64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4" y="98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1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5" y="78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78" y="48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5" y="70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8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3880" y="2186"/>
              <a:ext cx="87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5"/>
                </a:cxn>
                <a:cxn ang="0">
                  <a:pos x="2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5" y="110"/>
                </a:cxn>
                <a:cxn ang="0">
                  <a:pos x="6" y="101"/>
                </a:cxn>
                <a:cxn ang="0">
                  <a:pos x="9" y="79"/>
                </a:cxn>
                <a:cxn ang="0">
                  <a:pos x="12" y="44"/>
                </a:cxn>
                <a:cxn ang="0">
                  <a:pos x="15" y="22"/>
                </a:cxn>
                <a:cxn ang="0">
                  <a:pos x="16" y="1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3" y="10"/>
                </a:cxn>
                <a:cxn ang="0">
                  <a:pos x="24" y="20"/>
                </a:cxn>
                <a:cxn ang="0">
                  <a:pos x="26" y="42"/>
                </a:cxn>
                <a:cxn ang="0">
                  <a:pos x="29" y="77"/>
                </a:cxn>
                <a:cxn ang="0">
                  <a:pos x="32" y="98"/>
                </a:cxn>
                <a:cxn ang="0">
                  <a:pos x="33" y="108"/>
                </a:cxn>
                <a:cxn ang="0">
                  <a:pos x="34" y="113"/>
                </a:cxn>
                <a:cxn ang="0">
                  <a:pos x="35" y="115"/>
                </a:cxn>
                <a:cxn ang="0">
                  <a:pos x="36" y="116"/>
                </a:cxn>
                <a:cxn ang="0">
                  <a:pos x="37" y="115"/>
                </a:cxn>
                <a:cxn ang="0">
                  <a:pos x="37" y="113"/>
                </a:cxn>
                <a:cxn ang="0">
                  <a:pos x="38" y="110"/>
                </a:cxn>
                <a:cxn ang="0">
                  <a:pos x="40" y="96"/>
                </a:cxn>
                <a:cxn ang="0">
                  <a:pos x="43" y="67"/>
                </a:cxn>
                <a:cxn ang="0">
                  <a:pos x="46" y="36"/>
                </a:cxn>
                <a:cxn ang="0">
                  <a:pos x="48" y="21"/>
                </a:cxn>
                <a:cxn ang="0">
                  <a:pos x="49" y="10"/>
                </a:cxn>
                <a:cxn ang="0">
                  <a:pos x="50" y="5"/>
                </a:cxn>
                <a:cxn ang="0">
                  <a:pos x="51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5" y="8"/>
                </a:cxn>
                <a:cxn ang="0">
                  <a:pos x="57" y="18"/>
                </a:cxn>
                <a:cxn ang="0">
                  <a:pos x="60" y="56"/>
                </a:cxn>
                <a:cxn ang="0">
                  <a:pos x="62" y="77"/>
                </a:cxn>
                <a:cxn ang="0">
                  <a:pos x="64" y="97"/>
                </a:cxn>
                <a:cxn ang="0">
                  <a:pos x="66" y="106"/>
                </a:cxn>
                <a:cxn ang="0">
                  <a:pos x="67" y="112"/>
                </a:cxn>
                <a:cxn ang="0">
                  <a:pos x="68" y="114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4"/>
                </a:cxn>
                <a:cxn ang="0">
                  <a:pos x="71" y="111"/>
                </a:cxn>
                <a:cxn ang="0">
                  <a:pos x="72" y="103"/>
                </a:cxn>
                <a:cxn ang="0">
                  <a:pos x="74" y="84"/>
                </a:cxn>
                <a:cxn ang="0">
                  <a:pos x="78" y="41"/>
                </a:cxn>
                <a:cxn ang="0">
                  <a:pos x="80" y="20"/>
                </a:cxn>
                <a:cxn ang="0">
                  <a:pos x="82" y="8"/>
                </a:cxn>
                <a:cxn ang="0">
                  <a:pos x="83" y="2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87" h="116">
                  <a:moveTo>
                    <a:pt x="0" y="108"/>
                  </a:moveTo>
                  <a:lnTo>
                    <a:pt x="0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10" y="67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40" y="102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0"/>
                  </a:lnTo>
                  <a:lnTo>
                    <a:pt x="42" y="83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4" y="60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9" y="41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3" y="81"/>
                  </a:lnTo>
                  <a:lnTo>
                    <a:pt x="63" y="88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10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9"/>
                  </a:lnTo>
                  <a:lnTo>
                    <a:pt x="74" y="88"/>
                  </a:lnTo>
                  <a:lnTo>
                    <a:pt x="74" y="84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7" y="59"/>
                  </a:lnTo>
                  <a:lnTo>
                    <a:pt x="78" y="42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9" y="34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7" y="3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967" y="2186"/>
              <a:ext cx="91" cy="11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24"/>
                </a:cxn>
                <a:cxn ang="0">
                  <a:pos x="6" y="58"/>
                </a:cxn>
                <a:cxn ang="0">
                  <a:pos x="9" y="89"/>
                </a:cxn>
                <a:cxn ang="0">
                  <a:pos x="10" y="101"/>
                </a:cxn>
                <a:cxn ang="0">
                  <a:pos x="12" y="110"/>
                </a:cxn>
                <a:cxn ang="0">
                  <a:pos x="13" y="113"/>
                </a:cxn>
                <a:cxn ang="0">
                  <a:pos x="13" y="115"/>
                </a:cxn>
                <a:cxn ang="0">
                  <a:pos x="14" y="116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7" y="108"/>
                </a:cxn>
                <a:cxn ang="0">
                  <a:pos x="19" y="92"/>
                </a:cxn>
                <a:cxn ang="0">
                  <a:pos x="20" y="75"/>
                </a:cxn>
                <a:cxn ang="0">
                  <a:pos x="24" y="29"/>
                </a:cxn>
                <a:cxn ang="0">
                  <a:pos x="26" y="13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1" y="3"/>
                </a:cxn>
                <a:cxn ang="0">
                  <a:pos x="33" y="8"/>
                </a:cxn>
                <a:cxn ang="0">
                  <a:pos x="35" y="25"/>
                </a:cxn>
                <a:cxn ang="0">
                  <a:pos x="38" y="61"/>
                </a:cxn>
                <a:cxn ang="0">
                  <a:pos x="41" y="90"/>
                </a:cxn>
                <a:cxn ang="0">
                  <a:pos x="42" y="103"/>
                </a:cxn>
                <a:cxn ang="0">
                  <a:pos x="43" y="109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6" y="115"/>
                </a:cxn>
                <a:cxn ang="0">
                  <a:pos x="47" y="112"/>
                </a:cxn>
                <a:cxn ang="0">
                  <a:pos x="48" y="106"/>
                </a:cxn>
                <a:cxn ang="0">
                  <a:pos x="50" y="95"/>
                </a:cxn>
                <a:cxn ang="0">
                  <a:pos x="52" y="70"/>
                </a:cxn>
                <a:cxn ang="0">
                  <a:pos x="56" y="30"/>
                </a:cxn>
                <a:cxn ang="0">
                  <a:pos x="58" y="14"/>
                </a:cxn>
                <a:cxn ang="0">
                  <a:pos x="59" y="6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5" y="16"/>
                </a:cxn>
                <a:cxn ang="0">
                  <a:pos x="67" y="36"/>
                </a:cxn>
                <a:cxn ang="0">
                  <a:pos x="71" y="80"/>
                </a:cxn>
                <a:cxn ang="0">
                  <a:pos x="73" y="100"/>
                </a:cxn>
                <a:cxn ang="0">
                  <a:pos x="74" y="108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1"/>
                </a:cxn>
                <a:cxn ang="0">
                  <a:pos x="84" y="64"/>
                </a:cxn>
                <a:cxn ang="0">
                  <a:pos x="86" y="43"/>
                </a:cxn>
                <a:cxn ang="0">
                  <a:pos x="88" y="22"/>
                </a:cxn>
                <a:cxn ang="0">
                  <a:pos x="89" y="11"/>
                </a:cxn>
                <a:cxn ang="0">
                  <a:pos x="90" y="4"/>
                </a:cxn>
              </a:cxnLst>
              <a:rect l="0" t="0" r="r" b="b"/>
              <a:pathLst>
                <a:path w="91" h="116">
                  <a:moveTo>
                    <a:pt x="0" y="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9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8" y="81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11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8" y="66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40" y="82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1" y="84"/>
                  </a:lnTo>
                  <a:lnTo>
                    <a:pt x="52" y="80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68"/>
                  </a:lnTo>
                  <a:lnTo>
                    <a:pt x="53" y="63"/>
                  </a:lnTo>
                  <a:lnTo>
                    <a:pt x="54" y="54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8" y="44"/>
                  </a:lnTo>
                  <a:lnTo>
                    <a:pt x="69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1" y="92"/>
                  </a:lnTo>
                  <a:lnTo>
                    <a:pt x="82" y="89"/>
                  </a:lnTo>
                  <a:lnTo>
                    <a:pt x="82" y="81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058" y="2186"/>
              <a:ext cx="88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16"/>
                </a:cxn>
                <a:cxn ang="0">
                  <a:pos x="7" y="40"/>
                </a:cxn>
                <a:cxn ang="0">
                  <a:pos x="11" y="81"/>
                </a:cxn>
                <a:cxn ang="0">
                  <a:pos x="13" y="102"/>
                </a:cxn>
                <a:cxn ang="0">
                  <a:pos x="15" y="111"/>
                </a:cxn>
                <a:cxn ang="0">
                  <a:pos x="15" y="114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18" y="114"/>
                </a:cxn>
                <a:cxn ang="0">
                  <a:pos x="19" y="110"/>
                </a:cxn>
                <a:cxn ang="0">
                  <a:pos x="20" y="101"/>
                </a:cxn>
                <a:cxn ang="0">
                  <a:pos x="22" y="81"/>
                </a:cxn>
                <a:cxn ang="0">
                  <a:pos x="26" y="40"/>
                </a:cxn>
                <a:cxn ang="0">
                  <a:pos x="28" y="1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6" y="19"/>
                </a:cxn>
                <a:cxn ang="0">
                  <a:pos x="40" y="61"/>
                </a:cxn>
                <a:cxn ang="0">
                  <a:pos x="42" y="85"/>
                </a:cxn>
                <a:cxn ang="0">
                  <a:pos x="43" y="101"/>
                </a:cxn>
                <a:cxn ang="0">
                  <a:pos x="45" y="109"/>
                </a:cxn>
                <a:cxn ang="0">
                  <a:pos x="46" y="113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8" y="113"/>
                </a:cxn>
                <a:cxn ang="0">
                  <a:pos x="50" y="107"/>
                </a:cxn>
                <a:cxn ang="0">
                  <a:pos x="51" y="96"/>
                </a:cxn>
                <a:cxn ang="0">
                  <a:pos x="54" y="56"/>
                </a:cxn>
                <a:cxn ang="0">
                  <a:pos x="58" y="21"/>
                </a:cxn>
                <a:cxn ang="0">
                  <a:pos x="59" y="10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6" y="16"/>
                </a:cxn>
                <a:cxn ang="0">
                  <a:pos x="68" y="47"/>
                </a:cxn>
                <a:cxn ang="0">
                  <a:pos x="70" y="70"/>
                </a:cxn>
                <a:cxn ang="0">
                  <a:pos x="72" y="92"/>
                </a:cxn>
                <a:cxn ang="0">
                  <a:pos x="74" y="105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3"/>
                </a:cxn>
                <a:cxn ang="0">
                  <a:pos x="82" y="85"/>
                </a:cxn>
                <a:cxn ang="0">
                  <a:pos x="86" y="35"/>
                </a:cxn>
                <a:cxn ang="0">
                  <a:pos x="87" y="21"/>
                </a:cxn>
              </a:cxnLst>
              <a:rect l="0" t="0" r="r" b="b"/>
              <a:pathLst>
                <a:path w="88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9" y="56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2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5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66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38" y="42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0" y="69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2" y="85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4" y="104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52" y="90"/>
                  </a:lnTo>
                  <a:lnTo>
                    <a:pt x="52" y="83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4" y="56"/>
                  </a:lnTo>
                  <a:lnTo>
                    <a:pt x="55" y="47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8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1" y="7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9"/>
                  </a:lnTo>
                  <a:lnTo>
                    <a:pt x="73" y="101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1" y="96"/>
                  </a:lnTo>
                  <a:lnTo>
                    <a:pt x="81" y="89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2"/>
                  </a:lnTo>
                  <a:lnTo>
                    <a:pt x="83" y="71"/>
                  </a:lnTo>
                  <a:lnTo>
                    <a:pt x="83" y="70"/>
                  </a:lnTo>
                  <a:lnTo>
                    <a:pt x="83" y="67"/>
                  </a:lnTo>
                  <a:lnTo>
                    <a:pt x="84" y="63"/>
                  </a:lnTo>
                  <a:lnTo>
                    <a:pt x="85" y="54"/>
                  </a:lnTo>
                  <a:lnTo>
                    <a:pt x="86" y="35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8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146" y="2186"/>
              <a:ext cx="83" cy="116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8" y="27"/>
                </a:cxn>
                <a:cxn ang="0">
                  <a:pos x="10" y="53"/>
                </a:cxn>
                <a:cxn ang="0">
                  <a:pos x="13" y="82"/>
                </a:cxn>
                <a:cxn ang="0">
                  <a:pos x="14" y="97"/>
                </a:cxn>
                <a:cxn ang="0">
                  <a:pos x="16" y="109"/>
                </a:cxn>
                <a:cxn ang="0">
                  <a:pos x="17" y="113"/>
                </a:cxn>
                <a:cxn ang="0">
                  <a:pos x="17" y="115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20" y="113"/>
                </a:cxn>
                <a:cxn ang="0">
                  <a:pos x="21" y="108"/>
                </a:cxn>
                <a:cxn ang="0">
                  <a:pos x="22" y="97"/>
                </a:cxn>
                <a:cxn ang="0">
                  <a:pos x="25" y="70"/>
                </a:cxn>
                <a:cxn ang="0">
                  <a:pos x="28" y="27"/>
                </a:cxn>
                <a:cxn ang="0">
                  <a:pos x="29" y="14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5" y="9"/>
                </a:cxn>
                <a:cxn ang="0">
                  <a:pos x="37" y="26"/>
                </a:cxn>
                <a:cxn ang="0">
                  <a:pos x="40" y="58"/>
                </a:cxn>
                <a:cxn ang="0">
                  <a:pos x="42" y="81"/>
                </a:cxn>
                <a:cxn ang="0">
                  <a:pos x="43" y="97"/>
                </a:cxn>
                <a:cxn ang="0">
                  <a:pos x="45" y="108"/>
                </a:cxn>
                <a:cxn ang="0">
                  <a:pos x="46" y="113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9" y="112"/>
                </a:cxn>
                <a:cxn ang="0">
                  <a:pos x="49" y="108"/>
                </a:cxn>
                <a:cxn ang="0">
                  <a:pos x="52" y="89"/>
                </a:cxn>
                <a:cxn ang="0">
                  <a:pos x="54" y="63"/>
                </a:cxn>
                <a:cxn ang="0">
                  <a:pos x="57" y="24"/>
                </a:cxn>
                <a:cxn ang="0">
                  <a:pos x="59" y="11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7"/>
                </a:cxn>
                <a:cxn ang="0">
                  <a:pos x="65" y="18"/>
                </a:cxn>
                <a:cxn ang="0">
                  <a:pos x="69" y="65"/>
                </a:cxn>
                <a:cxn ang="0">
                  <a:pos x="71" y="88"/>
                </a:cxn>
                <a:cxn ang="0">
                  <a:pos x="73" y="102"/>
                </a:cxn>
                <a:cxn ang="0">
                  <a:pos x="74" y="110"/>
                </a:cxn>
                <a:cxn ang="0">
                  <a:pos x="75" y="114"/>
                </a:cxn>
                <a:cxn ang="0">
                  <a:pos x="76" y="115"/>
                </a:cxn>
                <a:cxn ang="0">
                  <a:pos x="76" y="115"/>
                </a:cxn>
                <a:cxn ang="0">
                  <a:pos x="77" y="114"/>
                </a:cxn>
                <a:cxn ang="0">
                  <a:pos x="78" y="110"/>
                </a:cxn>
                <a:cxn ang="0">
                  <a:pos x="79" y="102"/>
                </a:cxn>
                <a:cxn ang="0">
                  <a:pos x="82" y="67"/>
                </a:cxn>
              </a:cxnLst>
              <a:rect l="0" t="0" r="r" b="b"/>
              <a:pathLst>
                <a:path w="83" h="116">
                  <a:moveTo>
                    <a:pt x="0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1" y="63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6" y="53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2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1" y="68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3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1" y="101"/>
                  </a:lnTo>
                  <a:lnTo>
                    <a:pt x="51" y="98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4" y="63"/>
                  </a:lnTo>
                  <a:lnTo>
                    <a:pt x="55" y="54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80" y="97"/>
                  </a:lnTo>
                  <a:lnTo>
                    <a:pt x="80" y="96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1" y="84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3" y="5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9" y="2186"/>
              <a:ext cx="87" cy="116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2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11" y="21"/>
                </a:cxn>
                <a:cxn ang="0">
                  <a:pos x="14" y="61"/>
                </a:cxn>
                <a:cxn ang="0">
                  <a:pos x="17" y="91"/>
                </a:cxn>
                <a:cxn ang="0">
                  <a:pos x="18" y="105"/>
                </a:cxn>
                <a:cxn ang="0">
                  <a:pos x="19" y="111"/>
                </a:cxn>
                <a:cxn ang="0">
                  <a:pos x="20" y="114"/>
                </a:cxn>
                <a:cxn ang="0">
                  <a:pos x="21" y="116"/>
                </a:cxn>
                <a:cxn ang="0">
                  <a:pos x="21" y="115"/>
                </a:cxn>
                <a:cxn ang="0">
                  <a:pos x="22" y="113"/>
                </a:cxn>
                <a:cxn ang="0">
                  <a:pos x="23" y="109"/>
                </a:cxn>
                <a:cxn ang="0">
                  <a:pos x="25" y="92"/>
                </a:cxn>
                <a:cxn ang="0">
                  <a:pos x="28" y="56"/>
                </a:cxn>
                <a:cxn ang="0">
                  <a:pos x="31" y="24"/>
                </a:cxn>
                <a:cxn ang="0">
                  <a:pos x="32" y="10"/>
                </a:cxn>
                <a:cxn ang="0">
                  <a:pos x="33" y="4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7" y="7"/>
                </a:cxn>
                <a:cxn ang="0">
                  <a:pos x="38" y="16"/>
                </a:cxn>
                <a:cxn ang="0">
                  <a:pos x="41" y="45"/>
                </a:cxn>
                <a:cxn ang="0">
                  <a:pos x="44" y="85"/>
                </a:cxn>
                <a:cxn ang="0">
                  <a:pos x="46" y="104"/>
                </a:cxn>
                <a:cxn ang="0">
                  <a:pos x="47" y="111"/>
                </a:cxn>
                <a:cxn ang="0">
                  <a:pos x="48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0" y="113"/>
                </a:cxn>
                <a:cxn ang="0">
                  <a:pos x="52" y="106"/>
                </a:cxn>
                <a:cxn ang="0">
                  <a:pos x="53" y="92"/>
                </a:cxn>
                <a:cxn ang="0">
                  <a:pos x="55" y="70"/>
                </a:cxn>
                <a:cxn ang="0">
                  <a:pos x="57" y="37"/>
                </a:cxn>
                <a:cxn ang="0">
                  <a:pos x="59" y="21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5" y="10"/>
                </a:cxn>
                <a:cxn ang="0">
                  <a:pos x="67" y="24"/>
                </a:cxn>
                <a:cxn ang="0">
                  <a:pos x="70" y="69"/>
                </a:cxn>
                <a:cxn ang="0">
                  <a:pos x="72" y="93"/>
                </a:cxn>
                <a:cxn ang="0">
                  <a:pos x="74" y="104"/>
                </a:cxn>
                <a:cxn ang="0">
                  <a:pos x="75" y="111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79" y="106"/>
                </a:cxn>
                <a:cxn ang="0">
                  <a:pos x="80" y="93"/>
                </a:cxn>
                <a:cxn ang="0">
                  <a:pos x="84" y="52"/>
                </a:cxn>
                <a:cxn ang="0">
                  <a:pos x="86" y="21"/>
                </a:cxn>
              </a:cxnLst>
              <a:rect l="0" t="0" r="r" b="b"/>
              <a:pathLst>
                <a:path w="87" h="116">
                  <a:moveTo>
                    <a:pt x="0" y="58"/>
                  </a:moveTo>
                  <a:lnTo>
                    <a:pt x="1" y="49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6" y="80"/>
                  </a:lnTo>
                  <a:lnTo>
                    <a:pt x="17" y="89"/>
                  </a:lnTo>
                  <a:lnTo>
                    <a:pt x="17" y="90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7" y="76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2" y="64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4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5" y="91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4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7" y="4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7" y="24"/>
                  </a:lnTo>
                  <a:lnTo>
                    <a:pt x="68" y="32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0" y="5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7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0" y="92"/>
                  </a:lnTo>
                  <a:lnTo>
                    <a:pt x="81" y="90"/>
                  </a:lnTo>
                  <a:lnTo>
                    <a:pt x="81" y="86"/>
                  </a:lnTo>
                  <a:lnTo>
                    <a:pt x="82" y="7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0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316" y="2186"/>
              <a:ext cx="82" cy="11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6" y="14"/>
                </a:cxn>
                <a:cxn ang="0">
                  <a:pos x="8" y="36"/>
                </a:cxn>
                <a:cxn ang="0">
                  <a:pos x="11" y="73"/>
                </a:cxn>
                <a:cxn ang="0">
                  <a:pos x="13" y="91"/>
                </a:cxn>
                <a:cxn ang="0">
                  <a:pos x="14" y="105"/>
                </a:cxn>
                <a:cxn ang="0">
                  <a:pos x="15" y="111"/>
                </a:cxn>
                <a:cxn ang="0">
                  <a:pos x="16" y="114"/>
                </a:cxn>
                <a:cxn ang="0">
                  <a:pos x="16" y="116"/>
                </a:cxn>
                <a:cxn ang="0">
                  <a:pos x="17" y="115"/>
                </a:cxn>
                <a:cxn ang="0">
                  <a:pos x="18" y="113"/>
                </a:cxn>
                <a:cxn ang="0">
                  <a:pos x="19" y="109"/>
                </a:cxn>
                <a:cxn ang="0">
                  <a:pos x="20" y="99"/>
                </a:cxn>
                <a:cxn ang="0">
                  <a:pos x="23" y="67"/>
                </a:cxn>
                <a:cxn ang="0">
                  <a:pos x="25" y="38"/>
                </a:cxn>
                <a:cxn ang="0">
                  <a:pos x="27" y="18"/>
                </a:cxn>
                <a:cxn ang="0">
                  <a:pos x="28" y="8"/>
                </a:cxn>
                <a:cxn ang="0">
                  <a:pos x="2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12"/>
                </a:cxn>
                <a:cxn ang="0">
                  <a:pos x="34" y="28"/>
                </a:cxn>
                <a:cxn ang="0">
                  <a:pos x="38" y="75"/>
                </a:cxn>
                <a:cxn ang="0">
                  <a:pos x="40" y="97"/>
                </a:cxn>
                <a:cxn ang="0">
                  <a:pos x="41" y="107"/>
                </a:cxn>
                <a:cxn ang="0">
                  <a:pos x="42" y="112"/>
                </a:cxn>
                <a:cxn ang="0">
                  <a:pos x="43" y="115"/>
                </a:cxn>
                <a:cxn ang="0">
                  <a:pos x="44" y="116"/>
                </a:cxn>
                <a:cxn ang="0">
                  <a:pos x="44" y="114"/>
                </a:cxn>
                <a:cxn ang="0">
                  <a:pos x="45" y="111"/>
                </a:cxn>
                <a:cxn ang="0">
                  <a:pos x="46" y="103"/>
                </a:cxn>
                <a:cxn ang="0">
                  <a:pos x="49" y="74"/>
                </a:cxn>
                <a:cxn ang="0">
                  <a:pos x="51" y="48"/>
                </a:cxn>
                <a:cxn ang="0">
                  <a:pos x="53" y="23"/>
                </a:cxn>
                <a:cxn ang="0">
                  <a:pos x="54" y="10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2"/>
                </a:cxn>
                <a:cxn ang="0">
                  <a:pos x="59" y="9"/>
                </a:cxn>
                <a:cxn ang="0">
                  <a:pos x="61" y="22"/>
                </a:cxn>
                <a:cxn ang="0">
                  <a:pos x="64" y="60"/>
                </a:cxn>
                <a:cxn ang="0">
                  <a:pos x="66" y="93"/>
                </a:cxn>
                <a:cxn ang="0">
                  <a:pos x="68" y="107"/>
                </a:cxn>
                <a:cxn ang="0">
                  <a:pos x="69" y="112"/>
                </a:cxn>
                <a:cxn ang="0">
                  <a:pos x="69" y="115"/>
                </a:cxn>
                <a:cxn ang="0">
                  <a:pos x="70" y="116"/>
                </a:cxn>
                <a:cxn ang="0">
                  <a:pos x="71" y="114"/>
                </a:cxn>
                <a:cxn ang="0">
                  <a:pos x="72" y="110"/>
                </a:cxn>
                <a:cxn ang="0">
                  <a:pos x="73" y="102"/>
                </a:cxn>
                <a:cxn ang="0">
                  <a:pos x="75" y="79"/>
                </a:cxn>
                <a:cxn ang="0">
                  <a:pos x="78" y="38"/>
                </a:cxn>
                <a:cxn ang="0">
                  <a:pos x="80" y="20"/>
                </a:cxn>
                <a:cxn ang="0">
                  <a:pos x="81" y="7"/>
                </a:cxn>
              </a:cxnLst>
              <a:rect l="0" t="0" r="r" b="b"/>
              <a:pathLst>
                <a:path w="82" h="1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43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6" y="44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9" y="84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1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7" y="99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3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2"/>
                  </a:lnTo>
                  <a:lnTo>
                    <a:pt x="49" y="69"/>
                  </a:lnTo>
                  <a:lnTo>
                    <a:pt x="50" y="6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30"/>
                  </a:lnTo>
                  <a:lnTo>
                    <a:pt x="62" y="39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0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4398" y="2186"/>
              <a:ext cx="81" cy="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9"/>
                </a:cxn>
                <a:cxn ang="0">
                  <a:pos x="5" y="24"/>
                </a:cxn>
                <a:cxn ang="0">
                  <a:pos x="9" y="70"/>
                </a:cxn>
                <a:cxn ang="0">
                  <a:pos x="11" y="97"/>
                </a:cxn>
                <a:cxn ang="0">
                  <a:pos x="12" y="109"/>
                </a:cxn>
                <a:cxn ang="0">
                  <a:pos x="13" y="114"/>
                </a:cxn>
                <a:cxn ang="0">
                  <a:pos x="14" y="115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6" y="108"/>
                </a:cxn>
                <a:cxn ang="0">
                  <a:pos x="18" y="97"/>
                </a:cxn>
                <a:cxn ang="0">
                  <a:pos x="20" y="72"/>
                </a:cxn>
                <a:cxn ang="0">
                  <a:pos x="22" y="36"/>
                </a:cxn>
                <a:cxn ang="0">
                  <a:pos x="24" y="19"/>
                </a:cxn>
                <a:cxn ang="0">
                  <a:pos x="25" y="7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5"/>
                </a:cxn>
                <a:cxn ang="0">
                  <a:pos x="30" y="13"/>
                </a:cxn>
                <a:cxn ang="0">
                  <a:pos x="32" y="37"/>
                </a:cxn>
                <a:cxn ang="0">
                  <a:pos x="35" y="81"/>
                </a:cxn>
                <a:cxn ang="0">
                  <a:pos x="37" y="104"/>
                </a:cxn>
                <a:cxn ang="0">
                  <a:pos x="39" y="112"/>
                </a:cxn>
                <a:cxn ang="0">
                  <a:pos x="39" y="115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1" y="112"/>
                </a:cxn>
                <a:cxn ang="0">
                  <a:pos x="42" y="106"/>
                </a:cxn>
                <a:cxn ang="0">
                  <a:pos x="44" y="92"/>
                </a:cxn>
                <a:cxn ang="0">
                  <a:pos x="47" y="54"/>
                </a:cxn>
                <a:cxn ang="0">
                  <a:pos x="49" y="20"/>
                </a:cxn>
                <a:cxn ang="0">
                  <a:pos x="51" y="8"/>
                </a:cxn>
                <a:cxn ang="0">
                  <a:pos x="51" y="3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6" y="14"/>
                </a:cxn>
                <a:cxn ang="0">
                  <a:pos x="58" y="45"/>
                </a:cxn>
                <a:cxn ang="0">
                  <a:pos x="62" y="88"/>
                </a:cxn>
                <a:cxn ang="0">
                  <a:pos x="63" y="104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6"/>
                </a:cxn>
                <a:cxn ang="0">
                  <a:pos x="70" y="85"/>
                </a:cxn>
                <a:cxn ang="0">
                  <a:pos x="72" y="60"/>
                </a:cxn>
                <a:cxn ang="0">
                  <a:pos x="75" y="23"/>
                </a:cxn>
                <a:cxn ang="0">
                  <a:pos x="76" y="8"/>
                </a:cxn>
                <a:cxn ang="0">
                  <a:pos x="77" y="3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9" y="1"/>
                </a:cxn>
                <a:cxn ang="0">
                  <a:pos x="80" y="6"/>
                </a:cxn>
              </a:cxnLst>
              <a:rect l="0" t="0" r="r" b="b"/>
              <a:pathLst>
                <a:path w="81" h="116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9" y="70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8" y="97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9" y="84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2" y="3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7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7" y="5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36"/>
                  </a:lnTo>
                  <a:lnTo>
                    <a:pt x="58" y="45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1" y="85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3" y="102"/>
                  </a:lnTo>
                  <a:lnTo>
                    <a:pt x="63" y="103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4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3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1" y="76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4" y="3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479" y="2186"/>
              <a:ext cx="83" cy="116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3" y="51"/>
                </a:cxn>
                <a:cxn ang="0">
                  <a:pos x="5" y="83"/>
                </a:cxn>
                <a:cxn ang="0">
                  <a:pos x="7" y="99"/>
                </a:cxn>
                <a:cxn ang="0">
                  <a:pos x="8" y="108"/>
                </a:cxn>
                <a:cxn ang="0">
                  <a:pos x="9" y="112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11" y="114"/>
                </a:cxn>
                <a:cxn ang="0">
                  <a:pos x="12" y="108"/>
                </a:cxn>
                <a:cxn ang="0">
                  <a:pos x="14" y="87"/>
                </a:cxn>
                <a:cxn ang="0">
                  <a:pos x="17" y="44"/>
                </a:cxn>
                <a:cxn ang="0">
                  <a:pos x="19" y="26"/>
                </a:cxn>
                <a:cxn ang="0">
                  <a:pos x="20" y="11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7" y="31"/>
                </a:cxn>
                <a:cxn ang="0">
                  <a:pos x="29" y="57"/>
                </a:cxn>
                <a:cxn ang="0">
                  <a:pos x="31" y="94"/>
                </a:cxn>
                <a:cxn ang="0">
                  <a:pos x="33" y="107"/>
                </a:cxn>
                <a:cxn ang="0">
                  <a:pos x="34" y="113"/>
                </a:cxn>
                <a:cxn ang="0">
                  <a:pos x="34" y="115"/>
                </a:cxn>
                <a:cxn ang="0">
                  <a:pos x="35" y="116"/>
                </a:cxn>
                <a:cxn ang="0">
                  <a:pos x="36" y="114"/>
                </a:cxn>
                <a:cxn ang="0">
                  <a:pos x="37" y="110"/>
                </a:cxn>
                <a:cxn ang="0">
                  <a:pos x="38" y="100"/>
                </a:cxn>
                <a:cxn ang="0">
                  <a:pos x="40" y="74"/>
                </a:cxn>
                <a:cxn ang="0">
                  <a:pos x="42" y="42"/>
                </a:cxn>
                <a:cxn ang="0">
                  <a:pos x="44" y="18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50" y="7"/>
                </a:cxn>
                <a:cxn ang="0">
                  <a:pos x="51" y="17"/>
                </a:cxn>
                <a:cxn ang="0">
                  <a:pos x="53" y="52"/>
                </a:cxn>
                <a:cxn ang="0">
                  <a:pos x="56" y="87"/>
                </a:cxn>
                <a:cxn ang="0">
                  <a:pos x="57" y="104"/>
                </a:cxn>
                <a:cxn ang="0">
                  <a:pos x="58" y="112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1" y="114"/>
                </a:cxn>
                <a:cxn ang="0">
                  <a:pos x="62" y="110"/>
                </a:cxn>
                <a:cxn ang="0">
                  <a:pos x="63" y="98"/>
                </a:cxn>
                <a:cxn ang="0">
                  <a:pos x="66" y="52"/>
                </a:cxn>
                <a:cxn ang="0">
                  <a:pos x="68" y="28"/>
                </a:cxn>
                <a:cxn ang="0">
                  <a:pos x="69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8"/>
                </a:cxn>
                <a:cxn ang="0">
                  <a:pos x="76" y="32"/>
                </a:cxn>
                <a:cxn ang="0">
                  <a:pos x="78" y="62"/>
                </a:cxn>
                <a:cxn ang="0">
                  <a:pos x="81" y="94"/>
                </a:cxn>
                <a:cxn ang="0">
                  <a:pos x="82" y="107"/>
                </a:cxn>
              </a:cxnLst>
              <a:rect l="0" t="0" r="r" b="b"/>
              <a:pathLst>
                <a:path w="83" h="116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7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6" y="67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8" y="4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1" y="84"/>
                  </a:lnTo>
                  <a:lnTo>
                    <a:pt x="31" y="93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2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7"/>
                  </a:lnTo>
                  <a:lnTo>
                    <a:pt x="64" y="83"/>
                  </a:lnTo>
                  <a:lnTo>
                    <a:pt x="65" y="7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7" y="42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6" y="2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4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62"/>
                  </a:lnTo>
                  <a:lnTo>
                    <a:pt x="79" y="73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1" y="91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99"/>
                  </a:lnTo>
                  <a:lnTo>
                    <a:pt x="81" y="100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3" y="11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562" y="2186"/>
              <a:ext cx="75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6"/>
                </a:cxn>
                <a:cxn ang="0">
                  <a:pos x="2" y="115"/>
                </a:cxn>
                <a:cxn ang="0">
                  <a:pos x="3" y="112"/>
                </a:cxn>
                <a:cxn ang="0">
                  <a:pos x="4" y="105"/>
                </a:cxn>
                <a:cxn ang="0">
                  <a:pos x="5" y="89"/>
                </a:cxn>
                <a:cxn ang="0">
                  <a:pos x="8" y="50"/>
                </a:cxn>
                <a:cxn ang="0">
                  <a:pos x="10" y="25"/>
                </a:cxn>
                <a:cxn ang="0">
                  <a:pos x="11" y="10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4"/>
                </a:cxn>
                <a:cxn ang="0">
                  <a:pos x="16" y="10"/>
                </a:cxn>
                <a:cxn ang="0">
                  <a:pos x="18" y="33"/>
                </a:cxn>
                <a:cxn ang="0">
                  <a:pos x="20" y="64"/>
                </a:cxn>
                <a:cxn ang="0">
                  <a:pos x="22" y="91"/>
                </a:cxn>
                <a:cxn ang="0">
                  <a:pos x="23" y="104"/>
                </a:cxn>
                <a:cxn ang="0">
                  <a:pos x="24" y="111"/>
                </a:cxn>
                <a:cxn ang="0">
                  <a:pos x="25" y="114"/>
                </a:cxn>
                <a:cxn ang="0">
                  <a:pos x="26" y="116"/>
                </a:cxn>
                <a:cxn ang="0">
                  <a:pos x="26" y="115"/>
                </a:cxn>
                <a:cxn ang="0">
                  <a:pos x="27" y="112"/>
                </a:cxn>
                <a:cxn ang="0">
                  <a:pos x="28" y="104"/>
                </a:cxn>
                <a:cxn ang="0">
                  <a:pos x="30" y="88"/>
                </a:cxn>
                <a:cxn ang="0">
                  <a:pos x="32" y="57"/>
                </a:cxn>
                <a:cxn ang="0">
                  <a:pos x="34" y="29"/>
                </a:cxn>
                <a:cxn ang="0">
                  <a:pos x="35" y="12"/>
                </a:cxn>
                <a:cxn ang="0">
                  <a:pos x="36" y="3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9" y="6"/>
                </a:cxn>
                <a:cxn ang="0">
                  <a:pos x="41" y="20"/>
                </a:cxn>
                <a:cxn ang="0">
                  <a:pos x="44" y="67"/>
                </a:cxn>
                <a:cxn ang="0">
                  <a:pos x="46" y="87"/>
                </a:cxn>
                <a:cxn ang="0">
                  <a:pos x="47" y="103"/>
                </a:cxn>
                <a:cxn ang="0">
                  <a:pos x="48" y="110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1" y="112"/>
                </a:cxn>
                <a:cxn ang="0">
                  <a:pos x="52" y="101"/>
                </a:cxn>
                <a:cxn ang="0">
                  <a:pos x="54" y="83"/>
                </a:cxn>
                <a:cxn ang="0">
                  <a:pos x="57" y="30"/>
                </a:cxn>
                <a:cxn ang="0">
                  <a:pos x="59" y="13"/>
                </a:cxn>
                <a:cxn ang="0">
                  <a:pos x="60" y="5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65" y="23"/>
                </a:cxn>
                <a:cxn ang="0">
                  <a:pos x="67" y="58"/>
                </a:cxn>
                <a:cxn ang="0">
                  <a:pos x="70" y="90"/>
                </a:cxn>
                <a:cxn ang="0">
                  <a:pos x="71" y="103"/>
                </a:cxn>
                <a:cxn ang="0">
                  <a:pos x="72" y="111"/>
                </a:cxn>
                <a:cxn ang="0">
                  <a:pos x="72" y="114"/>
                </a:cxn>
                <a:cxn ang="0">
                  <a:pos x="73" y="116"/>
                </a:cxn>
                <a:cxn ang="0">
                  <a:pos x="74" y="115"/>
                </a:cxn>
                <a:cxn ang="0">
                  <a:pos x="74" y="112"/>
                </a:cxn>
              </a:cxnLst>
              <a:rect l="0" t="0" r="r" b="b"/>
              <a:pathLst>
                <a:path w="75" h="116">
                  <a:moveTo>
                    <a:pt x="0" y="111"/>
                  </a:moveTo>
                  <a:lnTo>
                    <a:pt x="0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20" y="64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2" y="57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6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3"/>
                  </a:lnTo>
                  <a:lnTo>
                    <a:pt x="54" y="73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5" y="2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7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8" y="61"/>
                  </a:lnTo>
                  <a:lnTo>
                    <a:pt x="68" y="67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69" y="81"/>
                  </a:lnTo>
                  <a:lnTo>
                    <a:pt x="69" y="84"/>
                  </a:lnTo>
                  <a:lnTo>
                    <a:pt x="69" y="88"/>
                  </a:lnTo>
                  <a:lnTo>
                    <a:pt x="70" y="90"/>
                  </a:lnTo>
                  <a:lnTo>
                    <a:pt x="70" y="91"/>
                  </a:lnTo>
                  <a:lnTo>
                    <a:pt x="70" y="93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0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637" y="2186"/>
              <a:ext cx="80" cy="116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4" y="61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4" y="35"/>
                </a:cxn>
                <a:cxn ang="0">
                  <a:pos x="17" y="75"/>
                </a:cxn>
                <a:cxn ang="0">
                  <a:pos x="19" y="98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2" y="115"/>
                </a:cxn>
                <a:cxn ang="0">
                  <a:pos x="22" y="115"/>
                </a:cxn>
                <a:cxn ang="0">
                  <a:pos x="23" y="113"/>
                </a:cxn>
                <a:cxn ang="0">
                  <a:pos x="24" y="106"/>
                </a:cxn>
                <a:cxn ang="0">
                  <a:pos x="26" y="82"/>
                </a:cxn>
                <a:cxn ang="0">
                  <a:pos x="28" y="52"/>
                </a:cxn>
                <a:cxn ang="0">
                  <a:pos x="30" y="19"/>
                </a:cxn>
                <a:cxn ang="0">
                  <a:pos x="31" y="9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9"/>
                </a:cxn>
                <a:cxn ang="0">
                  <a:pos x="38" y="34"/>
                </a:cxn>
                <a:cxn ang="0">
                  <a:pos x="40" y="63"/>
                </a:cxn>
                <a:cxn ang="0">
                  <a:pos x="42" y="92"/>
                </a:cxn>
                <a:cxn ang="0">
                  <a:pos x="43" y="106"/>
                </a:cxn>
                <a:cxn ang="0">
                  <a:pos x="44" y="112"/>
                </a:cxn>
                <a:cxn ang="0">
                  <a:pos x="44" y="115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10"/>
                </a:cxn>
                <a:cxn ang="0">
                  <a:pos x="48" y="99"/>
                </a:cxn>
                <a:cxn ang="0">
                  <a:pos x="50" y="70"/>
                </a:cxn>
                <a:cxn ang="0">
                  <a:pos x="52" y="32"/>
                </a:cxn>
                <a:cxn ang="0">
                  <a:pos x="54" y="13"/>
                </a:cxn>
                <a:cxn ang="0">
                  <a:pos x="55" y="5"/>
                </a:cxn>
                <a:cxn ang="0">
                  <a:pos x="56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8" y="3"/>
                </a:cxn>
                <a:cxn ang="0">
                  <a:pos x="59" y="10"/>
                </a:cxn>
                <a:cxn ang="0">
                  <a:pos x="61" y="35"/>
                </a:cxn>
                <a:cxn ang="0">
                  <a:pos x="64" y="80"/>
                </a:cxn>
                <a:cxn ang="0">
                  <a:pos x="65" y="99"/>
                </a:cxn>
                <a:cxn ang="0">
                  <a:pos x="66" y="108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8" y="115"/>
                </a:cxn>
                <a:cxn ang="0">
                  <a:pos x="69" y="112"/>
                </a:cxn>
                <a:cxn ang="0">
                  <a:pos x="70" y="104"/>
                </a:cxn>
                <a:cxn ang="0">
                  <a:pos x="73" y="79"/>
                </a:cxn>
                <a:cxn ang="0">
                  <a:pos x="75" y="32"/>
                </a:cxn>
                <a:cxn ang="0">
                  <a:pos x="77" y="14"/>
                </a:cxn>
                <a:cxn ang="0">
                  <a:pos x="78" y="5"/>
                </a:cxn>
                <a:cxn ang="0">
                  <a:pos x="79" y="1"/>
                </a:cxn>
                <a:cxn ang="0">
                  <a:pos x="79" y="0"/>
                </a:cxn>
              </a:cxnLst>
              <a:rect l="0" t="0" r="r" b="b"/>
              <a:pathLst>
                <a:path w="80" h="116">
                  <a:moveTo>
                    <a:pt x="0" y="109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4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1" y="113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5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61" y="35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6" y="103"/>
                  </a:lnTo>
                  <a:lnTo>
                    <a:pt x="66" y="104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2" y="89"/>
                  </a:lnTo>
                  <a:lnTo>
                    <a:pt x="73" y="79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5" y="4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4717" y="2186"/>
              <a:ext cx="77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7"/>
                </a:cxn>
                <a:cxn ang="0">
                  <a:pos x="3" y="21"/>
                </a:cxn>
                <a:cxn ang="0">
                  <a:pos x="5" y="48"/>
                </a:cxn>
                <a:cxn ang="0">
                  <a:pos x="7" y="80"/>
                </a:cxn>
                <a:cxn ang="0">
                  <a:pos x="8" y="100"/>
                </a:cxn>
                <a:cxn ang="0">
                  <a:pos x="9" y="111"/>
                </a:cxn>
                <a:cxn ang="0">
                  <a:pos x="10" y="114"/>
                </a:cxn>
                <a:cxn ang="0">
                  <a:pos x="11" y="116"/>
                </a:cxn>
                <a:cxn ang="0">
                  <a:pos x="11" y="115"/>
                </a:cxn>
                <a:cxn ang="0">
                  <a:pos x="12" y="111"/>
                </a:cxn>
                <a:cxn ang="0">
                  <a:pos x="13" y="104"/>
                </a:cxn>
                <a:cxn ang="0">
                  <a:pos x="15" y="87"/>
                </a:cxn>
                <a:cxn ang="0">
                  <a:pos x="17" y="44"/>
                </a:cxn>
                <a:cxn ang="0">
                  <a:pos x="19" y="22"/>
                </a:cxn>
                <a:cxn ang="0">
                  <a:pos x="20" y="11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4" y="7"/>
                </a:cxn>
                <a:cxn ang="0">
                  <a:pos x="26" y="30"/>
                </a:cxn>
                <a:cxn ang="0">
                  <a:pos x="28" y="60"/>
                </a:cxn>
                <a:cxn ang="0">
                  <a:pos x="30" y="87"/>
                </a:cxn>
                <a:cxn ang="0">
                  <a:pos x="31" y="104"/>
                </a:cxn>
                <a:cxn ang="0">
                  <a:pos x="32" y="113"/>
                </a:cxn>
                <a:cxn ang="0">
                  <a:pos x="33" y="115"/>
                </a:cxn>
                <a:cxn ang="0">
                  <a:pos x="34" y="115"/>
                </a:cxn>
                <a:cxn ang="0">
                  <a:pos x="35" y="113"/>
                </a:cxn>
                <a:cxn ang="0">
                  <a:pos x="35" y="107"/>
                </a:cxn>
                <a:cxn ang="0">
                  <a:pos x="37" y="82"/>
                </a:cxn>
                <a:cxn ang="0">
                  <a:pos x="39" y="50"/>
                </a:cxn>
                <a:cxn ang="0">
                  <a:pos x="41" y="24"/>
                </a:cxn>
                <a:cxn ang="0">
                  <a:pos x="42" y="11"/>
                </a:cxn>
                <a:cxn ang="0">
                  <a:pos x="43" y="4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2"/>
                </a:cxn>
                <a:cxn ang="0">
                  <a:pos x="47" y="8"/>
                </a:cxn>
                <a:cxn ang="0">
                  <a:pos x="48" y="20"/>
                </a:cxn>
                <a:cxn ang="0">
                  <a:pos x="51" y="62"/>
                </a:cxn>
                <a:cxn ang="0">
                  <a:pos x="52" y="89"/>
                </a:cxn>
                <a:cxn ang="0">
                  <a:pos x="54" y="106"/>
                </a:cxn>
                <a:cxn ang="0">
                  <a:pos x="55" y="112"/>
                </a:cxn>
                <a:cxn ang="0">
                  <a:pos x="55" y="115"/>
                </a:cxn>
                <a:cxn ang="0">
                  <a:pos x="56" y="116"/>
                </a:cxn>
                <a:cxn ang="0">
                  <a:pos x="57" y="114"/>
                </a:cxn>
                <a:cxn ang="0">
                  <a:pos x="58" y="109"/>
                </a:cxn>
                <a:cxn ang="0">
                  <a:pos x="59" y="94"/>
                </a:cxn>
                <a:cxn ang="0">
                  <a:pos x="61" y="69"/>
                </a:cxn>
                <a:cxn ang="0">
                  <a:pos x="64" y="26"/>
                </a:cxn>
                <a:cxn ang="0">
                  <a:pos x="65" y="9"/>
                </a:cxn>
                <a:cxn ang="0">
                  <a:pos x="66" y="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9" y="11"/>
                </a:cxn>
                <a:cxn ang="0">
                  <a:pos x="71" y="28"/>
                </a:cxn>
                <a:cxn ang="0">
                  <a:pos x="72" y="56"/>
                </a:cxn>
                <a:cxn ang="0">
                  <a:pos x="74" y="88"/>
                </a:cxn>
                <a:cxn ang="0">
                  <a:pos x="76" y="104"/>
                </a:cxn>
                <a:cxn ang="0">
                  <a:pos x="77" y="112"/>
                </a:cxn>
              </a:cxnLst>
              <a:rect l="0" t="0" r="r" b="b"/>
              <a:pathLst>
                <a:path w="77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5" y="54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1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7" y="5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7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0" y="5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1" y="7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3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2" y="49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3" y="6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80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8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4794" y="2186"/>
              <a:ext cx="7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5"/>
                </a:cxn>
                <a:cxn ang="0">
                  <a:pos x="2" y="112"/>
                </a:cxn>
                <a:cxn ang="0">
                  <a:pos x="3" y="103"/>
                </a:cxn>
                <a:cxn ang="0">
                  <a:pos x="5" y="85"/>
                </a:cxn>
                <a:cxn ang="0">
                  <a:pos x="8" y="35"/>
                </a:cxn>
                <a:cxn ang="0">
                  <a:pos x="9" y="16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5" y="14"/>
                </a:cxn>
                <a:cxn ang="0">
                  <a:pos x="16" y="34"/>
                </a:cxn>
                <a:cxn ang="0">
                  <a:pos x="19" y="89"/>
                </a:cxn>
                <a:cxn ang="0">
                  <a:pos x="21" y="103"/>
                </a:cxn>
                <a:cxn ang="0">
                  <a:pos x="22" y="111"/>
                </a:cxn>
                <a:cxn ang="0">
                  <a:pos x="22" y="114"/>
                </a:cxn>
                <a:cxn ang="0">
                  <a:pos x="23" y="116"/>
                </a:cxn>
                <a:cxn ang="0">
                  <a:pos x="24" y="114"/>
                </a:cxn>
                <a:cxn ang="0">
                  <a:pos x="25" y="110"/>
                </a:cxn>
                <a:cxn ang="0">
                  <a:pos x="26" y="98"/>
                </a:cxn>
                <a:cxn ang="0">
                  <a:pos x="27" y="74"/>
                </a:cxn>
                <a:cxn ang="0">
                  <a:pos x="30" y="33"/>
                </a:cxn>
                <a:cxn ang="0">
                  <a:pos x="31" y="13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6"/>
                </a:cxn>
                <a:cxn ang="0">
                  <a:pos x="37" y="18"/>
                </a:cxn>
                <a:cxn ang="0">
                  <a:pos x="39" y="48"/>
                </a:cxn>
                <a:cxn ang="0">
                  <a:pos x="41" y="81"/>
                </a:cxn>
                <a:cxn ang="0">
                  <a:pos x="42" y="102"/>
                </a:cxn>
                <a:cxn ang="0">
                  <a:pos x="43" y="110"/>
                </a:cxn>
                <a:cxn ang="0">
                  <a:pos x="44" y="114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08"/>
                </a:cxn>
                <a:cxn ang="0">
                  <a:pos x="48" y="95"/>
                </a:cxn>
                <a:cxn ang="0">
                  <a:pos x="51" y="39"/>
                </a:cxn>
                <a:cxn ang="0">
                  <a:pos x="53" y="18"/>
                </a:cxn>
                <a:cxn ang="0">
                  <a:pos x="54" y="6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7" y="4"/>
                </a:cxn>
                <a:cxn ang="0">
                  <a:pos x="58" y="11"/>
                </a:cxn>
                <a:cxn ang="0">
                  <a:pos x="59" y="29"/>
                </a:cxn>
                <a:cxn ang="0">
                  <a:pos x="61" y="64"/>
                </a:cxn>
                <a:cxn ang="0">
                  <a:pos x="63" y="93"/>
                </a:cxn>
                <a:cxn ang="0">
                  <a:pos x="64" y="107"/>
                </a:cxn>
                <a:cxn ang="0">
                  <a:pos x="65" y="113"/>
                </a:cxn>
                <a:cxn ang="0">
                  <a:pos x="66" y="115"/>
                </a:cxn>
                <a:cxn ang="0">
                  <a:pos x="67" y="115"/>
                </a:cxn>
                <a:cxn ang="0">
                  <a:pos x="68" y="112"/>
                </a:cxn>
                <a:cxn ang="0">
                  <a:pos x="68" y="106"/>
                </a:cxn>
                <a:cxn ang="0">
                  <a:pos x="70" y="92"/>
                </a:cxn>
                <a:cxn ang="0">
                  <a:pos x="72" y="50"/>
                </a:cxn>
                <a:cxn ang="0">
                  <a:pos x="74" y="23"/>
                </a:cxn>
                <a:cxn ang="0">
                  <a:pos x="75" y="8"/>
                </a:cxn>
                <a:cxn ang="0">
                  <a:pos x="76" y="2"/>
                </a:cxn>
              </a:cxnLst>
              <a:rect l="0" t="0" r="r" b="b"/>
              <a:pathLst>
                <a:path w="76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6" y="73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7" y="52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7" y="74"/>
                  </a:lnTo>
                  <a:lnTo>
                    <a:pt x="28" y="68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40" y="58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1" y="8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9" y="76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64"/>
                  </a:lnTo>
                  <a:lnTo>
                    <a:pt x="62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2" y="62"/>
                  </a:lnTo>
                  <a:lnTo>
                    <a:pt x="72" y="50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4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1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4870" y="2186"/>
              <a:ext cx="75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6"/>
                </a:cxn>
                <a:cxn ang="0">
                  <a:pos x="4" y="16"/>
                </a:cxn>
                <a:cxn ang="0">
                  <a:pos x="5" y="37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09"/>
                </a:cxn>
                <a:cxn ang="0">
                  <a:pos x="11" y="114"/>
                </a:cxn>
                <a:cxn ang="0">
                  <a:pos x="12" y="116"/>
                </a:cxn>
                <a:cxn ang="0">
                  <a:pos x="12" y="115"/>
                </a:cxn>
                <a:cxn ang="0">
                  <a:pos x="13" y="111"/>
                </a:cxn>
                <a:cxn ang="0">
                  <a:pos x="14" y="102"/>
                </a:cxn>
                <a:cxn ang="0">
                  <a:pos x="16" y="81"/>
                </a:cxn>
                <a:cxn ang="0">
                  <a:pos x="19" y="29"/>
                </a:cxn>
                <a:cxn ang="0">
                  <a:pos x="20" y="13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6"/>
                </a:cxn>
                <a:cxn ang="0">
                  <a:pos x="25" y="17"/>
                </a:cxn>
                <a:cxn ang="0">
                  <a:pos x="27" y="47"/>
                </a:cxn>
                <a:cxn ang="0">
                  <a:pos x="29" y="85"/>
                </a:cxn>
                <a:cxn ang="0">
                  <a:pos x="31" y="104"/>
                </a:cxn>
                <a:cxn ang="0">
                  <a:pos x="32" y="112"/>
                </a:cxn>
                <a:cxn ang="0">
                  <a:pos x="33" y="115"/>
                </a:cxn>
                <a:cxn ang="0">
                  <a:pos x="33" y="115"/>
                </a:cxn>
                <a:cxn ang="0">
                  <a:pos x="34" y="112"/>
                </a:cxn>
                <a:cxn ang="0">
                  <a:pos x="35" y="105"/>
                </a:cxn>
                <a:cxn ang="0">
                  <a:pos x="36" y="90"/>
                </a:cxn>
                <a:cxn ang="0">
                  <a:pos x="38" y="59"/>
                </a:cxn>
                <a:cxn ang="0">
                  <a:pos x="40" y="26"/>
                </a:cxn>
                <a:cxn ang="0">
                  <a:pos x="41" y="11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2"/>
                </a:cxn>
                <a:cxn ang="0">
                  <a:pos x="47" y="32"/>
                </a:cxn>
                <a:cxn ang="0">
                  <a:pos x="50" y="78"/>
                </a:cxn>
                <a:cxn ang="0">
                  <a:pos x="51" y="100"/>
                </a:cxn>
                <a:cxn ang="0">
                  <a:pos x="52" y="109"/>
                </a:cxn>
                <a:cxn ang="0">
                  <a:pos x="53" y="114"/>
                </a:cxn>
                <a:cxn ang="0">
                  <a:pos x="54" y="116"/>
                </a:cxn>
                <a:cxn ang="0">
                  <a:pos x="55" y="115"/>
                </a:cxn>
                <a:cxn ang="0">
                  <a:pos x="55" y="111"/>
                </a:cxn>
                <a:cxn ang="0">
                  <a:pos x="56" y="101"/>
                </a:cxn>
                <a:cxn ang="0">
                  <a:pos x="58" y="71"/>
                </a:cxn>
                <a:cxn ang="0">
                  <a:pos x="60" y="39"/>
                </a:cxn>
                <a:cxn ang="0">
                  <a:pos x="62" y="17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6" y="5"/>
                </a:cxn>
                <a:cxn ang="0">
                  <a:pos x="67" y="13"/>
                </a:cxn>
                <a:cxn ang="0">
                  <a:pos x="70" y="66"/>
                </a:cxn>
                <a:cxn ang="0">
                  <a:pos x="71" y="88"/>
                </a:cxn>
                <a:cxn ang="0">
                  <a:pos x="73" y="106"/>
                </a:cxn>
                <a:cxn ang="0">
                  <a:pos x="74" y="112"/>
                </a:cxn>
                <a:cxn ang="0">
                  <a:pos x="74" y="115"/>
                </a:cxn>
              </a:cxnLst>
              <a:rect l="0" t="0" r="r" b="b"/>
              <a:pathLst>
                <a:path w="75" h="116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1"/>
                  </a:lnTo>
                  <a:lnTo>
                    <a:pt x="16" y="68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7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71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30" y="88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9" y="50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8" y="3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4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4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88"/>
                  </a:lnTo>
                  <a:lnTo>
                    <a:pt x="58" y="83"/>
                  </a:lnTo>
                  <a:lnTo>
                    <a:pt x="58" y="71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58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9" y="41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69"/>
                  </a:lnTo>
                  <a:lnTo>
                    <a:pt x="70" y="72"/>
                  </a:lnTo>
                  <a:lnTo>
                    <a:pt x="71" y="78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6"/>
                  </a:lnTo>
                  <a:lnTo>
                    <a:pt x="75" y="11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945" y="2186"/>
              <a:ext cx="75" cy="116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" y="111"/>
                </a:cxn>
                <a:cxn ang="0">
                  <a:pos x="2" y="100"/>
                </a:cxn>
                <a:cxn ang="0">
                  <a:pos x="5" y="55"/>
                </a:cxn>
                <a:cxn ang="0">
                  <a:pos x="7" y="25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14" y="30"/>
                </a:cxn>
                <a:cxn ang="0">
                  <a:pos x="16" y="63"/>
                </a:cxn>
                <a:cxn ang="0">
                  <a:pos x="17" y="88"/>
                </a:cxn>
                <a:cxn ang="0">
                  <a:pos x="19" y="107"/>
                </a:cxn>
                <a:cxn ang="0">
                  <a:pos x="20" y="113"/>
                </a:cxn>
                <a:cxn ang="0">
                  <a:pos x="20" y="115"/>
                </a:cxn>
                <a:cxn ang="0">
                  <a:pos x="21" y="115"/>
                </a:cxn>
                <a:cxn ang="0">
                  <a:pos x="22" y="111"/>
                </a:cxn>
                <a:cxn ang="0">
                  <a:pos x="23" y="100"/>
                </a:cxn>
                <a:cxn ang="0">
                  <a:pos x="26" y="57"/>
                </a:cxn>
                <a:cxn ang="0">
                  <a:pos x="27" y="28"/>
                </a:cxn>
                <a:cxn ang="0">
                  <a:pos x="29" y="10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11"/>
                </a:cxn>
                <a:cxn ang="0">
                  <a:pos x="34" y="31"/>
                </a:cxn>
                <a:cxn ang="0">
                  <a:pos x="36" y="63"/>
                </a:cxn>
                <a:cxn ang="0">
                  <a:pos x="38" y="94"/>
                </a:cxn>
                <a:cxn ang="0">
                  <a:pos x="39" y="108"/>
                </a:cxn>
                <a:cxn ang="0">
                  <a:pos x="40" y="113"/>
                </a:cxn>
                <a:cxn ang="0">
                  <a:pos x="41" y="115"/>
                </a:cxn>
                <a:cxn ang="0">
                  <a:pos x="41" y="115"/>
                </a:cxn>
                <a:cxn ang="0">
                  <a:pos x="42" y="111"/>
                </a:cxn>
                <a:cxn ang="0">
                  <a:pos x="43" y="103"/>
                </a:cxn>
                <a:cxn ang="0">
                  <a:pos x="45" y="82"/>
                </a:cxn>
                <a:cxn ang="0">
                  <a:pos x="48" y="32"/>
                </a:cxn>
                <a:cxn ang="0">
                  <a:pos x="49" y="12"/>
                </a:cxn>
                <a:cxn ang="0">
                  <a:pos x="50" y="4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2" y="3"/>
                </a:cxn>
                <a:cxn ang="0">
                  <a:pos x="53" y="10"/>
                </a:cxn>
                <a:cxn ang="0">
                  <a:pos x="55" y="38"/>
                </a:cxn>
                <a:cxn ang="0">
                  <a:pos x="57" y="73"/>
                </a:cxn>
                <a:cxn ang="0">
                  <a:pos x="59" y="95"/>
                </a:cxn>
                <a:cxn ang="0">
                  <a:pos x="60" y="108"/>
                </a:cxn>
                <a:cxn ang="0">
                  <a:pos x="61" y="114"/>
                </a:cxn>
                <a:cxn ang="0">
                  <a:pos x="61" y="116"/>
                </a:cxn>
                <a:cxn ang="0">
                  <a:pos x="62" y="114"/>
                </a:cxn>
                <a:cxn ang="0">
                  <a:pos x="63" y="109"/>
                </a:cxn>
                <a:cxn ang="0">
                  <a:pos x="64" y="91"/>
                </a:cxn>
                <a:cxn ang="0">
                  <a:pos x="67" y="51"/>
                </a:cxn>
                <a:cxn ang="0">
                  <a:pos x="69" y="18"/>
                </a:cxn>
                <a:cxn ang="0">
                  <a:pos x="70" y="6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3" y="6"/>
                </a:cxn>
                <a:cxn ang="0">
                  <a:pos x="74" y="21"/>
                </a:cxn>
              </a:cxnLst>
              <a:rect l="0" t="0" r="r" b="b"/>
              <a:pathLst>
                <a:path w="75" h="116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5" y="4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6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3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0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7" y="6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7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78"/>
                  </a:lnTo>
                  <a:lnTo>
                    <a:pt x="45" y="7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7" y="4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7" y="65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6" y="67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3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5020" y="2186"/>
              <a:ext cx="75" cy="116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" y="85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6" y="115"/>
                </a:cxn>
                <a:cxn ang="0">
                  <a:pos x="7" y="115"/>
                </a:cxn>
                <a:cxn ang="0">
                  <a:pos x="8" y="111"/>
                </a:cxn>
                <a:cxn ang="0">
                  <a:pos x="9" y="100"/>
                </a:cxn>
                <a:cxn ang="0">
                  <a:pos x="11" y="69"/>
                </a:cxn>
                <a:cxn ang="0">
                  <a:pos x="13" y="29"/>
                </a:cxn>
                <a:cxn ang="0">
                  <a:pos x="15" y="9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19" y="18"/>
                </a:cxn>
                <a:cxn ang="0">
                  <a:pos x="21" y="54"/>
                </a:cxn>
                <a:cxn ang="0">
                  <a:pos x="23" y="86"/>
                </a:cxn>
                <a:cxn ang="0">
                  <a:pos x="24" y="103"/>
                </a:cxn>
                <a:cxn ang="0">
                  <a:pos x="25" y="111"/>
                </a:cxn>
                <a:cxn ang="0">
                  <a:pos x="26" y="115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8" y="107"/>
                </a:cxn>
                <a:cxn ang="0">
                  <a:pos x="29" y="93"/>
                </a:cxn>
                <a:cxn ang="0">
                  <a:pos x="32" y="46"/>
                </a:cxn>
                <a:cxn ang="0">
                  <a:pos x="34" y="21"/>
                </a:cxn>
                <a:cxn ang="0">
                  <a:pos x="35" y="10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4"/>
                </a:cxn>
                <a:cxn ang="0">
                  <a:pos x="39" y="12"/>
                </a:cxn>
                <a:cxn ang="0">
                  <a:pos x="40" y="29"/>
                </a:cxn>
                <a:cxn ang="0">
                  <a:pos x="43" y="86"/>
                </a:cxn>
                <a:cxn ang="0">
                  <a:pos x="44" y="102"/>
                </a:cxn>
                <a:cxn ang="0">
                  <a:pos x="45" y="111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7" y="114"/>
                </a:cxn>
                <a:cxn ang="0">
                  <a:pos x="48" y="108"/>
                </a:cxn>
                <a:cxn ang="0">
                  <a:pos x="49" y="92"/>
                </a:cxn>
                <a:cxn ang="0">
                  <a:pos x="51" y="60"/>
                </a:cxn>
                <a:cxn ang="0">
                  <a:pos x="53" y="24"/>
                </a:cxn>
                <a:cxn ang="0">
                  <a:pos x="55" y="8"/>
                </a:cxn>
                <a:cxn ang="0">
                  <a:pos x="55" y="2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8" y="12"/>
                </a:cxn>
                <a:cxn ang="0">
                  <a:pos x="60" y="33"/>
                </a:cxn>
                <a:cxn ang="0">
                  <a:pos x="63" y="82"/>
                </a:cxn>
                <a:cxn ang="0">
                  <a:pos x="64" y="104"/>
                </a:cxn>
                <a:cxn ang="0">
                  <a:pos x="65" y="112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2"/>
                </a:cxn>
                <a:cxn ang="0">
                  <a:pos x="70" y="74"/>
                </a:cxn>
                <a:cxn ang="0">
                  <a:pos x="72" y="39"/>
                </a:cxn>
                <a:cxn ang="0">
                  <a:pos x="74" y="17"/>
                </a:cxn>
                <a:cxn ang="0">
                  <a:pos x="75" y="4"/>
                </a:cxn>
              </a:cxnLst>
              <a:rect l="0" t="0" r="r" b="b"/>
              <a:pathLst>
                <a:path w="75" h="116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4" y="94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1" y="75"/>
                  </a:lnTo>
                  <a:lnTo>
                    <a:pt x="11" y="6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6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3" y="40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1" y="48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3" y="79"/>
                  </a:lnTo>
                  <a:lnTo>
                    <a:pt x="43" y="85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4"/>
                  </a:lnTo>
                  <a:lnTo>
                    <a:pt x="51" y="60"/>
                  </a:lnTo>
                  <a:lnTo>
                    <a:pt x="52" y="53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0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62" y="67"/>
                  </a:lnTo>
                  <a:lnTo>
                    <a:pt x="62" y="80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68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095" y="2186"/>
              <a:ext cx="72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15"/>
                </a:cxn>
                <a:cxn ang="0">
                  <a:pos x="5" y="45"/>
                </a:cxn>
                <a:cxn ang="0">
                  <a:pos x="8" y="93"/>
                </a:cxn>
                <a:cxn ang="0">
                  <a:pos x="9" y="105"/>
                </a:cxn>
                <a:cxn ang="0">
                  <a:pos x="10" y="112"/>
                </a:cxn>
                <a:cxn ang="0">
                  <a:pos x="10" y="115"/>
                </a:cxn>
                <a:cxn ang="0">
                  <a:pos x="11" y="115"/>
                </a:cxn>
                <a:cxn ang="0">
                  <a:pos x="12" y="112"/>
                </a:cxn>
                <a:cxn ang="0">
                  <a:pos x="13" y="104"/>
                </a:cxn>
                <a:cxn ang="0">
                  <a:pos x="14" y="83"/>
                </a:cxn>
                <a:cxn ang="0">
                  <a:pos x="17" y="38"/>
                </a:cxn>
                <a:cxn ang="0">
                  <a:pos x="18" y="15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10"/>
                </a:cxn>
                <a:cxn ang="0">
                  <a:pos x="24" y="28"/>
                </a:cxn>
                <a:cxn ang="0">
                  <a:pos x="26" y="64"/>
                </a:cxn>
                <a:cxn ang="0">
                  <a:pos x="27" y="89"/>
                </a:cxn>
                <a:cxn ang="0">
                  <a:pos x="28" y="107"/>
                </a:cxn>
                <a:cxn ang="0">
                  <a:pos x="29" y="114"/>
                </a:cxn>
                <a:cxn ang="0">
                  <a:pos x="30" y="116"/>
                </a:cxn>
                <a:cxn ang="0">
                  <a:pos x="31" y="114"/>
                </a:cxn>
                <a:cxn ang="0">
                  <a:pos x="31" y="110"/>
                </a:cxn>
                <a:cxn ang="0">
                  <a:pos x="33" y="97"/>
                </a:cxn>
                <a:cxn ang="0">
                  <a:pos x="35" y="60"/>
                </a:cxn>
                <a:cxn ang="0">
                  <a:pos x="37" y="26"/>
                </a:cxn>
                <a:cxn ang="0">
                  <a:pos x="38" y="10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2"/>
                </a:cxn>
                <a:cxn ang="0">
                  <a:pos x="43" y="28"/>
                </a:cxn>
                <a:cxn ang="0">
                  <a:pos x="45" y="75"/>
                </a:cxn>
                <a:cxn ang="0">
                  <a:pos x="47" y="97"/>
                </a:cxn>
                <a:cxn ang="0">
                  <a:pos x="48" y="108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4"/>
                </a:cxn>
                <a:cxn ang="0">
                  <a:pos x="51" y="108"/>
                </a:cxn>
                <a:cxn ang="0">
                  <a:pos x="52" y="92"/>
                </a:cxn>
                <a:cxn ang="0">
                  <a:pos x="54" y="54"/>
                </a:cxn>
                <a:cxn ang="0">
                  <a:pos x="56" y="29"/>
                </a:cxn>
                <a:cxn ang="0">
                  <a:pos x="57" y="9"/>
                </a:cxn>
                <a:cxn ang="0">
                  <a:pos x="58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1" y="17"/>
                </a:cxn>
                <a:cxn ang="0">
                  <a:pos x="63" y="49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9" y="115"/>
                </a:cxn>
                <a:cxn ang="0">
                  <a:pos x="70" y="110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5" y="47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7" y="80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3" y="87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5" y="60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6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5" y="62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2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2" y="100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4" y="70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7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49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5" y="86"/>
                  </a:lnTo>
                  <a:lnTo>
                    <a:pt x="65" y="88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7" y="106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0"/>
                  </a:lnTo>
                  <a:lnTo>
                    <a:pt x="67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2" y="89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5167" y="2186"/>
              <a:ext cx="71" cy="116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3" y="20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7"/>
                </a:cxn>
                <a:cxn ang="0">
                  <a:pos x="9" y="24"/>
                </a:cxn>
                <a:cxn ang="0">
                  <a:pos x="12" y="86"/>
                </a:cxn>
                <a:cxn ang="0">
                  <a:pos x="13" y="103"/>
                </a:cxn>
                <a:cxn ang="0">
                  <a:pos x="14" y="112"/>
                </a:cxn>
                <a:cxn ang="0">
                  <a:pos x="15" y="115"/>
                </a:cxn>
                <a:cxn ang="0">
                  <a:pos x="16" y="115"/>
                </a:cxn>
                <a:cxn ang="0">
                  <a:pos x="16" y="112"/>
                </a:cxn>
                <a:cxn ang="0">
                  <a:pos x="17" y="105"/>
                </a:cxn>
                <a:cxn ang="0">
                  <a:pos x="19" y="83"/>
                </a:cxn>
                <a:cxn ang="0">
                  <a:pos x="21" y="41"/>
                </a:cxn>
                <a:cxn ang="0">
                  <a:pos x="22" y="20"/>
                </a:cxn>
                <a:cxn ang="0">
                  <a:pos x="23" y="8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6" y="7"/>
                </a:cxn>
                <a:cxn ang="0">
                  <a:pos x="28" y="24"/>
                </a:cxn>
                <a:cxn ang="0">
                  <a:pos x="30" y="57"/>
                </a:cxn>
                <a:cxn ang="0">
                  <a:pos x="32" y="92"/>
                </a:cxn>
                <a:cxn ang="0">
                  <a:pos x="33" y="108"/>
                </a:cxn>
                <a:cxn ang="0">
                  <a:pos x="33" y="113"/>
                </a:cxn>
                <a:cxn ang="0">
                  <a:pos x="34" y="115"/>
                </a:cxn>
                <a:cxn ang="0">
                  <a:pos x="35" y="115"/>
                </a:cxn>
                <a:cxn ang="0">
                  <a:pos x="36" y="110"/>
                </a:cxn>
                <a:cxn ang="0">
                  <a:pos x="37" y="98"/>
                </a:cxn>
                <a:cxn ang="0">
                  <a:pos x="38" y="72"/>
                </a:cxn>
                <a:cxn ang="0">
                  <a:pos x="40" y="33"/>
                </a:cxn>
                <a:cxn ang="0">
                  <a:pos x="42" y="14"/>
                </a:cxn>
                <a:cxn ang="0">
                  <a:pos x="42" y="4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2"/>
                </a:cxn>
                <a:cxn ang="0">
                  <a:pos x="45" y="10"/>
                </a:cxn>
                <a:cxn ang="0">
                  <a:pos x="47" y="26"/>
                </a:cxn>
                <a:cxn ang="0">
                  <a:pos x="49" y="62"/>
                </a:cxn>
                <a:cxn ang="0">
                  <a:pos x="50" y="94"/>
                </a:cxn>
                <a:cxn ang="0">
                  <a:pos x="51" y="108"/>
                </a:cxn>
                <a:cxn ang="0">
                  <a:pos x="52" y="113"/>
                </a:cxn>
                <a:cxn ang="0">
                  <a:pos x="53" y="116"/>
                </a:cxn>
                <a:cxn ang="0">
                  <a:pos x="54" y="114"/>
                </a:cxn>
                <a:cxn ang="0">
                  <a:pos x="55" y="108"/>
                </a:cxn>
                <a:cxn ang="0">
                  <a:pos x="56" y="91"/>
                </a:cxn>
                <a:cxn ang="0">
                  <a:pos x="57" y="64"/>
                </a:cxn>
                <a:cxn ang="0">
                  <a:pos x="59" y="30"/>
                </a:cxn>
                <a:cxn ang="0">
                  <a:pos x="60" y="13"/>
                </a:cxn>
                <a:cxn ang="0">
                  <a:pos x="61" y="4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5" y="29"/>
                </a:cxn>
                <a:cxn ang="0">
                  <a:pos x="68" y="70"/>
                </a:cxn>
                <a:cxn ang="0">
                  <a:pos x="69" y="92"/>
                </a:cxn>
                <a:cxn ang="0">
                  <a:pos x="70" y="106"/>
                </a:cxn>
                <a:cxn ang="0">
                  <a:pos x="71" y="113"/>
                </a:cxn>
              </a:cxnLst>
              <a:rect l="0" t="0" r="r" b="b"/>
              <a:pathLst>
                <a:path w="71" h="116">
                  <a:moveTo>
                    <a:pt x="0" y="89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79"/>
                  </a:lnTo>
                  <a:lnTo>
                    <a:pt x="19" y="72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0" y="57"/>
                  </a:lnTo>
                  <a:lnTo>
                    <a:pt x="30" y="64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89"/>
                  </a:lnTo>
                  <a:lnTo>
                    <a:pt x="37" y="86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5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9" y="62"/>
                  </a:lnTo>
                  <a:lnTo>
                    <a:pt x="49" y="76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50" y="82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0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7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5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3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6" y="32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61"/>
                  </a:lnTo>
                  <a:lnTo>
                    <a:pt x="67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70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5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5238" y="2186"/>
              <a:ext cx="72" cy="11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2" y="113"/>
                </a:cxn>
                <a:cxn ang="0">
                  <a:pos x="2" y="106"/>
                </a:cxn>
                <a:cxn ang="0">
                  <a:pos x="4" y="87"/>
                </a:cxn>
                <a:cxn ang="0">
                  <a:pos x="6" y="38"/>
                </a:cxn>
                <a:cxn ang="0">
                  <a:pos x="8" y="15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9"/>
                </a:cxn>
                <a:cxn ang="0">
                  <a:pos x="13" y="27"/>
                </a:cxn>
                <a:cxn ang="0">
                  <a:pos x="15" y="68"/>
                </a:cxn>
                <a:cxn ang="0">
                  <a:pos x="16" y="95"/>
                </a:cxn>
                <a:cxn ang="0">
                  <a:pos x="17" y="107"/>
                </a:cxn>
                <a:cxn ang="0">
                  <a:pos x="18" y="113"/>
                </a:cxn>
                <a:cxn ang="0">
                  <a:pos x="19" y="116"/>
                </a:cxn>
                <a:cxn ang="0">
                  <a:pos x="20" y="114"/>
                </a:cxn>
                <a:cxn ang="0">
                  <a:pos x="20" y="110"/>
                </a:cxn>
                <a:cxn ang="0">
                  <a:pos x="21" y="96"/>
                </a:cxn>
                <a:cxn ang="0">
                  <a:pos x="23" y="60"/>
                </a:cxn>
                <a:cxn ang="0">
                  <a:pos x="25" y="2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6"/>
                </a:cxn>
                <a:cxn ang="0">
                  <a:pos x="31" y="23"/>
                </a:cxn>
                <a:cxn ang="0">
                  <a:pos x="34" y="87"/>
                </a:cxn>
                <a:cxn ang="0">
                  <a:pos x="35" y="104"/>
                </a:cxn>
                <a:cxn ang="0">
                  <a:pos x="36" y="112"/>
                </a:cxn>
                <a:cxn ang="0">
                  <a:pos x="37" y="115"/>
                </a:cxn>
                <a:cxn ang="0">
                  <a:pos x="38" y="115"/>
                </a:cxn>
                <a:cxn ang="0">
                  <a:pos x="39" y="112"/>
                </a:cxn>
                <a:cxn ang="0">
                  <a:pos x="39" y="103"/>
                </a:cxn>
                <a:cxn ang="0">
                  <a:pos x="41" y="78"/>
                </a:cxn>
                <a:cxn ang="0">
                  <a:pos x="43" y="36"/>
                </a:cxn>
                <a:cxn ang="0">
                  <a:pos x="44" y="16"/>
                </a:cxn>
                <a:cxn ang="0">
                  <a:pos x="45" y="4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4"/>
                </a:cxn>
                <a:cxn ang="0">
                  <a:pos x="48" y="12"/>
                </a:cxn>
                <a:cxn ang="0">
                  <a:pos x="50" y="35"/>
                </a:cxn>
                <a:cxn ang="0">
                  <a:pos x="52" y="76"/>
                </a:cxn>
                <a:cxn ang="0">
                  <a:pos x="53" y="96"/>
                </a:cxn>
                <a:cxn ang="0">
                  <a:pos x="54" y="108"/>
                </a:cxn>
                <a:cxn ang="0">
                  <a:pos x="55" y="113"/>
                </a:cxn>
                <a:cxn ang="0">
                  <a:pos x="55" y="116"/>
                </a:cxn>
                <a:cxn ang="0">
                  <a:pos x="56" y="114"/>
                </a:cxn>
                <a:cxn ang="0">
                  <a:pos x="57" y="109"/>
                </a:cxn>
                <a:cxn ang="0">
                  <a:pos x="58" y="92"/>
                </a:cxn>
                <a:cxn ang="0">
                  <a:pos x="60" y="57"/>
                </a:cxn>
                <a:cxn ang="0">
                  <a:pos x="62" y="28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6"/>
                </a:cxn>
                <a:cxn ang="0">
                  <a:pos x="67" y="21"/>
                </a:cxn>
                <a:cxn ang="0">
                  <a:pos x="70" y="73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51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3" y="76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48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31" y="29"/>
                  </a:lnTo>
                  <a:lnTo>
                    <a:pt x="32" y="4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67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3" y="45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6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79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81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5310" y="2186"/>
              <a:ext cx="71" cy="116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15"/>
                </a:cxn>
                <a:cxn ang="0">
                  <a:pos x="2" y="114"/>
                </a:cxn>
                <a:cxn ang="0">
                  <a:pos x="3" y="110"/>
                </a:cxn>
                <a:cxn ang="0">
                  <a:pos x="4" y="94"/>
                </a:cxn>
                <a:cxn ang="0">
                  <a:pos x="7" y="41"/>
                </a:cxn>
                <a:cxn ang="0">
                  <a:pos x="8" y="15"/>
                </a:cxn>
                <a:cxn ang="0">
                  <a:pos x="9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10"/>
                </a:cxn>
                <a:cxn ang="0">
                  <a:pos x="14" y="37"/>
                </a:cxn>
                <a:cxn ang="0">
                  <a:pos x="16" y="74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1" y="112"/>
                </a:cxn>
                <a:cxn ang="0">
                  <a:pos x="21" y="103"/>
                </a:cxn>
                <a:cxn ang="0">
                  <a:pos x="23" y="80"/>
                </a:cxn>
                <a:cxn ang="0">
                  <a:pos x="25" y="44"/>
                </a:cxn>
                <a:cxn ang="0">
                  <a:pos x="26" y="14"/>
                </a:cxn>
                <a:cxn ang="0">
                  <a:pos x="27" y="5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0" y="10"/>
                </a:cxn>
                <a:cxn ang="0">
                  <a:pos x="31" y="27"/>
                </a:cxn>
                <a:cxn ang="0">
                  <a:pos x="34" y="70"/>
                </a:cxn>
                <a:cxn ang="0">
                  <a:pos x="35" y="98"/>
                </a:cxn>
                <a:cxn ang="0">
                  <a:pos x="36" y="109"/>
                </a:cxn>
                <a:cxn ang="0">
                  <a:pos x="37" y="114"/>
                </a:cxn>
                <a:cxn ang="0">
                  <a:pos x="38" y="116"/>
                </a:cxn>
                <a:cxn ang="0">
                  <a:pos x="38" y="113"/>
                </a:cxn>
                <a:cxn ang="0">
                  <a:pos x="39" y="105"/>
                </a:cxn>
                <a:cxn ang="0">
                  <a:pos x="40" y="88"/>
                </a:cxn>
                <a:cxn ang="0">
                  <a:pos x="43" y="36"/>
                </a:cxn>
                <a:cxn ang="0">
                  <a:pos x="44" y="1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48" y="14"/>
                </a:cxn>
                <a:cxn ang="0">
                  <a:pos x="50" y="53"/>
                </a:cxn>
                <a:cxn ang="0">
                  <a:pos x="52" y="90"/>
                </a:cxn>
                <a:cxn ang="0">
                  <a:pos x="53" y="104"/>
                </a:cxn>
                <a:cxn ang="0">
                  <a:pos x="54" y="112"/>
                </a:cxn>
                <a:cxn ang="0">
                  <a:pos x="55" y="115"/>
                </a:cxn>
                <a:cxn ang="0">
                  <a:pos x="56" y="115"/>
                </a:cxn>
                <a:cxn ang="0">
                  <a:pos x="56" y="110"/>
                </a:cxn>
                <a:cxn ang="0">
                  <a:pos x="57" y="100"/>
                </a:cxn>
                <a:cxn ang="0">
                  <a:pos x="59" y="64"/>
                </a:cxn>
                <a:cxn ang="0">
                  <a:pos x="61" y="24"/>
                </a:cxn>
                <a:cxn ang="0">
                  <a:pos x="62" y="8"/>
                </a:cxn>
                <a:cxn ang="0">
                  <a:pos x="63" y="1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10"/>
                </a:cxn>
                <a:cxn ang="0">
                  <a:pos x="67" y="30"/>
                </a:cxn>
                <a:cxn ang="0">
                  <a:pos x="69" y="81"/>
                </a:cxn>
                <a:cxn ang="0">
                  <a:pos x="71" y="104"/>
                </a:cxn>
              </a:cxnLst>
              <a:rect l="0" t="0" r="r" b="b"/>
              <a:pathLst>
                <a:path w="71" h="116">
                  <a:moveTo>
                    <a:pt x="0" y="106"/>
                  </a:move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6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62"/>
                  </a:lnTo>
                  <a:lnTo>
                    <a:pt x="34" y="70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40" y="100"/>
                  </a:lnTo>
                  <a:lnTo>
                    <a:pt x="40" y="99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50" y="38"/>
                  </a:lnTo>
                  <a:lnTo>
                    <a:pt x="50" y="53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61"/>
                  </a:lnTo>
                  <a:lnTo>
                    <a:pt x="51" y="6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58" y="79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9" y="65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0" y="92"/>
                  </a:lnTo>
                  <a:lnTo>
                    <a:pt x="70" y="93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1" y="108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5381" y="2186"/>
              <a:ext cx="73" cy="116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2" y="116"/>
                </a:cxn>
                <a:cxn ang="0">
                  <a:pos x="2" y="114"/>
                </a:cxn>
                <a:cxn ang="0">
                  <a:pos x="3" y="108"/>
                </a:cxn>
                <a:cxn ang="0">
                  <a:pos x="4" y="92"/>
                </a:cxn>
                <a:cxn ang="0">
                  <a:pos x="7" y="28"/>
                </a:cxn>
                <a:cxn ang="0">
                  <a:pos x="9" y="10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8"/>
                </a:cxn>
                <a:cxn ang="0">
                  <a:pos x="13" y="29"/>
                </a:cxn>
                <a:cxn ang="0">
                  <a:pos x="16" y="75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0" y="112"/>
                </a:cxn>
                <a:cxn ang="0">
                  <a:pos x="21" y="102"/>
                </a:cxn>
                <a:cxn ang="0">
                  <a:pos x="24" y="39"/>
                </a:cxn>
                <a:cxn ang="0">
                  <a:pos x="26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3"/>
                </a:cxn>
                <a:cxn ang="0">
                  <a:pos x="30" y="16"/>
                </a:cxn>
                <a:cxn ang="0">
                  <a:pos x="32" y="48"/>
                </a:cxn>
                <a:cxn ang="0">
                  <a:pos x="34" y="87"/>
                </a:cxn>
                <a:cxn ang="0">
                  <a:pos x="35" y="105"/>
                </a:cxn>
                <a:cxn ang="0">
                  <a:pos x="36" y="112"/>
                </a:cxn>
                <a:cxn ang="0">
                  <a:pos x="36" y="115"/>
                </a:cxn>
                <a:cxn ang="0">
                  <a:pos x="37" y="114"/>
                </a:cxn>
                <a:cxn ang="0">
                  <a:pos x="38" y="108"/>
                </a:cxn>
                <a:cxn ang="0">
                  <a:pos x="39" y="95"/>
                </a:cxn>
                <a:cxn ang="0">
                  <a:pos x="42" y="27"/>
                </a:cxn>
                <a:cxn ang="0">
                  <a:pos x="44" y="10"/>
                </a:cxn>
                <a:cxn ang="0">
                  <a:pos x="44" y="2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6" y="6"/>
                </a:cxn>
                <a:cxn ang="0">
                  <a:pos x="47" y="18"/>
                </a:cxn>
                <a:cxn ang="0">
                  <a:pos x="50" y="73"/>
                </a:cxn>
                <a:cxn ang="0">
                  <a:pos x="52" y="100"/>
                </a:cxn>
                <a:cxn ang="0">
                  <a:pos x="53" y="111"/>
                </a:cxn>
                <a:cxn ang="0">
                  <a:pos x="54" y="115"/>
                </a:cxn>
                <a:cxn ang="0">
                  <a:pos x="54" y="115"/>
                </a:cxn>
                <a:cxn ang="0">
                  <a:pos x="55" y="110"/>
                </a:cxn>
                <a:cxn ang="0">
                  <a:pos x="56" y="99"/>
                </a:cxn>
                <a:cxn ang="0">
                  <a:pos x="58" y="60"/>
                </a:cxn>
                <a:cxn ang="0">
                  <a:pos x="60" y="20"/>
                </a:cxn>
                <a:cxn ang="0">
                  <a:pos x="61" y="6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6" y="36"/>
                </a:cxn>
                <a:cxn ang="0">
                  <a:pos x="68" y="86"/>
                </a:cxn>
                <a:cxn ang="0">
                  <a:pos x="69" y="103"/>
                </a:cxn>
                <a:cxn ang="0">
                  <a:pos x="70" y="11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72" y="110"/>
                </a:cxn>
              </a:cxnLst>
              <a:rect l="0" t="0" r="r" b="b"/>
              <a:pathLst>
                <a:path w="73" h="116">
                  <a:moveTo>
                    <a:pt x="0" y="108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5" y="7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5" y="57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2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32" y="55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34" y="97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5" y="107"/>
                  </a:lnTo>
                  <a:lnTo>
                    <a:pt x="35" y="108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9" y="100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88"/>
                  </a:lnTo>
                  <a:lnTo>
                    <a:pt x="40" y="7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0" y="5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6" y="104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57" y="80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6" y="36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7" y="59"/>
                  </a:lnTo>
                  <a:lnTo>
                    <a:pt x="67" y="67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1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54" y="2186"/>
              <a:ext cx="71" cy="116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2" y="52"/>
                </a:cxn>
                <a:cxn ang="0">
                  <a:pos x="4" y="18"/>
                </a:cxn>
                <a:cxn ang="0">
                  <a:pos x="5" y="7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9"/>
                </a:cxn>
                <a:cxn ang="0">
                  <a:pos x="9" y="26"/>
                </a:cxn>
                <a:cxn ang="0">
                  <a:pos x="11" y="70"/>
                </a:cxn>
                <a:cxn ang="0">
                  <a:pos x="13" y="99"/>
                </a:cxn>
                <a:cxn ang="0">
                  <a:pos x="14" y="110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1"/>
                </a:cxn>
                <a:cxn ang="0">
                  <a:pos x="17" y="98"/>
                </a:cxn>
                <a:cxn ang="0">
                  <a:pos x="19" y="72"/>
                </a:cxn>
                <a:cxn ang="0">
                  <a:pos x="21" y="25"/>
                </a:cxn>
                <a:cxn ang="0">
                  <a:pos x="22" y="9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9"/>
                </a:cxn>
                <a:cxn ang="0">
                  <a:pos x="26" y="30"/>
                </a:cxn>
                <a:cxn ang="0">
                  <a:pos x="28" y="73"/>
                </a:cxn>
                <a:cxn ang="0">
                  <a:pos x="30" y="100"/>
                </a:cxn>
                <a:cxn ang="0">
                  <a:pos x="31" y="111"/>
                </a:cxn>
                <a:cxn ang="0">
                  <a:pos x="32" y="115"/>
                </a:cxn>
                <a:cxn ang="0">
                  <a:pos x="32" y="115"/>
                </a:cxn>
                <a:cxn ang="0">
                  <a:pos x="33" y="110"/>
                </a:cxn>
                <a:cxn ang="0">
                  <a:pos x="34" y="96"/>
                </a:cxn>
                <a:cxn ang="0">
                  <a:pos x="36" y="57"/>
                </a:cxn>
                <a:cxn ang="0">
                  <a:pos x="38" y="22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42" y="13"/>
                </a:cxn>
                <a:cxn ang="0">
                  <a:pos x="44" y="54"/>
                </a:cxn>
                <a:cxn ang="0">
                  <a:pos x="46" y="83"/>
                </a:cxn>
                <a:cxn ang="0">
                  <a:pos x="47" y="100"/>
                </a:cxn>
                <a:cxn ang="0">
                  <a:pos x="48" y="110"/>
                </a:cxn>
                <a:cxn ang="0">
                  <a:pos x="48" y="114"/>
                </a:cxn>
                <a:cxn ang="0">
                  <a:pos x="49" y="115"/>
                </a:cxn>
                <a:cxn ang="0">
                  <a:pos x="50" y="112"/>
                </a:cxn>
                <a:cxn ang="0">
                  <a:pos x="51" y="101"/>
                </a:cxn>
                <a:cxn ang="0">
                  <a:pos x="52" y="73"/>
                </a:cxn>
                <a:cxn ang="0">
                  <a:pos x="54" y="33"/>
                </a:cxn>
                <a:cxn ang="0">
                  <a:pos x="55" y="12"/>
                </a:cxn>
                <a:cxn ang="0">
                  <a:pos x="56" y="3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8" y="7"/>
                </a:cxn>
                <a:cxn ang="0">
                  <a:pos x="60" y="26"/>
                </a:cxn>
                <a:cxn ang="0">
                  <a:pos x="61" y="56"/>
                </a:cxn>
                <a:cxn ang="0">
                  <a:pos x="63" y="93"/>
                </a:cxn>
                <a:cxn ang="0">
                  <a:pos x="64" y="109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3"/>
                </a:cxn>
                <a:cxn ang="0">
                  <a:pos x="67" y="106"/>
                </a:cxn>
                <a:cxn ang="0">
                  <a:pos x="69" y="67"/>
                </a:cxn>
              </a:cxnLst>
              <a:rect l="0" t="0" r="r" b="b"/>
              <a:pathLst>
                <a:path w="71" h="116">
                  <a:moveTo>
                    <a:pt x="0" y="104"/>
                  </a:move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9" y="72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8" y="53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3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5" y="8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4" y="36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5" y="60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8"/>
                  </a:lnTo>
                  <a:lnTo>
                    <a:pt x="51" y="95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3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8" y="85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69" y="61"/>
                  </a:lnTo>
                  <a:lnTo>
                    <a:pt x="70" y="53"/>
                  </a:lnTo>
                  <a:lnTo>
                    <a:pt x="71" y="37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525" y="2186"/>
              <a:ext cx="68" cy="11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8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6" y="30"/>
                </a:cxn>
                <a:cxn ang="0">
                  <a:pos x="8" y="86"/>
                </a:cxn>
                <a:cxn ang="0">
                  <a:pos x="9" y="100"/>
                </a:cxn>
                <a:cxn ang="0">
                  <a:pos x="10" y="111"/>
                </a:cxn>
                <a:cxn ang="0">
                  <a:pos x="11" y="115"/>
                </a:cxn>
                <a:cxn ang="0">
                  <a:pos x="12" y="115"/>
                </a:cxn>
                <a:cxn ang="0">
                  <a:pos x="12" y="111"/>
                </a:cxn>
                <a:cxn ang="0">
                  <a:pos x="13" y="102"/>
                </a:cxn>
                <a:cxn ang="0">
                  <a:pos x="14" y="80"/>
                </a:cxn>
                <a:cxn ang="0">
                  <a:pos x="16" y="35"/>
                </a:cxn>
                <a:cxn ang="0">
                  <a:pos x="18" y="12"/>
                </a:cxn>
                <a:cxn ang="0">
                  <a:pos x="18" y="3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7"/>
                </a:cxn>
                <a:cxn ang="0">
                  <a:pos x="22" y="25"/>
                </a:cxn>
                <a:cxn ang="0">
                  <a:pos x="23" y="54"/>
                </a:cxn>
                <a:cxn ang="0">
                  <a:pos x="25" y="91"/>
                </a:cxn>
                <a:cxn ang="0">
                  <a:pos x="26" y="108"/>
                </a:cxn>
                <a:cxn ang="0">
                  <a:pos x="27" y="114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0" y="102"/>
                </a:cxn>
                <a:cxn ang="0">
                  <a:pos x="32" y="60"/>
                </a:cxn>
                <a:cxn ang="0">
                  <a:pos x="33" y="28"/>
                </a:cxn>
                <a:cxn ang="0">
                  <a:pos x="34" y="12"/>
                </a:cxn>
                <a:cxn ang="0">
                  <a:pos x="35" y="3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7" y="7"/>
                </a:cxn>
                <a:cxn ang="0">
                  <a:pos x="38" y="24"/>
                </a:cxn>
                <a:cxn ang="0">
                  <a:pos x="40" y="67"/>
                </a:cxn>
                <a:cxn ang="0">
                  <a:pos x="42" y="95"/>
                </a:cxn>
                <a:cxn ang="0">
                  <a:pos x="43" y="107"/>
                </a:cxn>
                <a:cxn ang="0">
                  <a:pos x="44" y="114"/>
                </a:cxn>
                <a:cxn ang="0">
                  <a:pos x="44" y="116"/>
                </a:cxn>
                <a:cxn ang="0">
                  <a:pos x="45" y="112"/>
                </a:cxn>
                <a:cxn ang="0">
                  <a:pos x="46" y="102"/>
                </a:cxn>
                <a:cxn ang="0">
                  <a:pos x="48" y="66"/>
                </a:cxn>
                <a:cxn ang="0">
                  <a:pos x="50" y="21"/>
                </a:cxn>
                <a:cxn ang="0">
                  <a:pos x="51" y="6"/>
                </a:cxn>
                <a:cxn ang="0">
                  <a:pos x="52" y="1"/>
                </a:cxn>
                <a:cxn ang="0">
                  <a:pos x="52" y="0"/>
                </a:cxn>
                <a:cxn ang="0">
                  <a:pos x="53" y="3"/>
                </a:cxn>
                <a:cxn ang="0">
                  <a:pos x="54" y="13"/>
                </a:cxn>
                <a:cxn ang="0">
                  <a:pos x="55" y="38"/>
                </a:cxn>
                <a:cxn ang="0">
                  <a:pos x="58" y="87"/>
                </a:cxn>
                <a:cxn ang="0">
                  <a:pos x="59" y="103"/>
                </a:cxn>
                <a:cxn ang="0">
                  <a:pos x="59" y="111"/>
                </a:cxn>
                <a:cxn ang="0">
                  <a:pos x="60" y="115"/>
                </a:cxn>
                <a:cxn ang="0">
                  <a:pos x="61" y="115"/>
                </a:cxn>
                <a:cxn ang="0">
                  <a:pos x="62" y="110"/>
                </a:cxn>
                <a:cxn ang="0">
                  <a:pos x="63" y="96"/>
                </a:cxn>
                <a:cxn ang="0">
                  <a:pos x="65" y="51"/>
                </a:cxn>
                <a:cxn ang="0">
                  <a:pos x="66" y="20"/>
                </a:cxn>
                <a:cxn ang="0">
                  <a:pos x="67" y="8"/>
                </a:cxn>
              </a:cxnLst>
              <a:rect l="0" t="0" r="r" b="b"/>
              <a:pathLst>
                <a:path w="68" h="116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4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5" y="72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23" y="54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6" y="97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8" y="115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1" y="79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40" y="50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6" y="92"/>
                  </a:lnTo>
                  <a:lnTo>
                    <a:pt x="47" y="85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1"/>
                  </a:lnTo>
                  <a:lnTo>
                    <a:pt x="48" y="53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7" y="69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9" y="103"/>
                  </a:lnTo>
                  <a:lnTo>
                    <a:pt x="59" y="104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2" y="101"/>
                  </a:lnTo>
                  <a:lnTo>
                    <a:pt x="62" y="100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0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593" y="2186"/>
              <a:ext cx="66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15"/>
                </a:cxn>
                <a:cxn ang="0">
                  <a:pos x="4" y="50"/>
                </a:cxn>
                <a:cxn ang="0">
                  <a:pos x="6" y="83"/>
                </a:cxn>
                <a:cxn ang="0">
                  <a:pos x="7" y="104"/>
                </a:cxn>
                <a:cxn ang="0">
                  <a:pos x="8" y="112"/>
                </a:cxn>
                <a:cxn ang="0">
                  <a:pos x="9" y="116"/>
                </a:cxn>
                <a:cxn ang="0">
                  <a:pos x="9" y="114"/>
                </a:cxn>
                <a:cxn ang="0">
                  <a:pos x="10" y="106"/>
                </a:cxn>
                <a:cxn ang="0">
                  <a:pos x="11" y="86"/>
                </a:cxn>
                <a:cxn ang="0">
                  <a:pos x="13" y="48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2" y="83"/>
                </a:cxn>
                <a:cxn ang="0">
                  <a:pos x="23" y="104"/>
                </a:cxn>
                <a:cxn ang="0">
                  <a:pos x="24" y="113"/>
                </a:cxn>
                <a:cxn ang="0">
                  <a:pos x="25" y="116"/>
                </a:cxn>
                <a:cxn ang="0">
                  <a:pos x="25" y="113"/>
                </a:cxn>
                <a:cxn ang="0">
                  <a:pos x="26" y="107"/>
                </a:cxn>
                <a:cxn ang="0">
                  <a:pos x="27" y="86"/>
                </a:cxn>
                <a:cxn ang="0">
                  <a:pos x="30" y="30"/>
                </a:cxn>
                <a:cxn ang="0">
                  <a:pos x="31" y="13"/>
                </a:cxn>
                <a:cxn ang="0">
                  <a:pos x="32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24"/>
                </a:cxn>
                <a:cxn ang="0">
                  <a:pos x="37" y="72"/>
                </a:cxn>
                <a:cxn ang="0">
                  <a:pos x="39" y="101"/>
                </a:cxn>
                <a:cxn ang="0">
                  <a:pos x="40" y="112"/>
                </a:cxn>
                <a:cxn ang="0">
                  <a:pos x="41" y="115"/>
                </a:cxn>
                <a:cxn ang="0">
                  <a:pos x="41" y="114"/>
                </a:cxn>
                <a:cxn ang="0">
                  <a:pos x="42" y="107"/>
                </a:cxn>
                <a:cxn ang="0">
                  <a:pos x="43" y="88"/>
                </a:cxn>
                <a:cxn ang="0">
                  <a:pos x="45" y="41"/>
                </a:cxn>
                <a:cxn ang="0">
                  <a:pos x="47" y="19"/>
                </a:cxn>
                <a:cxn ang="0">
                  <a:pos x="48" y="6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0" y="3"/>
                </a:cxn>
                <a:cxn ang="0">
                  <a:pos x="51" y="12"/>
                </a:cxn>
                <a:cxn ang="0">
                  <a:pos x="52" y="40"/>
                </a:cxn>
                <a:cxn ang="0">
                  <a:pos x="54" y="88"/>
                </a:cxn>
                <a:cxn ang="0">
                  <a:pos x="55" y="106"/>
                </a:cxn>
                <a:cxn ang="0">
                  <a:pos x="56" y="114"/>
                </a:cxn>
                <a:cxn ang="0">
                  <a:pos x="57" y="116"/>
                </a:cxn>
                <a:cxn ang="0">
                  <a:pos x="58" y="112"/>
                </a:cxn>
                <a:cxn ang="0">
                  <a:pos x="58" y="104"/>
                </a:cxn>
                <a:cxn ang="0">
                  <a:pos x="60" y="82"/>
                </a:cxn>
                <a:cxn ang="0">
                  <a:pos x="62" y="26"/>
                </a:cxn>
                <a:cxn ang="0">
                  <a:pos x="63" y="11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7"/>
                </a:cxn>
              </a:cxnLst>
              <a:rect l="0" t="0" r="r" b="b"/>
              <a:pathLst>
                <a:path w="66" h="116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6" y="83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1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3"/>
                  </a:lnTo>
                  <a:lnTo>
                    <a:pt x="11" y="86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6"/>
                  </a:lnTo>
                  <a:lnTo>
                    <a:pt x="28" y="78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5"/>
                  </a:lnTo>
                  <a:lnTo>
                    <a:pt x="29" y="4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7" y="52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3"/>
                  </a:lnTo>
                  <a:lnTo>
                    <a:pt x="39" y="99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40" y="109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3" y="96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4" y="82"/>
                  </a:lnTo>
                  <a:lnTo>
                    <a:pt x="44" y="74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55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5" y="95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6"/>
                  </a:lnTo>
                  <a:lnTo>
                    <a:pt x="59" y="89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5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62" y="43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2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659" y="2186"/>
              <a:ext cx="69" cy="11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84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8" y="103"/>
                </a:cxn>
                <a:cxn ang="0">
                  <a:pos x="10" y="77"/>
                </a:cxn>
                <a:cxn ang="0">
                  <a:pos x="12" y="37"/>
                </a:cxn>
                <a:cxn ang="0">
                  <a:pos x="13" y="16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9" y="59"/>
                </a:cxn>
                <a:cxn ang="0">
                  <a:pos x="20" y="93"/>
                </a:cxn>
                <a:cxn ang="0">
                  <a:pos x="21" y="108"/>
                </a:cxn>
                <a:cxn ang="0">
                  <a:pos x="22" y="114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4" y="101"/>
                </a:cxn>
                <a:cxn ang="0">
                  <a:pos x="26" y="78"/>
                </a:cxn>
                <a:cxn ang="0">
                  <a:pos x="28" y="33"/>
                </a:cxn>
                <a:cxn ang="0">
                  <a:pos x="29" y="13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7"/>
                </a:cxn>
                <a:cxn ang="0">
                  <a:pos x="33" y="22"/>
                </a:cxn>
                <a:cxn ang="0">
                  <a:pos x="35" y="69"/>
                </a:cxn>
                <a:cxn ang="0">
                  <a:pos x="36" y="94"/>
                </a:cxn>
                <a:cxn ang="0">
                  <a:pos x="37" y="109"/>
                </a:cxn>
                <a:cxn ang="0">
                  <a:pos x="38" y="115"/>
                </a:cxn>
                <a:cxn ang="0">
                  <a:pos x="38" y="115"/>
                </a:cxn>
                <a:cxn ang="0">
                  <a:pos x="39" y="111"/>
                </a:cxn>
                <a:cxn ang="0">
                  <a:pos x="40" y="102"/>
                </a:cxn>
                <a:cxn ang="0">
                  <a:pos x="41" y="75"/>
                </a:cxn>
                <a:cxn ang="0">
                  <a:pos x="43" y="28"/>
                </a:cxn>
                <a:cxn ang="0">
                  <a:pos x="45" y="8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48" y="17"/>
                </a:cxn>
                <a:cxn ang="0">
                  <a:pos x="50" y="64"/>
                </a:cxn>
                <a:cxn ang="0">
                  <a:pos x="52" y="95"/>
                </a:cxn>
                <a:cxn ang="0">
                  <a:pos x="53" y="109"/>
                </a:cxn>
                <a:cxn ang="0">
                  <a:pos x="53" y="115"/>
                </a:cxn>
                <a:cxn ang="0">
                  <a:pos x="54" y="115"/>
                </a:cxn>
                <a:cxn ang="0">
                  <a:pos x="55" y="111"/>
                </a:cxn>
                <a:cxn ang="0">
                  <a:pos x="56" y="99"/>
                </a:cxn>
                <a:cxn ang="0">
                  <a:pos x="58" y="59"/>
                </a:cxn>
                <a:cxn ang="0">
                  <a:pos x="59" y="28"/>
                </a:cxn>
                <a:cxn ang="0">
                  <a:pos x="60" y="11"/>
                </a:cxn>
                <a:cxn ang="0">
                  <a:pos x="61" y="2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3" y="10"/>
                </a:cxn>
                <a:cxn ang="0">
                  <a:pos x="65" y="34"/>
                </a:cxn>
                <a:cxn ang="0">
                  <a:pos x="67" y="81"/>
                </a:cxn>
                <a:cxn ang="0">
                  <a:pos x="68" y="104"/>
                </a:cxn>
                <a:cxn ang="0">
                  <a:pos x="69" y="112"/>
                </a:cxn>
              </a:cxnLst>
              <a:rect l="0" t="0" r="r" b="b"/>
              <a:pathLst>
                <a:path w="69" h="116">
                  <a:moveTo>
                    <a:pt x="0" y="12"/>
                  </a:moveTo>
                  <a:lnTo>
                    <a:pt x="1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0" y="77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4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9" y="59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6" y="66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3" y="33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7" y="106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3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0"/>
                  </a:lnTo>
                  <a:lnTo>
                    <a:pt x="41" y="86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2" y="71"/>
                  </a:lnTo>
                  <a:lnTo>
                    <a:pt x="42" y="63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6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1" y="80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5" y="3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6" y="60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7" y="98"/>
                  </a:lnTo>
                  <a:lnTo>
                    <a:pt x="67" y="100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728" y="2186"/>
              <a:ext cx="55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114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4" y="54"/>
                </a:cxn>
                <a:cxn ang="0">
                  <a:pos x="5" y="31"/>
                </a:cxn>
                <a:cxn ang="0">
                  <a:pos x="6" y="1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2"/>
                </a:cxn>
                <a:cxn ang="0">
                  <a:pos x="12" y="48"/>
                </a:cxn>
                <a:cxn ang="0">
                  <a:pos x="13" y="74"/>
                </a:cxn>
                <a:cxn ang="0">
                  <a:pos x="14" y="97"/>
                </a:cxn>
                <a:cxn ang="0">
                  <a:pos x="15" y="109"/>
                </a:cxn>
                <a:cxn ang="0">
                  <a:pos x="15" y="114"/>
                </a:cxn>
                <a:cxn ang="0">
                  <a:pos x="16" y="116"/>
                </a:cxn>
                <a:cxn ang="0">
                  <a:pos x="16" y="113"/>
                </a:cxn>
                <a:cxn ang="0">
                  <a:pos x="17" y="108"/>
                </a:cxn>
                <a:cxn ang="0">
                  <a:pos x="18" y="91"/>
                </a:cxn>
                <a:cxn ang="0">
                  <a:pos x="20" y="62"/>
                </a:cxn>
                <a:cxn ang="0">
                  <a:pos x="21" y="25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12"/>
                </a:cxn>
                <a:cxn ang="0">
                  <a:pos x="26" y="33"/>
                </a:cxn>
                <a:cxn ang="0">
                  <a:pos x="28" y="72"/>
                </a:cxn>
                <a:cxn ang="0">
                  <a:pos x="29" y="100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5"/>
                </a:cxn>
                <a:cxn ang="0">
                  <a:pos x="32" y="111"/>
                </a:cxn>
                <a:cxn ang="0">
                  <a:pos x="33" y="101"/>
                </a:cxn>
                <a:cxn ang="0">
                  <a:pos x="34" y="81"/>
                </a:cxn>
                <a:cxn ang="0">
                  <a:pos x="36" y="39"/>
                </a:cxn>
                <a:cxn ang="0">
                  <a:pos x="37" y="18"/>
                </a:cxn>
                <a:cxn ang="0">
                  <a:pos x="38" y="8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0" y="12"/>
                </a:cxn>
                <a:cxn ang="0">
                  <a:pos x="42" y="33"/>
                </a:cxn>
                <a:cxn ang="0">
                  <a:pos x="44" y="87"/>
                </a:cxn>
                <a:cxn ang="0">
                  <a:pos x="45" y="101"/>
                </a:cxn>
                <a:cxn ang="0">
                  <a:pos x="46" y="111"/>
                </a:cxn>
                <a:cxn ang="0">
                  <a:pos x="46" y="115"/>
                </a:cxn>
                <a:cxn ang="0">
                  <a:pos x="47" y="115"/>
                </a:cxn>
                <a:cxn ang="0">
                  <a:pos x="47" y="112"/>
                </a:cxn>
                <a:cxn ang="0">
                  <a:pos x="48" y="103"/>
                </a:cxn>
                <a:cxn ang="0">
                  <a:pos x="49" y="84"/>
                </a:cxn>
                <a:cxn ang="0">
                  <a:pos x="51" y="40"/>
                </a:cxn>
                <a:cxn ang="0">
                  <a:pos x="52" y="14"/>
                </a:cxn>
                <a:cxn ang="0">
                  <a:pos x="53" y="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3"/>
                </a:cxn>
              </a:cxnLst>
              <a:rect l="0" t="0" r="r" b="b"/>
              <a:pathLst>
                <a:path w="55" h="116">
                  <a:moveTo>
                    <a:pt x="0" y="114"/>
                  </a:move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4" y="70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1" y="31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0" y="62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41"/>
                  </a:lnTo>
                  <a:lnTo>
                    <a:pt x="27" y="50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3" y="95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4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2" y="33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7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59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grpFill/>
            <a:ln w="9525" cap="sq">
              <a:solidFill>
                <a:srgbClr val="37737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49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Sensitivity Sixth Science Run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E4EB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c 80"/>
          <p:cNvSpPr/>
          <p:nvPr/>
        </p:nvSpPr>
        <p:spPr bwMode="auto">
          <a:xfrm>
            <a:off x="5715000" y="4343400"/>
            <a:ext cx="228600" cy="1524000"/>
          </a:xfrm>
          <a:prstGeom prst="arc">
            <a:avLst/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 rot="1800000">
            <a:off x="4495800" y="2209800"/>
            <a:ext cx="914400" cy="91440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5200" y="2057400"/>
            <a:ext cx="0" cy="3657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752600" y="5105400"/>
            <a:ext cx="541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505200" y="2667000"/>
            <a:ext cx="1447800" cy="2438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2286000" y="3124200"/>
            <a:ext cx="12192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505200" y="3810000"/>
            <a:ext cx="38100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8" name="Oval 17"/>
          <p:cNvSpPr/>
          <p:nvPr/>
        </p:nvSpPr>
        <p:spPr bwMode="auto">
          <a:xfrm rot="-1140000">
            <a:off x="6400800" y="3581400"/>
            <a:ext cx="1828800" cy="4572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7" idx="0"/>
            <a:endCxn id="17" idx="4"/>
          </p:cNvCxnSpPr>
          <p:nvPr/>
        </p:nvCxnSpPr>
        <p:spPr bwMode="auto">
          <a:xfrm flipH="1">
            <a:off x="4724400" y="2271053"/>
            <a:ext cx="457200" cy="791894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2" name="Straight Connector 31"/>
          <p:cNvCxnSpPr>
            <a:stCxn id="17" idx="2"/>
            <a:endCxn id="17" idx="6"/>
          </p:cNvCxnSpPr>
          <p:nvPr/>
        </p:nvCxnSpPr>
        <p:spPr bwMode="auto">
          <a:xfrm>
            <a:off x="4557053" y="2438400"/>
            <a:ext cx="791894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>
            <a:stCxn id="18" idx="0"/>
            <a:endCxn id="18" idx="4"/>
          </p:cNvCxnSpPr>
          <p:nvPr/>
        </p:nvCxnSpPr>
        <p:spPr bwMode="auto">
          <a:xfrm>
            <a:off x="7240775" y="3593854"/>
            <a:ext cx="148850" cy="43229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-1800000">
            <a:off x="2286000" y="289560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-1800000">
            <a:off x="1371600" y="3124200"/>
            <a:ext cx="18288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5" name="Straight Connector 44"/>
          <p:cNvCxnSpPr>
            <a:stCxn id="18" idx="2"/>
            <a:endCxn id="18" idx="6"/>
          </p:cNvCxnSpPr>
          <p:nvPr/>
        </p:nvCxnSpPr>
        <p:spPr bwMode="auto">
          <a:xfrm flipV="1">
            <a:off x="6450618" y="3512300"/>
            <a:ext cx="1729164" cy="5954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4" name="Oval 53"/>
          <p:cNvSpPr/>
          <p:nvPr/>
        </p:nvSpPr>
        <p:spPr bwMode="auto">
          <a:xfrm rot="-1800000">
            <a:off x="1371600" y="2895600"/>
            <a:ext cx="1828800" cy="457200"/>
          </a:xfrm>
          <a:prstGeom prst="ellipse">
            <a:avLst/>
          </a:prstGeom>
          <a:solidFill>
            <a:schemeClr val="tx1">
              <a:lumMod val="60000"/>
              <a:lumOff val="40000"/>
              <a:alpha val="50000"/>
            </a:schemeClr>
          </a:solidFill>
          <a:ln w="127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9847951">
            <a:off x="773352" y="2476346"/>
            <a:ext cx="243840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Amplitude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20423679">
            <a:off x="6098426" y="3077073"/>
            <a:ext cx="2053880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Phase squeezing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91000" y="1676400"/>
            <a:ext cx="1445373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Normal light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6400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ϕ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76800" y="3962400"/>
            <a:ext cx="10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│E</a:t>
            </a:r>
            <a:r>
              <a:rPr lang="en-US" i="0" spc="-300" dirty="0" smtClean="0">
                <a:solidFill>
                  <a:schemeClr val="accent4">
                    <a:lumMod val="50000"/>
                  </a:schemeClr>
                </a:solidFill>
              </a:rPr>
              <a:t> │</a:t>
            </a:r>
            <a:endParaRPr lang="en-US" i="0" spc="-3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553200" cy="1143000"/>
          </a:xfrm>
        </p:spPr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Shot noise in a Michelson interferometer is due to vacuum fluctuations entering the dark port.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Quantum noise also produces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Injecting a specially prepared light state with reduced phase noise (relative to vacuum) into the dark port will improve the shot noise sensitivity.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Similarly, injecting light with reduced amplitude noise will reduce the photon pressure noise.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optical effects can be used to generate a squeezed “vacuum”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IGO_31W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8077201" cy="624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0838" y="1154745"/>
            <a:ext cx="396384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squeezing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anti-squeezing, total losses ~20%)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819400" y="1828800"/>
            <a:ext cx="381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6477000" y="3352800"/>
            <a:ext cx="12192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24987" y="1296648"/>
            <a:ext cx="5997315" cy="2258104"/>
          </a:xfrm>
          <a:custGeom>
            <a:avLst/>
            <a:gdLst>
              <a:gd name="connsiteX0" fmla="*/ 5997315 w 5997315"/>
              <a:gd name="connsiteY0" fmla="*/ 542144 h 2443396"/>
              <a:gd name="connsiteX1" fmla="*/ 4183505 w 5997315"/>
              <a:gd name="connsiteY1" fmla="*/ 1913744 h 2443396"/>
              <a:gd name="connsiteX2" fmla="*/ 3081728 w 5997315"/>
              <a:gd name="connsiteY2" fmla="*/ 2325973 h 2443396"/>
              <a:gd name="connsiteX3" fmla="*/ 2002436 w 5997315"/>
              <a:gd name="connsiteY3" fmla="*/ 2400924 h 2443396"/>
              <a:gd name="connsiteX4" fmla="*/ 930639 w 5997315"/>
              <a:gd name="connsiteY4" fmla="*/ 2071141 h 2443396"/>
              <a:gd name="connsiteX5" fmla="*/ 256082 w 5997315"/>
              <a:gd name="connsiteY5" fmla="*/ 1036819 h 2443396"/>
              <a:gd name="connsiteX6" fmla="*/ 16239 w 5997315"/>
              <a:gd name="connsiteY6" fmla="*/ 114924 h 2443396"/>
              <a:gd name="connsiteX7" fmla="*/ 353518 w 5997315"/>
              <a:gd name="connsiteY7" fmla="*/ 347272 h 2443396"/>
              <a:gd name="connsiteX0" fmla="*/ 5997315 w 5997315"/>
              <a:gd name="connsiteY0" fmla="*/ 427220 h 2328472"/>
              <a:gd name="connsiteX1" fmla="*/ 4183505 w 5997315"/>
              <a:gd name="connsiteY1" fmla="*/ 1798820 h 2328472"/>
              <a:gd name="connsiteX2" fmla="*/ 3081728 w 5997315"/>
              <a:gd name="connsiteY2" fmla="*/ 2211049 h 2328472"/>
              <a:gd name="connsiteX3" fmla="*/ 2002436 w 5997315"/>
              <a:gd name="connsiteY3" fmla="*/ 2286000 h 2328472"/>
              <a:gd name="connsiteX4" fmla="*/ 930639 w 5997315"/>
              <a:gd name="connsiteY4" fmla="*/ 1956217 h 2328472"/>
              <a:gd name="connsiteX5" fmla="*/ 256082 w 5997315"/>
              <a:gd name="connsiteY5" fmla="*/ 921895 h 2328472"/>
              <a:gd name="connsiteX6" fmla="*/ 16239 w 5997315"/>
              <a:gd name="connsiteY6" fmla="*/ 0 h 2328472"/>
              <a:gd name="connsiteX0" fmla="*/ 5997315 w 5997315"/>
              <a:gd name="connsiteY0" fmla="*/ 427220 h 2337216"/>
              <a:gd name="connsiteX1" fmla="*/ 4183505 w 5997315"/>
              <a:gd name="connsiteY1" fmla="*/ 1798820 h 2337216"/>
              <a:gd name="connsiteX2" fmla="*/ 3081728 w 5997315"/>
              <a:gd name="connsiteY2" fmla="*/ 2211049 h 2337216"/>
              <a:gd name="connsiteX3" fmla="*/ 2002436 w 5997315"/>
              <a:gd name="connsiteY3" fmla="*/ 2286000 h 2337216"/>
              <a:gd name="connsiteX4" fmla="*/ 970613 w 5997315"/>
              <a:gd name="connsiteY4" fmla="*/ 1903751 h 2337216"/>
              <a:gd name="connsiteX5" fmla="*/ 256082 w 5997315"/>
              <a:gd name="connsiteY5" fmla="*/ 921895 h 2337216"/>
              <a:gd name="connsiteX6" fmla="*/ 16239 w 5997315"/>
              <a:gd name="connsiteY6" fmla="*/ 0 h 23372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56082 w 5997315"/>
              <a:gd name="connsiteY5" fmla="*/ 921895 h 2324516"/>
              <a:gd name="connsiteX6" fmla="*/ 16239 w 5997315"/>
              <a:gd name="connsiteY6" fmla="*/ 0 h 2324516"/>
              <a:gd name="connsiteX0" fmla="*/ 5997315 w 5997315"/>
              <a:gd name="connsiteY0" fmla="*/ 427220 h 2324516"/>
              <a:gd name="connsiteX1" fmla="*/ 4183505 w 5997315"/>
              <a:gd name="connsiteY1" fmla="*/ 1798820 h 2324516"/>
              <a:gd name="connsiteX2" fmla="*/ 3081728 w 5997315"/>
              <a:gd name="connsiteY2" fmla="*/ 2211049 h 2324516"/>
              <a:gd name="connsiteX3" fmla="*/ 2002436 w 5997315"/>
              <a:gd name="connsiteY3" fmla="*/ 2286000 h 2324516"/>
              <a:gd name="connsiteX4" fmla="*/ 1046813 w 5997315"/>
              <a:gd name="connsiteY4" fmla="*/ 1979951 h 2324516"/>
              <a:gd name="connsiteX5" fmla="*/ 284813 w 5997315"/>
              <a:gd name="connsiteY5" fmla="*/ 913151 h 2324516"/>
              <a:gd name="connsiteX6" fmla="*/ 16239 w 5997315"/>
              <a:gd name="connsiteY6" fmla="*/ 0 h 2324516"/>
              <a:gd name="connsiteX0" fmla="*/ 5997315 w 5997315"/>
              <a:gd name="connsiteY0" fmla="*/ 427220 h 2253937"/>
              <a:gd name="connsiteX1" fmla="*/ 4183505 w 5997315"/>
              <a:gd name="connsiteY1" fmla="*/ 1798820 h 2253937"/>
              <a:gd name="connsiteX2" fmla="*/ 3081728 w 5997315"/>
              <a:gd name="connsiteY2" fmla="*/ 2211049 h 2253937"/>
              <a:gd name="connsiteX3" fmla="*/ 1961213 w 5997315"/>
              <a:gd name="connsiteY3" fmla="*/ 2056151 h 2253937"/>
              <a:gd name="connsiteX4" fmla="*/ 1046813 w 5997315"/>
              <a:gd name="connsiteY4" fmla="*/ 1979951 h 2253937"/>
              <a:gd name="connsiteX5" fmla="*/ 284813 w 5997315"/>
              <a:gd name="connsiteY5" fmla="*/ 913151 h 2253937"/>
              <a:gd name="connsiteX6" fmla="*/ 16239 w 5997315"/>
              <a:gd name="connsiteY6" fmla="*/ 0 h 2253937"/>
              <a:gd name="connsiteX0" fmla="*/ 5997315 w 5997315"/>
              <a:gd name="connsiteY0" fmla="*/ 427220 h 2175240"/>
              <a:gd name="connsiteX1" fmla="*/ 4183505 w 5997315"/>
              <a:gd name="connsiteY1" fmla="*/ 1798820 h 2175240"/>
              <a:gd name="connsiteX2" fmla="*/ 3104213 w 5997315"/>
              <a:gd name="connsiteY2" fmla="*/ 2132352 h 2175240"/>
              <a:gd name="connsiteX3" fmla="*/ 1961213 w 5997315"/>
              <a:gd name="connsiteY3" fmla="*/ 2056151 h 2175240"/>
              <a:gd name="connsiteX4" fmla="*/ 1046813 w 5997315"/>
              <a:gd name="connsiteY4" fmla="*/ 1979951 h 2175240"/>
              <a:gd name="connsiteX5" fmla="*/ 284813 w 5997315"/>
              <a:gd name="connsiteY5" fmla="*/ 913151 h 2175240"/>
              <a:gd name="connsiteX6" fmla="*/ 16239 w 5997315"/>
              <a:gd name="connsiteY6" fmla="*/ 0 h 2175240"/>
              <a:gd name="connsiteX0" fmla="*/ 5997315 w 5997315"/>
              <a:gd name="connsiteY0" fmla="*/ 427220 h 2233952"/>
              <a:gd name="connsiteX1" fmla="*/ 4183505 w 5997315"/>
              <a:gd name="connsiteY1" fmla="*/ 1798820 h 2233952"/>
              <a:gd name="connsiteX2" fmla="*/ 3104213 w 5997315"/>
              <a:gd name="connsiteY2" fmla="*/ 2132352 h 2233952"/>
              <a:gd name="connsiteX3" fmla="*/ 2037413 w 5997315"/>
              <a:gd name="connsiteY3" fmla="*/ 2208552 h 2233952"/>
              <a:gd name="connsiteX4" fmla="*/ 1046813 w 5997315"/>
              <a:gd name="connsiteY4" fmla="*/ 1979951 h 2233952"/>
              <a:gd name="connsiteX5" fmla="*/ 284813 w 5997315"/>
              <a:gd name="connsiteY5" fmla="*/ 913151 h 2233952"/>
              <a:gd name="connsiteX6" fmla="*/ 16239 w 5997315"/>
              <a:gd name="connsiteY6" fmla="*/ 0 h 2233952"/>
              <a:gd name="connsiteX0" fmla="*/ 5997315 w 5997315"/>
              <a:gd name="connsiteY0" fmla="*/ 427220 h 2276841"/>
              <a:gd name="connsiteX1" fmla="*/ 4183505 w 5997315"/>
              <a:gd name="connsiteY1" fmla="*/ 1798820 h 2276841"/>
              <a:gd name="connsiteX2" fmla="*/ 3104213 w 5997315"/>
              <a:gd name="connsiteY2" fmla="*/ 2208552 h 2276841"/>
              <a:gd name="connsiteX3" fmla="*/ 2037413 w 5997315"/>
              <a:gd name="connsiteY3" fmla="*/ 2208552 h 2276841"/>
              <a:gd name="connsiteX4" fmla="*/ 1046813 w 5997315"/>
              <a:gd name="connsiteY4" fmla="*/ 1979951 h 2276841"/>
              <a:gd name="connsiteX5" fmla="*/ 284813 w 5997315"/>
              <a:gd name="connsiteY5" fmla="*/ 913151 h 2276841"/>
              <a:gd name="connsiteX6" fmla="*/ 16239 w 5997315"/>
              <a:gd name="connsiteY6" fmla="*/ 0 h 2276841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20374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322852"/>
              <a:gd name="connsiteX1" fmla="*/ 4183505 w 5997315"/>
              <a:gd name="connsiteY1" fmla="*/ 1798820 h 2322852"/>
              <a:gd name="connsiteX2" fmla="*/ 3104213 w 5997315"/>
              <a:gd name="connsiteY2" fmla="*/ 2208552 h 2322852"/>
              <a:gd name="connsiteX3" fmla="*/ 1961213 w 5997315"/>
              <a:gd name="connsiteY3" fmla="*/ 2284752 h 2322852"/>
              <a:gd name="connsiteX4" fmla="*/ 1046813 w 5997315"/>
              <a:gd name="connsiteY4" fmla="*/ 1979951 h 2322852"/>
              <a:gd name="connsiteX5" fmla="*/ 284813 w 5997315"/>
              <a:gd name="connsiteY5" fmla="*/ 913151 h 2322852"/>
              <a:gd name="connsiteX6" fmla="*/ 16239 w 5997315"/>
              <a:gd name="connsiteY6" fmla="*/ 0 h 2322852"/>
              <a:gd name="connsiteX0" fmla="*/ 5997315 w 5997315"/>
              <a:gd name="connsiteY0" fmla="*/ 427220 h 2246652"/>
              <a:gd name="connsiteX1" fmla="*/ 4183505 w 5997315"/>
              <a:gd name="connsiteY1" fmla="*/ 1798820 h 2246652"/>
              <a:gd name="connsiteX2" fmla="*/ 3104213 w 5997315"/>
              <a:gd name="connsiteY2" fmla="*/ 2208552 h 2246652"/>
              <a:gd name="connsiteX3" fmla="*/ 1961213 w 5997315"/>
              <a:gd name="connsiteY3" fmla="*/ 2208552 h 2246652"/>
              <a:gd name="connsiteX4" fmla="*/ 1046813 w 5997315"/>
              <a:gd name="connsiteY4" fmla="*/ 1979951 h 2246652"/>
              <a:gd name="connsiteX5" fmla="*/ 284813 w 5997315"/>
              <a:gd name="connsiteY5" fmla="*/ 913151 h 2246652"/>
              <a:gd name="connsiteX6" fmla="*/ 16239 w 5997315"/>
              <a:gd name="connsiteY6" fmla="*/ 0 h 2246652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  <a:gd name="connsiteX0" fmla="*/ 5997315 w 5997315"/>
              <a:gd name="connsiteY0" fmla="*/ 427220 h 2258104"/>
              <a:gd name="connsiteX1" fmla="*/ 4183505 w 5997315"/>
              <a:gd name="connsiteY1" fmla="*/ 1798820 h 2258104"/>
              <a:gd name="connsiteX2" fmla="*/ 3104213 w 5997315"/>
              <a:gd name="connsiteY2" fmla="*/ 2208552 h 2258104"/>
              <a:gd name="connsiteX3" fmla="*/ 1961213 w 5997315"/>
              <a:gd name="connsiteY3" fmla="*/ 2208552 h 2258104"/>
              <a:gd name="connsiteX4" fmla="*/ 1046813 w 5997315"/>
              <a:gd name="connsiteY4" fmla="*/ 1979951 h 2258104"/>
              <a:gd name="connsiteX5" fmla="*/ 284813 w 5997315"/>
              <a:gd name="connsiteY5" fmla="*/ 913151 h 2258104"/>
              <a:gd name="connsiteX6" fmla="*/ 16239 w 5997315"/>
              <a:gd name="connsiteY6" fmla="*/ 0 h 2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15" h="2258104">
                <a:moveTo>
                  <a:pt x="5997315" y="427220"/>
                </a:moveTo>
                <a:cubicBezTo>
                  <a:pt x="5333375" y="964367"/>
                  <a:pt x="4665689" y="1501931"/>
                  <a:pt x="4183505" y="1798820"/>
                </a:cubicBezTo>
                <a:cubicBezTo>
                  <a:pt x="3701321" y="2095709"/>
                  <a:pt x="3461895" y="2140263"/>
                  <a:pt x="3104213" y="2208552"/>
                </a:cubicBezTo>
                <a:cubicBezTo>
                  <a:pt x="2752776" y="2258104"/>
                  <a:pt x="2304113" y="2246652"/>
                  <a:pt x="1961213" y="2208552"/>
                </a:cubicBezTo>
                <a:cubicBezTo>
                  <a:pt x="1698261" y="2176698"/>
                  <a:pt x="1459875" y="2168369"/>
                  <a:pt x="1046813" y="1979951"/>
                </a:cubicBezTo>
                <a:cubicBezTo>
                  <a:pt x="767413" y="1764051"/>
                  <a:pt x="456575" y="1243143"/>
                  <a:pt x="284813" y="913151"/>
                </a:cubicBezTo>
                <a:cubicBezTo>
                  <a:pt x="113051" y="583159"/>
                  <a:pt x="0" y="114925"/>
                  <a:pt x="16239" y="0"/>
                </a:cubicBezTo>
              </a:path>
            </a:pathLst>
          </a:custGeom>
          <a:noFill/>
          <a:ln w="28575" cap="flat" cmpd="sng" algn="ctr">
            <a:solidFill>
              <a:srgbClr val="32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67000"/>
            <a:ext cx="6858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62600" y="22098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30479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125 W input power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15343</TotalTime>
  <Words>1044</Words>
  <Application>Microsoft Office PowerPoint</Application>
  <PresentationFormat>On-screen Show (4:3)</PresentationFormat>
  <Paragraphs>311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aLIGO</vt:lpstr>
      <vt:lpstr>1_aLIGO</vt:lpstr>
      <vt:lpstr>Photo Editor Photo</vt:lpstr>
      <vt:lpstr>Squeezed Light Techniques for Gravitational Wave Detection</vt:lpstr>
      <vt:lpstr>Abstract</vt:lpstr>
      <vt:lpstr>Gravitational Waves</vt:lpstr>
      <vt:lpstr>Sensitivity Sixth Science Run</vt:lpstr>
      <vt:lpstr>Advanced LIGO Sensitivity</vt:lpstr>
      <vt:lpstr>The Advanced LIGO Detector</vt:lpstr>
      <vt:lpstr>Squeezed Light</vt:lpstr>
      <vt:lpstr>Key Insights</vt:lpstr>
      <vt:lpstr>Slide 9</vt:lpstr>
      <vt:lpstr>Slide 10</vt:lpstr>
      <vt:lpstr>Experimental Confirmation at the GEO600 Detector</vt:lpstr>
      <vt:lpstr>The Beamsplitter</vt:lpstr>
      <vt:lpstr>The Beamsplitter</vt:lpstr>
      <vt:lpstr>The Beamsplitter</vt:lpstr>
      <vt:lpstr>In Fourier Space</vt:lpstr>
      <vt:lpstr>Generating Squeezed “Vacuum”</vt:lpstr>
      <vt:lpstr>Shot /Radiation Pressure Noise  in the Quantum Picture</vt:lpstr>
      <vt:lpstr>The H1 Squeezer Experiment</vt:lpstr>
      <vt:lpstr>H1 Squeezer Experiment</vt:lpstr>
      <vt:lpstr>Squeezer at Hanford</vt:lpstr>
      <vt:lpstr>Slide 21</vt:lpstr>
      <vt:lpstr>Slide 22</vt:lpstr>
      <vt:lpstr>H1 Squeezed</vt:lpstr>
      <vt:lpstr>Non-Linear Gain</vt:lpstr>
      <vt:lpstr>                                           Losses Phase Noise</vt:lpstr>
      <vt:lpstr>Future Phase Noise and Loses</vt:lpstr>
      <vt:lpstr>Outlook</vt:lpstr>
      <vt:lpstr>Slide 28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Squeezed Light Techniques for Gravitational Wave Detection</dc:title>
  <dc:subject>Seminar at RRI, Indore, India</dc:subject>
  <dc:creator>Daniel Sigg</dc:creator>
  <cp:keywords/>
  <dc:description>LIGO-G1200689</dc:description>
  <cp:lastModifiedBy>Daniel Sigg</cp:lastModifiedBy>
  <cp:revision>3243</cp:revision>
  <cp:lastPrinted>1999-10-01T21:59:04Z</cp:lastPrinted>
  <dcterms:created xsi:type="dcterms:W3CDTF">2011-04-14T01:12:27Z</dcterms:created>
  <dcterms:modified xsi:type="dcterms:W3CDTF">2012-07-04T05:29:01Z</dcterms:modified>
</cp:coreProperties>
</file>