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84" r:id="rId22"/>
    <p:sldId id="278" r:id="rId23"/>
    <p:sldId id="279" r:id="rId24"/>
    <p:sldId id="280" r:id="rId25"/>
    <p:sldId id="282" r:id="rId26"/>
    <p:sldId id="283" r:id="rId27"/>
    <p:sldId id="281" r:id="rId28"/>
    <p:sldId id="285" r:id="rId29"/>
    <p:sldId id="286" r:id="rId30"/>
    <p:sldId id="287" r:id="rId31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341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47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94839-39A9-451E-81C1-20D7B8C02057}" type="datetimeFigureOut">
              <a:rPr kumimoji="1" lang="ja-JP" altLang="en-US" smtClean="0"/>
              <a:pPr/>
              <a:t>2012/5/19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84470B-78B7-43A6-9823-3C294E582251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3555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1A6B8-8788-470B-8928-7C342E56D78C}" type="datetimeFigureOut">
              <a:rPr kumimoji="1" lang="ja-JP" altLang="en-US" smtClean="0"/>
              <a:pPr/>
              <a:t>2012/5/19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884A2-6022-47F3-AF7D-F66262D2DEE5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1A6B8-8788-470B-8928-7C342E56D78C}" type="datetimeFigureOut">
              <a:rPr kumimoji="1" lang="ja-JP" altLang="en-US" smtClean="0"/>
              <a:pPr/>
              <a:t>2012/5/19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884A2-6022-47F3-AF7D-F66262D2DEE5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1A6B8-8788-470B-8928-7C342E56D78C}" type="datetimeFigureOut">
              <a:rPr kumimoji="1" lang="ja-JP" altLang="en-US" smtClean="0"/>
              <a:pPr/>
              <a:t>2012/5/19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884A2-6022-47F3-AF7D-F66262D2DEE5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1A6B8-8788-470B-8928-7C342E56D78C}" type="datetimeFigureOut">
              <a:rPr kumimoji="1" lang="ja-JP" altLang="en-US" smtClean="0"/>
              <a:pPr/>
              <a:t>2012/5/19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884A2-6022-47F3-AF7D-F66262D2DEE5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1A6B8-8788-470B-8928-7C342E56D78C}" type="datetimeFigureOut">
              <a:rPr kumimoji="1" lang="ja-JP" altLang="en-US" smtClean="0"/>
              <a:pPr/>
              <a:t>2012/5/19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884A2-6022-47F3-AF7D-F66262D2DEE5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1A6B8-8788-470B-8928-7C342E56D78C}" type="datetimeFigureOut">
              <a:rPr kumimoji="1" lang="ja-JP" altLang="en-US" smtClean="0"/>
              <a:pPr/>
              <a:t>2012/5/19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884A2-6022-47F3-AF7D-F66262D2DEE5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1A6B8-8788-470B-8928-7C342E56D78C}" type="datetimeFigureOut">
              <a:rPr kumimoji="1" lang="ja-JP" altLang="en-US" smtClean="0"/>
              <a:pPr/>
              <a:t>2012/5/19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884A2-6022-47F3-AF7D-F66262D2DEE5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1A6B8-8788-470B-8928-7C342E56D78C}" type="datetimeFigureOut">
              <a:rPr kumimoji="1" lang="ja-JP" altLang="en-US" smtClean="0"/>
              <a:pPr/>
              <a:t>2012/5/19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884A2-6022-47F3-AF7D-F66262D2DEE5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1A6B8-8788-470B-8928-7C342E56D78C}" type="datetimeFigureOut">
              <a:rPr kumimoji="1" lang="ja-JP" altLang="en-US" smtClean="0"/>
              <a:pPr/>
              <a:t>2012/5/19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884A2-6022-47F3-AF7D-F66262D2DEE5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1A6B8-8788-470B-8928-7C342E56D78C}" type="datetimeFigureOut">
              <a:rPr kumimoji="1" lang="ja-JP" altLang="en-US" smtClean="0"/>
              <a:pPr/>
              <a:t>2012/5/19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884A2-6022-47F3-AF7D-F66262D2DEE5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1A6B8-8788-470B-8928-7C342E56D78C}" type="datetimeFigureOut">
              <a:rPr kumimoji="1" lang="ja-JP" altLang="en-US" smtClean="0"/>
              <a:pPr/>
              <a:t>2012/5/19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884A2-6022-47F3-AF7D-F66262D2DEE5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1A6B8-8788-470B-8928-7C342E56D78C}" type="datetimeFigureOut">
              <a:rPr kumimoji="1" lang="ja-JP" altLang="en-US" smtClean="0"/>
              <a:pPr/>
              <a:t>2012/5/19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884A2-6022-47F3-AF7D-F66262D2DEE5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Relationship Id="rId9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4.png"/><Relationship Id="rId7" Type="http://schemas.openxmlformats.org/officeDocument/2006/relationships/image" Target="../media/image5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画像iphone 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3717032"/>
            <a:ext cx="7231832" cy="1398017"/>
          </a:xfrm>
        </p:spPr>
        <p:txBody>
          <a:bodyPr>
            <a:normAutofit/>
          </a:bodyPr>
          <a:lstStyle/>
          <a:p>
            <a:r>
              <a:rPr kumimoji="1" lang="en-US" altLang="ja-JP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Summary of GWADW2012</a:t>
            </a:r>
            <a:endParaRPr kumimoji="1" lang="ja-JP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0" y="5301208"/>
            <a:ext cx="6084168" cy="1556792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chemeClr val="bg2">
                    <a:lumMod val="90000"/>
                  </a:schemeClr>
                </a:solidFill>
              </a:rPr>
              <a:t>Kazuaki Kuroda</a:t>
            </a:r>
          </a:p>
          <a:p>
            <a:r>
              <a:rPr lang="en-US" altLang="ja-JP" dirty="0" smtClean="0">
                <a:solidFill>
                  <a:schemeClr val="bg2">
                    <a:lumMod val="90000"/>
                  </a:schemeClr>
                </a:solidFill>
              </a:rPr>
              <a:t>ICRR, University of Tokyo</a:t>
            </a:r>
            <a:endParaRPr kumimoji="1" lang="ja-JP" altLang="en-US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hawaii 1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50106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kumimoji="1" lang="en-US" altLang="ja-JP" sz="3600" dirty="0" smtClean="0">
                <a:solidFill>
                  <a:schemeClr val="bg1"/>
                </a:solidFill>
              </a:rPr>
              <a:t>Tuesday PM chaired by </a:t>
            </a:r>
            <a:r>
              <a:rPr kumimoji="1" lang="en-US" altLang="ja-JP" sz="3600" dirty="0" err="1" smtClean="0">
                <a:solidFill>
                  <a:schemeClr val="bg1"/>
                </a:solidFill>
              </a:rPr>
              <a:t>Hiro</a:t>
            </a:r>
            <a:r>
              <a:rPr kumimoji="1" lang="en-US" altLang="ja-JP" sz="3600" dirty="0" smtClean="0">
                <a:solidFill>
                  <a:schemeClr val="bg1"/>
                </a:solidFill>
              </a:rPr>
              <a:t> and Andreas</a:t>
            </a:r>
            <a:endParaRPr kumimoji="1" lang="ja-JP" altLang="en-US" sz="3600" dirty="0">
              <a:solidFill>
                <a:schemeClr val="bg1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51520" y="1124744"/>
            <a:ext cx="8507288" cy="5544616"/>
          </a:xfrm>
        </p:spPr>
        <p:txBody>
          <a:bodyPr>
            <a:normAutofit fontScale="92500" lnSpcReduction="20000"/>
          </a:bodyPr>
          <a:lstStyle/>
          <a:p>
            <a:r>
              <a:rPr kumimoji="1" lang="en-US" altLang="ja-JP" dirty="0" err="1" smtClean="0">
                <a:solidFill>
                  <a:schemeClr val="bg1"/>
                </a:solidFill>
              </a:rPr>
              <a:t>GariLynn</a:t>
            </a:r>
            <a:r>
              <a:rPr kumimoji="1" lang="en-US" altLang="ja-JP" dirty="0" smtClean="0">
                <a:solidFill>
                  <a:schemeClr val="bg1"/>
                </a:solidFill>
              </a:rPr>
              <a:t> (Caltech) talked the reality of mirror</a:t>
            </a:r>
          </a:p>
          <a:p>
            <a:r>
              <a:rPr kumimoji="1" lang="en-US" altLang="ja-JP" dirty="0" smtClean="0">
                <a:solidFill>
                  <a:schemeClr val="bg1"/>
                </a:solidFill>
              </a:rPr>
              <a:t>Jan (Caltech) estimated scattered loss in cavities and concluded loss changes as function of length</a:t>
            </a:r>
          </a:p>
          <a:p>
            <a:r>
              <a:rPr lang="en-US" altLang="ja-JP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Antonio (EGO) made FFT calculation for baffles to reduce scattered noise in a cavity</a:t>
            </a:r>
          </a:p>
          <a:p>
            <a:r>
              <a:rPr kumimoji="1" lang="en-US" altLang="ja-JP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Daniel (Birmingham)) reviewed the characteristic features of FFT, mode models and rigorous simulations (FDTD)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Richard (EGO) developed FFT simulator: FOG</a:t>
            </a:r>
          </a:p>
          <a:p>
            <a:r>
              <a:rPr kumimoji="1" lang="en-US" altLang="ja-JP" dirty="0" smtClean="0">
                <a:solidFill>
                  <a:schemeClr val="bg1"/>
                </a:solidFill>
              </a:rPr>
              <a:t>Marie (LAL) devised TDM for adaptive optics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R. Bonnard (LMA) presented corrective coating that satisfies </a:t>
            </a:r>
            <a:r>
              <a:rPr lang="en-US" altLang="ja-JP" dirty="0" err="1" smtClean="0">
                <a:solidFill>
                  <a:schemeClr val="bg1"/>
                </a:solidFill>
              </a:rPr>
              <a:t>aVirgo</a:t>
            </a:r>
            <a:r>
              <a:rPr lang="en-US" altLang="ja-JP" dirty="0" smtClean="0">
                <a:solidFill>
                  <a:schemeClr val="bg1"/>
                </a:solidFill>
              </a:rPr>
              <a:t> specification 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yash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951411176"/>
              </p:ext>
            </p:extLst>
          </p:nvPr>
        </p:nvGraphicFramePr>
        <p:xfrm>
          <a:off x="251520" y="908720"/>
          <a:ext cx="8534400" cy="40995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48000"/>
                <a:gridCol w="2209800"/>
                <a:gridCol w="3276600"/>
              </a:tblGrid>
              <a:tr h="914400">
                <a:tc>
                  <a:txBody>
                    <a:bodyPr/>
                    <a:lstStyle/>
                    <a:p>
                      <a:r>
                        <a:rPr lang="en-US" dirty="0" smtClean="0"/>
                        <a:t>Cavity loss – 2 surfaces (ppm)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Budget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2010</a:t>
                      </a:r>
                      <a:r>
                        <a:rPr lang="en-US" baseline="0" dirty="0" smtClean="0"/>
                        <a:t> based on specs</a:t>
                      </a:r>
                      <a:br>
                        <a:rPr lang="en-US" baseline="0" dirty="0" smtClean="0"/>
                      </a:br>
                      <a:r>
                        <a:rPr lang="en-US" baseline="0" dirty="0" smtClean="0"/>
                        <a:t>(ppm)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Actuals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2012 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based on (n of 20) 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(ppm)</a:t>
                      </a:r>
                      <a:endParaRPr lang="en-US" dirty="0"/>
                    </a:p>
                  </a:txBody>
                  <a:tcPr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en-US" dirty="0" smtClean="0"/>
                        <a:t>Microroughness</a:t>
                      </a:r>
                      <a:r>
                        <a:rPr lang="en-US" baseline="0" dirty="0" smtClean="0"/>
                        <a:t> scatter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2.2 (avg. of 20)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</a:tr>
              <a:tr h="628484">
                <a:tc>
                  <a:txBody>
                    <a:bodyPr/>
                    <a:lstStyle/>
                    <a:p>
                      <a:r>
                        <a:rPr lang="en-US" dirty="0" smtClean="0"/>
                        <a:t>Defects (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Polish</a:t>
                      </a:r>
                      <a:r>
                        <a:rPr lang="en-US" dirty="0" smtClean="0"/>
                        <a:t>, Coating,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Contamination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 (sample of 2) pol, coat</a:t>
                      </a:r>
                      <a:endParaRPr lang="en-US" dirty="0"/>
                    </a:p>
                  </a:txBody>
                  <a:tcPr/>
                </a:tc>
              </a:tr>
              <a:tr h="359134">
                <a:tc>
                  <a:txBody>
                    <a:bodyPr/>
                    <a:lstStyle/>
                    <a:p>
                      <a:r>
                        <a:rPr lang="en-US" dirty="0" smtClean="0"/>
                        <a:t>Coating Absorption</a:t>
                      </a:r>
                      <a:r>
                        <a:rPr lang="en-US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*</a:t>
                      </a:r>
                      <a:endParaRPr lang="en-US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0.6 (sample of 2)</a:t>
                      </a:r>
                      <a:endParaRPr lang="en-US" dirty="0"/>
                    </a:p>
                  </a:txBody>
                  <a:tcPr/>
                </a:tc>
              </a:tr>
              <a:tr h="628484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rgbClr val="0000FF"/>
                          </a:solidFill>
                        </a:rPr>
                        <a:t>Surface Figure Error &amp; Diffraction</a:t>
                      </a:r>
                      <a:endParaRPr lang="en-US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 ppm on coated ITM 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21 ppm estimated on coated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ETM</a:t>
                      </a:r>
                      <a:endParaRPr lang="en-US" dirty="0"/>
                    </a:p>
                  </a:txBody>
                  <a:tcPr/>
                </a:tc>
              </a:tr>
              <a:tr h="359134">
                <a:tc>
                  <a:txBody>
                    <a:bodyPr/>
                    <a:lstStyle/>
                    <a:p>
                      <a:r>
                        <a:rPr lang="en-US" dirty="0" smtClean="0"/>
                        <a:t>ETM Transmission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r>
                        <a:rPr lang="en-US" baseline="0" dirty="0" smtClean="0"/>
                        <a:t> data yet</a:t>
                      </a:r>
                      <a:endParaRPr lang="en-US" dirty="0"/>
                    </a:p>
                  </a:txBody>
                  <a:tcPr/>
                </a:tc>
              </a:tr>
              <a:tr h="359134">
                <a:tc>
                  <a:txBody>
                    <a:bodyPr/>
                    <a:lstStyle/>
                    <a:p>
                      <a:r>
                        <a:rPr lang="en-US" dirty="0" smtClean="0"/>
                        <a:t>Total ( required &lt; 75 ppm)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42+ ETM trans.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7452320" y="5733256"/>
            <a:ext cx="1010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GariLynn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Jan_ScatterSim 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7308304" y="5805264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Jan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GWADW2012_SLC_chiummo 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38"/>
            <a:ext cx="9144000" cy="6855324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83568" y="6165304"/>
            <a:ext cx="983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Antonio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Kasprzack_TDM_GWADW_2012 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907704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Marie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GWADW12_bonnand 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hawaii 1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04056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Wednesday AM chaired by Roman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6093296"/>
          </a:xfrm>
        </p:spPr>
        <p:txBody>
          <a:bodyPr>
            <a:normAutofit fontScale="77500" lnSpcReduction="20000"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Roman (AEI) introduced why SQ is remarkable</a:t>
            </a:r>
          </a:p>
          <a:p>
            <a:r>
              <a:rPr kumimoji="1" lang="en-US" altLang="ja-JP" dirty="0" smtClean="0">
                <a:solidFill>
                  <a:srgbClr val="FFFF00"/>
                </a:solidFill>
              </a:rPr>
              <a:t>Sheila (MIT) summarized H1 SQ experiment</a:t>
            </a:r>
          </a:p>
          <a:p>
            <a:r>
              <a:rPr lang="en-US" altLang="ja-JP" dirty="0" err="1" smtClean="0">
                <a:solidFill>
                  <a:srgbClr val="FFFF00"/>
                </a:solidFill>
              </a:rPr>
              <a:t>Hartmut</a:t>
            </a:r>
            <a:r>
              <a:rPr lang="en-US" altLang="ja-JP" dirty="0" smtClean="0">
                <a:solidFill>
                  <a:srgbClr val="FFFF00"/>
                </a:solidFill>
              </a:rPr>
              <a:t> (AEI) reviewed squeezing GEO600</a:t>
            </a:r>
          </a:p>
          <a:p>
            <a:r>
              <a:rPr kumimoji="1" lang="en-US" altLang="ja-JP" dirty="0" smtClean="0">
                <a:solidFill>
                  <a:srgbClr val="FFFF00"/>
                </a:solidFill>
              </a:rPr>
              <a:t>Miao (Caltech) pointed the evidence of QRP</a:t>
            </a:r>
          </a:p>
          <a:p>
            <a:r>
              <a:rPr lang="en-US" altLang="ja-JP" dirty="0" smtClean="0">
                <a:solidFill>
                  <a:srgbClr val="FFFF00"/>
                </a:solidFill>
              </a:rPr>
              <a:t>Patrick (MIT) experimentally challenges a filter cavity</a:t>
            </a:r>
          </a:p>
          <a:p>
            <a:r>
              <a:rPr kumimoji="1" lang="en-US" altLang="ja-JP" dirty="0" smtClean="0">
                <a:solidFill>
                  <a:srgbClr val="FFFF00"/>
                </a:solidFill>
              </a:rPr>
              <a:t>Robert (ANU) presented an </a:t>
            </a:r>
            <a:r>
              <a:rPr kumimoji="1" lang="en-US" altLang="ja-JP" dirty="0" err="1" smtClean="0">
                <a:solidFill>
                  <a:srgbClr val="FFFF00"/>
                </a:solidFill>
              </a:rPr>
              <a:t>opto</a:t>
            </a:r>
            <a:r>
              <a:rPr kumimoji="1" lang="en-US" altLang="ja-JP" dirty="0" smtClean="0">
                <a:solidFill>
                  <a:srgbClr val="FFFF00"/>
                </a:solidFill>
              </a:rPr>
              <a:t>-mechanically coupled filter for SQ</a:t>
            </a:r>
          </a:p>
          <a:p>
            <a:r>
              <a:rPr kumimoji="1" lang="en-US" altLang="ja-JP" dirty="0" smtClean="0">
                <a:solidFill>
                  <a:srgbClr val="FFFF00"/>
                </a:solidFill>
              </a:rPr>
              <a:t>Zach (Caltech) analyzed OMIT </a:t>
            </a:r>
          </a:p>
          <a:p>
            <a:r>
              <a:rPr lang="en-US" altLang="ja-JP" dirty="0" smtClean="0">
                <a:solidFill>
                  <a:srgbClr val="FFFF00"/>
                </a:solidFill>
              </a:rPr>
              <a:t>Bryan (Glasgow) tries to observe optical spring by 10m interferometer</a:t>
            </a:r>
          </a:p>
          <a:p>
            <a:r>
              <a:rPr lang="en-US" altLang="ja-JP" dirty="0" smtClean="0">
                <a:solidFill>
                  <a:srgbClr val="FFFF00"/>
                </a:solidFill>
              </a:rPr>
              <a:t>Garrett (VCQ) summarized QOM</a:t>
            </a:r>
          </a:p>
          <a:p>
            <a:r>
              <a:rPr lang="en-US" altLang="ja-JP" dirty="0" smtClean="0">
                <a:solidFill>
                  <a:srgbClr val="FFFF00"/>
                </a:solidFill>
              </a:rPr>
              <a:t>Henning (AEI) showed optical cooling by 50ng membrane</a:t>
            </a:r>
          </a:p>
          <a:p>
            <a:r>
              <a:rPr lang="en-US" altLang="ja-JP" dirty="0" err="1" smtClean="0">
                <a:solidFill>
                  <a:srgbClr val="FFFF00"/>
                </a:solidFill>
              </a:rPr>
              <a:t>Agatsuma</a:t>
            </a:r>
            <a:r>
              <a:rPr lang="en-US" altLang="ja-JP" dirty="0" smtClean="0">
                <a:solidFill>
                  <a:srgbClr val="FFFF00"/>
                </a:solidFill>
              </a:rPr>
              <a:t> (ICRR) precisely calibrated optical power</a:t>
            </a:r>
          </a:p>
          <a:p>
            <a:r>
              <a:rPr lang="en-US" altLang="ja-JP" dirty="0" smtClean="0">
                <a:solidFill>
                  <a:srgbClr val="FFFF00"/>
                </a:solidFill>
              </a:rPr>
              <a:t>Daniel (ICRR) tries to measure QRPN using </a:t>
            </a:r>
            <a:r>
              <a:rPr lang="en-US" altLang="ja-JP" dirty="0" smtClean="0">
                <a:solidFill>
                  <a:srgbClr val="FF0000"/>
                </a:solidFill>
              </a:rPr>
              <a:t>20mg tiny mirror </a:t>
            </a:r>
            <a:r>
              <a:rPr lang="en-US" altLang="ja-JP" dirty="0" smtClean="0">
                <a:solidFill>
                  <a:srgbClr val="FFFF00"/>
                </a:solidFill>
              </a:rPr>
              <a:t>suspended by 10miron silica fiber</a:t>
            </a:r>
          </a:p>
          <a:p>
            <a:pPr>
              <a:buNone/>
            </a:pP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644008" cy="720080"/>
          </a:xfrm>
        </p:spPr>
        <p:txBody>
          <a:bodyPr>
            <a:noAutofit/>
          </a:bodyPr>
          <a:lstStyle/>
          <a:p>
            <a:r>
              <a:rPr lang="en-US" sz="2400" dirty="0" smtClean="0"/>
              <a:t> Broadband </a:t>
            </a:r>
            <a:r>
              <a:rPr lang="en-US" sz="2400" dirty="0" err="1" smtClean="0"/>
              <a:t>sensitivity</a:t>
            </a:r>
            <a:r>
              <a:rPr lang="en-US" altLang="ja-JP" sz="2400" dirty="0" err="1" smtClean="0"/>
              <a:t>LIGO</a:t>
            </a:r>
            <a:r>
              <a:rPr lang="en-US" altLang="ja-JP" sz="2400" dirty="0" smtClean="0"/>
              <a:t>: H1        - 2.1dB</a:t>
            </a:r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5500" t="20444" r="25500" b="10222"/>
          <a:stretch>
            <a:fillRect/>
          </a:stretch>
        </p:blipFill>
        <p:spPr bwMode="auto">
          <a:xfrm>
            <a:off x="323528" y="736782"/>
            <a:ext cx="3928636" cy="312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図 4" descr="GEOsqz02 10.jpg"/>
          <p:cNvPicPr>
            <a:picLocks noChangeAspect="1"/>
          </p:cNvPicPr>
          <p:nvPr/>
        </p:nvPicPr>
        <p:blipFill>
          <a:blip r:embed="rId3" cstate="print"/>
          <a:srcRect l="7645" t="16186" r="7407" b="8281"/>
          <a:stretch>
            <a:fillRect/>
          </a:stretch>
        </p:blipFill>
        <p:spPr>
          <a:xfrm>
            <a:off x="4391472" y="836712"/>
            <a:ext cx="4752528" cy="3168352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4572000" y="0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Recent sensitivity GEO600 -2.8dB</a:t>
            </a:r>
            <a:endParaRPr kumimoji="1" lang="ja-JP" altLang="en-US" sz="2400" dirty="0"/>
          </a:p>
        </p:txBody>
      </p:sp>
      <p:pic>
        <p:nvPicPr>
          <p:cNvPr id="7" name="図 6" descr="文書名 _Haixing GWADW2012_new 1.jpg"/>
          <p:cNvPicPr>
            <a:picLocks noChangeAspect="1"/>
          </p:cNvPicPr>
          <p:nvPr/>
        </p:nvPicPr>
        <p:blipFill>
          <a:blip r:embed="rId4" cstate="print"/>
          <a:srcRect l="12201" t="23750" r="3538" b="26900"/>
          <a:stretch>
            <a:fillRect/>
          </a:stretch>
        </p:blipFill>
        <p:spPr>
          <a:xfrm>
            <a:off x="3960483" y="4581128"/>
            <a:ext cx="5183517" cy="2276872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4572000" y="4149080"/>
            <a:ext cx="4048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Experimental Evidence for QRP</a:t>
            </a:r>
            <a:endParaRPr kumimoji="1" lang="ja-JP" altLang="en-US" sz="2400" dirty="0"/>
          </a:p>
        </p:txBody>
      </p:sp>
      <p:pic>
        <p:nvPicPr>
          <p:cNvPr id="9" name="図 8" descr="20120516_Barr_GWADW_100g_v02 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80528" y="3854164"/>
            <a:ext cx="4248472" cy="3003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996392"/>
            <a:ext cx="3672408" cy="26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29408"/>
            <a:ext cx="4144460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bo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61528"/>
            <a:ext cx="4067944" cy="2696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正方形/長方形 5"/>
          <p:cNvSpPr/>
          <p:nvPr/>
        </p:nvSpPr>
        <p:spPr>
          <a:xfrm>
            <a:off x="0" y="620688"/>
            <a:ext cx="4570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Kazuhiro</a:t>
            </a:r>
            <a:r>
              <a:rPr lang="ja-JP" altLang="en-US" dirty="0" smtClean="0"/>
              <a:t> </a:t>
            </a:r>
            <a:r>
              <a:rPr lang="en-US" altLang="ja-JP" dirty="0" smtClean="0"/>
              <a:t>(ICRR) summarized KAGRA cryogenics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4572000" y="98072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dirty="0" smtClean="0"/>
              <a:t>Richard (Florida) devised new technique of heat transfer by evanescent waves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0" y="357301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dirty="0" err="1" smtClean="0"/>
              <a:t>Masatake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Ohashi</a:t>
            </a:r>
            <a:r>
              <a:rPr lang="en-US" altLang="ja-JP" dirty="0" smtClean="0"/>
              <a:t> presented the lessons from CLIO </a:t>
            </a:r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395536" y="0"/>
            <a:ext cx="8229600" cy="562074"/>
          </a:xfrm>
          <a:prstGeom prst="rect">
            <a:avLst/>
          </a:prstGeom>
          <a:solidFill>
            <a:srgbClr val="0070C0"/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Wednesday PM chaired by Ronny &amp; Kazuhiro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GWADW2012_Hofmann 17.jpg"/>
          <p:cNvPicPr>
            <a:picLocks noChangeAspect="1"/>
          </p:cNvPicPr>
          <p:nvPr/>
        </p:nvPicPr>
        <p:blipFill>
          <a:blip r:embed="rId2" cstate="print"/>
          <a:srcRect l="10626" t="21000" r="9838" b="10751"/>
          <a:stretch>
            <a:fillRect/>
          </a:stretch>
        </p:blipFill>
        <p:spPr>
          <a:xfrm>
            <a:off x="0" y="3761656"/>
            <a:ext cx="4811242" cy="3096344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548680"/>
            <a:ext cx="4318478" cy="2780928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4572000" y="52292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dirty="0" err="1" smtClean="0"/>
              <a:t>Gerd</a:t>
            </a:r>
            <a:r>
              <a:rPr lang="en-US" altLang="ja-JP" dirty="0" smtClean="0"/>
              <a:t> (Glasgow) introduced silicon-sapphire-gallium arsenide</a:t>
            </a:r>
          </a:p>
        </p:txBody>
      </p:sp>
      <p:pic>
        <p:nvPicPr>
          <p:cNvPr id="4" name="図 3" descr="Komma-GWADW-2012 13.jpg"/>
          <p:cNvPicPr>
            <a:picLocks noChangeAspect="1"/>
          </p:cNvPicPr>
          <p:nvPr/>
        </p:nvPicPr>
        <p:blipFill>
          <a:blip r:embed="rId4" cstate="print"/>
          <a:srcRect l="14563" t="17450" r="16925" b="14301"/>
          <a:stretch>
            <a:fillRect/>
          </a:stretch>
        </p:blipFill>
        <p:spPr>
          <a:xfrm>
            <a:off x="3939483" y="476672"/>
            <a:ext cx="5204517" cy="3888432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4572000" y="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dirty="0" smtClean="0"/>
              <a:t>J. </a:t>
            </a:r>
            <a:r>
              <a:rPr lang="en-US" altLang="ja-JP" dirty="0" err="1" smtClean="0"/>
              <a:t>Komma</a:t>
            </a:r>
            <a:r>
              <a:rPr lang="en-US" altLang="ja-JP" dirty="0" smtClean="0"/>
              <a:t> (Jena) measured </a:t>
            </a:r>
            <a:r>
              <a:rPr lang="en-US" altLang="ja-JP" dirty="0" err="1" smtClean="0"/>
              <a:t>dn</a:t>
            </a:r>
            <a:r>
              <a:rPr lang="en-US" altLang="ja-JP" dirty="0" smtClean="0"/>
              <a:t>/</a:t>
            </a:r>
            <a:r>
              <a:rPr lang="en-US" altLang="ja-JP" dirty="0" err="1" smtClean="0"/>
              <a:t>dT</a:t>
            </a:r>
            <a:r>
              <a:rPr lang="en-US" altLang="ja-JP" dirty="0" smtClean="0"/>
              <a:t> at cryogenic temperature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0" y="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dirty="0" smtClean="0"/>
              <a:t>Karen (Glasgow) described hydro-catalysis bonding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画像iphone 2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1520" y="0"/>
            <a:ext cx="8568952" cy="692696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kumimoji="1" lang="en-US" altLang="ja-JP" sz="3600" dirty="0" smtClean="0">
                <a:solidFill>
                  <a:schemeClr val="bg1"/>
                </a:solidFill>
              </a:rPr>
              <a:t>Monday AM (1): </a:t>
            </a:r>
            <a:r>
              <a:rPr kumimoji="1" lang="en-US" altLang="ja-JP" sz="2700" dirty="0" smtClean="0">
                <a:solidFill>
                  <a:schemeClr val="bg1"/>
                </a:solidFill>
              </a:rPr>
              <a:t>Welcome by </a:t>
            </a:r>
            <a:r>
              <a:rPr kumimoji="1" lang="en-US" altLang="ja-JP" sz="3100" dirty="0" err="1" smtClean="0">
                <a:solidFill>
                  <a:schemeClr val="bg1"/>
                </a:solidFill>
              </a:rPr>
              <a:t>Syd</a:t>
            </a:r>
            <a:r>
              <a:rPr kumimoji="1" lang="en-US" altLang="ja-JP" sz="3100" dirty="0" smtClean="0">
                <a:solidFill>
                  <a:schemeClr val="bg1"/>
                </a:solidFill>
              </a:rPr>
              <a:t> </a:t>
            </a:r>
            <a:r>
              <a:rPr kumimoji="1" lang="en-US" altLang="ja-JP" sz="2700" dirty="0" smtClean="0">
                <a:solidFill>
                  <a:schemeClr val="bg1"/>
                </a:solidFill>
              </a:rPr>
              <a:t>and</a:t>
            </a:r>
            <a:r>
              <a:rPr lang="en-US" altLang="ja-JP" dirty="0">
                <a:solidFill>
                  <a:schemeClr val="bg1"/>
                </a:solidFill>
              </a:rPr>
              <a:t> </a:t>
            </a:r>
            <a:r>
              <a:rPr kumimoji="1" lang="en-US" altLang="ja-JP" sz="3100" dirty="0" smtClean="0">
                <a:solidFill>
                  <a:schemeClr val="bg1"/>
                </a:solidFill>
              </a:rPr>
              <a:t>chaired by </a:t>
            </a:r>
            <a:r>
              <a:rPr kumimoji="1" lang="en-US" altLang="ja-JP" sz="3100" dirty="0" err="1" smtClean="0">
                <a:solidFill>
                  <a:schemeClr val="bg1"/>
                </a:solidFill>
              </a:rPr>
              <a:t>Sathya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79512" y="764704"/>
            <a:ext cx="8784976" cy="5073427"/>
          </a:xfrm>
        </p:spPr>
        <p:txBody>
          <a:bodyPr>
            <a:noAutofit/>
          </a:bodyPr>
          <a:lstStyle/>
          <a:p>
            <a:r>
              <a:rPr lang="en-US" altLang="ja-JP" sz="2800" dirty="0" smtClean="0">
                <a:solidFill>
                  <a:schemeClr val="bg1"/>
                </a:solidFill>
              </a:rPr>
              <a:t>Dave (Caltech) set the stage</a:t>
            </a:r>
            <a:endParaRPr kumimoji="1" lang="en-US" altLang="ja-JP" sz="2800" dirty="0" smtClean="0">
              <a:solidFill>
                <a:schemeClr val="bg1"/>
              </a:solidFill>
            </a:endParaRPr>
          </a:p>
          <a:p>
            <a:r>
              <a:rPr kumimoji="1" lang="en-US" altLang="ja-JP" sz="2800" dirty="0" smtClean="0">
                <a:solidFill>
                  <a:schemeClr val="bg1"/>
                </a:solidFill>
              </a:rPr>
              <a:t>Cole Miller</a:t>
            </a:r>
            <a:r>
              <a:rPr lang="ja-JP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ja-JP" sz="2800" dirty="0" smtClean="0">
                <a:solidFill>
                  <a:schemeClr val="bg1"/>
                </a:solidFill>
              </a:rPr>
              <a:t>(Maryland)</a:t>
            </a:r>
            <a:r>
              <a:rPr kumimoji="1" lang="en-US" altLang="ja-JP" sz="2800" dirty="0" smtClean="0">
                <a:solidFill>
                  <a:schemeClr val="bg1"/>
                </a:solidFill>
              </a:rPr>
              <a:t> reviewed GW sources and mentioned massive WD &amp; IMBH as new sources</a:t>
            </a:r>
          </a:p>
          <a:p>
            <a:r>
              <a:rPr lang="en-US" altLang="ja-JP" sz="2800" dirty="0" err="1" smtClean="0">
                <a:solidFill>
                  <a:schemeClr val="bg1"/>
                </a:solidFill>
              </a:rPr>
              <a:t>Sathya</a:t>
            </a:r>
            <a:r>
              <a:rPr lang="en-US" altLang="ja-JP" sz="2800" dirty="0" smtClean="0">
                <a:solidFill>
                  <a:schemeClr val="bg1"/>
                </a:solidFill>
              </a:rPr>
              <a:t> (Cardiff) summarized the significance of the detection of BNS coalescence to solely determine the apparent cosmological distance by chirp mass, which leads to the determination of the red-shift by estimating its intrinsic mass by Messenger-Read Method or by Taylor-</a:t>
            </a:r>
            <a:r>
              <a:rPr lang="en-US" altLang="ja-JP" sz="2800" dirty="0" err="1" smtClean="0">
                <a:solidFill>
                  <a:schemeClr val="bg1"/>
                </a:solidFill>
              </a:rPr>
              <a:t>Gair</a:t>
            </a:r>
            <a:r>
              <a:rPr lang="en-US" altLang="ja-JP" sz="2800" dirty="0" smtClean="0">
                <a:solidFill>
                  <a:schemeClr val="bg1"/>
                </a:solidFill>
              </a:rPr>
              <a:t>-Mandel Method </a:t>
            </a:r>
          </a:p>
          <a:p>
            <a:r>
              <a:rPr kumimoji="1" lang="en-US" altLang="ja-JP" sz="2800" dirty="0" smtClean="0">
                <a:solidFill>
                  <a:schemeClr val="bg1"/>
                </a:solidFill>
              </a:rPr>
              <a:t>C. Van Den </a:t>
            </a:r>
            <a:r>
              <a:rPr kumimoji="1" lang="en-US" altLang="ja-JP" sz="2800" dirty="0" err="1" smtClean="0">
                <a:solidFill>
                  <a:schemeClr val="bg1"/>
                </a:solidFill>
              </a:rPr>
              <a:t>Broeck</a:t>
            </a:r>
            <a:r>
              <a:rPr kumimoji="1" lang="en-US" altLang="ja-JP" sz="2800" dirty="0" smtClean="0">
                <a:solidFill>
                  <a:schemeClr val="bg1"/>
                </a:solidFill>
              </a:rPr>
              <a:t> (NIKHEF) stressed BNS coalescence signal is the genuine test of strong field</a:t>
            </a:r>
            <a:r>
              <a:rPr lang="en-US" altLang="ja-JP" sz="2800" dirty="0" smtClean="0">
                <a:solidFill>
                  <a:schemeClr val="bg1"/>
                </a:solidFill>
              </a:rPr>
              <a:t> </a:t>
            </a:r>
            <a:r>
              <a:rPr kumimoji="1" lang="en-US" altLang="ja-JP" sz="2800" dirty="0" smtClean="0">
                <a:solidFill>
                  <a:schemeClr val="bg1"/>
                </a:solidFill>
              </a:rPr>
              <a:t>dynamics of gravitation field and summarized the TIGER analysis pipeline for practice   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hawaii 0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395536" y="3933056"/>
            <a:ext cx="4320480" cy="24482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648072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Thursday AM chaired by David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23528" y="980728"/>
            <a:ext cx="8229600" cy="2448272"/>
          </a:xfrm>
        </p:spPr>
        <p:txBody>
          <a:bodyPr>
            <a:norm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Ando(Kyoto) plans TOBA covering frequencies between ground and space</a:t>
            </a:r>
          </a:p>
          <a:p>
            <a:r>
              <a:rPr lang="en-US" altLang="ja-JP" dirty="0" err="1" smtClean="0">
                <a:solidFill>
                  <a:srgbClr val="FF0000"/>
                </a:solidFill>
              </a:rPr>
              <a:t>Ayaka</a:t>
            </a:r>
            <a:r>
              <a:rPr lang="en-US" altLang="ja-JP" dirty="0" smtClean="0">
                <a:solidFill>
                  <a:srgbClr val="FF0000"/>
                </a:solidFill>
              </a:rPr>
              <a:t> (UT) summarized observational result by prototype system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7544" y="4005064"/>
            <a:ext cx="4199218" cy="2275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D:\over_view_of_nejire_antenn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97" y="3757089"/>
            <a:ext cx="4284603" cy="3100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hawaii 1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92696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Thursday  AM chaired by David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692697"/>
            <a:ext cx="4474840" cy="4680520"/>
          </a:xfrm>
        </p:spPr>
        <p:txBody>
          <a:bodyPr>
            <a:normAutofit lnSpcReduction="10000"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Lee (PSU) summarized the detection of </a:t>
            </a:r>
            <a:r>
              <a:rPr lang="en-US" altLang="ja-JP" dirty="0" err="1" smtClean="0">
                <a:solidFill>
                  <a:srgbClr val="FFFF00"/>
                </a:solidFill>
              </a:rPr>
              <a:t>nano</a:t>
            </a:r>
            <a:r>
              <a:rPr lang="en-US" altLang="ja-JP" dirty="0" smtClean="0">
                <a:solidFill>
                  <a:srgbClr val="FFFF00"/>
                </a:solidFill>
              </a:rPr>
              <a:t>-hertz GW by pulsar timing </a:t>
            </a:r>
          </a:p>
          <a:p>
            <a:r>
              <a:rPr lang="en-US" altLang="ja-JP" dirty="0" smtClean="0">
                <a:solidFill>
                  <a:srgbClr val="FFFF00"/>
                </a:solidFill>
              </a:rPr>
              <a:t>James (Cornell) analyzed physics and techniques of pulsar timing GW detection</a:t>
            </a:r>
          </a:p>
          <a:p>
            <a:r>
              <a:rPr lang="en-US" altLang="ja-JP" dirty="0" smtClean="0">
                <a:solidFill>
                  <a:srgbClr val="FF0000"/>
                </a:solidFill>
              </a:rPr>
              <a:t>Joseph (JPL) scoped the global array </a:t>
            </a:r>
          </a:p>
          <a:p>
            <a:pPr>
              <a:buNone/>
            </a:pPr>
            <a:endParaRPr lang="ja-JP" altLang="en-US" dirty="0" smtClean="0">
              <a:solidFill>
                <a:srgbClr val="FFFF00"/>
              </a:solidFill>
            </a:endParaRPr>
          </a:p>
          <a:p>
            <a:endParaRPr kumimoji="1" lang="ja-JP" altLang="en-US" dirty="0"/>
          </a:p>
        </p:txBody>
      </p:sp>
      <p:pic>
        <p:nvPicPr>
          <p:cNvPr id="5" name="Content Placeholder 7" descr="IPTA_map.png"/>
          <p:cNvPicPr>
            <a:picLocks noChangeAspect="1"/>
          </p:cNvPicPr>
          <p:nvPr/>
        </p:nvPicPr>
        <p:blipFill>
          <a:blip r:embed="rId3" cstate="print"/>
          <a:srcRect l="9560" t="17385" r="16478" b="26934"/>
          <a:stretch>
            <a:fillRect/>
          </a:stretch>
        </p:blipFill>
        <p:spPr>
          <a:xfrm>
            <a:off x="539552" y="5353670"/>
            <a:ext cx="2664296" cy="1504330"/>
          </a:xfrm>
          <a:prstGeom prst="rect">
            <a:avLst/>
          </a:prstGeom>
        </p:spPr>
      </p:pic>
      <p:pic>
        <p:nvPicPr>
          <p:cNvPr id="8" name="Picture 8" descr="IPTAscopes.png"/>
          <p:cNvPicPr>
            <a:picLocks noChangeAspect="1"/>
          </p:cNvPicPr>
          <p:nvPr/>
        </p:nvPicPr>
        <p:blipFill>
          <a:blip r:embed="rId4" cstate="print">
            <a:alphaModFix/>
          </a:blip>
          <a:srcRect t="-1766" b="-19703"/>
          <a:stretch>
            <a:fillRect/>
          </a:stretch>
        </p:blipFill>
        <p:spPr bwMode="auto">
          <a:xfrm>
            <a:off x="4312730" y="764704"/>
            <a:ext cx="4831269" cy="4820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8" descr="IMGL2513_M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val="0"/>
              </a:ext>
            </a:extLst>
          </a:blip>
          <a:srcRect l="5600" r="1876"/>
          <a:stretch/>
        </p:blipFill>
        <p:spPr>
          <a:xfrm>
            <a:off x="4283968" y="5517232"/>
            <a:ext cx="1368152" cy="985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Content Placeholder 8" descr="FAST_telescope.jpg"/>
          <p:cNvPicPr>
            <a:picLocks noChangeAspect="1"/>
          </p:cNvPicPr>
          <p:nvPr/>
        </p:nvPicPr>
        <p:blipFill>
          <a:blip r:embed="rId6" cstate="print"/>
          <a:srcRect t="-551" b="-196"/>
          <a:stretch>
            <a:fillRect/>
          </a:stretch>
        </p:blipFill>
        <p:spPr>
          <a:xfrm>
            <a:off x="7596336" y="4653136"/>
            <a:ext cx="1276285" cy="936811"/>
          </a:xfrm>
          <a:prstGeom prst="rect">
            <a:avLst/>
          </a:prstGeom>
        </p:spPr>
      </p:pic>
      <p:pic>
        <p:nvPicPr>
          <p:cNvPr id="11" name="Content Placeholder 6" descr="ASKAP_October10.jpg"/>
          <p:cNvPicPr>
            <a:picLocks noChangeAspect="1"/>
          </p:cNvPicPr>
          <p:nvPr/>
        </p:nvPicPr>
        <p:blipFill>
          <a:blip r:embed="rId7" cstate="print"/>
          <a:srcRect t="-728" b="-47"/>
          <a:stretch>
            <a:fillRect/>
          </a:stretch>
        </p:blipFill>
        <p:spPr>
          <a:xfrm>
            <a:off x="7596336" y="5589240"/>
            <a:ext cx="1258331" cy="952475"/>
          </a:xfrm>
          <a:prstGeom prst="rect">
            <a:avLst/>
          </a:prstGeom>
        </p:spPr>
      </p:pic>
      <p:pic>
        <p:nvPicPr>
          <p:cNvPr id="12" name="Content Placeholder 10" descr="VLAWye1.jpg"/>
          <p:cNvPicPr>
            <a:picLocks noChangeAspect="1"/>
          </p:cNvPicPr>
          <p:nvPr/>
        </p:nvPicPr>
        <p:blipFill>
          <a:blip r:embed="rId8" cstate="print"/>
          <a:srcRect t="-1872" b="25"/>
          <a:stretch>
            <a:fillRect/>
          </a:stretch>
        </p:blipFill>
        <p:spPr>
          <a:xfrm>
            <a:off x="4283968" y="4725144"/>
            <a:ext cx="1275784" cy="866230"/>
          </a:xfrm>
          <a:prstGeom prst="rect">
            <a:avLst/>
          </a:prstGeom>
        </p:spPr>
      </p:pic>
      <p:pic>
        <p:nvPicPr>
          <p:cNvPr id="13" name="Content Placeholder 8" descr="MeerKAT_artist.jpg"/>
          <p:cNvPicPr>
            <a:picLocks noChangeAspect="1"/>
          </p:cNvPicPr>
          <p:nvPr/>
        </p:nvPicPr>
        <p:blipFill>
          <a:blip r:embed="rId9" cstate="print"/>
          <a:srcRect l="-39376" r="-5625"/>
          <a:stretch>
            <a:fillRect/>
          </a:stretch>
        </p:blipFill>
        <p:spPr>
          <a:xfrm>
            <a:off x="5436096" y="4797152"/>
            <a:ext cx="1152128" cy="138850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hawaii 0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2404864"/>
          </a:xfrm>
        </p:spPr>
        <p:txBody>
          <a:bodyPr/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Keith (Caltech) proposed a new antenna using </a:t>
            </a:r>
            <a:r>
              <a:rPr lang="en-US" altLang="ja-JP" dirty="0" err="1" smtClean="0">
                <a:solidFill>
                  <a:srgbClr val="FF0000"/>
                </a:solidFill>
              </a:rPr>
              <a:t>superfluid</a:t>
            </a:r>
            <a:r>
              <a:rPr lang="en-US" altLang="ja-JP" dirty="0" smtClean="0">
                <a:solidFill>
                  <a:srgbClr val="FF0000"/>
                </a:solidFill>
              </a:rPr>
              <a:t> </a:t>
            </a:r>
            <a:r>
              <a:rPr lang="en-US" altLang="ja-JP" baseline="30000" dirty="0" smtClean="0">
                <a:solidFill>
                  <a:srgbClr val="FF0000"/>
                </a:solidFill>
              </a:rPr>
              <a:t>4</a:t>
            </a:r>
            <a:r>
              <a:rPr lang="en-US" altLang="ja-JP" dirty="0" smtClean="0">
                <a:solidFill>
                  <a:srgbClr val="FF0000"/>
                </a:solidFill>
              </a:rPr>
              <a:t>He</a:t>
            </a:r>
          </a:p>
          <a:p>
            <a:r>
              <a:rPr lang="en-US" altLang="ja-JP" dirty="0" err="1" smtClean="0">
                <a:solidFill>
                  <a:srgbClr val="FF0000"/>
                </a:solidFill>
              </a:rPr>
              <a:t>Holger</a:t>
            </a:r>
            <a:r>
              <a:rPr lang="en-US" altLang="ja-JP" dirty="0" smtClean="0">
                <a:solidFill>
                  <a:srgbClr val="FF0000"/>
                </a:solidFill>
              </a:rPr>
              <a:t> (Berkeley) reviewed Atomic wave interferometer</a:t>
            </a:r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395536" y="260648"/>
            <a:ext cx="8229600" cy="648072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Thursday AM chaired by David</a:t>
            </a: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4" descr="DSCN18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717032"/>
            <a:ext cx="4187958" cy="314096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hawaii 1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34082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Thursday AM chaired by </a:t>
            </a:r>
            <a:r>
              <a:rPr kumimoji="1" lang="en-US" altLang="ja-JP" dirty="0" err="1" smtClean="0">
                <a:solidFill>
                  <a:schemeClr val="bg1"/>
                </a:solidFill>
              </a:rPr>
              <a:t>Sathya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Lisa (MIT) summarized current status of SQ </a:t>
            </a:r>
          </a:p>
          <a:p>
            <a:pPr lvl="1"/>
            <a:r>
              <a:rPr lang="en-US" altLang="ja-JP" dirty="0" smtClean="0">
                <a:solidFill>
                  <a:schemeClr val="bg1"/>
                </a:solidFill>
              </a:rPr>
              <a:t>toward 6dB</a:t>
            </a:r>
          </a:p>
          <a:p>
            <a:pPr lvl="1"/>
            <a:r>
              <a:rPr lang="en-US" altLang="ja-JP" dirty="0" smtClean="0">
                <a:solidFill>
                  <a:schemeClr val="bg1"/>
                </a:solidFill>
              </a:rPr>
              <a:t>10dB is not easy</a:t>
            </a:r>
          </a:p>
          <a:p>
            <a:pPr lvl="1"/>
            <a:r>
              <a:rPr lang="en-US" altLang="ja-JP" dirty="0" smtClean="0">
                <a:solidFill>
                  <a:schemeClr val="bg1"/>
                </a:solidFill>
              </a:rPr>
              <a:t>15dB is a dream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Stefan reviewed  </a:t>
            </a:r>
            <a:r>
              <a:rPr lang="en-US" altLang="ja-JP" dirty="0" err="1" smtClean="0">
                <a:solidFill>
                  <a:schemeClr val="bg1"/>
                </a:solidFill>
              </a:rPr>
              <a:t>Jun’s</a:t>
            </a:r>
            <a:r>
              <a:rPr lang="en-US" altLang="ja-JP" dirty="0" smtClean="0">
                <a:solidFill>
                  <a:schemeClr val="bg1"/>
                </a:solidFill>
              </a:rPr>
              <a:t> theorem</a:t>
            </a:r>
          </a:p>
          <a:p>
            <a:pPr lvl="1"/>
            <a:r>
              <a:rPr lang="en-US" altLang="ja-JP" dirty="0" smtClean="0">
                <a:solidFill>
                  <a:schemeClr val="bg1"/>
                </a:solidFill>
              </a:rPr>
              <a:t>t</a:t>
            </a:r>
            <a:r>
              <a:rPr kumimoji="1" lang="en-US" altLang="ja-JP" dirty="0" smtClean="0">
                <a:solidFill>
                  <a:schemeClr val="bg1"/>
                </a:solidFill>
              </a:rPr>
              <a:t>radeoff among bandwidth, power, and wave length “you can’t take both”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hawaii 1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9" descr="HAM5_SusElementsOnl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960876"/>
            <a:ext cx="7200800" cy="4938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562074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Thursday PM chaired by David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Jeff (MIT) talked about seismic system in </a:t>
            </a:r>
            <a:r>
              <a:rPr lang="en-US" altLang="ja-JP" dirty="0" smtClean="0">
                <a:solidFill>
                  <a:schemeClr val="bg1"/>
                </a:solidFill>
              </a:rPr>
              <a:t>advanced LIGO </a:t>
            </a:r>
            <a:endParaRPr kumimoji="1" lang="en-US" altLang="ja-JP" dirty="0" smtClean="0">
              <a:solidFill>
                <a:schemeClr val="bg1"/>
              </a:solidFill>
            </a:endParaRPr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611560" y="2348880"/>
            <a:ext cx="14478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200" b="1" i="1" dirty="0">
                <a:solidFill>
                  <a:srgbClr val="660066"/>
                </a:solidFill>
              </a:rPr>
              <a:t>HAM5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710239" y="1700808"/>
            <a:ext cx="3433761" cy="156966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7stage</a:t>
            </a:r>
          </a:p>
          <a:p>
            <a:r>
              <a:rPr lang="en-US" altLang="ja-JP" sz="2400" dirty="0" smtClean="0"/>
              <a:t>	1-3 sensor noise</a:t>
            </a:r>
          </a:p>
          <a:p>
            <a:r>
              <a:rPr kumimoji="1" lang="en-US" altLang="ja-JP" sz="2400" dirty="0" smtClean="0"/>
              <a:t>	4-7 direct coupling</a:t>
            </a:r>
          </a:p>
          <a:p>
            <a:r>
              <a:rPr lang="en-US" altLang="ja-JP" sz="2400" dirty="0" smtClean="0"/>
              <a:t>800kg payload</a:t>
            </a:r>
            <a:endParaRPr kumimoji="1" lang="ja-JP" altLang="en-US" sz="2400" dirty="0"/>
          </a:p>
        </p:txBody>
      </p:sp>
      <p:sp>
        <p:nvSpPr>
          <p:cNvPr id="7" name="TextBox 31"/>
          <p:cNvSpPr txBox="1"/>
          <p:nvPr/>
        </p:nvSpPr>
        <p:spPr>
          <a:xfrm>
            <a:off x="4716016" y="5589240"/>
            <a:ext cx="4037012" cy="95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Lots of practical stuff removed for demonstration</a:t>
            </a:r>
          </a:p>
          <a:p>
            <a:pPr>
              <a:buFont typeface="Arial"/>
              <a:buChar char="•"/>
              <a:defRPr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Vacuum chamber</a:t>
            </a:r>
          </a:p>
          <a:p>
            <a:pPr>
              <a:buFont typeface="Arial"/>
              <a:buChar char="•"/>
              <a:defRPr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SUS sensors </a:t>
            </a:r>
          </a:p>
          <a:p>
            <a:pPr>
              <a:buFont typeface="Arial"/>
              <a:buChar char="•"/>
              <a:defRPr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EQ stops, Lockers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562074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Thursday PM chaired by David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kumimoji="1" lang="en-US" altLang="ja-JP" dirty="0" smtClean="0"/>
              <a:t>Kazuhiro (ICRR) introduced the construction of KAGRA struggling for chasing </a:t>
            </a:r>
            <a:r>
              <a:rPr kumimoji="1" lang="en-US" altLang="ja-JP" dirty="0" err="1" smtClean="0"/>
              <a:t>aLIGO</a:t>
            </a:r>
            <a:r>
              <a:rPr kumimoji="1" lang="en-US" altLang="ja-JP" dirty="0" smtClean="0"/>
              <a:t>/</a:t>
            </a:r>
            <a:r>
              <a:rPr lang="en-US" altLang="ja-JP" dirty="0" err="1" smtClean="0"/>
              <a:t>Ad</a:t>
            </a:r>
            <a:r>
              <a:rPr kumimoji="1" lang="en-US" altLang="ja-JP" dirty="0" err="1" smtClean="0"/>
              <a:t>Virgo</a:t>
            </a:r>
            <a:endParaRPr kumimoji="1" lang="en-US" altLang="ja-JP" dirty="0" smtClean="0"/>
          </a:p>
        </p:txBody>
      </p:sp>
      <p:pic>
        <p:nvPicPr>
          <p:cNvPr id="4" name="図 3" descr="KazuhiroYamamotoGWADW2012KAGRA 12.jpg"/>
          <p:cNvPicPr>
            <a:picLocks noChangeAspect="1"/>
          </p:cNvPicPr>
          <p:nvPr/>
        </p:nvPicPr>
        <p:blipFill>
          <a:blip r:embed="rId2" cstate="print"/>
          <a:srcRect t="26144"/>
          <a:stretch>
            <a:fillRect/>
          </a:stretch>
        </p:blipFill>
        <p:spPr>
          <a:xfrm>
            <a:off x="179512" y="2060848"/>
            <a:ext cx="8660317" cy="479715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562074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Thursday PM chaired by David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95536" y="620688"/>
            <a:ext cx="8229600" cy="5217443"/>
          </a:xfrm>
        </p:spPr>
        <p:txBody>
          <a:bodyPr>
            <a:normAutofit/>
          </a:bodyPr>
          <a:lstStyle/>
          <a:p>
            <a:r>
              <a:rPr lang="en-US" altLang="ja-JP" sz="2400" dirty="0" smtClean="0"/>
              <a:t>Gabriele summarized the design and R&amp;D for </a:t>
            </a:r>
            <a:r>
              <a:rPr lang="en-US" altLang="ja-JP" sz="2400" dirty="0" err="1" smtClean="0"/>
              <a:t>AdVirgo</a:t>
            </a:r>
            <a:endParaRPr kumimoji="1" lang="ja-JP" altLang="en-US" sz="2400" dirty="0"/>
          </a:p>
        </p:txBody>
      </p:sp>
      <p:pic>
        <p:nvPicPr>
          <p:cNvPr id="4" name="図 3" descr="Vajente_GWADW 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124744"/>
            <a:ext cx="7452320" cy="558924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hawaii 1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K. McKenzie (JPL) introduced new mission concept succeeding LISA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S. Sato (</a:t>
            </a:r>
            <a:r>
              <a:rPr lang="en-US" altLang="ja-JP" dirty="0" err="1" smtClean="0">
                <a:solidFill>
                  <a:schemeClr val="bg1"/>
                </a:solidFill>
              </a:rPr>
              <a:t>Hosei</a:t>
            </a:r>
            <a:r>
              <a:rPr lang="en-US" altLang="ja-JP" dirty="0" smtClean="0">
                <a:solidFill>
                  <a:schemeClr val="bg1"/>
                </a:solidFill>
              </a:rPr>
              <a:t>) summarized DECIGO and its pathfinder</a:t>
            </a:r>
          </a:p>
          <a:p>
            <a:r>
              <a:rPr kumimoji="1" lang="en-US" altLang="ja-JP" dirty="0" smtClean="0">
                <a:solidFill>
                  <a:schemeClr val="bg1"/>
                </a:solidFill>
              </a:rPr>
              <a:t>Robert (ANU) presented Laser Ranging Mission, GRACE, with its scientific &amp; useful result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Eric </a:t>
            </a:r>
            <a:r>
              <a:rPr lang="en-US" altLang="ja-JP" dirty="0" err="1" smtClean="0">
                <a:solidFill>
                  <a:schemeClr val="bg1"/>
                </a:solidFill>
              </a:rPr>
              <a:t>Hultgren</a:t>
            </a:r>
            <a:r>
              <a:rPr lang="en-US" altLang="ja-JP" dirty="0" smtClean="0">
                <a:solidFill>
                  <a:schemeClr val="bg1"/>
                </a:solidFill>
              </a:rPr>
              <a:t> (Stanford) advertized “LAGRANGE” project of space laser interferometer mission 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395536" y="116632"/>
            <a:ext cx="8229600" cy="562074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Thursday PM(2) chaired by Daniel</a:t>
            </a: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hawaii 1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20688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Friday AM chaired by </a:t>
            </a:r>
            <a:r>
              <a:rPr kumimoji="1" lang="en-US" altLang="ja-JP" dirty="0" err="1" smtClean="0">
                <a:solidFill>
                  <a:schemeClr val="bg1"/>
                </a:solidFill>
              </a:rPr>
              <a:t>Rana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836713"/>
            <a:ext cx="8229600" cy="2664295"/>
          </a:xfrm>
        </p:spPr>
        <p:txBody>
          <a:bodyPr>
            <a:normAutofit/>
          </a:bodyPr>
          <a:lstStyle/>
          <a:p>
            <a:r>
              <a:rPr kumimoji="1" lang="en-US" altLang="ja-JP" sz="2000" dirty="0" smtClean="0">
                <a:solidFill>
                  <a:schemeClr val="bg1"/>
                </a:solidFill>
              </a:rPr>
              <a:t>Miao (Caltech) summarized interferometer configurations with possible </a:t>
            </a:r>
            <a:r>
              <a:rPr lang="en-US" altLang="ja-JP" sz="2000" dirty="0" smtClean="0">
                <a:solidFill>
                  <a:schemeClr val="bg1"/>
                </a:solidFill>
              </a:rPr>
              <a:t>frequency bandwidths</a:t>
            </a:r>
          </a:p>
          <a:p>
            <a:r>
              <a:rPr kumimoji="1" lang="en-US" altLang="ja-JP" sz="2000" dirty="0" smtClean="0">
                <a:solidFill>
                  <a:schemeClr val="bg1"/>
                </a:solidFill>
              </a:rPr>
              <a:t>Stefan </a:t>
            </a:r>
            <a:r>
              <a:rPr kumimoji="1" lang="en-US" altLang="ja-JP" sz="2000" dirty="0" err="1" smtClean="0">
                <a:solidFill>
                  <a:schemeClr val="bg1"/>
                </a:solidFill>
              </a:rPr>
              <a:t>Hild</a:t>
            </a:r>
            <a:r>
              <a:rPr kumimoji="1" lang="en-US" altLang="ja-JP" sz="2000" dirty="0" smtClean="0">
                <a:solidFill>
                  <a:schemeClr val="bg1"/>
                </a:solidFill>
              </a:rPr>
              <a:t> (Glasgow) talked about LIGO-3G red design</a:t>
            </a:r>
          </a:p>
          <a:p>
            <a:pPr lvl="1"/>
            <a:r>
              <a:rPr lang="en-US" altLang="ja-JP" sz="1800" dirty="0" smtClean="0">
                <a:solidFill>
                  <a:schemeClr val="bg1"/>
                </a:solidFill>
              </a:rPr>
              <a:t>Xylophone: cryogenic at low frequencies/high power at high frequencies</a:t>
            </a:r>
            <a:r>
              <a:rPr kumimoji="1" lang="en-US" altLang="ja-JP" sz="18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altLang="ja-JP" sz="2000" dirty="0" err="1" smtClean="0">
                <a:solidFill>
                  <a:schemeClr val="bg1"/>
                </a:solidFill>
              </a:rPr>
              <a:t>Rana</a:t>
            </a:r>
            <a:r>
              <a:rPr lang="en-US" altLang="ja-JP" sz="2000" dirty="0" smtClean="0">
                <a:solidFill>
                  <a:schemeClr val="bg1"/>
                </a:solidFill>
              </a:rPr>
              <a:t> (Caltech) introduced LIGO-3G blue design</a:t>
            </a:r>
          </a:p>
          <a:p>
            <a:pPr lvl="1"/>
            <a:r>
              <a:rPr lang="en-US" altLang="ja-JP" sz="1800" dirty="0" smtClean="0">
                <a:solidFill>
                  <a:schemeClr val="bg1"/>
                </a:solidFill>
              </a:rPr>
              <a:t>Xylophone is nonsense! 120K silicon mass, </a:t>
            </a:r>
            <a:r>
              <a:rPr lang="en-US" altLang="ja-JP" sz="1800" dirty="0" err="1" smtClean="0">
                <a:solidFill>
                  <a:schemeClr val="bg1"/>
                </a:solidFill>
              </a:rPr>
              <a:t>AlGaX</a:t>
            </a:r>
            <a:r>
              <a:rPr lang="en-US" altLang="ja-JP" sz="1800" dirty="0" smtClean="0">
                <a:solidFill>
                  <a:schemeClr val="bg1"/>
                </a:solidFill>
              </a:rPr>
              <a:t> coat, 3MW, 1/30 GGN</a:t>
            </a:r>
          </a:p>
          <a:p>
            <a:r>
              <a:rPr kumimoji="1" lang="en-US" altLang="ja-JP" sz="2000" dirty="0" smtClean="0">
                <a:solidFill>
                  <a:schemeClr val="bg1"/>
                </a:solidFill>
              </a:rPr>
              <a:t>Stefan Ballmer (Syracuse) took LIGO-3G green design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1" y="3769901"/>
            <a:ext cx="4211960" cy="3088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3717032"/>
            <a:ext cx="4390778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テキスト ボックス 5"/>
          <p:cNvSpPr txBox="1"/>
          <p:nvPr/>
        </p:nvSpPr>
        <p:spPr>
          <a:xfrm>
            <a:off x="323528" y="3356992"/>
            <a:ext cx="2709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Frequency dependent loss</a:t>
            </a:r>
            <a:endParaRPr lang="ja-JP" altLang="en-US" dirty="0" smtClean="0">
              <a:solidFill>
                <a:schemeClr val="bg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796136" y="3429000"/>
            <a:ext cx="272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RGB sensitivity comparison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RaD_for_ET 1.jpg"/>
          <p:cNvPicPr>
            <a:picLocks noChangeAspect="1"/>
          </p:cNvPicPr>
          <p:nvPr/>
        </p:nvPicPr>
        <p:blipFill>
          <a:blip r:embed="rId2" cstate="print"/>
          <a:srcRect l="32995" t="49061"/>
          <a:stretch>
            <a:fillRect/>
          </a:stretch>
        </p:blipFill>
        <p:spPr>
          <a:xfrm>
            <a:off x="611560" y="548680"/>
            <a:ext cx="7986708" cy="417646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11560" y="0"/>
            <a:ext cx="7992888" cy="620688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Friday AM (2) chaired by </a:t>
            </a:r>
            <a:r>
              <a:rPr kumimoji="1" lang="en-US" altLang="ja-JP" dirty="0" err="1" smtClean="0">
                <a:solidFill>
                  <a:schemeClr val="bg1"/>
                </a:solidFill>
              </a:rPr>
              <a:t>Rana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539552" y="980729"/>
            <a:ext cx="7956376" cy="5877272"/>
          </a:xfrm>
        </p:spPr>
        <p:txBody>
          <a:bodyPr>
            <a:normAutofit fontScale="85000" lnSpcReduction="20000"/>
          </a:bodyPr>
          <a:lstStyle/>
          <a:p>
            <a:pPr lvl="1">
              <a:buNone/>
            </a:pPr>
            <a:endParaRPr kumimoji="1" lang="en-US" altLang="ja-JP" dirty="0" smtClean="0">
              <a:solidFill>
                <a:schemeClr val="bg1"/>
              </a:solidFill>
            </a:endParaRPr>
          </a:p>
          <a:p>
            <a:r>
              <a:rPr lang="en-US" altLang="ja-JP" dirty="0" err="1" smtClean="0">
                <a:solidFill>
                  <a:schemeClr val="bg1"/>
                </a:solidFill>
              </a:rPr>
              <a:t>Harald</a:t>
            </a:r>
            <a:r>
              <a:rPr lang="en-US" altLang="ja-JP" dirty="0" smtClean="0">
                <a:solidFill>
                  <a:schemeClr val="bg1"/>
                </a:solidFill>
              </a:rPr>
              <a:t> (AEI) summarized ET </a:t>
            </a:r>
          </a:p>
          <a:p>
            <a:pPr lvl="1"/>
            <a:r>
              <a:rPr lang="en-US" altLang="ja-JP" dirty="0" smtClean="0">
                <a:solidFill>
                  <a:schemeClr val="bg1"/>
                </a:solidFill>
              </a:rPr>
              <a:t>Full review of presentations </a:t>
            </a:r>
          </a:p>
          <a:p>
            <a:pPr lvl="1"/>
            <a:r>
              <a:rPr lang="en-US" altLang="ja-JP" dirty="0" smtClean="0">
                <a:solidFill>
                  <a:schemeClr val="bg1"/>
                </a:solidFill>
              </a:rPr>
              <a:t>1dB / year improvement in SQZ (Lisa </a:t>
            </a:r>
            <a:r>
              <a:rPr lang="en-US" altLang="ja-JP" dirty="0" err="1" smtClean="0">
                <a:solidFill>
                  <a:schemeClr val="bg1"/>
                </a:solidFill>
              </a:rPr>
              <a:t>Barsotti</a:t>
            </a:r>
            <a:r>
              <a:rPr lang="en-US" altLang="ja-JP" dirty="0" smtClean="0">
                <a:solidFill>
                  <a:schemeClr val="bg1"/>
                </a:solidFill>
              </a:rPr>
              <a:t>)</a:t>
            </a:r>
          </a:p>
          <a:p>
            <a:pPr lvl="1"/>
            <a:endParaRPr lang="en-US" altLang="ja-JP" dirty="0" smtClean="0">
              <a:solidFill>
                <a:schemeClr val="bg1"/>
              </a:solidFill>
            </a:endParaRPr>
          </a:p>
          <a:p>
            <a:pPr lvl="1"/>
            <a:endParaRPr lang="en-US" altLang="ja-JP" dirty="0" smtClean="0">
              <a:solidFill>
                <a:schemeClr val="bg1"/>
              </a:solidFill>
            </a:endParaRPr>
          </a:p>
          <a:p>
            <a:endParaRPr lang="en-US" altLang="ja-JP" dirty="0" smtClean="0">
              <a:solidFill>
                <a:schemeClr val="bg1"/>
              </a:solidFill>
            </a:endParaRPr>
          </a:p>
          <a:p>
            <a:endParaRPr lang="en-US" altLang="ja-JP" dirty="0" smtClean="0">
              <a:solidFill>
                <a:schemeClr val="bg1"/>
              </a:solidFill>
            </a:endParaRPr>
          </a:p>
          <a:p>
            <a:endParaRPr lang="en-US" altLang="ja-JP" dirty="0" smtClean="0">
              <a:solidFill>
                <a:schemeClr val="bg1"/>
              </a:solidFill>
            </a:endParaRPr>
          </a:p>
          <a:p>
            <a:endParaRPr lang="en-US" altLang="ja-JP" dirty="0" smtClean="0">
              <a:solidFill>
                <a:schemeClr val="bg1"/>
              </a:solidFill>
            </a:endParaRPr>
          </a:p>
          <a:p>
            <a:r>
              <a:rPr lang="en-US" altLang="ja-JP" dirty="0" smtClean="0"/>
              <a:t>Matt (MIT) proposed MANGO</a:t>
            </a:r>
          </a:p>
          <a:p>
            <a:pPr lvl="1"/>
            <a:r>
              <a:rPr lang="en-US" altLang="ja-JP" dirty="0" smtClean="0"/>
              <a:t>2Mg TMs</a:t>
            </a:r>
          </a:p>
          <a:p>
            <a:pPr lvl="1"/>
            <a:r>
              <a:rPr lang="en-US" altLang="ja-JP" dirty="0" smtClean="0"/>
              <a:t>10dB SQZ</a:t>
            </a:r>
          </a:p>
          <a:p>
            <a:pPr lvl="1"/>
            <a:r>
              <a:rPr lang="en-US" altLang="ja-JP" dirty="0" smtClean="0"/>
              <a:t>300m</a:t>
            </a:r>
          </a:p>
          <a:p>
            <a:pPr lvl="1"/>
            <a:r>
              <a:rPr lang="en-US" altLang="ja-JP" dirty="0" smtClean="0"/>
              <a:t>2mHz SUS</a:t>
            </a:r>
          </a:p>
          <a:p>
            <a:pPr>
              <a:buNone/>
            </a:pPr>
            <a:endParaRPr kumimoji="1" lang="en-US" altLang="ja-JP" dirty="0" smtClean="0">
              <a:solidFill>
                <a:schemeClr val="bg1"/>
              </a:solidFill>
            </a:endParaRPr>
          </a:p>
          <a:p>
            <a:pPr>
              <a:buNone/>
            </a:pP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6" name="Picture 3" descr="MangoMan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5300396"/>
            <a:ext cx="2076805" cy="1557604"/>
          </a:xfrm>
          <a:prstGeom prst="rect">
            <a:avLst/>
          </a:prstGeom>
        </p:spPr>
      </p:pic>
      <p:pic>
        <p:nvPicPr>
          <p:cNvPr id="7" name="Picture 3" descr="MangoMan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4248" y="5300396"/>
            <a:ext cx="2076805" cy="155760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 descr="hawaii 0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79512" y="908720"/>
            <a:ext cx="6480720" cy="5361459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sz="2800" dirty="0" smtClean="0"/>
              <a:t>Stephanie (FSU) talked the achievement of waveguide grating mirrors </a:t>
            </a:r>
          </a:p>
          <a:p>
            <a:r>
              <a:rPr lang="en-US" altLang="ja-JP" sz="2800" dirty="0"/>
              <a:t>Garrett </a:t>
            </a:r>
            <a:r>
              <a:rPr lang="en-US" altLang="ja-JP" sz="2800" dirty="0" smtClean="0"/>
              <a:t>Cole (VCQ) </a:t>
            </a:r>
            <a:r>
              <a:rPr lang="en-US" altLang="ja-JP" sz="2800" dirty="0"/>
              <a:t>presented the progress of transferred crystalline coating</a:t>
            </a:r>
            <a:endParaRPr lang="ja-JP" altLang="en-US" sz="2800" dirty="0"/>
          </a:p>
          <a:p>
            <a:r>
              <a:rPr kumimoji="1" lang="en-US" altLang="ja-JP" sz="2800" dirty="0" smtClean="0">
                <a:solidFill>
                  <a:schemeClr val="bg1"/>
                </a:solidFill>
              </a:rPr>
              <a:t>Angie (Stanford) reported the success of</a:t>
            </a:r>
            <a:r>
              <a:rPr lang="en-US" altLang="ja-JP" sz="2800" dirty="0" smtClean="0">
                <a:solidFill>
                  <a:schemeClr val="bg1"/>
                </a:solidFill>
              </a:rPr>
              <a:t> epitaxial integration of III-V coating on Si and got preliminary result of high reflectivity</a:t>
            </a:r>
          </a:p>
          <a:p>
            <a:r>
              <a:rPr kumimoji="1" lang="en-US" altLang="ja-JP" sz="2800" dirty="0" smtClean="0">
                <a:solidFill>
                  <a:schemeClr val="bg1"/>
                </a:solidFill>
              </a:rPr>
              <a:t>Tobias (AEI) summarized the effort of coating TNI to reach TN level.</a:t>
            </a:r>
          </a:p>
          <a:p>
            <a:r>
              <a:rPr lang="en-US" altLang="ja-JP" sz="2800" dirty="0" smtClean="0">
                <a:solidFill>
                  <a:schemeClr val="bg1"/>
                </a:solidFill>
              </a:rPr>
              <a:t>Andreas (Birmingham) produced 21W, LG33 (&gt;95%) from 120W LG00 mode by improving optical system</a:t>
            </a:r>
          </a:p>
          <a:p>
            <a:r>
              <a:rPr kumimoji="1" lang="en-US" altLang="ja-JP" sz="2800" dirty="0" err="1" smtClean="0">
                <a:solidFill>
                  <a:schemeClr val="bg1"/>
                </a:solidFill>
              </a:rPr>
              <a:t>Huan</a:t>
            </a:r>
            <a:r>
              <a:rPr kumimoji="1" lang="en-US" altLang="ja-JP" sz="2800" dirty="0" smtClean="0">
                <a:solidFill>
                  <a:schemeClr val="bg1"/>
                </a:solidFill>
              </a:rPr>
              <a:t> Yang mentioned the two kinds of coating thermal noise with estimation 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16" name="右矢印 15"/>
          <p:cNvSpPr/>
          <p:nvPr/>
        </p:nvSpPr>
        <p:spPr>
          <a:xfrm rot="2690163">
            <a:off x="4965127" y="3685647"/>
            <a:ext cx="1603909" cy="1427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kumimoji="1" lang="en-US" altLang="ja-JP" sz="3600" dirty="0" smtClean="0">
                <a:solidFill>
                  <a:schemeClr val="bg1"/>
                </a:solidFill>
              </a:rPr>
              <a:t>Monday AM(2):        </a:t>
            </a:r>
            <a:r>
              <a:rPr kumimoji="1" lang="en-US" altLang="ja-JP" sz="3100" dirty="0" smtClean="0">
                <a:solidFill>
                  <a:schemeClr val="bg1"/>
                </a:solidFill>
              </a:rPr>
              <a:t>chaired by Eric and Sheila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4" name="Grafik 2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3000" contrast="3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16" t="40796" r="17612" b="12238"/>
          <a:stretch/>
        </p:blipFill>
        <p:spPr>
          <a:xfrm>
            <a:off x="6679849" y="836712"/>
            <a:ext cx="2464151" cy="1559088"/>
          </a:xfrm>
          <a:prstGeom prst="rect">
            <a:avLst/>
          </a:prstGeom>
        </p:spPr>
      </p:pic>
      <p:pic>
        <p:nvPicPr>
          <p:cNvPr id="5" name="Picture 72" descr="x-section_figure.t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444208" y="2420888"/>
            <a:ext cx="307016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16"/>
          <p:cNvGrpSpPr/>
          <p:nvPr/>
        </p:nvGrpSpPr>
        <p:grpSpPr>
          <a:xfrm>
            <a:off x="6588224" y="4221088"/>
            <a:ext cx="2758968" cy="2140289"/>
            <a:chOff x="478766" y="1524000"/>
            <a:chExt cx="3730337" cy="2859134"/>
          </a:xfrm>
          <a:noFill/>
        </p:grpSpPr>
        <p:pic>
          <p:nvPicPr>
            <p:cNvPr id="7" name="Picture 6" descr="2915_ref_sim.pdf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7776" t="4896" r="4613" b="5835"/>
            <a:stretch/>
          </p:blipFill>
          <p:spPr>
            <a:xfrm>
              <a:off x="478766" y="1524000"/>
              <a:ext cx="3730337" cy="2859134"/>
            </a:xfrm>
            <a:prstGeom prst="rect">
              <a:avLst/>
            </a:prstGeom>
            <a:grpFill/>
          </p:spPr>
        </p:pic>
        <p:sp>
          <p:nvSpPr>
            <p:cNvPr id="10" name="TextBox 10"/>
            <p:cNvSpPr txBox="1"/>
            <p:nvPr/>
          </p:nvSpPr>
          <p:spPr>
            <a:xfrm>
              <a:off x="1337659" y="1620193"/>
              <a:ext cx="1052570" cy="35527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8000"/>
                  </a:solidFill>
                  <a:latin typeface="Calibri"/>
                  <a:cs typeface="Calibri"/>
                </a:rPr>
                <a:t>m</a:t>
              </a:r>
              <a:r>
                <a:rPr lang="en-US" sz="1400" dirty="0" smtClean="0">
                  <a:solidFill>
                    <a:srgbClr val="008000"/>
                  </a:solidFill>
                  <a:latin typeface="Calibri"/>
                  <a:cs typeface="Calibri"/>
                </a:rPr>
                <a:t>easured </a:t>
              </a:r>
            </a:p>
          </p:txBody>
        </p:sp>
        <p:sp>
          <p:nvSpPr>
            <p:cNvPr id="11" name="Rectangle 11"/>
            <p:cNvSpPr/>
            <p:nvPr/>
          </p:nvSpPr>
          <p:spPr>
            <a:xfrm>
              <a:off x="1240299" y="2004964"/>
              <a:ext cx="1042146" cy="355278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en-US" sz="1400" dirty="0" smtClean="0">
                  <a:solidFill>
                    <a:srgbClr val="0000FF"/>
                  </a:solidFill>
                  <a:latin typeface="Calibri"/>
                  <a:cs typeface="Calibri"/>
                </a:rPr>
                <a:t>imulated </a:t>
              </a:r>
              <a:endParaRPr lang="en-US" sz="1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  <p:cxnSp>
          <p:nvCxnSpPr>
            <p:cNvPr id="12" name="Straight Arrow Connector 12"/>
            <p:cNvCxnSpPr/>
            <p:nvPr/>
          </p:nvCxnSpPr>
          <p:spPr bwMode="auto">
            <a:xfrm>
              <a:off x="2413893" y="1787881"/>
              <a:ext cx="263881" cy="87960"/>
            </a:xfrm>
            <a:prstGeom prst="straightConnector1">
              <a:avLst/>
            </a:prstGeom>
            <a:grpFill/>
            <a:ln w="95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3" name="Straight Arrow Connector 13"/>
            <p:cNvCxnSpPr/>
            <p:nvPr/>
          </p:nvCxnSpPr>
          <p:spPr bwMode="auto">
            <a:xfrm>
              <a:off x="2237972" y="2227682"/>
              <a:ext cx="351841" cy="175921"/>
            </a:xfrm>
            <a:prstGeom prst="straightConnector1">
              <a:avLst/>
            </a:prstGeom>
            <a:grpFill/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4" name="右矢印 13"/>
          <p:cNvSpPr/>
          <p:nvPr/>
        </p:nvSpPr>
        <p:spPr>
          <a:xfrm>
            <a:off x="6228184" y="1340768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右矢印 14"/>
          <p:cNvSpPr/>
          <p:nvPr/>
        </p:nvSpPr>
        <p:spPr>
          <a:xfrm rot="1579860">
            <a:off x="5827106" y="2107854"/>
            <a:ext cx="568963" cy="1382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新しいイメー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-1"/>
            <a:ext cx="8220407" cy="616530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78098"/>
          </a:xfrm>
          <a:solidFill>
            <a:srgbClr val="00B0F0"/>
          </a:solidFill>
        </p:spPr>
        <p:txBody>
          <a:bodyPr/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Summary of this summary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Steady advancement of improving sensitivity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Extensive discussion</a:t>
            </a:r>
            <a:r>
              <a:rPr kumimoji="1" lang="en-US" altLang="ja-JP" dirty="0" smtClean="0">
                <a:solidFill>
                  <a:schemeClr val="bg1"/>
                </a:solidFill>
              </a:rPr>
              <a:t> for 3G detector   --- more novel ideas</a:t>
            </a:r>
          </a:p>
          <a:p>
            <a:endParaRPr lang="en-US" altLang="ja-JP" dirty="0" smtClean="0">
              <a:solidFill>
                <a:schemeClr val="bg1"/>
              </a:solidFill>
            </a:endParaRPr>
          </a:p>
          <a:p>
            <a:pPr>
              <a:buNone/>
            </a:pPr>
            <a:endParaRPr kumimoji="1" lang="en-US" altLang="ja-JP" dirty="0" smtClean="0">
              <a:solidFill>
                <a:schemeClr val="bg1"/>
              </a:solidFill>
            </a:endParaRPr>
          </a:p>
          <a:p>
            <a:r>
              <a:rPr kumimoji="1" lang="en-US" altLang="ja-JP" dirty="0" smtClean="0">
                <a:solidFill>
                  <a:schemeClr val="bg1"/>
                </a:solidFill>
              </a:rPr>
              <a:t>Convincing funding agency by continuous effort     --- Never give </a:t>
            </a:r>
            <a:r>
              <a:rPr kumimoji="1" lang="en-US" altLang="ja-JP" dirty="0" smtClean="0">
                <a:solidFill>
                  <a:schemeClr val="bg1"/>
                </a:solidFill>
              </a:rPr>
              <a:t>up !!</a:t>
            </a:r>
            <a:endParaRPr kumimoji="1" lang="en-US" altLang="ja-JP" dirty="0" smtClean="0">
              <a:solidFill>
                <a:schemeClr val="bg1"/>
              </a:solidFill>
            </a:endParaRPr>
          </a:p>
          <a:p>
            <a:r>
              <a:rPr lang="en-US" altLang="ja-JP" dirty="0" smtClean="0">
                <a:solidFill>
                  <a:schemeClr val="bg1"/>
                </a:solidFill>
              </a:rPr>
              <a:t>Open GW astronomy by first </a:t>
            </a:r>
            <a:r>
              <a:rPr lang="en-US" altLang="ja-JP" dirty="0" smtClean="0">
                <a:solidFill>
                  <a:schemeClr val="bg1"/>
                </a:solidFill>
              </a:rPr>
              <a:t>detection !!</a:t>
            </a:r>
          </a:p>
          <a:p>
            <a:r>
              <a:rPr kumimoji="1" lang="en-US" altLang="ja-JP" dirty="0" smtClean="0">
                <a:solidFill>
                  <a:schemeClr val="bg1"/>
                </a:solidFill>
              </a:rPr>
              <a:t>See you in Elba </a:t>
            </a:r>
            <a:r>
              <a:rPr lang="en-US" altLang="ja-JP" dirty="0" smtClean="0">
                <a:solidFill>
                  <a:schemeClr val="bg1"/>
                </a:solidFill>
              </a:rPr>
              <a:t>next year 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hawaii 1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5724128" y="620688"/>
            <a:ext cx="3419872" cy="36724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48680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r>
              <a:rPr kumimoji="1" lang="en-US" altLang="ja-JP" sz="3600" dirty="0" smtClean="0">
                <a:solidFill>
                  <a:schemeClr val="bg1"/>
                </a:solidFill>
              </a:rPr>
              <a:t>Monday PM  chaired by Sheila</a:t>
            </a:r>
            <a:endParaRPr kumimoji="1" lang="ja-JP" altLang="en-US" sz="3600" dirty="0">
              <a:solidFill>
                <a:schemeClr val="bg1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836712"/>
            <a:ext cx="5940152" cy="6021288"/>
          </a:xfrm>
        </p:spPr>
        <p:txBody>
          <a:bodyPr>
            <a:normAutofit fontScale="85000" lnSpcReduction="20000"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R. </a:t>
            </a:r>
            <a:r>
              <a:rPr kumimoji="1" lang="en-US" altLang="ja-JP" dirty="0" err="1" smtClean="0">
                <a:solidFill>
                  <a:schemeClr val="bg1"/>
                </a:solidFill>
              </a:rPr>
              <a:t>Bassiri</a:t>
            </a:r>
            <a:r>
              <a:rPr kumimoji="1" lang="en-US" altLang="ja-JP" dirty="0" smtClean="0">
                <a:solidFill>
                  <a:schemeClr val="bg1"/>
                </a:solidFill>
              </a:rPr>
              <a:t> (Stanford) reported on the optical absorption measurement from the viewpoint of atomic structure and </a:t>
            </a:r>
            <a:r>
              <a:rPr lang="en-US" altLang="ja-JP" dirty="0" smtClean="0">
                <a:solidFill>
                  <a:schemeClr val="bg1"/>
                </a:solidFill>
              </a:rPr>
              <a:t>presented</a:t>
            </a:r>
            <a:r>
              <a:rPr kumimoji="1" lang="en-US" altLang="ja-JP" dirty="0" smtClean="0">
                <a:solidFill>
                  <a:schemeClr val="bg1"/>
                </a:solidFill>
              </a:rPr>
              <a:t> deeper understanding</a:t>
            </a:r>
          </a:p>
          <a:p>
            <a:r>
              <a:rPr kumimoji="1" lang="en-US" altLang="ja-JP" dirty="0" err="1" smtClean="0">
                <a:solidFill>
                  <a:schemeClr val="bg1"/>
                </a:solidFill>
              </a:rPr>
              <a:t>Riccardo</a:t>
            </a:r>
            <a:r>
              <a:rPr kumimoji="1" lang="en-US" altLang="ja-JP" dirty="0" smtClean="0">
                <a:solidFill>
                  <a:schemeClr val="bg1"/>
                </a:solidFill>
              </a:rPr>
              <a:t> (</a:t>
            </a:r>
            <a:r>
              <a:rPr kumimoji="1" lang="en-US" altLang="ja-JP" dirty="0" err="1" smtClean="0">
                <a:solidFill>
                  <a:schemeClr val="bg1"/>
                </a:solidFill>
              </a:rPr>
              <a:t>Sannio</a:t>
            </a:r>
            <a:r>
              <a:rPr kumimoji="1" lang="en-US" altLang="ja-JP" dirty="0" smtClean="0">
                <a:solidFill>
                  <a:schemeClr val="bg1"/>
                </a:solidFill>
              </a:rPr>
              <a:t>) introduced the importance of </a:t>
            </a:r>
            <a:r>
              <a:rPr kumimoji="1" lang="en-US" altLang="ja-JP" dirty="0" err="1" smtClean="0">
                <a:solidFill>
                  <a:schemeClr val="bg1"/>
                </a:solidFill>
              </a:rPr>
              <a:t>nano</a:t>
            </a:r>
            <a:r>
              <a:rPr kumimoji="1" lang="en-US" altLang="ja-JP" dirty="0" smtClean="0">
                <a:solidFill>
                  <a:schemeClr val="bg1"/>
                </a:solidFill>
              </a:rPr>
              <a:t>-coating technology and the possibility of </a:t>
            </a:r>
            <a:r>
              <a:rPr lang="en-US" altLang="ja-JP" dirty="0" smtClean="0">
                <a:solidFill>
                  <a:schemeClr val="bg1"/>
                </a:solidFill>
              </a:rPr>
              <a:t>reduction of mechanical loss by stressed coating</a:t>
            </a:r>
            <a:endParaRPr kumimoji="1" lang="en-US" altLang="ja-JP" dirty="0" smtClean="0">
              <a:solidFill>
                <a:schemeClr val="bg1"/>
              </a:solidFill>
            </a:endParaRPr>
          </a:p>
          <a:p>
            <a:r>
              <a:rPr lang="en-US" altLang="ja-JP" dirty="0" smtClean="0">
                <a:solidFill>
                  <a:schemeClr val="bg1"/>
                </a:solidFill>
              </a:rPr>
              <a:t>Steve (H&amp;W College) showed big improvement of silica-doped </a:t>
            </a:r>
            <a:r>
              <a:rPr lang="en-US" altLang="ja-JP" dirty="0" err="1" smtClean="0">
                <a:solidFill>
                  <a:schemeClr val="bg1"/>
                </a:solidFill>
              </a:rPr>
              <a:t>zirconia</a:t>
            </a:r>
            <a:r>
              <a:rPr lang="en-US" altLang="ja-JP" dirty="0" smtClean="0">
                <a:solidFill>
                  <a:schemeClr val="bg1"/>
                </a:solidFill>
              </a:rPr>
              <a:t> amorphous coating </a:t>
            </a:r>
          </a:p>
          <a:p>
            <a:r>
              <a:rPr lang="en-US" altLang="ja-JP" dirty="0" smtClean="0">
                <a:solidFill>
                  <a:srgbClr val="FF0000"/>
                </a:solidFill>
              </a:rPr>
              <a:t>Ian Martin (Glasgow) summarized the progress of Glasgow with Stuart’s aggressive non-coated grating surface development</a:t>
            </a:r>
          </a:p>
          <a:p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120" y="692696"/>
            <a:ext cx="3345075" cy="3633160"/>
          </a:xfrm>
          <a:prstGeom prst="rect">
            <a:avLst/>
          </a:prstGeom>
        </p:spPr>
      </p:pic>
      <p:pic>
        <p:nvPicPr>
          <p:cNvPr id="5" name="図 4" descr="PennGWDAW12 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528" y="4293096"/>
            <a:ext cx="3419472" cy="2564904"/>
          </a:xfrm>
          <a:prstGeom prst="rect">
            <a:avLst/>
          </a:prstGeom>
        </p:spPr>
      </p:pic>
      <p:sp>
        <p:nvSpPr>
          <p:cNvPr id="6" name="右矢印 5"/>
          <p:cNvSpPr/>
          <p:nvPr/>
        </p:nvSpPr>
        <p:spPr>
          <a:xfrm rot="383995">
            <a:off x="4858436" y="4697509"/>
            <a:ext cx="811332" cy="27129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右矢印 6"/>
          <p:cNvSpPr/>
          <p:nvPr/>
        </p:nvSpPr>
        <p:spPr>
          <a:xfrm>
            <a:off x="5076056" y="1916832"/>
            <a:ext cx="513282" cy="2880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multilayerInterfLoss1.pdf"/>
          <p:cNvPicPr>
            <a:picLocks noChangeAspect="1"/>
          </p:cNvPicPr>
          <p:nvPr/>
        </p:nvPicPr>
        <p:blipFill>
          <a:blip r:embed="rId3" cstate="print"/>
          <a:srcRect l="8333" t="18160" r="8333" b="15801"/>
          <a:stretch>
            <a:fillRect/>
          </a:stretch>
        </p:blipFill>
        <p:spPr>
          <a:xfrm>
            <a:off x="0" y="1412776"/>
            <a:ext cx="8991600" cy="5035296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" name="Grouper 35"/>
          <p:cNvGrpSpPr/>
          <p:nvPr/>
        </p:nvGrpSpPr>
        <p:grpSpPr>
          <a:xfrm>
            <a:off x="1259632" y="1196752"/>
            <a:ext cx="5486400" cy="3374091"/>
            <a:chOff x="1371600" y="740709"/>
            <a:chExt cx="5486400" cy="3374091"/>
          </a:xfrm>
        </p:grpSpPr>
        <p:grpSp>
          <p:nvGrpSpPr>
            <p:cNvPr id="4" name="Grouper 14"/>
            <p:cNvGrpSpPr/>
            <p:nvPr/>
          </p:nvGrpSpPr>
          <p:grpSpPr>
            <a:xfrm>
              <a:off x="1371600" y="740709"/>
              <a:ext cx="5486400" cy="3297891"/>
              <a:chOff x="5410200" y="3386418"/>
              <a:chExt cx="5486400" cy="3297891"/>
            </a:xfrm>
          </p:grpSpPr>
          <p:sp>
            <p:nvSpPr>
              <p:cNvPr id="18" name="Bouée 17"/>
              <p:cNvSpPr/>
              <p:nvPr/>
            </p:nvSpPr>
            <p:spPr bwMode="auto">
              <a:xfrm>
                <a:off x="9525000" y="3864909"/>
                <a:ext cx="381000" cy="2819400"/>
              </a:xfrm>
              <a:prstGeom prst="donut">
                <a:avLst>
                  <a:gd name="adj" fmla="val 4565"/>
                </a:avLst>
              </a:prstGeom>
              <a:solidFill>
                <a:srgbClr val="FF0000"/>
              </a:solidFill>
              <a:ln w="63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fr-F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Calibri" charset="0"/>
                </a:endParaRPr>
              </a:p>
            </p:txBody>
          </p:sp>
          <p:cxnSp>
            <p:nvCxnSpPr>
              <p:cNvPr id="20" name="AutoShape 10"/>
              <p:cNvCxnSpPr>
                <a:cxnSpLocks noChangeShapeType="1"/>
                <a:stCxn id="21" idx="2"/>
                <a:endCxn id="18" idx="1"/>
              </p:cNvCxnSpPr>
              <p:nvPr/>
            </p:nvCxnSpPr>
            <p:spPr bwMode="auto">
              <a:xfrm rot="16200000" flipH="1">
                <a:off x="8622552" y="3319557"/>
                <a:ext cx="489092" cy="1427396"/>
              </a:xfrm>
              <a:prstGeom prst="straightConnector1">
                <a:avLst/>
              </a:prstGeom>
              <a:noFill/>
              <a:ln w="12600">
                <a:solidFill>
                  <a:srgbClr val="FF0000"/>
                </a:solidFill>
                <a:miter lim="800000"/>
                <a:headEnd/>
                <a:tailEnd type="triangle" w="med" len="med"/>
              </a:ln>
            </p:spPr>
          </p:cxnSp>
          <p:sp>
            <p:nvSpPr>
              <p:cNvPr id="21" name="Text Box 8"/>
              <p:cNvSpPr txBox="1">
                <a:spLocks noChangeArrowheads="1"/>
              </p:cNvSpPr>
              <p:nvPr/>
            </p:nvSpPr>
            <p:spPr bwMode="auto">
              <a:xfrm>
                <a:off x="5410200" y="3386418"/>
                <a:ext cx="5486400" cy="402291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square"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pPr algn="ctr">
                  <a:buClrTx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fr-FR" sz="2000" dirty="0" smtClean="0">
                    <a:solidFill>
                      <a:srgbClr val="FF0000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interfaces </a:t>
                </a:r>
                <a:r>
                  <a:rPr lang="fr-FR" sz="2000" dirty="0" err="1" smtClean="0">
                    <a:solidFill>
                      <a:srgbClr val="FF0000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only</a:t>
                </a:r>
                <a:r>
                  <a:rPr lang="fr-FR" sz="2000" dirty="0" smtClean="0">
                    <a:solidFill>
                      <a:srgbClr val="FF0000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 </a:t>
                </a:r>
                <a:r>
                  <a:rPr lang="fr-FR" sz="2000" dirty="0" err="1" smtClean="0">
                    <a:solidFill>
                      <a:srgbClr val="FF0000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partly</a:t>
                </a:r>
                <a:r>
                  <a:rPr lang="fr-FR" sz="2000" dirty="0" smtClean="0">
                    <a:solidFill>
                      <a:srgbClr val="FF0000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 </a:t>
                </a:r>
                <a:r>
                  <a:rPr lang="fr-FR" sz="2000" dirty="0" err="1" smtClean="0">
                    <a:solidFill>
                      <a:srgbClr val="FF0000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fill</a:t>
                </a:r>
                <a:r>
                  <a:rPr lang="fr-FR" sz="2000" dirty="0" smtClean="0">
                    <a:solidFill>
                      <a:srgbClr val="FF0000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 the gap</a:t>
                </a:r>
                <a:endParaRPr lang="fr-FR" sz="2000" dirty="0">
                  <a:solidFill>
                    <a:srgbClr val="FF0000"/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</p:grpSp>
        <p:sp>
          <p:nvSpPr>
            <p:cNvPr id="23" name="Bouée 22"/>
            <p:cNvSpPr/>
            <p:nvPr/>
          </p:nvSpPr>
          <p:spPr bwMode="auto">
            <a:xfrm>
              <a:off x="3429000" y="2438400"/>
              <a:ext cx="304800" cy="1676400"/>
            </a:xfrm>
            <a:prstGeom prst="donut">
              <a:avLst>
                <a:gd name="adj" fmla="val 4565"/>
              </a:avLst>
            </a:prstGeom>
            <a:solidFill>
              <a:srgbClr val="FF0000"/>
            </a:solidFill>
            <a:ln w="63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fr-F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</a:endParaRPr>
            </a:p>
          </p:txBody>
        </p:sp>
        <p:cxnSp>
          <p:nvCxnSpPr>
            <p:cNvPr id="31" name="AutoShape 10"/>
            <p:cNvCxnSpPr>
              <a:cxnSpLocks noChangeShapeType="1"/>
              <a:stCxn id="21" idx="2"/>
              <a:endCxn id="23" idx="0"/>
            </p:cNvCxnSpPr>
            <p:nvPr/>
          </p:nvCxnSpPr>
          <p:spPr bwMode="auto">
            <a:xfrm rot="5400000">
              <a:off x="3200400" y="1524000"/>
              <a:ext cx="1295400" cy="533400"/>
            </a:xfrm>
            <a:prstGeom prst="straightConnector1">
              <a:avLst/>
            </a:prstGeom>
            <a:noFill/>
            <a:ln w="12600">
              <a:solidFill>
                <a:srgbClr val="FF0000"/>
              </a:solidFill>
              <a:miter lim="800000"/>
              <a:headEnd/>
              <a:tailEnd type="triangle" w="med" len="med"/>
            </a:ln>
          </p:spPr>
        </p:cxnSp>
      </p:grpSp>
      <p:sp>
        <p:nvSpPr>
          <p:cNvPr id="22" name="正方形/長方形 21"/>
          <p:cNvSpPr/>
          <p:nvPr/>
        </p:nvSpPr>
        <p:spPr>
          <a:xfrm>
            <a:off x="251520" y="0"/>
            <a:ext cx="7992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 smtClean="0"/>
              <a:t>Massimo (LMA) presented recent result on multi-layer coating loss and described the update of atomic layer deposition </a:t>
            </a: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09320"/>
            <a:ext cx="1760537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flag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7056784" cy="620688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Tuesday AM(1)  chaired by F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08720"/>
            <a:ext cx="6732240" cy="4741987"/>
          </a:xfrm>
        </p:spPr>
        <p:txBody>
          <a:bodyPr/>
          <a:lstStyle/>
          <a:p>
            <a:r>
              <a:rPr kumimoji="1" lang="en-US" altLang="ja-JP" dirty="0" err="1" smtClean="0">
                <a:solidFill>
                  <a:srgbClr val="FF0000"/>
                </a:solidFill>
              </a:rPr>
              <a:t>Takanori</a:t>
            </a:r>
            <a:r>
              <a:rPr kumimoji="1" lang="en-US" altLang="ja-JP" dirty="0" smtClean="0">
                <a:solidFill>
                  <a:srgbClr val="FF0000"/>
                </a:solidFill>
              </a:rPr>
              <a:t> (UT) showed the design of  KAGAR SAS for cryogenic </a:t>
            </a:r>
            <a:r>
              <a:rPr kumimoji="1" lang="en-US" altLang="ja-JP" dirty="0" smtClean="0">
                <a:solidFill>
                  <a:schemeClr val="bg1"/>
                </a:solidFill>
              </a:rPr>
              <a:t>interferometer with a rid body simulation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8337" y="0"/>
            <a:ext cx="22156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33700"/>
            <a:ext cx="5200650" cy="392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hawaii 15-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0" y="1124744"/>
            <a:ext cx="8610600" cy="4114800"/>
          </a:xfrm>
        </p:spPr>
        <p:txBody>
          <a:bodyPr/>
          <a:lstStyle/>
          <a:p>
            <a:r>
              <a:rPr lang="en-US" altLang="ja-JP" sz="2200" dirty="0" smtClean="0">
                <a:solidFill>
                  <a:srgbClr val="FFC000"/>
                </a:solidFill>
              </a:rPr>
              <a:t>On/off test reveals effect of reducing the control signal at low frequencies (only triggers between 50 and 200 Hz shown)</a:t>
            </a:r>
          </a:p>
          <a:p>
            <a:r>
              <a:rPr lang="en-US" altLang="ja-JP" sz="2200" dirty="0" smtClean="0">
                <a:solidFill>
                  <a:srgbClr val="FF0000"/>
                </a:solidFill>
              </a:rPr>
              <a:t>Stationary noise level did not significantly change during test</a:t>
            </a:r>
          </a:p>
        </p:txBody>
      </p:sp>
      <p:pic>
        <p:nvPicPr>
          <p:cNvPr id="26628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2362200"/>
            <a:ext cx="52578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Box 4"/>
          <p:cNvSpPr txBox="1">
            <a:spLocks noChangeArrowheads="1"/>
          </p:cNvSpPr>
          <p:nvPr/>
        </p:nvSpPr>
        <p:spPr bwMode="auto">
          <a:xfrm>
            <a:off x="3733800" y="2819400"/>
            <a:ext cx="1447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800"/>
              <a:t>~2x fewer transients in this band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95536" y="602128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Ryan </a:t>
            </a:r>
            <a:r>
              <a:rPr kumimoji="1" lang="en-US" altLang="ja-JP" dirty="0" err="1" smtClean="0"/>
              <a:t>DeRosa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395536" y="188640"/>
            <a:ext cx="8352928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ja-JP" sz="2400" dirty="0" smtClean="0"/>
              <a:t>Ryan (LSU) tackled to suppress seismic peaks by feed-forward subtraction at S5/S6 showing transient rate improvement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 descr="画像iphone 2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242" name="Picture 1" descr="Virgo_EIB-SA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3681" y="1908201"/>
            <a:ext cx="4466880" cy="2929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1"/>
          <p:cNvSpPr txBox="1">
            <a:spLocks noChangeArrowheads="1"/>
          </p:cNvSpPr>
          <p:nvPr/>
        </p:nvSpPr>
        <p:spPr bwMode="auto">
          <a:xfrm>
            <a:off x="395536" y="1340768"/>
            <a:ext cx="5114880" cy="55301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85558" rIns="0" bIns="0"/>
          <a:lstStyle/>
          <a:p>
            <a:pPr marL="0" lvl="1">
              <a:lnSpc>
                <a:spcPct val="83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</a:pPr>
            <a:r>
              <a:rPr lang="en-US" sz="2500" dirty="0">
                <a:solidFill>
                  <a:srgbClr val="FF0066"/>
                </a:solidFill>
                <a:latin typeface="Comic Sans MS" pitchFamily="66" charset="0"/>
              </a:rPr>
              <a:t>EIB-SAS Solution option history</a:t>
            </a:r>
          </a:p>
          <a:p>
            <a:pPr>
              <a:lnSpc>
                <a:spcPct val="83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</a:pPr>
            <a:endParaRPr lang="en-US" dirty="0">
              <a:solidFill>
                <a:srgbClr val="FF0066"/>
              </a:solidFill>
              <a:latin typeface="Comic Sans MS" pitchFamily="66" charset="0"/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</a:pPr>
            <a:endParaRPr lang="en-US" dirty="0">
              <a:solidFill>
                <a:srgbClr val="FF0066"/>
              </a:solidFill>
              <a:latin typeface="Comic Sans MS" pitchFamily="66" charset="0"/>
            </a:endParaRPr>
          </a:p>
          <a:p>
            <a:pPr>
              <a:lnSpc>
                <a:spcPct val="83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</a:pPr>
            <a:endParaRPr lang="en-US" sz="1500" dirty="0">
              <a:solidFill>
                <a:srgbClr val="FF0066"/>
              </a:solidFill>
              <a:latin typeface="Comic Sans MS" pitchFamily="66" charset="0"/>
            </a:endParaRPr>
          </a:p>
        </p:txBody>
      </p:sp>
      <p:sp>
        <p:nvSpPr>
          <p:cNvPr id="10244" name="Rectangle 262"/>
          <p:cNvSpPr>
            <a:spLocks noChangeArrowheads="1"/>
          </p:cNvSpPr>
          <p:nvPr/>
        </p:nvSpPr>
        <p:spPr bwMode="auto">
          <a:xfrm>
            <a:off x="-128160" y="2115582"/>
            <a:ext cx="2488321" cy="914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marL="308165" lvl="1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Chosen solution:</a:t>
            </a:r>
          </a:p>
          <a:p>
            <a:pPr marL="308165" lvl="1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Highly-compliant suspension</a:t>
            </a:r>
          </a:p>
        </p:txBody>
      </p:sp>
      <p:sp>
        <p:nvSpPr>
          <p:cNvPr id="102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8EB9EF5-E04B-44AF-BD89-12AE1611B4E6}" type="slidenum">
              <a:rPr lang="en-US" smtClean="0">
                <a:ea typeface="Arial Unicode MS" pitchFamily="50" charset="-128"/>
                <a:cs typeface="Arial Unicode MS" pitchFamily="50" charset="-128"/>
              </a:rPr>
              <a:pPr/>
              <a:t>8</a:t>
            </a:fld>
            <a:endParaRPr lang="en-US" smtClean="0"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33760" y="6601653"/>
            <a:ext cx="2890080" cy="256347"/>
          </a:xfrm>
        </p:spPr>
        <p:txBody>
          <a:bodyPr/>
          <a:lstStyle/>
          <a:p>
            <a:pPr>
              <a:defRPr/>
            </a:pPr>
            <a:r>
              <a:rPr lang="en-US" sz="1000" dirty="0" smtClean="0">
                <a:latin typeface="Comic Sans MS" pitchFamily="66" charset="0"/>
              </a:rPr>
              <a:t>GWADW May 15, 2012</a:t>
            </a:r>
          </a:p>
        </p:txBody>
      </p:sp>
      <p:sp>
        <p:nvSpPr>
          <p:cNvPr id="10247" name="Freeform 11"/>
          <p:cNvSpPr>
            <a:spLocks/>
          </p:cNvSpPr>
          <p:nvPr/>
        </p:nvSpPr>
        <p:spPr bwMode="auto">
          <a:xfrm>
            <a:off x="1438560" y="1522240"/>
            <a:ext cx="6081120" cy="3963296"/>
          </a:xfrm>
          <a:custGeom>
            <a:avLst/>
            <a:gdLst>
              <a:gd name="T0" fmla="*/ 4254952 w 6704120"/>
              <a:gd name="T1" fmla="*/ 0 h 4369293"/>
              <a:gd name="T2" fmla="*/ 6403133 w 6704120"/>
              <a:gd name="T3" fmla="*/ 1135573 h 4369293"/>
              <a:gd name="T4" fmla="*/ 6056931 w 6704120"/>
              <a:gd name="T5" fmla="*/ 3788197 h 4369293"/>
              <a:gd name="T6" fmla="*/ 2994446 w 6704120"/>
              <a:gd name="T7" fmla="*/ 4293888 h 4369293"/>
              <a:gd name="T8" fmla="*/ 358030 w 6704120"/>
              <a:gd name="T9" fmla="*/ 3353490 h 4369293"/>
              <a:gd name="T10" fmla="*/ 846254 w 6704120"/>
              <a:gd name="T11" fmla="*/ 2102579 h 4369293"/>
              <a:gd name="T12" fmla="*/ 846254 w 6704120"/>
              <a:gd name="T13" fmla="*/ 2102579 h 43692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704120"/>
              <a:gd name="T22" fmla="*/ 0 h 4369293"/>
              <a:gd name="T23" fmla="*/ 6704120 w 6704120"/>
              <a:gd name="T24" fmla="*/ 4369293 h 43692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704120" h="4369293">
                <a:moveTo>
                  <a:pt x="4255363" y="0"/>
                </a:moveTo>
                <a:cubicBezTo>
                  <a:pt x="5179380" y="252273"/>
                  <a:pt x="6103398" y="504547"/>
                  <a:pt x="6403759" y="1136341"/>
                </a:cubicBezTo>
                <a:cubicBezTo>
                  <a:pt x="6704120" y="1768135"/>
                  <a:pt x="6625701" y="3264023"/>
                  <a:pt x="6057530" y="3790765"/>
                </a:cubicBezTo>
                <a:cubicBezTo>
                  <a:pt x="5489359" y="4317507"/>
                  <a:pt x="3944645" y="4369293"/>
                  <a:pt x="2994734" y="4296792"/>
                </a:cubicBezTo>
                <a:cubicBezTo>
                  <a:pt x="2044823" y="4224291"/>
                  <a:pt x="716132" y="3721223"/>
                  <a:pt x="358066" y="3355759"/>
                </a:cubicBezTo>
                <a:cubicBezTo>
                  <a:pt x="0" y="2990295"/>
                  <a:pt x="846338" y="2104007"/>
                  <a:pt x="846338" y="2104007"/>
                </a:cubicBezTo>
              </a:path>
            </a:pathLst>
          </a:custGeom>
          <a:noFill/>
          <a:ln w="38100" cap="flat" cmpd="sng" algn="ctr">
            <a:solidFill>
              <a:srgbClr val="0033CC"/>
            </a:solidFill>
            <a:prstDash val="solid"/>
            <a:round/>
            <a:headEnd type="none" w="med" len="med"/>
            <a:tailEnd type="stealth" w="lg" len="lg"/>
          </a:ln>
        </p:spPr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10248" name="Rectangle 11"/>
          <p:cNvSpPr>
            <a:spLocks noChangeArrowheads="1"/>
          </p:cNvSpPr>
          <p:nvPr/>
        </p:nvSpPr>
        <p:spPr bwMode="auto">
          <a:xfrm>
            <a:off x="7544160" y="2530346"/>
            <a:ext cx="1807383" cy="36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pPr marL="308165" lvl="1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</a:pP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Stiffer legs</a:t>
            </a:r>
          </a:p>
        </p:txBody>
      </p:sp>
      <p:sp>
        <p:nvSpPr>
          <p:cNvPr id="10249" name="Rectangle 12"/>
          <p:cNvSpPr>
            <a:spLocks noChangeArrowheads="1"/>
          </p:cNvSpPr>
          <p:nvPr/>
        </p:nvSpPr>
        <p:spPr bwMode="auto">
          <a:xfrm>
            <a:off x="7198560" y="5226309"/>
            <a:ext cx="2204927" cy="36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pPr marL="308165" lvl="1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</a:pP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Stiffer support</a:t>
            </a:r>
          </a:p>
        </p:txBody>
      </p:sp>
      <p:pic>
        <p:nvPicPr>
          <p:cNvPr id="10250" name="Picture 8" descr="Granite.tif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12480" y="3567255"/>
            <a:ext cx="2531520" cy="144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1" name="Picture 7" descr="Tripod.tif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54400" y="594783"/>
            <a:ext cx="2211840" cy="1676336"/>
          </a:xfrm>
          <a:prstGeom prst="rect">
            <a:avLst/>
          </a:prstGeom>
          <a:noFill/>
          <a:ln w="41275">
            <a:noFill/>
            <a:miter lim="800000"/>
            <a:headEnd/>
            <a:tailEnd/>
          </a:ln>
        </p:spPr>
      </p:pic>
      <p:pic>
        <p:nvPicPr>
          <p:cNvPr id="10252" name="Picture 2"/>
          <p:cNvPicPr>
            <a:picLocks noChangeAspect="1" noChangeArrowheads="1"/>
          </p:cNvPicPr>
          <p:nvPr/>
        </p:nvPicPr>
        <p:blipFill>
          <a:blip r:embed="rId6" cstate="print"/>
          <a:srcRect r="27258" b="10265"/>
          <a:stretch>
            <a:fillRect/>
          </a:stretch>
        </p:blipFill>
        <p:spPr bwMode="auto">
          <a:xfrm>
            <a:off x="79200" y="4657449"/>
            <a:ext cx="3640320" cy="220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3" name="Rectangle 13"/>
          <p:cNvSpPr>
            <a:spLocks noChangeArrowheads="1"/>
          </p:cNvSpPr>
          <p:nvPr/>
        </p:nvSpPr>
        <p:spPr bwMode="auto">
          <a:xfrm>
            <a:off x="3396961" y="5848455"/>
            <a:ext cx="3690910" cy="36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pPr marL="308165" lvl="1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</a:pP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Active isolation (TMC-</a:t>
            </a:r>
            <a:r>
              <a:rPr lang="en-US" dirty="0" err="1">
                <a:solidFill>
                  <a:schemeClr val="bg1"/>
                </a:solidFill>
                <a:latin typeface="Comic Sans MS" pitchFamily="66" charset="0"/>
              </a:rPr>
              <a:t>Stacis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)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524328" y="6381328"/>
            <a:ext cx="1410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Eric (NIKHEF)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179512" y="0"/>
            <a:ext cx="84249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dirty="0" smtClean="0">
                <a:solidFill>
                  <a:schemeClr val="bg1"/>
                </a:solidFill>
              </a:rPr>
              <a:t>Eric (NIKHEF)reported EIB-SAS, multi-SAS and high sensitive thermally limited acceleromet</a:t>
            </a:r>
            <a:r>
              <a:rPr lang="en-US" altLang="ja-JP" sz="2800" dirty="0" smtClean="0">
                <a:solidFill>
                  <a:schemeClr val="bg1">
                    <a:lumMod val="65000"/>
                  </a:schemeClr>
                </a:solidFill>
              </a:rPr>
              <a:t>er </a:t>
            </a:r>
            <a:endParaRPr lang="ja-JP" altLang="en-US" sz="2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06090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Tuesday AM(2) chaired by Jan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80728"/>
            <a:ext cx="5122912" cy="5877272"/>
          </a:xfrm>
        </p:spPr>
        <p:txBody>
          <a:bodyPr>
            <a:normAutofit fontScale="92500" lnSpcReduction="20000"/>
          </a:bodyPr>
          <a:lstStyle/>
          <a:p>
            <a:r>
              <a:rPr kumimoji="1" lang="en-US" altLang="ja-JP" dirty="0" smtClean="0"/>
              <a:t>Sergey (UF) removed line noise with bi-linear coupling using wavelet analysis for S5/S6 data</a:t>
            </a:r>
          </a:p>
          <a:p>
            <a:r>
              <a:rPr lang="en-US" altLang="ja-JP" dirty="0" smtClean="0"/>
              <a:t>Nick (</a:t>
            </a:r>
            <a:r>
              <a:rPr lang="en-US" altLang="ja-JP" dirty="0" err="1" smtClean="0"/>
              <a:t>Strathclyde</a:t>
            </a:r>
            <a:r>
              <a:rPr lang="en-US" altLang="ja-JP" dirty="0" smtClean="0"/>
              <a:t>) reviewed multi-pole expansion of gravity field by test mass for simpler calculation</a:t>
            </a:r>
          </a:p>
          <a:p>
            <a:r>
              <a:rPr kumimoji="1" lang="en-US" altLang="ja-JP" dirty="0" err="1" smtClean="0"/>
              <a:t>Jenne</a:t>
            </a:r>
            <a:r>
              <a:rPr kumimoji="1" lang="en-US" altLang="ja-JP" dirty="0" smtClean="0"/>
              <a:t> (Caltech) measured Newtonian noise against simulation</a:t>
            </a:r>
          </a:p>
          <a:p>
            <a:r>
              <a:rPr lang="en-US" altLang="ja-JP" dirty="0" smtClean="0"/>
              <a:t>Mark (NIKHEF) analyzed Newtonian noise by simulation and subtracted  for ET and </a:t>
            </a:r>
            <a:r>
              <a:rPr lang="en-US" altLang="ja-JP" dirty="0" err="1" smtClean="0"/>
              <a:t>aVirgo</a:t>
            </a:r>
            <a:r>
              <a:rPr lang="en-US" altLang="ja-JP" dirty="0" smtClean="0"/>
              <a:t>.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692696"/>
            <a:ext cx="3744416" cy="2886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Placeholder 6" descr="AdVSen_NNspecvar_close1_sur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42" r="5772"/>
          <a:stretch>
            <a:fillRect/>
          </a:stretch>
        </p:blipFill>
        <p:spPr>
          <a:xfrm>
            <a:off x="4860032" y="3635809"/>
            <a:ext cx="3960440" cy="3222191"/>
          </a:xfrm>
          <a:prstGeom prst="rect">
            <a:avLst/>
          </a:prstGeom>
        </p:spPr>
      </p:pic>
      <p:sp>
        <p:nvSpPr>
          <p:cNvPr id="6" name="右矢印 5"/>
          <p:cNvSpPr/>
          <p:nvPr/>
        </p:nvSpPr>
        <p:spPr>
          <a:xfrm rot="19150124">
            <a:off x="4337965" y="3599761"/>
            <a:ext cx="1178935" cy="1634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右矢印 6"/>
          <p:cNvSpPr/>
          <p:nvPr/>
        </p:nvSpPr>
        <p:spPr>
          <a:xfrm>
            <a:off x="4427984" y="5733256"/>
            <a:ext cx="50405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</TotalTime>
  <Words>1305</Words>
  <Application>Microsoft Office PowerPoint</Application>
  <PresentationFormat>画面に合わせる (4:3)</PresentationFormat>
  <Paragraphs>174</Paragraphs>
  <Slides>30</Slides>
  <Notes>1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30</vt:i4>
      </vt:variant>
    </vt:vector>
  </HeadingPairs>
  <TitlesOfParts>
    <vt:vector size="31" baseType="lpstr">
      <vt:lpstr>Office テーマ</vt:lpstr>
      <vt:lpstr>Summary of GWADW2012</vt:lpstr>
      <vt:lpstr>Monday AM (1): Welcome by Syd and chaired by Sathya</vt:lpstr>
      <vt:lpstr>Monday AM(2):        chaired by Eric and Sheila</vt:lpstr>
      <vt:lpstr>Monday PM  chaired by Sheila</vt:lpstr>
      <vt:lpstr>スライド 5</vt:lpstr>
      <vt:lpstr>Tuesday AM(1)  chaired by F</vt:lpstr>
      <vt:lpstr>スライド 7</vt:lpstr>
      <vt:lpstr>スライド 8</vt:lpstr>
      <vt:lpstr>Tuesday AM(2) chaired by Jan</vt:lpstr>
      <vt:lpstr>Tuesday PM chaired by Hiro and Andreas</vt:lpstr>
      <vt:lpstr>スライド 11</vt:lpstr>
      <vt:lpstr>スライド 12</vt:lpstr>
      <vt:lpstr>スライド 13</vt:lpstr>
      <vt:lpstr>スライド 14</vt:lpstr>
      <vt:lpstr>スライド 15</vt:lpstr>
      <vt:lpstr>Wednesday AM chaired by Roman</vt:lpstr>
      <vt:lpstr> Broadband sensitivityLIGO: H1        - 2.1dB</vt:lpstr>
      <vt:lpstr>スライド 18</vt:lpstr>
      <vt:lpstr>スライド 19</vt:lpstr>
      <vt:lpstr>Thursday AM chaired by David</vt:lpstr>
      <vt:lpstr>Thursday  AM chaired by David</vt:lpstr>
      <vt:lpstr>スライド 22</vt:lpstr>
      <vt:lpstr>Thursday AM chaired by Sathya</vt:lpstr>
      <vt:lpstr>Thursday PM chaired by David</vt:lpstr>
      <vt:lpstr>Thursday PM chaired by David</vt:lpstr>
      <vt:lpstr>Thursday PM chaired by David</vt:lpstr>
      <vt:lpstr>スライド 27</vt:lpstr>
      <vt:lpstr>Friday AM chaired by Rana</vt:lpstr>
      <vt:lpstr>Friday AM (2) chaired by Rana</vt:lpstr>
      <vt:lpstr>Summary of this summary</vt:lpstr>
    </vt:vector>
  </TitlesOfParts>
  <Company>ICRR, UT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Summary of GWADW2012</dc:title>
  <dc:creator>Kuroda Kazuaki</dc:creator>
  <cp:lastModifiedBy>Kuroda Kazuaki</cp:lastModifiedBy>
  <cp:revision>37</cp:revision>
  <dcterms:created xsi:type="dcterms:W3CDTF">2012-05-15T08:30:48Z</dcterms:created>
  <dcterms:modified xsi:type="dcterms:W3CDTF">2012-05-19T03:58:24Z</dcterms:modified>
</cp:coreProperties>
</file>