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notesSlides/notesSlide34.xml" ContentType="application/vnd.openxmlformats-officedocument.presentationml.notesSlide+xml"/>
  <Override PartName="/ppt/tags/tag39.xml" ContentType="application/vnd.openxmlformats-officedocument.presentationml.tags+xml"/>
  <Override PartName="/ppt/notesSlides/notesSlide35.xml" ContentType="application/vnd.openxmlformats-officedocument.presentationml.notesSlide+xml"/>
  <Override PartName="/ppt/tags/tag40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51.xml" ContentType="application/vnd.openxmlformats-officedocument.presentationml.tags+xml"/>
  <Override PartName="/ppt/notesSlides/notesSlide46.xml" ContentType="application/vnd.openxmlformats-officedocument.presentationml.notesSlide+xml"/>
  <Override PartName="/ppt/tags/tag52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53.xml" ContentType="application/vnd.openxmlformats-officedocument.presentationml.tags+xml"/>
  <Override PartName="/ppt/notesSlides/notesSlide51.xml" ContentType="application/vnd.openxmlformats-officedocument.presentationml.notesSlide+xml"/>
  <Override PartName="/ppt/tags/tag54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notesMasterIdLst>
    <p:notesMasterId r:id="rId84"/>
  </p:notesMasterIdLst>
  <p:handoutMasterIdLst>
    <p:handoutMasterId r:id="rId85"/>
  </p:handoutMasterIdLst>
  <p:sldIdLst>
    <p:sldId id="847" r:id="rId2"/>
    <p:sldId id="865" r:id="rId3"/>
    <p:sldId id="948" r:id="rId4"/>
    <p:sldId id="944" r:id="rId5"/>
    <p:sldId id="908" r:id="rId6"/>
    <p:sldId id="909" r:id="rId7"/>
    <p:sldId id="910" r:id="rId8"/>
    <p:sldId id="870" r:id="rId9"/>
    <p:sldId id="911" r:id="rId10"/>
    <p:sldId id="912" r:id="rId11"/>
    <p:sldId id="987" r:id="rId12"/>
    <p:sldId id="995" r:id="rId13"/>
    <p:sldId id="984" r:id="rId14"/>
    <p:sldId id="925" r:id="rId15"/>
    <p:sldId id="926" r:id="rId16"/>
    <p:sldId id="986" r:id="rId17"/>
    <p:sldId id="945" r:id="rId18"/>
    <p:sldId id="985" r:id="rId19"/>
    <p:sldId id="990" r:id="rId20"/>
    <p:sldId id="936" r:id="rId21"/>
    <p:sldId id="991" r:id="rId22"/>
    <p:sldId id="975" r:id="rId23"/>
    <p:sldId id="988" r:id="rId24"/>
    <p:sldId id="989" r:id="rId25"/>
    <p:sldId id="972" r:id="rId26"/>
    <p:sldId id="977" r:id="rId27"/>
    <p:sldId id="978" r:id="rId28"/>
    <p:sldId id="993" r:id="rId29"/>
    <p:sldId id="994" r:id="rId30"/>
    <p:sldId id="946" r:id="rId31"/>
    <p:sldId id="939" r:id="rId32"/>
    <p:sldId id="940" r:id="rId33"/>
    <p:sldId id="885" r:id="rId34"/>
    <p:sldId id="941" r:id="rId35"/>
    <p:sldId id="867" r:id="rId36"/>
    <p:sldId id="968" r:id="rId37"/>
    <p:sldId id="967" r:id="rId38"/>
    <p:sldId id="966" r:id="rId39"/>
    <p:sldId id="973" r:id="rId40"/>
    <p:sldId id="960" r:id="rId41"/>
    <p:sldId id="961" r:id="rId42"/>
    <p:sldId id="971" r:id="rId43"/>
    <p:sldId id="979" r:id="rId44"/>
    <p:sldId id="983" r:id="rId45"/>
    <p:sldId id="864" r:id="rId46"/>
    <p:sldId id="976" r:id="rId47"/>
    <p:sldId id="992" r:id="rId48"/>
    <p:sldId id="969" r:id="rId49"/>
    <p:sldId id="970" r:id="rId50"/>
    <p:sldId id="959" r:id="rId51"/>
    <p:sldId id="958" r:id="rId52"/>
    <p:sldId id="957" r:id="rId53"/>
    <p:sldId id="962" r:id="rId54"/>
    <p:sldId id="963" r:id="rId55"/>
    <p:sldId id="913" r:id="rId56"/>
    <p:sldId id="980" r:id="rId57"/>
    <p:sldId id="894" r:id="rId58"/>
    <p:sldId id="895" r:id="rId59"/>
    <p:sldId id="893" r:id="rId60"/>
    <p:sldId id="902" r:id="rId61"/>
    <p:sldId id="904" r:id="rId62"/>
    <p:sldId id="901" r:id="rId63"/>
    <p:sldId id="903" r:id="rId64"/>
    <p:sldId id="918" r:id="rId65"/>
    <p:sldId id="917" r:id="rId66"/>
    <p:sldId id="919" r:id="rId67"/>
    <p:sldId id="921" r:id="rId68"/>
    <p:sldId id="875" r:id="rId69"/>
    <p:sldId id="923" r:id="rId70"/>
    <p:sldId id="951" r:id="rId71"/>
    <p:sldId id="952" r:id="rId72"/>
    <p:sldId id="953" r:id="rId73"/>
    <p:sldId id="954" r:id="rId74"/>
    <p:sldId id="956" r:id="rId75"/>
    <p:sldId id="947" r:id="rId76"/>
    <p:sldId id="927" r:id="rId77"/>
    <p:sldId id="930" r:id="rId78"/>
    <p:sldId id="931" r:id="rId79"/>
    <p:sldId id="932" r:id="rId80"/>
    <p:sldId id="933" r:id="rId81"/>
    <p:sldId id="937" r:id="rId82"/>
    <p:sldId id="950" r:id="rId83"/>
  </p:sldIdLst>
  <p:sldSz cx="9144000" cy="6858000" type="screen4x3"/>
  <p:notesSz cx="6731000" cy="9856788"/>
  <p:embeddedFontLst>
    <p:embeddedFont>
      <p:font typeface="Tahoma" pitchFamily="34" charset="0"/>
      <p:regular r:id="rId86"/>
      <p:bold r:id="rId87"/>
    </p:embeddedFont>
    <p:embeddedFont>
      <p:font typeface="HGS創英角ﾎﾟｯﾌﾟ体" pitchFamily="50" charset="-128"/>
      <p:regular r:id="rId88"/>
    </p:embeddedFont>
    <p:embeddedFont>
      <p:font typeface="HGP創英角ｺﾞｼｯｸUB" pitchFamily="50" charset="-128"/>
      <p:regular r:id="rId89"/>
    </p:embeddedFont>
  </p:embeddedFontLst>
  <p:custDataLst>
    <p:tags r:id="rId90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FF"/>
    <a:srgbClr val="DDDDDD"/>
    <a:srgbClr val="99FF99"/>
    <a:srgbClr val="FFCCCC"/>
    <a:srgbClr val="6699FF"/>
    <a:srgbClr val="008000"/>
    <a:srgbClr val="33CC33"/>
    <a:srgbClr val="777777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70" autoAdjust="0"/>
    <p:restoredTop sz="99287" autoAdjust="0"/>
  </p:normalViewPr>
  <p:slideViewPr>
    <p:cSldViewPr>
      <p:cViewPr varScale="1">
        <p:scale>
          <a:sx n="67" d="100"/>
          <a:sy n="67" d="100"/>
        </p:scale>
        <p:origin x="-130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4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endParaRPr lang="en-US" altLang="ja-JP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fld id="{2A7BB5E8-4EC9-4C27-A4AE-78FB8F339B3B}" type="slidenum">
              <a:rPr lang="en-US" altLang="ja-JP">
                <a:latin typeface="Tahoma" pitchFamily="34" charset="0"/>
                <a:ea typeface="HGP創英角ｺﾞｼｯｸUB" pitchFamily="50" charset="-128"/>
              </a:rPr>
              <a:pPr/>
              <a:t>‹#›</a:t>
            </a:fld>
            <a:endParaRPr lang="en-US" altLang="ja-JP" dirty="0"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32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latin typeface="Tahoma" pitchFamily="34" charset="0"/>
                <a:ea typeface="HGP創英角ｺﾞｼｯｸUB" pitchFamily="50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latin typeface="Tahoma" pitchFamily="34" charset="0"/>
                <a:ea typeface="HGP創英角ｺﾞｼｯｸUB" pitchFamily="50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latin typeface="Tahoma" pitchFamily="34" charset="0"/>
                <a:ea typeface="HGP創英角ｺﾞｼｯｸUB" pitchFamily="50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latin typeface="Tahoma" pitchFamily="34" charset="0"/>
                <a:ea typeface="HGP創英角ｺﾞｼｯｸUB" pitchFamily="50" charset="-128"/>
              </a:defRPr>
            </a:lvl1pPr>
          </a:lstStyle>
          <a:p>
            <a:fld id="{BBB7401C-90B0-4833-886C-8945EA694E93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93281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10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11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13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14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16</a:t>
            </a:fld>
            <a:endParaRPr lang="en-US" altLang="ja-JP" dirty="0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17</a:t>
            </a:fld>
            <a:endParaRPr lang="en-US" altLang="ja-JP" dirty="0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19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kumimoji="1" lang="en-US" altLang="ja-JP" sz="1200" kern="1200" dirty="0">
              <a:solidFill>
                <a:prstClr val="black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 dirty="0">
              <a:solidFill>
                <a:prstClr val="black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22</a:t>
            </a:fld>
            <a:endParaRPr lang="en-US" altLang="ja-JP" dirty="0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30</a:t>
            </a:fld>
            <a:endParaRPr lang="en-US" altLang="ja-JP" dirty="0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31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32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33</a:t>
            </a:fld>
            <a:endParaRPr lang="en-US" altLang="ja-JP" dirty="0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34</a:t>
            </a:fld>
            <a:endParaRPr lang="en-US" altLang="ja-JP" dirty="0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36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37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3</a:t>
            </a:fld>
            <a:endParaRPr lang="en-US" altLang="ja-JP" dirty="0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40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45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49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51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52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54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56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AC8C79-9897-461C-9446-9091CB285778}" type="slidenum">
              <a:rPr lang="en-US" altLang="ja-JP"/>
              <a:pPr/>
              <a:t>57</a:t>
            </a:fld>
            <a:endParaRPr lang="en-US" altLang="ja-JP" dirty="0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64041F-A2FE-4DF5-B459-6C9F59621C89}" type="slidenum">
              <a:rPr lang="en-US" altLang="ja-JP"/>
              <a:pPr/>
              <a:t>58</a:t>
            </a:fld>
            <a:endParaRPr lang="en-US" altLang="ja-JP" dirty="0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4</a:t>
            </a:fld>
            <a:endParaRPr lang="en-US" altLang="ja-JP" dirty="0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1B741-69F8-45C5-8321-ABA8FE3AD9AA}" type="slidenum">
              <a:rPr lang="en-US" altLang="ja-JP"/>
              <a:pPr/>
              <a:t>59</a:t>
            </a:fld>
            <a:endParaRPr lang="en-US" altLang="ja-JP" dirty="0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60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61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62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63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64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66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67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68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69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70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71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73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75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173998-57EF-4C43-BB2C-53EB4D452C8E}" type="slidenum">
              <a:rPr lang="en-US" altLang="ja-JP"/>
              <a:pPr/>
              <a:t>76</a:t>
            </a:fld>
            <a:endParaRPr lang="en-US" altLang="ja-JP" dirty="0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Tx/>
              <a:buChar char="•"/>
            </a:pPr>
            <a:fld id="{5466545F-385D-4F87-AE0D-057BAFF385D1}" type="slidenum">
              <a:rPr lang="en-US" altLang="ja-JP" smtClean="0">
                <a:solidFill>
                  <a:srgbClr val="000000"/>
                </a:solidFill>
                <a:ea typeface="HGP創英角ｺﾞｼｯｸUB" pitchFamily="50" charset="-128"/>
              </a:rPr>
              <a:pPr>
                <a:buFontTx/>
                <a:buChar char="•"/>
              </a:pPr>
              <a:t>77</a:t>
            </a:fld>
            <a:endParaRPr lang="en-US" altLang="ja-JP" dirty="0" smtClean="0">
              <a:solidFill>
                <a:srgbClr val="000000"/>
              </a:solidFill>
              <a:ea typeface="HGP創英角ｺﾞｼｯｸUB" pitchFamily="50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78</a:t>
            </a:fld>
            <a:endParaRPr kumimoji="1" lang="en-US" altLang="ja-JP" sz="1200" kern="1200" dirty="0">
              <a:solidFill>
                <a:prstClr val="black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kumimoji="1" lang="en-US" altLang="ja-JP" sz="1200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80</a:t>
            </a:fld>
            <a:endParaRPr kumimoji="1" lang="en-US" altLang="ja-JP" sz="1200" kern="1200" dirty="0">
              <a:solidFill>
                <a:prstClr val="black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81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7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9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6331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232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9F0A227-DAEA-464B-B549-974AF7486E55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69890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  <a:latin typeface="Tahoma" pitchFamily="34" charset="0"/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  <a:latin typeface="Tahoma" pitchFamily="34" charset="0"/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  <a:latin typeface="Tahoma" pitchFamily="34" charset="0"/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2763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  <a:latin typeface="Tahoma" pitchFamily="34" charset="0"/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  <a:latin typeface="Tahoma" pitchFamily="34" charset="0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ja-JP" dirty="0" smtClean="0">
                <a:latin typeface="Tahoma" pitchFamily="34" charset="0"/>
              </a:rPr>
              <a:t>GWADW2012 (May 17, 2012, Hawaii, USA)</a:t>
            </a:r>
            <a:endParaRPr lang="en-US" altLang="ja-JP" dirty="0">
              <a:latin typeface="Tahoma" pitchFamily="34" charset="0"/>
            </a:endParaRPr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>
                <a:latin typeface="Tahoma" pitchFamily="34" charset="0"/>
              </a:rPr>
              <a:pPr>
                <a:defRPr/>
              </a:pPr>
              <a:t>‹#›</a:t>
            </a:fld>
            <a:endParaRPr lang="en-US" altLang="ja-JP" dirty="0">
              <a:latin typeface="Tahoma" pitchFamily="34" charset="0"/>
            </a:endParaRPr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5959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0.xml"/><Relationship Id="rId7" Type="http://schemas.openxmlformats.org/officeDocument/2006/relationships/image" Target="../media/image2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openxmlformats.org/officeDocument/2006/relationships/tags" Target="../tags/tag11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GWADW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0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27.xml"/><Relationship Id="rId12" Type="http://schemas.openxmlformats.org/officeDocument/2006/relationships/image" Target="../media/image49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8.png"/><Relationship Id="rId5" Type="http://schemas.openxmlformats.org/officeDocument/2006/relationships/tags" Target="../tags/tag19.xml"/><Relationship Id="rId10" Type="http://schemas.openxmlformats.org/officeDocument/2006/relationships/image" Target="../media/image27.png"/><Relationship Id="rId4" Type="http://schemas.openxmlformats.org/officeDocument/2006/relationships/tags" Target="../tags/tag18.xml"/><Relationship Id="rId9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50.png"/><Relationship Id="rId17" Type="http://schemas.openxmlformats.org/officeDocument/2006/relationships/image" Target="../media/image56.png"/><Relationship Id="rId2" Type="http://schemas.openxmlformats.org/officeDocument/2006/relationships/tags" Target="../tags/tag21.xml"/><Relationship Id="rId16" Type="http://schemas.openxmlformats.org/officeDocument/2006/relationships/image" Target="../media/image5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51.png"/><Relationship Id="rId5" Type="http://schemas.openxmlformats.org/officeDocument/2006/relationships/tags" Target="../tags/tag24.xml"/><Relationship Id="rId15" Type="http://schemas.openxmlformats.org/officeDocument/2006/relationships/image" Target="../media/image54.png"/><Relationship Id="rId10" Type="http://schemas.openxmlformats.org/officeDocument/2006/relationships/notesSlide" Target="../notesSlides/notesSlide28.xml"/><Relationship Id="rId4" Type="http://schemas.openxmlformats.org/officeDocument/2006/relationships/tags" Target="../tags/tag23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0.xml"/><Relationship Id="rId7" Type="http://schemas.openxmlformats.org/officeDocument/2006/relationships/image" Target="../media/image18.emf"/><Relationship Id="rId12" Type="http://schemas.openxmlformats.org/officeDocument/2006/relationships/image" Target="../media/image6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2.png"/><Relationship Id="rId5" Type="http://schemas.openxmlformats.org/officeDocument/2006/relationships/tags" Target="../tags/tag32.xml"/><Relationship Id="rId10" Type="http://schemas.openxmlformats.org/officeDocument/2006/relationships/image" Target="../media/image61.png"/><Relationship Id="rId4" Type="http://schemas.openxmlformats.org/officeDocument/2006/relationships/tags" Target="../tags/tag31.xml"/><Relationship Id="rId9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4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84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83.png"/><Relationship Id="rId2" Type="http://schemas.openxmlformats.org/officeDocument/2006/relationships/tags" Target="../tags/tag45.xml"/><Relationship Id="rId16" Type="http://schemas.openxmlformats.org/officeDocument/2006/relationships/image" Target="../media/image87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79.png"/><Relationship Id="rId5" Type="http://schemas.openxmlformats.org/officeDocument/2006/relationships/tags" Target="../tags/tag48.xml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tags" Target="../tags/tag47.xml"/><Relationship Id="rId9" Type="http://schemas.openxmlformats.org/officeDocument/2006/relationships/notesSlide" Target="../notesSlides/notesSlide43.xml"/><Relationship Id="rId1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image" Target="../media/image95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3.bin"/><Relationship Id="rId2" Type="http://schemas.openxmlformats.org/officeDocument/2006/relationships/tags" Target="../tags/tag5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png"/><Relationship Id="rId11" Type="http://schemas.openxmlformats.org/officeDocument/2006/relationships/image" Target="../media/image94.wmf"/><Relationship Id="rId5" Type="http://schemas.openxmlformats.org/officeDocument/2006/relationships/image" Target="../media/image97.png"/><Relationship Id="rId15" Type="http://schemas.openxmlformats.org/officeDocument/2006/relationships/image" Target="../media/image96.wmf"/><Relationship Id="rId10" Type="http://schemas.openxmlformats.org/officeDocument/2006/relationships/oleObject" Target="../embeddings/oleObject2.bin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99.png"/><Relationship Id="rId14" Type="http://schemas.openxmlformats.org/officeDocument/2006/relationships/oleObject" Target="../embeddings/oleObject4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0.wmf"/><Relationship Id="rId2" Type="http://schemas.openxmlformats.org/officeDocument/2006/relationships/tags" Target="../tags/tag5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4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5.png"/><Relationship Id="rId9" Type="http://schemas.openxmlformats.org/officeDocument/2006/relationships/image" Target="../media/image104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0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16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57.xml"/><Relationship Id="rId7" Type="http://schemas.openxmlformats.org/officeDocument/2006/relationships/image" Target="../media/image122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2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8.xml"/><Relationship Id="rId9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95536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4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TOBA: </a:t>
            </a:r>
            <a:r>
              <a:rPr lang="en-US" altLang="ja-JP" sz="4000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altLang="ja-JP" sz="4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rsion-</a:t>
            </a:r>
            <a:r>
              <a:rPr lang="en-US" altLang="ja-JP" sz="4000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4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 </a:t>
            </a:r>
            <a:r>
              <a:rPr lang="en-US" altLang="ja-JP" sz="4000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ja-JP" sz="4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ntenna</a:t>
            </a:r>
            <a:endParaRPr lang="en-US" altLang="ja-JP" sz="40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28860" y="4239929"/>
            <a:ext cx="478634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b="1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Masaki Ando </a:t>
            </a:r>
            <a:r>
              <a:rPr lang="en-US" altLang="ja-JP" sz="1800" b="1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(Kyoto University)</a:t>
            </a:r>
            <a:endParaRPr lang="en-US" altLang="ja-JP" sz="1800" b="1" u="sng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8" name="図 7" descr="setup_kyoto100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1841039"/>
            <a:ext cx="2667018" cy="2000264"/>
          </a:xfrm>
          <a:prstGeom prst="rect">
            <a:avLst/>
          </a:prstGeom>
        </p:spPr>
      </p:pic>
      <p:pic>
        <p:nvPicPr>
          <p:cNvPr id="9" name="Picture 1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841039"/>
            <a:ext cx="2862377" cy="2007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28596" y="3841303"/>
            <a:ext cx="292895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Small-scale TOBA at Tokyo</a:t>
            </a:r>
            <a:endParaRPr lang="en-US" altLang="ja-JP" sz="14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428992" y="3819278"/>
            <a:ext cx="278608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Small-scale TOBA at Kyoto</a:t>
            </a:r>
            <a:endParaRPr lang="en-US" altLang="ja-JP" sz="14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57224" y="5230941"/>
            <a:ext cx="785818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K. Ishidoshiro, K. Okada, W. Kokuyama, K. Yagi, K. Yamamoto, 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H. Takahashi, N. Kanda, Y. Aso, N. Matsumoto, K. Tsubono, A. Takamori  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5" name="正方形/長方形 13"/>
          <p:cNvSpPr>
            <a:spLocks noChangeArrowheads="1"/>
          </p:cNvSpPr>
          <p:nvPr/>
        </p:nvSpPr>
        <p:spPr bwMode="auto">
          <a:xfrm>
            <a:off x="6357950" y="1841039"/>
            <a:ext cx="2428235" cy="2000264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 dirty="0">
              <a:latin typeface="Tahoma" pitchFamily="34" charset="0"/>
            </a:endParaRPr>
          </a:p>
        </p:txBody>
      </p:sp>
      <p:pic>
        <p:nvPicPr>
          <p:cNvPr id="16" name="Picture 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00000">
            <a:off x="6527692" y="2126094"/>
            <a:ext cx="2163902" cy="14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357950" y="3819278"/>
            <a:ext cx="242889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SWIM on SDS-1 satellite</a:t>
            </a:r>
            <a:endParaRPr lang="en-US" altLang="ja-JP" sz="14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267744" y="4714368"/>
            <a:ext cx="478634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b="1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Ayaka Shoda </a:t>
            </a:r>
            <a:r>
              <a:rPr lang="en-US" altLang="ja-JP" sz="1800" b="1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(University of Tokyo)</a:t>
            </a:r>
            <a:endParaRPr lang="en-US" altLang="ja-JP" sz="1800" b="1" u="sng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225482" y="5949280"/>
            <a:ext cx="537085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Special thanks to the MANGO members</a:t>
            </a: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650560"/>
            <a:ext cx="7920880" cy="3168352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Observable range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971600" y="1412776"/>
            <a:ext cx="655272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GWs from binary BH mergers</a:t>
            </a:r>
            <a:endParaRPr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007008" y="1890410"/>
            <a:ext cx="659744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Obs. Range ~10Gpc</a:t>
            </a:r>
            <a:r>
              <a:rPr lang="ja-JP" altLang="en-US" dirty="0" smtClean="0">
                <a:solidFill>
                  <a:srgbClr val="99CCFF"/>
                </a:solidFill>
                <a:latin typeface="Tahoma" pitchFamily="34" charset="0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(                             )</a:t>
            </a:r>
            <a:endParaRPr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1714480" y="1907377"/>
            <a:ext cx="265232" cy="378615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4" name="図 1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5259659" y="1998763"/>
            <a:ext cx="2512945" cy="328968"/>
          </a:xfrm>
          <a:prstGeom prst="rect">
            <a:avLst/>
          </a:prstGeom>
          <a:noFill/>
        </p:spPr>
      </p:pic>
      <p:pic>
        <p:nvPicPr>
          <p:cNvPr id="140800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528" y="2761716"/>
            <a:ext cx="7632848" cy="298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2411760" y="5826750"/>
            <a:ext cx="619268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Calculation by K.Yagi : BH merger hybrid waveform, spin 0.5/0.5 </a:t>
            </a:r>
            <a:endParaRPr lang="en-US" altLang="ja-JP" sz="16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3" name="直線コネクタ 2"/>
          <p:cNvCxnSpPr/>
          <p:nvPr/>
        </p:nvCxnSpPr>
        <p:spPr bwMode="auto">
          <a:xfrm flipH="1" flipV="1">
            <a:off x="3851920" y="2996952"/>
            <a:ext cx="216024" cy="1872208"/>
          </a:xfrm>
          <a:prstGeom prst="line">
            <a:avLst/>
          </a:prstGeom>
          <a:solidFill>
            <a:srgbClr val="FAFFC9">
              <a:alpha val="50000"/>
            </a:srgbClr>
          </a:solidFill>
          <a:ln w="190500" cap="flat" cmpd="sng" algn="ctr">
            <a:solidFill>
              <a:srgbClr val="FFFFFF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437874" y="2924944"/>
            <a:ext cx="55806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ET </a:t>
            </a:r>
            <a:endParaRPr lang="en-US" altLang="ja-JP" sz="16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1043608" y="1499034"/>
            <a:ext cx="7632848" cy="342902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40698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5108" y="1571613"/>
            <a:ext cx="7355324" cy="330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AutoShape 56"/>
          <p:cNvSpPr>
            <a:spLocks noChangeArrowheads="1"/>
          </p:cNvSpPr>
          <p:nvPr/>
        </p:nvSpPr>
        <p:spPr bwMode="auto">
          <a:xfrm>
            <a:off x="2411760" y="1884580"/>
            <a:ext cx="5688632" cy="2132880"/>
          </a:xfrm>
          <a:prstGeom prst="roundRect">
            <a:avLst>
              <a:gd name="adj" fmla="val 6731"/>
            </a:avLst>
          </a:prstGeom>
          <a:solidFill>
            <a:srgbClr val="000000">
              <a:alpha val="7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And more…</a:t>
            </a:r>
            <a:endParaRPr lang="ja-JP" altLang="en-US" sz="2800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cxnSp>
        <p:nvCxnSpPr>
          <p:cNvPr id="13" name="直線コネクタ 12"/>
          <p:cNvCxnSpPr/>
          <p:nvPr/>
        </p:nvCxnSpPr>
        <p:spPr bwMode="auto">
          <a:xfrm flipV="1">
            <a:off x="4572000" y="3825044"/>
            <a:ext cx="3600400" cy="36004"/>
          </a:xfrm>
          <a:prstGeom prst="line">
            <a:avLst/>
          </a:prstGeom>
          <a:solidFill>
            <a:srgbClr val="FAFFC9">
              <a:alpha val="50000"/>
            </a:srgbClr>
          </a:solidFill>
          <a:ln w="1016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2411760" y="2636912"/>
            <a:ext cx="2160240" cy="1224136"/>
          </a:xfrm>
          <a:prstGeom prst="line">
            <a:avLst/>
          </a:prstGeom>
          <a:solidFill>
            <a:srgbClr val="FAFFC9">
              <a:alpha val="50000"/>
            </a:srgbClr>
          </a:solidFill>
          <a:ln w="1016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直線コネクタ 23"/>
          <p:cNvCxnSpPr/>
          <p:nvPr/>
        </p:nvCxnSpPr>
        <p:spPr bwMode="auto">
          <a:xfrm flipV="1">
            <a:off x="5921152" y="3561141"/>
            <a:ext cx="2251248" cy="11875"/>
          </a:xfrm>
          <a:prstGeom prst="line">
            <a:avLst/>
          </a:prstGeom>
          <a:solidFill>
            <a:srgbClr val="FAFFC9">
              <a:alpha val="50000"/>
            </a:srgbClr>
          </a:solidFill>
          <a:ln w="1016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線コネクタ 24"/>
          <p:cNvCxnSpPr/>
          <p:nvPr/>
        </p:nvCxnSpPr>
        <p:spPr bwMode="auto">
          <a:xfrm>
            <a:off x="2411760" y="1988840"/>
            <a:ext cx="2443903" cy="1375277"/>
          </a:xfrm>
          <a:prstGeom prst="line">
            <a:avLst/>
          </a:prstGeom>
          <a:solidFill>
            <a:srgbClr val="FAFFC9">
              <a:alpha val="50000"/>
            </a:srgbClr>
          </a:solidFill>
          <a:ln w="1016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コネクタ 26"/>
          <p:cNvCxnSpPr/>
          <p:nvPr/>
        </p:nvCxnSpPr>
        <p:spPr bwMode="auto">
          <a:xfrm>
            <a:off x="4855663" y="3364117"/>
            <a:ext cx="1065489" cy="197024"/>
          </a:xfrm>
          <a:prstGeom prst="line">
            <a:avLst/>
          </a:prstGeom>
          <a:solidFill>
            <a:srgbClr val="FAFFC9">
              <a:alpha val="50000"/>
            </a:srgbClr>
          </a:solidFill>
          <a:ln w="1016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AutoShape 56"/>
          <p:cNvSpPr>
            <a:spLocks noChangeArrowheads="1"/>
          </p:cNvSpPr>
          <p:nvPr/>
        </p:nvSpPr>
        <p:spPr bwMode="auto">
          <a:xfrm>
            <a:off x="4427984" y="980728"/>
            <a:ext cx="4536504" cy="1631216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72000" y="980728"/>
            <a:ext cx="4392488" cy="16312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3333FF"/>
                </a:solidFill>
                <a:latin typeface="Tahoma" pitchFamily="34" charset="0"/>
              </a:rPr>
              <a:t>Al bar,  Length </a:t>
            </a:r>
            <a:r>
              <a:rPr lang="en-US" altLang="ja-JP" sz="2000" dirty="0">
                <a:solidFill>
                  <a:srgbClr val="3333FF"/>
                </a:solidFill>
                <a:latin typeface="Tahoma" pitchFamily="34" charset="0"/>
              </a:rPr>
              <a:t>: </a:t>
            </a:r>
            <a:r>
              <a:rPr lang="en-US" altLang="ja-JP" sz="2000" dirty="0" smtClean="0">
                <a:solidFill>
                  <a:srgbClr val="3333FF"/>
                </a:solidFill>
                <a:latin typeface="Tahoma" pitchFamily="34" charset="0"/>
              </a:rPr>
              <a:t>10m</a:t>
            </a:r>
            <a:r>
              <a:rPr lang="en-US" altLang="ja-JP" sz="2000" dirty="0">
                <a:solidFill>
                  <a:srgbClr val="3333FF"/>
                </a:solidFill>
                <a:latin typeface="Tahoma" pitchFamily="34" charset="0"/>
              </a:rPr>
              <a:t>, Mass : </a:t>
            </a:r>
            <a:r>
              <a:rPr lang="en-US" altLang="ja-JP" sz="2000" dirty="0" smtClean="0">
                <a:solidFill>
                  <a:srgbClr val="3333FF"/>
                </a:solidFill>
                <a:latin typeface="Tahoma" pitchFamily="34" charset="0"/>
              </a:rPr>
              <a:t>7.6 ton</a:t>
            </a:r>
            <a:endParaRPr lang="en-US" altLang="ja-JP" sz="2000" dirty="0">
              <a:solidFill>
                <a:srgbClr val="3333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000000"/>
                </a:solidFill>
                <a:latin typeface="Tahoma" pitchFamily="34" charset="0"/>
              </a:rPr>
              <a:t>Laser source : 1064nm, </a:t>
            </a: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10W  </a:t>
            </a:r>
            <a:endParaRPr lang="en-US" altLang="ja-JP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000000"/>
                </a:solidFill>
                <a:latin typeface="Tahoma" pitchFamily="34" charset="0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000000"/>
                </a:solidFill>
                <a:latin typeface="Tahoma" pitchFamily="34" charset="0"/>
              </a:rPr>
              <a:t>Bar Q-value : 10</a:t>
            </a:r>
            <a:r>
              <a:rPr lang="en-US" altLang="ja-JP" sz="2000" baseline="30000" dirty="0">
                <a:solidFill>
                  <a:srgbClr val="000000"/>
                </a:solidFill>
                <a:latin typeface="Tahoma" pitchFamily="34" charset="0"/>
              </a:rPr>
              <a:t>5</a:t>
            </a:r>
            <a:r>
              <a:rPr lang="en-US" altLang="ja-JP" sz="2000" dirty="0">
                <a:solidFill>
                  <a:srgbClr val="000000"/>
                </a:solidFill>
                <a:latin typeface="Tahoma" pitchFamily="34" charset="0"/>
              </a:rPr>
              <a:t> ,  </a:t>
            </a:r>
            <a:r>
              <a:rPr lang="en-US" altLang="ja-JP" sz="2000" dirty="0">
                <a:solidFill>
                  <a:srgbClr val="3366FF"/>
                </a:solidFill>
                <a:latin typeface="Tahoma" pitchFamily="34" charset="0"/>
              </a:rPr>
              <a:t>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Support Loss : 10</a:t>
            </a:r>
            <a:r>
              <a:rPr lang="en-US" altLang="ja-JP" sz="2000" baseline="30000" dirty="0" smtClean="0">
                <a:solidFill>
                  <a:srgbClr val="000000"/>
                </a:solidFill>
                <a:latin typeface="Tahoma" pitchFamily="34" charset="0"/>
              </a:rPr>
              <a:t>-10</a:t>
            </a: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altLang="ja-JP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4" name="AutoShape 56"/>
          <p:cNvSpPr>
            <a:spLocks noChangeArrowheads="1"/>
          </p:cNvSpPr>
          <p:nvPr/>
        </p:nvSpPr>
        <p:spPr bwMode="auto">
          <a:xfrm>
            <a:off x="251520" y="4581128"/>
            <a:ext cx="4536504" cy="1631216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395536" y="4581128"/>
            <a:ext cx="4392488" cy="16312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u="sng" dirty="0" smtClean="0">
                <a:solidFill>
                  <a:srgbClr val="008000"/>
                </a:solidFill>
                <a:latin typeface="Tahoma" pitchFamily="34" charset="0"/>
              </a:rPr>
              <a:t>Si bar,  Length </a:t>
            </a:r>
            <a:r>
              <a:rPr lang="en-US" altLang="ja-JP" sz="2000" u="sng" dirty="0">
                <a:solidFill>
                  <a:srgbClr val="008000"/>
                </a:solidFill>
                <a:latin typeface="Tahoma" pitchFamily="34" charset="0"/>
              </a:rPr>
              <a:t>: </a:t>
            </a:r>
            <a:r>
              <a:rPr lang="en-US" altLang="ja-JP" sz="2000" u="sng" dirty="0" smtClean="0">
                <a:solidFill>
                  <a:srgbClr val="008000"/>
                </a:solidFill>
                <a:latin typeface="Tahoma" pitchFamily="34" charset="0"/>
              </a:rPr>
              <a:t>25m</a:t>
            </a:r>
            <a:r>
              <a:rPr lang="en-US" altLang="ja-JP" sz="2000" u="sng" dirty="0">
                <a:solidFill>
                  <a:srgbClr val="008000"/>
                </a:solidFill>
                <a:latin typeface="Tahoma" pitchFamily="34" charset="0"/>
              </a:rPr>
              <a:t>, Mass : </a:t>
            </a:r>
            <a:r>
              <a:rPr lang="en-US" altLang="ja-JP" sz="2000" u="sng" dirty="0" smtClean="0">
                <a:solidFill>
                  <a:srgbClr val="008000"/>
                </a:solidFill>
                <a:latin typeface="Tahoma" pitchFamily="34" charset="0"/>
              </a:rPr>
              <a:t>90 ton</a:t>
            </a:r>
            <a:endParaRPr lang="en-US" altLang="ja-JP" sz="2000" u="sng" dirty="0">
              <a:solidFill>
                <a:srgbClr val="008000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000000"/>
                </a:solidFill>
                <a:latin typeface="Tahoma" pitchFamily="34" charset="0"/>
              </a:rPr>
              <a:t>Laser source : </a:t>
            </a: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1550nm</a:t>
            </a:r>
            <a:r>
              <a:rPr lang="en-US" altLang="ja-JP" sz="2000" dirty="0">
                <a:solidFill>
                  <a:srgbClr val="000000"/>
                </a:solidFill>
                <a:latin typeface="Tahoma" pitchFamily="34" charset="0"/>
              </a:rPr>
              <a:t>, </a:t>
            </a: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10W  </a:t>
            </a:r>
            <a:endParaRPr lang="en-US" altLang="ja-JP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u="sng" dirty="0" smtClean="0">
                <a:solidFill>
                  <a:srgbClr val="008000"/>
                </a:solidFill>
                <a:latin typeface="Tahoma" pitchFamily="34" charset="0"/>
              </a:rPr>
              <a:t>Squeezing 10dB</a:t>
            </a: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, </a:t>
            </a:r>
            <a:r>
              <a:rPr lang="en-US" altLang="ja-JP" sz="2000" dirty="0">
                <a:solidFill>
                  <a:srgbClr val="000000"/>
                </a:solidFill>
                <a:latin typeface="Tahoma" pitchFamily="34" charset="0"/>
              </a:rPr>
              <a:t>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000000"/>
                </a:solidFill>
                <a:latin typeface="Tahoma" pitchFamily="34" charset="0"/>
              </a:rPr>
              <a:t>Bar Q-value : </a:t>
            </a: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10</a:t>
            </a:r>
            <a:r>
              <a:rPr lang="en-US" altLang="ja-JP" sz="2000" baseline="30000" dirty="0" smtClean="0">
                <a:solidFill>
                  <a:srgbClr val="000000"/>
                </a:solidFill>
                <a:latin typeface="Tahoma" pitchFamily="34" charset="0"/>
              </a:rPr>
              <a:t>9</a:t>
            </a: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ahoma" pitchFamily="34" charset="0"/>
              </a:rPr>
              <a:t>,  </a:t>
            </a:r>
            <a:r>
              <a:rPr lang="en-US" altLang="ja-JP" sz="2000" dirty="0">
                <a:solidFill>
                  <a:srgbClr val="008000"/>
                </a:solidFill>
                <a:latin typeface="Tahoma" pitchFamily="34" charset="0"/>
              </a:rPr>
              <a:t>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Support Loss : 10</a:t>
            </a:r>
            <a:r>
              <a:rPr lang="en-US" altLang="ja-JP" sz="2000" baseline="30000" dirty="0" smtClean="0">
                <a:solidFill>
                  <a:srgbClr val="000000"/>
                </a:solidFill>
                <a:latin typeface="Tahoma" pitchFamily="34" charset="0"/>
              </a:rPr>
              <a:t>-9</a:t>
            </a:r>
            <a:r>
              <a:rPr lang="en-US" altLang="ja-JP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altLang="ja-JP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5220072" y="5373216"/>
            <a:ext cx="331236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&gt;10 times better!</a:t>
            </a:r>
            <a:endParaRPr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70643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Schematic design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kumimoji="1" lang="en-US" altLang="ja-JP" dirty="0" smtClean="0">
                <a:solidFill>
                  <a:srgbClr val="FFFFFF"/>
                </a:solidFill>
                <a:latin typeface="Tahoma" pitchFamily="34" charset="0"/>
              </a:rPr>
              <a:t>Example of extreme design</a:t>
            </a:r>
            <a:endParaRPr kumimoji="1" lang="ja-JP" altLang="en-US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584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13600"/>
            <a:ext cx="5007535" cy="245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4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96029"/>
            <a:ext cx="3024336" cy="493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004048" y="980728"/>
            <a:ext cx="3063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</a:rPr>
              <a:t>(By Bram Slagmolen)</a:t>
            </a:r>
            <a:endParaRPr kumimoji="1" lang="ja-JP" altLang="en-US" sz="2000" dirty="0" smtClean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283968" y="1700808"/>
            <a:ext cx="4392488" cy="16312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u="sng" dirty="0" smtClean="0">
                <a:solidFill>
                  <a:srgbClr val="FFFFFF"/>
                </a:solidFill>
                <a:latin typeface="Tahoma" pitchFamily="34" charset="0"/>
              </a:rPr>
              <a:t>Si bar,  Length </a:t>
            </a:r>
            <a:r>
              <a:rPr lang="en-US" altLang="ja-JP" sz="2000" u="sng" dirty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en-US" altLang="ja-JP" sz="2000" u="sng" dirty="0" smtClean="0">
                <a:solidFill>
                  <a:srgbClr val="FFFFFF"/>
                </a:solidFill>
                <a:latin typeface="Tahoma" pitchFamily="34" charset="0"/>
              </a:rPr>
              <a:t>10m</a:t>
            </a:r>
            <a:r>
              <a:rPr lang="en-US" altLang="ja-JP" sz="2000" u="sng" dirty="0">
                <a:solidFill>
                  <a:srgbClr val="FFFFFF"/>
                </a:solidFill>
                <a:latin typeface="Tahoma" pitchFamily="34" charset="0"/>
              </a:rPr>
              <a:t>, Mass : </a:t>
            </a:r>
            <a:r>
              <a:rPr lang="en-US" altLang="ja-JP" sz="2000" u="sng" dirty="0" smtClean="0">
                <a:solidFill>
                  <a:srgbClr val="FFFFFF"/>
                </a:solidFill>
                <a:latin typeface="Tahoma" pitchFamily="34" charset="0"/>
              </a:rPr>
              <a:t>11 ton</a:t>
            </a:r>
            <a:endParaRPr lang="en-US" altLang="ja-JP" sz="2000" u="sng" dirty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Laser source :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1550nm</a:t>
            </a: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100mW  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u="sng" dirty="0" smtClean="0">
                <a:solidFill>
                  <a:srgbClr val="FFFFFF"/>
                </a:solidFill>
                <a:latin typeface="Tahoma" pitchFamily="34" charset="0"/>
              </a:rPr>
              <a:t>Squeezing 10dB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Finesse :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300 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Bar Q-value :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9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,  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Support Loss : 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-9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6012160" y="1988840"/>
            <a:ext cx="2448272" cy="2376264"/>
            <a:chOff x="5868144" y="2636912"/>
            <a:chExt cx="2448272" cy="2376264"/>
          </a:xfrm>
          <a:solidFill>
            <a:srgbClr val="99FF99">
              <a:alpha val="20000"/>
            </a:srgbClr>
          </a:solidFill>
        </p:grpSpPr>
        <p:sp>
          <p:nvSpPr>
            <p:cNvPr id="8" name="曲折矢印 7"/>
            <p:cNvSpPr/>
            <p:nvPr/>
          </p:nvSpPr>
          <p:spPr bwMode="auto">
            <a:xfrm>
              <a:off x="7380312" y="4077072"/>
              <a:ext cx="936104" cy="936104"/>
            </a:xfrm>
            <a:prstGeom prst="bentArrow">
              <a:avLst>
                <a:gd name="adj1" fmla="val 25000"/>
                <a:gd name="adj2" fmla="val 18308"/>
                <a:gd name="adj3" fmla="val 18308"/>
                <a:gd name="adj4" fmla="val 90215"/>
              </a:avLst>
            </a:prstGeom>
            <a:grpFill/>
            <a:ln w="12700" cap="flat" cmpd="sng" algn="ctr">
              <a:solidFill>
                <a:srgbClr val="99FF99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4" name="曲折矢印 13"/>
            <p:cNvSpPr/>
            <p:nvPr/>
          </p:nvSpPr>
          <p:spPr bwMode="auto">
            <a:xfrm rot="10800000">
              <a:off x="5940152" y="2636912"/>
              <a:ext cx="936104" cy="936104"/>
            </a:xfrm>
            <a:prstGeom prst="bentArrow">
              <a:avLst>
                <a:gd name="adj1" fmla="val 25000"/>
                <a:gd name="adj2" fmla="val 18308"/>
                <a:gd name="adj3" fmla="val 18308"/>
                <a:gd name="adj4" fmla="val 90215"/>
              </a:avLst>
            </a:prstGeom>
            <a:grpFill/>
            <a:ln w="12700" cap="flat" cmpd="sng" algn="ctr">
              <a:solidFill>
                <a:srgbClr val="99FF99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5" name="曲折矢印 14"/>
            <p:cNvSpPr/>
            <p:nvPr/>
          </p:nvSpPr>
          <p:spPr bwMode="auto">
            <a:xfrm rot="10800000" flipH="1">
              <a:off x="7308304" y="2636912"/>
              <a:ext cx="971600" cy="936104"/>
            </a:xfrm>
            <a:prstGeom prst="bentArrow">
              <a:avLst>
                <a:gd name="adj1" fmla="val 25000"/>
                <a:gd name="adj2" fmla="val 18308"/>
                <a:gd name="adj3" fmla="val 18308"/>
                <a:gd name="adj4" fmla="val 90215"/>
              </a:avLst>
            </a:prstGeom>
            <a:grpFill/>
            <a:ln w="12700" cap="flat" cmpd="sng" algn="ctr">
              <a:solidFill>
                <a:srgbClr val="99FF99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6" name="曲折矢印 15"/>
            <p:cNvSpPr/>
            <p:nvPr/>
          </p:nvSpPr>
          <p:spPr bwMode="auto">
            <a:xfrm flipH="1">
              <a:off x="5868144" y="4077072"/>
              <a:ext cx="971600" cy="936104"/>
            </a:xfrm>
            <a:prstGeom prst="bentArrow">
              <a:avLst>
                <a:gd name="adj1" fmla="val 25000"/>
                <a:gd name="adj2" fmla="val 18308"/>
                <a:gd name="adj3" fmla="val 18308"/>
                <a:gd name="adj4" fmla="val 90215"/>
              </a:avLst>
            </a:prstGeom>
            <a:grpFill/>
            <a:ln w="12700" cap="flat" cmpd="sng" algn="ctr">
              <a:solidFill>
                <a:srgbClr val="99FF99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Rotating 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605493" y="1412776"/>
            <a:ext cx="99895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w</a:t>
            </a:r>
            <a:r>
              <a:rPr lang="en-US" altLang="ja-JP" sz="2000" baseline="-25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rot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13556" y="1268760"/>
            <a:ext cx="619069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  <a:latin typeface="Tahoma" pitchFamily="34" charset="0"/>
              </a:rPr>
              <a:t>Rotate the detector along its axis </a:t>
            </a:r>
            <a:endParaRPr lang="en-US" altLang="ja-JP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7740352" y="4163132"/>
            <a:ext cx="1008284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Rotating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TOBA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596336" y="2146908"/>
            <a:ext cx="1296144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T</a:t>
            </a:r>
            <a:r>
              <a:rPr lang="en-US" altLang="ja-JP" sz="16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idal force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6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 by GW</a:t>
            </a:r>
            <a:endParaRPr lang="en-US" altLang="ja-JP" sz="1600" dirty="0">
              <a:solidFill>
                <a:srgbClr val="99FF99"/>
              </a:solidFill>
              <a:latin typeface="Tahoma" pitchFamily="34" charset="0"/>
            </a:endParaRPr>
          </a:p>
        </p:txBody>
      </p:sp>
      <p:cxnSp>
        <p:nvCxnSpPr>
          <p:cNvPr id="18" name="直線コネクタ 17"/>
          <p:cNvCxnSpPr/>
          <p:nvPr/>
        </p:nvCxnSpPr>
        <p:spPr bwMode="auto">
          <a:xfrm>
            <a:off x="7452320" y="3789040"/>
            <a:ext cx="540060" cy="374092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971600" y="5042559"/>
            <a:ext cx="676875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T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wo independent polarization of GW.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・</a:t>
            </a:r>
            <a:r>
              <a:rPr kumimoji="0"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Allow intermitted observation.</a:t>
            </a:r>
            <a:endParaRPr kumimoji="0"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683568" y="3140968"/>
            <a:ext cx="671517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- Avoid low-freq. noises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Observer rotates with the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Noises at </a:t>
            </a:r>
            <a:r>
              <a:rPr lang="en-US" altLang="ja-JP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w</a:t>
            </a:r>
            <a:r>
              <a:rPr lang="en-US" altLang="ja-JP" baseline="-25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rot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: not important</a:t>
            </a:r>
            <a:endParaRPr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5" name="円弧 24"/>
          <p:cNvSpPr/>
          <p:nvPr/>
        </p:nvSpPr>
        <p:spPr bwMode="auto">
          <a:xfrm>
            <a:off x="5796136" y="1700808"/>
            <a:ext cx="2952328" cy="2880320"/>
          </a:xfrm>
          <a:prstGeom prst="arc">
            <a:avLst>
              <a:gd name="adj1" fmla="val 15195158"/>
              <a:gd name="adj2" fmla="val 16980991"/>
            </a:avLst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65140" y="2020081"/>
            <a:ext cx="6715172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- Up-conversion of low-freq. GWs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Low-freq. GW appears at  2 </a:t>
            </a:r>
            <a:r>
              <a:rPr lang="en-US" altLang="ja-JP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w</a:t>
            </a:r>
            <a:r>
              <a:rPr lang="en-US" altLang="ja-JP" baseline="-25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rot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6156176" y="2060848"/>
            <a:ext cx="2232248" cy="2232248"/>
            <a:chOff x="6012160" y="2708920"/>
            <a:chExt cx="2232248" cy="2232248"/>
          </a:xfrm>
        </p:grpSpPr>
        <p:sp>
          <p:nvSpPr>
            <p:cNvPr id="2" name="正方形/長方形 1"/>
            <p:cNvSpPr/>
            <p:nvPr/>
          </p:nvSpPr>
          <p:spPr bwMode="auto">
            <a:xfrm>
              <a:off x="6012160" y="3717032"/>
              <a:ext cx="2232248" cy="216024"/>
            </a:xfrm>
            <a:prstGeom prst="rect">
              <a:avLst/>
            </a:prstGeom>
            <a:gradFill>
              <a:gsLst>
                <a:gs pos="0">
                  <a:srgbClr val="777777"/>
                </a:gs>
                <a:gs pos="18000">
                  <a:srgbClr val="FFFFFF"/>
                </a:gs>
                <a:gs pos="100000">
                  <a:srgbClr val="777777"/>
                </a:gs>
              </a:gsLst>
              <a:lin ang="54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 bwMode="auto">
            <a:xfrm rot="5400000">
              <a:off x="6012160" y="3717032"/>
              <a:ext cx="2232248" cy="216024"/>
            </a:xfrm>
            <a:prstGeom prst="rect">
              <a:avLst/>
            </a:prstGeom>
            <a:gradFill>
              <a:gsLst>
                <a:gs pos="0">
                  <a:srgbClr val="777777"/>
                </a:gs>
                <a:gs pos="18000">
                  <a:srgbClr val="FFFFFF"/>
                </a:gs>
                <a:gs pos="100000">
                  <a:srgbClr val="777777"/>
                </a:gs>
              </a:gsLst>
              <a:lin ang="54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" name="円/楕円 2"/>
            <p:cNvSpPr/>
            <p:nvPr/>
          </p:nvSpPr>
          <p:spPr bwMode="auto">
            <a:xfrm>
              <a:off x="7046776" y="3743536"/>
              <a:ext cx="144016" cy="144016"/>
            </a:xfrm>
            <a:prstGeom prst="ellipse">
              <a:avLst/>
            </a:prstGeom>
            <a:solidFill>
              <a:srgbClr val="6699FF">
                <a:alpha val="50000"/>
              </a:srgbClr>
            </a:solidFill>
            <a:ln w="12700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986979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42"/>
          <p:cNvSpPr>
            <a:spLocks noChangeArrowheads="1"/>
          </p:cNvSpPr>
          <p:nvPr/>
        </p:nvSpPr>
        <p:spPr bwMode="auto">
          <a:xfrm>
            <a:off x="4793189" y="3645024"/>
            <a:ext cx="1512168" cy="504056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36" name="AutoShape 42"/>
          <p:cNvSpPr>
            <a:spLocks noChangeArrowheads="1"/>
          </p:cNvSpPr>
          <p:nvPr/>
        </p:nvSpPr>
        <p:spPr bwMode="auto">
          <a:xfrm>
            <a:off x="7097445" y="3645024"/>
            <a:ext cx="1440160" cy="504056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4" name="AutoShape 42"/>
          <p:cNvSpPr>
            <a:spLocks noChangeArrowheads="1"/>
          </p:cNvSpPr>
          <p:nvPr/>
        </p:nvSpPr>
        <p:spPr bwMode="auto">
          <a:xfrm>
            <a:off x="1840860" y="3429000"/>
            <a:ext cx="6907603" cy="864096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Rotating 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755576" y="1671191"/>
            <a:ext cx="549590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CCECFF"/>
                </a:solidFill>
                <a:latin typeface="Tahoma" pitchFamily="34" charset="0"/>
              </a:rPr>
              <a:t>Equation of Motion of a test-mass bar</a:t>
            </a:r>
            <a:endParaRPr kumimoji="0" lang="en-US" altLang="ja-JP" dirty="0">
              <a:solidFill>
                <a:srgbClr val="CCECFF"/>
              </a:solidFill>
              <a:latin typeface="Tahoma" pitchFamily="34" charset="0"/>
            </a:endParaRPr>
          </a:p>
        </p:txBody>
      </p:sp>
      <p:grpSp>
        <p:nvGrpSpPr>
          <p:cNvPr id="2" name="グループ化 22"/>
          <p:cNvGrpSpPr/>
          <p:nvPr/>
        </p:nvGrpSpPr>
        <p:grpSpPr>
          <a:xfrm>
            <a:off x="5420171" y="2334965"/>
            <a:ext cx="3616325" cy="661987"/>
            <a:chOff x="1374800" y="2622997"/>
            <a:chExt cx="3616325" cy="661987"/>
          </a:xfrm>
        </p:grpSpPr>
        <p:pic>
          <p:nvPicPr>
            <p:cNvPr id="10" name="Picture 2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rcRect/>
            <a:stretch>
              <a:fillRect/>
            </a:stretch>
          </p:blipFill>
          <p:spPr bwMode="auto">
            <a:xfrm>
              <a:off x="1374800" y="2965897"/>
              <a:ext cx="265113" cy="2905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1606575" y="2948434"/>
              <a:ext cx="33845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: Dynamic quadrupole moment</a:t>
              </a:r>
            </a:p>
          </p:txBody>
        </p:sp>
        <p:sp>
          <p:nvSpPr>
            <p:cNvPr id="14" name="Rectangle 34"/>
            <p:cNvSpPr>
              <a:spLocks noChangeArrowheads="1"/>
            </p:cNvSpPr>
            <p:nvPr/>
          </p:nvSpPr>
          <p:spPr bwMode="auto">
            <a:xfrm>
              <a:off x="1606575" y="2622997"/>
              <a:ext cx="237648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: Moment of Inertia</a:t>
              </a:r>
            </a:p>
          </p:txBody>
        </p:sp>
        <p:pic>
          <p:nvPicPr>
            <p:cNvPr id="15" name="Picture 3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rcRect/>
            <a:stretch>
              <a:fillRect/>
            </a:stretch>
          </p:blipFill>
          <p:spPr bwMode="auto">
            <a:xfrm>
              <a:off x="1412900" y="2749997"/>
              <a:ext cx="98425" cy="1397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" name="Picture 3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860074" y="2427422"/>
            <a:ext cx="3927950" cy="641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7" name="AutoShape 38"/>
          <p:cNvSpPr>
            <a:spLocks noChangeArrowheads="1"/>
          </p:cNvSpPr>
          <p:nvPr/>
        </p:nvSpPr>
        <p:spPr bwMode="auto">
          <a:xfrm>
            <a:off x="1472841" y="3599302"/>
            <a:ext cx="263522" cy="477770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21" name="図 20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912869" y="3501008"/>
            <a:ext cx="6835595" cy="765612"/>
          </a:xfrm>
          <a:prstGeom prst="rect">
            <a:avLst/>
          </a:prstGeom>
          <a:noFill/>
        </p:spPr>
      </p:pic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472709" y="3694376"/>
            <a:ext cx="93622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CCECFF"/>
                </a:solidFill>
                <a:latin typeface="Tahoma" pitchFamily="34" charset="0"/>
              </a:rPr>
              <a:t>Rotation</a:t>
            </a:r>
            <a:endParaRPr kumimoji="0" lang="en-US" altLang="ja-JP" sz="16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1076048" y="4581128"/>
            <a:ext cx="7024344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GW with very-low freq. (</a:t>
            </a:r>
            <a:r>
              <a:rPr lang="en-US" altLang="ja-JP" dirty="0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altLang="ja-JP" baseline="-25000" dirty="0" smtClean="0">
                <a:solidFill>
                  <a:srgbClr val="FFFFFF"/>
                </a:solidFill>
                <a:latin typeface="Tahoma" pitchFamily="34" charset="0"/>
              </a:rPr>
              <a:t>g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appears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as high freq.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(2</a:t>
            </a:r>
            <a:r>
              <a:rPr lang="en-US" altLang="ja-JP" dirty="0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altLang="ja-JP" baseline="-25000" dirty="0" smtClean="0">
                <a:solidFill>
                  <a:srgbClr val="FFFFFF"/>
                </a:solidFill>
                <a:latin typeface="Tahoma" pitchFamily="34" charset="0"/>
              </a:rPr>
              <a:t>rot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) signal by up-conversion.</a:t>
            </a:r>
            <a:endParaRPr kumimoji="0"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" name="大かっこ 2"/>
          <p:cNvSpPr/>
          <p:nvPr/>
        </p:nvSpPr>
        <p:spPr bwMode="auto">
          <a:xfrm>
            <a:off x="5241776" y="2370584"/>
            <a:ext cx="3402190" cy="698376"/>
          </a:xfrm>
          <a:prstGeom prst="bracketPair">
            <a:avLst/>
          </a:prstGeom>
          <a:noFill/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4572000" y="3786190"/>
            <a:ext cx="857256" cy="357190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395808"/>
            <a:ext cx="7920880" cy="396215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409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430920"/>
            <a:ext cx="7342178" cy="41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2285984" y="4071942"/>
            <a:ext cx="1571636" cy="500066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Sensitivity by R-TOBA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571768" y="3977350"/>
            <a:ext cx="2500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99FF99"/>
                </a:solidFill>
                <a:latin typeface="Tahoma" pitchFamily="34" charset="0"/>
              </a:rPr>
              <a:t>Rot. Freq.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5x10</a:t>
            </a:r>
            <a:r>
              <a:rPr lang="en-US" altLang="ja-JP" sz="1400" b="1" baseline="300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-5</a:t>
            </a:r>
            <a:r>
              <a:rPr lang="en-US" altLang="ja-JP" sz="14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Hz</a:t>
            </a:r>
            <a:endParaRPr lang="en-US" altLang="ja-JP" sz="1400" b="1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 bwMode="auto">
          <a:xfrm flipV="1">
            <a:off x="3779912" y="4077072"/>
            <a:ext cx="576064" cy="72008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2555776" y="3068960"/>
            <a:ext cx="1224136" cy="1080120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444208" y="1270329"/>
            <a:ext cx="2496878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1mW  </a:t>
            </a:r>
            <a:endParaRPr lang="en-US" altLang="ja-JP" sz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 </a:t>
            </a:r>
            <a:endParaRPr lang="en-US" altLang="ja-JP" sz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2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2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28662" y="980728"/>
            <a:ext cx="5443538" cy="83227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  <a:latin typeface="Tahoma" pitchFamily="34" charset="0"/>
              </a:rPr>
              <a:t>Sensitivity example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(Rotation freq. 5x10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-5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Hz,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Laser power  1mW)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右矢印 15"/>
          <p:cNvSpPr/>
          <p:nvPr/>
        </p:nvSpPr>
        <p:spPr bwMode="auto">
          <a:xfrm>
            <a:off x="1043040" y="1904824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246380" y="1805068"/>
            <a:ext cx="512582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Bridge the Pulsar-timing and LISA</a:t>
            </a:r>
            <a:endParaRPr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31640" y="2740879"/>
            <a:ext cx="691276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Results from Prototypes</a:t>
            </a:r>
            <a:endParaRPr kumimoji="1" lang="ja-JP" altLang="en-US" sz="40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731142" y="5345340"/>
            <a:ext cx="630535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Reference: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kumimoji="1" lang="en-US" altLang="ja-JP" sz="20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K.Ishidoshiro</a:t>
            </a: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kumimoji="1" lang="en-US" altLang="ja-JP" sz="20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, Phys. Rev. Lett. </a:t>
            </a: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 106, 161101 </a:t>
            </a:r>
            <a:r>
              <a:rPr kumimoji="1" lang="en-US" altLang="ja-JP" sz="20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(2011)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- A. Shoda, presentation at GWPAW2011</a:t>
            </a:r>
          </a:p>
        </p:txBody>
      </p:sp>
      <p:sp>
        <p:nvSpPr>
          <p:cNvPr id="6" name="Rectangle 6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1844080" y="3750131"/>
            <a:ext cx="5608240" cy="7611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4000" b="1" dirty="0" err="1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A.Shoda’s</a:t>
            </a:r>
            <a:r>
              <a:rPr lang="en-US" altLang="ja-JP" sz="4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file</a:t>
            </a:r>
            <a:endParaRPr kumimoji="1" lang="ja-JP" altLang="en-US" sz="4000" b="1" kern="1200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76055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14414" y="2714620"/>
            <a:ext cx="7286676" cy="134806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R</a:t>
            </a:r>
            <a:r>
              <a:rPr kumimoji="1" lang="en-US" altLang="ja-JP" sz="40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otating TOBA</a:t>
            </a:r>
            <a:r>
              <a:rPr lang="ja-JP" altLang="en-US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prototype</a:t>
            </a:r>
            <a:endParaRPr kumimoji="1" lang="en-US" altLang="ja-JP" sz="4000" b="1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8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        ( SWIM on SDS-1 satellite )  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427984" y="6022449"/>
            <a:ext cx="453650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Reference: W. Kokuyama,</a:t>
            </a: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 Ph.D thesis</a:t>
            </a:r>
            <a:endParaRPr kumimoji="1" lang="en-US" altLang="ja-JP" sz="2000" kern="1200" dirty="0" smtClean="0">
              <a:solidFill>
                <a:srgbClr val="B2B2B2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250825" y="1916112"/>
            <a:ext cx="8713663" cy="4513284"/>
            <a:chOff x="250825" y="1916112"/>
            <a:chExt cx="8713663" cy="4513284"/>
          </a:xfrm>
        </p:grpSpPr>
        <p:sp>
          <p:nvSpPr>
            <p:cNvPr id="50" name="AutoShape 2"/>
            <p:cNvSpPr>
              <a:spLocks noChangeArrowheads="1"/>
            </p:cNvSpPr>
            <p:nvPr/>
          </p:nvSpPr>
          <p:spPr bwMode="auto">
            <a:xfrm>
              <a:off x="250825" y="1916112"/>
              <a:ext cx="8607455" cy="4513284"/>
            </a:xfrm>
            <a:prstGeom prst="roundRect">
              <a:avLst>
                <a:gd name="adj" fmla="val 3069"/>
              </a:avLst>
            </a:prstGeom>
            <a:solidFill>
              <a:srgbClr val="C0C0C0">
                <a:alpha val="3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51" name="Picture 6" descr="0082_2007_3_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BFBDA6"/>
                </a:clrFrom>
                <a:clrTo>
                  <a:srgbClr val="BFBDA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55776" y="2344738"/>
              <a:ext cx="3455987" cy="3216275"/>
            </a:xfrm>
            <a:prstGeom prst="roundRect">
              <a:avLst/>
            </a:prstGeom>
            <a:noFill/>
          </p:spPr>
        </p:pic>
        <p:sp>
          <p:nvSpPr>
            <p:cNvPr id="52" name="Rectangle 7"/>
            <p:cNvSpPr>
              <a:spLocks noChangeAspect="1" noChangeArrowheads="1"/>
            </p:cNvSpPr>
            <p:nvPr/>
          </p:nvSpPr>
          <p:spPr bwMode="auto">
            <a:xfrm>
              <a:off x="285720" y="2285992"/>
              <a:ext cx="1938321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Test mass</a:t>
              </a:r>
            </a:p>
          </p:txBody>
        </p:sp>
        <p:sp>
          <p:nvSpPr>
            <p:cNvPr id="53" name="Rectangle 8"/>
            <p:cNvSpPr>
              <a:spLocks noChangeAspect="1" noChangeArrowheads="1"/>
            </p:cNvSpPr>
            <p:nvPr/>
          </p:nvSpPr>
          <p:spPr bwMode="auto">
            <a:xfrm>
              <a:off x="1908175" y="4988494"/>
              <a:ext cx="2306635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Photo sensor</a:t>
              </a:r>
            </a:p>
          </p:txBody>
        </p:sp>
        <p:sp>
          <p:nvSpPr>
            <p:cNvPr id="54" name="Rectangle 9"/>
            <p:cNvSpPr>
              <a:spLocks noChangeAspect="1" noChangeArrowheads="1"/>
            </p:cNvSpPr>
            <p:nvPr/>
          </p:nvSpPr>
          <p:spPr bwMode="auto">
            <a:xfrm>
              <a:off x="5143504" y="4357694"/>
              <a:ext cx="129698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Coil</a:t>
              </a: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flipH="1" flipV="1">
              <a:off x="4500563" y="4221163"/>
              <a:ext cx="642941" cy="279407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6" name="Line 11"/>
            <p:cNvSpPr>
              <a:spLocks noChangeShapeType="1"/>
            </p:cNvSpPr>
            <p:nvPr/>
          </p:nvSpPr>
          <p:spPr bwMode="auto">
            <a:xfrm flipV="1">
              <a:off x="2643173" y="4005262"/>
              <a:ext cx="776301" cy="1066811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7" name="Line 12"/>
            <p:cNvSpPr>
              <a:spLocks noChangeShapeType="1"/>
            </p:cNvSpPr>
            <p:nvPr/>
          </p:nvSpPr>
          <p:spPr bwMode="auto">
            <a:xfrm>
              <a:off x="3000364" y="3000372"/>
              <a:ext cx="779474" cy="500066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58" name="Picture 16" descr="IMG_026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3438" y="5276850"/>
              <a:ext cx="1812925" cy="1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188" y="3141663"/>
              <a:ext cx="1511300" cy="14176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pic>
          <p:nvPicPr>
            <p:cNvPr id="60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9413" y="4797425"/>
              <a:ext cx="1493837" cy="15113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sp>
          <p:nvSpPr>
            <p:cNvPr id="61" name="Rectangle 19"/>
            <p:cNvSpPr>
              <a:spLocks noChangeArrowheads="1"/>
            </p:cNvSpPr>
            <p:nvPr/>
          </p:nvSpPr>
          <p:spPr bwMode="auto">
            <a:xfrm>
              <a:off x="285720" y="1916113"/>
              <a:ext cx="5689600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TAM: Torsion Antenna Module with free-falling test mass       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4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                        (Size : 80mm cube, Weight : ~500g)</a:t>
              </a:r>
            </a:p>
          </p:txBody>
        </p:sp>
        <p:sp>
          <p:nvSpPr>
            <p:cNvPr id="62" name="Rectangle 20"/>
            <p:cNvSpPr>
              <a:spLocks noChangeAspect="1" noChangeArrowheads="1"/>
            </p:cNvSpPr>
            <p:nvPr/>
          </p:nvSpPr>
          <p:spPr bwMode="auto">
            <a:xfrm>
              <a:off x="1928794" y="5342295"/>
              <a:ext cx="2663825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Reflective-type  optical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displacement sensor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Separation to mass ~1mm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Sensitivity ~ 10</a:t>
              </a:r>
              <a:r>
                <a:rPr kumimoji="1" lang="en-US" altLang="ja-JP" sz="1200" b="1" kern="1200" baseline="300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-9</a:t>
              </a: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m/Hz</a:t>
              </a:r>
              <a:r>
                <a:rPr kumimoji="1" lang="en-US" altLang="ja-JP" sz="1200" b="1" kern="1200" baseline="300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1/2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6 PSs to monitor mass motion</a:t>
              </a:r>
            </a:p>
          </p:txBody>
        </p:sp>
        <p:sp>
          <p:nvSpPr>
            <p:cNvPr id="63" name="Rectangle 21"/>
            <p:cNvSpPr>
              <a:spLocks noChangeAspect="1" noChangeArrowheads="1"/>
            </p:cNvSpPr>
            <p:nvPr/>
          </p:nvSpPr>
          <p:spPr bwMode="auto">
            <a:xfrm>
              <a:off x="263515" y="2610145"/>
              <a:ext cx="2879725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~47g Aluminum, Surface polished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Small magnets for position control</a:t>
              </a:r>
            </a:p>
          </p:txBody>
        </p:sp>
        <p:sp>
          <p:nvSpPr>
            <p:cNvPr id="64" name="Line 23"/>
            <p:cNvSpPr>
              <a:spLocks noChangeShapeType="1"/>
            </p:cNvSpPr>
            <p:nvPr/>
          </p:nvSpPr>
          <p:spPr bwMode="auto">
            <a:xfrm flipH="1" flipV="1">
              <a:off x="4716462" y="3933825"/>
              <a:ext cx="498479" cy="495307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2264" y="4205308"/>
              <a:ext cx="2160588" cy="21526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cxnSp>
          <p:nvCxnSpPr>
            <p:cNvPr id="3" name="直線矢印コネクタ 2"/>
            <p:cNvCxnSpPr/>
            <p:nvPr/>
          </p:nvCxnSpPr>
          <p:spPr bwMode="auto">
            <a:xfrm flipH="1" flipV="1">
              <a:off x="5549900" y="2780928"/>
              <a:ext cx="174228" cy="8308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635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" name="Rectangle 9"/>
            <p:cNvSpPr>
              <a:spLocks noChangeAspect="1" noChangeArrowheads="1"/>
            </p:cNvSpPr>
            <p:nvPr/>
          </p:nvSpPr>
          <p:spPr bwMode="auto">
            <a:xfrm>
              <a:off x="5292080" y="3645024"/>
              <a:ext cx="1585020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FF"/>
                  </a:solidFill>
                  <a:latin typeface="Tahoma" pitchFamily="34" charset="0"/>
                </a:rPr>
                <a:t> Spin Axis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FFFFF"/>
                  </a:solidFill>
                  <a:latin typeface="Tahoma" pitchFamily="34" charset="0"/>
                </a:rPr>
                <a:t>(46.5mHz)</a:t>
              </a:r>
              <a:endParaRPr kumimoji="1" lang="en-US" altLang="ja-JP" sz="1800" b="1" kern="1200" dirty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3" name="Line 10"/>
            <p:cNvSpPr>
              <a:spLocks noChangeShapeType="1"/>
            </p:cNvSpPr>
            <p:nvPr/>
          </p:nvSpPr>
          <p:spPr bwMode="auto">
            <a:xfrm flipH="1">
              <a:off x="7529458" y="5850125"/>
              <a:ext cx="930973" cy="39581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 type="arrow"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Rectangle 9"/>
            <p:cNvSpPr>
              <a:spLocks noChangeAspect="1" noChangeArrowheads="1"/>
            </p:cNvSpPr>
            <p:nvPr/>
          </p:nvSpPr>
          <p:spPr bwMode="auto">
            <a:xfrm>
              <a:off x="7955532" y="6021288"/>
              <a:ext cx="1008956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FF"/>
                  </a:solidFill>
                  <a:latin typeface="Tahoma" pitchFamily="34" charset="0"/>
                </a:rPr>
                <a:t>80mm</a:t>
              </a:r>
              <a:endParaRPr kumimoji="1" lang="en-US" altLang="ja-JP" sz="1800" b="1" kern="1200" dirty="0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9568" y="1214422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円/楕円 20"/>
          <p:cNvSpPr/>
          <p:nvPr/>
        </p:nvSpPr>
        <p:spPr bwMode="auto">
          <a:xfrm>
            <a:off x="6718320" y="2798770"/>
            <a:ext cx="733999" cy="702238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Rotating TOBA : 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endParaRPr lang="ja-JP" altLang="en-US" dirty="0">
              <a:latin typeface="Symbol" pitchFamily="18" charset="2"/>
            </a:endParaRP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GWADW2012 (May 17, 2012, Hawaii, USA)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467544" y="842170"/>
            <a:ext cx="500066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Module SWIM</a:t>
            </a:r>
            <a:r>
              <a:rPr kumimoji="1" lang="en-US" altLang="ja-JP" kern="1200" dirty="0" smtClean="0">
                <a:solidFill>
                  <a:srgbClr val="F8F8F8"/>
                </a:solidFill>
                <a:latin typeface="Symbol" pitchFamily="18" charset="2"/>
              </a:rPr>
              <a:t>mn</a:t>
            </a:r>
            <a:r>
              <a:rPr kumimoji="1" lang="en-US" altLang="ja-JP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on SDS-1 </a:t>
            </a:r>
            <a:endParaRPr kumimoji="1" lang="en-US" altLang="ja-JP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89957" y="147702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Photo</a:t>
            </a:r>
            <a:r>
              <a:rPr kumimoji="1" lang="ja-JP" altLang="en-US" sz="1400" kern="1200" dirty="0" smtClean="0">
                <a:solidFill>
                  <a:srgbClr val="F8F8F8"/>
                </a:solidFill>
                <a:latin typeface="Tahoma" pitchFamily="34" charset="0"/>
              </a:rPr>
              <a:t>：   </a:t>
            </a:r>
            <a:endParaRPr kumimoji="1" lang="en-US" altLang="ja-JP" sz="1400" kern="12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kumimoji="1" lang="en-US" altLang="ja-JP" sz="1400" kern="1200" dirty="0" smtClean="0">
                <a:solidFill>
                  <a:srgbClr val="F8F8F8"/>
                </a:solidFill>
                <a:latin typeface="Tahoma" pitchFamily="34" charset="0"/>
              </a:rPr>
              <a:t>JAXA</a:t>
            </a:r>
            <a:endParaRPr kumimoji="1" lang="en-US" altLang="ja-JP" sz="1400" kern="12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39552" y="1340768"/>
            <a:ext cx="572074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</a:rPr>
              <a:t>Launched Jan. 2009, Terminated Sept. 2010</a:t>
            </a:r>
            <a:endParaRPr kumimoji="1" lang="en-US" altLang="ja-JP" sz="2000" kern="12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53829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Sensitivity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857250" y="1772816"/>
            <a:ext cx="7603182" cy="4513684"/>
          </a:xfrm>
          <a:prstGeom prst="roundRect">
            <a:avLst>
              <a:gd name="adj" fmla="val 4239"/>
            </a:avLst>
          </a:prstGeom>
          <a:solidFill>
            <a:srgbClr val="FFFFFF">
              <a:alpha val="9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403648" y="834352"/>
            <a:ext cx="612068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Though limited by non-fundamental noises,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   best as a space-borne GW detector.</a:t>
            </a:r>
          </a:p>
        </p:txBody>
      </p:sp>
      <p:pic>
        <p:nvPicPr>
          <p:cNvPr id="1580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33937"/>
            <a:ext cx="7416824" cy="44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角丸四角形 7"/>
          <p:cNvSpPr/>
          <p:nvPr/>
        </p:nvSpPr>
        <p:spPr bwMode="auto">
          <a:xfrm>
            <a:off x="4716016" y="1916832"/>
            <a:ext cx="216024" cy="3816424"/>
          </a:xfrm>
          <a:prstGeom prst="roundRect">
            <a:avLst>
              <a:gd name="adj" fmla="val 4239"/>
            </a:avLst>
          </a:prstGeom>
          <a:solidFill>
            <a:srgbClr val="FF0000">
              <a:alpha val="2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588224" y="1844824"/>
            <a:ext cx="1814829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777777"/>
                </a:solidFill>
                <a:latin typeface="Tahoma" pitchFamily="34" charset="0"/>
              </a:rPr>
              <a:t>By W.Kokuyama</a:t>
            </a:r>
            <a:endParaRPr kumimoji="1" lang="en-US" altLang="ja-JP" sz="1800" kern="1200" dirty="0" smtClean="0">
              <a:solidFill>
                <a:srgbClr val="777777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23882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827584" y="1279298"/>
            <a:ext cx="7560840" cy="2915286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915364" y="1268760"/>
            <a:ext cx="7473060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99FF99"/>
                </a:solidFill>
                <a:latin typeface="Tahoma" pitchFamily="34" charset="0"/>
              </a:rPr>
              <a:t>Low-freq. GW observation </a:t>
            </a:r>
            <a:r>
              <a:rPr lang="en-US" altLang="ja-JP" b="1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 New sciences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・</a:t>
            </a:r>
            <a:r>
              <a:rPr lang="en-US" altLang="ja-JP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Large amplitude and/or stationary GWs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radiated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by sources with large masses and long time-scales</a:t>
            </a:r>
            <a:r>
              <a:rPr lang="en-US" altLang="ja-JP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.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771255" y="4653136"/>
            <a:ext cx="7872711" cy="1430478"/>
            <a:chOff x="771255" y="4500570"/>
            <a:chExt cx="7872711" cy="1430478"/>
          </a:xfrm>
        </p:grpSpPr>
        <p:sp>
          <p:nvSpPr>
            <p:cNvPr id="10" name="AutoShape 56"/>
            <p:cNvSpPr>
              <a:spLocks noChangeArrowheads="1"/>
            </p:cNvSpPr>
            <p:nvPr/>
          </p:nvSpPr>
          <p:spPr bwMode="auto">
            <a:xfrm>
              <a:off x="1220114" y="4500570"/>
              <a:ext cx="7423852" cy="1430478"/>
            </a:xfrm>
            <a:prstGeom prst="roundRect">
              <a:avLst>
                <a:gd name="adj" fmla="val 6731"/>
              </a:avLst>
            </a:prstGeom>
            <a:solidFill>
              <a:srgbClr val="99CCFF">
                <a:alpha val="1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8" name="AutoShape 38"/>
            <p:cNvSpPr>
              <a:spLocks noChangeArrowheads="1"/>
            </p:cNvSpPr>
            <p:nvPr/>
          </p:nvSpPr>
          <p:spPr bwMode="auto">
            <a:xfrm>
              <a:off x="771255" y="4581128"/>
              <a:ext cx="272353" cy="444387"/>
            </a:xfrm>
            <a:custGeom>
              <a:avLst/>
              <a:gdLst>
                <a:gd name="G0" fmla="+- 11475 0 0"/>
                <a:gd name="G1" fmla="+- 4469 0 0"/>
                <a:gd name="G2" fmla="+- 21600 0 4469"/>
                <a:gd name="G3" fmla="+- 10800 0 4469"/>
                <a:gd name="G4" fmla="+- 21600 0 11475"/>
                <a:gd name="G5" fmla="*/ G4 G3 10800"/>
                <a:gd name="G6" fmla="+- 21600 0 G5"/>
                <a:gd name="T0" fmla="*/ 11475 w 21600"/>
                <a:gd name="T1" fmla="*/ 0 h 21600"/>
                <a:gd name="T2" fmla="*/ 0 w 21600"/>
                <a:gd name="T3" fmla="*/ 10800 h 21600"/>
                <a:gd name="T4" fmla="*/ 11475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475" y="0"/>
                  </a:moveTo>
                  <a:lnTo>
                    <a:pt x="11475" y="4469"/>
                  </a:lnTo>
                  <a:lnTo>
                    <a:pt x="3375" y="4469"/>
                  </a:lnTo>
                  <a:lnTo>
                    <a:pt x="3375" y="17131"/>
                  </a:lnTo>
                  <a:lnTo>
                    <a:pt x="11475" y="17131"/>
                  </a:lnTo>
                  <a:lnTo>
                    <a:pt x="11475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469"/>
                  </a:moveTo>
                  <a:lnTo>
                    <a:pt x="1350" y="17131"/>
                  </a:lnTo>
                  <a:lnTo>
                    <a:pt x="2700" y="17131"/>
                  </a:lnTo>
                  <a:lnTo>
                    <a:pt x="2700" y="4469"/>
                  </a:lnTo>
                  <a:close/>
                </a:path>
                <a:path w="21600" h="21600">
                  <a:moveTo>
                    <a:pt x="0" y="4469"/>
                  </a:moveTo>
                  <a:lnTo>
                    <a:pt x="0" y="17131"/>
                  </a:lnTo>
                  <a:lnTo>
                    <a:pt x="675" y="17131"/>
                  </a:lnTo>
                  <a:lnTo>
                    <a:pt x="675" y="4469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317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220114" y="4509120"/>
              <a:ext cx="7384334" cy="14219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 smtClean="0">
                  <a:solidFill>
                    <a:srgbClr val="FFFFFF"/>
                  </a:solidFill>
                  <a:latin typeface="Tahoma" pitchFamily="34" charset="0"/>
                </a:rPr>
                <a:t>Novel</a:t>
              </a:r>
              <a:r>
                <a:rPr lang="ja-JP" altLang="en-US" b="1" dirty="0" smtClean="0">
                  <a:solidFill>
                    <a:srgbClr val="FFFFFF"/>
                  </a:solidFill>
                  <a:latin typeface="Tahoma" pitchFamily="34" charset="0"/>
                </a:rPr>
                <a:t> </a:t>
              </a:r>
              <a:r>
                <a:rPr lang="en-US" altLang="ja-JP" b="1" dirty="0" smtClean="0">
                  <a:solidFill>
                    <a:srgbClr val="FFFFFF"/>
                  </a:solidFill>
                  <a:latin typeface="Tahoma" pitchFamily="34" charset="0"/>
                </a:rPr>
                <a:t>approach : </a:t>
              </a:r>
              <a:r>
                <a:rPr lang="en-US" altLang="ja-JP" b="1" dirty="0" smtClean="0">
                  <a:solidFill>
                    <a:srgbClr val="99CCFF"/>
                  </a:solidFill>
                  <a:latin typeface="Tahoma" pitchFamily="34" charset="0"/>
                </a:rPr>
                <a:t>TOBA</a:t>
              </a: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 (</a:t>
              </a:r>
              <a:r>
                <a:rPr lang="en-US" altLang="ja-JP" u="sng" dirty="0" smtClean="0">
                  <a:solidFill>
                    <a:srgbClr val="99CCFF"/>
                  </a:solidFill>
                  <a:latin typeface="Tahoma" pitchFamily="34" charset="0"/>
                </a:rPr>
                <a:t>To</a:t>
              </a: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rsion-</a:t>
              </a:r>
              <a:r>
                <a:rPr lang="en-US" altLang="ja-JP" u="sng" dirty="0" smtClean="0">
                  <a:solidFill>
                    <a:srgbClr val="99CCFF"/>
                  </a:solidFill>
                  <a:latin typeface="Tahoma" pitchFamily="34" charset="0"/>
                </a:rPr>
                <a:t>B</a:t>
              </a: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ar </a:t>
              </a:r>
              <a:r>
                <a:rPr lang="en-US" altLang="ja-JP" u="sng" dirty="0" smtClean="0">
                  <a:solidFill>
                    <a:srgbClr val="99CCFF"/>
                  </a:solidFill>
                  <a:latin typeface="Tahoma" pitchFamily="34" charset="0"/>
                </a:rPr>
                <a:t>A</a:t>
              </a: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ntenna)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CCECFF"/>
                  </a:solidFill>
                  <a:latin typeface="Tahoma" pitchFamily="34" charset="0"/>
                </a:rPr>
                <a:t>　・</a:t>
              </a:r>
              <a:r>
                <a:rPr lang="en-US" altLang="ja-JP" dirty="0" smtClean="0">
                  <a:solidFill>
                    <a:srgbClr val="CCECFF"/>
                  </a:solidFill>
                  <a:latin typeface="Tahoma" pitchFamily="34" charset="0"/>
                </a:rPr>
                <a:t>Low-freq. GW obs. </a:t>
              </a:r>
              <a:r>
                <a:rPr lang="en-US" altLang="ja-JP" dirty="0" smtClean="0">
                  <a:solidFill>
                    <a:srgbClr val="FFFFFF"/>
                  </a:solidFill>
                  <a:latin typeface="Tahoma" pitchFamily="34" charset="0"/>
                </a:rPr>
                <a:t>even with ground-based config.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dirty="0" smtClean="0">
                  <a:solidFill>
                    <a:srgbClr val="CCECFF"/>
                  </a:solidFill>
                  <a:latin typeface="Tahoma" pitchFamily="34" charset="0"/>
                </a:rPr>
                <a:t>  </a:t>
              </a:r>
              <a:r>
                <a:rPr lang="ja-JP" altLang="en-US" dirty="0" smtClean="0">
                  <a:solidFill>
                    <a:srgbClr val="CCECFF"/>
                  </a:solidFill>
                  <a:latin typeface="Tahoma" pitchFamily="34" charset="0"/>
                </a:rPr>
                <a:t>・</a:t>
              </a:r>
              <a:r>
                <a:rPr lang="en-US" altLang="ja-JP" dirty="0" smtClean="0">
                  <a:solidFill>
                    <a:srgbClr val="CCECFF"/>
                  </a:solidFill>
                  <a:latin typeface="Tahoma" pitchFamily="34" charset="0"/>
                </a:rPr>
                <a:t>Unexplored band </a:t>
              </a:r>
              <a:r>
                <a:rPr lang="en-US" altLang="ja-JP" dirty="0" smtClean="0">
                  <a:solidFill>
                    <a:srgbClr val="FFFFFF"/>
                  </a:solidFill>
                  <a:latin typeface="Tahoma" pitchFamily="34" charset="0"/>
                </a:rPr>
                <a:t>observation with space detector.</a:t>
              </a:r>
              <a:endParaRPr lang="en-US" altLang="ja-JP" dirty="0" smtClean="0">
                <a:solidFill>
                  <a:srgbClr val="CCECFF"/>
                </a:solidFill>
                <a:latin typeface="Tahoma" pitchFamily="34" charset="0"/>
              </a:endParaRPr>
            </a:p>
          </p:txBody>
        </p: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43356" y="2799160"/>
            <a:ext cx="7473060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 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Difficult with ground-based detectors because of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 </a:t>
            </a:r>
            <a:r>
              <a:rPr lang="en-US" altLang="ja-JP" dirty="0" smtClean="0">
                <a:solidFill>
                  <a:srgbClr val="CCFFCC"/>
                </a:solidFill>
                <a:latin typeface="Tahoma" pitchFamily="34" charset="0"/>
              </a:rPr>
              <a:t>fundamental limitation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and </a:t>
            </a:r>
            <a:r>
              <a:rPr lang="en-US" altLang="ja-JP" dirty="0" smtClean="0">
                <a:solidFill>
                  <a:srgbClr val="CCFFCC"/>
                </a:solidFill>
                <a:latin typeface="Tahoma" pitchFamily="34" charset="0"/>
              </a:rPr>
              <a:t>seismic disturbances.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Space-borne detector requires </a:t>
            </a:r>
            <a:r>
              <a:rPr lang="en-US" altLang="ja-JP" dirty="0" smtClean="0">
                <a:solidFill>
                  <a:srgbClr val="CCFFCC"/>
                </a:solidFill>
                <a:latin typeface="Tahoma" pitchFamily="34" charset="0"/>
              </a:rPr>
              <a:t>large resources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Observation by SWIM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GWADW2012 (May 17, 2012, Hawaii, USA)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011500" y="1052736"/>
            <a:ext cx="500066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Continuous data taking</a:t>
            </a:r>
            <a:endParaRPr kumimoji="1" lang="ja-JP" altLang="en-US" kern="1200" dirty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755576" y="2681415"/>
            <a:ext cx="7920880" cy="3699913"/>
          </a:xfrm>
          <a:prstGeom prst="roundRect">
            <a:avLst>
              <a:gd name="adj" fmla="val 4239"/>
            </a:avLst>
          </a:prstGeom>
          <a:solidFill>
            <a:srgbClr val="FFFFFF">
              <a:alpha val="9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cxnSp>
        <p:nvCxnSpPr>
          <p:cNvPr id="31" name="直線矢印コネクタ 30"/>
          <p:cNvCxnSpPr/>
          <p:nvPr/>
        </p:nvCxnSpPr>
        <p:spPr bwMode="auto">
          <a:xfrm>
            <a:off x="2749694" y="3929066"/>
            <a:ext cx="495297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2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775452" y="3948927"/>
            <a:ext cx="178433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lt"/>
                <a:ea typeface="+mn-ea"/>
              </a:rPr>
              <a:t>Orbital Period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275518" y="5135872"/>
            <a:ext cx="21415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10mHz LPF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rot="16200000" flipH="1">
            <a:off x="6204080" y="4992996"/>
            <a:ext cx="285752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590414" y="1683442"/>
            <a:ext cx="5357850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July 15, 2010  ~240 min.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6346955" y="692697"/>
            <a:ext cx="2446852" cy="1988718"/>
            <a:chOff x="5500694" y="692696"/>
            <a:chExt cx="3293114" cy="2676531"/>
          </a:xfrm>
        </p:grpSpPr>
        <p:pic>
          <p:nvPicPr>
            <p:cNvPr id="95949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0694" y="692696"/>
              <a:ext cx="3293114" cy="2676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正方形/長方形 36"/>
            <p:cNvSpPr/>
            <p:nvPr/>
          </p:nvSpPr>
          <p:spPr bwMode="auto">
            <a:xfrm>
              <a:off x="6213059" y="1700556"/>
              <a:ext cx="510080" cy="330405"/>
            </a:xfrm>
            <a:prstGeom prst="rect">
              <a:avLst/>
            </a:prstGeom>
            <a:solidFill>
              <a:srgbClr val="00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6131102" y="1661820"/>
              <a:ext cx="857256" cy="60269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050" b="1" dirty="0" smtClean="0">
                  <a:solidFill>
                    <a:srgbClr val="FFFFFF"/>
                  </a:solidFill>
                  <a:latin typeface="Tahoma" pitchFamily="34" charset="0"/>
                </a:rPr>
                <a:t>Tokyo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050" b="1" kern="1200" dirty="0" smtClean="0">
                  <a:solidFill>
                    <a:srgbClr val="FFFFFF"/>
                  </a:solidFill>
                  <a:latin typeface="Tahoma" pitchFamily="34" charset="0"/>
                </a:rPr>
                <a:t>Kyoto</a:t>
              </a:r>
            </a:p>
          </p:txBody>
        </p:sp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5929321" y="2691492"/>
              <a:ext cx="1785950" cy="60269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050" b="1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Orbital period 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050" b="1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         ~100min.</a:t>
              </a:r>
              <a:endParaRPr kumimoji="1" lang="en-US" altLang="ja-JP" sz="1050" b="1" kern="12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58105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CFD"/>
              </a:clrFrom>
              <a:clrTo>
                <a:srgbClr val="FA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852936"/>
            <a:ext cx="767518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角丸四角形 20"/>
          <p:cNvSpPr/>
          <p:nvPr/>
        </p:nvSpPr>
        <p:spPr bwMode="auto">
          <a:xfrm>
            <a:off x="2411760" y="3429000"/>
            <a:ext cx="5148030" cy="216024"/>
          </a:xfrm>
          <a:prstGeom prst="roundRect">
            <a:avLst>
              <a:gd name="adj" fmla="val 4239"/>
            </a:avLst>
          </a:prstGeom>
          <a:noFill/>
          <a:ln w="63500" cap="flat" cmpd="sng" algn="ctr">
            <a:solidFill>
              <a:srgbClr val="FF0000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3549259" y="3573016"/>
            <a:ext cx="26789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Observation band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740947" y="6056304"/>
            <a:ext cx="26789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777777"/>
                </a:solidFill>
                <a:latin typeface="Tahoma" pitchFamily="34" charset="0"/>
              </a:rPr>
              <a:t>By W.Kokuyama</a:t>
            </a:r>
            <a:endParaRPr kumimoji="1" lang="en-US" altLang="ja-JP" sz="1800" kern="1200" dirty="0" smtClean="0">
              <a:solidFill>
                <a:srgbClr val="777777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770205" y="2924944"/>
            <a:ext cx="7776864" cy="3384377"/>
          </a:xfrm>
          <a:prstGeom prst="roundRect">
            <a:avLst>
              <a:gd name="adj" fmla="val 4239"/>
            </a:avLst>
          </a:prstGeom>
          <a:solidFill>
            <a:srgbClr val="FFFFFF">
              <a:alpha val="9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pic>
        <p:nvPicPr>
          <p:cNvPr id="24" name="Picture 2" descr="D:\Users\Wataru\Documents\kokuyamatex\Dron_note\Chap8_SGWB\111125_Histogram_18mHz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221" y="3068961"/>
            <a:ext cx="7560840" cy="3168352"/>
          </a:xfrm>
          <a:prstGeom prst="rect">
            <a:avLst/>
          </a:prstGeom>
          <a:noFill/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Upper Limit on GWB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GWADW2012 (May 17, 2012, Hawaii, USA)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011500" y="836712"/>
            <a:ext cx="694487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Upper Limit at two frequencies (two polarizations)</a:t>
            </a:r>
            <a:endParaRPr kumimoji="1" lang="ja-JP" altLang="en-US" kern="1200" dirty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3102582" y="2454044"/>
            <a:ext cx="4565762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</a:rPr>
              <a:t>(C.L. 95%,  f0 18mHz, BW 4mHz) 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755576" y="5984297"/>
            <a:ext cx="26789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777777"/>
                </a:solidFill>
                <a:latin typeface="Tahoma" pitchFamily="34" charset="0"/>
              </a:rPr>
              <a:t>By W.Kokuyama</a:t>
            </a:r>
            <a:endParaRPr kumimoji="1" lang="en-US" altLang="ja-JP" sz="1800" kern="1200" dirty="0" smtClean="0">
              <a:solidFill>
                <a:srgbClr val="777777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61319"/>
            <a:ext cx="2569877" cy="4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22" y="1445932"/>
            <a:ext cx="2643502" cy="4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1835696" y="1445932"/>
            <a:ext cx="228288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‘Forward’ mode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1857071" y="1951149"/>
            <a:ext cx="228288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‘Reverse’ mode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1644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835696" y="2852936"/>
            <a:ext cx="648072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Next Prototype plan</a:t>
            </a:r>
            <a:endParaRPr kumimoji="1" lang="ja-JP" altLang="en-US" sz="40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19374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 next plan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9289" y="1412776"/>
            <a:ext cx="7989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Results from </a:t>
            </a: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t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wo small-scale TOBAs at Tokyo and Kyoto,</a:t>
            </a:r>
          </a:p>
          <a:p>
            <a:pPr algn="l"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and rotating TOBA in space.</a:t>
            </a:r>
            <a:endParaRPr kumimoji="1" lang="ja-JP" altLang="en-US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582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64" y="2492896"/>
            <a:ext cx="1983064" cy="146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369" y="2492896"/>
            <a:ext cx="2090357" cy="14662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"/>
          <p:cNvGrpSpPr/>
          <p:nvPr/>
        </p:nvGrpSpPr>
        <p:grpSpPr>
          <a:xfrm>
            <a:off x="6231896" y="2592134"/>
            <a:ext cx="1760433" cy="1353363"/>
            <a:chOff x="5724128" y="2636912"/>
            <a:chExt cx="2428235" cy="2000264"/>
          </a:xfrm>
        </p:grpSpPr>
        <p:sp>
          <p:nvSpPr>
            <p:cNvPr id="12" name="正方形/長方形 13"/>
            <p:cNvSpPr>
              <a:spLocks noChangeArrowheads="1"/>
            </p:cNvSpPr>
            <p:nvPr/>
          </p:nvSpPr>
          <p:spPr bwMode="auto">
            <a:xfrm>
              <a:off x="5724128" y="2636912"/>
              <a:ext cx="2428235" cy="2000264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wrap="none"/>
            <a:lstStyle/>
            <a:p>
              <a:pPr>
                <a:buNone/>
              </a:pPr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13" name="Picture 9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700000">
              <a:off x="5893870" y="2921967"/>
              <a:ext cx="2163902" cy="1422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1483083" y="4293096"/>
            <a:ext cx="653848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One more prototype step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    before the 10-m scale TOBA. </a:t>
            </a:r>
            <a:endParaRPr kumimoji="1" lang="ja-JP" altLang="en-US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下矢印 15"/>
          <p:cNvSpPr/>
          <p:nvPr/>
        </p:nvSpPr>
        <p:spPr bwMode="auto">
          <a:xfrm rot="5400000" flipV="1">
            <a:off x="1157328" y="4403103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6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Concepts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8768" y="1384901"/>
            <a:ext cx="80196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Design concepts</a:t>
            </a:r>
            <a:endParaRPr kumimoji="1" lang="ja-JP" altLang="en-US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- Should be intermediate step for the 10-m scale TOBA.</a:t>
            </a:r>
          </a:p>
          <a:p>
            <a:pPr algn="l">
              <a:buNone/>
            </a:pPr>
            <a:r>
              <a:rPr lang="ja-JP" altLang="en-US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- Scientific outcomes.</a:t>
            </a:r>
          </a:p>
          <a:p>
            <a:pPr algn="l">
              <a:buNone/>
            </a:pPr>
            <a:r>
              <a:rPr lang="ja-JP" altLang="en-US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- </a:t>
            </a: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C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ommon techniques with KAGRA, ET, …</a:t>
            </a:r>
          </a:p>
          <a:p>
            <a:pPr algn="l">
              <a:buNone/>
            </a:pPr>
            <a:r>
              <a:rPr kumimoji="1" lang="en-US" altLang="ja-JP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dirty="0" smtClean="0">
                <a:solidFill>
                  <a:srgbClr val="FFFFFF"/>
                </a:solidFill>
                <a:latin typeface="Tahoma" pitchFamily="34" charset="0"/>
              </a:rPr>
              <a:t>  - </a:t>
            </a: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Realistic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both in technology and </a:t>
            </a:r>
            <a:r>
              <a:rPr kumimoji="1" lang="en-US" altLang="ja-JP" dirty="0" smtClean="0">
                <a:solidFill>
                  <a:srgbClr val="FFFFFF"/>
                </a:solidFill>
                <a:latin typeface="Tahoma" pitchFamily="34" charset="0"/>
              </a:rPr>
              <a:t>the budget.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725055" y="3515524"/>
            <a:ext cx="7632848" cy="2361748"/>
            <a:chOff x="755576" y="3327375"/>
            <a:chExt cx="7632848" cy="2361748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755576" y="3645024"/>
              <a:ext cx="7632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Medium-scale TOBA for Newtonian noise observation.</a:t>
              </a:r>
              <a:endParaRPr kumimoji="1" lang="ja-JP" altLang="en-US" dirty="0" smtClean="0">
                <a:solidFill>
                  <a:srgbClr val="99CCFF"/>
                </a:solidFill>
                <a:latin typeface="Tahoma" pitchFamily="34" charset="0"/>
              </a:endParaRPr>
            </a:p>
          </p:txBody>
        </p:sp>
        <p:sp>
          <p:nvSpPr>
            <p:cNvPr id="16" name="下矢印 15"/>
            <p:cNvSpPr/>
            <p:nvPr/>
          </p:nvSpPr>
          <p:spPr bwMode="auto">
            <a:xfrm rot="10800000" flipV="1">
              <a:off x="2843809" y="3327375"/>
              <a:ext cx="504056" cy="214314"/>
            </a:xfrm>
            <a:prstGeom prst="downArrow">
              <a:avLst/>
            </a:prstGeom>
            <a:solidFill>
              <a:srgbClr val="99CCFF">
                <a:alpha val="10000"/>
              </a:srgbClr>
            </a:solidFill>
            <a:ln w="15875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259632" y="4119463"/>
              <a:ext cx="69127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altLang="ja-JP" dirty="0" smtClean="0">
                  <a:solidFill>
                    <a:srgbClr val="FFFFFF"/>
                  </a:solidFill>
                  <a:latin typeface="Tahoma" pitchFamily="34" charset="0"/>
                </a:rPr>
                <a:t>- NN monitor sensor </a:t>
              </a:r>
            </a:p>
            <a:p>
              <a:pPr algn="l">
                <a:buNone/>
              </a:pPr>
              <a:r>
                <a:rPr kumimoji="1" lang="en-US" altLang="ja-JP" dirty="0" smtClean="0">
                  <a:solidFill>
                    <a:srgbClr val="FFFFFF"/>
                  </a:solidFill>
                  <a:latin typeface="Tahoma" pitchFamily="34" charset="0"/>
                </a:rPr>
                <a:t>- Take the most advantages of R&amp;Ds </a:t>
              </a:r>
            </a:p>
            <a:p>
              <a:pPr algn="l">
                <a:buNone/>
              </a:pPr>
              <a:r>
                <a:rPr kumimoji="1" lang="en-US" altLang="ja-JP" dirty="0" smtClean="0">
                  <a:solidFill>
                    <a:srgbClr val="FFFFFF"/>
                  </a:solidFill>
                  <a:latin typeface="Tahoma" pitchFamily="34" charset="0"/>
                </a:rPr>
                <a:t>        for the next generation detectors.</a:t>
              </a:r>
            </a:p>
            <a:p>
              <a:pPr algn="l">
                <a:buNone/>
              </a:pPr>
              <a:r>
                <a:rPr kumimoji="1" lang="en-US" altLang="ja-JP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</a:t>
              </a:r>
              <a:endParaRPr kumimoji="1" lang="ja-JP" altLang="en-US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50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6300192" y="1340768"/>
            <a:ext cx="2304256" cy="1552238"/>
          </a:xfrm>
          <a:prstGeom prst="rect">
            <a:avLst/>
          </a:prstGeom>
          <a:gradFill>
            <a:gsLst>
              <a:gs pos="0">
                <a:srgbClr val="006600">
                  <a:lumMod val="100000"/>
                </a:srgbClr>
              </a:gs>
              <a:gs pos="80000">
                <a:srgbClr val="006600"/>
              </a:gs>
              <a:gs pos="60000">
                <a:srgbClr val="777777"/>
              </a:gs>
              <a:gs pos="40000">
                <a:srgbClr val="006600"/>
              </a:gs>
              <a:gs pos="20000">
                <a:srgbClr val="777777"/>
              </a:gs>
              <a:gs pos="100000">
                <a:srgbClr val="777777"/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Gravity gradient noise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836712"/>
            <a:ext cx="5183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Newtonian noise by ground motion.</a:t>
            </a:r>
            <a:endParaRPr kumimoji="1" lang="ja-JP" altLang="en-US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5089" y="1340768"/>
            <a:ext cx="5231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Coherent plane wave with long wavelength</a:t>
            </a:r>
          </a:p>
        </p:txBody>
      </p:sp>
      <p:grpSp>
        <p:nvGrpSpPr>
          <p:cNvPr id="11" name="グループ化 10"/>
          <p:cNvGrpSpPr>
            <a:grpSpLocks/>
          </p:cNvGrpSpPr>
          <p:nvPr/>
        </p:nvGrpSpPr>
        <p:grpSpPr>
          <a:xfrm>
            <a:off x="7193784" y="2115607"/>
            <a:ext cx="288000" cy="72000"/>
            <a:chOff x="5940152" y="1932263"/>
            <a:chExt cx="1979260" cy="366337"/>
          </a:xfrm>
        </p:grpSpPr>
        <p:sp>
          <p:nvSpPr>
            <p:cNvPr id="8" name="円/楕円 7"/>
            <p:cNvSpPr/>
            <p:nvPr/>
          </p:nvSpPr>
          <p:spPr bwMode="auto">
            <a:xfrm>
              <a:off x="5940152" y="1938600"/>
              <a:ext cx="360040" cy="36000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9" name="円/楕円 8"/>
            <p:cNvSpPr/>
            <p:nvPr/>
          </p:nvSpPr>
          <p:spPr bwMode="auto">
            <a:xfrm>
              <a:off x="7559372" y="1932263"/>
              <a:ext cx="360040" cy="36000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12" name="直線コネクタ 11"/>
            <p:cNvCxnSpPr>
              <a:stCxn id="8" idx="6"/>
              <a:endCxn id="9" idx="2"/>
            </p:cNvCxnSpPr>
            <p:nvPr/>
          </p:nvCxnSpPr>
          <p:spPr bwMode="auto">
            <a:xfrm flipV="1">
              <a:off x="6300192" y="2112263"/>
              <a:ext cx="1259180" cy="633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右矢印 20"/>
          <p:cNvSpPr/>
          <p:nvPr/>
        </p:nvSpPr>
        <p:spPr bwMode="auto">
          <a:xfrm>
            <a:off x="1088125" y="2564904"/>
            <a:ext cx="243515" cy="209235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447962" y="2492896"/>
            <a:ext cx="4636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Same effect as km-scale interferometer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 flipV="1">
            <a:off x="7550376" y="2139504"/>
            <a:ext cx="478008" cy="47144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66FF66"/>
            </a:solidFill>
            <a:prstDash val="solid"/>
            <a:round/>
            <a:headEnd type="none" w="med" len="med"/>
            <a:tailEnd type="arrow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cxnSp>
      <p:sp>
        <p:nvSpPr>
          <p:cNvPr id="24" name="テキスト ボックス 23"/>
          <p:cNvSpPr txBox="1"/>
          <p:nvPr/>
        </p:nvSpPr>
        <p:spPr>
          <a:xfrm>
            <a:off x="1351189" y="1846565"/>
            <a:ext cx="365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Velocity 5km/s, Frequency  0.1Hz 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              </a:t>
            </a:r>
            <a:r>
              <a:rPr kumimoji="1"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 wavelength ~  50km</a:t>
            </a:r>
            <a:endParaRPr kumimoji="1" lang="ja-JP" altLang="en-US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931264" y="2551888"/>
            <a:ext cx="1078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Plane wave</a:t>
            </a:r>
            <a:endParaRPr kumimoji="1" lang="ja-JP" altLang="en-US" sz="1400" dirty="0" smtClean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043749" y="1772816"/>
            <a:ext cx="624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TOBA</a:t>
            </a:r>
            <a:endParaRPr kumimoji="1" lang="ja-JP" altLang="en-US" sz="1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39552" y="3172906"/>
            <a:ext cx="8280920" cy="3248492"/>
            <a:chOff x="539552" y="3172906"/>
            <a:chExt cx="8280920" cy="3248492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539552" y="3172906"/>
              <a:ext cx="8280920" cy="3248492"/>
              <a:chOff x="539552" y="3172906"/>
              <a:chExt cx="8280920" cy="3248492"/>
            </a:xfrm>
          </p:grpSpPr>
          <p:grpSp>
            <p:nvGrpSpPr>
              <p:cNvPr id="35" name="グループ化 34"/>
              <p:cNvGrpSpPr/>
              <p:nvPr/>
            </p:nvGrpSpPr>
            <p:grpSpPr>
              <a:xfrm>
                <a:off x="539552" y="3172906"/>
                <a:ext cx="8280920" cy="3248492"/>
                <a:chOff x="611560" y="3172906"/>
                <a:chExt cx="8280920" cy="3248492"/>
              </a:xfrm>
            </p:grpSpPr>
            <p:grpSp>
              <p:nvGrpSpPr>
                <p:cNvPr id="17" name="グループ化 16"/>
                <p:cNvGrpSpPr/>
                <p:nvPr/>
              </p:nvGrpSpPr>
              <p:grpSpPr>
                <a:xfrm>
                  <a:off x="611560" y="3172906"/>
                  <a:ext cx="8280920" cy="3248492"/>
                  <a:chOff x="611560" y="3172906"/>
                  <a:chExt cx="8280920" cy="3248492"/>
                </a:xfrm>
              </p:grpSpPr>
              <p:sp>
                <p:nvSpPr>
                  <p:cNvPr id="7" name="テキスト ボックス 6"/>
                  <p:cNvSpPr txBox="1"/>
                  <p:nvPr/>
                </p:nvSpPr>
                <p:spPr>
                  <a:xfrm>
                    <a:off x="1033651" y="6021288"/>
                    <a:ext cx="648164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buNone/>
                    </a:pPr>
                    <a:r>
                      <a:rPr lang="en-US" altLang="ja-JP" sz="2000" dirty="0" smtClean="0">
                        <a:solidFill>
                          <a:srgbClr val="FFFFFF"/>
                        </a:solidFill>
                        <a:latin typeface="Tahoma" pitchFamily="34" charset="0"/>
                      </a:rPr>
                      <a:t>Atmospheric NN may be larger; should be considered.</a:t>
                    </a:r>
                    <a:endParaRPr kumimoji="1" lang="ja-JP" altLang="en-US" sz="2000" dirty="0" smtClean="0">
                      <a:solidFill>
                        <a:srgbClr val="FFFFFF"/>
                      </a:solidFill>
                      <a:latin typeface="Tahoma" pitchFamily="34" charset="0"/>
                    </a:endParaRPr>
                  </a:p>
                </p:txBody>
              </p:sp>
              <p:grpSp>
                <p:nvGrpSpPr>
                  <p:cNvPr id="16" name="グループ化 15"/>
                  <p:cNvGrpSpPr/>
                  <p:nvPr/>
                </p:nvGrpSpPr>
                <p:grpSpPr>
                  <a:xfrm>
                    <a:off x="611560" y="3172906"/>
                    <a:ext cx="8280920" cy="2736303"/>
                    <a:chOff x="611560" y="3172906"/>
                    <a:chExt cx="8280920" cy="2736303"/>
                  </a:xfrm>
                </p:grpSpPr>
                <p:sp>
                  <p:nvSpPr>
                    <p:cNvPr id="27" name="AutoShap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2168" y="3422902"/>
                      <a:ext cx="4214080" cy="2486307"/>
                    </a:xfrm>
                    <a:prstGeom prst="roundRect">
                      <a:avLst>
                        <a:gd name="adj" fmla="val 6731"/>
                      </a:avLst>
                    </a:prstGeom>
                    <a:solidFill>
                      <a:srgbClr val="FFFFFF">
                        <a:alpha val="90000"/>
                      </a:srgbClr>
                    </a:solidFill>
                    <a:ln w="3175">
                      <a:solidFill>
                        <a:srgbClr val="5F5F5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noAutofit/>
                    </a:bodyPr>
                    <a:lstStyle/>
                    <a:p>
                      <a:endParaRPr lang="ja-JP" altLang="en-US" dirty="0">
                        <a:latin typeface="Tahoma" pitchFamily="34" charset="0"/>
                      </a:endParaRPr>
                    </a:p>
                  </p:txBody>
                </p:sp>
                <p:pic>
                  <p:nvPicPr>
                    <p:cNvPr id="1581058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14512" y="3422903"/>
                      <a:ext cx="4277968" cy="238236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28" name="テキスト ボックス 27"/>
                    <p:cNvSpPr txBox="1"/>
                    <p:nvPr/>
                  </p:nvSpPr>
                  <p:spPr>
                    <a:xfrm>
                      <a:off x="611560" y="3172906"/>
                      <a:ext cx="377167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>
                        <a:buNone/>
                      </a:pPr>
                      <a:r>
                        <a:rPr lang="en-US" altLang="ja-JP" sz="2000" dirty="0" smtClean="0">
                          <a:solidFill>
                            <a:srgbClr val="FFFFFF"/>
                          </a:solidFill>
                          <a:latin typeface="Tahoma" pitchFamily="34" charset="0"/>
                        </a:rPr>
                        <a:t>- NN estimation (by Jan Harms)</a:t>
                      </a:r>
                      <a:endParaRPr kumimoji="1" lang="ja-JP" altLang="en-US" sz="2000" dirty="0" smtClean="0">
                        <a:solidFill>
                          <a:srgbClr val="FFFFFF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29" name="テキスト ボックス 28"/>
                    <p:cNvSpPr txBox="1"/>
                    <p:nvPr/>
                  </p:nvSpPr>
                  <p:spPr>
                    <a:xfrm>
                      <a:off x="1034620" y="4869160"/>
                      <a:ext cx="346537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>
                        <a:buNone/>
                      </a:pPr>
                      <a:r>
                        <a:rPr lang="en-US" altLang="ja-JP" sz="1800" dirty="0" smtClean="0">
                          <a:solidFill>
                            <a:srgbClr val="99CCFF"/>
                          </a:solidFill>
                          <a:latin typeface="Tahoma" pitchFamily="34" charset="0"/>
                        </a:rPr>
                        <a:t>Assumption:</a:t>
                      </a:r>
                    </a:p>
                    <a:p>
                      <a:pPr algn="l">
                        <a:buNone/>
                      </a:pPr>
                      <a:r>
                        <a:rPr lang="en-US" altLang="ja-JP" sz="1800" dirty="0">
                          <a:solidFill>
                            <a:srgbClr val="99CCFF"/>
                          </a:solidFill>
                          <a:latin typeface="Tahoma" pitchFamily="34" charset="0"/>
                        </a:rPr>
                        <a:t> </a:t>
                      </a:r>
                      <a:r>
                        <a:rPr lang="en-US" altLang="ja-JP" sz="1800" dirty="0" smtClean="0">
                          <a:solidFill>
                            <a:srgbClr val="99CCFF"/>
                          </a:solidFill>
                          <a:latin typeface="Tahoma" pitchFamily="34" charset="0"/>
                        </a:rPr>
                        <a:t>  Infinite plane wave</a:t>
                      </a:r>
                    </a:p>
                    <a:p>
                      <a:pPr algn="l">
                        <a:buNone/>
                      </a:pPr>
                      <a:r>
                        <a:rPr lang="en-US" altLang="ja-JP" sz="1800" dirty="0">
                          <a:solidFill>
                            <a:srgbClr val="99CCFF"/>
                          </a:solidFill>
                          <a:latin typeface="Tahoma" pitchFamily="34" charset="0"/>
                        </a:rPr>
                        <a:t>   Homestake </a:t>
                      </a:r>
                      <a:r>
                        <a:rPr lang="en-US" altLang="ja-JP" sz="1800" dirty="0" smtClean="0">
                          <a:solidFill>
                            <a:srgbClr val="99CCFF"/>
                          </a:solidFill>
                          <a:latin typeface="Tahoma" pitchFamily="34" charset="0"/>
                        </a:rPr>
                        <a:t>mine seismic level</a:t>
                      </a:r>
                    </a:p>
                  </p:txBody>
                </p:sp>
                <p:sp>
                  <p:nvSpPr>
                    <p:cNvPr id="15" name="角丸四角形 14"/>
                    <p:cNvSpPr/>
                    <p:nvPr/>
                  </p:nvSpPr>
                  <p:spPr bwMode="auto">
                    <a:xfrm>
                      <a:off x="971600" y="3959190"/>
                      <a:ext cx="3123835" cy="549930"/>
                    </a:xfrm>
                    <a:prstGeom prst="roundRect">
                      <a:avLst/>
                    </a:prstGeom>
                    <a:noFill/>
                    <a:ln w="158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p:txBody>
                </p:sp>
              </p:grpSp>
            </p:grpSp>
            <p:cxnSp>
              <p:nvCxnSpPr>
                <p:cNvPr id="19" name="直線コネクタ 18"/>
                <p:cNvCxnSpPr/>
                <p:nvPr/>
              </p:nvCxnSpPr>
              <p:spPr bwMode="auto">
                <a:xfrm>
                  <a:off x="6300192" y="4365104"/>
                  <a:ext cx="945981" cy="0"/>
                </a:xfrm>
                <a:prstGeom prst="line">
                  <a:avLst/>
                </a:prstGeom>
                <a:solidFill>
                  <a:srgbClr val="FAFFC9">
                    <a:alpha val="50000"/>
                  </a:srgbClr>
                </a:solidFill>
                <a:ln w="190500" cap="flat" cmpd="sng" algn="ctr">
                  <a:solidFill>
                    <a:schemeClr val="bg1">
                      <a:lumMod val="50000"/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直線コネクタ 31"/>
                <p:cNvCxnSpPr/>
                <p:nvPr/>
              </p:nvCxnSpPr>
              <p:spPr bwMode="auto">
                <a:xfrm>
                  <a:off x="7236296" y="4365104"/>
                  <a:ext cx="773084" cy="792088"/>
                </a:xfrm>
                <a:prstGeom prst="line">
                  <a:avLst/>
                </a:prstGeom>
                <a:solidFill>
                  <a:srgbClr val="FAFFC9">
                    <a:alpha val="50000"/>
                  </a:srgbClr>
                </a:solidFill>
                <a:ln w="190500" cap="flat" cmpd="sng" algn="ctr">
                  <a:solidFill>
                    <a:schemeClr val="bg1">
                      <a:lumMod val="50000"/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直線コネクタ 33"/>
                <p:cNvCxnSpPr/>
                <p:nvPr/>
              </p:nvCxnSpPr>
              <p:spPr bwMode="auto">
                <a:xfrm>
                  <a:off x="5868144" y="4005064"/>
                  <a:ext cx="576064" cy="379729"/>
                </a:xfrm>
                <a:prstGeom prst="line">
                  <a:avLst/>
                </a:prstGeom>
                <a:solidFill>
                  <a:srgbClr val="FAFFC9">
                    <a:alpha val="50000"/>
                  </a:srgbClr>
                </a:solidFill>
                <a:ln w="190500" cap="flat" cmpd="sng" algn="ctr">
                  <a:solidFill>
                    <a:schemeClr val="bg1">
                      <a:lumMod val="50000"/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pic>
            <p:nvPicPr>
              <p:cNvPr id="36" name="図 35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0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432" y="4044443"/>
                <a:ext cx="2934496" cy="392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</p:grpSp>
        <p:sp>
          <p:nvSpPr>
            <p:cNvPr id="39" name="テキスト ボックス 38"/>
            <p:cNvSpPr txBox="1"/>
            <p:nvPr/>
          </p:nvSpPr>
          <p:spPr>
            <a:xfrm>
              <a:off x="6272498" y="3892986"/>
              <a:ext cx="2085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altLang="ja-JP" sz="2000" dirty="0" smtClean="0">
                  <a:solidFill>
                    <a:srgbClr val="008000"/>
                  </a:solidFill>
                  <a:latin typeface="Tahoma" pitchFamily="34" charset="0"/>
                </a:rPr>
                <a:t>Newtonian Noise</a:t>
              </a:r>
              <a:endParaRPr kumimoji="1" lang="ja-JP" altLang="en-US" sz="2000" dirty="0" smtClean="0">
                <a:solidFill>
                  <a:srgbClr val="008000"/>
                </a:solidFill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7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56"/>
          <p:cNvSpPr>
            <a:spLocks noChangeArrowheads="1"/>
          </p:cNvSpPr>
          <p:nvPr/>
        </p:nvSpPr>
        <p:spPr bwMode="auto">
          <a:xfrm>
            <a:off x="539552" y="2924944"/>
            <a:ext cx="7992888" cy="303711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Medium-scale TOBA candidates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36503" y="1484784"/>
            <a:ext cx="51922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- Silicon test mass, room-temp. or cryogenic</a:t>
            </a:r>
          </a:p>
          <a:p>
            <a:pPr algn="l"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- Laser 1550nm for two orthogonal bars.</a:t>
            </a:r>
          </a:p>
          <a:p>
            <a:pPr algn="l"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- Readout by interferometers.</a:t>
            </a:r>
          </a:p>
          <a:p>
            <a:pPr algn="l">
              <a:buNone/>
            </a:pPr>
            <a:r>
              <a:rPr kumimoji="1"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- Isolation system :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KAGRA</a:t>
            </a:r>
            <a:r>
              <a:rPr kumimoji="1"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 technology.</a:t>
            </a:r>
            <a:endParaRPr kumimoji="1" lang="ja-JP" altLang="en-US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24360" y="3068960"/>
            <a:ext cx="587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ength Diameter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ass        MoI    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Sensitivity  Max IR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06500" y="3429000"/>
            <a:ext cx="550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10       0.3       1646     1.37x10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3x10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-18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800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2392" y="3750252"/>
            <a:ext cx="552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3        0.2        219         164         3x10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     150 </a:t>
            </a:r>
            <a:endParaRPr kumimoji="1"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2392" y="4061132"/>
            <a:ext cx="548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1       0.15         41         3.4          3x10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-16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20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78170" y="5467991"/>
            <a:ext cx="5612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[m]         [m]            [kg]          [kg</a:t>
            </a:r>
            <a:r>
              <a:rPr kumimoji="1" lang="ja-JP" altLang="en-US" sz="1400" dirty="0" smtClean="0">
                <a:solidFill>
                  <a:srgbClr val="B2B2B2"/>
                </a:solidFill>
                <a:latin typeface="Tahoma" pitchFamily="34" charset="0"/>
              </a:rPr>
              <a:t>・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m</a:t>
            </a:r>
            <a:r>
              <a:rPr kumimoji="1" lang="en-US" altLang="ja-JP" sz="1400" baseline="30000" dirty="0" smtClean="0">
                <a:solidFill>
                  <a:srgbClr val="B2B2B2"/>
                </a:solidFill>
                <a:latin typeface="Tahoma" pitchFamily="34" charset="0"/>
              </a:rPr>
              <a:t>2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]  [1/Hz</a:t>
            </a:r>
            <a:r>
              <a:rPr kumimoji="1" lang="en-US" altLang="ja-JP" sz="1400" baseline="30000" dirty="0" smtClean="0">
                <a:solidFill>
                  <a:srgbClr val="B2B2B2"/>
                </a:solidFill>
                <a:latin typeface="Tahoma" pitchFamily="34" charset="0"/>
              </a:rPr>
              <a:t>1/2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@0.1Hz]   [Mpc]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21093" y="4528784"/>
            <a:ext cx="55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10       0.3       1646     1.37x10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4x10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-19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3500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26985" y="4850036"/>
            <a:ext cx="552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3        0.2        219         164         6x10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-18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350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26985" y="5160916"/>
            <a:ext cx="548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1       0.15         41         3.4          3x10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      </a:t>
            </a:r>
            <a:r>
              <a:rPr lang="en-US" altLang="ja-JP" sz="1800" dirty="0">
                <a:solidFill>
                  <a:srgbClr val="99CCFF"/>
                </a:solidFill>
                <a:latin typeface="Tahoma" pitchFamily="34" charset="0"/>
              </a:rPr>
              <a:t>5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0 </a:t>
            </a:r>
            <a:endParaRPr kumimoji="1"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38955" y="3645024"/>
            <a:ext cx="1428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Room temp.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(300K)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42186" y="4725144"/>
            <a:ext cx="1181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Cryogenic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(4K)</a:t>
            </a:r>
          </a:p>
        </p:txBody>
      </p:sp>
      <p:cxnSp>
        <p:nvCxnSpPr>
          <p:cNvPr id="25" name="直線コネクタ 24"/>
          <p:cNvCxnSpPr/>
          <p:nvPr/>
        </p:nvCxnSpPr>
        <p:spPr bwMode="auto">
          <a:xfrm flipV="1">
            <a:off x="899592" y="3429000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 flipV="1">
            <a:off x="899592" y="4480164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コネクタ 26"/>
          <p:cNvCxnSpPr/>
          <p:nvPr/>
        </p:nvCxnSpPr>
        <p:spPr bwMode="auto">
          <a:xfrm flipV="1">
            <a:off x="899592" y="5805804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直線コネクタ 27"/>
          <p:cNvCxnSpPr/>
          <p:nvPr/>
        </p:nvCxnSpPr>
        <p:spPr bwMode="auto">
          <a:xfrm flipV="1">
            <a:off x="899592" y="3068960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テキスト ボックス 28"/>
          <p:cNvSpPr txBox="1"/>
          <p:nvPr/>
        </p:nvSpPr>
        <p:spPr>
          <a:xfrm>
            <a:off x="3070432" y="6021288"/>
            <a:ext cx="546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6699FF"/>
                </a:solidFill>
                <a:latin typeface="Tahoma" pitchFamily="34" charset="0"/>
              </a:rPr>
              <a:t>※ Gravity-gradient noise : ~10</a:t>
            </a:r>
            <a:r>
              <a:rPr lang="en-US" altLang="ja-JP" sz="1800" baseline="30000" dirty="0" smtClean="0">
                <a:solidFill>
                  <a:srgbClr val="6699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6699FF"/>
                </a:solidFill>
                <a:latin typeface="Tahoma" pitchFamily="34" charset="0"/>
              </a:rPr>
              <a:t> </a:t>
            </a:r>
            <a:r>
              <a:rPr lang="en-US" altLang="ja-JP" sz="1800" dirty="0">
                <a:solidFill>
                  <a:srgbClr val="6699FF"/>
                </a:solidFill>
                <a:latin typeface="Tahoma" pitchFamily="34" charset="0"/>
              </a:rPr>
              <a:t>[1/Hz</a:t>
            </a:r>
            <a:r>
              <a:rPr lang="en-US" altLang="ja-JP" sz="1800" baseline="30000" dirty="0">
                <a:solidFill>
                  <a:srgbClr val="6699FF"/>
                </a:solidFill>
                <a:latin typeface="Tahoma" pitchFamily="34" charset="0"/>
              </a:rPr>
              <a:t>1/2</a:t>
            </a:r>
            <a:r>
              <a:rPr lang="en-US" altLang="ja-JP" sz="1800" dirty="0">
                <a:solidFill>
                  <a:srgbClr val="6699FF"/>
                </a:solidFill>
                <a:latin typeface="Tahoma" pitchFamily="34" charset="0"/>
              </a:rPr>
              <a:t>] </a:t>
            </a:r>
            <a:r>
              <a:rPr lang="en-US" altLang="ja-JP" sz="1800" dirty="0" smtClean="0">
                <a:solidFill>
                  <a:srgbClr val="6699FF"/>
                </a:solidFill>
                <a:latin typeface="Tahoma" pitchFamily="34" charset="0"/>
              </a:rPr>
              <a:t>at 0.1Hz</a:t>
            </a:r>
            <a:endParaRPr kumimoji="1" lang="en-US" altLang="ja-JP" sz="1800" dirty="0" smtClean="0">
              <a:solidFill>
                <a:srgbClr val="6699FF"/>
              </a:solidFill>
              <a:latin typeface="Tahoma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1560" y="951111"/>
            <a:ext cx="7599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Sensitivity estimation (only with fundamental noises)</a:t>
            </a:r>
            <a:endParaRPr kumimoji="1" lang="ja-JP" altLang="en-US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2" name="右矢印 31"/>
          <p:cNvSpPr/>
          <p:nvPr/>
        </p:nvSpPr>
        <p:spPr bwMode="auto">
          <a:xfrm flipH="1">
            <a:off x="8676456" y="3789040"/>
            <a:ext cx="288032" cy="312742"/>
          </a:xfrm>
          <a:prstGeom prst="rightArrow">
            <a:avLst/>
          </a:prstGeom>
          <a:solidFill>
            <a:srgbClr val="6699FF">
              <a:alpha val="1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右矢印 32"/>
          <p:cNvSpPr/>
          <p:nvPr/>
        </p:nvSpPr>
        <p:spPr bwMode="auto">
          <a:xfrm flipH="1">
            <a:off x="8676456" y="5157192"/>
            <a:ext cx="288032" cy="312742"/>
          </a:xfrm>
          <a:prstGeom prst="rightArrow">
            <a:avLst/>
          </a:prstGeom>
          <a:solidFill>
            <a:srgbClr val="6699FF">
              <a:alpha val="1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13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8"/>
          <p:cNvSpPr>
            <a:spLocks noChangeArrowheads="1"/>
          </p:cNvSpPr>
          <p:nvPr/>
        </p:nvSpPr>
        <p:spPr bwMode="auto">
          <a:xfrm>
            <a:off x="899592" y="2529530"/>
            <a:ext cx="7149975" cy="3256668"/>
          </a:xfrm>
          <a:prstGeom prst="roundRect">
            <a:avLst>
              <a:gd name="adj" fmla="val 3075"/>
            </a:avLst>
          </a:prstGeom>
          <a:solidFill>
            <a:srgbClr val="FFFFFF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Sensitivity estimation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pic>
        <p:nvPicPr>
          <p:cNvPr id="1584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88" y="2420888"/>
            <a:ext cx="7095404" cy="327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99992" y="1340768"/>
            <a:ext cx="396044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Silicon bar,  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Q-value :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aseline="3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 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Temp: 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</a:rPr>
              <a:t>3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00K</a:t>
            </a:r>
            <a:endParaRPr lang="en-US" altLang="ja-JP" sz="16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Pendulum Q-value 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aseline="3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Pendulum resonance  0.1mHz</a:t>
            </a:r>
            <a:endParaRPr lang="en-US" altLang="ja-JP" sz="16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088" y="1340768"/>
            <a:ext cx="45720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</a:rPr>
              <a:t>3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</a:rPr>
              <a:t>219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kg</a:t>
            </a:r>
            <a:endParaRPr lang="en-US" altLang="ja-JP" sz="16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1550nm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6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</p:txBody>
      </p:sp>
    </p:spTree>
    <p:extLst>
      <p:ext uri="{BB962C8B-B14F-4D97-AF65-F5344CB8AC3E}">
        <p14:creationId xmlns:p14="http://schemas.microsoft.com/office/powerpoint/2010/main" val="31955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56"/>
          <p:cNvSpPr>
            <a:spLocks noChangeArrowheads="1"/>
          </p:cNvSpPr>
          <p:nvPr/>
        </p:nvSpPr>
        <p:spPr bwMode="auto">
          <a:xfrm>
            <a:off x="2506500" y="5219368"/>
            <a:ext cx="5881924" cy="513888"/>
          </a:xfrm>
          <a:prstGeom prst="roundRect">
            <a:avLst>
              <a:gd name="adj" fmla="val 6731"/>
            </a:avLst>
          </a:prstGeom>
          <a:solidFill>
            <a:srgbClr val="6699FF">
              <a:alpha val="20000"/>
            </a:srgbClr>
          </a:solidFill>
          <a:ln w="3175">
            <a:solidFill>
              <a:srgbClr val="6699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30" name="AutoShape 56"/>
          <p:cNvSpPr>
            <a:spLocks noChangeArrowheads="1"/>
          </p:cNvSpPr>
          <p:nvPr/>
        </p:nvSpPr>
        <p:spPr bwMode="auto">
          <a:xfrm>
            <a:off x="539552" y="2924944"/>
            <a:ext cx="7992888" cy="303711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Medium-scale TOBA design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4758" y="1427292"/>
            <a:ext cx="6927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dirty="0" smtClean="0">
                <a:solidFill>
                  <a:srgbClr val="FFFFFF"/>
                </a:solidFill>
                <a:latin typeface="Tahoma" pitchFamily="34" charset="0"/>
              </a:rPr>
              <a:t>- Same direction as KAGRA, ET, …</a:t>
            </a:r>
          </a:p>
          <a:p>
            <a:pPr algn="l"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Effective use of resources and technologies.</a:t>
            </a:r>
            <a:endParaRPr kumimoji="1" lang="en-US" altLang="ja-JP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24360" y="3068960"/>
            <a:ext cx="587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ength Diameter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ass        MoI    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Sensitivity  Max IR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06500" y="3429000"/>
            <a:ext cx="550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10       0.3       1646     1.37x10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3x10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-18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800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2392" y="3750252"/>
            <a:ext cx="552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3        0.2        219         164         3x10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     150 </a:t>
            </a:r>
            <a:endParaRPr kumimoji="1"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2392" y="4061132"/>
            <a:ext cx="548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1       0.15         41         3.4          3x10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-16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20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78170" y="5467991"/>
            <a:ext cx="5612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[m]         [m]            [kg]          [kg</a:t>
            </a:r>
            <a:r>
              <a:rPr kumimoji="1" lang="ja-JP" altLang="en-US" sz="1400" dirty="0" smtClean="0">
                <a:solidFill>
                  <a:srgbClr val="B2B2B2"/>
                </a:solidFill>
                <a:latin typeface="Tahoma" pitchFamily="34" charset="0"/>
              </a:rPr>
              <a:t>・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m</a:t>
            </a:r>
            <a:r>
              <a:rPr kumimoji="1" lang="en-US" altLang="ja-JP" sz="1400" baseline="30000" dirty="0" smtClean="0">
                <a:solidFill>
                  <a:srgbClr val="B2B2B2"/>
                </a:solidFill>
                <a:latin typeface="Tahoma" pitchFamily="34" charset="0"/>
              </a:rPr>
              <a:t>2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]  [1/Hz</a:t>
            </a:r>
            <a:r>
              <a:rPr kumimoji="1" lang="en-US" altLang="ja-JP" sz="1400" baseline="30000" dirty="0" smtClean="0">
                <a:solidFill>
                  <a:srgbClr val="B2B2B2"/>
                </a:solidFill>
                <a:latin typeface="Tahoma" pitchFamily="34" charset="0"/>
              </a:rPr>
              <a:t>1/2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@0.1Hz]   [Mpc]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21093" y="4528784"/>
            <a:ext cx="55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10       0.3       1646     1.37x10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4x10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-19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3500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26985" y="4850036"/>
            <a:ext cx="552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3        0.2        219         164         6x10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-18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350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26985" y="5160916"/>
            <a:ext cx="548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1       0.15         41         3.4          3x10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      </a:t>
            </a:r>
            <a:r>
              <a:rPr lang="en-US" altLang="ja-JP" sz="1800" dirty="0">
                <a:solidFill>
                  <a:srgbClr val="99CCFF"/>
                </a:solidFill>
                <a:latin typeface="Tahoma" pitchFamily="34" charset="0"/>
              </a:rPr>
              <a:t>5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0 </a:t>
            </a:r>
            <a:endParaRPr kumimoji="1"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38955" y="3645024"/>
            <a:ext cx="1428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Room temp.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(300K)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42186" y="4725144"/>
            <a:ext cx="1181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Cryogenic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(4K)</a:t>
            </a:r>
          </a:p>
        </p:txBody>
      </p:sp>
      <p:cxnSp>
        <p:nvCxnSpPr>
          <p:cNvPr id="25" name="直線コネクタ 24"/>
          <p:cNvCxnSpPr/>
          <p:nvPr/>
        </p:nvCxnSpPr>
        <p:spPr bwMode="auto">
          <a:xfrm flipV="1">
            <a:off x="899592" y="3429000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 flipV="1">
            <a:off x="899592" y="4480164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コネクタ 26"/>
          <p:cNvCxnSpPr/>
          <p:nvPr/>
        </p:nvCxnSpPr>
        <p:spPr bwMode="auto">
          <a:xfrm flipV="1">
            <a:off x="899592" y="5805804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直線コネクタ 27"/>
          <p:cNvCxnSpPr/>
          <p:nvPr/>
        </p:nvCxnSpPr>
        <p:spPr bwMode="auto">
          <a:xfrm flipV="1">
            <a:off x="899592" y="3068960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テキスト ボックス 28"/>
          <p:cNvSpPr txBox="1"/>
          <p:nvPr/>
        </p:nvSpPr>
        <p:spPr>
          <a:xfrm>
            <a:off x="3070432" y="6021288"/>
            <a:ext cx="546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6699FF"/>
                </a:solidFill>
                <a:latin typeface="Tahoma" pitchFamily="34" charset="0"/>
              </a:rPr>
              <a:t>※ Gravity-gradient noise : ~10</a:t>
            </a:r>
            <a:r>
              <a:rPr lang="en-US" altLang="ja-JP" sz="1800" baseline="30000" dirty="0" smtClean="0">
                <a:solidFill>
                  <a:srgbClr val="6699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6699FF"/>
                </a:solidFill>
                <a:latin typeface="Tahoma" pitchFamily="34" charset="0"/>
              </a:rPr>
              <a:t> </a:t>
            </a:r>
            <a:r>
              <a:rPr lang="en-US" altLang="ja-JP" sz="1800" dirty="0">
                <a:solidFill>
                  <a:srgbClr val="6699FF"/>
                </a:solidFill>
                <a:latin typeface="Tahoma" pitchFamily="34" charset="0"/>
              </a:rPr>
              <a:t>[1/Hz</a:t>
            </a:r>
            <a:r>
              <a:rPr lang="en-US" altLang="ja-JP" sz="1800" baseline="30000" dirty="0">
                <a:solidFill>
                  <a:srgbClr val="6699FF"/>
                </a:solidFill>
                <a:latin typeface="Tahoma" pitchFamily="34" charset="0"/>
              </a:rPr>
              <a:t>1/2</a:t>
            </a:r>
            <a:r>
              <a:rPr lang="en-US" altLang="ja-JP" sz="1800" dirty="0">
                <a:solidFill>
                  <a:srgbClr val="6699FF"/>
                </a:solidFill>
                <a:latin typeface="Tahoma" pitchFamily="34" charset="0"/>
              </a:rPr>
              <a:t>] </a:t>
            </a:r>
            <a:r>
              <a:rPr lang="en-US" altLang="ja-JP" sz="1800" dirty="0" smtClean="0">
                <a:solidFill>
                  <a:srgbClr val="6699FF"/>
                </a:solidFill>
                <a:latin typeface="Tahoma" pitchFamily="34" charset="0"/>
              </a:rPr>
              <a:t>at 0.1Hz</a:t>
            </a:r>
            <a:endParaRPr kumimoji="1" lang="en-US" altLang="ja-JP" sz="1800" dirty="0" smtClean="0">
              <a:solidFill>
                <a:srgbClr val="6699FF"/>
              </a:solidFill>
              <a:latin typeface="Tahoma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Under discussion, but may be … </a:t>
            </a:r>
            <a:r>
              <a:rPr lang="en-US" altLang="ja-JP" dirty="0" smtClean="0">
                <a:solidFill>
                  <a:srgbClr val="6699FF"/>
                </a:solidFill>
                <a:latin typeface="Tahoma" pitchFamily="34" charset="0"/>
              </a:rPr>
              <a:t>Cryo. with 1-m scale</a:t>
            </a:r>
            <a:endParaRPr kumimoji="1" lang="ja-JP" altLang="en-US" dirty="0" smtClean="0">
              <a:solidFill>
                <a:srgbClr val="6699FF"/>
              </a:solidFill>
              <a:latin typeface="Tahoma" pitchFamily="34" charset="0"/>
            </a:endParaRPr>
          </a:p>
        </p:txBody>
      </p:sp>
      <p:sp>
        <p:nvSpPr>
          <p:cNvPr id="33" name="右矢印 32"/>
          <p:cNvSpPr/>
          <p:nvPr/>
        </p:nvSpPr>
        <p:spPr bwMode="auto">
          <a:xfrm flipH="1">
            <a:off x="8604448" y="5301208"/>
            <a:ext cx="288032" cy="312742"/>
          </a:xfrm>
          <a:prstGeom prst="rightArrow">
            <a:avLst/>
          </a:prstGeom>
          <a:solidFill>
            <a:srgbClr val="6699FF">
              <a:alpha val="1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87624" y="2247255"/>
            <a:ext cx="6580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dirty="0" smtClean="0">
                <a:solidFill>
                  <a:srgbClr val="FFFFFF"/>
                </a:solidFill>
                <a:latin typeface="Tahoma" pitchFamily="34" charset="0"/>
              </a:rPr>
              <a:t>(Cryo-system, Suspension, Isolators, Materials)</a:t>
            </a:r>
          </a:p>
        </p:txBody>
      </p:sp>
    </p:spTree>
    <p:extLst>
      <p:ext uri="{BB962C8B-B14F-4D97-AF65-F5344CB8AC3E}">
        <p14:creationId xmlns:p14="http://schemas.microsoft.com/office/powerpoint/2010/main" val="4283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Medium-scale TOBA design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Under discussion, but probably … </a:t>
            </a:r>
            <a:r>
              <a:rPr lang="en-US" altLang="ja-JP" dirty="0" smtClean="0">
                <a:solidFill>
                  <a:srgbClr val="6699FF"/>
                </a:solidFill>
                <a:latin typeface="Tahoma" pitchFamily="34" charset="0"/>
              </a:rPr>
              <a:t>Cryo. with 1-m scale</a:t>
            </a:r>
            <a:endParaRPr kumimoji="1" lang="ja-JP" altLang="en-US" dirty="0" smtClean="0">
              <a:solidFill>
                <a:srgbClr val="6699FF"/>
              </a:solidFill>
              <a:latin typeface="Tahoma" pitchFamily="34" charset="0"/>
            </a:endParaRPr>
          </a:p>
        </p:txBody>
      </p:sp>
      <p:pic>
        <p:nvPicPr>
          <p:cNvPr id="1582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10" y="1484784"/>
            <a:ext cx="5860026" cy="482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2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44054" y="1590120"/>
            <a:ext cx="7072362" cy="320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Introduction</a:t>
            </a:r>
            <a:endParaRPr lang="en-US" altLang="ja-JP" sz="4000" b="1" dirty="0" smtClean="0">
              <a:solidFill>
                <a:srgbClr val="B2B2B2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Prototype results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32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- Ground-based TOBA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3200" b="1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32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- Rotating TOBA in space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Next steps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857356" y="5013176"/>
            <a:ext cx="6715172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 dirty="0" smtClean="0">
                <a:solidFill>
                  <a:srgbClr val="777777"/>
                </a:solidFill>
                <a:latin typeface="Tahoma" pitchFamily="34" charset="0"/>
                <a:cs typeface="Tahoma" pitchFamily="34" charset="0"/>
              </a:rPr>
              <a:t>Reference: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 dirty="0" smtClean="0">
                <a:solidFill>
                  <a:srgbClr val="777777"/>
                </a:solidFill>
                <a:latin typeface="Tahoma" pitchFamily="34" charset="0"/>
                <a:cs typeface="Tahoma" pitchFamily="34" charset="0"/>
              </a:rPr>
              <a:t>- M.Ando, et. al,</a:t>
            </a:r>
            <a:r>
              <a:rPr lang="en-US" altLang="ja-JP" sz="1600" dirty="0" smtClean="0">
                <a:solidFill>
                  <a:srgbClr val="777777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kumimoji="1" lang="en-US" altLang="ja-JP" sz="1600" kern="1200" dirty="0" smtClean="0">
                <a:solidFill>
                  <a:srgbClr val="777777"/>
                </a:solidFill>
                <a:latin typeface="Tahoma" pitchFamily="34" charset="0"/>
                <a:cs typeface="Tahoma" pitchFamily="34" charset="0"/>
              </a:rPr>
              <a:t>Phys. Rev. Lett. </a:t>
            </a:r>
            <a:r>
              <a:rPr lang="en-US" altLang="ja-JP" sz="1600" dirty="0" smtClean="0">
                <a:solidFill>
                  <a:srgbClr val="777777"/>
                </a:solidFill>
                <a:latin typeface="Tahoma" pitchFamily="34" charset="0"/>
                <a:cs typeface="Tahoma" pitchFamily="34" charset="0"/>
              </a:rPr>
              <a:t> 105, 161101 </a:t>
            </a:r>
            <a:r>
              <a:rPr kumimoji="1" lang="en-US" altLang="ja-JP" sz="1600" kern="1200" dirty="0" smtClean="0">
                <a:solidFill>
                  <a:srgbClr val="777777"/>
                </a:solidFill>
                <a:latin typeface="Tahoma" pitchFamily="34" charset="0"/>
                <a:cs typeface="Tahoma" pitchFamily="34" charset="0"/>
              </a:rPr>
              <a:t>(2010)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777777"/>
                </a:solidFill>
                <a:latin typeface="Tahoma" pitchFamily="34" charset="0"/>
                <a:cs typeface="Tahoma" pitchFamily="34" charset="0"/>
              </a:rPr>
              <a:t>- K.Ishidoshiro, et. al,  Phys. Rev. Lett.  106, 161101 (2011)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777777"/>
                </a:solidFill>
                <a:latin typeface="Tahoma" pitchFamily="34" charset="0"/>
                <a:cs typeface="Tahoma" pitchFamily="34" charset="0"/>
              </a:rPr>
              <a:t>- A. Shoda, presentation at GWPAW2011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777777"/>
                </a:solidFill>
                <a:latin typeface="Tahoma" pitchFamily="34" charset="0"/>
                <a:cs typeface="Tahoma" pitchFamily="34" charset="0"/>
              </a:rPr>
              <a:t>- W.Kokuyama, in preparation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372200" y="2996952"/>
            <a:ext cx="197803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b="1" dirty="0" smtClean="0">
                <a:solidFill>
                  <a:srgbClr val="99CCFF"/>
                </a:solidFill>
                <a:latin typeface="Tahoma" pitchFamily="34" charset="0"/>
              </a:rPr>
              <a:t>(A. Shoda)</a:t>
            </a:r>
            <a:endParaRPr lang="en-US" altLang="ja-JP" sz="1800" b="1" dirty="0">
              <a:solidFill>
                <a:srgbClr val="99C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071538" y="2857496"/>
            <a:ext cx="6715172" cy="7516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Summary</a:t>
            </a:r>
            <a:endParaRPr kumimoji="1" lang="en-US" altLang="ja-JP" sz="4000" b="1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 (1/2)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683568" y="1000108"/>
            <a:ext cx="7632848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Novel type GW detector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: TOBA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 　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Low-freq. observation</a:t>
            </a:r>
            <a:r>
              <a:rPr lang="ja-JP" altLang="en-US" dirty="0" smtClean="0">
                <a:solidFill>
                  <a:srgbClr val="99CC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(~10</a:t>
            </a:r>
            <a:r>
              <a:rPr lang="en-US" altLang="ja-JP" baseline="30000" dirty="0" smtClean="0">
                <a:solidFill>
                  <a:srgbClr val="99CCFF"/>
                </a:solidFill>
                <a:latin typeface="Tahoma" pitchFamily="34" charset="0"/>
              </a:rPr>
              <a:t>-8</a:t>
            </a: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 – 1</a:t>
            </a:r>
            <a:r>
              <a:rPr lang="en-US" altLang="ja-JP" baseline="30000" dirty="0" smtClean="0">
                <a:solidFill>
                  <a:srgbClr val="99CC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Hz)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971600" y="1977932"/>
            <a:ext cx="7572428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- Observable Range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&gt;</a:t>
            </a: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10Gpc</a:t>
            </a:r>
            <a:r>
              <a:rPr lang="en-US" altLang="ja-JP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for BH inspirals.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- Rotating TOBA for  lower freq. (&lt;1mHz) GWs.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3568" y="3356992"/>
            <a:ext cx="3816424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First prototypes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971600" y="3879280"/>
            <a:ext cx="7572428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- </a:t>
            </a:r>
            <a:r>
              <a:rPr lang="en-US" altLang="ja-JP" dirty="0" smtClean="0">
                <a:solidFill>
                  <a:srgbClr val="6699FF"/>
                </a:solidFill>
                <a:latin typeface="Tahoma" pitchFamily="34" charset="0"/>
              </a:rPr>
              <a:t>Small-scale TOBAs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at Tokyo and Kyoto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First upper limits on GWB at 0.1-0.2Hz band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- </a:t>
            </a:r>
            <a:r>
              <a:rPr lang="en-US" altLang="ja-JP" dirty="0" smtClean="0">
                <a:solidFill>
                  <a:srgbClr val="6699FF"/>
                </a:solidFill>
                <a:latin typeface="Tahoma" pitchFamily="34" charset="0"/>
              </a:rPr>
              <a:t>SWIM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as a space-borne rotating TOBA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Upper limit on GWB at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18mHz.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 (2/2)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827584" y="1268760"/>
            <a:ext cx="7776864" cy="18651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99FF99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99FF99"/>
                </a:solidFill>
                <a:latin typeface="Tahoma" pitchFamily="34" charset="0"/>
              </a:rPr>
              <a:t>Next prototype plan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- Medium-scale TOBA with length ~1m.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- Low-freq. GW detector and also a NN sensor.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- Common techniques with KAGRA, ET, …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331640" y="5338024"/>
            <a:ext cx="6624736" cy="6832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dirty="0" smtClean="0">
                <a:solidFill>
                  <a:srgbClr val="FFCCCC"/>
                </a:solidFill>
                <a:latin typeface="Tahoma" pitchFamily="34" charset="0"/>
              </a:rPr>
              <a:t>Any suggestions are welcome!</a:t>
            </a:r>
            <a:endParaRPr lang="en-US" altLang="ja-JP" sz="3200" dirty="0" smtClean="0">
              <a:solidFill>
                <a:srgbClr val="FFCCCC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827584" y="3447232"/>
            <a:ext cx="777686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99FF99"/>
                </a:solidFill>
                <a:latin typeface="Tahoma" pitchFamily="34" charset="0"/>
              </a:rPr>
              <a:t>・</a:t>
            </a:r>
            <a:r>
              <a:rPr lang="en-US" altLang="ja-JP" dirty="0">
                <a:solidFill>
                  <a:srgbClr val="99FF99"/>
                </a:solidFill>
                <a:latin typeface="Tahoma" pitchFamily="34" charset="0"/>
              </a:rPr>
              <a:t>A</a:t>
            </a:r>
            <a:r>
              <a:rPr lang="en-US" altLang="ja-JP" dirty="0" smtClean="0">
                <a:solidFill>
                  <a:srgbClr val="99FF99"/>
                </a:solidFill>
                <a:latin typeface="Tahoma" pitchFamily="34" charset="0"/>
              </a:rPr>
              <a:t>nother </a:t>
            </a:r>
            <a:r>
              <a:rPr lang="en-US" altLang="ja-JP" dirty="0" smtClean="0">
                <a:solidFill>
                  <a:srgbClr val="99FF99"/>
                </a:solidFill>
                <a:latin typeface="Tahoma" pitchFamily="34" charset="0"/>
              </a:rPr>
              <a:t>plan by Australian group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- </a:t>
            </a: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M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edium-scale TOBA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at room temp.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- Please ask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Bram </a:t>
            </a:r>
            <a:r>
              <a:rPr lang="en-US" altLang="ja-JP" dirty="0" smtClean="0">
                <a:solidFill>
                  <a:srgbClr val="DDDDDD"/>
                </a:solidFill>
                <a:latin typeface="Tahoma" pitchFamily="34" charset="0"/>
              </a:rPr>
              <a:t>Slagmolen!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571868" y="3143248"/>
            <a:ext cx="2143140" cy="74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End</a:t>
            </a:r>
            <a:endParaRPr kumimoji="1" lang="ja-JP" altLang="en-US" sz="4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86116" y="3000372"/>
            <a:ext cx="278608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Backups</a:t>
            </a:r>
            <a:endParaRPr kumimoji="1" lang="ja-JP" altLang="en-US" sz="4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Detector response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AutoShape 42"/>
          <p:cNvSpPr>
            <a:spLocks noChangeArrowheads="1"/>
          </p:cNvSpPr>
          <p:nvPr/>
        </p:nvSpPr>
        <p:spPr bwMode="auto">
          <a:xfrm>
            <a:off x="968377" y="3714752"/>
            <a:ext cx="4079897" cy="2214578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5" name="Picture 18" descr="tidal_forc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6481" y="2432050"/>
            <a:ext cx="3843057" cy="2497148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134123" y="4763168"/>
            <a:ext cx="17240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Tidal force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by x-mode GW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786446" y="4214818"/>
            <a:ext cx="1600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Bar rotation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5400000">
            <a:off x="6653226" y="2230427"/>
            <a:ext cx="360363" cy="430213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572264" y="1928802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GWs</a:t>
            </a:r>
          </a:p>
        </p:txBody>
      </p:sp>
      <p:pic>
        <p:nvPicPr>
          <p:cNvPr id="10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59731" y="3131617"/>
            <a:ext cx="265113" cy="290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1111254" y="4786322"/>
            <a:ext cx="4032250" cy="107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latin typeface="Symbol" pitchFamily="18" charset="2"/>
                <a:ea typeface="HGP創英角ｺﾞｼｯｸUB" pitchFamily="50" charset="-128"/>
              </a:rPr>
              <a:t>a </a:t>
            </a:r>
            <a:r>
              <a:rPr lang="en-US" altLang="ja-JP" sz="16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shape factor, between 0 to 1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</a:t>
            </a:r>
            <a:r>
              <a:rPr lang="en-US" altLang="ja-JP" sz="16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Dumbbell or thin bar </a:t>
            </a:r>
            <a:r>
              <a:rPr lang="en-US" altLang="ja-JP" sz="16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en-US" altLang="ja-JP" sz="1600" dirty="0">
                <a:solidFill>
                  <a:srgbClr val="DDDDDD"/>
                </a:solidFill>
                <a:latin typeface="Symbol" pitchFamily="18" charset="2"/>
                <a:ea typeface="HGP創英角ｺﾞｼｯｸUB" pitchFamily="50" charset="-128"/>
                <a:sym typeface="Wingdings" pitchFamily="2" charset="2"/>
              </a:rPr>
              <a:t>a</a:t>
            </a:r>
            <a:r>
              <a:rPr lang="en-US" altLang="ja-JP" sz="16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= </a:t>
            </a:r>
            <a:r>
              <a:rPr lang="en-US" altLang="ja-JP" sz="16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endParaRPr lang="en-US" altLang="ja-JP" sz="16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Dimension less,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Independent of matter density </a:t>
            </a: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504856" y="1239143"/>
            <a:ext cx="622738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CCECFF"/>
                </a:solidFill>
                <a:latin typeface="Tahoma" pitchFamily="34" charset="0"/>
              </a:rPr>
              <a:t>Equation of Motion of a test-mass bar</a:t>
            </a:r>
            <a:endParaRPr kumimoji="0" lang="en-US" altLang="ja-JP" b="1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1691506" y="3114154"/>
            <a:ext cx="303743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Dynamic quadrupole moment</a:t>
            </a:r>
          </a:p>
        </p:txBody>
      </p:sp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1691506" y="2788717"/>
            <a:ext cx="23764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Moment of Inertia</a:t>
            </a:r>
          </a:p>
        </p:txBody>
      </p:sp>
      <p:pic>
        <p:nvPicPr>
          <p:cNvPr id="15" name="Picture 3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97831" y="2915717"/>
            <a:ext cx="98425" cy="139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" name="Picture 3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993328" y="2028899"/>
            <a:ext cx="3722688" cy="608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7" name="AutoShape 38"/>
          <p:cNvSpPr>
            <a:spLocks noChangeArrowheads="1"/>
          </p:cNvSpPr>
          <p:nvPr/>
        </p:nvSpPr>
        <p:spPr bwMode="auto">
          <a:xfrm>
            <a:off x="571472" y="4015493"/>
            <a:ext cx="265141" cy="413639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8" name="Picture 5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4033869" y="4071942"/>
            <a:ext cx="935037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20" name="図 19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00562" y="3879948"/>
            <a:ext cx="2539215" cy="682462"/>
          </a:xfrm>
          <a:prstGeom prst="rect">
            <a:avLst/>
          </a:prstGeom>
          <a:noFill/>
        </p:spPr>
      </p:pic>
      <p:sp>
        <p:nvSpPr>
          <p:cNvPr id="23" name="大かっこ 22"/>
          <p:cNvSpPr/>
          <p:nvPr/>
        </p:nvSpPr>
        <p:spPr bwMode="auto">
          <a:xfrm>
            <a:off x="1326749" y="2802632"/>
            <a:ext cx="3402190" cy="698376"/>
          </a:xfrm>
          <a:prstGeom prst="bracketPair">
            <a:avLst/>
          </a:prstGeom>
          <a:noFill/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 shape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707" y="1106160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Design of bar shape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5739" y="1667366"/>
            <a:ext cx="290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Detector response to GW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69" y="2196153"/>
            <a:ext cx="1821134" cy="48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図 1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3780075" y="1641488"/>
            <a:ext cx="1640242" cy="440846"/>
          </a:xfrm>
          <a:prstGeom prst="rect">
            <a:avLst/>
          </a:prstGeom>
          <a:noFill/>
        </p:spPr>
      </p:pic>
      <p:sp>
        <p:nvSpPr>
          <p:cNvPr id="17" name="テキスト ボックス 16"/>
          <p:cNvSpPr txBox="1"/>
          <p:nvPr/>
        </p:nvSpPr>
        <p:spPr>
          <a:xfrm>
            <a:off x="1372088" y="2279771"/>
            <a:ext cx="1389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Shape factor 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66193" y="2196153"/>
            <a:ext cx="2298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Thin bar or dumb-bell </a:t>
            </a:r>
          </a:p>
          <a:p>
            <a:pPr algn="l"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    along x-axis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6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=1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4894103" y="2326930"/>
            <a:ext cx="243515" cy="209235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3854" y="3081154"/>
            <a:ext cx="273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Standard quantum limit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69903" y="3551069"/>
            <a:ext cx="1865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Moment of Inertia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06" y="3536965"/>
            <a:ext cx="1886497" cy="37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6" name="右矢印 25"/>
          <p:cNvSpPr/>
          <p:nvPr/>
        </p:nvSpPr>
        <p:spPr bwMode="auto">
          <a:xfrm>
            <a:off x="5414101" y="3595958"/>
            <a:ext cx="243515" cy="209235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796299" y="3331737"/>
            <a:ext cx="1459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Cylindrical bar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5" y="3415255"/>
            <a:ext cx="1295981" cy="2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0" name="テキスト ボックス 29"/>
          <p:cNvSpPr txBox="1"/>
          <p:nvPr/>
        </p:nvSpPr>
        <p:spPr>
          <a:xfrm>
            <a:off x="5830171" y="3728993"/>
            <a:ext cx="1114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Dumb-bell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57" y="3783169"/>
            <a:ext cx="1183287" cy="2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755739" y="4377298"/>
            <a:ext cx="213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Bar thermal noise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331803" y="4768116"/>
            <a:ext cx="201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When mass is kept, 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02" y="4799588"/>
            <a:ext cx="945355" cy="25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8" name="右矢印 37"/>
          <p:cNvSpPr/>
          <p:nvPr/>
        </p:nvSpPr>
        <p:spPr bwMode="auto">
          <a:xfrm>
            <a:off x="4836885" y="4868860"/>
            <a:ext cx="243515" cy="209235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188521" y="4803780"/>
            <a:ext cx="1687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Shorter is better.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40" y="3124069"/>
            <a:ext cx="2100861" cy="28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755739" y="5385410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Suspension thermal noise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331803" y="5754742"/>
            <a:ext cx="201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When mass is kept, 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5309386" y="5810297"/>
            <a:ext cx="243515" cy="209235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661022" y="5745217"/>
            <a:ext cx="1647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Longer is better.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9" name="図 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19" y="5778519"/>
            <a:ext cx="1828352" cy="2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623778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 material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49417" y="1556792"/>
            <a:ext cx="4735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Selection of bar material </a:t>
            </a:r>
          </a:p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- Bar thermal noise </a:t>
            </a:r>
          </a:p>
          <a:p>
            <a:pPr algn="l">
              <a:buNone/>
            </a:pPr>
            <a:r>
              <a:rPr kumimoji="1" lang="en-US" altLang="ja-JP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- Electro-magnetic properties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- Availability (production, cost)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9552" y="3829110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Aluminum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677546" y="2207244"/>
            <a:ext cx="219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Silicon is promising.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9552" y="4198791"/>
            <a:ext cx="107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Sapphire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39552" y="4580548"/>
            <a:ext cx="8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Silicon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763688" y="3391545"/>
            <a:ext cx="101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Q-factor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7824" y="3253046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Young’s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modulus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690034" y="3391545"/>
            <a:ext cx="125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Availability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11400" y="38291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○</a:t>
            </a:r>
            <a:endParaRPr kumimoji="1" lang="ja-JP" altLang="en-US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111400" y="458054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○</a:t>
            </a:r>
            <a:endParaRPr kumimoji="1" lang="ja-JP" altLang="en-US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111400" y="41987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△</a:t>
            </a:r>
            <a:endParaRPr kumimoji="1" lang="ja-JP" altLang="en-US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926585" y="382911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&lt;10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7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010743" y="419879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8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010743" y="458054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9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128343" y="3829110"/>
            <a:ext cx="907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72 GPa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065025" y="4198791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335 GPa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101092" y="4580548"/>
            <a:ext cx="9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185GPa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547300" y="3391545"/>
            <a:ext cx="93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Density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329996" y="382911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2700 kg/m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3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308356" y="419879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3970 kg/m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3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329996" y="4580548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2329 kg/m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3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124301" y="3391545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Thermal noise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132540" y="3829110"/>
            <a:ext cx="153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8x10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-20 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Hz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-1/2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7132540" y="4198791"/>
            <a:ext cx="153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1x10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-20 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Hz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-1/2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132540" y="4580548"/>
            <a:ext cx="153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5x10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-21 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Hz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-1/2</a:t>
            </a:r>
            <a:endParaRPr kumimoji="1" lang="ja-JP" altLang="en-US" sz="18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125102" y="5033501"/>
            <a:ext cx="162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(L=10m, </a:t>
            </a:r>
            <a:r>
              <a:rPr lang="en-US" altLang="ja-JP" sz="1400" dirty="0" smtClean="0">
                <a:solidFill>
                  <a:srgbClr val="B2B2B2"/>
                </a:solidFill>
                <a:latin typeface="Symbol" pitchFamily="18" charset="2"/>
              </a:rPr>
              <a:t>f</a:t>
            </a: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=0.3m)</a:t>
            </a:r>
            <a:endParaRPr kumimoji="1" lang="ja-JP" altLang="en-US" sz="1400" baseline="300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61" name="右矢印 60"/>
          <p:cNvSpPr/>
          <p:nvPr/>
        </p:nvSpPr>
        <p:spPr bwMode="auto">
          <a:xfrm>
            <a:off x="5301605" y="2244934"/>
            <a:ext cx="288032" cy="29732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2178610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</a:t>
            </a:r>
            <a:r>
              <a:rPr kumimoji="1" lang="en-US" altLang="ja-JP" dirty="0" smtClean="0"/>
              <a:t> configuration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2268" y="1065510"/>
            <a:ext cx="3631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Readout from reference plate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18" name="グループ化 17"/>
          <p:cNvGrpSpPr>
            <a:grpSpLocks noChangeAspect="1"/>
          </p:cNvGrpSpPr>
          <p:nvPr/>
        </p:nvGrpSpPr>
        <p:grpSpPr>
          <a:xfrm>
            <a:off x="6381395" y="1785590"/>
            <a:ext cx="1358957" cy="1353750"/>
            <a:chOff x="3305352" y="1602628"/>
            <a:chExt cx="1698696" cy="1692188"/>
          </a:xfrm>
        </p:grpSpPr>
        <p:sp>
          <p:nvSpPr>
            <p:cNvPr id="7" name="円/楕円 6"/>
            <p:cNvSpPr/>
            <p:nvPr/>
          </p:nvSpPr>
          <p:spPr bwMode="auto">
            <a:xfrm>
              <a:off x="3305352" y="1602628"/>
              <a:ext cx="1698696" cy="1692188"/>
            </a:xfrm>
            <a:prstGeom prst="ellipse">
              <a:avLst/>
            </a:prstGeom>
            <a:solidFill>
              <a:srgbClr val="777777">
                <a:alpha val="8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13" name="直線コネクタ 12"/>
            <p:cNvCxnSpPr>
              <a:stCxn id="8" idx="0"/>
            </p:cNvCxnSpPr>
            <p:nvPr/>
          </p:nvCxnSpPr>
          <p:spPr bwMode="auto">
            <a:xfrm flipV="1">
              <a:off x="3472216" y="2564904"/>
              <a:ext cx="0" cy="7200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9999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線コネクタ 13"/>
            <p:cNvCxnSpPr/>
            <p:nvPr/>
          </p:nvCxnSpPr>
          <p:spPr bwMode="auto">
            <a:xfrm flipV="1">
              <a:off x="4879696" y="2564904"/>
              <a:ext cx="0" cy="7200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9999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線コネクタ 14"/>
            <p:cNvCxnSpPr/>
            <p:nvPr/>
          </p:nvCxnSpPr>
          <p:spPr bwMode="auto">
            <a:xfrm flipH="1">
              <a:off x="3990480" y="1772816"/>
              <a:ext cx="72008" cy="0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9999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/>
            <p:cNvCxnSpPr/>
            <p:nvPr/>
          </p:nvCxnSpPr>
          <p:spPr bwMode="auto">
            <a:xfrm flipH="1">
              <a:off x="3990480" y="3140968"/>
              <a:ext cx="72008" cy="0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9999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" name="正方形/長方形 1"/>
            <p:cNvSpPr/>
            <p:nvPr/>
          </p:nvSpPr>
          <p:spPr bwMode="auto">
            <a:xfrm>
              <a:off x="3367528" y="2348880"/>
              <a:ext cx="1584176" cy="216024"/>
            </a:xfrm>
            <a:prstGeom prst="rect">
              <a:avLst/>
            </a:prstGeom>
            <a:gradFill>
              <a:gsLst>
                <a:gs pos="0">
                  <a:srgbClr val="99CCFF"/>
                </a:gs>
                <a:gs pos="30000">
                  <a:srgbClr val="DDDDDD"/>
                </a:gs>
                <a:gs pos="100000">
                  <a:srgbClr val="99CCFF"/>
                </a:gs>
              </a:gsLst>
              <a:lin ang="5400000" scaled="0"/>
            </a:gradFill>
            <a:ln w="6350" cap="flat" cmpd="sng" algn="ctr">
              <a:solidFill>
                <a:srgbClr val="7777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" name="正方形/長方形 4"/>
            <p:cNvSpPr/>
            <p:nvPr/>
          </p:nvSpPr>
          <p:spPr bwMode="auto">
            <a:xfrm rot="16200000">
              <a:off x="3367528" y="2348880"/>
              <a:ext cx="1584176" cy="216024"/>
            </a:xfrm>
            <a:prstGeom prst="rect">
              <a:avLst/>
            </a:prstGeom>
            <a:gradFill>
              <a:gsLst>
                <a:gs pos="0">
                  <a:srgbClr val="99CCFF"/>
                </a:gs>
                <a:gs pos="30000">
                  <a:srgbClr val="DDDDDD"/>
                </a:gs>
                <a:gs pos="100000">
                  <a:srgbClr val="99CCFF"/>
                </a:gs>
              </a:gsLst>
              <a:lin ang="5400000" scaled="0"/>
            </a:gradFill>
            <a:ln w="6350" cap="flat" cmpd="sng" algn="ctr">
              <a:solidFill>
                <a:srgbClr val="7777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3400208" y="2636912"/>
              <a:ext cx="144016" cy="72008"/>
            </a:xfrm>
            <a:prstGeom prst="rect">
              <a:avLst/>
            </a:prstGeom>
            <a:solidFill>
              <a:srgbClr val="99CCFF">
                <a:alpha val="90000"/>
              </a:srgbClr>
            </a:solidFill>
            <a:ln w="6350" cap="flat" cmpd="sng" algn="ctr">
              <a:solidFill>
                <a:srgbClr val="7777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 bwMode="auto">
            <a:xfrm>
              <a:off x="4807688" y="2636912"/>
              <a:ext cx="144016" cy="72008"/>
            </a:xfrm>
            <a:prstGeom prst="rect">
              <a:avLst/>
            </a:prstGeom>
            <a:solidFill>
              <a:srgbClr val="99CCFF">
                <a:alpha val="90000"/>
              </a:srgbClr>
            </a:solidFill>
            <a:ln w="6350" cap="flat" cmpd="sng" algn="ctr">
              <a:solidFill>
                <a:srgbClr val="7777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 bwMode="auto">
            <a:xfrm>
              <a:off x="3916800" y="1700808"/>
              <a:ext cx="72008" cy="144016"/>
            </a:xfrm>
            <a:prstGeom prst="rect">
              <a:avLst/>
            </a:prstGeom>
            <a:solidFill>
              <a:srgbClr val="99CCFF">
                <a:alpha val="90000"/>
              </a:srgbClr>
            </a:solidFill>
            <a:ln w="6350" cap="flat" cmpd="sng" algn="ctr">
              <a:solidFill>
                <a:srgbClr val="7777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 bwMode="auto">
            <a:xfrm>
              <a:off x="3928520" y="3068960"/>
              <a:ext cx="72008" cy="144016"/>
            </a:xfrm>
            <a:prstGeom prst="rect">
              <a:avLst/>
            </a:prstGeom>
            <a:solidFill>
              <a:srgbClr val="99CCFF">
                <a:alpha val="90000"/>
              </a:srgbClr>
            </a:solidFill>
            <a:ln w="6350" cap="flat" cmpd="sng" algn="ctr">
              <a:solidFill>
                <a:srgbClr val="7777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892902" y="1596046"/>
            <a:ext cx="5028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Readout by short FP cavities at the bar edge.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Reference mirrors fixed to isolated base plate.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5576" y="3700769"/>
            <a:ext cx="2722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MI fixed at bar edges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2" name="円/楕円 21"/>
          <p:cNvSpPr/>
          <p:nvPr/>
        </p:nvSpPr>
        <p:spPr bwMode="auto">
          <a:xfrm>
            <a:off x="6403500" y="4475321"/>
            <a:ext cx="1358957" cy="1353750"/>
          </a:xfrm>
          <a:prstGeom prst="ellipse">
            <a:avLst/>
          </a:prstGeom>
          <a:solidFill>
            <a:srgbClr val="777777">
              <a:alpha val="8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6453241" y="5072322"/>
            <a:ext cx="1267341" cy="172819"/>
          </a:xfrm>
          <a:prstGeom prst="rect">
            <a:avLst/>
          </a:prstGeom>
          <a:gradFill>
            <a:gsLst>
              <a:gs pos="0">
                <a:srgbClr val="99CCFF"/>
              </a:gs>
              <a:gs pos="30000">
                <a:srgbClr val="DDDDDD"/>
              </a:gs>
              <a:gs pos="100000">
                <a:srgbClr val="99CCFF"/>
              </a:gs>
            </a:gsLst>
            <a:lin ang="5400000" scaled="0"/>
          </a:gradFill>
          <a:ln w="63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 rot="16200000">
            <a:off x="6453241" y="5072322"/>
            <a:ext cx="1267340" cy="172819"/>
          </a:xfrm>
          <a:prstGeom prst="rect">
            <a:avLst/>
          </a:prstGeom>
          <a:gradFill>
            <a:gsLst>
              <a:gs pos="0">
                <a:srgbClr val="99CCFF"/>
              </a:gs>
              <a:gs pos="30000">
                <a:srgbClr val="DDDDDD"/>
              </a:gs>
              <a:gs pos="100000">
                <a:srgbClr val="99CCFF"/>
              </a:gs>
            </a:gsLst>
            <a:lin ang="5400000" scaled="0"/>
          </a:gradFill>
          <a:ln w="63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26" name="直線コネクタ 25"/>
          <p:cNvCxnSpPr>
            <a:stCxn id="33" idx="1"/>
          </p:cNvCxnSpPr>
          <p:nvPr/>
        </p:nvCxnSpPr>
        <p:spPr bwMode="auto">
          <a:xfrm flipH="1">
            <a:off x="6921461" y="5231386"/>
            <a:ext cx="743430" cy="669693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9999">
                <a:alpha val="9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直線コネクタ 36"/>
          <p:cNvCxnSpPr>
            <a:stCxn id="34" idx="1"/>
            <a:endCxn id="32" idx="1"/>
          </p:cNvCxnSpPr>
          <p:nvPr/>
        </p:nvCxnSpPr>
        <p:spPr bwMode="auto">
          <a:xfrm>
            <a:off x="6456728" y="5185264"/>
            <a:ext cx="610979" cy="568532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9999">
                <a:alpha val="9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線コネクタ 41"/>
          <p:cNvCxnSpPr>
            <a:stCxn id="46" idx="3"/>
          </p:cNvCxnSpPr>
          <p:nvPr/>
        </p:nvCxnSpPr>
        <p:spPr bwMode="auto">
          <a:xfrm flipV="1">
            <a:off x="6484871" y="4420849"/>
            <a:ext cx="710717" cy="659061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9999">
                <a:alpha val="9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直線コネクタ 43"/>
          <p:cNvCxnSpPr>
            <a:stCxn id="49" idx="1"/>
            <a:endCxn id="28" idx="3"/>
          </p:cNvCxnSpPr>
          <p:nvPr/>
        </p:nvCxnSpPr>
        <p:spPr bwMode="auto">
          <a:xfrm flipH="1" flipV="1">
            <a:off x="7086912" y="4525062"/>
            <a:ext cx="574688" cy="570381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9999">
                <a:alpha val="9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正方形/長方形 31"/>
          <p:cNvSpPr/>
          <p:nvPr/>
        </p:nvSpPr>
        <p:spPr bwMode="auto">
          <a:xfrm>
            <a:off x="7067707" y="5678520"/>
            <a:ext cx="45720" cy="150551"/>
          </a:xfrm>
          <a:prstGeom prst="rect">
            <a:avLst/>
          </a:prstGeom>
          <a:solidFill>
            <a:srgbClr val="99CCFF">
              <a:alpha val="90000"/>
            </a:srgbClr>
          </a:solidFill>
          <a:ln w="63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 rot="18900000">
            <a:off x="7658195" y="5168481"/>
            <a:ext cx="45720" cy="93481"/>
          </a:xfrm>
          <a:prstGeom prst="rect">
            <a:avLst/>
          </a:prstGeom>
          <a:solidFill>
            <a:srgbClr val="99CCFF">
              <a:alpha val="90000"/>
            </a:srgbClr>
          </a:solidFill>
          <a:ln w="63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 rot="2700000">
            <a:off x="6450033" y="5158937"/>
            <a:ext cx="45720" cy="84983"/>
          </a:xfrm>
          <a:prstGeom prst="rect">
            <a:avLst/>
          </a:prstGeom>
          <a:solidFill>
            <a:srgbClr val="99CCFF">
              <a:alpha val="90000"/>
            </a:srgbClr>
          </a:solidFill>
          <a:ln w="63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7060118" y="4455876"/>
            <a:ext cx="45720" cy="150551"/>
          </a:xfrm>
          <a:prstGeom prst="rect">
            <a:avLst/>
          </a:prstGeom>
          <a:solidFill>
            <a:srgbClr val="99CCFF">
              <a:alpha val="90000"/>
            </a:srgbClr>
          </a:solidFill>
          <a:ln w="63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 rot="18900000">
            <a:off x="6445846" y="5053583"/>
            <a:ext cx="45720" cy="84983"/>
          </a:xfrm>
          <a:prstGeom prst="rect">
            <a:avLst/>
          </a:prstGeom>
          <a:solidFill>
            <a:srgbClr val="99CCFF">
              <a:alpha val="90000"/>
            </a:srgbClr>
          </a:solidFill>
          <a:ln w="63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 rot="2700000">
            <a:off x="7654905" y="5064867"/>
            <a:ext cx="45720" cy="93481"/>
          </a:xfrm>
          <a:prstGeom prst="rect">
            <a:avLst/>
          </a:prstGeom>
          <a:solidFill>
            <a:srgbClr val="99CCFF">
              <a:alpha val="90000"/>
            </a:srgbClr>
          </a:solidFill>
          <a:ln w="63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8" name="円/楕円 57"/>
          <p:cNvSpPr/>
          <p:nvPr/>
        </p:nvSpPr>
        <p:spPr bwMode="auto">
          <a:xfrm>
            <a:off x="7050908" y="5129428"/>
            <a:ext cx="72008" cy="72000"/>
          </a:xfrm>
          <a:prstGeom prst="ellipse">
            <a:avLst/>
          </a:prstGeom>
          <a:solidFill>
            <a:srgbClr val="777777">
              <a:alpha val="10000"/>
            </a:srgbClr>
          </a:solidFill>
          <a:ln w="1270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9" name="円/楕円 58"/>
          <p:cNvSpPr/>
          <p:nvPr/>
        </p:nvSpPr>
        <p:spPr bwMode="auto">
          <a:xfrm>
            <a:off x="7035405" y="2439375"/>
            <a:ext cx="72008" cy="72000"/>
          </a:xfrm>
          <a:prstGeom prst="ellipse">
            <a:avLst/>
          </a:prstGeom>
          <a:solidFill>
            <a:srgbClr val="777777">
              <a:alpha val="10000"/>
            </a:srgbClr>
          </a:solidFill>
          <a:ln w="1270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899592" y="2361654"/>
            <a:ext cx="4649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Independent measurement 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Linear combination for GW signals. 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Require a seismic-isolated reference plate.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930892" y="4244895"/>
            <a:ext cx="517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Form Michelson interferometer at the bar edge.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930892" y="4748951"/>
            <a:ext cx="3754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Direct angular measurement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Do not need reference mirrors.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Coupling from bar displacements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Room for improvements 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Seismic noise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1628800"/>
            <a:ext cx="3987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Rotational ground motion</a:t>
            </a:r>
          </a:p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Coupling from displacement DoF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5292080" y="1428738"/>
            <a:ext cx="3352728" cy="2187652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1412776"/>
            <a:ext cx="3456384" cy="220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1076302" y="2793702"/>
            <a:ext cx="3327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Coupling 10</a:t>
            </a:r>
            <a:r>
              <a:rPr lang="en-US" altLang="ja-JP" sz="1800" baseline="30000" dirty="0" smtClean="0">
                <a:solidFill>
                  <a:srgbClr val="99FF99"/>
                </a:solidFill>
                <a:latin typeface="Tahoma" pitchFamily="34" charset="0"/>
              </a:rPr>
              <a:t>-3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 or CMRR</a:t>
            </a:r>
            <a:r>
              <a:rPr lang="en-US" altLang="ja-JP" sz="1800" dirty="0">
                <a:solidFill>
                  <a:srgbClr val="99FF99"/>
                </a:solidFill>
                <a:latin typeface="Tahoma" pitchFamily="34" charset="0"/>
              </a:rPr>
              <a:t> 10</a:t>
            </a:r>
            <a:r>
              <a:rPr lang="en-US" altLang="ja-JP" sz="1800" baseline="30000" dirty="0">
                <a:solidFill>
                  <a:srgbClr val="99FF99"/>
                </a:solidFill>
                <a:latin typeface="Tahoma" pitchFamily="34" charset="0"/>
              </a:rPr>
              <a:t>-3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 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  &lt;10</a:t>
            </a:r>
            <a:r>
              <a:rPr lang="en-US" altLang="ja-JP" sz="1800" baseline="30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-9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 isolation is required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en-US" altLang="ja-JP" sz="18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             at 0.1Hz freq. band.</a:t>
            </a:r>
            <a:endParaRPr kumimoji="1" lang="ja-JP" altLang="en-US" sz="1800" dirty="0" smtClean="0">
              <a:solidFill>
                <a:srgbClr val="99FF99"/>
              </a:solidFill>
              <a:latin typeface="Tahoma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43608" y="4221088"/>
            <a:ext cx="3711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Horizontal : IP (10mHz) x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5 stages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Vertical     : GASF ???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220072" y="3861047"/>
            <a:ext cx="3600400" cy="1872208"/>
            <a:chOff x="971600" y="1643050"/>
            <a:chExt cx="7632848" cy="3429024"/>
          </a:xfrm>
        </p:grpSpPr>
        <p:sp>
          <p:nvSpPr>
            <p:cNvPr id="11" name="AutoShape 56"/>
            <p:cNvSpPr>
              <a:spLocks noChangeArrowheads="1"/>
            </p:cNvSpPr>
            <p:nvPr/>
          </p:nvSpPr>
          <p:spPr bwMode="auto">
            <a:xfrm>
              <a:off x="971600" y="1643050"/>
              <a:ext cx="7632848" cy="3429024"/>
            </a:xfrm>
            <a:prstGeom prst="roundRect">
              <a:avLst>
                <a:gd name="adj" fmla="val 6731"/>
              </a:avLst>
            </a:prstGeom>
            <a:solidFill>
              <a:srgbClr val="000000">
                <a:alpha val="20000"/>
              </a:srgbClr>
            </a:solidFill>
            <a:ln w="317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3100" y="1715629"/>
              <a:ext cx="7355324" cy="3304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160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051720" y="2958043"/>
            <a:ext cx="532004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4000" b="1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TOBA Introduction</a:t>
            </a:r>
            <a:endParaRPr kumimoji="1" lang="ja-JP" altLang="en-US" sz="40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235636" y="6022449"/>
            <a:ext cx="68008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Reference:  MA+,</a:t>
            </a: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kumimoji="1" lang="en-US" altLang="ja-JP" sz="20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Phys. Rev. Lett. </a:t>
            </a: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 105, 161101 </a:t>
            </a:r>
            <a:r>
              <a:rPr kumimoji="1" lang="en-US" altLang="ja-JP" sz="20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(2010)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/>
          <p:cNvGrpSpPr/>
          <p:nvPr/>
        </p:nvGrpSpPr>
        <p:grpSpPr>
          <a:xfrm>
            <a:off x="4283968" y="3501008"/>
            <a:ext cx="4536504" cy="2376264"/>
            <a:chOff x="971600" y="1643050"/>
            <a:chExt cx="7632848" cy="3429024"/>
          </a:xfrm>
        </p:grpSpPr>
        <p:sp>
          <p:nvSpPr>
            <p:cNvPr id="33" name="AutoShape 56"/>
            <p:cNvSpPr>
              <a:spLocks noChangeArrowheads="1"/>
            </p:cNvSpPr>
            <p:nvPr/>
          </p:nvSpPr>
          <p:spPr bwMode="auto">
            <a:xfrm>
              <a:off x="971600" y="1643050"/>
              <a:ext cx="7632848" cy="3429024"/>
            </a:xfrm>
            <a:prstGeom prst="roundRect">
              <a:avLst>
                <a:gd name="adj" fmla="val 6731"/>
              </a:avLst>
            </a:prstGeom>
            <a:solidFill>
              <a:srgbClr val="000000">
                <a:alpha val="20000"/>
              </a:srgbClr>
            </a:solidFill>
            <a:ln w="317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3100" y="1715629"/>
              <a:ext cx="7355324" cy="3304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8" name="AutoShape 56"/>
          <p:cNvSpPr>
            <a:spLocks noChangeArrowheads="1"/>
          </p:cNvSpPr>
          <p:nvPr/>
        </p:nvSpPr>
        <p:spPr bwMode="auto">
          <a:xfrm>
            <a:off x="5418680" y="1988840"/>
            <a:ext cx="1856526" cy="720080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 thermal noise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1560" y="1444714"/>
            <a:ext cx="3360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Thermal noise of bar mode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77514" y="1916832"/>
            <a:ext cx="4091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Differential readout at the edges </a:t>
            </a: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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Contribution of odd modes 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5647537" y="1916832"/>
            <a:ext cx="1732775" cy="548766"/>
            <a:chOff x="5331201" y="1260997"/>
            <a:chExt cx="2333768" cy="801982"/>
          </a:xfrm>
        </p:grpSpPr>
        <p:sp>
          <p:nvSpPr>
            <p:cNvPr id="19" name="フリーフォーム 18"/>
            <p:cNvSpPr/>
            <p:nvPr/>
          </p:nvSpPr>
          <p:spPr bwMode="auto">
            <a:xfrm>
              <a:off x="5331201" y="1788785"/>
              <a:ext cx="2333768" cy="274194"/>
            </a:xfrm>
            <a:custGeom>
              <a:avLst/>
              <a:gdLst>
                <a:gd name="connsiteX0" fmla="*/ 0 w 2333768"/>
                <a:gd name="connsiteY0" fmla="*/ 208533 h 548388"/>
                <a:gd name="connsiteX1" fmla="*/ 518615 w 2333768"/>
                <a:gd name="connsiteY1" fmla="*/ 481489 h 548388"/>
                <a:gd name="connsiteX2" fmla="*/ 887105 w 2333768"/>
                <a:gd name="connsiteY2" fmla="*/ 508784 h 548388"/>
                <a:gd name="connsiteX3" fmla="*/ 1678675 w 2333768"/>
                <a:gd name="connsiteY3" fmla="*/ 3817 h 548388"/>
                <a:gd name="connsiteX4" fmla="*/ 2333768 w 2333768"/>
                <a:gd name="connsiteY4" fmla="*/ 317715 h 54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768" h="548388">
                  <a:moveTo>
                    <a:pt x="0" y="208533"/>
                  </a:moveTo>
                  <a:cubicBezTo>
                    <a:pt x="185382" y="319990"/>
                    <a:pt x="370764" y="431447"/>
                    <a:pt x="518615" y="481489"/>
                  </a:cubicBezTo>
                  <a:cubicBezTo>
                    <a:pt x="666466" y="531531"/>
                    <a:pt x="693762" y="588396"/>
                    <a:pt x="887105" y="508784"/>
                  </a:cubicBezTo>
                  <a:cubicBezTo>
                    <a:pt x="1080448" y="429172"/>
                    <a:pt x="1437565" y="35662"/>
                    <a:pt x="1678675" y="3817"/>
                  </a:cubicBezTo>
                  <a:cubicBezTo>
                    <a:pt x="1919785" y="-28028"/>
                    <a:pt x="2126776" y="144843"/>
                    <a:pt x="2333768" y="317715"/>
                  </a:cubicBezTo>
                </a:path>
              </a:pathLst>
            </a:custGeom>
            <a:noFill/>
            <a:ln w="1270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25" name="直線矢印コネクタ 24"/>
            <p:cNvCxnSpPr/>
            <p:nvPr/>
          </p:nvCxnSpPr>
          <p:spPr bwMode="auto">
            <a:xfrm>
              <a:off x="5436096" y="1408834"/>
              <a:ext cx="0" cy="357909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直線矢印コネクタ 27"/>
            <p:cNvCxnSpPr/>
            <p:nvPr/>
          </p:nvCxnSpPr>
          <p:spPr bwMode="auto">
            <a:xfrm>
              <a:off x="7654696" y="1426424"/>
              <a:ext cx="0" cy="357909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テキスト ボックス 28"/>
            <p:cNvSpPr txBox="1"/>
            <p:nvPr/>
          </p:nvSpPr>
          <p:spPr>
            <a:xfrm>
              <a:off x="5520550" y="1260997"/>
              <a:ext cx="826159" cy="404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altLang="ja-JP" sz="1200" dirty="0" smtClean="0">
                  <a:solidFill>
                    <a:srgbClr val="99CCFF"/>
                  </a:solidFill>
                  <a:latin typeface="Tahoma" pitchFamily="34" charset="0"/>
                </a:rPr>
                <a:t>Readout</a:t>
              </a:r>
              <a:endParaRPr kumimoji="1" lang="ja-JP" altLang="en-US" sz="1200" dirty="0" smtClean="0">
                <a:solidFill>
                  <a:srgbClr val="99CCFF"/>
                </a:solidFill>
                <a:latin typeface="Tahoma" pitchFamily="34" charset="0"/>
              </a:endParaRPr>
            </a:p>
          </p:txBody>
        </p:sp>
        <p:cxnSp>
          <p:nvCxnSpPr>
            <p:cNvPr id="27" name="直線コネクタ 26"/>
            <p:cNvCxnSpPr>
              <a:stCxn id="19" idx="0"/>
              <a:endCxn id="19" idx="4"/>
            </p:cNvCxnSpPr>
            <p:nvPr/>
          </p:nvCxnSpPr>
          <p:spPr bwMode="auto">
            <a:xfrm>
              <a:off x="5331201" y="1893052"/>
              <a:ext cx="2333768" cy="54591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9" name="テキスト ボックス 38"/>
          <p:cNvSpPr txBox="1"/>
          <p:nvPr/>
        </p:nvSpPr>
        <p:spPr>
          <a:xfrm>
            <a:off x="467544" y="4820959"/>
            <a:ext cx="36395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By keeping the total mass,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- High Q and low T is better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- Shorter is better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- 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High Young's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modulus is better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182600" y="4211796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99CC"/>
                </a:solidFill>
                <a:latin typeface="Tahoma" pitchFamily="34" charset="0"/>
              </a:rPr>
              <a:t>8x10</a:t>
            </a:r>
            <a:r>
              <a:rPr lang="en-US" altLang="ja-JP" sz="1800" baseline="30000" dirty="0" smtClean="0">
                <a:solidFill>
                  <a:srgbClr val="FF99CC"/>
                </a:solidFill>
                <a:latin typeface="Tahoma" pitchFamily="34" charset="0"/>
              </a:rPr>
              <a:t>-20</a:t>
            </a:r>
            <a:r>
              <a:rPr lang="en-US" altLang="ja-JP" sz="1800" dirty="0" smtClean="0">
                <a:solidFill>
                  <a:srgbClr val="FF99CC"/>
                </a:solidFill>
                <a:latin typeface="Tahoma" pitchFamily="34" charset="0"/>
              </a:rPr>
              <a:t>  1/Hz</a:t>
            </a:r>
            <a:r>
              <a:rPr lang="en-US" altLang="ja-JP" sz="1800" baseline="30000" dirty="0" smtClean="0">
                <a:solidFill>
                  <a:srgbClr val="FF99CC"/>
                </a:solidFill>
                <a:latin typeface="Tahoma" pitchFamily="34" charset="0"/>
              </a:rPr>
              <a:t>1/2</a:t>
            </a:r>
            <a:r>
              <a:rPr lang="en-US" altLang="ja-JP" sz="1800" dirty="0" smtClean="0">
                <a:solidFill>
                  <a:srgbClr val="FF99CC"/>
                </a:solidFill>
                <a:latin typeface="Tahoma" pitchFamily="34" charset="0"/>
              </a:rPr>
              <a:t> at 0.1Hz</a:t>
            </a:r>
            <a:endParaRPr kumimoji="1" lang="ja-JP" altLang="en-US" sz="1800" dirty="0" smtClean="0">
              <a:solidFill>
                <a:srgbClr val="FF99CC"/>
              </a:solidFill>
              <a:latin typeface="Tahoma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94595" y="3225750"/>
            <a:ext cx="3177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Aluminum bar (7.6 ton) 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   length 10 m, </a:t>
            </a:r>
            <a:r>
              <a:rPr lang="en-US" altLang="ja-JP" sz="1800" dirty="0" smtClean="0">
                <a:solidFill>
                  <a:srgbClr val="B2B2B2"/>
                </a:solidFill>
                <a:latin typeface="Symbol" pitchFamily="18" charset="2"/>
              </a:rPr>
              <a:t>f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0.3 m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   Temp. 4K, Q 10</a:t>
            </a:r>
            <a:r>
              <a:rPr kumimoji="1" lang="en-US" altLang="ja-JP" sz="1800" baseline="30000" dirty="0" smtClean="0">
                <a:solidFill>
                  <a:srgbClr val="B2B2B2"/>
                </a:solidFill>
                <a:latin typeface="Tahoma" pitchFamily="34" charset="0"/>
              </a:rPr>
              <a:t>7</a:t>
            </a:r>
            <a:endParaRPr kumimoji="1" lang="ja-JP" altLang="en-US" sz="1800" baseline="300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43" name="右矢印 42"/>
          <p:cNvSpPr/>
          <p:nvPr/>
        </p:nvSpPr>
        <p:spPr bwMode="auto">
          <a:xfrm>
            <a:off x="976192" y="4291844"/>
            <a:ext cx="243515" cy="209235"/>
          </a:xfrm>
          <a:prstGeom prst="rightArrow">
            <a:avLst/>
          </a:prstGeom>
          <a:solidFill>
            <a:srgbClr val="FF99CC">
              <a:alpha val="10000"/>
            </a:srgbClr>
          </a:solidFill>
          <a:ln w="127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625619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56"/>
          <p:cNvSpPr>
            <a:spLocks noChangeArrowheads="1"/>
          </p:cNvSpPr>
          <p:nvPr/>
        </p:nvSpPr>
        <p:spPr bwMode="auto">
          <a:xfrm>
            <a:off x="5364088" y="1484784"/>
            <a:ext cx="3384376" cy="1389236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Suspension thermal noise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1453" y="1228690"/>
            <a:ext cx="4408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Thermal noise of suspension system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4" y="3434224"/>
            <a:ext cx="4302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Mechanical loss in suspension fiber</a:t>
            </a:r>
          </a:p>
          <a:p>
            <a:pPr algn="l">
              <a:buNone/>
            </a:pPr>
            <a:r>
              <a:rPr kumimoji="1"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Steel wire</a:t>
            </a: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Tungsten wire</a:t>
            </a:r>
          </a:p>
          <a:p>
            <a:pPr algn="l">
              <a:buNone/>
            </a:pPr>
            <a:r>
              <a:rPr kumimoji="1" lang="en-US" altLang="ja-JP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Silica fiber</a:t>
            </a: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Cryogenic sus.</a:t>
            </a:r>
            <a:endParaRPr kumimoji="1"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Superconductor sus</a:t>
            </a: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1628" y="5459799"/>
            <a:ext cx="2722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Momentum of inertia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4355976" y="3942348"/>
            <a:ext cx="4536504" cy="2376264"/>
            <a:chOff x="971600" y="1643050"/>
            <a:chExt cx="7632848" cy="3429024"/>
          </a:xfrm>
        </p:grpSpPr>
        <p:sp>
          <p:nvSpPr>
            <p:cNvPr id="9" name="AutoShape 56"/>
            <p:cNvSpPr>
              <a:spLocks noChangeArrowheads="1"/>
            </p:cNvSpPr>
            <p:nvPr/>
          </p:nvSpPr>
          <p:spPr bwMode="auto">
            <a:xfrm>
              <a:off x="971600" y="1643050"/>
              <a:ext cx="7632848" cy="3429024"/>
            </a:xfrm>
            <a:prstGeom prst="roundRect">
              <a:avLst>
                <a:gd name="adj" fmla="val 6731"/>
              </a:avLst>
            </a:prstGeom>
            <a:solidFill>
              <a:srgbClr val="000000">
                <a:alpha val="20000"/>
              </a:srgbClr>
            </a:solidFill>
            <a:ln w="317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3100" y="1715629"/>
              <a:ext cx="7355324" cy="3304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23" y="5958631"/>
            <a:ext cx="2409533" cy="2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5020139" y="3594502"/>
            <a:ext cx="3944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Cryogenic suspension, Temp. 4K, </a:t>
            </a:r>
            <a:r>
              <a:rPr kumimoji="1" lang="en-US" altLang="ja-JP" sz="1600" dirty="0" smtClean="0">
                <a:solidFill>
                  <a:srgbClr val="B2B2B2"/>
                </a:solidFill>
                <a:latin typeface="Symbol" pitchFamily="18" charset="2"/>
              </a:rPr>
              <a:t>g</a:t>
            </a:r>
            <a:r>
              <a:rPr kumimoji="1"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 10</a:t>
            </a:r>
            <a:r>
              <a:rPr kumimoji="1" lang="en-US" altLang="ja-JP" sz="1600" baseline="30000" dirty="0" smtClean="0">
                <a:solidFill>
                  <a:srgbClr val="B2B2B2"/>
                </a:solidFill>
                <a:latin typeface="Tahoma" pitchFamily="34" charset="0"/>
              </a:rPr>
              <a:t>-10</a:t>
            </a:r>
            <a:endParaRPr kumimoji="1" lang="ja-JP" altLang="en-US" sz="1600" baseline="300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5576" y="170080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Torque by dissipation (one bar)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84271"/>
            <a:ext cx="2821400" cy="4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1" name="図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94294"/>
            <a:ext cx="2483885" cy="3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2" name="図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61326"/>
            <a:ext cx="3552530" cy="3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5476777" y="1506270"/>
            <a:ext cx="1831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Detector response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7" name="右矢印 26"/>
          <p:cNvSpPr/>
          <p:nvPr/>
        </p:nvSpPr>
        <p:spPr bwMode="auto">
          <a:xfrm>
            <a:off x="1547664" y="2843644"/>
            <a:ext cx="288032" cy="29732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90" y="2728993"/>
            <a:ext cx="2253676" cy="5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9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線コネクタ 15"/>
          <p:cNvCxnSpPr/>
          <p:nvPr/>
        </p:nvCxnSpPr>
        <p:spPr bwMode="auto">
          <a:xfrm flipV="1">
            <a:off x="6697196" y="2493987"/>
            <a:ext cx="557582" cy="1094376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Gravity gradient noise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1124744"/>
            <a:ext cx="5421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Newtonian noise by point-like source.</a:t>
            </a:r>
            <a:endParaRPr kumimoji="1" lang="ja-JP" altLang="en-US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77853" y="1857018"/>
            <a:ext cx="4054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Assume a dumb-bell mass </a:t>
            </a:r>
          </a:p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and a point-like source mass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円/楕円 7"/>
          <p:cNvSpPr/>
          <p:nvPr/>
        </p:nvSpPr>
        <p:spPr bwMode="auto">
          <a:xfrm>
            <a:off x="6265148" y="2313987"/>
            <a:ext cx="360040" cy="360000"/>
          </a:xfrm>
          <a:prstGeom prst="ellipse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円/楕円 8"/>
          <p:cNvSpPr/>
          <p:nvPr/>
        </p:nvSpPr>
        <p:spPr bwMode="auto">
          <a:xfrm>
            <a:off x="7884368" y="2307650"/>
            <a:ext cx="360040" cy="360000"/>
          </a:xfrm>
          <a:prstGeom prst="ellipse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円/楕円 9"/>
          <p:cNvSpPr/>
          <p:nvPr/>
        </p:nvSpPr>
        <p:spPr bwMode="auto">
          <a:xfrm>
            <a:off x="6811716" y="3156347"/>
            <a:ext cx="144016" cy="144000"/>
          </a:xfrm>
          <a:prstGeom prst="ellipse">
            <a:avLst/>
          </a:prstGeom>
          <a:solidFill>
            <a:srgbClr val="99CCFF">
              <a:alpha val="50000"/>
            </a:srgbClr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12" name="直線コネクタ 11"/>
          <p:cNvCxnSpPr>
            <a:stCxn id="8" idx="6"/>
            <a:endCxn id="9" idx="2"/>
          </p:cNvCxnSpPr>
          <p:nvPr/>
        </p:nvCxnSpPr>
        <p:spPr bwMode="auto">
          <a:xfrm flipV="1">
            <a:off x="6625188" y="2487650"/>
            <a:ext cx="1259180" cy="6337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テキスト ボックス 19"/>
          <p:cNvSpPr txBox="1"/>
          <p:nvPr/>
        </p:nvSpPr>
        <p:spPr>
          <a:xfrm>
            <a:off x="6873892" y="2498767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Symbol" pitchFamily="18" charset="2"/>
              </a:rPr>
              <a:t>f</a:t>
            </a:r>
            <a:endParaRPr kumimoji="1" lang="ja-JP" altLang="en-US" sz="1800" dirty="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21" name="右矢印 20"/>
          <p:cNvSpPr/>
          <p:nvPr/>
        </p:nvSpPr>
        <p:spPr bwMode="auto">
          <a:xfrm>
            <a:off x="1192874" y="2991467"/>
            <a:ext cx="243515" cy="209235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057236" y="2796275"/>
            <a:ext cx="2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+mj-lt"/>
              </a:rPr>
              <a:t>r</a:t>
            </a:r>
            <a:endParaRPr kumimoji="1" lang="ja-JP" altLang="en-US" sz="1800" dirty="0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456053" y="2903378"/>
            <a:ext cx="132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DC torque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15616" y="4725144"/>
            <a:ext cx="2483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(Ex.) Human activity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79604" y="5301208"/>
            <a:ext cx="3238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Ms=100 kg,</a:t>
            </a:r>
            <a:r>
              <a:rPr lang="ja-JP" altLang="en-US" sz="2000" dirty="0">
                <a:solidFill>
                  <a:srgbClr val="99CC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r=10m,</a:t>
            </a:r>
          </a:p>
          <a:p>
            <a:pPr algn="l"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99CCFF"/>
                </a:solidFill>
                <a:latin typeface="Symbol" pitchFamily="18" charset="2"/>
              </a:rPr>
              <a:t>f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=</a:t>
            </a:r>
            <a:r>
              <a:rPr lang="en-US" altLang="ja-JP" sz="2000" dirty="0" smtClean="0">
                <a:solidFill>
                  <a:srgbClr val="99CCFF"/>
                </a:solidFill>
                <a:latin typeface="Symbol" pitchFamily="18" charset="2"/>
              </a:rPr>
              <a:t>p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/2, f=0.1Hz, a= 0.1m </a:t>
            </a:r>
            <a:endParaRPr kumimoji="1" lang="ja-JP" altLang="en-US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26" name="右矢印 25"/>
          <p:cNvSpPr/>
          <p:nvPr/>
        </p:nvSpPr>
        <p:spPr bwMode="auto">
          <a:xfrm>
            <a:off x="4616517" y="5596029"/>
            <a:ext cx="243515" cy="209235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42" y="2892530"/>
            <a:ext cx="2400154" cy="46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1436379" y="3603794"/>
            <a:ext cx="2103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Equivalent noise </a:t>
            </a:r>
          </a:p>
        </p:txBody>
      </p:sp>
      <p:pic>
        <p:nvPicPr>
          <p:cNvPr id="38" name="図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020" y="3571379"/>
            <a:ext cx="1837092" cy="46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1547664" y="4098558"/>
            <a:ext cx="6694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</a:rPr>
              <a:t>(Radial motion, Max. direction,  a: amplitude,  a, L &lt;&lt; r) 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913220" y="314702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+mj-lt"/>
              </a:rPr>
              <a:t>Ms</a:t>
            </a:r>
            <a:endParaRPr kumimoji="1" lang="ja-JP" altLang="en-US" sz="1800" dirty="0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922510" y="5477162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Symbol" pitchFamily="18" charset="2"/>
              </a:rPr>
              <a:t>d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h ~ 2x10</a:t>
            </a:r>
            <a:r>
              <a:rPr lang="en-US" altLang="ja-JP" sz="2000" baseline="30000" dirty="0" smtClean="0">
                <a:solidFill>
                  <a:srgbClr val="99CCFF"/>
                </a:solidFill>
                <a:latin typeface="Tahoma" pitchFamily="34" charset="0"/>
              </a:rPr>
              <a:t>-12</a:t>
            </a:r>
            <a:endParaRPr kumimoji="1" lang="ja-JP" altLang="en-US" sz="2000" baseline="30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Open questions…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6394" y="1014407"/>
            <a:ext cx="2185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Readout scheme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72301" y="1416258"/>
            <a:ext cx="5787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Better setup to reduce couplings from the other DoF?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Non-optical readout, such as SQUID?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5686" y="2206605"/>
            <a:ext cx="278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Gravity gradient noise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9105" y="2619489"/>
            <a:ext cx="4316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What happens at an underground site?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Propagation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of seismic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waves?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   (Cancelation, S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cattering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Diffraction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6084168" y="2678723"/>
            <a:ext cx="1872208" cy="93610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6084168" y="2606715"/>
            <a:ext cx="1872208" cy="72008"/>
          </a:xfrm>
          <a:prstGeom prst="rect">
            <a:avLst/>
          </a:prstGeom>
          <a:solidFill>
            <a:srgbClr val="33CC33">
              <a:alpha val="7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弦 10"/>
          <p:cNvSpPr/>
          <p:nvPr/>
        </p:nvSpPr>
        <p:spPr bwMode="auto">
          <a:xfrm>
            <a:off x="6804248" y="3001888"/>
            <a:ext cx="504055" cy="504056"/>
          </a:xfrm>
          <a:prstGeom prst="chord">
            <a:avLst>
              <a:gd name="adj1" fmla="val 8547669"/>
              <a:gd name="adj2" fmla="val 2285399"/>
            </a:avLst>
          </a:prstGeom>
          <a:solidFill>
            <a:srgbClr val="000000">
              <a:alpha val="7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12" name="グループ化 11"/>
          <p:cNvGrpSpPr>
            <a:grpSpLocks noChangeAspect="1"/>
          </p:cNvGrpSpPr>
          <p:nvPr/>
        </p:nvGrpSpPr>
        <p:grpSpPr>
          <a:xfrm>
            <a:off x="6918474" y="3243005"/>
            <a:ext cx="291751" cy="54000"/>
            <a:chOff x="5940152" y="1932263"/>
            <a:chExt cx="1979260" cy="366337"/>
          </a:xfrm>
        </p:grpSpPr>
        <p:sp>
          <p:nvSpPr>
            <p:cNvPr id="13" name="円/楕円 12"/>
            <p:cNvSpPr/>
            <p:nvPr/>
          </p:nvSpPr>
          <p:spPr bwMode="auto">
            <a:xfrm>
              <a:off x="5940152" y="1938600"/>
              <a:ext cx="360040" cy="36000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 bwMode="auto">
            <a:xfrm>
              <a:off x="7559372" y="1932263"/>
              <a:ext cx="360040" cy="36000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15" name="直線コネクタ 14"/>
            <p:cNvCxnSpPr>
              <a:stCxn id="13" idx="6"/>
              <a:endCxn id="14" idx="2"/>
            </p:cNvCxnSpPr>
            <p:nvPr/>
          </p:nvCxnSpPr>
          <p:spPr bwMode="auto">
            <a:xfrm flipV="1">
              <a:off x="6300192" y="2112263"/>
              <a:ext cx="1259180" cy="633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テキスト ボックス 15"/>
          <p:cNvSpPr txBox="1"/>
          <p:nvPr/>
        </p:nvSpPr>
        <p:spPr>
          <a:xfrm>
            <a:off x="611560" y="5045114"/>
            <a:ext cx="2584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Other fancy ideas….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27584" y="5457998"/>
            <a:ext cx="2678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Detector configuration.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QND measurement.</a:t>
            </a:r>
          </a:p>
          <a:p>
            <a:pPr algn="l">
              <a:buNone/>
            </a:pP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9552" y="3718773"/>
            <a:ext cx="1826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Seismic noise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27584" y="4150821"/>
            <a:ext cx="3068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Design of isolation system.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Active controls.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 prototype example (2)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7949" y="1342509"/>
            <a:ext cx="1773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Space TOBA 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4072" y="1846565"/>
            <a:ext cx="5722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Silicon test mass, tune at 1mHz.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Differential measurement using two orthogonal bars.</a:t>
            </a: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539552" y="3128194"/>
            <a:ext cx="7992888" cy="231703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24360" y="3284984"/>
            <a:ext cx="587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ength diameter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mass        MoI    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Sensitivity  Max IR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06500" y="3645024"/>
            <a:ext cx="550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10       0.3       1646     1.37x10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2x10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70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2392" y="3966276"/>
            <a:ext cx="541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3        0.2        219         164         2x10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-16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 7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12392" y="4277156"/>
            <a:ext cx="542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1       0.15         41         3.4          1x10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-15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 1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59966" y="4653136"/>
            <a:ext cx="5612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[m]         [m]            [kg]          [kg</a:t>
            </a:r>
            <a:r>
              <a:rPr kumimoji="1" lang="ja-JP" altLang="en-US" sz="1400" dirty="0" smtClean="0">
                <a:solidFill>
                  <a:srgbClr val="B2B2B2"/>
                </a:solidFill>
                <a:latin typeface="Tahoma" pitchFamily="34" charset="0"/>
              </a:rPr>
              <a:t>・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m</a:t>
            </a:r>
            <a:r>
              <a:rPr kumimoji="1" lang="en-US" altLang="ja-JP" sz="1400" baseline="30000" dirty="0" smtClean="0">
                <a:solidFill>
                  <a:srgbClr val="B2B2B2"/>
                </a:solidFill>
                <a:latin typeface="Tahoma" pitchFamily="34" charset="0"/>
              </a:rPr>
              <a:t>2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]  [1/Hz</a:t>
            </a:r>
            <a:r>
              <a:rPr kumimoji="1" lang="en-US" altLang="ja-JP" sz="1400" baseline="30000" dirty="0" smtClean="0">
                <a:solidFill>
                  <a:srgbClr val="B2B2B2"/>
                </a:solidFill>
                <a:latin typeface="Tahoma" pitchFamily="34" charset="0"/>
              </a:rPr>
              <a:t>1/2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@1mHz]   [Gpc]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38955" y="3861048"/>
            <a:ext cx="1428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Room temp.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(300K)</a:t>
            </a:r>
          </a:p>
        </p:txBody>
      </p:sp>
      <p:cxnSp>
        <p:nvCxnSpPr>
          <p:cNvPr id="20" name="直線コネクタ 19"/>
          <p:cNvCxnSpPr/>
          <p:nvPr/>
        </p:nvCxnSpPr>
        <p:spPr bwMode="auto">
          <a:xfrm flipV="1">
            <a:off x="899592" y="3645024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線コネクタ 21"/>
          <p:cNvCxnSpPr/>
          <p:nvPr/>
        </p:nvCxnSpPr>
        <p:spPr bwMode="auto">
          <a:xfrm flipV="1">
            <a:off x="899592" y="5013176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線コネクタ 22"/>
          <p:cNvCxnSpPr/>
          <p:nvPr/>
        </p:nvCxnSpPr>
        <p:spPr bwMode="auto">
          <a:xfrm flipV="1">
            <a:off x="899592" y="3284984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テキスト ボックス 24"/>
          <p:cNvSpPr txBox="1"/>
          <p:nvPr/>
        </p:nvSpPr>
        <p:spPr>
          <a:xfrm>
            <a:off x="2699792" y="5075892"/>
            <a:ext cx="394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※ Acceleration noise is not included.</a:t>
            </a:r>
            <a:endParaRPr kumimoji="1"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Discussions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868242" y="1071546"/>
            <a:ext cx="7632848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New motivations for GW research field… 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28662" y="1645026"/>
            <a:ext cx="7632848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Optical readout noise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Low freq. seismic isolation and reduction of Newtonian noise.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Material, bar shape, and thermal noise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Cryogenic system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928662" y="3357562"/>
            <a:ext cx="7632848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New possibility as a space mission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928662" y="4000504"/>
            <a:ext cx="7632848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GW sources at different freq. band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- Between pulsar timing and LISA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- Between LISA and ground-based detectors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Data analysis schemes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- Rotating TOBA configuration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- Distributed multiple detectors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 prototype plan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980728"/>
            <a:ext cx="6265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We have two small-scale TOBAs at Tokyo and Kyoto.</a:t>
            </a:r>
            <a:endParaRPr kumimoji="1" lang="ja-JP" altLang="en-US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3451" y="1382579"/>
            <a:ext cx="5455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- Aluminum test mass, length ~20cm, mass ~300g.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- Room temperature, poor seismic isolation.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- Magnetic levitation using superconductor bulk.</a:t>
            </a:r>
            <a:endParaRPr kumimoji="1" lang="ja-JP" altLang="en-US" sz="18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2084" y="2492896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Next plan</a:t>
            </a:r>
            <a:r>
              <a:rPr lang="ja-JP" altLang="en-US" sz="2000" dirty="0">
                <a:solidFill>
                  <a:srgbClr val="99CC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concepts</a:t>
            </a:r>
            <a:endParaRPr kumimoji="1" lang="ja-JP" altLang="en-US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19629" y="2977788"/>
            <a:ext cx="6010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(A) Medium-scale TOBA at room temperature.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- Silicon test mass, length ~1m, mass ~100kg.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- Differential measurement using two orthogonal bars.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- Better isolation system. 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85609" y="4221088"/>
            <a:ext cx="6554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(B) Medium/small-scale TOBA at cryogenic temperature.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- Similar configuration to (A), but with a cryogenic system.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- Resonant detector configuration???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88118" y="5229200"/>
            <a:ext cx="6085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(C) Medium-scale TOBA development for a space mission.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-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Low-freq. observation by a rotation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configuration.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- Several options: 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 Resonant?, Cryogenic?, Orbit?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582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51" y="1055070"/>
            <a:ext cx="1749896" cy="129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8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56"/>
          <p:cNvSpPr>
            <a:spLocks noChangeArrowheads="1"/>
          </p:cNvSpPr>
          <p:nvPr/>
        </p:nvSpPr>
        <p:spPr bwMode="auto">
          <a:xfrm>
            <a:off x="539552" y="3488234"/>
            <a:ext cx="7992888" cy="303711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 prototype example (1)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7949" y="836712"/>
            <a:ext cx="2565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Medium-scale TOBA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1600" y="1196752"/>
            <a:ext cx="5654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Realistic configuration with current technology.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Also works as a gravity-gradient noise monitor, 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or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a test bench for quantum noise investigation. 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15693" y="2564904"/>
            <a:ext cx="7316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- Silicon test mass, 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- Differential measurement using two orthogonal bars.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- Isolation system : LCGT type-B SUS, placed at an under ground site.</a:t>
            </a:r>
            <a:endParaRPr kumimoji="1" lang="ja-JP" altLang="en-US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2" name="右矢印 11"/>
          <p:cNvSpPr/>
          <p:nvPr/>
        </p:nvSpPr>
        <p:spPr bwMode="auto">
          <a:xfrm>
            <a:off x="899592" y="2686213"/>
            <a:ext cx="243515" cy="209235"/>
          </a:xfrm>
          <a:prstGeom prst="rightArrow">
            <a:avLst/>
          </a:prstGeom>
          <a:solidFill>
            <a:srgbClr val="99CCFF">
              <a:alpha val="10000"/>
            </a:srgbClr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24360" y="3645024"/>
            <a:ext cx="587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ength diameter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mass        MoI    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Sensitivity  Max IR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06500" y="4005064"/>
            <a:ext cx="550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10       0.3       1646     1.37x10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3x10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-18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800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2392" y="4326316"/>
            <a:ext cx="552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3        0.2        219         164         3x10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     150 </a:t>
            </a:r>
            <a:endParaRPr kumimoji="1"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2392" y="4637196"/>
            <a:ext cx="548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1       0.15         41         3.4          3x10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-16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20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78170" y="6044055"/>
            <a:ext cx="5612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[m]         [m]            [kg]          [kg</a:t>
            </a:r>
            <a:r>
              <a:rPr kumimoji="1" lang="ja-JP" altLang="en-US" sz="1400" dirty="0" smtClean="0">
                <a:solidFill>
                  <a:srgbClr val="B2B2B2"/>
                </a:solidFill>
                <a:latin typeface="Tahoma" pitchFamily="34" charset="0"/>
              </a:rPr>
              <a:t>・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m</a:t>
            </a:r>
            <a:r>
              <a:rPr kumimoji="1" lang="en-US" altLang="ja-JP" sz="1400" baseline="30000" dirty="0" smtClean="0">
                <a:solidFill>
                  <a:srgbClr val="B2B2B2"/>
                </a:solidFill>
                <a:latin typeface="Tahoma" pitchFamily="34" charset="0"/>
              </a:rPr>
              <a:t>2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]  [1/Hz</a:t>
            </a:r>
            <a:r>
              <a:rPr kumimoji="1" lang="en-US" altLang="ja-JP" sz="1400" baseline="30000" dirty="0" smtClean="0">
                <a:solidFill>
                  <a:srgbClr val="B2B2B2"/>
                </a:solidFill>
                <a:latin typeface="Tahoma" pitchFamily="34" charset="0"/>
              </a:rPr>
              <a:t>1/2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@0.1Hz]   [Mpc]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21093" y="5104848"/>
            <a:ext cx="55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10       0.3       1646     1.37x10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4x10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-19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3500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26985" y="5426100"/>
            <a:ext cx="552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3        0.2        219         164         6x10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</a:rPr>
              <a:t>-18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350 </a:t>
            </a:r>
            <a:endParaRPr kumimoji="1"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26985" y="5736980"/>
            <a:ext cx="548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1       0.15         41         3.4          3x10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      </a:t>
            </a:r>
            <a:r>
              <a:rPr lang="en-US" altLang="ja-JP" sz="1800" dirty="0">
                <a:solidFill>
                  <a:srgbClr val="99CCFF"/>
                </a:solidFill>
                <a:latin typeface="Tahoma" pitchFamily="34" charset="0"/>
              </a:rPr>
              <a:t>5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0 </a:t>
            </a:r>
            <a:endParaRPr kumimoji="1"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38955" y="4221088"/>
            <a:ext cx="1428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Room temp.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(300K)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42186" y="5301208"/>
            <a:ext cx="1181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Cryogenic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(4K)</a:t>
            </a:r>
          </a:p>
        </p:txBody>
      </p:sp>
      <p:cxnSp>
        <p:nvCxnSpPr>
          <p:cNvPr id="25" name="直線コネクタ 24"/>
          <p:cNvCxnSpPr/>
          <p:nvPr/>
        </p:nvCxnSpPr>
        <p:spPr bwMode="auto">
          <a:xfrm flipV="1">
            <a:off x="899592" y="4005064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 flipV="1">
            <a:off x="899592" y="5056228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コネクタ 26"/>
          <p:cNvCxnSpPr/>
          <p:nvPr/>
        </p:nvCxnSpPr>
        <p:spPr bwMode="auto">
          <a:xfrm flipV="1">
            <a:off x="899592" y="6381868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直線コネクタ 27"/>
          <p:cNvCxnSpPr/>
          <p:nvPr/>
        </p:nvCxnSpPr>
        <p:spPr bwMode="auto">
          <a:xfrm flipV="1">
            <a:off x="899592" y="3645024"/>
            <a:ext cx="7344816" cy="9292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テキスト ボックス 28"/>
          <p:cNvSpPr txBox="1"/>
          <p:nvPr/>
        </p:nvSpPr>
        <p:spPr>
          <a:xfrm>
            <a:off x="971600" y="2123564"/>
            <a:ext cx="546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6699FF"/>
                </a:solidFill>
                <a:latin typeface="Tahoma" pitchFamily="34" charset="0"/>
              </a:rPr>
              <a:t>※ Gravity-gradient noise : ~10</a:t>
            </a:r>
            <a:r>
              <a:rPr lang="en-US" altLang="ja-JP" sz="1800" baseline="30000" dirty="0" smtClean="0">
                <a:solidFill>
                  <a:srgbClr val="6699FF"/>
                </a:solidFill>
                <a:latin typeface="Tahoma" pitchFamily="34" charset="0"/>
              </a:rPr>
              <a:t>-17</a:t>
            </a:r>
            <a:r>
              <a:rPr lang="en-US" altLang="ja-JP" sz="1800" dirty="0" smtClean="0">
                <a:solidFill>
                  <a:srgbClr val="6699FF"/>
                </a:solidFill>
                <a:latin typeface="Tahoma" pitchFamily="34" charset="0"/>
              </a:rPr>
              <a:t> </a:t>
            </a:r>
            <a:r>
              <a:rPr lang="en-US" altLang="ja-JP" sz="1800" dirty="0">
                <a:solidFill>
                  <a:srgbClr val="6699FF"/>
                </a:solidFill>
                <a:latin typeface="Tahoma" pitchFamily="34" charset="0"/>
              </a:rPr>
              <a:t>[1/Hz</a:t>
            </a:r>
            <a:r>
              <a:rPr lang="en-US" altLang="ja-JP" sz="1800" baseline="30000" dirty="0">
                <a:solidFill>
                  <a:srgbClr val="6699FF"/>
                </a:solidFill>
                <a:latin typeface="Tahoma" pitchFamily="34" charset="0"/>
              </a:rPr>
              <a:t>1/2</a:t>
            </a:r>
            <a:r>
              <a:rPr lang="en-US" altLang="ja-JP" sz="1800" dirty="0">
                <a:solidFill>
                  <a:srgbClr val="6699FF"/>
                </a:solidFill>
                <a:latin typeface="Tahoma" pitchFamily="34" charset="0"/>
              </a:rPr>
              <a:t>] </a:t>
            </a:r>
            <a:r>
              <a:rPr lang="en-US" altLang="ja-JP" sz="1800" dirty="0" smtClean="0">
                <a:solidFill>
                  <a:srgbClr val="6699FF"/>
                </a:solidFill>
                <a:latin typeface="Tahoma" pitchFamily="34" charset="0"/>
              </a:rPr>
              <a:t>at 0.1Hz</a:t>
            </a:r>
            <a:endParaRPr kumimoji="1" lang="en-US" altLang="ja-JP" sz="1800" dirty="0" smtClean="0">
              <a:solidFill>
                <a:srgbClr val="6699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Resonant detector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5076056" y="2132856"/>
            <a:ext cx="3663245" cy="2250832"/>
            <a:chOff x="1928794" y="2786058"/>
            <a:chExt cx="5904749" cy="3467562"/>
          </a:xfrm>
        </p:grpSpPr>
        <p:sp>
          <p:nvSpPr>
            <p:cNvPr id="6" name="AutoShape 58"/>
            <p:cNvSpPr>
              <a:spLocks noChangeArrowheads="1"/>
            </p:cNvSpPr>
            <p:nvPr/>
          </p:nvSpPr>
          <p:spPr bwMode="auto">
            <a:xfrm>
              <a:off x="1928794" y="2786058"/>
              <a:ext cx="5904749" cy="3467562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9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00232" y="2896034"/>
              <a:ext cx="5820576" cy="3219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" name="直線コネクタ 7"/>
          <p:cNvCxnSpPr/>
          <p:nvPr/>
        </p:nvCxnSpPr>
        <p:spPr bwMode="auto">
          <a:xfrm>
            <a:off x="6961280" y="3260395"/>
            <a:ext cx="0" cy="82501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7C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テキスト ボックス 8"/>
          <p:cNvSpPr txBox="1"/>
          <p:nvPr/>
        </p:nvSpPr>
        <p:spPr>
          <a:xfrm>
            <a:off x="467707" y="1106160"/>
            <a:ext cx="3772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Connect two bars by a shaft</a:t>
            </a:r>
          </a:p>
          <a:p>
            <a:pPr algn="l">
              <a:buNone/>
            </a:pPr>
            <a:r>
              <a:rPr kumimoji="1" lang="en-US" altLang="ja-JP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kumimoji="1"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resonant torsion detector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02983" y="2409976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Shaft</a:t>
            </a:r>
            <a:endParaRPr kumimoji="1" lang="ja-JP" altLang="en-US" sz="1400" dirty="0" smtClean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7584" y="1866890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GW signal is enhanced 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 at resonant frequency by Q.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Requirements for readout and 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bar-thermal noise are relaxed. 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Detector noise is mainly limited 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by </a:t>
            </a:r>
            <a:r>
              <a:rPr kumimoji="1"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thermal noise of the shaft</a:t>
            </a:r>
            <a:r>
              <a:rPr kumimoji="1"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. 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5476" y="4109010"/>
            <a:ext cx="2505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Thermal noise level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 bwMode="auto">
          <a:xfrm>
            <a:off x="5637993" y="2643721"/>
            <a:ext cx="1269685" cy="65792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7C8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4" name="右矢印 33"/>
          <p:cNvSpPr/>
          <p:nvPr/>
        </p:nvSpPr>
        <p:spPr bwMode="auto">
          <a:xfrm>
            <a:off x="4012251" y="5659507"/>
            <a:ext cx="243515" cy="209235"/>
          </a:xfrm>
          <a:prstGeom prst="rightArrow">
            <a:avLst/>
          </a:prstGeom>
          <a:solidFill>
            <a:srgbClr val="99CCFF">
              <a:alpha val="10000"/>
            </a:srgbClr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59632" y="5445224"/>
            <a:ext cx="260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f</a:t>
            </a:r>
            <a:r>
              <a:rPr lang="en-US" altLang="ja-JP" sz="1800" baseline="-25000" dirty="0" smtClean="0">
                <a:solidFill>
                  <a:srgbClr val="99CCFF"/>
                </a:solidFill>
                <a:latin typeface="Tahoma" pitchFamily="34" charset="0"/>
              </a:rPr>
              <a:t>0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=</a:t>
            </a:r>
            <a:r>
              <a:rPr kumimoji="1"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0.1Hz, Q=10</a:t>
            </a:r>
            <a:r>
              <a:rPr kumimoji="1"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9</a:t>
            </a:r>
            <a:r>
              <a:rPr kumimoji="1"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, T=4K,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M=7600kg, L=10m </a:t>
            </a:r>
            <a:endParaRPr kumimoji="1" lang="ja-JP" altLang="en-US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311459" y="5589240"/>
            <a:ext cx="285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7.5x10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-18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[1/Hz</a:t>
            </a:r>
            <a:r>
              <a:rPr lang="en-US" altLang="ja-JP" sz="1800" baseline="30000" dirty="0" smtClean="0">
                <a:solidFill>
                  <a:srgbClr val="99CCFF"/>
                </a:solidFill>
                <a:latin typeface="Tahoma" pitchFamily="34" charset="0"/>
              </a:rPr>
              <a:t>1/2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]</a:t>
            </a:r>
            <a:endParaRPr kumimoji="1" lang="ja-JP" altLang="en-US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pic>
        <p:nvPicPr>
          <p:cNvPr id="38" name="図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18" y="4648041"/>
            <a:ext cx="1879725" cy="65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1043608" y="4792057"/>
            <a:ext cx="177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At resonant freq. </a:t>
            </a:r>
            <a:endParaRPr kumimoji="1" lang="ja-JP" altLang="en-US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6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6"/>
          <p:cNvSpPr>
            <a:spLocks noChangeArrowheads="1"/>
          </p:cNvSpPr>
          <p:nvPr/>
        </p:nvSpPr>
        <p:spPr bwMode="auto">
          <a:xfrm>
            <a:off x="785787" y="1000108"/>
            <a:ext cx="7929617" cy="500066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1" dirty="0">
              <a:latin typeface="Tahoma" pitchFamily="34" charset="0"/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971600" y="1643050"/>
            <a:ext cx="7632848" cy="342902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Fundamental noise level of TOBA</a:t>
            </a:r>
            <a:endParaRPr lang="ja-JP" altLang="en-US" sz="2800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44104" y="5216545"/>
            <a:ext cx="3932312" cy="1069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Freq. noise &lt; 10Hz/Hz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Freq. Noise CMRR&gt;100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Intensity noise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-7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residual RMS motion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m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85884" y="5143512"/>
            <a:ext cx="4572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6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6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57224" y="1011780"/>
            <a:ext cx="538806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Practical parameters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40698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100" y="1715629"/>
            <a:ext cx="7355324" cy="330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右矢印 11"/>
          <p:cNvSpPr/>
          <p:nvPr/>
        </p:nvSpPr>
        <p:spPr bwMode="auto">
          <a:xfrm>
            <a:off x="3786182" y="1095644"/>
            <a:ext cx="214314" cy="285752"/>
          </a:xfrm>
          <a:prstGeom prst="rightArrow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429520" y="1054700"/>
            <a:ext cx="164307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(at 0.1 Hz)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8" name="図 1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145505" y="1069770"/>
            <a:ext cx="3196132" cy="338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465282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8"/>
          <p:cNvSpPr>
            <a:spLocks noChangeArrowheads="1"/>
          </p:cNvSpPr>
          <p:nvPr/>
        </p:nvSpPr>
        <p:spPr bwMode="auto">
          <a:xfrm>
            <a:off x="1259632" y="2276872"/>
            <a:ext cx="6786610" cy="3643338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28030" y="1052736"/>
            <a:ext cx="707236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99CCFF"/>
                </a:solidFill>
                <a:latin typeface="+mj-lt"/>
              </a:rPr>
              <a:t>TOBA</a:t>
            </a:r>
            <a:r>
              <a:rPr lang="en-US" altLang="ja-JP" b="1" dirty="0" smtClean="0">
                <a:solidFill>
                  <a:srgbClr val="FFFFFF"/>
                </a:solidFill>
                <a:latin typeface="+mj-lt"/>
              </a:rPr>
              <a:t> : </a:t>
            </a:r>
            <a:r>
              <a:rPr lang="en-US" altLang="ja-JP" b="1" u="sng" dirty="0" smtClean="0">
                <a:solidFill>
                  <a:srgbClr val="99CCFF"/>
                </a:solidFill>
                <a:latin typeface="+mj-lt"/>
              </a:rPr>
              <a:t>To</a:t>
            </a:r>
            <a:r>
              <a:rPr lang="en-US" altLang="ja-JP" b="1" dirty="0" smtClean="0">
                <a:solidFill>
                  <a:srgbClr val="FFFFFF"/>
                </a:solidFill>
                <a:latin typeface="+mj-lt"/>
              </a:rPr>
              <a:t>rsion-</a:t>
            </a:r>
            <a:r>
              <a:rPr lang="en-US" altLang="ja-JP" b="1" u="sng" dirty="0" smtClean="0">
                <a:solidFill>
                  <a:srgbClr val="99CCFF"/>
                </a:solidFill>
                <a:latin typeface="+mj-lt"/>
              </a:rPr>
              <a:t>B</a:t>
            </a:r>
            <a:r>
              <a:rPr lang="en-US" altLang="ja-JP" b="1" dirty="0" smtClean="0">
                <a:solidFill>
                  <a:srgbClr val="FFFFFF"/>
                </a:solidFill>
                <a:latin typeface="+mj-lt"/>
              </a:rPr>
              <a:t>ar </a:t>
            </a:r>
            <a:r>
              <a:rPr lang="en-US" altLang="ja-JP" b="1" u="sng" dirty="0" smtClean="0">
                <a:solidFill>
                  <a:srgbClr val="99CCFF"/>
                </a:solidFill>
                <a:latin typeface="+mj-lt"/>
              </a:rPr>
              <a:t>A</a:t>
            </a:r>
            <a:r>
              <a:rPr lang="en-US" altLang="ja-JP" b="1" dirty="0" smtClean="0">
                <a:solidFill>
                  <a:srgbClr val="FFFFFF"/>
                </a:solidFill>
                <a:latin typeface="+mj-lt"/>
              </a:rPr>
              <a:t>ntenna</a:t>
            </a:r>
            <a:endParaRPr lang="en-US" altLang="ja-JP" b="1" dirty="0">
              <a:solidFill>
                <a:srgbClr val="FFFFFF"/>
              </a:solidFill>
              <a:latin typeface="+mj-lt"/>
              <a:ea typeface="HGP創英角ｺﾞｼｯｸUB" pitchFamily="50" charset="-128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5109686" y="6165304"/>
            <a:ext cx="3494762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2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MA+,</a:t>
            </a:r>
            <a:r>
              <a:rPr lang="en-US" altLang="ja-JP" sz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kumimoji="1" lang="en-US" altLang="ja-JP" sz="12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kumimoji="1" lang="en-US" altLang="ja-JP" sz="12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Phys. Rev. Lett. </a:t>
            </a:r>
            <a:r>
              <a:rPr lang="en-US" altLang="ja-JP" sz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 105, 161101 </a:t>
            </a:r>
            <a:r>
              <a:rPr kumimoji="1" lang="en-US" altLang="ja-JP" sz="1200" kern="12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(2010)</a:t>
            </a:r>
          </a:p>
        </p:txBody>
      </p:sp>
      <p:pic>
        <p:nvPicPr>
          <p:cNvPr id="9492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4816" y="2276872"/>
            <a:ext cx="672436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259632" y="1556792"/>
            <a:ext cx="692948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Monitors tidal-force fluctuation caused by GWs.</a:t>
            </a:r>
            <a:endParaRPr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Optical readout noise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788024" y="3645023"/>
            <a:ext cx="4104456" cy="2204527"/>
            <a:chOff x="971600" y="1643050"/>
            <a:chExt cx="7632848" cy="3429024"/>
          </a:xfrm>
        </p:grpSpPr>
        <p:sp>
          <p:nvSpPr>
            <p:cNvPr id="6" name="AutoShape 56"/>
            <p:cNvSpPr>
              <a:spLocks noChangeArrowheads="1"/>
            </p:cNvSpPr>
            <p:nvPr/>
          </p:nvSpPr>
          <p:spPr bwMode="auto">
            <a:xfrm>
              <a:off x="971600" y="1643050"/>
              <a:ext cx="7632848" cy="3429024"/>
            </a:xfrm>
            <a:prstGeom prst="roundRect">
              <a:avLst>
                <a:gd name="adj" fmla="val 6731"/>
              </a:avLst>
            </a:prstGeom>
            <a:solidFill>
              <a:srgbClr val="000000">
                <a:alpha val="20000"/>
              </a:srgbClr>
            </a:solidFill>
            <a:ln w="317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3100" y="1715629"/>
              <a:ext cx="7355324" cy="3304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6024534" y="3106909"/>
            <a:ext cx="293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Nd:YAG 1064nm, Power 10W, </a:t>
            </a:r>
          </a:p>
          <a:p>
            <a:pPr algn="l">
              <a:buNone/>
            </a:pP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Short FP cavity,   Finesse 100</a:t>
            </a:r>
            <a:endParaRPr kumimoji="1" lang="ja-JP" altLang="en-US" sz="1400" baseline="300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395536" y="3551304"/>
            <a:ext cx="4239309" cy="2325968"/>
            <a:chOff x="1928794" y="2786058"/>
            <a:chExt cx="5904749" cy="3467562"/>
          </a:xfrm>
        </p:grpSpPr>
        <p:sp>
          <p:nvSpPr>
            <p:cNvPr id="9" name="AutoShape 58"/>
            <p:cNvSpPr>
              <a:spLocks noChangeArrowheads="1"/>
            </p:cNvSpPr>
            <p:nvPr/>
          </p:nvSpPr>
          <p:spPr bwMode="auto">
            <a:xfrm>
              <a:off x="1928794" y="2786058"/>
              <a:ext cx="5904749" cy="3467562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9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00232" y="2896034"/>
              <a:ext cx="5820576" cy="3219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テキスト ボックス 10"/>
          <p:cNvSpPr txBox="1"/>
          <p:nvPr/>
        </p:nvSpPr>
        <p:spPr>
          <a:xfrm>
            <a:off x="755576" y="1340768"/>
            <a:ext cx="2714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Optical readout noise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93378" y="1732746"/>
            <a:ext cx="5028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Readout by short FP cavities at the bar edge.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Reference mirrors fixed to isolated base plate.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右矢印 12"/>
          <p:cNvSpPr/>
          <p:nvPr/>
        </p:nvSpPr>
        <p:spPr bwMode="auto">
          <a:xfrm>
            <a:off x="1331640" y="2499685"/>
            <a:ext cx="243515" cy="209235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01430" y="2420675"/>
            <a:ext cx="363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Shot noise  + Rad. Pressure noise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714348" y="2011322"/>
            <a:ext cx="7715304" cy="406088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6350">
            <a:solidFill>
              <a:srgbClr val="B2B2B2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600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2066943"/>
            <a:ext cx="73437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 </a:t>
            </a:r>
            <a:r>
              <a:rPr lang="en-US" altLang="ja-JP" dirty="0" smtClean="0"/>
              <a:t>Sensitivity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28662" y="857232"/>
            <a:ext cx="5429288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Comparison with the other detectors</a:t>
            </a:r>
          </a:p>
        </p:txBody>
      </p:sp>
      <p:pic>
        <p:nvPicPr>
          <p:cNvPr id="16" name="図 15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5000"/>
          </a:blip>
          <a:stretch>
            <a:fillRect/>
          </a:stretch>
        </p:blipFill>
        <p:spPr>
          <a:xfrm>
            <a:off x="3887069" y="6107477"/>
            <a:ext cx="1970815" cy="250481"/>
          </a:xfrm>
          <a:prstGeom prst="rect">
            <a:avLst/>
          </a:prstGeom>
          <a:noFill/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500166" y="1262794"/>
            <a:ext cx="7143800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DECIGO/BBO band: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Between ground-based detectors and LISA bands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428728" y="6072206"/>
            <a:ext cx="350046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Characteristic amplitude :</a:t>
            </a:r>
            <a:endParaRPr lang="en-US" altLang="ja-JP" sz="16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031254" y="6085854"/>
            <a:ext cx="2585416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(Dimensionless strain)</a:t>
            </a:r>
            <a:endParaRPr lang="en-US" altLang="ja-JP" sz="16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>
            <a:off x="2428860" y="3302970"/>
            <a:ext cx="2428892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9999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テキスト ボックス 23"/>
          <p:cNvSpPr txBox="1"/>
          <p:nvPr/>
        </p:nvSpPr>
        <p:spPr>
          <a:xfrm rot="860354">
            <a:off x="3313321" y="3385653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200" dirty="0" smtClean="0">
                <a:solidFill>
                  <a:srgbClr val="FF9999"/>
                </a:solidFill>
                <a:latin typeface="Tahoma" pitchFamily="34" charset="0"/>
              </a:rPr>
              <a:t>SQL</a:t>
            </a:r>
            <a:endParaRPr kumimoji="1" lang="ja-JP" altLang="en-US" sz="1200" dirty="0" smtClean="0">
              <a:solidFill>
                <a:srgbClr val="FF99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497249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6"/>
          <p:cNvSpPr>
            <a:spLocks noChangeArrowheads="1"/>
          </p:cNvSpPr>
          <p:nvPr/>
        </p:nvSpPr>
        <p:spPr bwMode="auto">
          <a:xfrm>
            <a:off x="785787" y="1000108"/>
            <a:ext cx="7929617" cy="500066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1" dirty="0">
              <a:latin typeface="Tahoma" pitchFamily="34" charset="0"/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971600" y="1643050"/>
            <a:ext cx="7632848" cy="342902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Fundamental noise level of TOBA</a:t>
            </a:r>
            <a:endParaRPr lang="ja-JP" altLang="en-US" sz="2800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44104" y="5216545"/>
            <a:ext cx="3932312" cy="1069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Freq. noise &lt; 10Hz/Hz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Freq. Noise CMRR&gt;100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Intensity noise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-7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residual RMS motion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m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85884" y="5143512"/>
            <a:ext cx="4572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6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6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57224" y="1011780"/>
            <a:ext cx="538806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Practical parameters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40698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100" y="1715629"/>
            <a:ext cx="7355324" cy="330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右矢印 11"/>
          <p:cNvSpPr/>
          <p:nvPr/>
        </p:nvSpPr>
        <p:spPr bwMode="auto">
          <a:xfrm>
            <a:off x="3786182" y="1095644"/>
            <a:ext cx="214314" cy="285752"/>
          </a:xfrm>
          <a:prstGeom prst="rightArrow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429520" y="1054700"/>
            <a:ext cx="164307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(at 0.1 Hz)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8" name="図 1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145505" y="1069770"/>
            <a:ext cx="3196132" cy="338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6826083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15901"/>
            <a:ext cx="5328592" cy="336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角丸四角形 1"/>
          <p:cNvSpPr/>
          <p:nvPr/>
        </p:nvSpPr>
        <p:spPr bwMode="auto">
          <a:xfrm>
            <a:off x="5036646" y="2402953"/>
            <a:ext cx="1423988" cy="1336755"/>
          </a:xfrm>
          <a:prstGeom prst="roundRect">
            <a:avLst>
              <a:gd name="adj" fmla="val 5788"/>
            </a:avLst>
          </a:prstGeom>
          <a:solidFill>
            <a:srgbClr val="000000">
              <a:alpha val="8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6767660" y="3019267"/>
            <a:ext cx="826303" cy="1131823"/>
          </a:xfrm>
          <a:prstGeom prst="roundRect">
            <a:avLst>
              <a:gd name="adj" fmla="val 5788"/>
            </a:avLst>
          </a:prstGeom>
          <a:solidFill>
            <a:srgbClr val="000000">
              <a:alpha val="8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7850153" y="3909395"/>
            <a:ext cx="826303" cy="982080"/>
          </a:xfrm>
          <a:prstGeom prst="roundRect">
            <a:avLst>
              <a:gd name="adj" fmla="val 5788"/>
            </a:avLst>
          </a:prstGeom>
          <a:solidFill>
            <a:srgbClr val="000000">
              <a:alpha val="8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Chirp waveform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908720"/>
            <a:ext cx="6387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Phenomenological waveform by numerical simulation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49421" y="1700808"/>
            <a:ext cx="4630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For BH inspiral (no tidal deformation).</a:t>
            </a:r>
          </a:p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Include chirp, merger, and ring-down.</a:t>
            </a:r>
          </a:p>
          <a:p>
            <a:pPr algn="l">
              <a:buNone/>
            </a:pPr>
            <a:r>
              <a:rPr kumimoji="1"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Include spin effect.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85330" y="4077868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Inspiral</a:t>
            </a:r>
            <a:endParaRPr kumimoji="1" lang="ja-JP" altLang="en-US" sz="140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68290" y="4583698"/>
            <a:ext cx="738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Merger</a:t>
            </a:r>
            <a:endParaRPr kumimoji="1" lang="ja-JP" altLang="en-US" sz="1400" dirty="0" smtClean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10497" y="5427289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Ringdown</a:t>
            </a:r>
            <a:endParaRPr kumimoji="1" lang="ja-JP" altLang="en-US" sz="1400" dirty="0" smtClean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1583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46" y="2510983"/>
            <a:ext cx="142398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3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71257"/>
            <a:ext cx="828675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3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70" y="3909395"/>
            <a:ext cx="719138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598390" y="4077868"/>
            <a:ext cx="2818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GW from BH merger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 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- 100 Msolar equal mass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- Spin parameter 0.5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- Distance 100 Mpc</a:t>
            </a:r>
            <a:r>
              <a:rPr kumimoji="1"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</a:t>
            </a:r>
            <a:endParaRPr kumimoji="1" lang="ja-JP" altLang="en-US" sz="18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313179" y="1301326"/>
            <a:ext cx="2438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808080"/>
                </a:solidFill>
                <a:latin typeface="Tahoma" pitchFamily="34" charset="0"/>
              </a:rPr>
              <a:t>(Ajith+ arXiv 0909.2867)</a:t>
            </a:r>
            <a:endParaRPr kumimoji="1" lang="ja-JP" altLang="en-US" sz="1600" dirty="0" smtClean="0">
              <a:solidFill>
                <a:srgbClr val="80808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650560"/>
            <a:ext cx="7920880" cy="3168352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Observable range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971600" y="1412776"/>
            <a:ext cx="655272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GWs from binary BH mergers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007008" y="1890410"/>
            <a:ext cx="57333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  <a:latin typeface="Tahoma" pitchFamily="34" charset="0"/>
              </a:rPr>
              <a:t>Obs. Range ~10Gpc</a:t>
            </a:r>
            <a:r>
              <a:rPr lang="ja-JP" altLang="en-US" sz="2000" b="1" dirty="0" smtClean="0">
                <a:solidFill>
                  <a:srgbClr val="99CCFF"/>
                </a:solidFill>
                <a:latin typeface="Tahoma" pitchFamily="34" charset="0"/>
              </a:rPr>
              <a:t>  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(                                  )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1714480" y="1907377"/>
            <a:ext cx="265232" cy="378615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4" name="図 1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988013" y="1959007"/>
            <a:ext cx="2512945" cy="328968"/>
          </a:xfrm>
          <a:prstGeom prst="rect">
            <a:avLst/>
          </a:prstGeom>
          <a:noFill/>
        </p:spPr>
      </p:pic>
      <p:pic>
        <p:nvPicPr>
          <p:cNvPr id="140800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528" y="2761716"/>
            <a:ext cx="7632848" cy="298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228184" y="5826750"/>
            <a:ext cx="244827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Calculation by K.Yagi</a:t>
            </a:r>
            <a:endParaRPr lang="en-US" altLang="ja-JP" sz="16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053196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4067943" y="1916832"/>
            <a:ext cx="4752528" cy="3816425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410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9125" y="1985024"/>
            <a:ext cx="4639338" cy="36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直線コネクタ 15"/>
          <p:cNvCxnSpPr/>
          <p:nvPr/>
        </p:nvCxnSpPr>
        <p:spPr bwMode="auto">
          <a:xfrm>
            <a:off x="7380312" y="3214686"/>
            <a:ext cx="288032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AutoShape 42"/>
          <p:cNvSpPr>
            <a:spLocks noChangeArrowheads="1"/>
          </p:cNvSpPr>
          <p:nvPr/>
        </p:nvSpPr>
        <p:spPr bwMode="auto">
          <a:xfrm>
            <a:off x="539553" y="1571612"/>
            <a:ext cx="3168352" cy="1817317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Background GWs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475656" y="5286388"/>
            <a:ext cx="252028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C0C0C0"/>
                </a:solidFill>
                <a:latin typeface="Tahoma" pitchFamily="34" charset="0"/>
              </a:rPr>
              <a:t>R.Saito and J.Yokoyama,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C0C0C0"/>
                </a:solidFill>
                <a:latin typeface="Tahoma" pitchFamily="34" charset="0"/>
              </a:rPr>
              <a:t>  PRL 102, 161101 (2009)</a:t>
            </a:r>
            <a:endParaRPr lang="en-US" altLang="ja-JP" sz="1400" dirty="0">
              <a:solidFill>
                <a:srgbClr val="C0C0C0"/>
              </a:solidFill>
              <a:latin typeface="Tahoma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83567" y="3964994"/>
            <a:ext cx="30963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Beat BBN upper limit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" name="図 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207334" y="2503752"/>
            <a:ext cx="2007344" cy="425182"/>
          </a:xfrm>
          <a:prstGeom prst="rect">
            <a:avLst/>
          </a:prstGeom>
          <a:noFill/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87558" y="1571612"/>
            <a:ext cx="3384376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Observable GW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energy density ratio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83567" y="4449306"/>
            <a:ext cx="3096344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GW by primordial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     tensor perturbation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　　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AutoShape 38"/>
          <p:cNvSpPr>
            <a:spLocks noChangeArrowheads="1"/>
          </p:cNvSpPr>
          <p:nvPr/>
        </p:nvSpPr>
        <p:spPr bwMode="auto">
          <a:xfrm rot="5400000">
            <a:off x="1894837" y="3415195"/>
            <a:ext cx="262076" cy="622790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142976" y="3000372"/>
            <a:ext cx="292895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969696"/>
                </a:solidFill>
                <a:latin typeface="Tahoma" pitchFamily="34" charset="0"/>
              </a:rPr>
              <a:t>(1-yr obs. by 2 TOBAs)</a:t>
            </a:r>
            <a:endParaRPr lang="en-US" altLang="ja-JP" sz="18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7020272" y="2906909"/>
            <a:ext cx="93610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TOBA</a:t>
            </a:r>
            <a:endParaRPr lang="en-US" altLang="ja-JP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4572000" y="3786190"/>
            <a:ext cx="857256" cy="357190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395808"/>
            <a:ext cx="7920880" cy="396215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409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430920"/>
            <a:ext cx="7342178" cy="41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2285984" y="4071942"/>
            <a:ext cx="1571636" cy="500066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Sensitivity by R-TOBA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571768" y="3977350"/>
            <a:ext cx="2500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</a:rPr>
              <a:t>Rot. Freq.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5x10</a:t>
            </a:r>
            <a:r>
              <a:rPr lang="en-US" altLang="ja-JP" sz="1400" b="1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-5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Hz</a:t>
            </a:r>
            <a:endParaRPr lang="en-US" altLang="ja-JP" sz="1400" b="1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 bwMode="auto">
          <a:xfrm flipV="1">
            <a:off x="3779912" y="4051992"/>
            <a:ext cx="576064" cy="72008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2555776" y="3043880"/>
            <a:ext cx="1224136" cy="1080120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143636" y="1270329"/>
            <a:ext cx="2928926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2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1mW  </a:t>
            </a:r>
            <a:endParaRPr lang="en-US" altLang="ja-JP" sz="12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</a:t>
            </a: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 </a:t>
            </a:r>
            <a:endParaRPr lang="en-US" altLang="ja-JP" sz="12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28662" y="922373"/>
            <a:ext cx="5072098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Sensitivity example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 Rotation freq. 5x10</a:t>
            </a:r>
            <a:r>
              <a:rPr lang="en-US" altLang="ja-JP" sz="1800" baseline="3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-5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Hz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Laser power   1mW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右矢印 15"/>
          <p:cNvSpPr/>
          <p:nvPr/>
        </p:nvSpPr>
        <p:spPr bwMode="auto">
          <a:xfrm>
            <a:off x="1428728" y="1928802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646240" y="1884660"/>
            <a:ext cx="5072098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Bridge the Pulsar-timing and LISA bands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2399573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 bwMode="auto">
          <a:xfrm>
            <a:off x="3643306" y="2285992"/>
            <a:ext cx="5357850" cy="4143404"/>
          </a:xfrm>
          <a:prstGeom prst="roundRect">
            <a:avLst>
              <a:gd name="adj" fmla="val 2073"/>
            </a:avLst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</a:endParaRPr>
          </a:p>
        </p:txBody>
      </p:sp>
      <p:sp>
        <p:nvSpPr>
          <p:cNvPr id="5826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Small-scale TOBA</a:t>
            </a:r>
            <a:endParaRPr lang="ja-JP" altLang="en-US" dirty="0"/>
          </a:p>
        </p:txBody>
      </p:sp>
      <p:sp>
        <p:nvSpPr>
          <p:cNvPr id="9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82667" name="Rectangle 1035"/>
          <p:cNvSpPr>
            <a:spLocks noChangeArrowheads="1"/>
          </p:cNvSpPr>
          <p:nvPr/>
        </p:nvSpPr>
        <p:spPr bwMode="auto">
          <a:xfrm>
            <a:off x="395288" y="869259"/>
            <a:ext cx="4319588" cy="1988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F9999"/>
                </a:solidFill>
                <a:latin typeface="Tahoma" pitchFamily="34" charset="0"/>
                <a:sym typeface="Wingdings" pitchFamily="2" charset="2"/>
              </a:rPr>
              <a:t>・</a:t>
            </a:r>
            <a:r>
              <a:rPr lang="en-US" altLang="ja-JP" sz="1600" dirty="0" smtClean="0">
                <a:solidFill>
                  <a:srgbClr val="FF9999"/>
                </a:solidFill>
                <a:latin typeface="Tahoma" pitchFamily="34" charset="0"/>
                <a:sym typeface="Wingdings" pitchFamily="2" charset="2"/>
              </a:rPr>
              <a:t>Optical readout</a:t>
            </a:r>
            <a:endParaRPr lang="ja-JP" altLang="en-US" sz="1600" dirty="0">
              <a:solidFill>
                <a:srgbClr val="FF9999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latin typeface="Tahoma" pitchFamily="34" charset="0"/>
                <a:sym typeface="Wingdings" pitchFamily="2" charset="2"/>
              </a:rPr>
              <a:t> 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Mirrors at both edges of the test-mass bar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   Form </a:t>
            </a:r>
            <a:r>
              <a:rPr lang="en-US" altLang="ja-JP" sz="1600" dirty="0" smtClean="0">
                <a:solidFill>
                  <a:srgbClr val="FFCCCC"/>
                </a:solidFill>
                <a:latin typeface="Tahoma" pitchFamily="34" charset="0"/>
                <a:sym typeface="Wingdings" pitchFamily="2" charset="2"/>
              </a:rPr>
              <a:t>Michelson interferometer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      Sensitive angular sensor</a:t>
            </a:r>
            <a:endParaRPr lang="ja-JP" altLang="en-US" sz="1600" dirty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Nd:YAG laser source</a:t>
            </a:r>
            <a:endParaRPr lang="ja-JP" altLang="en-US" sz="1600" dirty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     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Wavelength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1064nm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       Power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50mW</a:t>
            </a:r>
          </a:p>
        </p:txBody>
      </p:sp>
      <p:sp>
        <p:nvSpPr>
          <p:cNvPr id="582668" name="Rectangle 1036"/>
          <p:cNvSpPr>
            <a:spLocks noChangeArrowheads="1"/>
          </p:cNvSpPr>
          <p:nvPr/>
        </p:nvSpPr>
        <p:spPr bwMode="auto">
          <a:xfrm>
            <a:off x="357158" y="4000504"/>
            <a:ext cx="3348037" cy="252992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・</a:t>
            </a:r>
            <a:r>
              <a:rPr lang="en-US" altLang="ja-JP" sz="16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Suspension</a:t>
            </a:r>
            <a:endParaRPr lang="ja-JP" altLang="en-US" sz="1600" dirty="0" smtClean="0">
              <a:solidFill>
                <a:srgbClr val="99FF99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6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Magnetic levitation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by pinning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effect of type-II superconductor</a:t>
            </a:r>
            <a:endParaRPr lang="en-US" altLang="ja-JP" sz="1600" dirty="0" smtClean="0">
              <a:solidFill>
                <a:srgbClr val="FFFFCC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CC"/>
                </a:solidFill>
                <a:latin typeface="Tahoma" pitchFamily="34" charset="0"/>
              </a:rPr>
              <a:t>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Superconductor bulk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600" dirty="0" smtClean="0">
                <a:solidFill>
                  <a:srgbClr val="F8F8F8"/>
                </a:solidFill>
                <a:latin typeface="Symbol" pitchFamily="18" charset="2"/>
              </a:rPr>
              <a:t> f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600mm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t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20mm, Tc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~92K</a:t>
            </a:r>
            <a:endParaRPr lang="en-US" altLang="ja-JP" sz="1600" dirty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latin typeface="Tahoma" pitchFamily="34" charset="0"/>
                <a:sym typeface="Wingdings" pitchFamily="2" charset="2"/>
              </a:rPr>
              <a:t>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Low-vibration cryo-cooler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 Operation temp.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~65K</a:t>
            </a:r>
            <a:endParaRPr lang="ja-JP" altLang="en-US" sz="1600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82670" name="Rectangle 1038"/>
          <p:cNvSpPr>
            <a:spLocks noChangeArrowheads="1"/>
          </p:cNvSpPr>
          <p:nvPr/>
        </p:nvSpPr>
        <p:spPr bwMode="auto">
          <a:xfrm>
            <a:off x="4900641" y="1000108"/>
            <a:ext cx="3743325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99CCFF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</a:rPr>
              <a:t>Vacuum system</a:t>
            </a:r>
            <a:endParaRPr lang="ja-JP" altLang="en-US" sz="1600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Pressure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10</a:t>
            </a:r>
            <a:r>
              <a:rPr lang="en-US" altLang="ja-JP" sz="1600" baseline="30000" dirty="0" smtClean="0">
                <a:solidFill>
                  <a:srgbClr val="F8F8F8"/>
                </a:solidFill>
                <a:latin typeface="Tahoma" pitchFamily="34" charset="0"/>
              </a:rPr>
              <a:t>-5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Pa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by TMP+RP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endParaRPr lang="en-US" altLang="ja-JP" sz="1600" dirty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Acoustic shield enclosure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endParaRPr lang="ja-JP" altLang="en-US" sz="16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82671" name="Rectangle 1039"/>
          <p:cNvSpPr>
            <a:spLocks noChangeArrowheads="1"/>
          </p:cNvSpPr>
          <p:nvPr/>
        </p:nvSpPr>
        <p:spPr bwMode="auto">
          <a:xfrm>
            <a:off x="357158" y="2824798"/>
            <a:ext cx="3743325" cy="11757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FFF99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FFFF99"/>
                </a:solidFill>
                <a:latin typeface="Tahoma" pitchFamily="34" charset="0"/>
              </a:rPr>
              <a:t>Test-mass bar</a:t>
            </a:r>
            <a:endParaRPr lang="ja-JP" altLang="en-US" sz="1600" dirty="0">
              <a:solidFill>
                <a:srgbClr val="FFFF99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en-US" altLang="ja-JP" sz="1600" dirty="0" smtClean="0">
                <a:solidFill>
                  <a:srgbClr val="FFFFCC"/>
                </a:solidFill>
                <a:latin typeface="Tahoma" pitchFamily="34" charset="0"/>
              </a:rPr>
              <a:t>Length </a:t>
            </a:r>
            <a:r>
              <a:rPr lang="ja-JP" altLang="en-US" sz="1600" dirty="0" smtClean="0">
                <a:solidFill>
                  <a:srgbClr val="FFFFCC"/>
                </a:solidFill>
                <a:latin typeface="Tahoma" pitchFamily="34" charset="0"/>
              </a:rPr>
              <a:t> </a:t>
            </a:r>
            <a:r>
              <a:rPr lang="en-US" altLang="ja-JP" sz="1600" dirty="0" smtClean="0">
                <a:solidFill>
                  <a:srgbClr val="FFFFCC"/>
                </a:solidFill>
                <a:latin typeface="Tahoma" pitchFamily="34" charset="0"/>
              </a:rPr>
              <a:t>~200mm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, Weight  160g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 Made of Aluminum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en-US" altLang="ja-JP" sz="1600" dirty="0" smtClean="0">
                <a:solidFill>
                  <a:srgbClr val="FFFFCC"/>
                </a:solidFill>
                <a:latin typeface="Tahoma" pitchFamily="34" charset="0"/>
              </a:rPr>
              <a:t>Room temperature</a:t>
            </a:r>
            <a:endParaRPr lang="ja-JP" altLang="en-US" sz="1600" dirty="0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582672" name="Text Box 1040"/>
          <p:cNvSpPr txBox="1">
            <a:spLocks noChangeArrowheads="1"/>
          </p:cNvSpPr>
          <p:nvPr/>
        </p:nvSpPr>
        <p:spPr bwMode="auto">
          <a:xfrm>
            <a:off x="785786" y="5143512"/>
            <a:ext cx="27717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Gd</a:t>
            </a:r>
            <a:r>
              <a:rPr lang="en-US" altLang="ja-JP" sz="1400" baseline="-25000" dirty="0">
                <a:solidFill>
                  <a:srgbClr val="CCFFCC"/>
                </a:solidFill>
                <a:latin typeface="Tahoma" pitchFamily="34" charset="0"/>
              </a:rPr>
              <a:t>1</a:t>
            </a: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Ba</a:t>
            </a:r>
            <a:r>
              <a:rPr lang="en-US" altLang="ja-JP" sz="1400" baseline="-25000" dirty="0">
                <a:solidFill>
                  <a:srgbClr val="CCFFCC"/>
                </a:solidFill>
                <a:latin typeface="Tahoma" pitchFamily="34" charset="0"/>
              </a:rPr>
              <a:t>2</a:t>
            </a: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Cu</a:t>
            </a:r>
            <a:r>
              <a:rPr lang="en-US" altLang="ja-JP" sz="1400" baseline="-25000" dirty="0">
                <a:solidFill>
                  <a:srgbClr val="CCFFCC"/>
                </a:solidFill>
                <a:latin typeface="Tahoma" pitchFamily="34" charset="0"/>
              </a:rPr>
              <a:t>3</a:t>
            </a: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O</a:t>
            </a:r>
            <a:r>
              <a:rPr lang="en-US" altLang="ja-JP" sz="1400" baseline="-25000" dirty="0">
                <a:solidFill>
                  <a:srgbClr val="CCFFCC"/>
                </a:solidFill>
                <a:latin typeface="Tahoma" pitchFamily="34" charset="0"/>
              </a:rPr>
              <a:t>6.9   </a:t>
            </a: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 : 70.9%</a:t>
            </a:r>
            <a:r>
              <a:rPr lang="en-US" altLang="ja-JP" sz="1400" baseline="-25000" dirty="0">
                <a:solidFill>
                  <a:srgbClr val="CCFFCC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Gd</a:t>
            </a:r>
            <a:r>
              <a:rPr lang="en-US" altLang="ja-JP" sz="1400" baseline="-25000" dirty="0">
                <a:solidFill>
                  <a:srgbClr val="CCFFCC"/>
                </a:solidFill>
                <a:latin typeface="Tahoma" pitchFamily="34" charset="0"/>
              </a:rPr>
              <a:t>2</a:t>
            </a: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Ba</a:t>
            </a:r>
            <a:r>
              <a:rPr lang="en-US" altLang="ja-JP" sz="1400" baseline="-25000" dirty="0">
                <a:solidFill>
                  <a:srgbClr val="CCFFCC"/>
                </a:solidFill>
                <a:latin typeface="Tahoma" pitchFamily="34" charset="0"/>
              </a:rPr>
              <a:t>1</a:t>
            </a: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Cu</a:t>
            </a:r>
            <a:r>
              <a:rPr lang="en-US" altLang="ja-JP" sz="1400" baseline="-25000" dirty="0">
                <a:solidFill>
                  <a:srgbClr val="CCFFCC"/>
                </a:solidFill>
                <a:latin typeface="Tahoma" pitchFamily="34" charset="0"/>
              </a:rPr>
              <a:t>1</a:t>
            </a: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O</a:t>
            </a:r>
            <a:r>
              <a:rPr lang="en-US" altLang="ja-JP" sz="1400" baseline="-25000" dirty="0">
                <a:solidFill>
                  <a:srgbClr val="CCFFCC"/>
                </a:solidFill>
                <a:latin typeface="Tahoma" pitchFamily="34" charset="0"/>
              </a:rPr>
              <a:t>7     </a:t>
            </a:r>
            <a:r>
              <a:rPr lang="en-US" altLang="ja-JP" sz="1400" dirty="0">
                <a:solidFill>
                  <a:srgbClr val="CCFFCC"/>
                </a:solidFill>
                <a:latin typeface="Tahoma" pitchFamily="34" charset="0"/>
              </a:rPr>
              <a:t>  : 19.2%</a:t>
            </a:r>
          </a:p>
        </p:txBody>
      </p:sp>
      <p:pic>
        <p:nvPicPr>
          <p:cNvPr id="953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328" y="2357430"/>
            <a:ext cx="5272456" cy="400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Small-scale TOBA at Tokyo</a:t>
            </a:r>
            <a:endParaRPr lang="ja-JP" altLang="en-US" dirty="0"/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pic>
        <p:nvPicPr>
          <p:cNvPr id="586754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903288"/>
            <a:ext cx="7858125" cy="5511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86756" name="Rectangle 1028"/>
          <p:cNvSpPr>
            <a:spLocks noChangeArrowheads="1"/>
          </p:cNvSpPr>
          <p:nvPr/>
        </p:nvSpPr>
        <p:spPr bwMode="auto">
          <a:xfrm>
            <a:off x="3005138" y="1052513"/>
            <a:ext cx="2566994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3399FF"/>
                </a:solidFill>
                <a:latin typeface="Tahoma" pitchFamily="34" charset="0"/>
              </a:rPr>
              <a:t>Low-vibration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3399FF"/>
                </a:solidFill>
                <a:latin typeface="Tahoma" pitchFamily="34" charset="0"/>
              </a:rPr>
              <a:t>Pulse-tube cryo-cooler</a:t>
            </a:r>
            <a:endParaRPr lang="ja-JP" altLang="en-US" sz="1600" b="1" dirty="0">
              <a:solidFill>
                <a:srgbClr val="3399FF"/>
              </a:solidFill>
              <a:latin typeface="Tahoma" pitchFamily="34" charset="0"/>
            </a:endParaRPr>
          </a:p>
        </p:txBody>
      </p:sp>
      <p:sp>
        <p:nvSpPr>
          <p:cNvPr id="586757" name="Rectangle 1029"/>
          <p:cNvSpPr>
            <a:spLocks noChangeArrowheads="1"/>
          </p:cNvSpPr>
          <p:nvPr/>
        </p:nvSpPr>
        <p:spPr bwMode="auto">
          <a:xfrm>
            <a:off x="5364162" y="5157788"/>
            <a:ext cx="177960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3399FF"/>
                </a:solidFill>
                <a:latin typeface="Tahoma" pitchFamily="34" charset="0"/>
              </a:rPr>
              <a:t>Vacuum tank</a:t>
            </a:r>
            <a:endParaRPr lang="ja-JP" altLang="en-US" sz="1600" b="1" dirty="0">
              <a:solidFill>
                <a:srgbClr val="3399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  </a:t>
            </a:r>
            <a:r>
              <a:rPr lang="en-US" altLang="ja-JP" sz="1600" b="1" dirty="0">
                <a:solidFill>
                  <a:srgbClr val="3399FF"/>
                </a:solidFill>
                <a:latin typeface="Tahoma" pitchFamily="34" charset="0"/>
              </a:rPr>
              <a:t>φ600mm</a:t>
            </a:r>
          </a:p>
        </p:txBody>
      </p:sp>
      <p:sp>
        <p:nvSpPr>
          <p:cNvPr id="586758" name="Rectangle 1030"/>
          <p:cNvSpPr>
            <a:spLocks noChangeArrowheads="1"/>
          </p:cNvSpPr>
          <p:nvPr/>
        </p:nvSpPr>
        <p:spPr bwMode="auto">
          <a:xfrm>
            <a:off x="5870574" y="836613"/>
            <a:ext cx="263051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3399FF"/>
                </a:solidFill>
                <a:latin typeface="Tahoma" pitchFamily="34" charset="0"/>
              </a:rPr>
              <a:t>Superconductor bulk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3399FF"/>
                </a:solidFill>
                <a:latin typeface="Tahoma" pitchFamily="34" charset="0"/>
              </a:rPr>
              <a:t>(inside a chamber)</a:t>
            </a:r>
            <a:endParaRPr lang="en-US" altLang="ja-JP" sz="1600" b="1" dirty="0">
              <a:solidFill>
                <a:srgbClr val="3399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86759" name="Line 1031"/>
          <p:cNvSpPr>
            <a:spLocks noChangeShapeType="1"/>
          </p:cNvSpPr>
          <p:nvPr/>
        </p:nvSpPr>
        <p:spPr bwMode="auto">
          <a:xfrm>
            <a:off x="4427538" y="1628775"/>
            <a:ext cx="1657350" cy="2159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0" name="Line 1032"/>
          <p:cNvSpPr>
            <a:spLocks noChangeShapeType="1"/>
          </p:cNvSpPr>
          <p:nvPr/>
        </p:nvSpPr>
        <p:spPr bwMode="auto">
          <a:xfrm flipH="1" flipV="1">
            <a:off x="6940550" y="2819400"/>
            <a:ext cx="450850" cy="1524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1" name="Rectangle 1033"/>
          <p:cNvSpPr>
            <a:spLocks noChangeArrowheads="1"/>
          </p:cNvSpPr>
          <p:nvPr/>
        </p:nvSpPr>
        <p:spPr bwMode="auto">
          <a:xfrm>
            <a:off x="2471738" y="2708275"/>
            <a:ext cx="167163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3399FF"/>
                </a:solidFill>
                <a:latin typeface="Tahoma" pitchFamily="34" charset="0"/>
              </a:rPr>
              <a:t>Optical bench</a:t>
            </a:r>
            <a:endParaRPr lang="ja-JP" altLang="en-US" sz="1600" b="1" dirty="0">
              <a:solidFill>
                <a:srgbClr val="3399FF"/>
              </a:solidFill>
              <a:latin typeface="Tahoma" pitchFamily="34" charset="0"/>
            </a:endParaRPr>
          </a:p>
        </p:txBody>
      </p:sp>
      <p:sp>
        <p:nvSpPr>
          <p:cNvPr id="586762" name="Line 1034"/>
          <p:cNvSpPr>
            <a:spLocks noChangeShapeType="1"/>
          </p:cNvSpPr>
          <p:nvPr/>
        </p:nvSpPr>
        <p:spPr bwMode="auto">
          <a:xfrm flipV="1">
            <a:off x="5105400" y="4648200"/>
            <a:ext cx="457200" cy="1524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3" name="Line 1035"/>
          <p:cNvSpPr>
            <a:spLocks noChangeShapeType="1"/>
          </p:cNvSpPr>
          <p:nvPr/>
        </p:nvSpPr>
        <p:spPr bwMode="auto">
          <a:xfrm flipH="1">
            <a:off x="6373813" y="1412875"/>
            <a:ext cx="358775" cy="863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4" name="Line 1036"/>
          <p:cNvSpPr>
            <a:spLocks noChangeShapeType="1"/>
          </p:cNvSpPr>
          <p:nvPr/>
        </p:nvSpPr>
        <p:spPr bwMode="auto">
          <a:xfrm flipV="1">
            <a:off x="5867400" y="4221163"/>
            <a:ext cx="217488" cy="100806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5" name="Rectangle 1037"/>
          <p:cNvSpPr>
            <a:spLocks noChangeArrowheads="1"/>
          </p:cNvSpPr>
          <p:nvPr/>
        </p:nvSpPr>
        <p:spPr bwMode="auto">
          <a:xfrm>
            <a:off x="6804024" y="1785926"/>
            <a:ext cx="1768503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3399FF"/>
                </a:solidFill>
                <a:latin typeface="Tahoma" pitchFamily="34" charset="0"/>
              </a:rPr>
              <a:t>Vacuum pump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3399FF"/>
                </a:solidFill>
                <a:latin typeface="Tahoma" pitchFamily="34" charset="0"/>
              </a:rPr>
              <a:t> (TMP + RP)</a:t>
            </a:r>
            <a:endParaRPr lang="ja-JP" altLang="en-US" sz="1600" b="1" dirty="0">
              <a:solidFill>
                <a:srgbClr val="3399FF"/>
              </a:solidFill>
              <a:latin typeface="Tahoma" pitchFamily="34" charset="0"/>
            </a:endParaRPr>
          </a:p>
        </p:txBody>
      </p:sp>
      <p:sp>
        <p:nvSpPr>
          <p:cNvPr id="586766" name="Line 1038"/>
          <p:cNvSpPr>
            <a:spLocks noChangeShapeType="1"/>
          </p:cNvSpPr>
          <p:nvPr/>
        </p:nvSpPr>
        <p:spPr bwMode="auto">
          <a:xfrm>
            <a:off x="7740650" y="2420938"/>
            <a:ext cx="792163" cy="122396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7" name="Line 1039"/>
          <p:cNvSpPr>
            <a:spLocks noChangeShapeType="1"/>
          </p:cNvSpPr>
          <p:nvPr/>
        </p:nvSpPr>
        <p:spPr bwMode="auto">
          <a:xfrm>
            <a:off x="3492500" y="2997200"/>
            <a:ext cx="1079500" cy="7191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8" name="Rectangle 1040"/>
          <p:cNvSpPr>
            <a:spLocks noChangeArrowheads="1"/>
          </p:cNvSpPr>
          <p:nvPr/>
        </p:nvSpPr>
        <p:spPr bwMode="auto">
          <a:xfrm>
            <a:off x="1908175" y="5829300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3399FF"/>
                </a:solidFill>
                <a:latin typeface="Tahoma" pitchFamily="34" charset="0"/>
              </a:rPr>
              <a:t>Acoustic shield</a:t>
            </a:r>
            <a:endParaRPr lang="ja-JP" altLang="en-US" sz="1600" b="1" dirty="0">
              <a:solidFill>
                <a:srgbClr val="3399FF"/>
              </a:solidFill>
              <a:latin typeface="Tahoma" pitchFamily="34" charset="0"/>
            </a:endParaRPr>
          </a:p>
        </p:txBody>
      </p:sp>
      <p:sp>
        <p:nvSpPr>
          <p:cNvPr id="586769" name="Line 1041"/>
          <p:cNvSpPr>
            <a:spLocks noChangeShapeType="1"/>
          </p:cNvSpPr>
          <p:nvPr/>
        </p:nvSpPr>
        <p:spPr bwMode="auto">
          <a:xfrm flipV="1">
            <a:off x="2771775" y="4940300"/>
            <a:ext cx="144463" cy="86518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70" name="Line 1042"/>
          <p:cNvSpPr>
            <a:spLocks noChangeShapeType="1"/>
          </p:cNvSpPr>
          <p:nvPr/>
        </p:nvSpPr>
        <p:spPr bwMode="auto">
          <a:xfrm flipH="1" flipV="1">
            <a:off x="1044575" y="1628775"/>
            <a:ext cx="358775" cy="3600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71" name="Line 1043"/>
          <p:cNvSpPr>
            <a:spLocks noChangeShapeType="1"/>
          </p:cNvSpPr>
          <p:nvPr/>
        </p:nvSpPr>
        <p:spPr bwMode="auto">
          <a:xfrm>
            <a:off x="2051050" y="5013325"/>
            <a:ext cx="5473700" cy="122396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72" name="Rectangle 1044"/>
          <p:cNvSpPr>
            <a:spLocks noChangeArrowheads="1"/>
          </p:cNvSpPr>
          <p:nvPr/>
        </p:nvSpPr>
        <p:spPr bwMode="auto">
          <a:xfrm>
            <a:off x="4213225" y="5684838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  <a:latin typeface="Tahoma" pitchFamily="34" charset="0"/>
              </a:rPr>
              <a:t>1932mm</a:t>
            </a:r>
          </a:p>
        </p:txBody>
      </p:sp>
      <p:sp>
        <p:nvSpPr>
          <p:cNvPr id="586773" name="Rectangle 1045"/>
          <p:cNvSpPr>
            <a:spLocks noChangeArrowheads="1"/>
          </p:cNvSpPr>
          <p:nvPr/>
        </p:nvSpPr>
        <p:spPr bwMode="auto">
          <a:xfrm>
            <a:off x="1331913" y="2852738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  <a:latin typeface="Tahoma" pitchFamily="34" charset="0"/>
              </a:rPr>
              <a:t>1366mm</a:t>
            </a:r>
          </a:p>
        </p:txBody>
      </p:sp>
      <p:sp>
        <p:nvSpPr>
          <p:cNvPr id="586774" name="Line 1046"/>
          <p:cNvSpPr>
            <a:spLocks noChangeShapeType="1"/>
          </p:cNvSpPr>
          <p:nvPr/>
        </p:nvSpPr>
        <p:spPr bwMode="auto">
          <a:xfrm flipH="1">
            <a:off x="7740650" y="4868863"/>
            <a:ext cx="576263" cy="129698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75" name="Rectangle 1047"/>
          <p:cNvSpPr>
            <a:spLocks noChangeArrowheads="1"/>
          </p:cNvSpPr>
          <p:nvPr/>
        </p:nvSpPr>
        <p:spPr bwMode="auto">
          <a:xfrm>
            <a:off x="7813675" y="5734050"/>
            <a:ext cx="11509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  <a:latin typeface="Tahoma" pitchFamily="34" charset="0"/>
              </a:rPr>
              <a:t>1498mm</a:t>
            </a:r>
          </a:p>
        </p:txBody>
      </p:sp>
      <p:sp>
        <p:nvSpPr>
          <p:cNvPr id="586776" name="Rectangle 1048"/>
          <p:cNvSpPr>
            <a:spLocks noChangeArrowheads="1"/>
          </p:cNvSpPr>
          <p:nvPr/>
        </p:nvSpPr>
        <p:spPr bwMode="auto">
          <a:xfrm>
            <a:off x="827088" y="868347"/>
            <a:ext cx="194310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F8F8F8"/>
                </a:solidFill>
                <a:latin typeface="Tahoma" pitchFamily="34" charset="0"/>
              </a:rPr>
              <a:t>University of Tokyo</a:t>
            </a:r>
            <a:endParaRPr lang="ja-JP" altLang="en-US" sz="1200" dirty="0">
              <a:solidFill>
                <a:srgbClr val="F8F8F8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8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Small-scale TOBA at Kyoto</a:t>
            </a:r>
            <a:endParaRPr lang="ja-JP" altLang="en-US" dirty="0"/>
          </a:p>
        </p:txBody>
      </p:sp>
      <p:sp>
        <p:nvSpPr>
          <p:cNvPr id="1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pic>
        <p:nvPicPr>
          <p:cNvPr id="37" name="Picture 17" descr="C:\Users\ando\Desktop\IMG_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927" y="938046"/>
            <a:ext cx="7225887" cy="5419912"/>
          </a:xfrm>
          <a:prstGeom prst="rect">
            <a:avLst/>
          </a:prstGeom>
          <a:noFill/>
        </p:spPr>
      </p:pic>
      <p:sp>
        <p:nvSpPr>
          <p:cNvPr id="38" name="角丸四角形 37"/>
          <p:cNvSpPr/>
          <p:nvPr/>
        </p:nvSpPr>
        <p:spPr bwMode="auto">
          <a:xfrm>
            <a:off x="1525464" y="1875630"/>
            <a:ext cx="1275114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角丸四角形 38"/>
          <p:cNvSpPr/>
          <p:nvPr/>
        </p:nvSpPr>
        <p:spPr bwMode="auto">
          <a:xfrm>
            <a:off x="7075962" y="1050556"/>
            <a:ext cx="1125101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5875854" y="2025644"/>
            <a:ext cx="1050094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6475908" y="2513187"/>
            <a:ext cx="1200108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2" name="角丸四角形 41"/>
          <p:cNvSpPr/>
          <p:nvPr/>
        </p:nvSpPr>
        <p:spPr bwMode="auto">
          <a:xfrm>
            <a:off x="5800848" y="2975466"/>
            <a:ext cx="937584" cy="225020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4375720" y="2625697"/>
            <a:ext cx="900081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2463048" y="2888221"/>
            <a:ext cx="1462631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5463317" y="5363443"/>
            <a:ext cx="900081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5650834" y="3638288"/>
            <a:ext cx="1312618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5913358" y="2025644"/>
            <a:ext cx="165014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Cryocooler</a:t>
            </a:r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auto">
          <a:xfrm>
            <a:off x="6475908" y="2513187"/>
            <a:ext cx="165014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Vacuum Tank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2463048" y="2850718"/>
            <a:ext cx="165014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Laser source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and input optics</a:t>
            </a: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1487960" y="1875630"/>
            <a:ext cx="165014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Control circuits</a:t>
            </a: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5650834" y="3600784"/>
            <a:ext cx="165014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Michelson 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interferometer</a:t>
            </a: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5800847" y="2963228"/>
            <a:ext cx="1012591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Test mass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113465" y="1033212"/>
            <a:ext cx="11626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Clean booth</a:t>
            </a: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4375720" y="2601980"/>
            <a:ext cx="1012591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Super-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conductor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5425814" y="5339725"/>
            <a:ext cx="1012591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Test mass 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     driver</a:t>
            </a: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5388311" y="6076007"/>
            <a:ext cx="311277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9966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February 2010 at Kyoto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4787205" y="1928802"/>
            <a:ext cx="4105275" cy="3814732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32" name="AutoShape 58"/>
          <p:cNvSpPr>
            <a:spLocks noChangeArrowheads="1"/>
          </p:cNvSpPr>
          <p:nvPr/>
        </p:nvSpPr>
        <p:spPr bwMode="auto">
          <a:xfrm>
            <a:off x="357158" y="1928802"/>
            <a:ext cx="4105275" cy="3814732"/>
          </a:xfrm>
          <a:prstGeom prst="roundRect">
            <a:avLst>
              <a:gd name="adj" fmla="val 6731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Detection principle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965171" y="2095533"/>
            <a:ext cx="3227388" cy="2936875"/>
            <a:chOff x="3016" y="1344"/>
            <a:chExt cx="2541" cy="2313"/>
          </a:xfrm>
        </p:grpSpPr>
        <p:sp>
          <p:nvSpPr>
            <p:cNvPr id="7" name="Line 3"/>
            <p:cNvSpPr>
              <a:spLocks noChangeAspect="1"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8" name="Line 4"/>
            <p:cNvSpPr>
              <a:spLocks noChangeAspect="1"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9" name="Line 5"/>
            <p:cNvSpPr>
              <a:spLocks noChangeAspect="1"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10" name="Rectangle 6"/>
            <p:cNvSpPr>
              <a:spLocks noChangeAspect="1" noChangeArrowheads="1"/>
            </p:cNvSpPr>
            <p:nvPr/>
          </p:nvSpPr>
          <p:spPr bwMode="auto">
            <a:xfrm>
              <a:off x="5375" y="3063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x</a:t>
              </a:r>
            </a:p>
          </p:txBody>
        </p:sp>
        <p:sp>
          <p:nvSpPr>
            <p:cNvPr id="11" name="Rectangle 7"/>
            <p:cNvSpPr>
              <a:spLocks noChangeAspect="1" noChangeArrowheads="1"/>
            </p:cNvSpPr>
            <p:nvPr/>
          </p:nvSpPr>
          <p:spPr bwMode="auto">
            <a:xfrm>
              <a:off x="4830" y="1979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y</a:t>
              </a:r>
            </a:p>
          </p:txBody>
        </p:sp>
        <p:sp>
          <p:nvSpPr>
            <p:cNvPr id="12" name="Rectangle 8"/>
            <p:cNvSpPr>
              <a:spLocks noChangeAspect="1" noChangeArrowheads="1"/>
            </p:cNvSpPr>
            <p:nvPr/>
          </p:nvSpPr>
          <p:spPr bwMode="auto">
            <a:xfrm>
              <a:off x="3968" y="1344"/>
              <a:ext cx="183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z</a:t>
              </a:r>
            </a:p>
          </p:txBody>
        </p: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668084" y="5847655"/>
            <a:ext cx="672405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C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hanges in tidal forces using free test masses</a:t>
            </a:r>
            <a:endParaRPr lang="en-US" altLang="ja-JP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4" name="Picture 16" descr="particles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1409" y="3330608"/>
            <a:ext cx="2316162" cy="1295400"/>
          </a:xfrm>
          <a:prstGeom prst="rect">
            <a:avLst/>
          </a:prstGeom>
          <a:noFill/>
        </p:spPr>
      </p:pic>
      <p:pic>
        <p:nvPicPr>
          <p:cNvPr id="15" name="Picture 20" descr="particles2"/>
          <p:cNvPicPr preferRelativeResize="0"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46" y="2787683"/>
            <a:ext cx="3832225" cy="2209800"/>
          </a:xfrm>
          <a:prstGeom prst="rect">
            <a:avLst/>
          </a:prstGeom>
          <a:noFill/>
        </p:spPr>
      </p:pic>
      <p:pic>
        <p:nvPicPr>
          <p:cNvPr id="16" name="Picture 21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28959" y="4165633"/>
            <a:ext cx="222250" cy="222250"/>
          </a:xfrm>
          <a:prstGeom prst="rect">
            <a:avLst/>
          </a:prstGeom>
          <a:noFill/>
        </p:spPr>
      </p:pic>
      <p:pic>
        <p:nvPicPr>
          <p:cNvPr id="17" name="Picture 22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1896" y="3589371"/>
            <a:ext cx="222250" cy="222250"/>
          </a:xfrm>
          <a:prstGeom prst="rect">
            <a:avLst/>
          </a:prstGeom>
          <a:noFill/>
        </p:spPr>
      </p:pic>
      <p:pic>
        <p:nvPicPr>
          <p:cNvPr id="18" name="Picture 23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7634" y="3365533"/>
            <a:ext cx="222250" cy="222250"/>
          </a:xfrm>
          <a:prstGeom prst="rect">
            <a:avLst/>
          </a:prstGeom>
          <a:noFill/>
        </p:spPr>
      </p:pic>
      <p:pic>
        <p:nvPicPr>
          <p:cNvPr id="19" name="Picture 24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9571" y="4349783"/>
            <a:ext cx="222250" cy="222250"/>
          </a:xfrm>
          <a:prstGeom prst="rect">
            <a:avLst/>
          </a:prstGeom>
          <a:noFill/>
        </p:spPr>
      </p:pic>
      <p:pic>
        <p:nvPicPr>
          <p:cNvPr id="20" name="Picture 25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0234" y="3332196"/>
            <a:ext cx="222250" cy="222250"/>
          </a:xfrm>
          <a:prstGeom prst="rect">
            <a:avLst/>
          </a:prstGeom>
          <a:noFill/>
        </p:spPr>
      </p:pic>
      <p:pic>
        <p:nvPicPr>
          <p:cNvPr id="21" name="Picture 26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6646" y="4051333"/>
            <a:ext cx="222250" cy="222250"/>
          </a:xfrm>
          <a:prstGeom prst="rect">
            <a:avLst/>
          </a:prstGeom>
          <a:noFill/>
        </p:spPr>
      </p:pic>
      <p:pic>
        <p:nvPicPr>
          <p:cNvPr id="23" name="Picture 27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6971" y="4411696"/>
            <a:ext cx="222250" cy="222250"/>
          </a:xfrm>
          <a:prstGeom prst="rect">
            <a:avLst/>
          </a:prstGeom>
          <a:noFill/>
        </p:spPr>
      </p:pic>
      <p:pic>
        <p:nvPicPr>
          <p:cNvPr id="24" name="Picture 28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48021" y="3671921"/>
            <a:ext cx="222250" cy="222250"/>
          </a:xfrm>
          <a:prstGeom prst="rect">
            <a:avLst/>
          </a:prstGeom>
          <a:noFill/>
        </p:spPr>
      </p:pic>
      <p:sp>
        <p:nvSpPr>
          <p:cNvPr id="25" name="Rectangle 52"/>
          <p:cNvSpPr>
            <a:spLocks noChangeArrowheads="1"/>
          </p:cNvSpPr>
          <p:nvPr/>
        </p:nvSpPr>
        <p:spPr bwMode="auto">
          <a:xfrm>
            <a:off x="372140" y="1028626"/>
            <a:ext cx="448789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CCFFCC"/>
                </a:solidFill>
                <a:latin typeface="Tahoma" pitchFamily="34" charset="0"/>
              </a:rPr>
              <a:t>Conventional IFO antenna</a:t>
            </a:r>
            <a:endParaRPr lang="en-US" altLang="ja-JP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26" name="Line 53"/>
          <p:cNvSpPr>
            <a:spLocks noChangeShapeType="1"/>
          </p:cNvSpPr>
          <p:nvPr/>
        </p:nvSpPr>
        <p:spPr bwMode="auto">
          <a:xfrm>
            <a:off x="1725584" y="3851308"/>
            <a:ext cx="1439862" cy="433388"/>
          </a:xfrm>
          <a:prstGeom prst="line">
            <a:avLst/>
          </a:prstGeom>
          <a:noFill/>
          <a:ln w="63500">
            <a:solidFill>
              <a:srgbClr val="66FF66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7" name="Line 54"/>
          <p:cNvSpPr>
            <a:spLocks noChangeShapeType="1"/>
          </p:cNvSpPr>
          <p:nvPr/>
        </p:nvSpPr>
        <p:spPr bwMode="auto">
          <a:xfrm flipV="1">
            <a:off x="2157384" y="3635408"/>
            <a:ext cx="792162" cy="720725"/>
          </a:xfrm>
          <a:prstGeom prst="line">
            <a:avLst/>
          </a:prstGeom>
          <a:noFill/>
          <a:ln w="63500">
            <a:solidFill>
              <a:srgbClr val="66FF66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8" name="Rectangle 55"/>
          <p:cNvSpPr>
            <a:spLocks noChangeArrowheads="1"/>
          </p:cNvSpPr>
          <p:nvPr/>
        </p:nvSpPr>
        <p:spPr bwMode="auto">
          <a:xfrm>
            <a:off x="628052" y="1484784"/>
            <a:ext cx="387194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Detect differential length 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change</a:t>
            </a:r>
            <a:endParaRPr lang="en-US" altLang="ja-JP" sz="2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2733646" y="2022508"/>
            <a:ext cx="971550" cy="1125538"/>
            <a:chOff x="1837" y="1797"/>
            <a:chExt cx="612" cy="709"/>
          </a:xfrm>
        </p:grpSpPr>
        <p:pic>
          <p:nvPicPr>
            <p:cNvPr id="30" name="Picture 18" descr="waves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7" y="2024"/>
              <a:ext cx="318" cy="482"/>
            </a:xfrm>
            <a:prstGeom prst="rect">
              <a:avLst/>
            </a:prstGeom>
            <a:noFill/>
          </p:spPr>
        </p:pic>
        <p:sp>
          <p:nvSpPr>
            <p:cNvPr id="31" name="Text Box 19"/>
            <p:cNvSpPr txBox="1">
              <a:spLocks noChangeAspect="1" noChangeArrowheads="1"/>
            </p:cNvSpPr>
            <p:nvPr/>
          </p:nvSpPr>
          <p:spPr bwMode="auto">
            <a:xfrm>
              <a:off x="1882" y="1797"/>
              <a:ext cx="5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altLang="ja-JP" sz="1800" b="1" dirty="0">
                  <a:solidFill>
                    <a:srgbClr val="C80000"/>
                  </a:solidFill>
                  <a:latin typeface="Tahoma" pitchFamily="34" charset="0"/>
                  <a:ea typeface="HGS創英角ﾎﾟｯﾌﾟ体" pitchFamily="50" charset="-128"/>
                </a:rPr>
                <a:t>GWs</a:t>
              </a:r>
            </a:p>
          </p:txBody>
        </p:sp>
      </p:grpSp>
      <p:grpSp>
        <p:nvGrpSpPr>
          <p:cNvPr id="4" name="Group 59"/>
          <p:cNvGrpSpPr>
            <a:grpSpLocks noChangeAspect="1"/>
          </p:cNvGrpSpPr>
          <p:nvPr/>
        </p:nvGrpSpPr>
        <p:grpSpPr bwMode="auto">
          <a:xfrm>
            <a:off x="5395913" y="2095533"/>
            <a:ext cx="3227387" cy="2936875"/>
            <a:chOff x="3016" y="1344"/>
            <a:chExt cx="2541" cy="2313"/>
          </a:xfrm>
        </p:grpSpPr>
        <p:sp>
          <p:nvSpPr>
            <p:cNvPr id="34" name="Line 60"/>
            <p:cNvSpPr>
              <a:spLocks noChangeAspect="1"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35" name="Line 61"/>
            <p:cNvSpPr>
              <a:spLocks noChangeAspect="1"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36" name="Line 62"/>
            <p:cNvSpPr>
              <a:spLocks noChangeAspect="1"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37" name="Rectangle 63"/>
            <p:cNvSpPr>
              <a:spLocks noChangeAspect="1" noChangeArrowheads="1"/>
            </p:cNvSpPr>
            <p:nvPr/>
          </p:nvSpPr>
          <p:spPr bwMode="auto">
            <a:xfrm>
              <a:off x="5375" y="3063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x</a:t>
              </a:r>
            </a:p>
          </p:txBody>
        </p:sp>
        <p:sp>
          <p:nvSpPr>
            <p:cNvPr id="38" name="Rectangle 64"/>
            <p:cNvSpPr>
              <a:spLocks noChangeAspect="1" noChangeArrowheads="1"/>
            </p:cNvSpPr>
            <p:nvPr/>
          </p:nvSpPr>
          <p:spPr bwMode="auto">
            <a:xfrm>
              <a:off x="4830" y="1979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y</a:t>
              </a:r>
            </a:p>
          </p:txBody>
        </p:sp>
        <p:sp>
          <p:nvSpPr>
            <p:cNvPr id="39" name="Rectangle 65"/>
            <p:cNvSpPr>
              <a:spLocks noChangeAspect="1" noChangeArrowheads="1"/>
            </p:cNvSpPr>
            <p:nvPr/>
          </p:nvSpPr>
          <p:spPr bwMode="auto">
            <a:xfrm>
              <a:off x="3968" y="1344"/>
              <a:ext cx="183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z</a:t>
              </a:r>
            </a:p>
          </p:txBody>
        </p:sp>
      </p:grpSp>
      <p:pic>
        <p:nvPicPr>
          <p:cNvPr id="40" name="Picture 66" descr="particles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2150" y="3330608"/>
            <a:ext cx="2316163" cy="1295400"/>
          </a:xfrm>
          <a:prstGeom prst="rect">
            <a:avLst/>
          </a:prstGeom>
          <a:noFill/>
        </p:spPr>
      </p:pic>
      <p:pic>
        <p:nvPicPr>
          <p:cNvPr id="41" name="Picture 67" descr="particles2"/>
          <p:cNvPicPr preferRelativeResize="0"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16488" y="2787683"/>
            <a:ext cx="3832225" cy="2209800"/>
          </a:xfrm>
          <a:prstGeom prst="rect">
            <a:avLst/>
          </a:prstGeom>
          <a:noFill/>
        </p:spPr>
      </p:pic>
      <p:pic>
        <p:nvPicPr>
          <p:cNvPr id="42" name="Picture 68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59700" y="4165633"/>
            <a:ext cx="222250" cy="222250"/>
          </a:xfrm>
          <a:prstGeom prst="rect">
            <a:avLst/>
          </a:prstGeom>
          <a:noFill/>
        </p:spPr>
      </p:pic>
      <p:pic>
        <p:nvPicPr>
          <p:cNvPr id="43" name="Picture 69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2638" y="3589371"/>
            <a:ext cx="222250" cy="222250"/>
          </a:xfrm>
          <a:prstGeom prst="rect">
            <a:avLst/>
          </a:prstGeom>
          <a:noFill/>
        </p:spPr>
      </p:pic>
      <p:pic>
        <p:nvPicPr>
          <p:cNvPr id="44" name="Picture 70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8375" y="3365533"/>
            <a:ext cx="222250" cy="222250"/>
          </a:xfrm>
          <a:prstGeom prst="rect">
            <a:avLst/>
          </a:prstGeom>
          <a:noFill/>
        </p:spPr>
      </p:pic>
      <p:pic>
        <p:nvPicPr>
          <p:cNvPr id="45" name="Picture 71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10313" y="4349783"/>
            <a:ext cx="222250" cy="222250"/>
          </a:xfrm>
          <a:prstGeom prst="rect">
            <a:avLst/>
          </a:prstGeom>
          <a:noFill/>
        </p:spPr>
      </p:pic>
      <p:sp>
        <p:nvSpPr>
          <p:cNvPr id="46" name="Rectangle 76"/>
          <p:cNvSpPr>
            <a:spLocks noChangeArrowheads="1"/>
          </p:cNvSpPr>
          <p:nvPr/>
        </p:nvSpPr>
        <p:spPr bwMode="auto">
          <a:xfrm>
            <a:off x="5004048" y="1028626"/>
            <a:ext cx="335441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Torsion-bar antenna</a:t>
            </a:r>
            <a:endParaRPr lang="en-US" altLang="ja-JP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Line 84"/>
          <p:cNvSpPr>
            <a:spLocks noChangeShapeType="1"/>
          </p:cNvSpPr>
          <p:nvPr/>
        </p:nvSpPr>
        <p:spPr bwMode="auto">
          <a:xfrm flipV="1">
            <a:off x="5895975" y="3708433"/>
            <a:ext cx="2089150" cy="53975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48" name="Line 85"/>
          <p:cNvSpPr>
            <a:spLocks noChangeShapeType="1"/>
          </p:cNvSpPr>
          <p:nvPr/>
        </p:nvSpPr>
        <p:spPr bwMode="auto">
          <a:xfrm>
            <a:off x="6694488" y="3400458"/>
            <a:ext cx="427037" cy="116205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49" name="Picture 73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7388" y="4051333"/>
            <a:ext cx="222250" cy="222250"/>
          </a:xfrm>
          <a:prstGeom prst="rect">
            <a:avLst/>
          </a:prstGeom>
          <a:noFill/>
        </p:spPr>
      </p:pic>
      <p:pic>
        <p:nvPicPr>
          <p:cNvPr id="50" name="Picture 75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8763" y="3671921"/>
            <a:ext cx="222250" cy="222250"/>
          </a:xfrm>
          <a:prstGeom prst="rect">
            <a:avLst/>
          </a:prstGeom>
          <a:noFill/>
        </p:spPr>
      </p:pic>
      <p:pic>
        <p:nvPicPr>
          <p:cNvPr id="51" name="Picture 72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0975" y="3332196"/>
            <a:ext cx="222250" cy="222250"/>
          </a:xfrm>
          <a:prstGeom prst="rect">
            <a:avLst/>
          </a:prstGeom>
          <a:noFill/>
        </p:spPr>
      </p:pic>
      <p:pic>
        <p:nvPicPr>
          <p:cNvPr id="52" name="Picture 74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7713" y="4411696"/>
            <a:ext cx="222250" cy="222250"/>
          </a:xfrm>
          <a:prstGeom prst="rect">
            <a:avLst/>
          </a:prstGeom>
          <a:noFill/>
        </p:spPr>
      </p:pic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7164388" y="2022508"/>
            <a:ext cx="971550" cy="1125538"/>
            <a:chOff x="1837" y="1797"/>
            <a:chExt cx="612" cy="709"/>
          </a:xfrm>
        </p:grpSpPr>
        <p:pic>
          <p:nvPicPr>
            <p:cNvPr id="54" name="Picture 82" descr="waves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7" y="2024"/>
              <a:ext cx="318" cy="482"/>
            </a:xfrm>
            <a:prstGeom prst="rect">
              <a:avLst/>
            </a:prstGeom>
            <a:noFill/>
          </p:spPr>
        </p:pic>
        <p:sp>
          <p:nvSpPr>
            <p:cNvPr id="55" name="Text Box 83"/>
            <p:cNvSpPr txBox="1">
              <a:spLocks noChangeAspect="1" noChangeArrowheads="1"/>
            </p:cNvSpPr>
            <p:nvPr/>
          </p:nvSpPr>
          <p:spPr bwMode="auto">
            <a:xfrm>
              <a:off x="1882" y="1797"/>
              <a:ext cx="5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altLang="ja-JP" sz="1800" b="1" dirty="0">
                  <a:solidFill>
                    <a:srgbClr val="C80000"/>
                  </a:solidFill>
                  <a:latin typeface="Tahoma" pitchFamily="34" charset="0"/>
                  <a:ea typeface="HGS創英角ﾎﾟｯﾌﾟ体" pitchFamily="50" charset="-128"/>
                </a:rPr>
                <a:t>GWs</a:t>
              </a:r>
            </a:p>
          </p:txBody>
        </p:sp>
      </p:grpSp>
      <p:sp>
        <p:nvSpPr>
          <p:cNvPr id="56" name="Rectangle 86"/>
          <p:cNvSpPr>
            <a:spLocks noChangeArrowheads="1"/>
          </p:cNvSpPr>
          <p:nvPr/>
        </p:nvSpPr>
        <p:spPr bwMode="auto">
          <a:xfrm>
            <a:off x="5113089" y="1484784"/>
            <a:ext cx="363537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Detect differential rotation</a:t>
            </a:r>
          </a:p>
        </p:txBody>
      </p:sp>
      <p:pic>
        <p:nvPicPr>
          <p:cNvPr id="63" name="図 6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571736" y="5314906"/>
            <a:ext cx="794441" cy="357190"/>
          </a:xfrm>
          <a:prstGeom prst="rect">
            <a:avLst/>
          </a:prstGeom>
          <a:noFill/>
        </p:spPr>
      </p:pic>
      <p:pic>
        <p:nvPicPr>
          <p:cNvPr id="67" name="図 66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6786578" y="5284412"/>
            <a:ext cx="1692342" cy="428628"/>
          </a:xfrm>
          <a:prstGeom prst="rect">
            <a:avLst/>
          </a:prstGeom>
          <a:noFill/>
        </p:spPr>
      </p:pic>
      <p:sp>
        <p:nvSpPr>
          <p:cNvPr id="58" name="Rectangle 55"/>
          <p:cNvSpPr>
            <a:spLocks noChangeArrowheads="1"/>
          </p:cNvSpPr>
          <p:nvPr/>
        </p:nvSpPr>
        <p:spPr bwMode="auto">
          <a:xfrm>
            <a:off x="1475656" y="5229200"/>
            <a:ext cx="1992301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Strain</a:t>
            </a:r>
            <a:endParaRPr lang="en-US" altLang="ja-JP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9" name="Rectangle 55"/>
          <p:cNvSpPr>
            <a:spLocks noChangeArrowheads="1"/>
          </p:cNvSpPr>
          <p:nvPr/>
        </p:nvSpPr>
        <p:spPr bwMode="auto">
          <a:xfrm>
            <a:off x="5668063" y="5229200"/>
            <a:ext cx="99216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Angle</a:t>
            </a:r>
            <a:endParaRPr lang="en-US" altLang="ja-JP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10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16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18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3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3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21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17 4.81481E-6 L -0.05122 0.079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9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10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16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18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3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3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2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17 0.00625 L -0.05121 0.075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4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ac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600000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c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1200000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Sensitivity of small 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pic>
        <p:nvPicPr>
          <p:cNvPr id="1612802" name="Picture 2"/>
          <p:cNvPicPr>
            <a:picLocks noChangeAspect="1" noChangeArrowheads="1"/>
          </p:cNvPicPr>
          <p:nvPr/>
        </p:nvPicPr>
        <p:blipFill>
          <a:blip r:embed="rId4" cstate="print"/>
          <a:srcRect l="4473" t="1722" r="4473" b="25828"/>
          <a:stretch>
            <a:fillRect/>
          </a:stretch>
        </p:blipFill>
        <p:spPr bwMode="auto">
          <a:xfrm>
            <a:off x="1500166" y="1857364"/>
            <a:ext cx="601389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000100" y="928670"/>
            <a:ext cx="538806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Small-scale TOBA at University of Tokyo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" name="図 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843840" y="1389990"/>
            <a:ext cx="3059572" cy="338146"/>
          </a:xfrm>
          <a:prstGeom prst="rect">
            <a:avLst/>
          </a:prstGeom>
          <a:noFill/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469956" y="1357298"/>
            <a:ext cx="160184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Sensitivity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184864" y="1357298"/>
            <a:ext cx="160184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at 0.2Hz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285852" y="6029286"/>
            <a:ext cx="678661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Limited by magnetic disturbances and seismic coupling 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266430" y="2071678"/>
            <a:ext cx="230596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</a:rPr>
              <a:t>K.Ishidoshiro et al.,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</a:rPr>
              <a:t> PRL 106, 161101 (2011)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円/楕円 13"/>
          <p:cNvSpPr/>
          <p:nvPr/>
        </p:nvSpPr>
        <p:spPr bwMode="auto">
          <a:xfrm>
            <a:off x="4357686" y="3929066"/>
            <a:ext cx="285752" cy="285752"/>
          </a:xfrm>
          <a:prstGeom prst="ellipse">
            <a:avLst/>
          </a:prstGeom>
          <a:solidFill>
            <a:srgbClr val="FFCCCC">
              <a:alpha val="10000"/>
            </a:srgbClr>
          </a:solidFill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5" name="フリーフォーム 14"/>
          <p:cNvSpPr/>
          <p:nvPr/>
        </p:nvSpPr>
        <p:spPr bwMode="auto">
          <a:xfrm>
            <a:off x="2533935" y="2088107"/>
            <a:ext cx="4808561" cy="2053988"/>
          </a:xfrm>
          <a:custGeom>
            <a:avLst/>
            <a:gdLst>
              <a:gd name="connsiteX0" fmla="*/ 86435 w 4808561"/>
              <a:gd name="connsiteY0" fmla="*/ 0 h 2053988"/>
              <a:gd name="connsiteX1" fmla="*/ 168322 w 4808561"/>
              <a:gd name="connsiteY1" fmla="*/ 409433 h 2053988"/>
              <a:gd name="connsiteX2" fmla="*/ 1096369 w 4808561"/>
              <a:gd name="connsiteY2" fmla="*/ 1282890 h 2053988"/>
              <a:gd name="connsiteX3" fmla="*/ 1164608 w 4808561"/>
              <a:gd name="connsiteY3" fmla="*/ 1228299 h 2053988"/>
              <a:gd name="connsiteX4" fmla="*/ 1464859 w 4808561"/>
              <a:gd name="connsiteY4" fmla="*/ 1678675 h 2053988"/>
              <a:gd name="connsiteX5" fmla="*/ 1628632 w 4808561"/>
              <a:gd name="connsiteY5" fmla="*/ 1801505 h 2053988"/>
              <a:gd name="connsiteX6" fmla="*/ 1683223 w 4808561"/>
              <a:gd name="connsiteY6" fmla="*/ 1801505 h 2053988"/>
              <a:gd name="connsiteX7" fmla="*/ 1887940 w 4808561"/>
              <a:gd name="connsiteY7" fmla="*/ 2019869 h 2053988"/>
              <a:gd name="connsiteX8" fmla="*/ 2051713 w 4808561"/>
              <a:gd name="connsiteY8" fmla="*/ 2006221 h 2053988"/>
              <a:gd name="connsiteX9" fmla="*/ 2133599 w 4808561"/>
              <a:gd name="connsiteY9" fmla="*/ 1937983 h 2053988"/>
              <a:gd name="connsiteX10" fmla="*/ 2160895 w 4808561"/>
              <a:gd name="connsiteY10" fmla="*/ 1774209 h 2053988"/>
              <a:gd name="connsiteX11" fmla="*/ 2174543 w 4808561"/>
              <a:gd name="connsiteY11" fmla="*/ 1678675 h 2053988"/>
              <a:gd name="connsiteX12" fmla="*/ 2283725 w 4808561"/>
              <a:gd name="connsiteY12" fmla="*/ 1733266 h 2053988"/>
              <a:gd name="connsiteX13" fmla="*/ 2761396 w 4808561"/>
              <a:gd name="connsiteY13" fmla="*/ 1951630 h 2053988"/>
              <a:gd name="connsiteX14" fmla="*/ 2911522 w 4808561"/>
              <a:gd name="connsiteY14" fmla="*/ 1951630 h 2053988"/>
              <a:gd name="connsiteX15" fmla="*/ 2966113 w 4808561"/>
              <a:gd name="connsiteY15" fmla="*/ 1842448 h 2053988"/>
              <a:gd name="connsiteX16" fmla="*/ 3225420 w 4808561"/>
              <a:gd name="connsiteY16" fmla="*/ 1460311 h 2053988"/>
              <a:gd name="connsiteX17" fmla="*/ 3239068 w 4808561"/>
              <a:gd name="connsiteY17" fmla="*/ 955344 h 2053988"/>
              <a:gd name="connsiteX18" fmla="*/ 3457432 w 4808561"/>
              <a:gd name="connsiteY18" fmla="*/ 1610436 h 2053988"/>
              <a:gd name="connsiteX19" fmla="*/ 3675796 w 4808561"/>
              <a:gd name="connsiteY19" fmla="*/ 1692323 h 2053988"/>
              <a:gd name="connsiteX20" fmla="*/ 3866865 w 4808561"/>
              <a:gd name="connsiteY20" fmla="*/ 1542197 h 2053988"/>
              <a:gd name="connsiteX21" fmla="*/ 4085229 w 4808561"/>
              <a:gd name="connsiteY21" fmla="*/ 1446663 h 2053988"/>
              <a:gd name="connsiteX22" fmla="*/ 4126172 w 4808561"/>
              <a:gd name="connsiteY22" fmla="*/ 1665027 h 2053988"/>
              <a:gd name="connsiteX23" fmla="*/ 4194411 w 4808561"/>
              <a:gd name="connsiteY23" fmla="*/ 1924335 h 2053988"/>
              <a:gd name="connsiteX24" fmla="*/ 4344537 w 4808561"/>
              <a:gd name="connsiteY24" fmla="*/ 2019869 h 2053988"/>
              <a:gd name="connsiteX25" fmla="*/ 4440071 w 4808561"/>
              <a:gd name="connsiteY25" fmla="*/ 1801505 h 2053988"/>
              <a:gd name="connsiteX26" fmla="*/ 4521958 w 4808561"/>
              <a:gd name="connsiteY26" fmla="*/ 1555845 h 2053988"/>
              <a:gd name="connsiteX27" fmla="*/ 4726674 w 4808561"/>
              <a:gd name="connsiteY27" fmla="*/ 1856096 h 2053988"/>
              <a:gd name="connsiteX28" fmla="*/ 4808561 w 4808561"/>
              <a:gd name="connsiteY28" fmla="*/ 2006221 h 205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08561" h="2053988">
                <a:moveTo>
                  <a:pt x="86435" y="0"/>
                </a:moveTo>
                <a:cubicBezTo>
                  <a:pt x="43217" y="97809"/>
                  <a:pt x="0" y="195618"/>
                  <a:pt x="168322" y="409433"/>
                </a:cubicBezTo>
                <a:cubicBezTo>
                  <a:pt x="336644" y="623248"/>
                  <a:pt x="930321" y="1146412"/>
                  <a:pt x="1096369" y="1282890"/>
                </a:cubicBezTo>
                <a:cubicBezTo>
                  <a:pt x="1262417" y="1419368"/>
                  <a:pt x="1103193" y="1162335"/>
                  <a:pt x="1164608" y="1228299"/>
                </a:cubicBezTo>
                <a:cubicBezTo>
                  <a:pt x="1226023" y="1294263"/>
                  <a:pt x="1387522" y="1583141"/>
                  <a:pt x="1464859" y="1678675"/>
                </a:cubicBezTo>
                <a:cubicBezTo>
                  <a:pt x="1542196" y="1774209"/>
                  <a:pt x="1592238" y="1781033"/>
                  <a:pt x="1628632" y="1801505"/>
                </a:cubicBezTo>
                <a:cubicBezTo>
                  <a:pt x="1665026" y="1821977"/>
                  <a:pt x="1640005" y="1765111"/>
                  <a:pt x="1683223" y="1801505"/>
                </a:cubicBezTo>
                <a:cubicBezTo>
                  <a:pt x="1726441" y="1837899"/>
                  <a:pt x="1826525" y="1985750"/>
                  <a:pt x="1887940" y="2019869"/>
                </a:cubicBezTo>
                <a:cubicBezTo>
                  <a:pt x="1949355" y="2053988"/>
                  <a:pt x="2010770" y="2019869"/>
                  <a:pt x="2051713" y="2006221"/>
                </a:cubicBezTo>
                <a:cubicBezTo>
                  <a:pt x="2092656" y="1992573"/>
                  <a:pt x="2115402" y="1976652"/>
                  <a:pt x="2133599" y="1937983"/>
                </a:cubicBezTo>
                <a:cubicBezTo>
                  <a:pt x="2151796" y="1899314"/>
                  <a:pt x="2154071" y="1817427"/>
                  <a:pt x="2160895" y="1774209"/>
                </a:cubicBezTo>
                <a:cubicBezTo>
                  <a:pt x="2167719" y="1730991"/>
                  <a:pt x="2154071" y="1685499"/>
                  <a:pt x="2174543" y="1678675"/>
                </a:cubicBezTo>
                <a:cubicBezTo>
                  <a:pt x="2195015" y="1671851"/>
                  <a:pt x="2283725" y="1733266"/>
                  <a:pt x="2283725" y="1733266"/>
                </a:cubicBezTo>
                <a:cubicBezTo>
                  <a:pt x="2381534" y="1778759"/>
                  <a:pt x="2656763" y="1915236"/>
                  <a:pt x="2761396" y="1951630"/>
                </a:cubicBezTo>
                <a:cubicBezTo>
                  <a:pt x="2866029" y="1988024"/>
                  <a:pt x="2877403" y="1969827"/>
                  <a:pt x="2911522" y="1951630"/>
                </a:cubicBezTo>
                <a:cubicBezTo>
                  <a:pt x="2945641" y="1933433"/>
                  <a:pt x="2913797" y="1924334"/>
                  <a:pt x="2966113" y="1842448"/>
                </a:cubicBezTo>
                <a:cubicBezTo>
                  <a:pt x="3018429" y="1760562"/>
                  <a:pt x="3179928" y="1608162"/>
                  <a:pt x="3225420" y="1460311"/>
                </a:cubicBezTo>
                <a:cubicBezTo>
                  <a:pt x="3270912" y="1312460"/>
                  <a:pt x="3200399" y="930323"/>
                  <a:pt x="3239068" y="955344"/>
                </a:cubicBezTo>
                <a:cubicBezTo>
                  <a:pt x="3277737" y="980365"/>
                  <a:pt x="3384644" y="1487606"/>
                  <a:pt x="3457432" y="1610436"/>
                </a:cubicBezTo>
                <a:cubicBezTo>
                  <a:pt x="3530220" y="1733266"/>
                  <a:pt x="3607557" y="1703696"/>
                  <a:pt x="3675796" y="1692323"/>
                </a:cubicBezTo>
                <a:cubicBezTo>
                  <a:pt x="3744035" y="1680950"/>
                  <a:pt x="3798626" y="1583140"/>
                  <a:pt x="3866865" y="1542197"/>
                </a:cubicBezTo>
                <a:cubicBezTo>
                  <a:pt x="3935104" y="1501254"/>
                  <a:pt x="4042011" y="1426191"/>
                  <a:pt x="4085229" y="1446663"/>
                </a:cubicBezTo>
                <a:cubicBezTo>
                  <a:pt x="4128447" y="1467135"/>
                  <a:pt x="4107975" y="1585415"/>
                  <a:pt x="4126172" y="1665027"/>
                </a:cubicBezTo>
                <a:cubicBezTo>
                  <a:pt x="4144369" y="1744639"/>
                  <a:pt x="4158017" y="1865195"/>
                  <a:pt x="4194411" y="1924335"/>
                </a:cubicBezTo>
                <a:cubicBezTo>
                  <a:pt x="4230805" y="1983475"/>
                  <a:pt x="4303594" y="2040341"/>
                  <a:pt x="4344537" y="2019869"/>
                </a:cubicBezTo>
                <a:cubicBezTo>
                  <a:pt x="4385480" y="1999397"/>
                  <a:pt x="4410501" y="1878842"/>
                  <a:pt x="4440071" y="1801505"/>
                </a:cubicBezTo>
                <a:cubicBezTo>
                  <a:pt x="4469641" y="1724168"/>
                  <a:pt x="4474191" y="1546747"/>
                  <a:pt x="4521958" y="1555845"/>
                </a:cubicBezTo>
                <a:cubicBezTo>
                  <a:pt x="4569725" y="1564943"/>
                  <a:pt x="4678907" y="1781033"/>
                  <a:pt x="4726674" y="1856096"/>
                </a:cubicBezTo>
                <a:cubicBezTo>
                  <a:pt x="4774441" y="1931159"/>
                  <a:pt x="4791501" y="1968690"/>
                  <a:pt x="4808561" y="2006221"/>
                </a:cubicBezTo>
              </a:path>
            </a:pathLst>
          </a:custGeom>
          <a:noFill/>
          <a:ln w="127000" cap="flat" cmpd="sng" algn="ctr">
            <a:solidFill>
              <a:srgbClr val="FF0000">
                <a:alpha val="2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17" name="直線矢印コネクタ 16"/>
          <p:cNvCxnSpPr/>
          <p:nvPr/>
        </p:nvCxnSpPr>
        <p:spPr bwMode="auto">
          <a:xfrm rot="16200000" flipH="1">
            <a:off x="3143240" y="2571744"/>
            <a:ext cx="2071702" cy="50006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 bwMode="auto">
          <a:xfrm>
            <a:off x="1142976" y="3286124"/>
            <a:ext cx="3714776" cy="1714512"/>
          </a:xfrm>
          <a:prstGeom prst="roundRect">
            <a:avLst>
              <a:gd name="adj" fmla="val 6433"/>
            </a:avLst>
          </a:prstGeom>
          <a:solidFill>
            <a:srgbClr val="FFFFFF">
              <a:alpha val="1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GWB observation by small 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00034" y="963682"/>
            <a:ext cx="77153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Observation run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by small-scale TOBA at the University of Tokyo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One-night observation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7.5 hours’ data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Use 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stable 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3.5 hours’ data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00034" y="2500306"/>
            <a:ext cx="771530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Data analysis for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stochastic background GW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Assume isotropic, unpolarized GWB</a:t>
            </a:r>
          </a:p>
        </p:txBody>
      </p:sp>
      <p:sp>
        <p:nvSpPr>
          <p:cNvPr id="9" name="下矢印 8"/>
          <p:cNvSpPr/>
          <p:nvPr/>
        </p:nvSpPr>
        <p:spPr bwMode="auto">
          <a:xfrm>
            <a:off x="2285984" y="2143116"/>
            <a:ext cx="484632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000100" y="5143512"/>
            <a:ext cx="464347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Divide obs. data into 120 segments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3818" t="2631" r="30542" b="21046"/>
          <a:stretch>
            <a:fillRect/>
          </a:stretch>
        </p:blipFill>
        <p:spPr bwMode="auto">
          <a:xfrm>
            <a:off x="5572132" y="2888145"/>
            <a:ext cx="3286116" cy="332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図 15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474966" y="3857628"/>
            <a:ext cx="3097034" cy="689233"/>
          </a:xfrm>
          <a:prstGeom prst="rect">
            <a:avLst/>
          </a:prstGeom>
          <a:noFill/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285852" y="4572008"/>
            <a:ext cx="3929090" cy="3560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Hubble constant H</a:t>
            </a:r>
            <a:r>
              <a:rPr lang="en-US" altLang="ja-JP" sz="1600" baseline="-25000" dirty="0" smtClean="0">
                <a:solidFill>
                  <a:srgbClr val="B2B2B2"/>
                </a:solidFill>
                <a:latin typeface="Tahoma" pitchFamily="34" charset="0"/>
              </a:rPr>
              <a:t>0</a:t>
            </a: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 = 70 [km/s/Mpc ]</a:t>
            </a:r>
            <a:endParaRPr lang="en-US" altLang="ja-JP" sz="1600" dirty="0" smtClean="0">
              <a:solidFill>
                <a:srgbClr val="B2B2B2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142976" y="3357562"/>
            <a:ext cx="3929090" cy="3560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GWB energy density ratio</a:t>
            </a:r>
            <a:endParaRPr lang="en-US" altLang="ja-JP" sz="1600" dirty="0" smtClean="0">
              <a:solidFill>
                <a:srgbClr val="B2B2B2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24" name="図 2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677488" y="6000768"/>
            <a:ext cx="3608892" cy="248005"/>
          </a:xfrm>
          <a:prstGeom prst="rect">
            <a:avLst/>
          </a:prstGeom>
          <a:noFill/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1285852" y="5569881"/>
            <a:ext cx="378621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Average and distribution 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角丸四角形 45"/>
          <p:cNvSpPr/>
          <p:nvPr/>
        </p:nvSpPr>
        <p:spPr bwMode="auto">
          <a:xfrm>
            <a:off x="714348" y="4572008"/>
            <a:ext cx="8072494" cy="1857388"/>
          </a:xfrm>
          <a:prstGeom prst="roundRect">
            <a:avLst>
              <a:gd name="adj" fmla="val 6380"/>
            </a:avLst>
          </a:prstGeom>
          <a:solidFill>
            <a:srgbClr val="FFFFFF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Upper limit on GWB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42910" y="967071"/>
            <a:ext cx="49292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Distribution  Averaged power at 0.2Hz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　　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4" name="図 1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357290" y="1492742"/>
            <a:ext cx="2496254" cy="36462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/>
          <a:srcRect l="3818" t="2631" r="30542" b="21046"/>
          <a:stretch>
            <a:fillRect/>
          </a:stretch>
        </p:blipFill>
        <p:spPr bwMode="auto">
          <a:xfrm>
            <a:off x="5924095" y="1459385"/>
            <a:ext cx="2862747" cy="289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図 1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3047290" y="2139918"/>
            <a:ext cx="596016" cy="290997"/>
          </a:xfrm>
          <a:prstGeom prst="rect">
            <a:avLst/>
          </a:prstGeom>
          <a:noFill/>
        </p:spPr>
      </p:pic>
      <p:sp>
        <p:nvSpPr>
          <p:cNvPr id="17" name="右矢印 16"/>
          <p:cNvSpPr/>
          <p:nvPr/>
        </p:nvSpPr>
        <p:spPr bwMode="auto">
          <a:xfrm>
            <a:off x="928662" y="2071678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319039" y="5671106"/>
            <a:ext cx="3252961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Distribution with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assuming Gaussian dist.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　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1" name="図 20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3176518" y="5769673"/>
            <a:ext cx="453140" cy="221239"/>
          </a:xfrm>
          <a:prstGeom prst="rect">
            <a:avLst/>
          </a:prstGeom>
          <a:noFill/>
        </p:spPr>
      </p:pic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285852" y="4980466"/>
            <a:ext cx="3071834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Probability to have 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larger result than </a:t>
            </a:r>
          </a:p>
        </p:txBody>
      </p:sp>
      <p:pic>
        <p:nvPicPr>
          <p:cNvPr id="35" name="図 34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357686" y="5137739"/>
            <a:ext cx="3258075" cy="560496"/>
          </a:xfrm>
          <a:prstGeom prst="rect">
            <a:avLst/>
          </a:prstGeom>
          <a:noFill/>
        </p:spPr>
      </p:pic>
      <p:pic>
        <p:nvPicPr>
          <p:cNvPr id="36" name="図 35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3499150" y="5321401"/>
            <a:ext cx="429908" cy="247606"/>
          </a:xfrm>
          <a:prstGeom prst="rect">
            <a:avLst/>
          </a:prstGeom>
          <a:noFill/>
        </p:spPr>
      </p:pic>
      <p:pic>
        <p:nvPicPr>
          <p:cNvPr id="37" name="図 36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323217" y="5769673"/>
            <a:ext cx="4249311" cy="659723"/>
          </a:xfrm>
          <a:prstGeom prst="rect">
            <a:avLst/>
          </a:prstGeom>
          <a:noFill/>
        </p:spPr>
      </p:pic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1295376" y="2000240"/>
            <a:ext cx="270512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Upper limit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on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39" name="図 38" descr="txp_fig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444643" y="2653764"/>
            <a:ext cx="2555853" cy="420717"/>
          </a:xfrm>
          <a:prstGeom prst="rect">
            <a:avLst/>
          </a:prstGeom>
          <a:noFill/>
        </p:spPr>
      </p:pic>
      <p:sp>
        <p:nvSpPr>
          <p:cNvPr id="40" name="角丸四角形 39"/>
          <p:cNvSpPr/>
          <p:nvPr/>
        </p:nvSpPr>
        <p:spPr bwMode="auto">
          <a:xfrm>
            <a:off x="1285852" y="2500306"/>
            <a:ext cx="4357718" cy="684017"/>
          </a:xfrm>
          <a:prstGeom prst="roundRect">
            <a:avLst/>
          </a:prstGeom>
          <a:noFill/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4143372" y="2612820"/>
            <a:ext cx="164307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(C.L. 95%)</a:t>
            </a:r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857356" y="3351265"/>
            <a:ext cx="428628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Conservative upper limit including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    calibration error  (</a:t>
            </a:r>
            <a:r>
              <a:rPr lang="en-US" altLang="ja-JP" sz="1800" dirty="0" smtClean="0">
                <a:solidFill>
                  <a:srgbClr val="B2B2B2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h/h ~ 10%)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     and the other systematic errors.</a:t>
            </a: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1071538" y="4572008"/>
            <a:ext cx="6643734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Some details…</a:t>
            </a:r>
          </a:p>
        </p:txBody>
      </p:sp>
      <p:cxnSp>
        <p:nvCxnSpPr>
          <p:cNvPr id="45" name="直線コネクタ 44"/>
          <p:cNvCxnSpPr/>
          <p:nvPr/>
        </p:nvCxnSpPr>
        <p:spPr bwMode="auto">
          <a:xfrm>
            <a:off x="714348" y="4572008"/>
            <a:ext cx="7858180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Comparison with previous results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pic>
        <p:nvPicPr>
          <p:cNvPr id="1613826" name="Picture 2"/>
          <p:cNvPicPr>
            <a:picLocks noChangeAspect="1" noChangeArrowheads="1"/>
          </p:cNvPicPr>
          <p:nvPr/>
        </p:nvPicPr>
        <p:blipFill>
          <a:blip r:embed="rId3" cstate="print"/>
          <a:srcRect l="6084" t="879" r="6844" b="27248"/>
          <a:stretch>
            <a:fillRect/>
          </a:stretch>
        </p:blipFill>
        <p:spPr bwMode="auto">
          <a:xfrm>
            <a:off x="1412737" y="1571612"/>
            <a:ext cx="6588287" cy="470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3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000240"/>
            <a:ext cx="3286148" cy="39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8"/>
          <p:cNvSpPr/>
          <p:nvPr/>
        </p:nvSpPr>
        <p:spPr bwMode="auto">
          <a:xfrm>
            <a:off x="2428860" y="1857364"/>
            <a:ext cx="3429024" cy="569795"/>
          </a:xfrm>
          <a:prstGeom prst="rect">
            <a:avLst/>
          </a:prstGeom>
          <a:solidFill>
            <a:schemeClr val="bg1">
              <a:alpha val="1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285852" y="967071"/>
            <a:ext cx="742955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New upper limit at unexplored frequency band of 0.2Hz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　　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5929322" y="3143248"/>
            <a:ext cx="1357322" cy="428628"/>
          </a:xfrm>
          <a:prstGeom prst="rect">
            <a:avLst/>
          </a:prstGeom>
          <a:solidFill>
            <a:srgbClr val="FFFFFF"/>
          </a:solidFill>
          <a:ln w="635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6000760" y="4187522"/>
            <a:ext cx="1357322" cy="428628"/>
          </a:xfrm>
          <a:prstGeom prst="rect">
            <a:avLst/>
          </a:prstGeom>
          <a:solidFill>
            <a:srgbClr val="FFFFFF"/>
          </a:solidFill>
          <a:ln w="635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5572132" y="4857760"/>
            <a:ext cx="1000132" cy="285752"/>
          </a:xfrm>
          <a:prstGeom prst="rect">
            <a:avLst/>
          </a:prstGeom>
          <a:solidFill>
            <a:srgbClr val="FFFFFF"/>
          </a:solidFill>
          <a:ln w="635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429256" y="4824723"/>
            <a:ext cx="142876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F5050"/>
                </a:solidFill>
                <a:latin typeface="Tahoma" pitchFamily="34" charset="0"/>
                <a:sym typeface="Wingdings" pitchFamily="2" charset="2"/>
              </a:rPr>
              <a:t>10m TOBA</a:t>
            </a:r>
            <a:r>
              <a:rPr lang="ja-JP" altLang="en-US" sz="1600" b="1" dirty="0" smtClean="0">
                <a:solidFill>
                  <a:srgbClr val="FF5050"/>
                </a:solidFill>
                <a:latin typeface="Tahoma" pitchFamily="34" charset="0"/>
                <a:sym typeface="Wingdings" pitchFamily="2" charset="2"/>
              </a:rPr>
              <a:t>　　</a:t>
            </a:r>
            <a:endParaRPr lang="en-US" altLang="ja-JP" sz="1600" b="1" dirty="0" smtClean="0">
              <a:solidFill>
                <a:srgbClr val="FF505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2"/>
          <p:cNvGrpSpPr>
            <a:grpSpLocks/>
          </p:cNvGrpSpPr>
          <p:nvPr/>
        </p:nvGrpSpPr>
        <p:grpSpPr bwMode="auto">
          <a:xfrm>
            <a:off x="3179541" y="1643050"/>
            <a:ext cx="4464293" cy="4727993"/>
            <a:chOff x="14545667" y="11485415"/>
            <a:chExt cx="9132813" cy="10076536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3000"/>
            </a:blip>
            <a:srcRect/>
            <a:stretch>
              <a:fillRect/>
            </a:stretch>
          </p:blipFill>
          <p:spPr bwMode="auto">
            <a:xfrm>
              <a:off x="14545667" y="11485415"/>
              <a:ext cx="9132813" cy="10076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下矢印 53"/>
            <p:cNvSpPr/>
            <p:nvPr/>
          </p:nvSpPr>
          <p:spPr>
            <a:xfrm>
              <a:off x="19586227" y="17318063"/>
              <a:ext cx="792088" cy="576064"/>
            </a:xfrm>
            <a:prstGeom prst="downArrow">
              <a:avLst/>
            </a:prstGeom>
            <a:gradFill rotWithShape="1">
              <a:gsLst>
                <a:gs pos="0">
                  <a:srgbClr val="FF5050"/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55" name="下矢印 54"/>
            <p:cNvSpPr/>
            <p:nvPr/>
          </p:nvSpPr>
          <p:spPr>
            <a:xfrm>
              <a:off x="17786027" y="17678103"/>
              <a:ext cx="720080" cy="648072"/>
            </a:xfrm>
            <a:prstGeom prst="downArrow">
              <a:avLst/>
            </a:prstGeom>
            <a:gradFill rotWithShape="1">
              <a:gsLst>
                <a:gs pos="0">
                  <a:srgbClr val="FF5050"/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56" name="テキスト ボックス 6"/>
            <p:cNvSpPr txBox="1">
              <a:spLocks noChangeArrowheads="1"/>
            </p:cNvSpPr>
            <p:nvPr/>
          </p:nvSpPr>
          <p:spPr bwMode="auto">
            <a:xfrm>
              <a:off x="19259485" y="16661992"/>
              <a:ext cx="1656183" cy="72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</a:rPr>
                <a:t>Tokyo</a:t>
              </a:r>
              <a:endParaRPr kumimoji="0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57" name="テキスト ボックス 7"/>
            <p:cNvSpPr txBox="1">
              <a:spLocks noChangeArrowheads="1"/>
            </p:cNvSpPr>
            <p:nvPr/>
          </p:nvSpPr>
          <p:spPr bwMode="auto">
            <a:xfrm>
              <a:off x="17419947" y="17025830"/>
              <a:ext cx="1656183" cy="72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</a:rPr>
                <a:t>Kyoto</a:t>
              </a:r>
              <a:endParaRPr kumimoji="0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flipV="1">
              <a:off x="18218564" y="17894336"/>
              <a:ext cx="1728720" cy="432590"/>
            </a:xfrm>
            <a:prstGeom prst="straightConnector1">
              <a:avLst/>
            </a:prstGeom>
            <a:noFill/>
            <a:ln w="635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59" name="テキスト ボックス 58"/>
            <p:cNvSpPr txBox="1"/>
            <p:nvPr/>
          </p:nvSpPr>
          <p:spPr>
            <a:xfrm>
              <a:off x="18541585" y="18489504"/>
              <a:ext cx="1935467" cy="8527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+mj-lt"/>
                </a:rPr>
                <a:t>370km</a:t>
              </a: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25" name="四角形吹き出し 24"/>
          <p:cNvSpPr/>
          <p:nvPr/>
        </p:nvSpPr>
        <p:spPr>
          <a:xfrm>
            <a:off x="1857356" y="2714620"/>
            <a:ext cx="2658764" cy="3614747"/>
          </a:xfrm>
          <a:prstGeom prst="wedgeRectCallout">
            <a:avLst>
              <a:gd name="adj1" fmla="val 61695"/>
              <a:gd name="adj2" fmla="val 11006"/>
            </a:avLst>
          </a:prstGeom>
          <a:gradFill rotWithShape="1">
            <a:gsLst>
              <a:gs pos="0">
                <a:srgbClr val="8064A2">
                  <a:tint val="65000"/>
                  <a:satMod val="270000"/>
                  <a:alpha val="30000"/>
                </a:srgbClr>
              </a:gs>
              <a:gs pos="25000">
                <a:srgbClr val="8064A2">
                  <a:tint val="60000"/>
                  <a:satMod val="300000"/>
                  <a:alpha val="30000"/>
                </a:srgbClr>
              </a:gs>
              <a:gs pos="100000">
                <a:srgbClr val="8064A2">
                  <a:tint val="29000"/>
                  <a:satMod val="400000"/>
                  <a:alpha val="30000"/>
                </a:srgbClr>
              </a:gs>
            </a:gsLst>
            <a:lin ang="16200000" scaled="1"/>
          </a:gradFill>
          <a:ln w="31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80083" tIns="40042" rIns="80083" bIns="40042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+mn-cs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Observation with two detectors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pic>
        <p:nvPicPr>
          <p:cNvPr id="61" name="図 9" descr="kyoto_antenn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0281" y="2857496"/>
            <a:ext cx="2431402" cy="168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四角形吹き出し 61"/>
          <p:cNvSpPr/>
          <p:nvPr/>
        </p:nvSpPr>
        <p:spPr>
          <a:xfrm>
            <a:off x="6285347" y="1928802"/>
            <a:ext cx="2644371" cy="3429024"/>
          </a:xfrm>
          <a:prstGeom prst="wedgeRectCallout">
            <a:avLst>
              <a:gd name="adj1" fmla="val -58938"/>
              <a:gd name="adj2" fmla="val 30720"/>
            </a:avLst>
          </a:prstGeom>
          <a:gradFill rotWithShape="1">
            <a:gsLst>
              <a:gs pos="0">
                <a:srgbClr val="9BBB59">
                  <a:tint val="65000"/>
                  <a:satMod val="270000"/>
                  <a:alpha val="30000"/>
                </a:srgbClr>
              </a:gs>
              <a:gs pos="25000">
                <a:srgbClr val="9BBB59">
                  <a:tint val="60000"/>
                  <a:satMod val="300000"/>
                  <a:alpha val="30000"/>
                </a:srgbClr>
              </a:gs>
              <a:gs pos="100000">
                <a:srgbClr val="9BBB59">
                  <a:tint val="29000"/>
                  <a:satMod val="400000"/>
                  <a:alpha val="30000"/>
                </a:srgbClr>
              </a:gs>
            </a:gsLst>
            <a:lin ang="16200000" scaled="1"/>
          </a:gradFill>
          <a:ln w="31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80083" tIns="40042" rIns="80083" bIns="40042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+mn-cs"/>
            </a:endParaRPr>
          </a:p>
        </p:txBody>
      </p:sp>
      <p:pic>
        <p:nvPicPr>
          <p:cNvPr id="63" name="Picture 2" descr="D:\over_view_of_nejire_antenn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000240"/>
            <a:ext cx="232739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テキスト ボックス 14"/>
          <p:cNvSpPr txBox="1">
            <a:spLocks noChangeArrowheads="1"/>
          </p:cNvSpPr>
          <p:nvPr/>
        </p:nvSpPr>
        <p:spPr bwMode="auto">
          <a:xfrm>
            <a:off x="6453947" y="3714752"/>
            <a:ext cx="2361680" cy="1804415"/>
          </a:xfrm>
          <a:prstGeom prst="rect">
            <a:avLst/>
          </a:prstGeom>
          <a:solidFill>
            <a:sysClr val="window" lastClr="FFFFFF">
              <a:alpha val="75000"/>
            </a:sysClr>
          </a:solidFill>
          <a:ln w="9525">
            <a:noFill/>
            <a:miter lim="800000"/>
            <a:headEnd/>
            <a:tailEnd/>
          </a:ln>
        </p:spPr>
        <p:txBody>
          <a:bodyPr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On-line calibration</a:t>
            </a:r>
            <a:b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</a:b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(for monitoring the gain):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              10 Hz signal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Monitored GPS signal:</a:t>
            </a:r>
            <a:b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</a:b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                1pps signal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Temperature:    ~70K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65" name="テキスト ボックス 15"/>
          <p:cNvSpPr txBox="1">
            <a:spLocks noChangeArrowheads="1"/>
          </p:cNvSpPr>
          <p:nvPr/>
        </p:nvSpPr>
        <p:spPr bwMode="auto">
          <a:xfrm>
            <a:off x="2000232" y="4656888"/>
            <a:ext cx="2414922" cy="1804415"/>
          </a:xfrm>
          <a:prstGeom prst="rect">
            <a:avLst/>
          </a:prstGeom>
          <a:solidFill>
            <a:sysClr val="window" lastClr="FFFFFF">
              <a:alpha val="75000"/>
            </a:sysClr>
          </a:solidFill>
          <a:ln w="9525">
            <a:noFill/>
            <a:miter lim="800000"/>
            <a:headEnd/>
            <a:tailEnd/>
          </a:ln>
        </p:spPr>
        <p:txBody>
          <a:bodyPr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On-line calibration</a:t>
            </a:r>
            <a:b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</a:b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(for monitoring the gain):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            </a:t>
            </a:r>
            <a:r>
              <a:rPr kumimoji="0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　 </a:t>
            </a: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 8.7 Hz signal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Monitored GPS signal: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 1pps and serial signal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Temperature:    ~40K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985805" y="2928934"/>
            <a:ext cx="677898" cy="327087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</a:rPr>
              <a:t>Kyoto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549020" y="2143116"/>
            <a:ext cx="711561" cy="327087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</a:rPr>
              <a:t>Tokyo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70" name="テキスト ボックス 19"/>
          <p:cNvSpPr txBox="1">
            <a:spLocks noChangeArrowheads="1"/>
          </p:cNvSpPr>
          <p:nvPr/>
        </p:nvSpPr>
        <p:spPr bwMode="auto">
          <a:xfrm>
            <a:off x="5215658" y="5538428"/>
            <a:ext cx="4090691" cy="819530"/>
          </a:xfrm>
          <a:prstGeom prst="rect">
            <a:avLst/>
          </a:prstGeom>
          <a:solidFill>
            <a:srgbClr val="99CC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80083" tIns="40042" rIns="80083" bIns="40042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ja-JP" sz="1600" kern="0" dirty="0" smtClean="0">
                <a:solidFill>
                  <a:srgbClr val="000000"/>
                </a:solidFill>
                <a:latin typeface="Tahoma" pitchFamily="34" charset="0"/>
              </a:rPr>
              <a:t>DATE: 0:00 – 5:00, July 20, 2010              </a:t>
            </a:r>
            <a:endParaRPr kumimoji="0" lang="en-US" altLang="ja-JP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Sampling frequency: 1kHz</a:t>
            </a:r>
            <a:b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</a:b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Direction of </a:t>
            </a:r>
            <a:r>
              <a:rPr kumimoji="0" lang="en-US" altLang="ja-JP" sz="1600" kern="0" dirty="0" smtClean="0">
                <a:solidFill>
                  <a:srgbClr val="000000"/>
                </a:solidFill>
                <a:latin typeface="Tahoma" pitchFamily="34" charset="0"/>
              </a:rPr>
              <a:t>Test-mass bar</a:t>
            </a: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: north-south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73" name="Rectangle 11"/>
          <p:cNvSpPr>
            <a:spLocks noChangeArrowheads="1"/>
          </p:cNvSpPr>
          <p:nvPr/>
        </p:nvSpPr>
        <p:spPr bwMode="auto">
          <a:xfrm>
            <a:off x="571472" y="5757794"/>
            <a:ext cx="1285884" cy="6001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100" dirty="0" smtClean="0">
                <a:solidFill>
                  <a:srgbClr val="B2B2B2"/>
                </a:solidFill>
                <a:latin typeface="Tahoma" pitchFamily="34" charset="0"/>
              </a:rPr>
              <a:t>Original fig. by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100" dirty="0" smtClean="0">
                <a:solidFill>
                  <a:srgbClr val="B2B2B2"/>
                </a:solidFill>
                <a:latin typeface="Tahoma" pitchFamily="34" charset="0"/>
              </a:rPr>
              <a:t> A.Shoda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100" dirty="0" smtClean="0">
                <a:solidFill>
                  <a:srgbClr val="B2B2B2"/>
                </a:solidFill>
                <a:latin typeface="Tahoma" pitchFamily="34" charset="0"/>
              </a:rPr>
              <a:t>  (GWPAW 2011)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714348" y="928670"/>
            <a:ext cx="764386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Observation with two detectors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places at Tokyo and Kyoto, Japan.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 Comparable sensitivity,  Separation : 370km</a:t>
            </a:r>
          </a:p>
        </p:txBody>
      </p:sp>
      <p:sp>
        <p:nvSpPr>
          <p:cNvPr id="27" name="右矢印 26"/>
          <p:cNvSpPr/>
          <p:nvPr/>
        </p:nvSpPr>
        <p:spPr bwMode="auto">
          <a:xfrm>
            <a:off x="1214414" y="1785926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500166" y="1730865"/>
            <a:ext cx="371477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Better upper limit on GWB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Possible detection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Observation with two detectors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043608" y="1357298"/>
            <a:ext cx="667166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台の観測では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背景重力波の検出は極めて困難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571604" y="1885882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検出器の雑音と背景重力波を区別できない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71472" y="3180236"/>
            <a:ext cx="5072098" cy="26776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複数台での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同時観測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相関解析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を行う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信号と雑音を区別できる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感度を向上できる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  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程度の向上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pic>
        <p:nvPicPr>
          <p:cNvPr id="25" name="図 24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87332" y="5000636"/>
            <a:ext cx="1455842" cy="368814"/>
          </a:xfrm>
          <a:prstGeom prst="rect">
            <a:avLst/>
          </a:prstGeom>
          <a:noFill/>
        </p:spPr>
      </p:pic>
      <p:grpSp>
        <p:nvGrpSpPr>
          <p:cNvPr id="2" name="グループ化 43"/>
          <p:cNvGrpSpPr/>
          <p:nvPr/>
        </p:nvGrpSpPr>
        <p:grpSpPr>
          <a:xfrm>
            <a:off x="4071966" y="2598756"/>
            <a:ext cx="4857752" cy="3759202"/>
            <a:chOff x="3490913" y="2708275"/>
            <a:chExt cx="5653087" cy="4194175"/>
          </a:xfrm>
        </p:grpSpPr>
        <p:pic>
          <p:nvPicPr>
            <p:cNvPr id="35" name="図 14" descr="upperlimits2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79838" y="2708275"/>
              <a:ext cx="5364162" cy="402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6" name="Object 5"/>
            <p:cNvGraphicFramePr>
              <a:graphicFrameLocks noChangeAspect="1"/>
            </p:cNvGraphicFramePr>
            <p:nvPr/>
          </p:nvGraphicFramePr>
          <p:xfrm>
            <a:off x="6011863" y="6453188"/>
            <a:ext cx="1168400" cy="449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710" name="数式" r:id="rId7" imgW="558720" imgH="228600" progId="Equation.3">
                    <p:embed/>
                  </p:oleObj>
                </mc:Choice>
                <mc:Fallback>
                  <p:oleObj name="数式" r:id="rId7" imgW="55872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1863" y="6453188"/>
                          <a:ext cx="1168400" cy="4492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7" name="図 16" descr="loggw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08400" y="3716338"/>
              <a:ext cx="461963" cy="1528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角丸四角形吹き出し 37"/>
            <p:cNvSpPr/>
            <p:nvPr/>
          </p:nvSpPr>
          <p:spPr>
            <a:xfrm>
              <a:off x="4191000" y="5661025"/>
              <a:ext cx="2952750" cy="1152525"/>
            </a:xfrm>
            <a:prstGeom prst="wedgeRoundRectCallout">
              <a:avLst>
                <a:gd name="adj1" fmla="val 63023"/>
                <a:gd name="adj2" fmla="val -46001"/>
                <a:gd name="adj3" fmla="val 16667"/>
              </a:avLst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10m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スケールのアンテナ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/>
              </a:r>
              <a:b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</a:b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2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台で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1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年間同時観測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/>
              </a:r>
              <a:b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</a:br>
              <a:endPara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39" name="四角形吹き出し 38"/>
            <p:cNvSpPr/>
            <p:nvPr/>
          </p:nvSpPr>
          <p:spPr>
            <a:xfrm>
              <a:off x="4572000" y="4365625"/>
              <a:ext cx="2376488" cy="1152525"/>
            </a:xfrm>
            <a:prstGeom prst="wedgeRectCallout">
              <a:avLst>
                <a:gd name="adj1" fmla="val 73933"/>
                <a:gd name="adj2" fmla="val -106561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プロトタイプ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2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台で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/>
              </a:r>
              <a:b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</a:b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1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年間同時観測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40" name="四角形吹き出し 39"/>
            <p:cNvSpPr/>
            <p:nvPr/>
          </p:nvSpPr>
          <p:spPr>
            <a:xfrm>
              <a:off x="3490913" y="3141663"/>
              <a:ext cx="2449512" cy="1081087"/>
            </a:xfrm>
            <a:prstGeom prst="wedgeRectCallout">
              <a:avLst>
                <a:gd name="adj1" fmla="val 115011"/>
                <a:gd name="adj2" fmla="val -17293"/>
              </a:avLst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プロトタイプ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2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台で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5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  <a:cs typeface="+mn-cs"/>
                </a:rPr>
                <a:t>時間同時観測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graphicFrame>
          <p:nvGraphicFramePr>
            <p:cNvPr id="41" name="Object 8"/>
            <p:cNvGraphicFramePr>
              <a:graphicFrameLocks noChangeAspect="1"/>
            </p:cNvGraphicFramePr>
            <p:nvPr/>
          </p:nvGraphicFramePr>
          <p:xfrm>
            <a:off x="4819650" y="6350000"/>
            <a:ext cx="1624013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711" name="数式" r:id="rId10" imgW="888840" imgH="253800" progId="Equation.3">
                    <p:embed/>
                  </p:oleObj>
                </mc:Choice>
                <mc:Fallback>
                  <p:oleObj name="数式" r:id="rId10" imgW="888840" imgH="2538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9650" y="6350000"/>
                          <a:ext cx="1624013" cy="463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9"/>
            <p:cNvGraphicFramePr>
              <a:graphicFrameLocks noChangeAspect="1"/>
            </p:cNvGraphicFramePr>
            <p:nvPr/>
          </p:nvGraphicFramePr>
          <p:xfrm>
            <a:off x="4932363" y="5032375"/>
            <a:ext cx="1601787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712" name="数式" r:id="rId12" imgW="876240" imgH="253800" progId="Equation.3">
                    <p:embed/>
                  </p:oleObj>
                </mc:Choice>
                <mc:Fallback>
                  <p:oleObj name="数式" r:id="rId12" imgW="876240" imgH="2538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2363" y="5032375"/>
                          <a:ext cx="1601787" cy="463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12"/>
            <p:cNvGraphicFramePr>
              <a:graphicFrameLocks noChangeAspect="1"/>
            </p:cNvGraphicFramePr>
            <p:nvPr/>
          </p:nvGraphicFramePr>
          <p:xfrm>
            <a:off x="4017963" y="3808413"/>
            <a:ext cx="1601787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713" name="数式" r:id="rId14" imgW="876240" imgH="253800" progId="Equation.3">
                    <p:embed/>
                  </p:oleObj>
                </mc:Choice>
                <mc:Fallback>
                  <p:oleObj name="数式" r:id="rId14" imgW="876240" imgH="2538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963" y="3808413"/>
                          <a:ext cx="1601787" cy="463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" name="右矢印 44"/>
          <p:cNvSpPr/>
          <p:nvPr/>
        </p:nvSpPr>
        <p:spPr bwMode="auto">
          <a:xfrm rot="5400000">
            <a:off x="1946654" y="2553884"/>
            <a:ext cx="285751" cy="607223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7500958" y="2285992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Fig. By A.Shoda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Sensitivities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1142976" y="2071678"/>
            <a:ext cx="7000924" cy="4268885"/>
            <a:chOff x="1000100" y="1428736"/>
            <a:chExt cx="6858048" cy="4909623"/>
          </a:xfrm>
        </p:grpSpPr>
        <p:sp>
          <p:nvSpPr>
            <p:cNvPr id="54" name="正方形/長方形 53"/>
            <p:cNvSpPr/>
            <p:nvPr/>
          </p:nvSpPr>
          <p:spPr bwMode="auto">
            <a:xfrm>
              <a:off x="1000100" y="1428736"/>
              <a:ext cx="6858048" cy="485778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2B2B2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" name="グループ化 216"/>
            <p:cNvGrpSpPr>
              <a:grpSpLocks/>
            </p:cNvGrpSpPr>
            <p:nvPr/>
          </p:nvGrpSpPr>
          <p:grpSpPr bwMode="auto">
            <a:xfrm>
              <a:off x="1214414" y="1464583"/>
              <a:ext cx="6589713" cy="4650978"/>
              <a:chOff x="7416875" y="37552311"/>
              <a:chExt cx="6651625" cy="4987925"/>
            </a:xfrm>
          </p:grpSpPr>
          <p:pic>
            <p:nvPicPr>
              <p:cNvPr id="47" name="図 5" descr="strain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416875" y="37552311"/>
                <a:ext cx="6651625" cy="4987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テキスト ボックス 7"/>
              <p:cNvSpPr txBox="1">
                <a:spLocks noChangeArrowheads="1"/>
              </p:cNvSpPr>
              <p:nvPr/>
            </p:nvSpPr>
            <p:spPr bwMode="auto">
              <a:xfrm>
                <a:off x="10441211" y="39424519"/>
                <a:ext cx="1602159" cy="493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0" lang="en-US" altLang="ja-JP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D598F"/>
                    </a:solidFill>
                    <a:effectLst/>
                    <a:uLnTx/>
                    <a:uFillTx/>
                    <a:latin typeface="Gill Sans MT" pitchFamily="34" charset="0"/>
                  </a:rPr>
                  <a:t>Tokyo</a:t>
                </a:r>
                <a:endParaRPr kumimoji="0" lang="ja-JP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D598F"/>
                  </a:solidFill>
                  <a:effectLst/>
                  <a:uLnTx/>
                  <a:uFillTx/>
                  <a:latin typeface="Gill Sans MT" pitchFamily="34" charset="0"/>
                </a:endParaRPr>
              </a:p>
            </p:txBody>
          </p:sp>
          <p:sp>
            <p:nvSpPr>
              <p:cNvPr id="49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9422630" y="39928574"/>
                <a:ext cx="822954" cy="493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0" lang="en-US" altLang="ja-JP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921A"/>
                    </a:solidFill>
                    <a:effectLst/>
                    <a:uLnTx/>
                    <a:uFillTx/>
                    <a:latin typeface="Gill Sans MT" pitchFamily="34" charset="0"/>
                  </a:rPr>
                  <a:t>Kyoto</a:t>
                </a:r>
                <a:endParaRPr kumimoji="0" lang="ja-JP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921A"/>
                  </a:solidFill>
                  <a:effectLst/>
                  <a:uLnTx/>
                  <a:uFillTx/>
                  <a:latin typeface="Gill Sans MT" pitchFamily="34" charset="0"/>
                </a:endParaRPr>
              </a:p>
            </p:txBody>
          </p:sp>
          <p:graphicFrame>
            <p:nvGraphicFramePr>
              <p:cNvPr id="50" name="Object 1"/>
              <p:cNvGraphicFramePr>
                <a:graphicFrameLocks noChangeAspect="1"/>
              </p:cNvGraphicFramePr>
              <p:nvPr/>
            </p:nvGraphicFramePr>
            <p:xfrm>
              <a:off x="8559415" y="41149728"/>
              <a:ext cx="2673884" cy="6510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8173" name="数式" r:id="rId6" imgW="1041120" imgH="253800" progId="Equation.3">
                      <p:embed/>
                    </p:oleObj>
                  </mc:Choice>
                  <mc:Fallback>
                    <p:oleObj name="数式" r:id="rId6" imgW="1041120" imgH="253800" progId="Equation.3">
                      <p:embed/>
                      <p:pic>
                        <p:nvPicPr>
                          <p:cNvPr id="0" name="Object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559415" y="41149728"/>
                            <a:ext cx="2673884" cy="65105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" name="正方形/長方形 50"/>
              <p:cNvSpPr/>
              <p:nvPr/>
            </p:nvSpPr>
            <p:spPr>
              <a:xfrm>
                <a:off x="10081692" y="37667094"/>
                <a:ext cx="1943729" cy="31836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kumimoji="0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33" name="正方形/長方形 32"/>
            <p:cNvSpPr/>
            <p:nvPr/>
          </p:nvSpPr>
          <p:spPr bwMode="auto">
            <a:xfrm>
              <a:off x="1217589" y="5627673"/>
              <a:ext cx="6551613" cy="60483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34" name="テキスト ボックス 6"/>
            <p:cNvSpPr txBox="1">
              <a:spLocks noChangeArrowheads="1"/>
            </p:cNvSpPr>
            <p:nvPr/>
          </p:nvSpPr>
          <p:spPr bwMode="auto">
            <a:xfrm>
              <a:off x="1869607" y="5542477"/>
              <a:ext cx="5890468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-2 </a:t>
              </a: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                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-1</a:t>
              </a: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                    1                    10</a:t>
              </a:r>
              <a:endPara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35" name="テキスト ボックス 7"/>
            <p:cNvSpPr txBox="1">
              <a:spLocks noChangeArrowheads="1"/>
            </p:cNvSpPr>
            <p:nvPr/>
          </p:nvSpPr>
          <p:spPr bwMode="auto">
            <a:xfrm>
              <a:off x="3855958" y="5878195"/>
              <a:ext cx="1826560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frequency [Hz]</a:t>
              </a:r>
              <a:endPara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1231877" y="1830373"/>
              <a:ext cx="927100" cy="38258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37" name="テキスト ボックス 9"/>
            <p:cNvSpPr txBox="1">
              <a:spLocks noChangeArrowheads="1"/>
            </p:cNvSpPr>
            <p:nvPr/>
          </p:nvSpPr>
          <p:spPr bwMode="auto">
            <a:xfrm>
              <a:off x="1538543" y="1666010"/>
              <a:ext cx="606446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-4</a:t>
              </a:r>
              <a:endParaRPr kumimoji="0" lang="ja-JP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38" name="テキスト ボックス 10"/>
            <p:cNvSpPr txBox="1">
              <a:spLocks noChangeArrowheads="1"/>
            </p:cNvSpPr>
            <p:nvPr/>
          </p:nvSpPr>
          <p:spPr bwMode="auto">
            <a:xfrm>
              <a:off x="1538543" y="2203159"/>
              <a:ext cx="606446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-5</a:t>
              </a:r>
              <a:endParaRPr kumimoji="0" lang="ja-JP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39" name="テキスト ボックス 11"/>
            <p:cNvSpPr txBox="1">
              <a:spLocks noChangeArrowheads="1"/>
            </p:cNvSpPr>
            <p:nvPr/>
          </p:nvSpPr>
          <p:spPr bwMode="auto">
            <a:xfrm>
              <a:off x="1538543" y="2740309"/>
              <a:ext cx="606446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-6</a:t>
              </a:r>
              <a:endParaRPr kumimoji="0" lang="ja-JP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40" name="テキスト ボックス 12"/>
            <p:cNvSpPr txBox="1">
              <a:spLocks noChangeArrowheads="1"/>
            </p:cNvSpPr>
            <p:nvPr/>
          </p:nvSpPr>
          <p:spPr bwMode="auto">
            <a:xfrm>
              <a:off x="1538543" y="3259589"/>
              <a:ext cx="606446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-7</a:t>
              </a:r>
              <a:endParaRPr kumimoji="0" lang="ja-JP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41" name="テキスト ボックス 13"/>
            <p:cNvSpPr txBox="1">
              <a:spLocks noChangeArrowheads="1"/>
            </p:cNvSpPr>
            <p:nvPr/>
          </p:nvSpPr>
          <p:spPr bwMode="auto">
            <a:xfrm>
              <a:off x="1538543" y="3796738"/>
              <a:ext cx="606446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-8</a:t>
              </a:r>
              <a:endParaRPr kumimoji="0" lang="ja-JP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42" name="テキスト ボックス 14"/>
            <p:cNvSpPr txBox="1">
              <a:spLocks noChangeArrowheads="1"/>
            </p:cNvSpPr>
            <p:nvPr/>
          </p:nvSpPr>
          <p:spPr bwMode="auto">
            <a:xfrm>
              <a:off x="1538543" y="4333890"/>
              <a:ext cx="606446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-9</a:t>
              </a:r>
              <a:endParaRPr kumimoji="0" lang="ja-JP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43" name="テキスト ボックス 15"/>
            <p:cNvSpPr txBox="1">
              <a:spLocks noChangeArrowheads="1"/>
            </p:cNvSpPr>
            <p:nvPr/>
          </p:nvSpPr>
          <p:spPr bwMode="auto">
            <a:xfrm>
              <a:off x="1404631" y="4821764"/>
              <a:ext cx="697522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-10</a:t>
              </a:r>
              <a:endParaRPr kumimoji="0" lang="ja-JP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44" name="テキスト ボックス 16"/>
            <p:cNvSpPr txBox="1">
              <a:spLocks noChangeArrowheads="1"/>
            </p:cNvSpPr>
            <p:nvPr/>
          </p:nvSpPr>
          <p:spPr bwMode="auto">
            <a:xfrm>
              <a:off x="1404631" y="5291769"/>
              <a:ext cx="697522" cy="46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r>
                <a:rPr kumimoji="0" lang="en-US" altLang="ja-JP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-11</a:t>
              </a:r>
              <a:endParaRPr kumimoji="0" lang="ja-JP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52" name="テキスト ボックス 24"/>
            <p:cNvSpPr txBox="1">
              <a:spLocks noChangeArrowheads="1"/>
            </p:cNvSpPr>
            <p:nvPr/>
          </p:nvSpPr>
          <p:spPr bwMode="auto">
            <a:xfrm rot="16200000">
              <a:off x="320651" y="3321972"/>
              <a:ext cx="1911399" cy="380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83" tIns="40042" rIns="80083" bIns="40042">
              <a:spAutoFit/>
            </a:bodyPr>
            <a:lstStyle/>
            <a:p>
              <a:pPr>
                <a:buNone/>
              </a:pPr>
              <a:r>
                <a:rPr lang="en-US" altLang="ja-JP" sz="2000" dirty="0">
                  <a:solidFill>
                    <a:srgbClr val="1C1C1C"/>
                  </a:solidFill>
                  <a:latin typeface="Tahoma" pitchFamily="34" charset="0"/>
                </a:rPr>
                <a:t>strain [Hz</a:t>
              </a:r>
              <a:r>
                <a:rPr lang="en-US" altLang="ja-JP" sz="2000" baseline="30000" dirty="0">
                  <a:solidFill>
                    <a:srgbClr val="1C1C1C"/>
                  </a:solidFill>
                  <a:latin typeface="Tahoma" pitchFamily="34" charset="0"/>
                </a:rPr>
                <a:t>-1/2</a:t>
              </a:r>
              <a:r>
                <a:rPr lang="en-US" altLang="ja-JP" sz="2000" dirty="0">
                  <a:solidFill>
                    <a:srgbClr val="1C1C1C"/>
                  </a:solidFill>
                  <a:latin typeface="Tahoma" pitchFamily="34" charset="0"/>
                </a:rPr>
                <a:t>]</a:t>
              </a:r>
              <a:endParaRPr lang="ja-JP" altLang="en-US" sz="2000" dirty="0">
                <a:solidFill>
                  <a:srgbClr val="1C1C1C"/>
                </a:solidFill>
                <a:latin typeface="Tahoma" pitchFamily="34" charset="0"/>
              </a:endParaRPr>
            </a:p>
          </p:txBody>
        </p:sp>
      </p:grp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7643834" y="6000768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Fig. By A.Shoda</a:t>
            </a: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000100" y="857232"/>
            <a:ext cx="764386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One-night observation runs x three times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Data analysis underway                                is expected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                 (1/50 better upper limit than that by one detector) </a:t>
            </a:r>
            <a:endParaRPr lang="en-US" altLang="ja-JP" sz="20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pic>
        <p:nvPicPr>
          <p:cNvPr id="30" name="図 29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396376" y="1285860"/>
            <a:ext cx="1961574" cy="367222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/>
          <p:cNvSpPr/>
          <p:nvPr/>
        </p:nvSpPr>
        <p:spPr bwMode="auto">
          <a:xfrm>
            <a:off x="1428728" y="1428736"/>
            <a:ext cx="6500858" cy="4929222"/>
          </a:xfrm>
          <a:prstGeom prst="rect">
            <a:avLst/>
          </a:prstGeom>
          <a:solidFill>
            <a:srgbClr val="FFFFFF"/>
          </a:solidFill>
          <a:ln w="6350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結果の見通し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7500958" y="6121619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Fig. By A.Shoda</a:t>
            </a:r>
          </a:p>
        </p:txBody>
      </p:sp>
      <p:grpSp>
        <p:nvGrpSpPr>
          <p:cNvPr id="2" name="グループ化 27"/>
          <p:cNvGrpSpPr>
            <a:grpSpLocks/>
          </p:cNvGrpSpPr>
          <p:nvPr/>
        </p:nvGrpSpPr>
        <p:grpSpPr bwMode="auto">
          <a:xfrm>
            <a:off x="1087372" y="1500174"/>
            <a:ext cx="7398179" cy="4916485"/>
            <a:chOff x="14951696" y="25022918"/>
            <a:chExt cx="9138757" cy="6408713"/>
          </a:xfrm>
        </p:grpSpPr>
        <p:grpSp>
          <p:nvGrpSpPr>
            <p:cNvPr id="3" name="グループ化 175"/>
            <p:cNvGrpSpPr>
              <a:grpSpLocks/>
            </p:cNvGrpSpPr>
            <p:nvPr/>
          </p:nvGrpSpPr>
          <p:grpSpPr bwMode="auto">
            <a:xfrm>
              <a:off x="14951696" y="25022918"/>
              <a:ext cx="9138757" cy="6120680"/>
              <a:chOff x="14951696" y="25238942"/>
              <a:chExt cx="9138757" cy="6120680"/>
            </a:xfrm>
          </p:grpSpPr>
          <p:grpSp>
            <p:nvGrpSpPr>
              <p:cNvPr id="4" name="グループ化 201"/>
              <p:cNvGrpSpPr>
                <a:grpSpLocks/>
              </p:cNvGrpSpPr>
              <p:nvPr/>
            </p:nvGrpSpPr>
            <p:grpSpPr bwMode="auto">
              <a:xfrm>
                <a:off x="15461609" y="25238942"/>
                <a:ext cx="7942077" cy="6120680"/>
                <a:chOff x="15461609" y="24086814"/>
                <a:chExt cx="7942077" cy="6120680"/>
              </a:xfrm>
            </p:grpSpPr>
            <p:pic>
              <p:nvPicPr>
                <p:cNvPr id="90" name="図 43" descr="upperlimits_pre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5461609" y="24086814"/>
                  <a:ext cx="7942077" cy="6120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1" name="テキスト ボックス 44"/>
                <p:cNvSpPr txBox="1">
                  <a:spLocks noChangeArrowheads="1"/>
                </p:cNvSpPr>
                <p:nvPr/>
              </p:nvSpPr>
              <p:spPr bwMode="auto">
                <a:xfrm>
                  <a:off x="20479928" y="27989948"/>
                  <a:ext cx="1047892" cy="682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BBN</a:t>
                  </a:r>
                  <a:endParaRPr kumimoji="0" lang="ja-JP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92" name="テキスト ボックス 45"/>
                <p:cNvSpPr txBox="1">
                  <a:spLocks noChangeArrowheads="1"/>
                </p:cNvSpPr>
                <p:nvPr/>
              </p:nvSpPr>
              <p:spPr bwMode="auto">
                <a:xfrm>
                  <a:off x="17494797" y="28861409"/>
                  <a:ext cx="1241945" cy="6419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COBE</a:t>
                  </a:r>
                  <a:endParaRPr kumimoji="0" lang="ja-JP" altLang="en-US" sz="2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93" name="テキスト ボックス 46"/>
                <p:cNvSpPr txBox="1">
                  <a:spLocks noChangeArrowheads="1"/>
                </p:cNvSpPr>
                <p:nvPr/>
              </p:nvSpPr>
              <p:spPr bwMode="auto">
                <a:xfrm>
                  <a:off x="18924242" y="26803544"/>
                  <a:ext cx="3214168" cy="11233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5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Doppler Tracking</a:t>
                  </a:r>
                  <a:br>
                    <a:rPr kumimoji="0" lang="en-US" altLang="ja-JP" sz="25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Tahoma" pitchFamily="34" charset="0"/>
                    </a:rPr>
                  </a:br>
                  <a:r>
                    <a:rPr kumimoji="0" lang="en-US" altLang="ja-JP" sz="25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by Cassini</a:t>
                  </a:r>
                </a:p>
              </p:txBody>
            </p:sp>
            <p:sp>
              <p:nvSpPr>
                <p:cNvPr id="94" name="テキスト ボックス 47"/>
                <p:cNvSpPr txBox="1">
                  <a:spLocks noChangeArrowheads="1"/>
                </p:cNvSpPr>
                <p:nvPr/>
              </p:nvSpPr>
              <p:spPr bwMode="auto">
                <a:xfrm>
                  <a:off x="17909947" y="28433486"/>
                  <a:ext cx="2499338" cy="6218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5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9900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Pulsar timing</a:t>
                  </a:r>
                  <a:endParaRPr kumimoji="0" lang="ja-JP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95" name="テキスト ボックス 48"/>
                <p:cNvSpPr txBox="1">
                  <a:spLocks noChangeArrowheads="1"/>
                </p:cNvSpPr>
                <p:nvPr/>
              </p:nvSpPr>
              <p:spPr bwMode="auto">
                <a:xfrm>
                  <a:off x="21523202" y="28263278"/>
                  <a:ext cx="1152840" cy="6419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D60093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LIGO</a:t>
                  </a:r>
                  <a:endParaRPr kumimoji="0" lang="ja-JP" altLang="en-US" sz="2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D60093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96" name="テキスト ボックス 49"/>
                <p:cNvSpPr txBox="1">
                  <a:spLocks noChangeArrowheads="1"/>
                </p:cNvSpPr>
                <p:nvPr/>
              </p:nvSpPr>
              <p:spPr bwMode="auto">
                <a:xfrm>
                  <a:off x="19061073" y="24374847"/>
                  <a:ext cx="2388450" cy="6218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5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3300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Single TOBA</a:t>
                  </a:r>
                  <a:endParaRPr kumimoji="0" lang="ja-JP" altLang="en-US" sz="25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97" name="テキスト ボックス 50"/>
                <p:cNvSpPr txBox="1">
                  <a:spLocks noChangeArrowheads="1"/>
                </p:cNvSpPr>
                <p:nvPr/>
              </p:nvSpPr>
              <p:spPr bwMode="auto">
                <a:xfrm>
                  <a:off x="20030992" y="24992140"/>
                  <a:ext cx="2592403" cy="1163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The estimate</a:t>
                  </a:r>
                  <a:br>
                    <a:rPr kumimoji="0" lang="en-US" altLang="ja-JP" sz="2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ahoma" pitchFamily="34" charset="0"/>
                    </a:rPr>
                  </a:br>
                  <a:r>
                    <a:rPr kumimoji="0" lang="en-US" altLang="ja-JP" sz="2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of this work</a:t>
                  </a:r>
                </a:p>
              </p:txBody>
            </p:sp>
            <p:sp>
              <p:nvSpPr>
                <p:cNvPr id="98" name="テキスト ボックス 51"/>
                <p:cNvSpPr txBox="1">
                  <a:spLocks noChangeArrowheads="1"/>
                </p:cNvSpPr>
                <p:nvPr/>
              </p:nvSpPr>
              <p:spPr bwMode="auto">
                <a:xfrm rot="20255993">
                  <a:off x="16507171" y="24971171"/>
                  <a:ext cx="2860386" cy="7622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3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ahoma" pitchFamily="34" charset="0"/>
                    </a:rPr>
                    <a:t>preliminary</a:t>
                  </a:r>
                  <a:endParaRPr kumimoji="0" lang="ja-JP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</p:grpSp>
          <p:sp>
            <p:nvSpPr>
              <p:cNvPr id="88" name="正方形/長方形 87"/>
              <p:cNvSpPr/>
              <p:nvPr/>
            </p:nvSpPr>
            <p:spPr>
              <a:xfrm>
                <a:off x="16129893" y="30712847"/>
                <a:ext cx="6984757" cy="57496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9" name="テキスト ボックス 42"/>
              <p:cNvSpPr txBox="1">
                <a:spLocks noChangeArrowheads="1"/>
              </p:cNvSpPr>
              <p:nvPr/>
            </p:nvSpPr>
            <p:spPr bwMode="auto">
              <a:xfrm>
                <a:off x="14951696" y="30639542"/>
                <a:ext cx="9138757" cy="621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pitchFamily="34" charset="0"/>
                  </a:rPr>
                  <a:t>-20 </a:t>
                </a:r>
                <a:r>
                  <a:rPr kumimoji="0" lang="ja-JP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pitchFamily="34" charset="0"/>
                  </a:rPr>
                  <a:t>　　</a:t>
                </a:r>
                <a:r>
                  <a:rPr kumimoji="0" lang="en-US" altLang="ja-JP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pitchFamily="34" charset="0"/>
                  </a:rPr>
                  <a:t>    -15       -10           -5           0             5</a:t>
                </a:r>
                <a:endParaRPr kumimoji="0" lang="ja-JP" altLang="en-US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endParaRPr>
              </a:p>
            </p:txBody>
          </p:sp>
        </p:grpSp>
        <p:graphicFrame>
          <p:nvGraphicFramePr>
            <p:cNvPr id="76" name="Object 3"/>
            <p:cNvGraphicFramePr>
              <a:graphicFrameLocks noChangeAspect="1"/>
            </p:cNvGraphicFramePr>
            <p:nvPr/>
          </p:nvGraphicFramePr>
          <p:xfrm>
            <a:off x="18866147" y="30740473"/>
            <a:ext cx="1689497" cy="691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9384" name="数式" r:id="rId5" imgW="558720" imgH="228600" progId="Equation.3">
                    <p:embed/>
                  </p:oleObj>
                </mc:Choice>
                <mc:Fallback>
                  <p:oleObj name="数式" r:id="rId5" imgW="558720" imgH="2286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6147" y="30740473"/>
                          <a:ext cx="1689497" cy="6911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正方形/長方形 76"/>
            <p:cNvSpPr/>
            <p:nvPr/>
          </p:nvSpPr>
          <p:spPr>
            <a:xfrm>
              <a:off x="15549977" y="25167637"/>
              <a:ext cx="1007028" cy="532918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itchFamily="34" charset="0"/>
                <a:cs typeface="+mn-cs"/>
              </a:endParaRPr>
            </a:p>
          </p:txBody>
        </p:sp>
        <p:sp>
          <p:nvSpPr>
            <p:cNvPr id="78" name="テキスト ボックス 31"/>
            <p:cNvSpPr txBox="1">
              <a:spLocks noChangeArrowheads="1"/>
            </p:cNvSpPr>
            <p:nvPr/>
          </p:nvSpPr>
          <p:spPr bwMode="auto">
            <a:xfrm>
              <a:off x="16068359" y="25094927"/>
              <a:ext cx="659784" cy="6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20</a:t>
              </a: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79" name="テキスト ボックス 32"/>
            <p:cNvSpPr txBox="1">
              <a:spLocks noChangeArrowheads="1"/>
            </p:cNvSpPr>
            <p:nvPr/>
          </p:nvSpPr>
          <p:spPr bwMode="auto">
            <a:xfrm>
              <a:off x="16068359" y="25795844"/>
              <a:ext cx="659784" cy="6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15</a:t>
              </a: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80" name="テキスト ボックス 33"/>
            <p:cNvSpPr txBox="1">
              <a:spLocks noChangeArrowheads="1"/>
            </p:cNvSpPr>
            <p:nvPr/>
          </p:nvSpPr>
          <p:spPr bwMode="auto">
            <a:xfrm>
              <a:off x="16068355" y="26515923"/>
              <a:ext cx="659784" cy="6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10</a:t>
              </a: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81" name="テキスト ボックス 34"/>
            <p:cNvSpPr txBox="1">
              <a:spLocks noChangeArrowheads="1"/>
            </p:cNvSpPr>
            <p:nvPr/>
          </p:nvSpPr>
          <p:spPr bwMode="auto">
            <a:xfrm>
              <a:off x="16236446" y="27236003"/>
              <a:ext cx="443949" cy="6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5</a:t>
              </a: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82" name="テキスト ボックス 35"/>
            <p:cNvSpPr txBox="1">
              <a:spLocks noChangeArrowheads="1"/>
            </p:cNvSpPr>
            <p:nvPr/>
          </p:nvSpPr>
          <p:spPr bwMode="auto">
            <a:xfrm>
              <a:off x="16236446" y="27975247"/>
              <a:ext cx="443949" cy="6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0</a:t>
              </a: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83" name="テキスト ボックス 36"/>
            <p:cNvSpPr txBox="1">
              <a:spLocks noChangeArrowheads="1"/>
            </p:cNvSpPr>
            <p:nvPr/>
          </p:nvSpPr>
          <p:spPr bwMode="auto">
            <a:xfrm>
              <a:off x="16081067" y="28748170"/>
              <a:ext cx="588498" cy="6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-5</a:t>
              </a: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84" name="テキスト ボックス 37"/>
            <p:cNvSpPr txBox="1">
              <a:spLocks noChangeArrowheads="1"/>
            </p:cNvSpPr>
            <p:nvPr/>
          </p:nvSpPr>
          <p:spPr bwMode="auto">
            <a:xfrm>
              <a:off x="15915679" y="29468252"/>
              <a:ext cx="804334" cy="6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-10</a:t>
              </a: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85" name="テキスト ボックス 38"/>
            <p:cNvSpPr txBox="1">
              <a:spLocks noChangeArrowheads="1"/>
            </p:cNvSpPr>
            <p:nvPr/>
          </p:nvSpPr>
          <p:spPr bwMode="auto">
            <a:xfrm>
              <a:off x="15915679" y="30044315"/>
              <a:ext cx="804334" cy="6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-15</a:t>
              </a: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pic>
          <p:nvPicPr>
            <p:cNvPr id="86" name="図 39" descr="loggw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5400000">
              <a:off x="14630704" y="27505441"/>
              <a:ext cx="2349409" cy="66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" name="円形吹き出し 102"/>
          <p:cNvSpPr/>
          <p:nvPr/>
        </p:nvSpPr>
        <p:spPr>
          <a:xfrm>
            <a:off x="6580195" y="1500174"/>
            <a:ext cx="2278085" cy="785818"/>
          </a:xfrm>
          <a:prstGeom prst="wedgeEllipseCallout">
            <a:avLst>
              <a:gd name="adj1" fmla="val -59806"/>
              <a:gd name="adj2" fmla="val 37294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+mn-cs"/>
            </a:endParaRPr>
          </a:p>
        </p:txBody>
      </p:sp>
      <p:sp>
        <p:nvSpPr>
          <p:cNvPr id="104" name="テキスト ボックス 54"/>
          <p:cNvSpPr txBox="1">
            <a:spLocks noChangeArrowheads="1"/>
          </p:cNvSpPr>
          <p:nvPr/>
        </p:nvSpPr>
        <p:spPr bwMode="auto">
          <a:xfrm>
            <a:off x="8092792" y="1644754"/>
            <a:ext cx="123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endParaRPr lang="ja-JP" altLang="en-US" dirty="0">
              <a:latin typeface="Tahoma" pitchFamily="34" charset="0"/>
            </a:endParaRPr>
          </a:p>
        </p:txBody>
      </p:sp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6796095" y="1717102"/>
          <a:ext cx="2014049" cy="456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385" name="数式" r:id="rId8" imgW="1054080" imgH="253800" progId="Equation.3">
                  <p:embed/>
                </p:oleObj>
              </mc:Choice>
              <mc:Fallback>
                <p:oleObj name="数式" r:id="rId8" imgW="105408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95" y="1717102"/>
                        <a:ext cx="2014049" cy="4564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Rectangle 11"/>
          <p:cNvSpPr>
            <a:spLocks noChangeArrowheads="1"/>
          </p:cNvSpPr>
          <p:nvPr/>
        </p:nvSpPr>
        <p:spPr bwMode="auto">
          <a:xfrm>
            <a:off x="1357290" y="895633"/>
            <a:ext cx="691276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観測データ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(2010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年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7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)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解析の暫定結果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プロトタイプ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6" name="角丸四角形 15"/>
          <p:cNvSpPr>
            <a:spLocks noChangeArrowheads="1"/>
          </p:cNvSpPr>
          <p:nvPr/>
        </p:nvSpPr>
        <p:spPr bwMode="auto">
          <a:xfrm>
            <a:off x="3743325" y="2132856"/>
            <a:ext cx="2500313" cy="3857625"/>
          </a:xfrm>
          <a:prstGeom prst="roundRect">
            <a:avLst>
              <a:gd name="adj" fmla="val 7523"/>
            </a:avLst>
          </a:prstGeom>
          <a:solidFill>
            <a:srgbClr val="CCFFCC">
              <a:alpha val="10000"/>
            </a:srgb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7" name="角丸四角形 16"/>
          <p:cNvSpPr>
            <a:spLocks noChangeArrowheads="1"/>
          </p:cNvSpPr>
          <p:nvPr/>
        </p:nvSpPr>
        <p:spPr bwMode="auto">
          <a:xfrm>
            <a:off x="6315075" y="2132856"/>
            <a:ext cx="2500313" cy="3857625"/>
          </a:xfrm>
          <a:prstGeom prst="roundRect">
            <a:avLst>
              <a:gd name="adj" fmla="val 7523"/>
            </a:avLst>
          </a:prstGeom>
          <a:solidFill>
            <a:srgbClr val="FFCCCC">
              <a:alpha val="10000"/>
            </a:srgbClr>
          </a:solidFill>
          <a:ln w="9525" algn="ctr">
            <a:solidFill>
              <a:srgbClr val="FFCCCC"/>
            </a:solidFill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8" name="角丸四角形 14"/>
          <p:cNvSpPr>
            <a:spLocks noChangeArrowheads="1"/>
          </p:cNvSpPr>
          <p:nvPr/>
        </p:nvSpPr>
        <p:spPr bwMode="auto">
          <a:xfrm>
            <a:off x="1187450" y="2132856"/>
            <a:ext cx="2500313" cy="3857625"/>
          </a:xfrm>
          <a:prstGeom prst="roundRect">
            <a:avLst>
              <a:gd name="adj" fmla="val 7523"/>
            </a:avLst>
          </a:prstGeom>
          <a:solidFill>
            <a:srgbClr val="CCECFF">
              <a:alpha val="10000"/>
            </a:srgbClr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9" name="正方形/長方形 13"/>
          <p:cNvSpPr>
            <a:spLocks noChangeArrowheads="1"/>
          </p:cNvSpPr>
          <p:nvPr/>
        </p:nvSpPr>
        <p:spPr bwMode="auto">
          <a:xfrm>
            <a:off x="1295400" y="2847231"/>
            <a:ext cx="2286000" cy="1714500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 dirty="0">
              <a:latin typeface="Tahoma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5" y="2871043"/>
            <a:ext cx="228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51517" y="2518618"/>
            <a:ext cx="18998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(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東京大学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,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-)</a:t>
            </a:r>
            <a:endParaRPr lang="ja-JP" altLang="en-US" sz="14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812664" y="2518618"/>
            <a:ext cx="1955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(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京都大学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, 2010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-)</a:t>
            </a:r>
            <a:endParaRPr lang="ja-JP" altLang="en-US" sz="14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" name="図 10" descr="setup_kyoto1002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7950" y="2901206"/>
            <a:ext cx="22145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428750" y="2502743"/>
            <a:ext cx="2214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ja-JP" sz="16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地球周回軌道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, 2009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-)</a:t>
            </a:r>
            <a:endParaRPr lang="ja-JP" altLang="en-US" sz="14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5" name="Picture 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00000">
            <a:off x="1422400" y="3069481"/>
            <a:ext cx="18764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157394" y="2132856"/>
            <a:ext cx="257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ねじれ型重力波検出器</a:t>
            </a:r>
            <a:r>
              <a:rPr lang="en-US" altLang="ja-JP" sz="18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A</a:t>
            </a:r>
            <a:endParaRPr lang="ja-JP" altLang="en-US" sz="18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713163" y="2132856"/>
            <a:ext cx="2541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ねじれ型重力波検出器</a:t>
            </a:r>
            <a:r>
              <a:rPr lang="en-US" altLang="ja-JP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B</a:t>
            </a:r>
            <a:endParaRPr lang="ja-JP" altLang="en-US" sz="18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286500" y="2132856"/>
            <a:ext cx="2543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ねじれ型重力波検出器</a:t>
            </a:r>
            <a:r>
              <a:rPr lang="en-US" altLang="ja-JP" sz="1800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endParaRPr lang="ja-JP" altLang="en-US" sz="1800" dirty="0">
              <a:solidFill>
                <a:srgbClr val="FF99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82575" y="4753818"/>
            <a:ext cx="855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ja-JP" altLang="en-US" sz="1400" dirty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</a:rPr>
              <a:t>試験マス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454128" y="4642693"/>
            <a:ext cx="19415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質量 </a:t>
            </a: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50g, </a:t>
            </a: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5cm</a:t>
            </a:r>
            <a:endParaRPr lang="ja-JP" altLang="en-US" sz="14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485604" y="4969718"/>
            <a:ext cx="18341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無重力浮上 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428750" y="5285631"/>
            <a:ext cx="1768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反射型フォトセンサ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438912" y="5606306"/>
            <a:ext cx="1805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スピン 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軌道運動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886679" y="4642693"/>
            <a:ext cx="21659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質量 </a:t>
            </a:r>
            <a:r>
              <a:rPr lang="en-US" altLang="ja-JP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150g, </a:t>
            </a:r>
            <a:r>
              <a:rPr lang="ja-JP" altLang="en-US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20cm</a:t>
            </a:r>
            <a:endParaRPr lang="ja-JP" altLang="en-US" sz="14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918050" y="4969718"/>
            <a:ext cx="2244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超電導磁気浮上 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886200" y="5285631"/>
            <a:ext cx="1500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レーザー干渉計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898900" y="5606306"/>
            <a:ext cx="14160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地上静置観測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506848" y="4642693"/>
            <a:ext cx="21659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質量 </a:t>
            </a:r>
            <a:r>
              <a:rPr lang="en-US" altLang="ja-JP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340g, </a:t>
            </a:r>
            <a:r>
              <a:rPr lang="ja-JP" altLang="en-US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25cm</a:t>
            </a:r>
            <a:endParaRPr lang="ja-JP" altLang="en-US" sz="1400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492875" y="4969718"/>
            <a:ext cx="2274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超電導磁気浮上 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6530975" y="5285631"/>
            <a:ext cx="1498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レーザー干渉計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529388" y="5606306"/>
            <a:ext cx="14160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地上静置観測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258763" y="5253881"/>
            <a:ext cx="903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ja-JP" altLang="en-US" sz="1400" dirty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</a:rPr>
              <a:t>変動検出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14313" y="5611068"/>
            <a:ext cx="992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ja-JP" altLang="en-US" sz="1400" dirty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</a:rPr>
              <a:t>位置・姿勢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2508250" y="4296618"/>
            <a:ext cx="114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ja-JP" sz="1200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 SDS-1/SWIM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115616" y="1372706"/>
            <a:ext cx="525658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つの地上装置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1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衛星搭載モジュール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Rotating 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AutoShape 58"/>
          <p:cNvSpPr>
            <a:spLocks noChangeArrowheads="1"/>
          </p:cNvSpPr>
          <p:nvPr/>
        </p:nvSpPr>
        <p:spPr bwMode="auto">
          <a:xfrm>
            <a:off x="1928794" y="2786058"/>
            <a:ext cx="5904749" cy="3467562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2896034"/>
            <a:ext cx="5820576" cy="321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785918" y="1659427"/>
            <a:ext cx="671517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Very low-freq. GW signal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(~10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-8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– 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-4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Hz)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is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up-converted to 2 x (Rotation freq.)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000100" y="1238241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Rotate the detector along its axis 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右矢印 10"/>
          <p:cNvSpPr/>
          <p:nvPr/>
        </p:nvSpPr>
        <p:spPr bwMode="auto">
          <a:xfrm>
            <a:off x="1571604" y="1709789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6"/>
          <p:cNvSpPr>
            <a:spLocks noChangeArrowheads="1"/>
          </p:cNvSpPr>
          <p:nvPr/>
        </p:nvSpPr>
        <p:spPr bwMode="auto">
          <a:xfrm>
            <a:off x="4787205" y="1020484"/>
            <a:ext cx="3889251" cy="5310352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1" dirty="0">
              <a:latin typeface="Tahoma" pitchFamily="34" charset="0"/>
            </a:endParaRPr>
          </a:p>
        </p:txBody>
      </p:sp>
      <p:sp>
        <p:nvSpPr>
          <p:cNvPr id="17" name="AutoShape 58"/>
          <p:cNvSpPr>
            <a:spLocks noChangeArrowheads="1"/>
          </p:cNvSpPr>
          <p:nvPr/>
        </p:nvSpPr>
        <p:spPr bwMode="auto">
          <a:xfrm>
            <a:off x="538733" y="1044472"/>
            <a:ext cx="3961259" cy="5259860"/>
          </a:xfrm>
          <a:prstGeom prst="roundRect">
            <a:avLst>
              <a:gd name="adj" fmla="val 6731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b="1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Comparison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406" y="1791056"/>
            <a:ext cx="3343305" cy="26642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787496" y="980728"/>
            <a:ext cx="407253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  <a:latin typeface="Tahoma" pitchFamily="34" charset="0"/>
              </a:rPr>
              <a:t>Conventional IFO</a:t>
            </a:r>
            <a:endParaRPr lang="en-US" altLang="ja-JP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249110" y="980728"/>
            <a:ext cx="342734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  <a:latin typeface="Tahoma" pitchFamily="34" charset="0"/>
              </a:rPr>
              <a:t>TOBA</a:t>
            </a:r>
            <a:endParaRPr lang="en-US" altLang="ja-JP" b="1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7" name="図 6" descr="setup_kyoto1002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2878" y="1865178"/>
            <a:ext cx="3357554" cy="2518166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815426" y="4527062"/>
            <a:ext cx="346854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Suspended as pendulum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         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Res. Freq.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~1Hz)</a:t>
            </a:r>
            <a:endParaRPr lang="en-US" altLang="ja-JP" sz="2000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969278" y="4509120"/>
            <a:ext cx="3249098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Torsion pendulum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      (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Res. freq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　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~1mHz)</a:t>
            </a:r>
            <a:endParaRPr lang="en-US" altLang="ja-JP" sz="20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27014" y="5214380"/>
            <a:ext cx="352896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Long baseline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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High sensitivity</a:t>
            </a:r>
            <a:endParaRPr lang="en-US" altLang="ja-JP" sz="2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973268" y="5220324"/>
            <a:ext cx="370318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Shorter length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 Simple config.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 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Common-mode rejection</a:t>
            </a:r>
            <a:endParaRPr lang="en-US" altLang="ja-JP" sz="2000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187624" y="1415228"/>
            <a:ext cx="385480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Obs. band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10Hz-1kHz</a:t>
            </a:r>
            <a:endParaRPr lang="en-US" altLang="ja-JP" sz="2000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402466" y="1412776"/>
            <a:ext cx="302721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Obs. band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　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10mHz-1Hz</a:t>
            </a:r>
            <a:endParaRPr lang="en-US" altLang="ja-JP" sz="2000" dirty="0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522809" y="5949280"/>
            <a:ext cx="2401119" cy="296367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6"/>
          <p:cNvSpPr>
            <a:spLocks noChangeArrowheads="1"/>
          </p:cNvSpPr>
          <p:nvPr/>
        </p:nvSpPr>
        <p:spPr bwMode="auto">
          <a:xfrm>
            <a:off x="785787" y="1000108"/>
            <a:ext cx="7929617" cy="500066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1" dirty="0">
              <a:latin typeface="Tahoma" pitchFamily="34" charset="0"/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971600" y="1643050"/>
            <a:ext cx="7632848" cy="342902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Fundamental noise level of TOBA</a:t>
            </a:r>
            <a:endParaRPr lang="ja-JP" altLang="en-US" sz="2800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44104" y="5216545"/>
            <a:ext cx="3932312" cy="1069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Freq. noise &lt; 10Hz/Hz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Freq. Noise CMRR&gt;100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Intensity noise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-7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residual RMS motion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m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85884" y="5143512"/>
            <a:ext cx="4572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6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6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57224" y="1011780"/>
            <a:ext cx="538806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Practical parameters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40698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100" y="1715629"/>
            <a:ext cx="7355324" cy="330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右矢印 11"/>
          <p:cNvSpPr/>
          <p:nvPr/>
        </p:nvSpPr>
        <p:spPr bwMode="auto">
          <a:xfrm>
            <a:off x="3786182" y="1095644"/>
            <a:ext cx="214314" cy="285752"/>
          </a:xfrm>
          <a:prstGeom prst="rightArrow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429520" y="1054700"/>
            <a:ext cx="164307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(at 0.1 Hz)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8" name="図 1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145505" y="1069770"/>
            <a:ext cx="3196132" cy="338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4250293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714348" y="2011322"/>
            <a:ext cx="7715304" cy="406088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6350">
            <a:solidFill>
              <a:srgbClr val="B2B2B2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600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2066943"/>
            <a:ext cx="73437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 </a:t>
            </a:r>
            <a:r>
              <a:rPr lang="en-US" altLang="ja-JP" dirty="0" smtClean="0"/>
              <a:t>Sensitivity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28662" y="857232"/>
            <a:ext cx="5429288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Comparison with the other detectors</a:t>
            </a:r>
          </a:p>
        </p:txBody>
      </p:sp>
      <p:pic>
        <p:nvPicPr>
          <p:cNvPr id="16" name="図 15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5000"/>
          </a:blip>
          <a:stretch>
            <a:fillRect/>
          </a:stretch>
        </p:blipFill>
        <p:spPr>
          <a:xfrm>
            <a:off x="3887069" y="6107477"/>
            <a:ext cx="1970815" cy="250481"/>
          </a:xfrm>
          <a:prstGeom prst="rect">
            <a:avLst/>
          </a:prstGeom>
          <a:noFill/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500166" y="1262794"/>
            <a:ext cx="7143800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DECIGO/BBO band: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Between ground-based detectors and LISA bands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428728" y="6072206"/>
            <a:ext cx="350046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Characteristic amplitude :</a:t>
            </a:r>
            <a:endParaRPr lang="en-US" altLang="ja-JP" sz="16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031254" y="6085854"/>
            <a:ext cx="2585416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(Dimensionless strain)</a:t>
            </a:r>
            <a:endParaRPr lang="en-US" altLang="ja-JP" sz="16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>
            <a:off x="2428860" y="3302970"/>
            <a:ext cx="2428892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9999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テキスト ボックス 23"/>
          <p:cNvSpPr txBox="1"/>
          <p:nvPr/>
        </p:nvSpPr>
        <p:spPr>
          <a:xfrm rot="860354">
            <a:off x="3313321" y="3385653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200" dirty="0" smtClean="0">
                <a:solidFill>
                  <a:srgbClr val="FF9999"/>
                </a:solidFill>
                <a:latin typeface="Tahoma" pitchFamily="34" charset="0"/>
              </a:rPr>
              <a:t>SQL</a:t>
            </a:r>
            <a:endParaRPr kumimoji="1" lang="ja-JP" altLang="en-US" sz="1200" dirty="0" smtClean="0">
              <a:solidFill>
                <a:srgbClr val="FF99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68113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Optical readout noise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788024" y="3645023"/>
            <a:ext cx="4104456" cy="2204527"/>
            <a:chOff x="971600" y="1643050"/>
            <a:chExt cx="7632848" cy="3429024"/>
          </a:xfrm>
        </p:grpSpPr>
        <p:sp>
          <p:nvSpPr>
            <p:cNvPr id="6" name="AutoShape 56"/>
            <p:cNvSpPr>
              <a:spLocks noChangeArrowheads="1"/>
            </p:cNvSpPr>
            <p:nvPr/>
          </p:nvSpPr>
          <p:spPr bwMode="auto">
            <a:xfrm>
              <a:off x="971600" y="1643050"/>
              <a:ext cx="7632848" cy="3429024"/>
            </a:xfrm>
            <a:prstGeom prst="roundRect">
              <a:avLst>
                <a:gd name="adj" fmla="val 6731"/>
              </a:avLst>
            </a:prstGeom>
            <a:solidFill>
              <a:srgbClr val="000000">
                <a:alpha val="20000"/>
              </a:srgbClr>
            </a:solidFill>
            <a:ln w="317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3100" y="1715629"/>
              <a:ext cx="7355324" cy="3304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6024534" y="3106909"/>
            <a:ext cx="293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Nd:YAG 1064nm, Power 10W, </a:t>
            </a:r>
          </a:p>
          <a:p>
            <a:pPr algn="l">
              <a:buNone/>
            </a:pPr>
            <a:r>
              <a:rPr kumimoji="1"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Short FP cavity,   Finesse 100</a:t>
            </a:r>
            <a:endParaRPr kumimoji="1" lang="ja-JP" altLang="en-US" sz="1400" baseline="300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395536" y="3551304"/>
            <a:ext cx="4239309" cy="2325968"/>
            <a:chOff x="1928794" y="2786058"/>
            <a:chExt cx="5904749" cy="3467562"/>
          </a:xfrm>
        </p:grpSpPr>
        <p:sp>
          <p:nvSpPr>
            <p:cNvPr id="9" name="AutoShape 58"/>
            <p:cNvSpPr>
              <a:spLocks noChangeArrowheads="1"/>
            </p:cNvSpPr>
            <p:nvPr/>
          </p:nvSpPr>
          <p:spPr bwMode="auto">
            <a:xfrm>
              <a:off x="1928794" y="2786058"/>
              <a:ext cx="5904749" cy="3467562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9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00232" y="2896034"/>
              <a:ext cx="5820576" cy="3219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テキスト ボックス 10"/>
          <p:cNvSpPr txBox="1"/>
          <p:nvPr/>
        </p:nvSpPr>
        <p:spPr>
          <a:xfrm>
            <a:off x="755576" y="1340768"/>
            <a:ext cx="2714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Optical readout noise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93378" y="1732746"/>
            <a:ext cx="5028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Readout by short FP cavities at the bar edge.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- Reference mirrors fixed to isolated base plate.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右矢印 12"/>
          <p:cNvSpPr/>
          <p:nvPr/>
        </p:nvSpPr>
        <p:spPr bwMode="auto">
          <a:xfrm>
            <a:off x="1331640" y="2499685"/>
            <a:ext cx="243515" cy="209235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01430" y="2420675"/>
            <a:ext cx="363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Shot noise  + Rad. Pressure noise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17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/>
          <p:cNvGrpSpPr/>
          <p:nvPr/>
        </p:nvGrpSpPr>
        <p:grpSpPr>
          <a:xfrm>
            <a:off x="4283968" y="3501008"/>
            <a:ext cx="4536504" cy="2376264"/>
            <a:chOff x="971600" y="1643050"/>
            <a:chExt cx="7632848" cy="3429024"/>
          </a:xfrm>
        </p:grpSpPr>
        <p:sp>
          <p:nvSpPr>
            <p:cNvPr id="33" name="AutoShape 56"/>
            <p:cNvSpPr>
              <a:spLocks noChangeArrowheads="1"/>
            </p:cNvSpPr>
            <p:nvPr/>
          </p:nvSpPr>
          <p:spPr bwMode="auto">
            <a:xfrm>
              <a:off x="971600" y="1643050"/>
              <a:ext cx="7632848" cy="3429024"/>
            </a:xfrm>
            <a:prstGeom prst="roundRect">
              <a:avLst>
                <a:gd name="adj" fmla="val 6731"/>
              </a:avLst>
            </a:prstGeom>
            <a:solidFill>
              <a:srgbClr val="000000">
                <a:alpha val="20000"/>
              </a:srgbClr>
            </a:solidFill>
            <a:ln w="317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3100" y="1715629"/>
              <a:ext cx="7355324" cy="3304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8" name="AutoShape 56"/>
          <p:cNvSpPr>
            <a:spLocks noChangeArrowheads="1"/>
          </p:cNvSpPr>
          <p:nvPr/>
        </p:nvSpPr>
        <p:spPr bwMode="auto">
          <a:xfrm>
            <a:off x="5418680" y="1988840"/>
            <a:ext cx="1856526" cy="720080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 thermal noise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1560" y="1444714"/>
            <a:ext cx="3360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Thermal noise of bar mode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77514" y="1916832"/>
            <a:ext cx="4091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Differential readout at the edges </a:t>
            </a: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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Contribution of odd modes 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5647537" y="1916832"/>
            <a:ext cx="1732775" cy="548766"/>
            <a:chOff x="5331201" y="1260997"/>
            <a:chExt cx="2333768" cy="801982"/>
          </a:xfrm>
        </p:grpSpPr>
        <p:sp>
          <p:nvSpPr>
            <p:cNvPr id="19" name="フリーフォーム 18"/>
            <p:cNvSpPr/>
            <p:nvPr/>
          </p:nvSpPr>
          <p:spPr bwMode="auto">
            <a:xfrm>
              <a:off x="5331201" y="1788785"/>
              <a:ext cx="2333768" cy="274194"/>
            </a:xfrm>
            <a:custGeom>
              <a:avLst/>
              <a:gdLst>
                <a:gd name="connsiteX0" fmla="*/ 0 w 2333768"/>
                <a:gd name="connsiteY0" fmla="*/ 208533 h 548388"/>
                <a:gd name="connsiteX1" fmla="*/ 518615 w 2333768"/>
                <a:gd name="connsiteY1" fmla="*/ 481489 h 548388"/>
                <a:gd name="connsiteX2" fmla="*/ 887105 w 2333768"/>
                <a:gd name="connsiteY2" fmla="*/ 508784 h 548388"/>
                <a:gd name="connsiteX3" fmla="*/ 1678675 w 2333768"/>
                <a:gd name="connsiteY3" fmla="*/ 3817 h 548388"/>
                <a:gd name="connsiteX4" fmla="*/ 2333768 w 2333768"/>
                <a:gd name="connsiteY4" fmla="*/ 317715 h 54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768" h="548388">
                  <a:moveTo>
                    <a:pt x="0" y="208533"/>
                  </a:moveTo>
                  <a:cubicBezTo>
                    <a:pt x="185382" y="319990"/>
                    <a:pt x="370764" y="431447"/>
                    <a:pt x="518615" y="481489"/>
                  </a:cubicBezTo>
                  <a:cubicBezTo>
                    <a:pt x="666466" y="531531"/>
                    <a:pt x="693762" y="588396"/>
                    <a:pt x="887105" y="508784"/>
                  </a:cubicBezTo>
                  <a:cubicBezTo>
                    <a:pt x="1080448" y="429172"/>
                    <a:pt x="1437565" y="35662"/>
                    <a:pt x="1678675" y="3817"/>
                  </a:cubicBezTo>
                  <a:cubicBezTo>
                    <a:pt x="1919785" y="-28028"/>
                    <a:pt x="2126776" y="144843"/>
                    <a:pt x="2333768" y="317715"/>
                  </a:cubicBezTo>
                </a:path>
              </a:pathLst>
            </a:custGeom>
            <a:noFill/>
            <a:ln w="1270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25" name="直線矢印コネクタ 24"/>
            <p:cNvCxnSpPr/>
            <p:nvPr/>
          </p:nvCxnSpPr>
          <p:spPr bwMode="auto">
            <a:xfrm>
              <a:off x="5436096" y="1408834"/>
              <a:ext cx="0" cy="357909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直線矢印コネクタ 27"/>
            <p:cNvCxnSpPr/>
            <p:nvPr/>
          </p:nvCxnSpPr>
          <p:spPr bwMode="auto">
            <a:xfrm>
              <a:off x="7654696" y="1426424"/>
              <a:ext cx="0" cy="357909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テキスト ボックス 28"/>
            <p:cNvSpPr txBox="1"/>
            <p:nvPr/>
          </p:nvSpPr>
          <p:spPr>
            <a:xfrm>
              <a:off x="5520550" y="1260997"/>
              <a:ext cx="826159" cy="404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altLang="ja-JP" sz="1200" dirty="0" smtClean="0">
                  <a:solidFill>
                    <a:srgbClr val="99CCFF"/>
                  </a:solidFill>
                  <a:latin typeface="Tahoma" pitchFamily="34" charset="0"/>
                </a:rPr>
                <a:t>Readout</a:t>
              </a:r>
              <a:endParaRPr kumimoji="1" lang="ja-JP" altLang="en-US" sz="1200" dirty="0" smtClean="0">
                <a:solidFill>
                  <a:srgbClr val="99CCFF"/>
                </a:solidFill>
                <a:latin typeface="Tahoma" pitchFamily="34" charset="0"/>
              </a:endParaRPr>
            </a:p>
          </p:txBody>
        </p:sp>
        <p:cxnSp>
          <p:nvCxnSpPr>
            <p:cNvPr id="27" name="直線コネクタ 26"/>
            <p:cNvCxnSpPr>
              <a:stCxn id="19" idx="0"/>
              <a:endCxn id="19" idx="4"/>
            </p:cNvCxnSpPr>
            <p:nvPr/>
          </p:nvCxnSpPr>
          <p:spPr bwMode="auto">
            <a:xfrm>
              <a:off x="5331201" y="1893052"/>
              <a:ext cx="2333768" cy="54591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9" name="テキスト ボックス 38"/>
          <p:cNvSpPr txBox="1"/>
          <p:nvPr/>
        </p:nvSpPr>
        <p:spPr>
          <a:xfrm>
            <a:off x="467544" y="4820959"/>
            <a:ext cx="36395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By keeping the total mass,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- High Q and low T is better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- Shorter is better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- 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High Young's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modulus is better</a:t>
            </a:r>
            <a:endParaRPr kumimoji="1" lang="ja-JP" altLang="en-US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182600" y="4211796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99CC"/>
                </a:solidFill>
                <a:latin typeface="Tahoma" pitchFamily="34" charset="0"/>
              </a:rPr>
              <a:t>8x10</a:t>
            </a:r>
            <a:r>
              <a:rPr lang="en-US" altLang="ja-JP" sz="1800" baseline="30000" dirty="0" smtClean="0">
                <a:solidFill>
                  <a:srgbClr val="FF99CC"/>
                </a:solidFill>
                <a:latin typeface="Tahoma" pitchFamily="34" charset="0"/>
              </a:rPr>
              <a:t>-20</a:t>
            </a:r>
            <a:r>
              <a:rPr lang="en-US" altLang="ja-JP" sz="1800" dirty="0" smtClean="0">
                <a:solidFill>
                  <a:srgbClr val="FF99CC"/>
                </a:solidFill>
                <a:latin typeface="Tahoma" pitchFamily="34" charset="0"/>
              </a:rPr>
              <a:t>  1/Hz</a:t>
            </a:r>
            <a:r>
              <a:rPr lang="en-US" altLang="ja-JP" sz="1800" baseline="30000" dirty="0" smtClean="0">
                <a:solidFill>
                  <a:srgbClr val="FF99CC"/>
                </a:solidFill>
                <a:latin typeface="Tahoma" pitchFamily="34" charset="0"/>
              </a:rPr>
              <a:t>1/2</a:t>
            </a:r>
            <a:r>
              <a:rPr lang="en-US" altLang="ja-JP" sz="1800" dirty="0" smtClean="0">
                <a:solidFill>
                  <a:srgbClr val="FF99CC"/>
                </a:solidFill>
                <a:latin typeface="Tahoma" pitchFamily="34" charset="0"/>
              </a:rPr>
              <a:t> at 0.1Hz</a:t>
            </a:r>
            <a:endParaRPr kumimoji="1" lang="ja-JP" altLang="en-US" sz="1800" dirty="0" smtClean="0">
              <a:solidFill>
                <a:srgbClr val="FF99CC"/>
              </a:solidFill>
              <a:latin typeface="Tahoma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94595" y="3225750"/>
            <a:ext cx="3177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Aluminum bar (7.6 ton) 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   length 10 m, </a:t>
            </a:r>
            <a:r>
              <a:rPr lang="en-US" altLang="ja-JP" sz="1800" dirty="0" smtClean="0">
                <a:solidFill>
                  <a:srgbClr val="B2B2B2"/>
                </a:solidFill>
                <a:latin typeface="Symbol" pitchFamily="18" charset="2"/>
              </a:rPr>
              <a:t>f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0.3 m</a:t>
            </a:r>
          </a:p>
          <a:p>
            <a:pPr algn="l">
              <a:buNone/>
            </a:pPr>
            <a:r>
              <a:rPr kumimoji="1"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   Temp. 4K, Q 10</a:t>
            </a:r>
            <a:r>
              <a:rPr kumimoji="1" lang="en-US" altLang="ja-JP" sz="1800" baseline="30000" dirty="0" smtClean="0">
                <a:solidFill>
                  <a:srgbClr val="B2B2B2"/>
                </a:solidFill>
                <a:latin typeface="Tahoma" pitchFamily="34" charset="0"/>
              </a:rPr>
              <a:t>7</a:t>
            </a:r>
            <a:endParaRPr kumimoji="1" lang="ja-JP" altLang="en-US" sz="1800" baseline="300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43" name="右矢印 42"/>
          <p:cNvSpPr/>
          <p:nvPr/>
        </p:nvSpPr>
        <p:spPr bwMode="auto">
          <a:xfrm>
            <a:off x="976192" y="4291844"/>
            <a:ext cx="243515" cy="209235"/>
          </a:xfrm>
          <a:prstGeom prst="rightArrow">
            <a:avLst/>
          </a:prstGeom>
          <a:solidFill>
            <a:srgbClr val="FF99CC">
              <a:alpha val="10000"/>
            </a:srgbClr>
          </a:solidFill>
          <a:ln w="127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243462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15901"/>
            <a:ext cx="5328592" cy="336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角丸四角形 1"/>
          <p:cNvSpPr/>
          <p:nvPr/>
        </p:nvSpPr>
        <p:spPr bwMode="auto">
          <a:xfrm>
            <a:off x="5036646" y="2402953"/>
            <a:ext cx="1423988" cy="1336755"/>
          </a:xfrm>
          <a:prstGeom prst="roundRect">
            <a:avLst>
              <a:gd name="adj" fmla="val 5788"/>
            </a:avLst>
          </a:prstGeom>
          <a:solidFill>
            <a:srgbClr val="000000">
              <a:alpha val="8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6767660" y="3019267"/>
            <a:ext cx="826303" cy="1131823"/>
          </a:xfrm>
          <a:prstGeom prst="roundRect">
            <a:avLst>
              <a:gd name="adj" fmla="val 5788"/>
            </a:avLst>
          </a:prstGeom>
          <a:solidFill>
            <a:srgbClr val="000000">
              <a:alpha val="8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7850153" y="3909395"/>
            <a:ext cx="826303" cy="982080"/>
          </a:xfrm>
          <a:prstGeom prst="roundRect">
            <a:avLst>
              <a:gd name="adj" fmla="val 5788"/>
            </a:avLst>
          </a:prstGeom>
          <a:solidFill>
            <a:srgbClr val="000000">
              <a:alpha val="8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Chirp waveform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908720"/>
            <a:ext cx="6387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Phenomenological waveform by numerical simulation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49421" y="1700808"/>
            <a:ext cx="4630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For BH inspiral (no tidal deformation).</a:t>
            </a:r>
          </a:p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Include chirp, merger, and ring-down.</a:t>
            </a:r>
          </a:p>
          <a:p>
            <a:pPr algn="l">
              <a:buNone/>
            </a:pPr>
            <a:r>
              <a:rPr kumimoji="1"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Include spin effect.</a:t>
            </a:r>
            <a:endParaRPr kumimoji="1" lang="ja-JP" altLang="en-US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85330" y="4077868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Inspiral</a:t>
            </a:r>
            <a:endParaRPr kumimoji="1" lang="ja-JP" altLang="en-US" sz="140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68290" y="4583698"/>
            <a:ext cx="738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Merger</a:t>
            </a:r>
            <a:endParaRPr kumimoji="1" lang="ja-JP" altLang="en-US" sz="1400" dirty="0" smtClean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10497" y="5427289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Ringdown</a:t>
            </a:r>
            <a:endParaRPr kumimoji="1" lang="ja-JP" altLang="en-US" sz="1400" dirty="0" smtClean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1583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46" y="2510983"/>
            <a:ext cx="142398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3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71257"/>
            <a:ext cx="828675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3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70" y="3909395"/>
            <a:ext cx="719138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598390" y="4077868"/>
            <a:ext cx="2818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GW from BH merger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 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- 100 Msolar equal mass</a:t>
            </a:r>
          </a:p>
          <a:p>
            <a:pPr algn="l">
              <a:buNone/>
            </a:pPr>
            <a:r>
              <a:rPr kumimoji="1" lang="en-US" altLang="ja-JP" sz="180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kumimoji="1"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- Spin parameter 0.5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- Distance 100 Mpc</a:t>
            </a:r>
            <a:r>
              <a:rPr kumimoji="1"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 </a:t>
            </a:r>
            <a:endParaRPr kumimoji="1" lang="ja-JP" altLang="en-US" sz="18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313179" y="1301326"/>
            <a:ext cx="2438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808080"/>
                </a:solidFill>
                <a:latin typeface="Tahoma" pitchFamily="34" charset="0"/>
              </a:rPr>
              <a:t>(Ajith+ arXiv 0909.2867)</a:t>
            </a:r>
            <a:endParaRPr kumimoji="1" lang="ja-JP" altLang="en-US" sz="1600" dirty="0" smtClean="0">
              <a:solidFill>
                <a:srgbClr val="80808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4572000" y="3786190"/>
            <a:ext cx="857256" cy="357190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1857364"/>
            <a:ext cx="7920880" cy="450059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2285984" y="4071942"/>
            <a:ext cx="1571636" cy="500066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 Sensitivity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571768" y="3977350"/>
            <a:ext cx="2500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</a:rPr>
              <a:t>Rot. Freq.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5x10</a:t>
            </a:r>
            <a:r>
              <a:rPr lang="en-US" altLang="ja-JP" sz="1400" b="1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-5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Hz</a:t>
            </a:r>
            <a:endParaRPr lang="en-US" altLang="ja-JP" sz="1400" b="1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 bwMode="auto">
          <a:xfrm flipV="1">
            <a:off x="3779912" y="4051992"/>
            <a:ext cx="576064" cy="72008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2555776" y="3043880"/>
            <a:ext cx="1224136" cy="1080120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000760" y="883491"/>
            <a:ext cx="2928926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2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</a:t>
            </a: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1064nm</a:t>
            </a:r>
            <a:endParaRPr lang="en-US" altLang="ja-JP" sz="12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Q-value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214414" y="1000108"/>
            <a:ext cx="5072098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Sensitivity example</a:t>
            </a:r>
          </a:p>
        </p:txBody>
      </p:sp>
      <p:pic>
        <p:nvPicPr>
          <p:cNvPr id="1630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071678"/>
            <a:ext cx="7624969" cy="423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714876" y="4286256"/>
            <a:ext cx="114300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10W, </a:t>
            </a:r>
            <a:r>
              <a:rPr lang="en-US" altLang="ja-JP" sz="1200" b="1" i="1" dirty="0" smtClean="0">
                <a:solidFill>
                  <a:srgbClr val="CCECFF"/>
                </a:solidFill>
                <a:latin typeface="Tahoma" pitchFamily="34" charset="0"/>
              </a:rPr>
              <a:t>F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100</a:t>
            </a:r>
            <a:endParaRPr lang="en-US" altLang="ja-JP" sz="12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3500430" y="4009257"/>
            <a:ext cx="114300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0.3W</a:t>
            </a:r>
            <a:endParaRPr lang="en-US" altLang="ja-JP" sz="12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714612" y="3714752"/>
            <a:ext cx="114300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1m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W</a:t>
            </a:r>
            <a:endParaRPr lang="en-US" altLang="ja-JP" sz="12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 bwMode="auto">
          <a:xfrm>
            <a:off x="6143636" y="3643314"/>
            <a:ext cx="2786082" cy="2786082"/>
          </a:xfrm>
          <a:prstGeom prst="roundRect">
            <a:avLst>
              <a:gd name="adj" fmla="val 7115"/>
            </a:avLst>
          </a:prstGeom>
          <a:solidFill>
            <a:srgbClr val="FFFFFF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FFFF"/>
                </a:solidFill>
              </a:rPr>
              <a:t>Topic</a:t>
            </a:r>
            <a:endParaRPr lang="en-US" altLang="ja-JP" sz="2000" dirty="0">
              <a:solidFill>
                <a:srgbClr val="FFFFFF"/>
              </a:solidFill>
            </a:endParaRPr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9869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altLang="ja-JP" sz="2200" dirty="0"/>
              <a:t>Homodyne detection  </a:t>
            </a:r>
            <a:endParaRPr lang="en-US" altLang="ja-JP" sz="1600" dirty="0"/>
          </a:p>
        </p:txBody>
      </p:sp>
      <p:pic>
        <p:nvPicPr>
          <p:cNvPr id="498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243013"/>
            <a:ext cx="2952750" cy="2195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98693" name="Rectangle 5"/>
          <p:cNvSpPr>
            <a:spLocks noChangeArrowheads="1"/>
          </p:cNvSpPr>
          <p:nvPr/>
        </p:nvSpPr>
        <p:spPr bwMode="auto">
          <a:xfrm>
            <a:off x="1187450" y="2420938"/>
            <a:ext cx="4897438" cy="11695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V.B.Braginsky, Ya.B.Zel’dovich, and V.N.Rudenko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Sov. Phys.- JETP Lett. 10 (1969) 280.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Being introduced in: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C.W.Misner, K.S.Thorne, J.A.Wheeler,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‘Gravitation’ W.H.Freedman (1973)  pp.1016.</a:t>
            </a:r>
          </a:p>
        </p:txBody>
      </p:sp>
      <p:pic>
        <p:nvPicPr>
          <p:cNvPr id="498694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8413" y="3789363"/>
            <a:ext cx="2255837" cy="2535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98695" name="Rectangle 7"/>
          <p:cNvSpPr>
            <a:spLocks noChangeArrowheads="1"/>
          </p:cNvSpPr>
          <p:nvPr/>
        </p:nvSpPr>
        <p:spPr bwMode="auto">
          <a:xfrm>
            <a:off x="539750" y="1196975"/>
            <a:ext cx="5040313" cy="1190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Ideas of :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Bar rotation by tidal acceleration by GW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Detection of Circularly polarized GWs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Heterodyne detection method</a:t>
            </a:r>
          </a:p>
        </p:txBody>
      </p:sp>
      <p:sp>
        <p:nvSpPr>
          <p:cNvPr id="498696" name="Rectangle 8"/>
          <p:cNvSpPr>
            <a:spLocks noChangeArrowheads="1"/>
          </p:cNvSpPr>
          <p:nvPr/>
        </p:nvSpPr>
        <p:spPr bwMode="auto">
          <a:xfrm>
            <a:off x="755650" y="4025900"/>
            <a:ext cx="5040313" cy="915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Observation with torsion antenna :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Cryogenic torsion antenna to observe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continuous GWs from Grab pulsar </a:t>
            </a:r>
          </a:p>
        </p:txBody>
      </p:sp>
      <p:sp>
        <p:nvSpPr>
          <p:cNvPr id="498697" name="Rectangle 9"/>
          <p:cNvSpPr>
            <a:spLocks noChangeArrowheads="1"/>
          </p:cNvSpPr>
          <p:nvPr/>
        </p:nvSpPr>
        <p:spPr bwMode="auto">
          <a:xfrm>
            <a:off x="1258888" y="5084763"/>
            <a:ext cx="4679950" cy="11695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S.Owa, et al.,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‘Cryogenic Detector for Gravitational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Radiation from the Crab Pulsar’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Proceedings of the fourth Mercel  Grossmann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Meeting on General Relativity (1986).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/>
              <a:t>SDS-1</a:t>
            </a:r>
            <a:r>
              <a:rPr lang="ja-JP" altLang="en-US" sz="2800" dirty="0"/>
              <a:t>衛星での実証</a:t>
            </a:r>
          </a:p>
        </p:txBody>
      </p:sp>
      <p:sp>
        <p:nvSpPr>
          <p:cNvPr id="2457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dirty="0" smtClean="0"/>
              <a:t>GWADW2012 (May 17, 2012, Hawaii, USA)</a:t>
            </a:r>
          </a:p>
        </p:txBody>
      </p:sp>
      <p:sp>
        <p:nvSpPr>
          <p:cNvPr id="24580" name="AutoShape 2"/>
          <p:cNvSpPr>
            <a:spLocks noChangeArrowheads="1"/>
          </p:cNvSpPr>
          <p:nvPr/>
        </p:nvSpPr>
        <p:spPr bwMode="auto">
          <a:xfrm>
            <a:off x="323850" y="3357562"/>
            <a:ext cx="5688013" cy="3071833"/>
          </a:xfrm>
          <a:prstGeom prst="roundRect">
            <a:avLst>
              <a:gd name="adj" fmla="val 3069"/>
            </a:avLst>
          </a:prstGeom>
          <a:solidFill>
            <a:srgbClr val="C0C0C0">
              <a:alpha val="89803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>
              <a:buFontTx/>
              <a:buChar char="•"/>
            </a:pPr>
            <a:endParaRPr lang="ja-JP" altLang="en-US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581" name="AutoShape 3"/>
          <p:cNvSpPr>
            <a:spLocks noChangeArrowheads="1"/>
          </p:cNvSpPr>
          <p:nvPr/>
        </p:nvSpPr>
        <p:spPr bwMode="auto">
          <a:xfrm>
            <a:off x="395288" y="4325342"/>
            <a:ext cx="1655762" cy="510778"/>
          </a:xfrm>
          <a:prstGeom prst="roundRect">
            <a:avLst>
              <a:gd name="adj" fmla="val 16667"/>
            </a:avLst>
          </a:prstGeom>
          <a:solidFill>
            <a:srgbClr val="99CCFF">
              <a:alpha val="50195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Tx/>
              <a:buChar char="•"/>
            </a:pPr>
            <a:endParaRPr lang="ja-JP" altLang="en-US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583" name="Rectangle 5"/>
          <p:cNvSpPr>
            <a:spLocks noChangeArrowheads="1"/>
          </p:cNvSpPr>
          <p:nvPr/>
        </p:nvSpPr>
        <p:spPr bwMode="auto">
          <a:xfrm>
            <a:off x="898526" y="1355039"/>
            <a:ext cx="481648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開発による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100kg</a:t>
            </a:r>
            <a:r>
              <a:rPr lang="ja-JP" altLang="en-US" sz="2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級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の技術実証</a:t>
            </a:r>
            <a:r>
              <a:rPr lang="ja-JP" altLang="en-US" sz="2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 </a:t>
            </a:r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733443" y="958406"/>
            <a:ext cx="6481763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SDS-1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(Small Demonstration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Satellite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- 1)</a:t>
            </a:r>
            <a:endParaRPr lang="en-US" altLang="ja-JP" sz="18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585" name="Rectangle 7"/>
          <p:cNvSpPr>
            <a:spLocks noChangeArrowheads="1"/>
          </p:cNvSpPr>
          <p:nvPr/>
        </p:nvSpPr>
        <p:spPr bwMode="auto">
          <a:xfrm>
            <a:off x="1249371" y="1839574"/>
            <a:ext cx="4965703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Size : 70x70x60cm,Weight : 100kg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Power : &gt;100W, Downlink : ~5kbps 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Orbit   : SSO (~660km)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Spin stabilization and 3-axis attitude control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Mission Lifetime : ~Half year (nominal) </a:t>
            </a:r>
          </a:p>
        </p:txBody>
      </p:sp>
      <p:pic>
        <p:nvPicPr>
          <p:cNvPr id="24586" name="Picture 8" descr="Mission equipment loaded on the SDS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5E0E6"/>
              </a:clrFrom>
              <a:clrTo>
                <a:srgbClr val="E5E0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3500438"/>
            <a:ext cx="56165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755650" y="6237288"/>
            <a:ext cx="3024188" cy="2270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</a:rPr>
              <a:t>http://www.iat.jaxa.jp/info/prm/2007/019/01.html</a:t>
            </a:r>
          </a:p>
        </p:txBody>
      </p:sp>
      <p:sp>
        <p:nvSpPr>
          <p:cNvPr id="24588" name="Rectangle 10"/>
          <p:cNvSpPr>
            <a:spLocks noChangeArrowheads="1"/>
          </p:cNvSpPr>
          <p:nvPr/>
        </p:nvSpPr>
        <p:spPr bwMode="auto">
          <a:xfrm>
            <a:off x="6156325" y="1412875"/>
            <a:ext cx="2808288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SDS-1 and GOSAT</a:t>
            </a:r>
          </a:p>
          <a:p>
            <a:pPr marL="457200" indent="-457200"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(Press Release, November 4, 2008)</a:t>
            </a:r>
          </a:p>
          <a:p>
            <a:pPr marL="457200" indent="-457200"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Photo from </a:t>
            </a: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</a:rPr>
              <a:t>M</a:t>
            </a:r>
            <a:r>
              <a:rPr lang="en-US" altLang="ja-JP" sz="10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ainich Newspaper </a:t>
            </a: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Web</a:t>
            </a:r>
          </a:p>
        </p:txBody>
      </p:sp>
      <p:pic>
        <p:nvPicPr>
          <p:cNvPr id="24589" name="Picture 11" descr="20081104-00000024-maip-soci-view-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850" y="1989138"/>
            <a:ext cx="26003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SDS-1/SWIM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GWADW2012 (May 17, 2012, Hawaii, USA)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688" y="857232"/>
            <a:ext cx="312592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928689" y="1155011"/>
            <a:ext cx="3857625" cy="1988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SDS-1/SWIM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2005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検討・開発開始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.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23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日打上げ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2011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 運用停止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.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全ての機器で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 full success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以上を達成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004205" y="111983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写真：</a:t>
            </a:r>
            <a:r>
              <a:rPr kumimoji="1" lang="en-US" altLang="ja-JP" sz="14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4684237"/>
            <a:ext cx="4392612" cy="466130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4684237"/>
            <a:ext cx="4248150" cy="466130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773508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837008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86221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467121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476646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692546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564208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386408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897583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926158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</a:t>
            </a:r>
            <a:r>
              <a:rPr lang="en-US" altLang="ja-JP" sz="2800" dirty="0" smtClean="0">
                <a:latin typeface="Symbol" pitchFamily="18" charset="2"/>
              </a:rPr>
              <a:t>mn</a:t>
            </a:r>
            <a:r>
              <a:rPr lang="ja-JP" altLang="en-US" sz="2800" dirty="0" smtClean="0">
                <a:latin typeface="Symbol" pitchFamily="18" charset="2"/>
              </a:rPr>
              <a:t>　</a:t>
            </a:r>
            <a:r>
              <a:rPr lang="en-US" altLang="ja-JP" sz="2800" dirty="0" smtClean="0"/>
              <a:t>GW sensor</a:t>
            </a:r>
            <a:endParaRPr lang="en-US" altLang="ja-JP" sz="2800" dirty="0"/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GWADW2012 (May 17, 2012, Hawaii, USA)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20485"/>
            <a:ext cx="6215078" cy="10747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Tiny GW sensor : 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T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est-mass 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l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ength ~ 50mm</a:t>
            </a:r>
            <a:endParaRPr kumimoji="1" lang="en-US" altLang="ja-JP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Launch in Jan. 2009,  Decommission</a:t>
            </a:r>
            <a:r>
              <a:rPr kumimoji="1" lang="en-US" altLang="ja-JP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in Sept. 2010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    Successful operation and data-taking </a:t>
            </a:r>
            <a:endParaRPr kumimoji="1" lang="en-US" altLang="ja-JP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48476" y="1447850"/>
            <a:ext cx="455785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 Module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6"/>
          <p:cNvSpPr>
            <a:spLocks noChangeArrowheads="1"/>
          </p:cNvSpPr>
          <p:nvPr/>
        </p:nvSpPr>
        <p:spPr bwMode="auto">
          <a:xfrm>
            <a:off x="818847" y="1000108"/>
            <a:ext cx="7929617" cy="500066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1" dirty="0">
              <a:latin typeface="Tahoma" pitchFamily="34" charset="0"/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971600" y="1643050"/>
            <a:ext cx="7632848" cy="342902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Fundamental noise level of TOBA</a:t>
            </a:r>
            <a:endParaRPr lang="ja-JP" altLang="en-US" sz="2800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44104" y="5216545"/>
            <a:ext cx="3932312" cy="1069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Freq. noise &lt; 10Hz/Hz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Freq. Noise CMRR&gt;100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Intensity noise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-7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residual RMS motion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m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85884" y="5143512"/>
            <a:ext cx="4572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6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6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</a:t>
            </a: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93132" y="980728"/>
            <a:ext cx="538806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Practical parameters</a:t>
            </a:r>
            <a:endParaRPr lang="en-US" altLang="ja-JP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40698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100" y="1715629"/>
            <a:ext cx="7355324" cy="330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右矢印 11"/>
          <p:cNvSpPr/>
          <p:nvPr/>
        </p:nvSpPr>
        <p:spPr bwMode="auto">
          <a:xfrm>
            <a:off x="3786182" y="1095644"/>
            <a:ext cx="214314" cy="285752"/>
          </a:xfrm>
          <a:prstGeom prst="rightArrow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429520" y="1054700"/>
            <a:ext cx="164307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(at 0.1 Hz)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8" name="図 1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145505" y="1069770"/>
            <a:ext cx="3196132" cy="338147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85784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r>
              <a:rPr lang="en-US" altLang="ja-JP" dirty="0" smtClean="0"/>
              <a:t> </a:t>
            </a:r>
            <a:r>
              <a:rPr lang="ja-JP" altLang="en-US" dirty="0" smtClean="0"/>
              <a:t>軌道上実証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GWADW2012 (May 17, 2012, Hawaii, USA)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428595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+mn-lt"/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+mn-lt"/>
              </a:rPr>
              <a:t>  In-orbit operation</a:t>
            </a:r>
            <a:endParaRPr kumimoji="1" lang="ja-JP" altLang="en-US" sz="20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+mj-lt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28596" y="5572140"/>
            <a:ext cx="3286147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j-lt"/>
              </a:rPr>
              <a:t>Operation:  May 12, 2009</a:t>
            </a:r>
            <a:endParaRPr kumimoji="1" lang="ja-JP" altLang="en-US" sz="1800" kern="1200" dirty="0">
              <a:solidFill>
                <a:srgbClr val="F8F8F8"/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428596" y="5960926"/>
            <a:ext cx="3286148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Downlink:   ~ a week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71471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+mn-lt"/>
              </a:rPr>
              <a:t>Test mass controlled</a:t>
            </a:r>
            <a:endParaRPr kumimoji="1" lang="ja-JP" altLang="en-US" sz="20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857223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857223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Error signal </a:t>
            </a:r>
            <a:r>
              <a:rPr lang="en-US" altLang="ja-JP" sz="1800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 zero</a:t>
            </a: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 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857223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857223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    in x and y DoF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  <a:latin typeface="Tahoma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Sensitivity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857250" y="1772816"/>
            <a:ext cx="7500938" cy="4513684"/>
          </a:xfrm>
          <a:prstGeom prst="roundRect">
            <a:avLst>
              <a:gd name="adj" fmla="val 4239"/>
            </a:avLst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2019300"/>
            <a:ext cx="7358062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237402" y="857232"/>
            <a:ext cx="612068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Observation by SWIM and ground-based detectors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st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run June 17 2010,   2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nd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run July15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2010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Dynamic Quadrupole moment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86" y="1690711"/>
            <a:ext cx="4329566" cy="5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827584" y="1124744"/>
            <a:ext cx="518457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Dynamic </a:t>
            </a:r>
            <a:r>
              <a:rPr kumimoji="0" lang="en-US" altLang="ja-JP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quadrupole moment</a:t>
            </a: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827584" y="2819426"/>
            <a:ext cx="518457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 case of bar rotation…</a:t>
            </a:r>
            <a:endParaRPr kumimoji="0" lang="en-US" altLang="ja-JP" sz="2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29487"/>
            <a:ext cx="525392" cy="2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2627610" y="2348880"/>
            <a:ext cx="3384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dirty="0" smtClean="0">
                <a:solidFill>
                  <a:srgbClr val="DDDDDD"/>
                </a:solidFill>
                <a:latin typeface="Tahoma" pitchFamily="34" charset="0"/>
              </a:rPr>
              <a:t>: Mode pattern function</a:t>
            </a:r>
            <a:endParaRPr kumimoji="0" lang="en-US" altLang="ja-JP" sz="16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33" y="2946270"/>
            <a:ext cx="1941427" cy="2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0" name="図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29000"/>
            <a:ext cx="2795534" cy="197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714348" y="1888396"/>
            <a:ext cx="7715304" cy="406088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6350">
            <a:solidFill>
              <a:srgbClr val="B2B2B2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600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944017"/>
            <a:ext cx="73437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 </a:t>
            </a:r>
            <a:r>
              <a:rPr lang="en-US" altLang="ja-JP" dirty="0" smtClean="0"/>
              <a:t>Sensitivity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GWADW2012 (May 17, 2012, Hawaii, USA)</a:t>
            </a:r>
            <a:endParaRPr lang="en-US" altLang="ja-JP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55576" y="836712"/>
            <a:ext cx="5429288" cy="46019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Comparison with the other detectors</a:t>
            </a:r>
          </a:p>
        </p:txBody>
      </p:sp>
      <p:pic>
        <p:nvPicPr>
          <p:cNvPr id="16" name="図 15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5000"/>
          </a:blip>
          <a:stretch>
            <a:fillRect/>
          </a:stretch>
        </p:blipFill>
        <p:spPr>
          <a:xfrm>
            <a:off x="3887069" y="6107477"/>
            <a:ext cx="1970815" cy="250481"/>
          </a:xfrm>
          <a:prstGeom prst="rect">
            <a:avLst/>
          </a:prstGeom>
          <a:noFill/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8066" y="1413937"/>
            <a:ext cx="810441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DECIGO/BBO band: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Between ground-based detectors and LISA bands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428728" y="6072206"/>
            <a:ext cx="350046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Characteristic amplitude :</a:t>
            </a:r>
            <a:endParaRPr lang="en-US" altLang="ja-JP" sz="16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031254" y="6085854"/>
            <a:ext cx="2585416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(Dimensionless strain)</a:t>
            </a:r>
            <a:endParaRPr lang="en-US" altLang="ja-JP" sz="16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>
            <a:off x="2428860" y="3180044"/>
            <a:ext cx="2428892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9999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テキスト ボックス 23"/>
          <p:cNvSpPr txBox="1"/>
          <p:nvPr/>
        </p:nvSpPr>
        <p:spPr>
          <a:xfrm rot="860354">
            <a:off x="3313321" y="3262727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200" dirty="0" smtClean="0">
                <a:solidFill>
                  <a:srgbClr val="FF9999"/>
                </a:solidFill>
                <a:latin typeface="Tahoma" pitchFamily="34" charset="0"/>
              </a:rPr>
              <a:t>SQL</a:t>
            </a:r>
            <a:endParaRPr kumimoji="1" lang="ja-JP" altLang="en-US" sz="1200" dirty="0" smtClean="0">
              <a:solidFill>
                <a:srgbClr val="FF9999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q^{ij}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71.25"/>
  <p:tag name="PICTUREFILESIZE" val="13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0.75"/>
  <p:tag name="PICTUREFILESIZE" val="5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RE} = 3.1 \times 10^{30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5.9204"/>
  <p:tag name="PICTUREFILESIZE" val="111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FW} = 1.7 \times 10^{31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0.9604"/>
  <p:tag name="PICTUREFILESIZE" val="1158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h_{\rm gw} \sim  10^{-17} \  {\rm Hz^{-1/2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00.8804"/>
  <p:tag name="PICTUREFILESIZE" val="121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q^{ij}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71.25"/>
  <p:tag name="PICTUREFILESIZE" val="13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0.75"/>
  <p:tag name="PICTUREFILESIZE" val="5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 \left({ \ddot{\theta}+{\omega_0 \over Q} \dot{\theta}&#10;     +\omega_0^2 \theta}\right)&#10;    ={1\over 4}q^{ij} \cdot \ddot{h}_{ij} (t) 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8"/>
  <p:tag name="PICTUREFILESIZE" val="3635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(\omega \gg \omega_0)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5.875"/>
  <p:tag name="PICTUREFILESIZE" val="404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\tilde{\theta}(\omega) =&#10;      {1 \over 2}  \alpha \tilde{h}_\times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9.8403"/>
  <p:tag name="PICTUREFILESIZE" val="150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 h \sim {\delta L \over L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61.92016"/>
  <p:tag name="PICTUREFILESIZE" val="42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\alpha = {\int\ (x^2 - y^2)\ dV \over \int\ (x^2+y^2)\ dV }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93.9204"/>
  <p:tag name="PICTUREFILESIZE" val="2252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\tilde{\theta}(\omega) =&#10;      {1 \over 2}  \alpha \tilde{h}_\times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9.8403"/>
  <p:tag name="PICTUREFILESIZE" val="1509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 = \int\rho (x^2+y^2)\ dV 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00.8804"/>
  <p:tag name="PICTUREFILESIZE" val="179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 =  M\cdot L^2/12 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38.0003"/>
  <p:tag name="PICTUREFILESIZE" val="783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 =  M\cdot L^2/4 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6.0002"/>
  <p:tag name="PICTUREFILESIZE" val="740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h_{\rm bar} \propto L^2 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90.96016"/>
  <p:tag name="PICTUREFILESIZE" val="505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h_{\rm SQL} \propto 1/\sqrt{I} \propto 1/L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95.8404"/>
  <p:tag name="PICTUREFILESIZE" val="117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h_{\rm bar} \propto 1/I \propto 1/L^2 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5.9204"/>
  <p:tag name="PICTUREFILESIZE" val="999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h_{\rm bar} \propto 1/I \propto 1/(M\cdot L^2)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1.8405"/>
  <p:tag name="PICTUREFILESIZE" val="1345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  \ddot{\theta}+ \gamma \dot{\theta}&#10;     +\kappa \theta&#10;    ={1\over 4}q^{ij} \cdot \ddot{h}_{ij} (t) 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60.8806"/>
  <p:tag name="PICTUREFILESIZE" val="244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 h \sim \delta \theta \sim {\delta L \over L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9.9202"/>
  <p:tag name="PICTUREFILESIZE" val="702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 (\omega_0=\sqrt{\kappa/I},\ \ Q=I\omega_0/\gamma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2.0005"/>
  <p:tag name="PICTUREFILESIZE" val="1761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T_{\rm ther} =\sqrt{4 \gamma k_{\rm B} T}&#10;     =\sqrt{4 (I \omega_0/Q) k_{\rm B} T  }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42.0007"/>
  <p:tag name="PICTUREFILESIZE" val="2400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h_{\rm ther} =  {4 \over \alpha \omega^2}&#10;                 \cdot \sqrt{k_{\rm B} T \omega_0 \over I Q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16.9605"/>
  <p:tag name="PICTUREFILESIZE" val="2558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T_{\rm tidal} \simeq {2GM_{\rm s} I \over r^3} \sin(2 \phi)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22.0005"/>
  <p:tag name="PICTUREFILESIZE" val="208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\delta h_{\rm tidal} \simeq {12 G a M_{\rm s} \over r^4 \omega^2}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69.9203"/>
  <p:tag name="PICTUREFILESIZE" val="165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h_{\rm ther} =  {4 \over \alpha}&#10;                 \cdot \sqrt{k_{\rm B} T \over I \omega_0^3 Q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0.9604"/>
  <p:tag name="PICTUREFILESIZE" val="252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tilde{h} \simeq 3\times 10^{-19}\ \ [{\rm Hz}^{-1/2}]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5.9205"/>
  <p:tag name="PICTUREFILESIZE" val="1295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h_{\rm c} = \tilde{h}\times \sqrt{f_{\rm center}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1.8403"/>
  <p:tag name="PICTUREFILESIZE" val="84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tilde{h} \simeq 3\times 10^{-19}\ \ [{\rm Hz}^{-1/2}]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5.9205"/>
  <p:tag name="PICTUREFILESIZE" val="1295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sim 10^5 M_{\odot},   \ {\rm SNR =5 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98.0004"/>
  <p:tag name="PICTUREFILESIZE" val="112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SQL $ \propto 1/(M\cdot L^2)^{1/2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10.0004"/>
  <p:tag name="PICTUREFILESIZE" val="121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 \sim 10^{-7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17.8402"/>
  <p:tag name="PICTUREFILESIZE" val="671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tilde{h} \simeq 2\times 10^{-9}\ \ [{\rm Hz}^{-1/2}]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25.8405"/>
  <p:tag name="PICTUREFILESIZE" val="1254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eq}(f_0) = {10 \pi^2 \over 3 H_0^2} &#10;      f_0^3 \,\tilde{h}^2(f_0)&#10;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6.9605"/>
  <p:tag name="PICTUREFILESIZE" val="3029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f_0 = 0.2\, [{\rm Hz}],\ f_{\rm BW} = 0.01\,[{\rm Hz}]&#10;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03.8406"/>
  <p:tag name="PICTUREFILESIZE" val="1398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verline{\Omega_{\rm eq}} = 2.9 \times 10^{17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0.8803"/>
  <p:tag name="PICTUREFILESIZE" val="96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40.80008"/>
  <p:tag name="PICTUREFILESIZE" val="205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40.80008"/>
  <p:tag name="PICTUREFILESIZE" val="205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C = \int_{\overline{\Omega_{\rm eq}}}^\infty  &#10;    P(\Omega_{\rm es}|\Omega_{\rm gw})\, d\Omega_{\rm es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60.8806"/>
  <p:tag name="PICTUREFILESIZE" val="2549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verline{\Omega_{\rm eq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7.92008"/>
  <p:tag name="PICTUREFILESIZE" val="188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P(\Omega_{\rm es}|\Omega_{\rm gw})&#10;     \propto {\rm exp} \left[{ &#10;        -{(\Omega_{\rm es}-\Omega_{\rm gw})^2&#10;         \over  2\Omega_{\rm gw}^2/N} &#10;      }\right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54.0007"/>
  <p:tag name="PICTUREFILESIZE" val="431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tilde{h} \simeq 3\times 10^{-19}\ \ [{\rm Hz}^{-1/2}]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5.9205"/>
  <p:tag name="PICTUREFILESIZE" val="1295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UL} = 4.3 \times 10^{17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4.9604"/>
  <p:tag name="PICTUREFILESIZE" val="1110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\sqrt{T_{\rm obs}\ \Delta f_{\rm obs}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6.0002"/>
  <p:tag name="PICTUREFILESIZE" val="910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UL} &lt; 9 \times 10^{15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3.8403"/>
  <p:tag name="PICTUREFILESIZE" val="1014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tilde{h} \simeq 3\times 10^{-19}\ \ [{\rm Hz}^{-1/2}]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5.9205"/>
  <p:tag name="PICTUREFILESIZE" val="1295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h_{\rm c} = \tilde{h}\times \sqrt{f_{\rm center}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1.8403"/>
  <p:tag name="PICTUREFILESIZE" val="843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q^{ij} \equiv \int \rho \left({&#10;     x^i w^j+ w^i x^j -{2\over 3} \delta^{ij} x_k w^k&#10;   }\right) dV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69.8408"/>
  <p:tag name="PICTUREFILESIZE" val="3593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\vec{w}({\bf x}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44.88008"/>
  <p:tag name="PICTUREFILESIZE" val="205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\vec{w}({\bf x})= (-y,x,0)&#10;$$&#10;\end{document}&#10;"/>
  <p:tag name="EXTERNALNAME" val="figure"/>
  <p:tag name="BLEND" val="False"/>
  <p:tag name="TRANSPARENT" val="True"/>
  <p:tag name="KEEPFILES" val="True"/>
  <p:tag name="DEBUGPAUSE" val="False"/>
  <p:tag name="RESOLUTION" val="300"/>
  <p:tag name="TIMEOUT" val="15"/>
  <p:tag name="BITMAPFORMAT" val="bmpmono"/>
  <p:tag name="DEBUGINTERACTIVE" val="True"/>
  <p:tag name="ORIGWIDTH" val="165.8403"/>
  <p:tag name="PICTUREFILESIZE" val="736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  q^{11}&amp;=&amp;\int \rho (-2 x y)\  dV  \\&#10;   q^{22}&amp;=&amp;\int \rho (2 x y) \ dV \\&#10;   q^{12}&amp;=&amp;\int \rho (x^2- y^2)\ dV  \\&#10;   q^{21}&amp;=&amp;\int \rho (y^2-x^2) \ dV  &#10;\end{eqnarray*}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8.8005"/>
  <p:tag name="PICTUREFILESIZE" val="901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h_{\rm c} = \tilde{h}\times \sqrt{f_{\rm center}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1.8403"/>
  <p:tag name="PICTUREFILESIZE" val="84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sim 10^5 M_{\odot},   \ {\rm SNR =5 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98.0004"/>
  <p:tag name="PICTUREFILESIZE" val="11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 \left({ \ddot{\theta}+{\omega_0 \over Q} \dot{\theta}&#10;     +\omega_0^2 \theta}\right)&#10;    ={1\over 4}q^{ij} \cdot \ddot{h}_{ij} (t) 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8"/>
  <p:tag name="PICTUREFILESIZE" val="363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theta_{\rm diff} \simeq  \alpha \left({\omega_{\rm g}\over 2 \omega_{\rm rot} }\right)^2&#10;     \left[{&#10;     h_\times \cos (2\omega_{\rm rot} t)&#10;   +  h_+ \sin (2\omega_{\rm rot} t) }\right],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507.841"/>
  <p:tag name="PICTUREFILESIZE" val="63578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58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47297</TotalTime>
  <Words>5603</Words>
  <Application>Microsoft Office PowerPoint</Application>
  <PresentationFormat>画面に合わせる (4:3)</PresentationFormat>
  <Paragraphs>1104</Paragraphs>
  <Slides>82</Slides>
  <Notes>60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82</vt:i4>
      </vt:variant>
    </vt:vector>
  </HeadingPairs>
  <TitlesOfParts>
    <vt:vector size="93" baseType="lpstr">
      <vt:lpstr>Arial</vt:lpstr>
      <vt:lpstr>ＭＳ Ｐゴシック</vt:lpstr>
      <vt:lpstr>Tahoma</vt:lpstr>
      <vt:lpstr>Symbol</vt:lpstr>
      <vt:lpstr>HGS創英角ﾎﾟｯﾌﾟ体</vt:lpstr>
      <vt:lpstr>HGP創英角ｺﾞｼｯｸUB</vt:lpstr>
      <vt:lpstr>Wingdings</vt:lpstr>
      <vt:lpstr>Gill Sans MT</vt:lpstr>
      <vt:lpstr>Times New Roman</vt:lpstr>
      <vt:lpstr>Inspiral</vt:lpstr>
      <vt:lpstr>数式</vt:lpstr>
      <vt:lpstr>TOBA: Torsion-Bar Antenna</vt:lpstr>
      <vt:lpstr>Motivation</vt:lpstr>
      <vt:lpstr>PowerPoint プレゼンテーション</vt:lpstr>
      <vt:lpstr>PowerPoint プレゼンテーション</vt:lpstr>
      <vt:lpstr>TOBA</vt:lpstr>
      <vt:lpstr>Detection principle</vt:lpstr>
      <vt:lpstr>Comparison</vt:lpstr>
      <vt:lpstr>Fundamental noise level of TOBA</vt:lpstr>
      <vt:lpstr>TOBA Sensitivity</vt:lpstr>
      <vt:lpstr>Observable range</vt:lpstr>
      <vt:lpstr>And more…</vt:lpstr>
      <vt:lpstr>Schematic design</vt:lpstr>
      <vt:lpstr>Rotating TOBA</vt:lpstr>
      <vt:lpstr>Rotating TOBA</vt:lpstr>
      <vt:lpstr>Sensitivity by R-TOBA</vt:lpstr>
      <vt:lpstr>PowerPoint プレゼンテーション</vt:lpstr>
      <vt:lpstr>PowerPoint プレゼンテーション</vt:lpstr>
      <vt:lpstr>Rotating TOBA : SWIMmn</vt:lpstr>
      <vt:lpstr>Sensitivity</vt:lpstr>
      <vt:lpstr>Observation by SWIM</vt:lpstr>
      <vt:lpstr>Upper Limit on GWB</vt:lpstr>
      <vt:lpstr>PowerPoint プレゼンテーション</vt:lpstr>
      <vt:lpstr>TOBA next plan</vt:lpstr>
      <vt:lpstr>Concepts</vt:lpstr>
      <vt:lpstr>Gravity gradient noise</vt:lpstr>
      <vt:lpstr>Medium-scale TOBA candidates</vt:lpstr>
      <vt:lpstr>Sensitivity estimation</vt:lpstr>
      <vt:lpstr>Medium-scale TOBA design</vt:lpstr>
      <vt:lpstr>Medium-scale TOBA design</vt:lpstr>
      <vt:lpstr>PowerPoint プレゼンテーション</vt:lpstr>
      <vt:lpstr>Summary (1/2)</vt:lpstr>
      <vt:lpstr>Summary (2/2)</vt:lpstr>
      <vt:lpstr>PowerPoint プレゼンテーション</vt:lpstr>
      <vt:lpstr>PowerPoint プレゼンテーション</vt:lpstr>
      <vt:lpstr>Detector response</vt:lpstr>
      <vt:lpstr>Bar shape</vt:lpstr>
      <vt:lpstr>Bar material</vt:lpstr>
      <vt:lpstr>Interferometer configuration</vt:lpstr>
      <vt:lpstr>Seismic noise</vt:lpstr>
      <vt:lpstr>Bar thermal noise</vt:lpstr>
      <vt:lpstr>Suspension thermal noise</vt:lpstr>
      <vt:lpstr>Gravity gradient noise</vt:lpstr>
      <vt:lpstr>Open questions…</vt:lpstr>
      <vt:lpstr>TOBA prototype example (2)</vt:lpstr>
      <vt:lpstr>Discussions</vt:lpstr>
      <vt:lpstr>TOBA prototype plan</vt:lpstr>
      <vt:lpstr>TOBA prototype example (1)</vt:lpstr>
      <vt:lpstr>Resonant detector</vt:lpstr>
      <vt:lpstr>Fundamental noise level of TOBA</vt:lpstr>
      <vt:lpstr>Optical readout noise</vt:lpstr>
      <vt:lpstr>TOBA Sensitivity</vt:lpstr>
      <vt:lpstr>Fundamental noise level of TOBA</vt:lpstr>
      <vt:lpstr>Chirp waveform</vt:lpstr>
      <vt:lpstr>Observable range</vt:lpstr>
      <vt:lpstr>Background GWs</vt:lpstr>
      <vt:lpstr>Sensitivity by R-TOBA</vt:lpstr>
      <vt:lpstr>Small-scale TOBA</vt:lpstr>
      <vt:lpstr>Small-scale TOBA at Tokyo</vt:lpstr>
      <vt:lpstr>Small-scale TOBA at Kyoto</vt:lpstr>
      <vt:lpstr>Sensitivity of small TOBA</vt:lpstr>
      <vt:lpstr>GWB observation by small TOBA</vt:lpstr>
      <vt:lpstr>Upper limit on GWB</vt:lpstr>
      <vt:lpstr>Comparison with previous results</vt:lpstr>
      <vt:lpstr>Observation with two detectors</vt:lpstr>
      <vt:lpstr>Observation with two detectors</vt:lpstr>
      <vt:lpstr>Sensitivities</vt:lpstr>
      <vt:lpstr>結果の見通し</vt:lpstr>
      <vt:lpstr>プロトタイプ</vt:lpstr>
      <vt:lpstr>Rotating TOBA</vt:lpstr>
      <vt:lpstr>Fundamental noise level of TOBA</vt:lpstr>
      <vt:lpstr>TOBA Sensitivity</vt:lpstr>
      <vt:lpstr>Optical readout noise</vt:lpstr>
      <vt:lpstr>Bar thermal noise</vt:lpstr>
      <vt:lpstr>Chirp waveform</vt:lpstr>
      <vt:lpstr>TOBA Sensitivity</vt:lpstr>
      <vt:lpstr>Topic</vt:lpstr>
      <vt:lpstr>SDS-1衛星での実証</vt:lpstr>
      <vt:lpstr>SDS-1/SWIM</vt:lpstr>
      <vt:lpstr>SWIMmn　GW sensor</vt:lpstr>
      <vt:lpstr>SWIMmn 軌道上実証</vt:lpstr>
      <vt:lpstr>Sensitivity</vt:lpstr>
      <vt:lpstr>Dynamic Quadrupole moment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2813</cp:revision>
  <dcterms:created xsi:type="dcterms:W3CDTF">2002-03-19T09:15:24Z</dcterms:created>
  <dcterms:modified xsi:type="dcterms:W3CDTF">2012-05-17T11:29:50Z</dcterms:modified>
</cp:coreProperties>
</file>