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75" r:id="rId4"/>
    <p:sldId id="260" r:id="rId5"/>
    <p:sldId id="280" r:id="rId6"/>
    <p:sldId id="257" r:id="rId7"/>
    <p:sldId id="279" r:id="rId8"/>
    <p:sldId id="259" r:id="rId9"/>
    <p:sldId id="283" r:id="rId10"/>
    <p:sldId id="264" r:id="rId11"/>
    <p:sldId id="265" r:id="rId12"/>
    <p:sldId id="262" r:id="rId13"/>
    <p:sldId id="266" r:id="rId14"/>
    <p:sldId id="268" r:id="rId15"/>
    <p:sldId id="287" r:id="rId16"/>
    <p:sldId id="267" r:id="rId17"/>
    <p:sldId id="288" r:id="rId18"/>
    <p:sldId id="271" r:id="rId19"/>
    <p:sldId id="281" r:id="rId20"/>
    <p:sldId id="285" r:id="rId21"/>
    <p:sldId id="289" r:id="rId22"/>
    <p:sldId id="286" r:id="rId23"/>
    <p:sldId id="291" r:id="rId24"/>
    <p:sldId id="290" r:id="rId25"/>
    <p:sldId id="274" r:id="rId26"/>
    <p:sldId id="270" r:id="rId27"/>
    <p:sldId id="276" r:id="rId28"/>
    <p:sldId id="292" r:id="rId29"/>
    <p:sldId id="273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 showGuides="1">
      <p:cViewPr>
        <p:scale>
          <a:sx n="125" d="100"/>
          <a:sy n="125" d="100"/>
        </p:scale>
        <p:origin x="-928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Relationship Id="rId2" Type="http://schemas.openxmlformats.org/officeDocument/2006/relationships/image" Target="../media/image1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DC49C-005D-8545-B233-E3A37EA67A5B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C5109-A3B3-744F-8FE3-C2A7DD7D1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02D52-579E-764D-ABE7-8ECE93154AA0}" type="slidenum">
              <a:rPr lang="en-GB"/>
              <a:pPr/>
              <a:t>2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2E515-B863-7C4C-854A-2D8567197314}" type="slidenum">
              <a:rPr lang="en-GB"/>
              <a:pPr/>
              <a:t>3</a:t>
            </a:fld>
            <a:endParaRPr lang="en-GB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02D52-579E-764D-ABE7-8ECE93154AA0}" type="slidenum">
              <a:rPr lang="en-GB"/>
              <a:pPr/>
              <a:t>10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02D52-579E-764D-ABE7-8ECE93154AA0}" type="slidenum">
              <a:rPr lang="en-GB"/>
              <a:pPr/>
              <a:t>11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05/07/12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0B1226-3E46-8749-B793-68F202CAAC46}" type="slidenum">
              <a:rPr lang="en-US"/>
              <a:pPr/>
              <a:t>17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5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0A0335-6B09-3348-A912-25E487134AFA}" type="slidenum">
              <a:rPr lang="en-GB">
                <a:solidFill>
                  <a:srgbClr val="C0504D"/>
                </a:solidFill>
              </a:rPr>
              <a:pPr>
                <a:defRPr/>
              </a:pPr>
              <a:t>24</a:t>
            </a:fld>
            <a:endParaRPr lang="en-GB">
              <a:solidFill>
                <a:srgbClr val="C0504D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3893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Symbol" charset="2"/>
              </a:rPr>
              <a:t>30 M</a:t>
            </a:r>
            <a:r>
              <a:rPr lang="en-US" sz="2400" b="1" baseline="-25000" dirty="0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Wingdings 2" charset="2"/>
              </a:rPr>
              <a:t></a:t>
            </a: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Symbol" charset="2"/>
              </a:rPr>
              <a:t>, 0.1-d orbit, </a:t>
            </a:r>
            <a:r>
              <a:rPr lang="en-US" sz="2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Symbol" charset="2"/>
              </a:rPr>
              <a:t>e</a:t>
            </a: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Symbol" charset="2"/>
              </a:rPr>
              <a:t>=0.9</a:t>
            </a:r>
          </a:p>
          <a:p>
            <a:pPr eaLnBrk="1" hangingPunct="1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02D52-579E-764D-ABE7-8ECE93154AA0}" type="slidenum">
              <a:rPr lang="en-GB"/>
              <a:pPr/>
              <a:t>30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884488" y="61991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E9E55C5-AB12-7542-8275-47F996FBC1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5464" y="49463"/>
            <a:ext cx="70550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B3261-0D1F-A74A-B66D-61D638162675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08A0-1477-6D4A-AC34-1F0673736B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2" descr="nanograv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" y="0"/>
            <a:ext cx="1738620" cy="1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gif"/><Relationship Id="rId5" Type="http://schemas.openxmlformats.org/officeDocument/2006/relationships/image" Target="../media/image46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gif"/><Relationship Id="rId5" Type="http://schemas.openxmlformats.org/officeDocument/2006/relationships/image" Target="../media/image50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gif"/><Relationship Id="rId12" Type="http://schemas.openxmlformats.org/officeDocument/2006/relationships/image" Target="../media/image50.gif"/><Relationship Id="rId13" Type="http://schemas.openxmlformats.org/officeDocument/2006/relationships/image" Target="../media/image45.gif"/><Relationship Id="rId14" Type="http://schemas.openxmlformats.org/officeDocument/2006/relationships/image" Target="../media/image46.gif"/><Relationship Id="rId15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7.jpeg"/><Relationship Id="rId10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dirty="0" smtClean="0"/>
              <a:t>Current and Future Instrumentation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8796" y="3886200"/>
            <a:ext cx="4855517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Joseph Lazio</a:t>
            </a:r>
          </a:p>
          <a:p>
            <a:r>
              <a:rPr lang="en-US" sz="2800" dirty="0" smtClean="0"/>
              <a:t>Jet Propulsion Laboratory, California Institute of Technology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483023" y="6373857"/>
            <a:ext cx="2646942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© 2012 California Institute of Technology.  Government sponsorship acknowledged.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638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latin typeface="Comic Sans MS" pitchFamily="1" charset="0"/>
                <a:ea typeface="ＭＳ Ｐゴシック" pitchFamily="1" charset="-128"/>
                <a:cs typeface="ＭＳ Ｐゴシック" pitchFamily="1" charset="-128"/>
              </a:rPr>
              <a:t>				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9091" name="Rectangle 11"/>
          <p:cNvSpPr>
            <a:spLocks noChangeArrowheads="1"/>
          </p:cNvSpPr>
          <p:nvPr/>
        </p:nvSpPr>
        <p:spPr bwMode="auto">
          <a:xfrm>
            <a:off x="493713" y="-261938"/>
            <a:ext cx="184150" cy="4572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Title 4"/>
          <p:cNvSpPr>
            <a:spLocks noGrp="1"/>
          </p:cNvSpPr>
          <p:nvPr>
            <p:ph type="title"/>
          </p:nvPr>
        </p:nvSpPr>
        <p:spPr>
          <a:xfrm>
            <a:off x="1737360" y="0"/>
            <a:ext cx="7025640" cy="1066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a typeface="ＭＳ Ｐゴシック" pitchFamily="1" charset="-128"/>
                <a:cs typeface="ＭＳ Ｐゴシック" pitchFamily="1" charset="-128"/>
              </a:rPr>
              <a:t>Pulsar Timing Arrays</a:t>
            </a:r>
            <a:br>
              <a:rPr lang="en-US" sz="4000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Current Instrumentation</a:t>
            </a:r>
            <a:endParaRPr lang="en-US" sz="40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89093" name="Picture 8" descr="IPTAscop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1" y="1205078"/>
            <a:ext cx="6363185" cy="522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4638" y="2053590"/>
            <a:ext cx="2392362" cy="351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6403826" y="1879600"/>
            <a:ext cx="2740174" cy="382016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638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latin typeface="Comic Sans MS" pitchFamily="1" charset="0"/>
                <a:ea typeface="ＭＳ Ｐゴシック" pitchFamily="1" charset="-128"/>
                <a:cs typeface="ＭＳ Ｐゴシック" pitchFamily="1" charset="-128"/>
              </a:rPr>
              <a:t>				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latin typeface="Comic Sans M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9091" name="Rectangle 11"/>
          <p:cNvSpPr>
            <a:spLocks noChangeArrowheads="1"/>
          </p:cNvSpPr>
          <p:nvPr/>
        </p:nvSpPr>
        <p:spPr bwMode="auto">
          <a:xfrm>
            <a:off x="493713" y="-261938"/>
            <a:ext cx="184150" cy="4572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Title 4"/>
          <p:cNvSpPr>
            <a:spLocks noGrp="1"/>
          </p:cNvSpPr>
          <p:nvPr>
            <p:ph type="title"/>
          </p:nvPr>
        </p:nvSpPr>
        <p:spPr>
          <a:xfrm>
            <a:off x="1737360" y="0"/>
            <a:ext cx="7025640" cy="1066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a typeface="ＭＳ Ｐゴシック" pitchFamily="1" charset="-128"/>
                <a:cs typeface="ＭＳ Ｐゴシック" pitchFamily="1" charset="-128"/>
              </a:rPr>
              <a:t>Pulsar Timing Arrays</a:t>
            </a:r>
            <a:br>
              <a:rPr lang="en-US" sz="4000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Current Instrumentation</a:t>
            </a:r>
            <a:endParaRPr lang="en-US" sz="40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89093" name="Picture 8" descr="IPTAscop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1" y="1205078"/>
            <a:ext cx="6363185" cy="522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4638" y="2053590"/>
            <a:ext cx="2392362" cy="351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7" descr="timing_moores_la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71" y="1792561"/>
            <a:ext cx="7878031" cy="37725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68320" y="2053590"/>
            <a:ext cx="3139440" cy="4695160"/>
            <a:chOff x="3068320" y="2053590"/>
            <a:chExt cx="3139440" cy="4695160"/>
          </a:xfrm>
        </p:grpSpPr>
        <p:cxnSp>
          <p:nvCxnSpPr>
            <p:cNvPr id="10" name="Straight Connector 9"/>
            <p:cNvCxnSpPr/>
            <p:nvPr/>
          </p:nvCxnSpPr>
          <p:spPr>
            <a:xfrm rot="5400000">
              <a:off x="1682115" y="3439795"/>
              <a:ext cx="2782570" cy="10160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1"/>
            </p:cNvCxnSpPr>
            <p:nvPr/>
          </p:nvCxnSpPr>
          <p:spPr>
            <a:xfrm rot="10800000">
              <a:off x="3078482" y="4836161"/>
              <a:ext cx="629918" cy="15894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708400" y="6102419"/>
              <a:ext cx="2499360" cy="646331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Discovery of millisecond pulsars (</a:t>
              </a:r>
              <a:r>
                <a:rPr lang="en-US" dirty="0" err="1" smtClean="0">
                  <a:solidFill>
                    <a:schemeClr val="bg1"/>
                  </a:solidFill>
                </a:rPr>
                <a:t>MSPs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063750"/>
            <a:ext cx="2672398" cy="4654520"/>
            <a:chOff x="2915920" y="2053590"/>
            <a:chExt cx="2672398" cy="4654520"/>
          </a:xfrm>
        </p:grpSpPr>
        <p:cxnSp>
          <p:nvCxnSpPr>
            <p:cNvPr id="16" name="Straight Connector 15"/>
            <p:cNvCxnSpPr/>
            <p:nvPr/>
          </p:nvCxnSpPr>
          <p:spPr>
            <a:xfrm rot="5400000">
              <a:off x="1682115" y="3439795"/>
              <a:ext cx="2782570" cy="10160"/>
            </a:xfrm>
            <a:prstGeom prst="line">
              <a:avLst/>
            </a:prstGeom>
            <a:ln w="3810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8" idx="0"/>
            </p:cNvCxnSpPr>
            <p:nvPr/>
          </p:nvCxnSpPr>
          <p:spPr>
            <a:xfrm rot="16200000" flipV="1">
              <a:off x="3052492" y="4862151"/>
              <a:ext cx="1225619" cy="1173637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915920" y="6061779"/>
              <a:ext cx="2672398" cy="646331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 w="19050" cap="flat" cmpd="sng" algn="ctr">
              <a:solidFill>
                <a:srgbClr val="8064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Robert C. Byrd Green Bank Telescope (GBT) dedicated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V="1">
            <a:off x="1737360" y="4318000"/>
            <a:ext cx="6390640" cy="20320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</a:t>
            </a:r>
            <a:br>
              <a:rPr lang="en-US" dirty="0" smtClean="0"/>
            </a:br>
            <a:r>
              <a:rPr lang="en-US" sz="4000" dirty="0" smtClean="0"/>
              <a:t>Historical Context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600200"/>
            <a:ext cx="681736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1974: </a:t>
            </a:r>
            <a:r>
              <a:rPr lang="en-US" dirty="0" err="1" smtClean="0"/>
              <a:t>Hulse</a:t>
            </a:r>
            <a:r>
              <a:rPr lang="en-US" dirty="0" smtClean="0"/>
              <a:t>-Taylor binary pulsar</a:t>
            </a:r>
          </a:p>
          <a:p>
            <a:pPr lvl="1"/>
            <a:r>
              <a:rPr lang="en-US" dirty="0" smtClean="0"/>
              <a:t>Arecibo telescope @ 430 MHz</a:t>
            </a:r>
          </a:p>
          <a:p>
            <a:pPr lvl="1"/>
            <a:r>
              <a:rPr lang="en-US" dirty="0" smtClean="0"/>
              <a:t>≤ 8 MHz bandwidth</a:t>
            </a:r>
          </a:p>
          <a:p>
            <a:pPr lvl="1"/>
            <a:r>
              <a:rPr lang="en-US" dirty="0" smtClean="0"/>
              <a:t>175 K system temperature</a:t>
            </a:r>
          </a:p>
          <a:p>
            <a:pPr lvl="2">
              <a:buNone/>
            </a:pPr>
            <a:r>
              <a:rPr lang="en-US" i="1" dirty="0" err="1" smtClean="0"/>
              <a:t>T</a:t>
            </a:r>
            <a:r>
              <a:rPr lang="en-US" baseline="-25000" dirty="0" err="1" smtClean="0"/>
              <a:t>sky</a:t>
            </a:r>
            <a:r>
              <a:rPr lang="en-US" dirty="0" smtClean="0"/>
              <a:t> = 25 K @ 430 MHz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1982: first millisecond pulsar (B1937+21)</a:t>
            </a:r>
          </a:p>
          <a:p>
            <a:pPr lvl="1"/>
            <a:r>
              <a:rPr lang="en-US" dirty="0" smtClean="0"/>
              <a:t>Arecibo telescope @ 1400 MHz</a:t>
            </a:r>
          </a:p>
          <a:p>
            <a:pPr lvl="1"/>
            <a:r>
              <a:rPr lang="en-US" dirty="0" smtClean="0"/>
              <a:t>16 MHz bandwidth</a:t>
            </a:r>
          </a:p>
          <a:p>
            <a:pPr lvl="1"/>
            <a:r>
              <a:rPr lang="en-US" dirty="0" smtClean="0"/>
              <a:t>40 K system temperature</a:t>
            </a:r>
          </a:p>
          <a:p>
            <a:pPr lvl="2">
              <a:buNone/>
            </a:pPr>
            <a:r>
              <a:rPr lang="en-US" i="1" dirty="0" err="1" smtClean="0"/>
              <a:t>T</a:t>
            </a:r>
            <a:r>
              <a:rPr lang="en-US" baseline="-25000" dirty="0" err="1" smtClean="0"/>
              <a:t>sky</a:t>
            </a:r>
            <a:r>
              <a:rPr lang="en-US" dirty="0" smtClean="0"/>
              <a:t> ~ 7 K @ 1400 MHz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Current Instrumentation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Typical Parameters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/>
              <a:t>A</a:t>
            </a:r>
            <a:r>
              <a:rPr lang="en-US" sz="3200" baseline="-25000" dirty="0" err="1" smtClean="0"/>
              <a:t>eff</a:t>
            </a:r>
            <a:r>
              <a:rPr lang="en-US" sz="3200" dirty="0" smtClean="0"/>
              <a:t> ~ 100 </a:t>
            </a:r>
            <a:r>
              <a:rPr lang="en-US" sz="3200" dirty="0" err="1" smtClean="0"/>
              <a:t>m</a:t>
            </a:r>
            <a:endParaRPr lang="en-US" sz="3200" dirty="0" smtClean="0"/>
          </a:p>
          <a:p>
            <a:r>
              <a:rPr lang="en-US" sz="3200" dirty="0" err="1" smtClean="0">
                <a:latin typeface="Symbol" charset="2"/>
                <a:cs typeface="Symbol" charset="2"/>
              </a:rPr>
              <a:t>Dn</a:t>
            </a:r>
            <a:r>
              <a:rPr lang="en-US" sz="3200" dirty="0" smtClean="0"/>
              <a:t> ~ 100 MHz</a:t>
            </a:r>
          </a:p>
          <a:p>
            <a:r>
              <a:rPr lang="en-US" sz="3200" i="1" dirty="0" err="1" smtClean="0"/>
              <a:t>T</a:t>
            </a:r>
            <a:r>
              <a:rPr lang="en-US" sz="3200" baseline="-25000" dirty="0" err="1" smtClean="0"/>
              <a:t>sys</a:t>
            </a:r>
            <a:r>
              <a:rPr lang="en-US" sz="3200" dirty="0" smtClean="0"/>
              <a:t> ~ </a:t>
            </a:r>
            <a:r>
              <a:rPr lang="en-US" sz="3200" dirty="0" smtClean="0">
                <a:solidFill>
                  <a:schemeClr val="bg1"/>
                </a:solidFill>
              </a:rPr>
              <a:t>30 K</a:t>
            </a:r>
          </a:p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i="1" dirty="0" err="1" smtClean="0"/>
              <a:t>t</a:t>
            </a:r>
            <a:r>
              <a:rPr lang="en-US" sz="3200" dirty="0" smtClean="0"/>
              <a:t> ~ 15 min.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Current Publications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366895" cy="4439285"/>
          </a:xfrm>
        </p:spPr>
        <p:txBody>
          <a:bodyPr>
            <a:noAutofit/>
          </a:bodyPr>
          <a:lstStyle/>
          <a:p>
            <a:pPr marL="173038" indent="-173038">
              <a:spcBef>
                <a:spcPts val="984"/>
              </a:spcBef>
            </a:pPr>
            <a:r>
              <a:rPr lang="en-US" sz="1600" dirty="0" smtClean="0"/>
              <a:t>Yardley et al.  2011, “On detection of the stochastic gravitational-wave background using the </a:t>
            </a:r>
            <a:r>
              <a:rPr lang="en-US" sz="1600" dirty="0" err="1" smtClean="0"/>
              <a:t>Parkes</a:t>
            </a:r>
            <a:r>
              <a:rPr lang="en-US" sz="1600" dirty="0" smtClean="0"/>
              <a:t> pulsar timing array,” </a:t>
            </a:r>
            <a:r>
              <a:rPr lang="en-US" sz="1600" i="1" dirty="0" smtClean="0"/>
              <a:t>Mon. Not. R. Astron. Soc.</a:t>
            </a:r>
            <a:r>
              <a:rPr lang="en-US" sz="1600" dirty="0" smtClean="0"/>
              <a:t>, </a:t>
            </a:r>
            <a:r>
              <a:rPr lang="en-US" sz="1600" b="1" dirty="0" smtClean="0"/>
              <a:t>414</a:t>
            </a:r>
            <a:r>
              <a:rPr lang="en-US" sz="1600" dirty="0" smtClean="0"/>
              <a:t>, 1777</a:t>
            </a:r>
          </a:p>
          <a:p>
            <a:pPr marL="173038" indent="-173038">
              <a:spcBef>
                <a:spcPts val="984"/>
              </a:spcBef>
            </a:pPr>
            <a:r>
              <a:rPr lang="en-US" sz="1600" dirty="0" smtClean="0"/>
              <a:t>van </a:t>
            </a:r>
            <a:r>
              <a:rPr lang="en-US" sz="1600" dirty="0" err="1" smtClean="0"/>
              <a:t>Haasteren</a:t>
            </a:r>
            <a:r>
              <a:rPr lang="en-US" sz="1600" dirty="0" smtClean="0"/>
              <a:t> et al.  2011, “Placing limits on the stochastic gravitational-wave background using European Pulsar Timing Array data,” </a:t>
            </a:r>
            <a:r>
              <a:rPr lang="en-US" sz="1600" i="1" dirty="0" smtClean="0"/>
              <a:t>Mon. Not. R. Astron. Soc.</a:t>
            </a:r>
            <a:r>
              <a:rPr lang="en-US" sz="1600" dirty="0" smtClean="0"/>
              <a:t>, 414, 3117</a:t>
            </a:r>
          </a:p>
          <a:p>
            <a:pPr marL="173038" indent="-173038">
              <a:spcBef>
                <a:spcPts val="984"/>
              </a:spcBef>
            </a:pPr>
            <a:r>
              <a:rPr lang="en-US" sz="1600" dirty="0" smtClean="0"/>
              <a:t>Demorest et al.  2012, “Limits on the Stochastic Gravitational Wave Background from the North American Nanohertz Observatory for Gravitational Waves,” </a:t>
            </a:r>
            <a:r>
              <a:rPr lang="en-US" sz="1600" dirty="0" err="1" smtClean="0"/>
              <a:t>ApJ</a:t>
            </a:r>
            <a:r>
              <a:rPr lang="en-US" sz="1600" dirty="0" smtClean="0"/>
              <a:t>, in press</a:t>
            </a:r>
          </a:p>
          <a:p>
            <a:pPr marL="173038" indent="-173038">
              <a:spcBef>
                <a:spcPts val="984"/>
              </a:spcBef>
            </a:pPr>
            <a:r>
              <a:rPr lang="en-US" sz="1600" dirty="0" smtClean="0"/>
              <a:t>Hobbs et al.  2010, “The International Pulsar Timing Array project: using pulsars as a gravitational wave detector,” </a:t>
            </a:r>
            <a:r>
              <a:rPr lang="en-US" sz="1600" i="1" dirty="0" smtClean="0"/>
              <a:t>Class. Quant. </a:t>
            </a:r>
            <a:r>
              <a:rPr lang="en-US" sz="1600" i="1" dirty="0" err="1" smtClean="0"/>
              <a:t>Grav</a:t>
            </a:r>
            <a:r>
              <a:rPr lang="en-US" sz="1600" i="1" dirty="0" smtClean="0"/>
              <a:t>.</a:t>
            </a:r>
            <a:r>
              <a:rPr lang="en-US" sz="1600" dirty="0" smtClean="0"/>
              <a:t>, </a:t>
            </a:r>
            <a:r>
              <a:rPr lang="en-US" sz="1600" b="1" dirty="0" smtClean="0"/>
              <a:t>27</a:t>
            </a:r>
            <a:r>
              <a:rPr lang="en-US" sz="1600" dirty="0" smtClean="0"/>
              <a:t>, 084013</a:t>
            </a:r>
          </a:p>
        </p:txBody>
      </p:sp>
      <p:pic>
        <p:nvPicPr>
          <p:cNvPr id="8" name="Picture 8" descr="IPTAscop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01" y="4627445"/>
            <a:ext cx="2641599" cy="216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Near Future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Instrumentation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33680" y="2174875"/>
            <a:ext cx="4263708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Receiver performance reaching fundamental limits, e.g., </a:t>
            </a:r>
          </a:p>
          <a:p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sys</a:t>
            </a:r>
            <a:r>
              <a:rPr lang="en-US" sz="2800" dirty="0" smtClean="0"/>
              <a:t> ≈ 20 K</a:t>
            </a:r>
          </a:p>
          <a:p>
            <a:r>
              <a:rPr lang="en-US" sz="2800" dirty="0" err="1" smtClean="0">
                <a:latin typeface="Symbol" charset="2"/>
                <a:cs typeface="Symbol" charset="2"/>
              </a:rPr>
              <a:t>Dn</a:t>
            </a:r>
            <a:r>
              <a:rPr lang="en-US" sz="2800" dirty="0" smtClean="0"/>
              <a:t> ~ 1 GHz for observations near 1 GHz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New Pulsars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35531" cy="3951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Major radio pulsar surveys worldwide</a:t>
            </a:r>
          </a:p>
          <a:p>
            <a:pPr lvl="1"/>
            <a:r>
              <a:rPr lang="en-US" sz="2400" dirty="0" smtClean="0"/>
              <a:t>HTRU (</a:t>
            </a:r>
            <a:r>
              <a:rPr lang="en-US" sz="2400" dirty="0" err="1" smtClean="0"/>
              <a:t>Parkes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GBNCC (GBT)</a:t>
            </a:r>
          </a:p>
          <a:p>
            <a:pPr lvl="1"/>
            <a:r>
              <a:rPr lang="en-US" sz="2400" dirty="0" smtClean="0"/>
              <a:t>GBT drift scan (GBT)</a:t>
            </a:r>
          </a:p>
          <a:p>
            <a:pPr lvl="1"/>
            <a:r>
              <a:rPr lang="en-US" sz="2400" dirty="0" smtClean="0"/>
              <a:t>P-ALFA (Arecibo)</a:t>
            </a:r>
          </a:p>
          <a:p>
            <a:r>
              <a:rPr lang="en-US" sz="2800" dirty="0" smtClean="0"/>
              <a:t>Multi-wavelength </a:t>
            </a:r>
            <a:r>
              <a:rPr lang="en-US" sz="2800" dirty="0" err="1" smtClean="0"/>
              <a:t>MSPs</a:t>
            </a:r>
            <a:r>
              <a:rPr lang="en-US" sz="2800" dirty="0" smtClean="0"/>
              <a:t> </a:t>
            </a:r>
          </a:p>
          <a:p>
            <a:pPr lvl="1">
              <a:buNone/>
            </a:pPr>
            <a:r>
              <a:rPr lang="en-US" sz="2400" dirty="0" smtClean="0"/>
              <a:t>a.k.a. </a:t>
            </a:r>
            <a:r>
              <a:rPr lang="en-US" sz="2400" i="1" dirty="0" smtClean="0"/>
              <a:t>Fermi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Pulsar Surveys</a:t>
            </a:r>
            <a:endParaRPr lang="en-US" dirty="0"/>
          </a:p>
        </p:txBody>
      </p:sp>
      <p:pic>
        <p:nvPicPr>
          <p:cNvPr id="8" name="Content Placeholder 7" descr="IPTA_map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560" t="17385" r="16478" b="26934"/>
          <a:stretch>
            <a:fillRect/>
          </a:stretch>
        </p:blipFill>
        <p:spPr>
          <a:xfrm>
            <a:off x="57409" y="1330960"/>
            <a:ext cx="4786463" cy="270256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06476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pulsars</a:t>
            </a:r>
          </a:p>
          <a:p>
            <a:pPr marL="630238" lvl="1" indent="-284163"/>
            <a:r>
              <a:rPr lang="en-US" dirty="0" smtClean="0"/>
              <a:t>Add more arms to PTA, increase sensitivity; </a:t>
            </a: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630238" lvl="1" indent="-284163"/>
            <a:r>
              <a:rPr lang="en-US" dirty="0" smtClean="0"/>
              <a:t>For fixed amount of observing time, improve quality of PTA</a:t>
            </a:r>
          </a:p>
          <a:p>
            <a:pPr>
              <a:spcBef>
                <a:spcPts val="1224"/>
              </a:spcBef>
            </a:pPr>
            <a:r>
              <a:rPr lang="en-US" dirty="0" smtClean="0"/>
              <a:t>Survey algorithm</a:t>
            </a:r>
          </a:p>
          <a:p>
            <a:pPr marL="803275" lvl="1" indent="-346075">
              <a:buFont typeface="+mj-lt"/>
              <a:buAutoNum type="arabicPeriod"/>
            </a:pPr>
            <a:r>
              <a:rPr lang="en-US" dirty="0" smtClean="0"/>
              <a:t>Observe position on sky</a:t>
            </a:r>
          </a:p>
          <a:p>
            <a:pPr marL="803275" lvl="1" indent="-346075">
              <a:buFont typeface="+mj-lt"/>
              <a:buAutoNum type="arabicPeriod"/>
            </a:pPr>
            <a:r>
              <a:rPr lang="en-US" dirty="0" smtClean="0"/>
              <a:t>Search resulting time series for periodic signal at period P with dispersion DM, with orbital parameters</a:t>
            </a:r>
          </a:p>
          <a:p>
            <a:pPr lvl="1"/>
            <a:r>
              <a:rPr lang="en-US" dirty="0" smtClean="0"/>
              <a:t>Loop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23520" y="4418290"/>
            <a:ext cx="3911600" cy="2439709"/>
            <a:chOff x="223520" y="4418290"/>
            <a:chExt cx="3911600" cy="2439709"/>
          </a:xfrm>
        </p:grpSpPr>
        <p:pic>
          <p:nvPicPr>
            <p:cNvPr id="12" name="Picture 11" descr="Screen shot 2012-05-16 at 5.58.55 PM.png"/>
            <p:cNvPicPr>
              <a:picLocks noChangeAspect="1"/>
            </p:cNvPicPr>
            <p:nvPr/>
          </p:nvPicPr>
          <p:blipFill>
            <a:blip r:embed="rId3"/>
            <a:srcRect l="18444" t="24489" r="16889" b="10978"/>
            <a:stretch>
              <a:fillRect/>
            </a:stretch>
          </p:blipFill>
          <p:spPr>
            <a:xfrm>
              <a:off x="223520" y="4418290"/>
              <a:ext cx="3911600" cy="24397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5464" y="4424709"/>
              <a:ext cx="2309656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dirty="0" smtClean="0"/>
                <a:t>a “position” on the sky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Near Future</a:t>
            </a:r>
            <a:endParaRPr lang="en-US" dirty="0"/>
          </a:p>
        </p:txBody>
      </p:sp>
      <p:pic>
        <p:nvPicPr>
          <p:cNvPr id="9" name="Content Placeholder 8" descr="new_msec_ferm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891" r="-14891"/>
          <a:stretch>
            <a:fillRect/>
          </a:stretch>
        </p:blipFill>
        <p:spPr>
          <a:xfrm>
            <a:off x="284479" y="1600200"/>
            <a:ext cx="8581183" cy="471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808480" y="71438"/>
            <a:ext cx="6878320" cy="1146175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dirty="0" smtClean="0"/>
              <a:t>Digital </a:t>
            </a:r>
            <a:r>
              <a:rPr lang="en-US" dirty="0" err="1" smtClean="0"/>
              <a:t>Backends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t="4836"/>
          <a:stretch>
            <a:fillRect/>
          </a:stretch>
        </p:blipFill>
        <p:spPr bwMode="auto">
          <a:xfrm>
            <a:off x="3754120" y="1386205"/>
            <a:ext cx="4114800" cy="501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820" y="3429000"/>
            <a:ext cx="2285939" cy="3355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0488" y="1476375"/>
            <a:ext cx="3694112" cy="4274185"/>
          </a:xfrm>
          <a:ln/>
        </p:spPr>
        <p:txBody>
          <a:bodyPr>
            <a:normAutofit lnSpcReduction="10000"/>
          </a:bodyPr>
          <a:lstStyle/>
          <a:p>
            <a:pPr marL="319088" indent="-319088">
              <a:spcBef>
                <a:spcPct val="0"/>
              </a:spcBef>
              <a:spcAft>
                <a:spcPts val="725"/>
              </a:spcAft>
              <a:buSzPct val="45000"/>
              <a:buNone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Green Bank Ultimate Pulsar Processing Instrument </a:t>
            </a:r>
            <a:r>
              <a:rPr lang="en-US" sz="2000" dirty="0" smtClean="0">
                <a:solidFill>
                  <a:schemeClr val="bg1"/>
                </a:solidFill>
              </a:rPr>
              <a:t>(GUPPI)</a:t>
            </a:r>
          </a:p>
          <a:p>
            <a:pPr marL="233363" indent="-233363">
              <a:spcBef>
                <a:spcPct val="0"/>
              </a:spcBef>
              <a:spcAft>
                <a:spcPts val="725"/>
              </a:spcAft>
              <a:buSzPct val="45000"/>
              <a:buFont typeface="Wingdings" pitchFamily="1" charset="2"/>
              <a:buChar char=""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BEE2 </a:t>
            </a:r>
            <a:r>
              <a:rPr lang="en-US" sz="2400" dirty="0">
                <a:solidFill>
                  <a:schemeClr val="bg1"/>
                </a:solidFill>
              </a:rPr>
              <a:t>feeds 8 gaming systems </a:t>
            </a:r>
            <a:r>
              <a:rPr lang="en-US" sz="2400" dirty="0" err="1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/NVIDIA </a:t>
            </a:r>
            <a:r>
              <a:rPr lang="en-US" sz="2400" dirty="0" err="1" smtClean="0">
                <a:solidFill>
                  <a:srgbClr val="FFFF00"/>
                </a:solidFill>
              </a:rPr>
              <a:t>GPUs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233363" indent="-233363">
              <a:spcBef>
                <a:spcPct val="0"/>
              </a:spcBef>
              <a:spcAft>
                <a:spcPts val="725"/>
              </a:spcAft>
              <a:buSzPct val="45000"/>
              <a:buFont typeface="Wingdings" pitchFamily="1" charset="2"/>
              <a:buChar char=""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100, 200, or </a:t>
            </a:r>
            <a:r>
              <a:rPr lang="en-US" sz="2400" dirty="0" smtClean="0">
                <a:solidFill>
                  <a:schemeClr val="bg1"/>
                </a:solidFill>
              </a:rPr>
              <a:t>800 MHz bandwidth</a:t>
            </a:r>
          </a:p>
          <a:p>
            <a:pPr marL="233363" indent="-233363">
              <a:spcBef>
                <a:spcPct val="0"/>
              </a:spcBef>
              <a:spcAft>
                <a:spcPts val="725"/>
              </a:spcAft>
              <a:buSzPct val="45000"/>
              <a:buFont typeface="Wingdings" pitchFamily="1" charset="2"/>
              <a:buChar char=""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Large improvement in timing </a:t>
            </a:r>
            <a:r>
              <a:rPr lang="en-US" sz="2400" dirty="0" smtClean="0">
                <a:solidFill>
                  <a:schemeClr val="bg1"/>
                </a:solidFill>
              </a:rPr>
              <a:t>precision</a:t>
            </a:r>
          </a:p>
          <a:p>
            <a:pPr marL="233363" indent="-233363">
              <a:spcBef>
                <a:spcPct val="0"/>
              </a:spcBef>
              <a:spcAft>
                <a:spcPts val="725"/>
              </a:spcAft>
              <a:buSzPct val="45000"/>
              <a:buFont typeface="Wingdings" pitchFamily="1" charset="2"/>
              <a:buChar char=""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~1 TFLOP in real </a:t>
            </a:r>
            <a:r>
              <a:rPr lang="en-US" sz="2400" dirty="0" smtClean="0">
                <a:solidFill>
                  <a:schemeClr val="bg1"/>
                </a:solidFill>
              </a:rPr>
              <a:t>time</a:t>
            </a:r>
          </a:p>
          <a:p>
            <a:pPr marL="233363" indent="-233363">
              <a:spcBef>
                <a:spcPct val="0"/>
              </a:spcBef>
              <a:spcAft>
                <a:spcPts val="725"/>
              </a:spcAft>
              <a:buSzPct val="45000"/>
              <a:buFont typeface="Wingdings" pitchFamily="1" charset="2"/>
              <a:buChar char=""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operational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Digital </a:t>
            </a:r>
            <a:r>
              <a:rPr lang="en-US" sz="4000" dirty="0" err="1" smtClean="0"/>
              <a:t>Backends</a:t>
            </a:r>
            <a:endParaRPr lang="en-US" dirty="0"/>
          </a:p>
        </p:txBody>
      </p:sp>
      <p:pic>
        <p:nvPicPr>
          <p:cNvPr id="4" name="Content Placeholder 3" descr="ROA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179" r="179"/>
          <a:stretch>
            <a:fillRect/>
          </a:stretch>
        </p:blipFill>
        <p:spPr>
          <a:xfrm>
            <a:off x="3902703" y="1422400"/>
            <a:ext cx="5210815" cy="3464560"/>
          </a:xfrm>
        </p:spPr>
      </p:pic>
      <p:sp>
        <p:nvSpPr>
          <p:cNvPr id="5" name="Rectangle 4"/>
          <p:cNvSpPr/>
          <p:nvPr/>
        </p:nvSpPr>
        <p:spPr>
          <a:xfrm>
            <a:off x="3902703" y="4786405"/>
            <a:ext cx="5210816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FPGA-based Reconfigurable Open Architecture Computing Hardware (ROACH), developed by Center for Astronomical Signal Processing and Electronics Research (CASPER, at UC Berkeley)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79" y="1442720"/>
            <a:ext cx="3657601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sz="2400" dirty="0" smtClean="0">
                <a:solidFill>
                  <a:srgbClr val="FFFFFF"/>
                </a:solidFill>
              </a:rPr>
              <a:t>Wide-bandwidth </a:t>
            </a:r>
            <a:r>
              <a:rPr lang="en-US" sz="2000" dirty="0" smtClean="0">
                <a:solidFill>
                  <a:srgbClr val="FFFFFF"/>
                </a:solidFill>
              </a:rPr>
              <a:t>(1+ GHz)</a:t>
            </a:r>
            <a:r>
              <a:rPr lang="en-US" sz="2400" dirty="0" smtClean="0">
                <a:solidFill>
                  <a:srgbClr val="FFFFFF"/>
                </a:solidFill>
              </a:rPr>
              <a:t>, real-time systems implementing RFI mitigation and folding</a:t>
            </a:r>
          </a:p>
          <a:p>
            <a:pPr marL="568325" lvl="1" indent="-111125"/>
            <a:r>
              <a:rPr lang="en-US" sz="2000" dirty="0" smtClean="0">
                <a:solidFill>
                  <a:srgbClr val="FFFFFF"/>
                </a:solidFill>
              </a:rPr>
              <a:t>(in construction)</a:t>
            </a:r>
          </a:p>
          <a:p>
            <a:pPr marL="173038" indent="-173038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Parkes</a:t>
            </a:r>
            <a:r>
              <a:rPr lang="en-US" sz="2400" dirty="0" smtClean="0">
                <a:solidFill>
                  <a:srgbClr val="FFFFFF"/>
                </a:solidFill>
              </a:rPr>
              <a:t> HIPSR</a:t>
            </a:r>
          </a:p>
          <a:p>
            <a:pPr marL="173038" indent="-173038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Effelsberg</a:t>
            </a:r>
            <a:r>
              <a:rPr lang="en-US" sz="2400" dirty="0" smtClean="0">
                <a:solidFill>
                  <a:srgbClr val="FFFFFF"/>
                </a:solidFill>
              </a:rPr>
              <a:t> ASTERIX and follow-on</a:t>
            </a:r>
          </a:p>
          <a:p>
            <a:pPr marL="173038" indent="-173038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Arecibo PUPPI</a:t>
            </a:r>
          </a:p>
          <a:p>
            <a:pPr marL="630238" lvl="1" indent="-284163"/>
            <a:r>
              <a:rPr lang="en-US" sz="2000" dirty="0" smtClean="0">
                <a:solidFill>
                  <a:srgbClr val="FFFFFF"/>
                </a:solidFill>
              </a:rPr>
              <a:t>Clone of GBT GUPPI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" y="5396489"/>
            <a:ext cx="2320946" cy="1461511"/>
          </a:xfrm>
          <a:prstGeom prst="rect">
            <a:avLst/>
          </a:prstGeom>
        </p:spPr>
      </p:pic>
      <p:pic>
        <p:nvPicPr>
          <p:cNvPr id="8" name="Picture 7" descr="dsc_6538s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87874" y="5611949"/>
            <a:ext cx="802612" cy="1207128"/>
          </a:xfrm>
          <a:prstGeom prst="rect">
            <a:avLst/>
          </a:prstGeom>
        </p:spPr>
      </p:pic>
      <p:pic>
        <p:nvPicPr>
          <p:cNvPr id="9" name="Picture 8" descr="archi-BON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0486" y="5630373"/>
            <a:ext cx="1818607" cy="1227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New Feed &amp; Rx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" y="1854200"/>
            <a:ext cx="445008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GBT Wide-Band Pulsar System</a:t>
            </a:r>
          </a:p>
          <a:p>
            <a:r>
              <a:rPr lang="en-US" sz="3027" dirty="0" smtClean="0">
                <a:solidFill>
                  <a:srgbClr val="BFBFBF"/>
                </a:solidFill>
              </a:rPr>
              <a:t>Arecibo Wide-Band System</a:t>
            </a:r>
          </a:p>
          <a:p>
            <a:r>
              <a:rPr lang="en-US" sz="3027" dirty="0" err="1" smtClean="0">
                <a:solidFill>
                  <a:srgbClr val="BFBFBF"/>
                </a:solidFill>
              </a:rPr>
              <a:t>Effelsberg</a:t>
            </a:r>
            <a:r>
              <a:rPr lang="en-US" sz="3027" dirty="0" smtClean="0">
                <a:solidFill>
                  <a:srgbClr val="BFBFBF"/>
                </a:solidFill>
              </a:rPr>
              <a:t> Ultra-broad Band</a:t>
            </a:r>
          </a:p>
          <a:p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Arecibo AO40</a:t>
            </a:r>
          </a:p>
          <a:p>
            <a:r>
              <a:rPr lang="en-US" sz="3027" i="1" dirty="0" smtClean="0">
                <a:solidFill>
                  <a:schemeClr val="bg1">
                    <a:lumMod val="75000"/>
                  </a:schemeClr>
                </a:solidFill>
              </a:rPr>
              <a:t>Five-hundred </a:t>
            </a:r>
            <a:r>
              <a:rPr lang="en-US" sz="3027" i="1" dirty="0" err="1" smtClean="0">
                <a:solidFill>
                  <a:schemeClr val="bg1">
                    <a:lumMod val="75000"/>
                  </a:schemeClr>
                </a:solidFill>
              </a:rPr>
              <a:t>metre</a:t>
            </a:r>
            <a:r>
              <a:rPr lang="en-US" sz="3027" i="1" dirty="0" smtClean="0">
                <a:solidFill>
                  <a:schemeClr val="bg1">
                    <a:lumMod val="75000"/>
                  </a:schemeClr>
                </a:solidFill>
              </a:rPr>
              <a:t> Aperture Spherical Telescope (FAST)</a:t>
            </a:r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 multi-feed system</a:t>
            </a:r>
          </a:p>
          <a:p>
            <a:pPr lvl="1">
              <a:buNone/>
            </a:pPr>
            <a:r>
              <a:rPr lang="en-US" sz="2595" dirty="0" smtClean="0">
                <a:solidFill>
                  <a:schemeClr val="bg1">
                    <a:lumMod val="75000"/>
                  </a:schemeClr>
                </a:solidFill>
              </a:rPr>
              <a:t>19 or 100 feed horns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2737" t="21373" r="35504" b="5136"/>
          <a:stretch>
            <a:fillRect/>
          </a:stretch>
        </p:blipFill>
        <p:spPr bwMode="auto">
          <a:xfrm>
            <a:off x="4673601" y="3337551"/>
            <a:ext cx="3688080" cy="3134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b="3190"/>
          <a:stretch>
            <a:fillRect/>
          </a:stretch>
        </p:blipFill>
        <p:spPr bwMode="auto">
          <a:xfrm>
            <a:off x="4673600" y="1361850"/>
            <a:ext cx="4399280" cy="2021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58160" y="6469409"/>
            <a:ext cx="60858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0" rIns="0" anchor="ctr">
            <a:spAutoFit/>
          </a:bodyPr>
          <a:lstStyle/>
          <a:p>
            <a:pPr marL="284163" indent="-284163" algn="ctr">
              <a:buClr>
                <a:srgbClr val="000099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i="1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sys</a:t>
            </a:r>
            <a:r>
              <a:rPr lang="en-US" dirty="0" smtClean="0">
                <a:solidFill>
                  <a:schemeClr val="bg1"/>
                </a:solidFill>
              </a:rPr>
              <a:t> ~ 29K (5K sky + 9K spill + 4K coax </a:t>
            </a:r>
            <a:r>
              <a:rPr lang="en-US" dirty="0" err="1" smtClean="0">
                <a:solidFill>
                  <a:schemeClr val="bg1"/>
                </a:solidFill>
              </a:rPr>
              <a:t>jct</a:t>
            </a:r>
            <a:r>
              <a:rPr lang="en-US" dirty="0" smtClean="0">
                <a:solidFill>
                  <a:schemeClr val="bg1"/>
                </a:solidFill>
              </a:rPr>
              <a:t> + 7K </a:t>
            </a:r>
            <a:r>
              <a:rPr lang="en-US" dirty="0" err="1" smtClean="0">
                <a:solidFill>
                  <a:schemeClr val="bg1"/>
                </a:solidFill>
              </a:rPr>
              <a:t>dewar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jct</a:t>
            </a:r>
            <a:r>
              <a:rPr lang="en-US" dirty="0" smtClean="0">
                <a:solidFill>
                  <a:schemeClr val="bg1"/>
                </a:solidFill>
              </a:rPr>
              <a:t> + 3K LNA)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itle 4"/>
          <p:cNvSpPr>
            <a:spLocks noGrp="1"/>
          </p:cNvSpPr>
          <p:nvPr>
            <p:ph type="title"/>
          </p:nvPr>
        </p:nvSpPr>
        <p:spPr>
          <a:xfrm>
            <a:off x="1798320" y="100330"/>
            <a:ext cx="7040880" cy="1162050"/>
          </a:xfrm>
        </p:spPr>
        <p:txBody>
          <a:bodyPr>
            <a:noAutofit/>
          </a:bodyPr>
          <a:lstStyle/>
          <a:p>
            <a:r>
              <a:rPr lang="en-US" sz="4000" dirty="0" smtClean="0"/>
              <a:t>Pulsar Timing Arrays</a:t>
            </a:r>
            <a:br>
              <a:rPr lang="en-US" sz="4000" dirty="0" smtClean="0"/>
            </a:br>
            <a:r>
              <a:rPr lang="en-US" sz="3600" dirty="0" smtClean="0"/>
              <a:t>Current and Future Instrumentation</a:t>
            </a:r>
          </a:p>
        </p:txBody>
      </p:sp>
      <p:sp>
        <p:nvSpPr>
          <p:cNvPr id="17410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11760" y="1435100"/>
            <a:ext cx="4206240" cy="4559299"/>
          </a:xfrm>
          <a:noFill/>
        </p:spPr>
        <p:txBody>
          <a:bodyPr>
            <a:noAutofit/>
          </a:bodyPr>
          <a:lstStyle/>
          <a:p>
            <a:pPr marL="173038" indent="-173038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What are the requirements?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Timing precision and instrumental performance</a:t>
            </a:r>
          </a:p>
          <a:p>
            <a:pPr marL="173038" indent="-173038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What exists?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Telescopes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Feeds, receivers, and </a:t>
            </a:r>
            <a:r>
              <a:rPr lang="en-US" sz="2400" dirty="0" err="1" smtClean="0">
                <a:solidFill>
                  <a:schemeClr val="bg1"/>
                </a:solidFill>
              </a:rPr>
              <a:t>backends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IT infrastructure</a:t>
            </a:r>
          </a:p>
          <a:p>
            <a:pPr marL="173038" indent="-173038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What is on the horizon?</a:t>
            </a:r>
          </a:p>
        </p:txBody>
      </p:sp>
      <p:pic>
        <p:nvPicPr>
          <p:cNvPr id="6" name="Picture 8" descr="IPTAscopes.png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</a:blip>
          <a:srcRect t="-1766" b="-19703"/>
          <a:stretch>
            <a:fillRect/>
          </a:stretch>
        </p:blipFill>
        <p:spPr bwMode="auto">
          <a:xfrm>
            <a:off x="4572000" y="1595120"/>
            <a:ext cx="4470400" cy="446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anogravLogoBox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072" y="5865307"/>
            <a:ext cx="1622928" cy="992691"/>
          </a:xfrm>
          <a:prstGeom prst="rect">
            <a:avLst/>
          </a:prstGeom>
        </p:spPr>
      </p:pic>
      <p:pic>
        <p:nvPicPr>
          <p:cNvPr id="8" name="Picture 7" descr="EPTA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782" y="5865308"/>
            <a:ext cx="1493733" cy="992691"/>
          </a:xfrm>
          <a:prstGeom prst="rect">
            <a:avLst/>
          </a:prstGeom>
        </p:spPr>
      </p:pic>
      <p:pic>
        <p:nvPicPr>
          <p:cNvPr id="9" name="Picture 8" descr="ppta_logo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759" y="5865308"/>
            <a:ext cx="2360995" cy="992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New Feed &amp; Rx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" y="1854200"/>
            <a:ext cx="445008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GBT Wide-Band Pulsar System</a:t>
            </a:r>
          </a:p>
          <a:p>
            <a:r>
              <a:rPr lang="en-US" dirty="0" smtClean="0"/>
              <a:t>Arecibo Wide-Band System</a:t>
            </a:r>
          </a:p>
          <a:p>
            <a:r>
              <a:rPr lang="en-US" sz="3027" dirty="0" err="1" smtClean="0">
                <a:solidFill>
                  <a:schemeClr val="bg1">
                    <a:lumMod val="75000"/>
                  </a:schemeClr>
                </a:solidFill>
              </a:rPr>
              <a:t>Effelsberg</a:t>
            </a:r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 Ultra-broad Band</a:t>
            </a:r>
          </a:p>
          <a:p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Arecibo AO40</a:t>
            </a:r>
          </a:p>
          <a:p>
            <a:r>
              <a:rPr lang="en-US" sz="3027" i="1" dirty="0" smtClean="0">
                <a:solidFill>
                  <a:schemeClr val="bg1">
                    <a:lumMod val="75000"/>
                  </a:schemeClr>
                </a:solidFill>
              </a:rPr>
              <a:t>Five-hundred </a:t>
            </a:r>
            <a:r>
              <a:rPr lang="en-US" sz="3027" i="1" dirty="0" err="1" smtClean="0">
                <a:solidFill>
                  <a:schemeClr val="bg1">
                    <a:lumMod val="75000"/>
                  </a:schemeClr>
                </a:solidFill>
              </a:rPr>
              <a:t>metre</a:t>
            </a:r>
            <a:r>
              <a:rPr lang="en-US" sz="3027" i="1" dirty="0" smtClean="0">
                <a:solidFill>
                  <a:schemeClr val="bg1">
                    <a:lumMod val="75000"/>
                  </a:schemeClr>
                </a:solidFill>
              </a:rPr>
              <a:t> Aperture Spherical Telescope (FAST)</a:t>
            </a:r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 multi-feed system</a:t>
            </a:r>
          </a:p>
          <a:p>
            <a:pPr lvl="1">
              <a:buNone/>
            </a:pPr>
            <a:r>
              <a:rPr lang="en-US" sz="2595" dirty="0" smtClean="0">
                <a:solidFill>
                  <a:schemeClr val="bg1">
                    <a:lumMod val="75000"/>
                  </a:schemeClr>
                </a:solidFill>
              </a:rPr>
              <a:t>19 or 100 feed horns</a:t>
            </a:r>
          </a:p>
          <a:p>
            <a:pPr>
              <a:buNone/>
            </a:pPr>
            <a:endParaRPr lang="en-US" sz="3027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 l="26393" t="56476" r="48935" b="13322"/>
          <a:stretch>
            <a:fillRect/>
          </a:stretch>
        </p:blipFill>
        <p:spPr bwMode="auto">
          <a:xfrm>
            <a:off x="5008880" y="1994517"/>
            <a:ext cx="3729436" cy="32634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8880" y="5287366"/>
            <a:ext cx="3729436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Quasi Self-Complementary Feed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(developed under U.S. SKA auspices)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New Feed &amp; Rx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" y="1854200"/>
            <a:ext cx="445008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GBT Wide-Band Pulsar System</a:t>
            </a:r>
          </a:p>
          <a:p>
            <a:r>
              <a:rPr lang="en-US" sz="2824" dirty="0" smtClean="0">
                <a:solidFill>
                  <a:schemeClr val="bg1">
                    <a:lumMod val="75000"/>
                  </a:schemeClr>
                </a:solidFill>
              </a:rPr>
              <a:t>Arecibo Wide-Band System</a:t>
            </a:r>
          </a:p>
          <a:p>
            <a:r>
              <a:rPr lang="en-US" dirty="0" err="1" smtClean="0"/>
              <a:t>Effelsberg</a:t>
            </a:r>
            <a:r>
              <a:rPr lang="en-US" dirty="0" smtClean="0"/>
              <a:t> Ultra-broad Band</a:t>
            </a:r>
          </a:p>
          <a:p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Arecibo AO40</a:t>
            </a:r>
          </a:p>
          <a:p>
            <a:r>
              <a:rPr lang="en-US" sz="3027" i="1" dirty="0" smtClean="0">
                <a:solidFill>
                  <a:schemeClr val="bg1">
                    <a:lumMod val="75000"/>
                  </a:schemeClr>
                </a:solidFill>
              </a:rPr>
              <a:t>Five-hundred </a:t>
            </a:r>
            <a:r>
              <a:rPr lang="en-US" sz="3027" i="1" dirty="0" err="1" smtClean="0">
                <a:solidFill>
                  <a:schemeClr val="bg1">
                    <a:lumMod val="75000"/>
                  </a:schemeClr>
                </a:solidFill>
              </a:rPr>
              <a:t>metre</a:t>
            </a:r>
            <a:r>
              <a:rPr lang="en-US" sz="3027" i="1" dirty="0" smtClean="0">
                <a:solidFill>
                  <a:schemeClr val="bg1">
                    <a:lumMod val="75000"/>
                  </a:schemeClr>
                </a:solidFill>
              </a:rPr>
              <a:t> Aperture Spherical Telescope (FAST)</a:t>
            </a:r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 multi-feed system</a:t>
            </a:r>
          </a:p>
          <a:p>
            <a:pPr lvl="1">
              <a:buNone/>
            </a:pPr>
            <a:r>
              <a:rPr lang="en-US" sz="2595" dirty="0" smtClean="0">
                <a:solidFill>
                  <a:schemeClr val="bg1">
                    <a:lumMod val="75000"/>
                  </a:schemeClr>
                </a:solidFill>
              </a:rPr>
              <a:t>19 or 100 feed horns</a:t>
            </a:r>
          </a:p>
          <a:p>
            <a:pPr>
              <a:buNone/>
            </a:pPr>
            <a:endParaRPr lang="en-US" sz="3027" dirty="0" smtClean="0"/>
          </a:p>
        </p:txBody>
      </p:sp>
      <p:pic>
        <p:nvPicPr>
          <p:cNvPr id="5" name="Picture 4" descr="Photo Mar 13, 14 07 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5130529" y="2086272"/>
            <a:ext cx="4096872" cy="3060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7600" y="5660907"/>
            <a:ext cx="4175760" cy="11587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 smtClean="0">
                <a:solidFill>
                  <a:schemeClr val="bg1"/>
                </a:solidFill>
                <a:cs typeface="Calibri"/>
              </a:rPr>
              <a:t>continuous coverage from 600-3000 MHz</a:t>
            </a:r>
          </a:p>
          <a:p>
            <a:pPr algn="ctr">
              <a:lnSpc>
                <a:spcPct val="130000"/>
              </a:lnSpc>
            </a:pPr>
            <a:r>
              <a:rPr lang="en-GB" dirty="0" smtClean="0">
                <a:solidFill>
                  <a:schemeClr val="bg1"/>
                </a:solidFill>
                <a:cs typeface="Calibri"/>
              </a:rPr>
              <a:t>cryogenically cooled receiver</a:t>
            </a:r>
          </a:p>
          <a:p>
            <a:pPr algn="ctr">
              <a:lnSpc>
                <a:spcPct val="130000"/>
              </a:lnSpc>
            </a:pPr>
            <a:r>
              <a:rPr lang="en-GB" dirty="0" smtClean="0">
                <a:solidFill>
                  <a:schemeClr val="bg1"/>
                </a:solidFill>
                <a:cs typeface="Calibri"/>
              </a:rPr>
              <a:t>design by </a:t>
            </a:r>
            <a:r>
              <a:rPr lang="en-GB" dirty="0" err="1" smtClean="0">
                <a:solidFill>
                  <a:schemeClr val="bg1"/>
                </a:solidFill>
                <a:cs typeface="Calibri"/>
              </a:rPr>
              <a:t>Weinreb</a:t>
            </a:r>
            <a:r>
              <a:rPr lang="en-GB" dirty="0" smtClean="0">
                <a:solidFill>
                  <a:schemeClr val="bg1"/>
                </a:solidFill>
                <a:cs typeface="Calibri"/>
              </a:rPr>
              <a:t> (JPL/TDP) + </a:t>
            </a:r>
            <a:r>
              <a:rPr lang="en-GB" dirty="0" err="1" smtClean="0">
                <a:solidFill>
                  <a:schemeClr val="bg1"/>
                </a:solidFill>
                <a:cs typeface="Calibri"/>
              </a:rPr>
              <a:t>MPIfR</a:t>
            </a:r>
            <a:endParaRPr lang="en-GB" dirty="0" smtClean="0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New Feed &amp; Rx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" y="1854200"/>
            <a:ext cx="445008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027" dirty="0" smtClean="0">
                <a:solidFill>
                  <a:schemeClr val="bg1">
                    <a:lumMod val="75000"/>
                  </a:schemeClr>
                </a:solidFill>
              </a:rPr>
              <a:t>GBT Wide-Band Pulsar System</a:t>
            </a:r>
          </a:p>
          <a:p>
            <a:r>
              <a:rPr lang="en-US" sz="3027" dirty="0" smtClean="0">
                <a:solidFill>
                  <a:srgbClr val="BFBFBF"/>
                </a:solidFill>
              </a:rPr>
              <a:t>Arecibo Wide-Band System</a:t>
            </a:r>
          </a:p>
          <a:p>
            <a:r>
              <a:rPr lang="en-US" sz="3027" dirty="0" err="1" smtClean="0">
                <a:solidFill>
                  <a:srgbClr val="BFBFBF"/>
                </a:solidFill>
              </a:rPr>
              <a:t>Effelsberg</a:t>
            </a:r>
            <a:r>
              <a:rPr lang="en-US" sz="3027" dirty="0" smtClean="0">
                <a:solidFill>
                  <a:srgbClr val="BFBFBF"/>
                </a:solidFill>
              </a:rPr>
              <a:t> Ultra-broad Band</a:t>
            </a:r>
          </a:p>
          <a:p>
            <a:r>
              <a:rPr lang="en-US" sz="3243" dirty="0" smtClean="0">
                <a:solidFill>
                  <a:schemeClr val="bg1"/>
                </a:solidFill>
              </a:rPr>
              <a:t>Arecibo AO40</a:t>
            </a:r>
          </a:p>
          <a:p>
            <a:pPr>
              <a:buFont typeface="Lucida Grande"/>
              <a:buChar char="?"/>
            </a:pPr>
            <a:r>
              <a:rPr lang="en-US" sz="3027" i="1" dirty="0" smtClean="0">
                <a:solidFill>
                  <a:schemeClr val="bg1"/>
                </a:solidFill>
              </a:rPr>
              <a:t>Five-hundred </a:t>
            </a:r>
            <a:r>
              <a:rPr lang="en-US" sz="3027" i="1" dirty="0" err="1" smtClean="0">
                <a:solidFill>
                  <a:schemeClr val="bg1"/>
                </a:solidFill>
              </a:rPr>
              <a:t>metre</a:t>
            </a:r>
            <a:r>
              <a:rPr lang="en-US" sz="3027" i="1" dirty="0" smtClean="0">
                <a:solidFill>
                  <a:schemeClr val="bg1"/>
                </a:solidFill>
              </a:rPr>
              <a:t> Aperture Spherical Telescope (FAST)</a:t>
            </a:r>
            <a:r>
              <a:rPr lang="en-US" sz="3027" dirty="0" smtClean="0">
                <a:solidFill>
                  <a:schemeClr val="bg1"/>
                </a:solidFill>
              </a:rPr>
              <a:t> multi-feed system</a:t>
            </a:r>
          </a:p>
          <a:p>
            <a:pPr lvl="1">
              <a:buFont typeface="Lucida Grande"/>
              <a:buChar char="?"/>
            </a:pPr>
            <a:r>
              <a:rPr lang="en-US" sz="2595" dirty="0" smtClean="0">
                <a:solidFill>
                  <a:schemeClr val="bg1"/>
                </a:solidFill>
              </a:rPr>
              <a:t>19 or 100 feed horns</a:t>
            </a:r>
          </a:p>
        </p:txBody>
      </p:sp>
      <p:pic>
        <p:nvPicPr>
          <p:cNvPr id="8" name="Picture 7" descr="Screen shot 2012-05-16 at 6.01.29 PM.png"/>
          <p:cNvPicPr>
            <a:picLocks noChangeAspect="1"/>
          </p:cNvPicPr>
          <p:nvPr/>
        </p:nvPicPr>
        <p:blipFill>
          <a:blip r:embed="rId2"/>
          <a:srcRect l="19963" t="22444" r="20667" b="15778"/>
          <a:stretch>
            <a:fillRect/>
          </a:stretch>
        </p:blipFill>
        <p:spPr>
          <a:xfrm>
            <a:off x="4735277" y="4151960"/>
            <a:ext cx="4145279" cy="2695879"/>
          </a:xfrm>
          <a:prstGeom prst="rect">
            <a:avLst/>
          </a:prstGeom>
        </p:spPr>
      </p:pic>
      <p:pic>
        <p:nvPicPr>
          <p:cNvPr id="10" name="Picture 9" descr="Screen shot 2012-05-16 at 6.01.08 PM.png"/>
          <p:cNvPicPr>
            <a:picLocks noChangeAspect="1"/>
          </p:cNvPicPr>
          <p:nvPr/>
        </p:nvPicPr>
        <p:blipFill>
          <a:blip r:embed="rId3"/>
          <a:srcRect l="19964" t="19156" r="23111" b="15372"/>
          <a:stretch>
            <a:fillRect/>
          </a:stretch>
        </p:blipFill>
        <p:spPr>
          <a:xfrm>
            <a:off x="6278880" y="2177159"/>
            <a:ext cx="2865120" cy="2059561"/>
          </a:xfrm>
          <a:prstGeom prst="rect">
            <a:avLst/>
          </a:prstGeom>
        </p:spPr>
      </p:pic>
      <p:pic>
        <p:nvPicPr>
          <p:cNvPr id="9" name="Picture 8" descr="Screen shot 2012-05-16 at 6.01.17 PM.png"/>
          <p:cNvPicPr>
            <a:picLocks noChangeAspect="1"/>
          </p:cNvPicPr>
          <p:nvPr/>
        </p:nvPicPr>
        <p:blipFill>
          <a:blip r:embed="rId4"/>
          <a:srcRect l="56445" t="64000" r="22444" b="11867"/>
          <a:stretch>
            <a:fillRect/>
          </a:stretch>
        </p:blipFill>
        <p:spPr>
          <a:xfrm>
            <a:off x="4572000" y="1676400"/>
            <a:ext cx="2189920" cy="156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7816" y="65832"/>
            <a:ext cx="423426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+mj-lt"/>
                <a:cs typeface="Calibri"/>
              </a:rPr>
              <a:t>Pulsar Timing Arrays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+mj-lt"/>
                <a:cs typeface="Calibri"/>
              </a:rPr>
              <a:t>New Approaches</a:t>
            </a:r>
            <a:endParaRPr lang="en-US" sz="3600" dirty="0">
              <a:solidFill>
                <a:srgbClr val="FFFF00"/>
              </a:solidFill>
              <a:latin typeface="+mj-lt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4408" y="1695842"/>
            <a:ext cx="207838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  <a:cs typeface="Calibri"/>
              </a:rPr>
              <a:t>The</a:t>
            </a:r>
            <a:r>
              <a:rPr lang="de-DE" sz="2400" dirty="0" smtClean="0">
                <a:solidFill>
                  <a:schemeClr val="bg1"/>
                </a:solidFill>
                <a:cs typeface="Calibri"/>
              </a:rPr>
              <a:t> European </a:t>
            </a:r>
            <a:r>
              <a:rPr lang="de-DE" sz="2400" dirty="0" err="1" smtClean="0">
                <a:solidFill>
                  <a:schemeClr val="bg1"/>
                </a:solidFill>
                <a:cs typeface="Calibri"/>
              </a:rPr>
              <a:t>Pulsar</a:t>
            </a:r>
            <a:r>
              <a:rPr lang="de-DE" sz="2400" dirty="0" smtClean="0">
                <a:solidFill>
                  <a:schemeClr val="bg1"/>
                </a:solidFill>
                <a:cs typeface="Calibri"/>
              </a:rPr>
              <a:t> Timing Array (EPTA):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  <a:cs typeface="Calibri"/>
              </a:rPr>
              <a:t>100-m </a:t>
            </a:r>
            <a:r>
              <a:rPr lang="de-DE" sz="2400" dirty="0" err="1" smtClean="0">
                <a:solidFill>
                  <a:schemeClr val="bg1"/>
                </a:solidFill>
                <a:cs typeface="Calibri"/>
              </a:rPr>
              <a:t>class</a:t>
            </a:r>
            <a:r>
              <a:rPr lang="de-DE" sz="24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cs typeface="Calibri"/>
              </a:rPr>
              <a:t>telescopes</a:t>
            </a:r>
            <a:endParaRPr lang="de-DE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5169" y="6380415"/>
            <a:ext cx="6902125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FFFFFF"/>
                </a:solidFill>
                <a:cs typeface="Calibri"/>
              </a:rPr>
              <a:t>Ultimately</a:t>
            </a:r>
            <a:r>
              <a:rPr lang="de-DE" sz="20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cs typeface="Calibri"/>
              </a:rPr>
              <a:t>forming</a:t>
            </a:r>
            <a:r>
              <a:rPr lang="de-DE" sz="20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cs typeface="Calibri"/>
              </a:rPr>
              <a:t>the</a:t>
            </a:r>
            <a:r>
              <a:rPr lang="de-DE" sz="2000" dirty="0" smtClean="0">
                <a:solidFill>
                  <a:srgbClr val="FFFFFF"/>
                </a:solidFill>
                <a:cs typeface="Calibri"/>
              </a:rPr>
              <a:t> Large European Array </a:t>
            </a:r>
            <a:r>
              <a:rPr lang="de-DE" sz="2000" dirty="0" err="1" smtClean="0">
                <a:solidFill>
                  <a:srgbClr val="FFFFFF"/>
                </a:solidFill>
                <a:cs typeface="Calibri"/>
              </a:rPr>
              <a:t>for</a:t>
            </a:r>
            <a:r>
              <a:rPr lang="de-DE" sz="2000" dirty="0" smtClean="0">
                <a:solidFill>
                  <a:srgbClr val="FFFFFF"/>
                </a:solidFill>
                <a:cs typeface="Calibri"/>
              </a:rPr>
              <a:t> Pulsars (LEAP)</a:t>
            </a:r>
            <a:endParaRPr lang="de-DE" sz="2000" dirty="0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9792" y="1585496"/>
            <a:ext cx="3382124" cy="2436906"/>
            <a:chOff x="252032" y="1585496"/>
            <a:chExt cx="3382124" cy="2436906"/>
          </a:xfrm>
        </p:grpSpPr>
        <p:pic>
          <p:nvPicPr>
            <p:cNvPr id="2" name="Picture 1" descr="IMGL2513_M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5600" r="1876"/>
            <a:stretch/>
          </p:blipFill>
          <p:spPr>
            <a:xfrm>
              <a:off x="252032" y="1585496"/>
              <a:ext cx="3382124" cy="24369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395536" y="1657504"/>
              <a:ext cx="1907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SRT, </a:t>
              </a:r>
              <a:r>
                <a:rPr lang="de-DE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Sardinia</a:t>
              </a:r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, </a:t>
              </a:r>
              <a:r>
                <a:rPr lang="de-DE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Italy</a:t>
              </a:r>
              <a:endParaRPr lang="de-DE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64081" y="1585496"/>
            <a:ext cx="3197927" cy="2398445"/>
            <a:chOff x="3606321" y="1585496"/>
            <a:chExt cx="3197927" cy="2398445"/>
          </a:xfrm>
        </p:grpSpPr>
        <p:pic>
          <p:nvPicPr>
            <p:cNvPr id="8" name="Picture 7" descr="IMG_028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06321" y="1585496"/>
              <a:ext cx="3197927" cy="23984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707904" y="3457704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Effelsberg</a:t>
              </a:r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 100-m, Germany</a:t>
              </a:r>
              <a:endParaRPr lang="de-DE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63608" y="3881656"/>
            <a:ext cx="2129180" cy="2386061"/>
            <a:chOff x="6804248" y="1585496"/>
            <a:chExt cx="2129180" cy="23860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4248" y="1585496"/>
              <a:ext cx="2129180" cy="23860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6804248" y="3273038"/>
              <a:ext cx="2028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Lovell, </a:t>
              </a:r>
              <a:r>
                <a:rPr lang="de-DE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Jodrell</a:t>
              </a:r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 Bank,</a:t>
              </a:r>
            </a:p>
            <a:p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UK</a:t>
              </a:r>
              <a:endParaRPr lang="de-DE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9280" y="3983941"/>
            <a:ext cx="3312000" cy="2426091"/>
            <a:chOff x="251520" y="3983941"/>
            <a:chExt cx="3312000" cy="2426091"/>
          </a:xfrm>
        </p:grpSpPr>
        <p:pic>
          <p:nvPicPr>
            <p:cNvPr id="9" name="Picture 8" descr="NancayAerie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686" r="9331"/>
            <a:stretch/>
          </p:blipFill>
          <p:spPr>
            <a:xfrm>
              <a:off x="251520" y="3983941"/>
              <a:ext cx="3312000" cy="24260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23528" y="5905976"/>
              <a:ext cx="2115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NRT, </a:t>
              </a:r>
              <a:r>
                <a:rPr lang="de-DE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Nancay</a:t>
              </a:r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, France</a:t>
              </a:r>
              <a:endParaRPr lang="de-DE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21648" y="3970969"/>
            <a:ext cx="3236400" cy="2439064"/>
            <a:chOff x="3563888" y="3970969"/>
            <a:chExt cx="3236400" cy="2439064"/>
          </a:xfrm>
        </p:grpSpPr>
        <p:pic>
          <p:nvPicPr>
            <p:cNvPr id="4" name="Picture 3" descr="Westerbork_Synthese_Radio_Telescoop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5287"/>
            <a:stretch/>
          </p:blipFill>
          <p:spPr>
            <a:xfrm>
              <a:off x="3563888" y="3970969"/>
              <a:ext cx="3236400" cy="2439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752736" y="5905976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WSRT, </a:t>
              </a:r>
              <a:r>
                <a:rPr lang="de-DE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Westerbork</a:t>
              </a:r>
              <a:r>
                <a:rPr lang="de-DE" dirty="0" smtClean="0">
                  <a:solidFill>
                    <a:schemeClr val="bg1"/>
                  </a:solidFill>
                  <a:latin typeface="Calibri"/>
                  <a:cs typeface="Calibri"/>
                </a:rPr>
                <a:t>, NL</a:t>
              </a:r>
              <a:endParaRPr lang="de-DE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19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828800" y="35352"/>
            <a:ext cx="6809234" cy="130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838200" marR="0" lvl="0" indent="-838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solidFill>
                  <a:srgbClr val="FFFF00"/>
                </a:solidFill>
                <a:latin typeface="+mj-lt"/>
                <a:ea typeface="+mj-ea"/>
                <a:cs typeface="Calibri"/>
              </a:rPr>
              <a:t>Pulsar Timing Arrays</a:t>
            </a:r>
          </a:p>
          <a:p>
            <a:pPr marL="838200" marR="0" lvl="0" indent="-838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+mj-ea"/>
                <a:cs typeface="Calibri"/>
              </a:rPr>
              <a:t>New Approaches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332352"/>
            <a:ext cx="2164060" cy="3274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576" y="1294800"/>
            <a:ext cx="6723672" cy="477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000" kern="0" dirty="0" smtClean="0">
                <a:solidFill>
                  <a:srgbClr val="FFFF00"/>
                </a:solidFill>
                <a:cs typeface="Calibri"/>
              </a:rPr>
              <a:t>Large European Array for Pulsars = LEAP!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Current status: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- Hardware to record &gt;128 MHz BW, 8 bits, baseband data in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cs typeface="Calibri"/>
              </a:rPr>
              <a:t>  place at</a:t>
            </a:r>
            <a:r>
              <a:rPr lang="en-US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cs typeface="Calibri"/>
              </a:rPr>
              <a:t>all telescopes: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    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ASTERIX-like systems at </a:t>
            </a:r>
            <a:r>
              <a:rPr lang="en-US" dirty="0" err="1" smtClean="0">
                <a:solidFill>
                  <a:schemeClr val="bg1"/>
                </a:solidFill>
                <a:cs typeface="Calibri"/>
              </a:rPr>
              <a:t>Effelsberg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 and </a:t>
            </a:r>
            <a:r>
              <a:rPr lang="en-US" dirty="0" err="1" smtClean="0">
                <a:solidFill>
                  <a:schemeClr val="bg1"/>
                </a:solidFill>
                <a:cs typeface="Calibri"/>
              </a:rPr>
              <a:t>Jodrell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 Bank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     PUMA-II at </a:t>
            </a:r>
            <a:r>
              <a:rPr lang="en-US" dirty="0" err="1" smtClean="0">
                <a:solidFill>
                  <a:schemeClr val="bg1"/>
                </a:solidFill>
                <a:cs typeface="Calibri"/>
              </a:rPr>
              <a:t>Westerbork</a:t>
            </a:r>
            <a:endParaRPr lang="en-US" dirty="0" smtClean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    BON at </a:t>
            </a:r>
            <a:r>
              <a:rPr lang="en-US" dirty="0" err="1" smtClean="0">
                <a:solidFill>
                  <a:schemeClr val="bg1"/>
                </a:solidFill>
                <a:cs typeface="Calibri"/>
              </a:rPr>
              <a:t>Nançay</a:t>
            </a:r>
            <a:endParaRPr lang="en-US" dirty="0" smtClean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    DFB (in APSR-mode, to be tested) at Sardinia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- 24 hr observations at L-band, once per month </a:t>
            </a:r>
            <a:r>
              <a:rPr lang="en-US" sz="2000" i="1" dirty="0" smtClean="0">
                <a:solidFill>
                  <a:schemeClr val="bg1"/>
                </a:solidFill>
                <a:cs typeface="Calibri"/>
              </a:rPr>
              <a:t>(in addition</a:t>
            </a:r>
          </a:p>
          <a:p>
            <a:pPr>
              <a:lnSpc>
                <a:spcPct val="120000"/>
              </a:lnSpc>
            </a:pPr>
            <a:r>
              <a:rPr lang="en-US" sz="20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cs typeface="Calibri"/>
              </a:rPr>
              <a:t>    to regular EPTA observations – 30 TB/site/session)</a:t>
            </a:r>
            <a:endParaRPr lang="en-US" sz="2000" dirty="0" smtClean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- </a:t>
            </a:r>
            <a:r>
              <a:rPr lang="en-US" sz="2000" dirty="0" smtClean="0">
                <a:solidFill>
                  <a:srgbClr val="FFFF00"/>
                </a:solidFill>
                <a:cs typeface="Calibri"/>
              </a:rPr>
              <a:t>Data</a:t>
            </a:r>
            <a:r>
              <a:rPr lang="en-US" sz="2000" dirty="0" smtClean="0">
                <a:solidFill>
                  <a:schemeClr val="bg1"/>
                </a:solidFill>
                <a:cs typeface="Calibri"/>
              </a:rPr>
              <a:t> currently shipped by disk, internet tested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- Successful addition of EFF-JB-WSRT,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Calibri"/>
              </a:rPr>
              <a:t>Nançay</a:t>
            </a:r>
            <a:r>
              <a:rPr lang="en-US" sz="2000" dirty="0" smtClean="0">
                <a:solidFill>
                  <a:schemeClr val="bg1"/>
                </a:solidFill>
                <a:cs typeface="Calibri"/>
              </a:rPr>
              <a:t> added within days/week, SRT in Q4/2012</a:t>
            </a:r>
          </a:p>
        </p:txBody>
      </p:sp>
      <p:pic>
        <p:nvPicPr>
          <p:cNvPr id="9" name="Picture 8" descr="3_telescope_addition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383" b="-3383"/>
          <a:stretch/>
        </p:blipFill>
        <p:spPr>
          <a:xfrm>
            <a:off x="5868144" y="4654800"/>
            <a:ext cx="3100164" cy="2177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4011" y="4941168"/>
            <a:ext cx="25224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Almost there: 160-m dish!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Only 10-sec of data: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52409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New Approaches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2540953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Telescope Infrastructure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2540953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Pulsar Sample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IPTA_map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0259" t="17592" r="16532" b="28105"/>
          <a:stretch>
            <a:fillRect/>
          </a:stretch>
        </p:blipFill>
        <p:spPr>
          <a:xfrm>
            <a:off x="4602480" y="3616960"/>
            <a:ext cx="4419600" cy="2458720"/>
          </a:xfrm>
        </p:spPr>
      </p:pic>
      <p:pic>
        <p:nvPicPr>
          <p:cNvPr id="8" name="Picture 8" descr="IPTAscopes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468" b="2702"/>
          <a:stretch>
            <a:fillRect/>
          </a:stretch>
        </p:blipFill>
        <p:spPr bwMode="auto">
          <a:xfrm>
            <a:off x="-23973" y="3230880"/>
            <a:ext cx="4521361" cy="355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1840" y="1607661"/>
            <a:ext cx="7691120" cy="707886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For a set of N telescopes and M pulsars, what is the optimal scheduling that maximizes the probability of detecting gravitational waves?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Future Telescopes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Karl G. </a:t>
            </a:r>
            <a:r>
              <a:rPr lang="en-US" dirty="0" err="1" smtClean="0">
                <a:solidFill>
                  <a:srgbClr val="FFFF00"/>
                </a:solidFill>
              </a:rPr>
              <a:t>Jansky</a:t>
            </a:r>
            <a:r>
              <a:rPr lang="en-US" dirty="0" smtClean="0">
                <a:solidFill>
                  <a:srgbClr val="FFFF00"/>
                </a:solidFill>
              </a:rPr>
              <a:t> Very Large Array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Five-hundred </a:t>
            </a:r>
            <a:r>
              <a:rPr lang="en-US" dirty="0" err="1" smtClean="0">
                <a:solidFill>
                  <a:srgbClr val="FFFF00"/>
                </a:solidFill>
              </a:rPr>
              <a:t>metre</a:t>
            </a:r>
            <a:r>
              <a:rPr lang="en-US" dirty="0" smtClean="0">
                <a:solidFill>
                  <a:srgbClr val="FFFF00"/>
                </a:solidFill>
              </a:rPr>
              <a:t> Aperture Spherical Telescope (FAST)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FAST_telescope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551" b="-196"/>
          <a:stretch>
            <a:fillRect/>
          </a:stretch>
        </p:blipFill>
        <p:spPr>
          <a:xfrm>
            <a:off x="4645025" y="2214880"/>
            <a:ext cx="4041775" cy="2966720"/>
          </a:xfrm>
        </p:spPr>
      </p:pic>
      <p:pic>
        <p:nvPicPr>
          <p:cNvPr id="11" name="Content Placeholder 10" descr="VLAWye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872" b="25"/>
          <a:stretch>
            <a:fillRect/>
          </a:stretch>
        </p:blipFill>
        <p:spPr>
          <a:xfrm>
            <a:off x="457200" y="2255520"/>
            <a:ext cx="4040188" cy="2743200"/>
          </a:xfrm>
        </p:spPr>
      </p:pic>
      <p:sp>
        <p:nvSpPr>
          <p:cNvPr id="10" name="TextBox 9"/>
          <p:cNvSpPr txBox="1"/>
          <p:nvPr/>
        </p:nvSpPr>
        <p:spPr>
          <a:xfrm>
            <a:off x="4645025" y="5181600"/>
            <a:ext cx="404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/>
              <a:buChar char="•"/>
            </a:pPr>
            <a:r>
              <a:rPr lang="en-US" i="1" dirty="0" err="1" smtClean="0">
                <a:solidFill>
                  <a:schemeClr val="bg1"/>
                </a:solidFill>
              </a:rPr>
              <a:t>D</a:t>
            </a:r>
            <a:r>
              <a:rPr lang="en-US" baseline="-25000" dirty="0" err="1" smtClean="0">
                <a:solidFill>
                  <a:schemeClr val="bg1"/>
                </a:solidFill>
              </a:rPr>
              <a:t>eff</a:t>
            </a:r>
            <a:r>
              <a:rPr lang="en-US" dirty="0" smtClean="0">
                <a:solidFill>
                  <a:schemeClr val="bg1"/>
                </a:solidFill>
              </a:rPr>
              <a:t> ~ 300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endParaRPr lang="en-US" dirty="0" smtClean="0">
              <a:solidFill>
                <a:schemeClr val="bg1"/>
              </a:solidFill>
            </a:endParaRP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19 or 100-beam system</a:t>
            </a: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~ 500 new </a:t>
            </a:r>
            <a:r>
              <a:rPr lang="en-US" dirty="0" err="1" smtClean="0">
                <a:solidFill>
                  <a:schemeClr val="bg1"/>
                </a:solidFill>
              </a:rPr>
              <a:t>MSPs</a:t>
            </a:r>
            <a:r>
              <a:rPr lang="en-US" dirty="0" smtClean="0">
                <a:solidFill>
                  <a:schemeClr val="bg1"/>
                </a:solidFill>
              </a:rPr>
              <a:t> discovered (projected)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flag-u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316480"/>
            <a:ext cx="348198" cy="182880"/>
          </a:xfrm>
          <a:prstGeom prst="rect">
            <a:avLst/>
          </a:prstGeom>
        </p:spPr>
      </p:pic>
      <p:pic>
        <p:nvPicPr>
          <p:cNvPr id="13" name="Picture 12" descr="flag-chin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887" y="2214880"/>
            <a:ext cx="423913" cy="284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625" y="5181600"/>
            <a:ext cx="40417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/>
              <a:buChar char="•"/>
            </a:pPr>
            <a:r>
              <a:rPr lang="en-US" i="1" dirty="0" err="1" smtClean="0">
                <a:solidFill>
                  <a:schemeClr val="bg1"/>
                </a:solidFill>
              </a:rPr>
              <a:t>A</a:t>
            </a:r>
            <a:r>
              <a:rPr lang="en-US" baseline="-25000" dirty="0" err="1" smtClean="0">
                <a:solidFill>
                  <a:schemeClr val="bg1"/>
                </a:solidFill>
              </a:rPr>
              <a:t>eff</a:t>
            </a:r>
            <a:r>
              <a:rPr lang="en-US" dirty="0" smtClean="0">
                <a:solidFill>
                  <a:schemeClr val="bg1"/>
                </a:solidFill>
              </a:rPr>
              <a:t> ~ 130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endParaRPr lang="en-US" dirty="0" smtClean="0">
              <a:solidFill>
                <a:schemeClr val="bg1"/>
              </a:solidFill>
            </a:endParaRP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YUPPI backend</a:t>
            </a:r>
          </a:p>
          <a:p>
            <a:pPr marL="568325" lvl="1" indent="-334963"/>
            <a:r>
              <a:rPr lang="en-US" sz="1600" dirty="0" smtClean="0">
                <a:solidFill>
                  <a:schemeClr val="bg1"/>
                </a:solidFill>
              </a:rPr>
              <a:t>Clone of GUPPI, implemented in existing </a:t>
            </a:r>
            <a:r>
              <a:rPr lang="en-US" sz="1600" dirty="0" err="1" smtClean="0">
                <a:solidFill>
                  <a:schemeClr val="bg1"/>
                </a:solidFill>
              </a:rPr>
              <a:t>correlator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Primarily a timing instrument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Timing Arrays</a:t>
            </a:r>
            <a:br>
              <a:rPr lang="en-US" dirty="0" smtClean="0"/>
            </a:br>
            <a:r>
              <a:rPr lang="en-US" sz="4000" dirty="0" smtClean="0"/>
              <a:t>Future Telescopes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Australian Square </a:t>
            </a:r>
            <a:r>
              <a:rPr lang="en-US" dirty="0" err="1" smtClean="0">
                <a:solidFill>
                  <a:srgbClr val="FFFF00"/>
                </a:solidFill>
              </a:rPr>
              <a:t>Kilometre</a:t>
            </a:r>
            <a:r>
              <a:rPr lang="en-US" dirty="0" smtClean="0">
                <a:solidFill>
                  <a:srgbClr val="FFFF00"/>
                </a:solidFill>
              </a:rPr>
              <a:t> Array Pathfinder (ASKAP)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ASKAP_October1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728" b="-47"/>
          <a:stretch>
            <a:fillRect/>
          </a:stretch>
        </p:blipFill>
        <p:spPr>
          <a:xfrm>
            <a:off x="457200" y="2265680"/>
            <a:ext cx="4040188" cy="305816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Karoo Array Telescope (</a:t>
            </a:r>
            <a:r>
              <a:rPr lang="en-US" dirty="0" err="1" smtClean="0">
                <a:solidFill>
                  <a:srgbClr val="FFFF00"/>
                </a:solidFill>
              </a:rPr>
              <a:t>MeerKAT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MeerKAT_artist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-39376" r="-5625"/>
          <a:stretch>
            <a:fillRect/>
          </a:stretch>
        </p:blipFill>
        <p:spPr>
          <a:xfrm>
            <a:off x="5508625" y="2174875"/>
            <a:ext cx="3278631" cy="3951288"/>
          </a:xfrm>
        </p:spPr>
      </p:pic>
      <p:sp>
        <p:nvSpPr>
          <p:cNvPr id="8" name="TextBox 7"/>
          <p:cNvSpPr txBox="1"/>
          <p:nvPr/>
        </p:nvSpPr>
        <p:spPr>
          <a:xfrm>
            <a:off x="428625" y="5374640"/>
            <a:ext cx="404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/>
              <a:buChar char="•"/>
            </a:pPr>
            <a:r>
              <a:rPr lang="en-US" i="1" dirty="0" err="1" smtClean="0">
                <a:solidFill>
                  <a:schemeClr val="bg1"/>
                </a:solidFill>
              </a:rPr>
              <a:t>A</a:t>
            </a:r>
            <a:r>
              <a:rPr lang="en-US" baseline="-25000" dirty="0" err="1" smtClean="0">
                <a:solidFill>
                  <a:schemeClr val="bg1"/>
                </a:solidFill>
              </a:rPr>
              <a:t>eff</a:t>
            </a:r>
            <a:r>
              <a:rPr lang="en-US" dirty="0" smtClean="0">
                <a:solidFill>
                  <a:schemeClr val="bg1"/>
                </a:solidFill>
              </a:rPr>
              <a:t> ~ 60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endParaRPr lang="en-US" dirty="0" smtClean="0">
              <a:solidFill>
                <a:schemeClr val="bg1"/>
              </a:solidFill>
            </a:endParaRP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Phased array feed ~ 30 deg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field of view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Primarily a search instrument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flag-southafric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616" y="2265680"/>
            <a:ext cx="438024" cy="266700"/>
          </a:xfrm>
          <a:prstGeom prst="rect">
            <a:avLst/>
          </a:prstGeom>
        </p:spPr>
      </p:pic>
      <p:pic>
        <p:nvPicPr>
          <p:cNvPr id="11" name="Picture 10" descr="flag-australi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265680"/>
            <a:ext cx="532529" cy="266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9345" y="6156960"/>
            <a:ext cx="404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/>
              <a:buChar char="•"/>
            </a:pPr>
            <a:r>
              <a:rPr lang="en-US" i="1" dirty="0" err="1" smtClean="0">
                <a:solidFill>
                  <a:schemeClr val="bg1"/>
                </a:solidFill>
              </a:rPr>
              <a:t>A</a:t>
            </a:r>
            <a:r>
              <a:rPr lang="en-US" baseline="-25000" dirty="0" err="1" smtClean="0">
                <a:solidFill>
                  <a:schemeClr val="bg1"/>
                </a:solidFill>
              </a:rPr>
              <a:t>eff</a:t>
            </a:r>
            <a:r>
              <a:rPr lang="en-US" dirty="0" smtClean="0">
                <a:solidFill>
                  <a:schemeClr val="bg1"/>
                </a:solidFill>
              </a:rPr>
              <a:t> ~ 100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111125" indent="-111125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Primarily a timing instrument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78534" y="9860"/>
            <a:ext cx="6533946" cy="1127415"/>
          </a:xfrm>
        </p:spPr>
        <p:txBody>
          <a:bodyPr>
            <a:noAutofit/>
          </a:bodyPr>
          <a:lstStyle/>
          <a:p>
            <a:r>
              <a:rPr lang="en-US" dirty="0"/>
              <a:t>Square </a:t>
            </a:r>
            <a:r>
              <a:rPr lang="en-US" dirty="0" err="1"/>
              <a:t>Kilometre</a:t>
            </a:r>
            <a:r>
              <a:rPr lang="en-US" dirty="0"/>
              <a:t> </a:t>
            </a:r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199640"/>
            <a:ext cx="4495800" cy="3347720"/>
          </a:xfrm>
          <a:noFill/>
          <a:ln/>
        </p:spPr>
        <p:txBody>
          <a:bodyPr>
            <a:normAutofit/>
          </a:bodyPr>
          <a:lstStyle/>
          <a:p>
            <a:pPr marL="195263" indent="-195263"/>
            <a:r>
              <a:rPr lang="en-US" sz="2400" dirty="0" smtClean="0">
                <a:solidFill>
                  <a:schemeClr val="bg1"/>
                </a:solidFill>
              </a:rPr>
              <a:t>Originally</a:t>
            </a:r>
            <a:r>
              <a:rPr lang="en-US" sz="2400" dirty="0">
                <a:solidFill>
                  <a:schemeClr val="bg1"/>
                </a:solidFill>
              </a:rPr>
              <a:t>: “Hydrogen telescope”</a:t>
            </a:r>
          </a:p>
          <a:p>
            <a:pPr marL="574675" lvl="1" indent="-188913">
              <a:buFontTx/>
              <a:buNone/>
            </a:pPr>
            <a:r>
              <a:rPr lang="en-US" sz="2000" dirty="0">
                <a:solidFill>
                  <a:schemeClr val="bg1"/>
                </a:solidFill>
              </a:rPr>
              <a:t>Detect H </a:t>
            </a:r>
            <a:r>
              <a:rPr lang="en-US" sz="18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 21-cm emission from Milky Way-like galaxy at </a:t>
            </a:r>
            <a:r>
              <a:rPr lang="en-US" sz="2000" i="1" dirty="0" err="1">
                <a:solidFill>
                  <a:schemeClr val="bg1"/>
                </a:solidFill>
              </a:rPr>
              <a:t>z</a:t>
            </a:r>
            <a:r>
              <a:rPr lang="en-US" sz="2000" dirty="0">
                <a:solidFill>
                  <a:schemeClr val="bg1"/>
                </a:solidFill>
              </a:rPr>
              <a:t> ~ 1</a:t>
            </a:r>
          </a:p>
          <a:p>
            <a:pPr marL="574675" lvl="1" indent="-188913">
              <a:buFontTx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195263" indent="-195263"/>
            <a:r>
              <a:rPr lang="en-US" sz="2400" dirty="0">
                <a:solidFill>
                  <a:schemeClr val="bg1"/>
                </a:solidFill>
              </a:rPr>
              <a:t>SKA science much broader</a:t>
            </a:r>
          </a:p>
          <a:p>
            <a:pPr marL="522288" lvl="1" indent="-188913">
              <a:buFont typeface="Symbol" pitchFamily="18" charset="2"/>
              <a:buChar char="Þ"/>
            </a:pP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 M</a:t>
            </a:r>
            <a:r>
              <a:rPr lang="en-US" sz="2000" dirty="0">
                <a:solidFill>
                  <a:schemeClr val="bg1"/>
                </a:solidFill>
              </a:rPr>
              <a:t>ulti-wavelength, multi-messenger</a:t>
            </a:r>
          </a:p>
          <a:p>
            <a:pPr marL="195263" indent="-195263"/>
            <a:r>
              <a:rPr lang="en-US" sz="2400" dirty="0">
                <a:solidFill>
                  <a:schemeClr val="bg1"/>
                </a:solidFill>
              </a:rPr>
              <a:t>On-going technical </a:t>
            </a:r>
            <a:r>
              <a:rPr lang="en-US" sz="2400" dirty="0" smtClean="0">
                <a:solidFill>
                  <a:schemeClr val="bg1"/>
                </a:solidFill>
              </a:rPr>
              <a:t>development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195263" indent="-195263"/>
            <a:r>
              <a:rPr lang="en-US" sz="2400" dirty="0">
                <a:solidFill>
                  <a:schemeClr val="bg1"/>
                </a:solidFill>
              </a:rPr>
              <a:t>International involvement</a:t>
            </a:r>
          </a:p>
        </p:txBody>
      </p:sp>
      <p:pic>
        <p:nvPicPr>
          <p:cNvPr id="38938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362" y="5819402"/>
            <a:ext cx="1295400" cy="10093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8940" name="Picture 28" descr="clear4"/>
          <p:cNvPicPr>
            <a:picLocks noChangeAspect="1" noChangeArrowheads="1"/>
          </p:cNvPicPr>
          <p:nvPr/>
        </p:nvPicPr>
        <p:blipFill>
          <a:blip r:embed="rId3"/>
          <a:srcRect t="2481"/>
          <a:stretch>
            <a:fillRect/>
          </a:stretch>
        </p:blipFill>
        <p:spPr bwMode="auto">
          <a:xfrm>
            <a:off x="5887126" y="5816600"/>
            <a:ext cx="1408628" cy="104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1" name="Picture 29" descr="BH-pulsar bin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7906" y="5843242"/>
            <a:ext cx="1329225" cy="99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1" descr="NGC6946.jpg   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0181" y="5843243"/>
            <a:ext cx="1212914" cy="9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Gnedin_reionization.png"/>
          <p:cNvPicPr>
            <a:picLocks noChangeAspect="1"/>
          </p:cNvPicPr>
          <p:nvPr/>
        </p:nvPicPr>
        <p:blipFill>
          <a:blip r:embed="rId6" cstate="print"/>
          <a:srcRect l="15012" t="10006" r="13748" b="10006"/>
          <a:stretch>
            <a:fillRect/>
          </a:stretch>
        </p:blipFill>
        <p:spPr>
          <a:xfrm>
            <a:off x="-6301" y="5843243"/>
            <a:ext cx="1176338" cy="990600"/>
          </a:xfrm>
          <a:prstGeom prst="rect">
            <a:avLst/>
          </a:prstGeom>
        </p:spPr>
      </p:pic>
      <p:pic>
        <p:nvPicPr>
          <p:cNvPr id="10" name="Picture 35" descr="vlcsnap-2010-02-21-12h28m50s4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5750" y="1447316"/>
            <a:ext cx="2173324" cy="108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0-11-02 at 3.41.37 PM.png"/>
          <p:cNvPicPr>
            <a:picLocks noChangeAspect="1"/>
          </p:cNvPicPr>
          <p:nvPr/>
        </p:nvPicPr>
        <p:blipFill>
          <a:blip r:embed="rId8"/>
          <a:srcRect l="5000" t="8667" r="35833" b="50000"/>
          <a:stretch>
            <a:fillRect/>
          </a:stretch>
        </p:blipFill>
        <p:spPr>
          <a:xfrm>
            <a:off x="4724400" y="2551356"/>
            <a:ext cx="3124200" cy="1364087"/>
          </a:xfrm>
          <a:prstGeom prst="rect">
            <a:avLst/>
          </a:prstGeom>
        </p:spPr>
      </p:pic>
      <p:pic>
        <p:nvPicPr>
          <p:cNvPr id="14" name="Picture 13" descr="Screen shot 2010-11-02 at 3.41.14 PM.png"/>
          <p:cNvPicPr>
            <a:picLocks noChangeAspect="1"/>
          </p:cNvPicPr>
          <p:nvPr/>
        </p:nvPicPr>
        <p:blipFill>
          <a:blip r:embed="rId9"/>
          <a:srcRect l="4167" t="10000" r="35000" b="50000"/>
          <a:stretch>
            <a:fillRect/>
          </a:stretch>
        </p:blipFill>
        <p:spPr>
          <a:xfrm>
            <a:off x="5181600" y="3974624"/>
            <a:ext cx="3886200" cy="15970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1" y="1446014"/>
            <a:ext cx="6598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263" indent="-195263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The Global Radio Wavelength Observatory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024" y="29142"/>
            <a:ext cx="7409976" cy="144405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Radio Telescopes and Astrophysical Sources</a:t>
            </a:r>
            <a:endParaRPr lang="en-US" sz="4000" dirty="0"/>
          </a:p>
        </p:txBody>
      </p:sp>
      <p:pic>
        <p:nvPicPr>
          <p:cNvPr id="6" name="Content Placeholder 5" descr="0402+679-15GHz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28" b="249"/>
          <a:stretch>
            <a:fillRect/>
          </a:stretch>
        </p:blipFill>
        <p:spPr>
          <a:xfrm>
            <a:off x="71120" y="1808480"/>
            <a:ext cx="4038600" cy="3901440"/>
          </a:xfrm>
        </p:spPr>
      </p:pic>
      <p:grpSp>
        <p:nvGrpSpPr>
          <p:cNvPr id="12" name="Group 11"/>
          <p:cNvGrpSpPr/>
          <p:nvPr/>
        </p:nvGrpSpPr>
        <p:grpSpPr>
          <a:xfrm>
            <a:off x="1686560" y="5232400"/>
            <a:ext cx="670560" cy="379492"/>
            <a:chOff x="1686560" y="5232400"/>
            <a:chExt cx="670560" cy="37949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686560" y="5232400"/>
              <a:ext cx="67056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734024" y="5242560"/>
              <a:ext cx="531656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7 pc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Content Placeholder 14" descr="vlba_montag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425" b="-268"/>
          <a:stretch>
            <a:fillRect/>
          </a:stretch>
        </p:blipFill>
        <p:spPr>
          <a:xfrm>
            <a:off x="4648200" y="3149600"/>
            <a:ext cx="4363720" cy="3293374"/>
          </a:xfrm>
        </p:spPr>
      </p:pic>
      <p:sp>
        <p:nvSpPr>
          <p:cNvPr id="16" name="TextBox 15"/>
          <p:cNvSpPr txBox="1"/>
          <p:nvPr/>
        </p:nvSpPr>
        <p:spPr>
          <a:xfrm>
            <a:off x="5090160" y="6479828"/>
            <a:ext cx="29362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Very Long Baseline Array (VLBA)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760" y="5709920"/>
            <a:ext cx="15951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B0402+679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1493520"/>
            <a:ext cx="490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Search for additional dual </a:t>
            </a:r>
            <a:r>
              <a:rPr lang="en-US" sz="2000" dirty="0" err="1" smtClean="0">
                <a:solidFill>
                  <a:srgbClr val="FFFFFF"/>
                </a:solidFill>
              </a:rPr>
              <a:t>SMBHs</a:t>
            </a:r>
            <a:r>
              <a:rPr lang="en-US" sz="2000" dirty="0" smtClean="0">
                <a:solidFill>
                  <a:srgbClr val="FFFFFF"/>
                </a:solidFill>
              </a:rPr>
              <a:t>, progenitors of GW-emitting binary </a:t>
            </a:r>
            <a:r>
              <a:rPr lang="en-US" sz="2000" dirty="0" err="1" smtClean="0">
                <a:solidFill>
                  <a:srgbClr val="FFFFFF"/>
                </a:solidFill>
              </a:rPr>
              <a:t>SMBHs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173038" indent="-173038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With VLBA now, SKA in the future</a:t>
            </a:r>
          </a:p>
          <a:p>
            <a:pPr marL="173038" indent="-173038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Relevant for future space-based GW mission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ChangeArrowheads="1"/>
          </p:cNvSpPr>
          <p:nvPr/>
        </p:nvSpPr>
        <p:spPr bwMode="auto">
          <a:xfrm>
            <a:off x="768033" y="-261938"/>
            <a:ext cx="184150" cy="4572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7487920" y="14478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/>
              </a:rPr>
              <a:t>J1713+</a:t>
            </a:r>
            <a:r>
              <a:rPr lang="en-US" dirty="0" smtClean="0">
                <a:solidFill>
                  <a:schemeClr val="bg1"/>
                </a:solidFill>
                <a:latin typeface="Helvetica"/>
              </a:rPr>
              <a:t>0747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</a:rPr>
              <a:t>30 ns RMS</a:t>
            </a:r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1828800" y="0"/>
            <a:ext cx="6096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Pulsar Timing Arrays</a:t>
            </a:r>
            <a:br>
              <a:rPr lang="en-US" sz="3600" dirty="0" smtClean="0"/>
            </a:br>
            <a:r>
              <a:rPr lang="en-US" sz="3111" dirty="0" smtClean="0"/>
              <a:t>Current Results</a:t>
            </a:r>
            <a:endParaRPr lang="en-US" sz="3600" dirty="0"/>
          </a:p>
        </p:txBody>
      </p:sp>
      <p:pic>
        <p:nvPicPr>
          <p:cNvPr id="13" name="Picture 12" descr="1713resids.tiff"/>
          <p:cNvPicPr>
            <a:picLocks noChangeAspect="1"/>
          </p:cNvPicPr>
          <p:nvPr/>
        </p:nvPicPr>
        <p:blipFill>
          <a:blip r:embed="rId3"/>
          <a:srcRect l="2590" r="1295"/>
          <a:stretch>
            <a:fillRect/>
          </a:stretch>
        </p:blipFill>
        <p:spPr>
          <a:xfrm>
            <a:off x="629920" y="1143000"/>
            <a:ext cx="6786880" cy="1625600"/>
          </a:xfrm>
          <a:prstGeom prst="rect">
            <a:avLst/>
          </a:prstGeom>
        </p:spPr>
      </p:pic>
      <p:pic>
        <p:nvPicPr>
          <p:cNvPr id="18" name="Picture 17" descr="1643resids.tiff"/>
          <p:cNvPicPr>
            <a:picLocks noChangeAspect="1"/>
          </p:cNvPicPr>
          <p:nvPr/>
        </p:nvPicPr>
        <p:blipFill>
          <a:blip r:embed="rId4"/>
          <a:srcRect l="2353" t="5143" r="10000"/>
          <a:stretch>
            <a:fillRect/>
          </a:stretch>
        </p:blipFill>
        <p:spPr>
          <a:xfrm>
            <a:off x="629920" y="4648200"/>
            <a:ext cx="6812280" cy="1686557"/>
          </a:xfrm>
          <a:prstGeom prst="rect">
            <a:avLst/>
          </a:prstGeom>
        </p:spPr>
      </p:pic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7564120" y="4876800"/>
            <a:ext cx="15831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</a:rPr>
              <a:t>J1643-1224</a:t>
            </a:r>
          </a:p>
          <a:p>
            <a:r>
              <a:rPr lang="en-US" dirty="0" smtClean="0">
                <a:solidFill>
                  <a:srgbClr val="FFFFFF"/>
                </a:solidFill>
                <a:latin typeface="Helvetica"/>
              </a:rPr>
              <a:t>1500 ns RMS</a:t>
            </a: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21" name="Picture 20" descr="1012resids.tiff"/>
          <p:cNvPicPr>
            <a:picLocks noChangeAspect="1"/>
          </p:cNvPicPr>
          <p:nvPr/>
        </p:nvPicPr>
        <p:blipFill>
          <a:blip r:embed="rId5"/>
          <a:srcRect l="2847" t="6626" r="4235"/>
          <a:stretch>
            <a:fillRect/>
          </a:stretch>
        </p:blipFill>
        <p:spPr>
          <a:xfrm>
            <a:off x="609600" y="2895600"/>
            <a:ext cx="6797057" cy="1637304"/>
          </a:xfrm>
          <a:prstGeom prst="rect">
            <a:avLst/>
          </a:prstGeom>
        </p:spPr>
      </p:pic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564120" y="2987933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</a:rPr>
              <a:t>J1012+5307</a:t>
            </a:r>
          </a:p>
          <a:p>
            <a:r>
              <a:rPr lang="en-US" dirty="0" smtClean="0">
                <a:solidFill>
                  <a:srgbClr val="FFFFFF"/>
                </a:solidFill>
                <a:latin typeface="Helvetica"/>
              </a:rPr>
              <a:t>280 ns RMS</a:t>
            </a: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920" y="2286000"/>
            <a:ext cx="3048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6004560"/>
            <a:ext cx="457200" cy="3245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6232" y="6441440"/>
            <a:ext cx="2684529" cy="338554"/>
          </a:xfrm>
          <a:prstGeom prst="rect">
            <a:avLst/>
          </a:prstGeom>
          <a:noFill/>
        </p:spPr>
        <p:txBody>
          <a:bodyPr wrap="non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00CCFF"/>
                </a:solidFill>
              </a:rPr>
              <a:t>Demorest et al. 2012,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itle 4"/>
          <p:cNvSpPr>
            <a:spLocks noGrp="1"/>
          </p:cNvSpPr>
          <p:nvPr>
            <p:ph type="title"/>
          </p:nvPr>
        </p:nvSpPr>
        <p:spPr>
          <a:xfrm>
            <a:off x="1798320" y="100330"/>
            <a:ext cx="7040880" cy="1162050"/>
          </a:xfrm>
        </p:spPr>
        <p:txBody>
          <a:bodyPr>
            <a:noAutofit/>
          </a:bodyPr>
          <a:lstStyle/>
          <a:p>
            <a:r>
              <a:rPr lang="en-US" sz="4000" dirty="0" smtClean="0"/>
              <a:t>Pulsar Timing Arrays</a:t>
            </a:r>
            <a:br>
              <a:rPr lang="en-US" sz="4000" dirty="0" smtClean="0"/>
            </a:br>
            <a:r>
              <a:rPr lang="en-US" sz="3600" dirty="0" smtClean="0"/>
              <a:t>Current and Future Instrumentation</a:t>
            </a:r>
          </a:p>
        </p:txBody>
      </p:sp>
      <p:sp>
        <p:nvSpPr>
          <p:cNvPr id="17410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11760" y="1435100"/>
            <a:ext cx="4206240" cy="4020819"/>
          </a:xfrm>
          <a:noFill/>
        </p:spPr>
        <p:txBody>
          <a:bodyPr>
            <a:noAutofit/>
          </a:bodyPr>
          <a:lstStyle/>
          <a:p>
            <a:pPr marL="173038" indent="-173038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What are the requirements?</a:t>
            </a:r>
          </a:p>
          <a:p>
            <a:pPr marL="690563" lvl="1" indent="-344488">
              <a:buClr>
                <a:srgbClr val="FFFF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Instrumental performance improving steadily</a:t>
            </a:r>
          </a:p>
          <a:p>
            <a:pPr marL="173038" indent="-173038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What exists?</a:t>
            </a:r>
          </a:p>
          <a:p>
            <a:pPr marL="630238" lvl="1" indent="-284163">
              <a:buClr>
                <a:srgbClr val="FFFF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Powerful set of telescopes</a:t>
            </a:r>
          </a:p>
          <a:p>
            <a:pPr marL="173038" indent="-173038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What is on the horizon?</a:t>
            </a:r>
          </a:p>
          <a:p>
            <a:pPr marL="690563" lvl="1" indent="-344488">
              <a:buClr>
                <a:srgbClr val="FFFF00"/>
              </a:buClr>
              <a:buFont typeface="Wingdings" charset="2"/>
              <a:buChar char="Ø"/>
            </a:pPr>
            <a:r>
              <a:rPr lang="en-US" sz="2600" dirty="0" smtClean="0">
                <a:solidFill>
                  <a:schemeClr val="bg1"/>
                </a:solidFill>
              </a:rPr>
              <a:t>Increasing capability with new telescopes</a:t>
            </a:r>
          </a:p>
        </p:txBody>
      </p:sp>
      <p:pic>
        <p:nvPicPr>
          <p:cNvPr id="6" name="Picture 8" descr="IPTAscopes.png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</a:blip>
          <a:srcRect t="-1766" b="-19703"/>
          <a:stretch>
            <a:fillRect/>
          </a:stretch>
        </p:blipFill>
        <p:spPr bwMode="auto">
          <a:xfrm>
            <a:off x="4572000" y="1361440"/>
            <a:ext cx="4470400" cy="446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anogravLogoBox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684" y="5855147"/>
            <a:ext cx="1622928" cy="992691"/>
          </a:xfrm>
          <a:prstGeom prst="rect">
            <a:avLst/>
          </a:prstGeom>
        </p:spPr>
      </p:pic>
      <p:pic>
        <p:nvPicPr>
          <p:cNvPr id="8" name="Picture 7" descr="EPTA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062" y="5862207"/>
            <a:ext cx="1493733" cy="992691"/>
          </a:xfrm>
          <a:prstGeom prst="rect">
            <a:avLst/>
          </a:prstGeom>
        </p:spPr>
      </p:pic>
      <p:pic>
        <p:nvPicPr>
          <p:cNvPr id="9" name="Picture 8" descr="ppta_logo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1" y="5852047"/>
            <a:ext cx="2360995" cy="992691"/>
          </a:xfrm>
          <a:prstGeom prst="rect">
            <a:avLst/>
          </a:prstGeom>
        </p:spPr>
      </p:pic>
      <p:pic>
        <p:nvPicPr>
          <p:cNvPr id="10" name="Content Placeholder 8" descr="FAST_telescope.jpg"/>
          <p:cNvPicPr>
            <a:picLocks noChangeAspect="1"/>
          </p:cNvPicPr>
          <p:nvPr/>
        </p:nvPicPr>
        <p:blipFill>
          <a:blip r:embed="rId7"/>
          <a:srcRect t="-551" b="-196"/>
          <a:stretch>
            <a:fillRect/>
          </a:stretch>
        </p:blipFill>
        <p:spPr>
          <a:xfrm>
            <a:off x="7766115" y="5006788"/>
            <a:ext cx="1276285" cy="936811"/>
          </a:xfrm>
          <a:prstGeom prst="rect">
            <a:avLst/>
          </a:prstGeom>
        </p:spPr>
      </p:pic>
      <p:pic>
        <p:nvPicPr>
          <p:cNvPr id="11" name="Content Placeholder 10" descr="VLAWye1.jpg"/>
          <p:cNvPicPr>
            <a:picLocks noChangeAspect="1"/>
          </p:cNvPicPr>
          <p:nvPr/>
        </p:nvPicPr>
        <p:blipFill>
          <a:blip r:embed="rId8"/>
          <a:srcRect t="-1872" b="25"/>
          <a:stretch>
            <a:fillRect/>
          </a:stretch>
        </p:blipFill>
        <p:spPr>
          <a:xfrm>
            <a:off x="5675948" y="5067209"/>
            <a:ext cx="1275784" cy="866230"/>
          </a:xfrm>
          <a:prstGeom prst="rect">
            <a:avLst/>
          </a:prstGeom>
        </p:spPr>
      </p:pic>
      <p:pic>
        <p:nvPicPr>
          <p:cNvPr id="12" name="Content Placeholder 6" descr="ASKAP_October10.jpg"/>
          <p:cNvPicPr>
            <a:picLocks noChangeAspect="1"/>
          </p:cNvPicPr>
          <p:nvPr/>
        </p:nvPicPr>
        <p:blipFill>
          <a:blip r:embed="rId9"/>
          <a:srcRect t="-728" b="-47"/>
          <a:stretch>
            <a:fillRect/>
          </a:stretch>
        </p:blipFill>
        <p:spPr>
          <a:xfrm>
            <a:off x="7766115" y="5872479"/>
            <a:ext cx="1258331" cy="952475"/>
          </a:xfrm>
          <a:prstGeom prst="rect">
            <a:avLst/>
          </a:prstGeom>
        </p:spPr>
      </p:pic>
      <p:pic>
        <p:nvPicPr>
          <p:cNvPr id="13" name="Content Placeholder 8" descr="MeerKAT_artist.jpg"/>
          <p:cNvPicPr>
            <a:picLocks noChangeAspect="1"/>
          </p:cNvPicPr>
          <p:nvPr/>
        </p:nvPicPr>
        <p:blipFill>
          <a:blip r:embed="rId10"/>
          <a:srcRect l="-39376" r="-5625"/>
          <a:stretch>
            <a:fillRect/>
          </a:stretch>
        </p:blipFill>
        <p:spPr>
          <a:xfrm>
            <a:off x="6744974" y="5041924"/>
            <a:ext cx="1021141" cy="1230642"/>
          </a:xfrm>
          <a:prstGeom prst="rect">
            <a:avLst/>
          </a:prstGeom>
        </p:spPr>
      </p:pic>
      <p:pic>
        <p:nvPicPr>
          <p:cNvPr id="14" name="Picture 13" descr="flag-southafrica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0661" y="5057049"/>
            <a:ext cx="214654" cy="130697"/>
          </a:xfrm>
          <a:prstGeom prst="rect">
            <a:avLst/>
          </a:prstGeom>
        </p:spPr>
      </p:pic>
      <p:pic>
        <p:nvPicPr>
          <p:cNvPr id="15" name="Picture 14" descr="flag-australia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1062" y="5896962"/>
            <a:ext cx="244476" cy="122438"/>
          </a:xfrm>
          <a:prstGeom prst="rect">
            <a:avLst/>
          </a:prstGeom>
        </p:spPr>
      </p:pic>
      <p:pic>
        <p:nvPicPr>
          <p:cNvPr id="16" name="Picture 15" descr="flag-us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4974" y="5079153"/>
            <a:ext cx="206758" cy="108593"/>
          </a:xfrm>
          <a:prstGeom prst="rect">
            <a:avLst/>
          </a:prstGeom>
        </p:spPr>
      </p:pic>
      <p:pic>
        <p:nvPicPr>
          <p:cNvPr id="17" name="Picture 16" descr="flag-china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1062" y="5026568"/>
            <a:ext cx="240176" cy="161177"/>
          </a:xfrm>
          <a:prstGeom prst="rect">
            <a:avLst/>
          </a:prstGeom>
        </p:spPr>
      </p:pic>
      <p:pic>
        <p:nvPicPr>
          <p:cNvPr id="19" name="Picture 18" descr="IMGL2513_M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600" r="1876"/>
          <a:stretch/>
        </p:blipFill>
        <p:spPr>
          <a:xfrm>
            <a:off x="5771571" y="5974618"/>
            <a:ext cx="1180161" cy="85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" y="1600201"/>
            <a:ext cx="6133934" cy="12039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Assume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TOA</a:t>
            </a:r>
            <a:r>
              <a:rPr lang="en-US" dirty="0" smtClean="0"/>
              <a:t> ≤ 100 ns</a:t>
            </a:r>
          </a:p>
          <a:p>
            <a:pPr lvl="1">
              <a:buNone/>
            </a:pPr>
            <a:r>
              <a:rPr lang="en-US" dirty="0" smtClean="0"/>
              <a:t>May be necessary, but not sufficient condition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640" y="4221480"/>
            <a:ext cx="6133934" cy="2453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</a:t>
            </a:r>
            <a:r>
              <a:rPr lang="en-US" sz="3200" dirty="0" smtClean="0">
                <a:solidFill>
                  <a:schemeClr val="bg2"/>
                </a:solidFill>
              </a:rPr>
              <a:t> pulse width</a:t>
            </a:r>
          </a:p>
          <a:p>
            <a:pPr marL="225425" lvl="0" indent="-225425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SNR </a:t>
            </a:r>
            <a:r>
              <a:rPr lang="en-US" sz="2800" dirty="0" err="1" smtClean="0">
                <a:solidFill>
                  <a:schemeClr val="bg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signal-to-noise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ratio</a:t>
            </a:r>
          </a:p>
          <a:p>
            <a:pPr marL="225425" lvl="0" indent="-225425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2"/>
                </a:solidFill>
              </a:rPr>
              <a:t>Assumes sufficient calibration of telescope system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lvl="1" indent="-225425">
              <a:spcBef>
                <a:spcPct val="20000"/>
              </a:spcBef>
            </a:pPr>
            <a:r>
              <a:rPr lang="en-US" sz="2857" baseline="0" dirty="0" smtClean="0">
                <a:solidFill>
                  <a:srgbClr val="FFFF00"/>
                </a:solidFill>
              </a:rPr>
              <a:t>Other contributions</a:t>
            </a:r>
            <a:r>
              <a:rPr lang="en-US" sz="2857" baseline="0" dirty="0" smtClean="0">
                <a:solidFill>
                  <a:schemeClr val="bg2"/>
                </a:solidFill>
              </a:rPr>
              <a:t> can include pulse-phase jitter, uncorrected propagation effects</a:t>
            </a:r>
            <a:endParaRPr kumimoji="0" lang="en-US" sz="2857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866900" y="2978150"/>
          <a:ext cx="2603500" cy="933450"/>
        </p:xfrm>
        <a:graphic>
          <a:graphicData uri="http://schemas.openxmlformats.org/presentationml/2006/ole">
            <p:oleObj spid="_x0000_s19458" name="Equation" r:id="rId3" imgW="990600" imgH="355600" progId="Equation.3">
              <p:embed/>
            </p:oleObj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-46000" contrast="55000"/>
          </a:blip>
          <a:srcRect/>
          <a:stretch>
            <a:fillRect/>
          </a:stretch>
        </p:blipFill>
        <p:spPr bwMode="auto">
          <a:xfrm>
            <a:off x="6174574" y="1662113"/>
            <a:ext cx="2978950" cy="3773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0" name="Group 49"/>
          <p:cNvGrpSpPr/>
          <p:nvPr/>
        </p:nvGrpSpPr>
        <p:grpSpPr>
          <a:xfrm>
            <a:off x="3650817" y="1988754"/>
            <a:ext cx="5435611" cy="1399606"/>
            <a:chOff x="3650817" y="1988754"/>
            <a:chExt cx="5435611" cy="1399606"/>
          </a:xfrm>
        </p:grpSpPr>
        <p:grpSp>
          <p:nvGrpSpPr>
            <p:cNvPr id="21" name="Group 20"/>
            <p:cNvGrpSpPr/>
            <p:nvPr/>
          </p:nvGrpSpPr>
          <p:grpSpPr>
            <a:xfrm>
              <a:off x="6482080" y="2006579"/>
              <a:ext cx="2604348" cy="524055"/>
              <a:chOff x="6482080" y="2006579"/>
              <a:chExt cx="2604348" cy="52405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482080" y="2175034"/>
                <a:ext cx="2604348" cy="355600"/>
                <a:chOff x="6482080" y="2175034"/>
                <a:chExt cx="2604348" cy="355600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6492240" y="2377440"/>
                  <a:ext cx="2594188" cy="10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5400000" flipH="1" flipV="1">
                  <a:off x="6305074" y="2352040"/>
                  <a:ext cx="355600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rot="5400000" flipH="1" flipV="1">
                  <a:off x="8907834" y="2352040"/>
                  <a:ext cx="355600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8635996" y="2006579"/>
                <a:ext cx="347240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/>
                    </a:solidFill>
                  </a:rPr>
                  <a:t>P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035800" y="1988754"/>
              <a:ext cx="482709" cy="387072"/>
              <a:chOff x="7035800" y="1988754"/>
              <a:chExt cx="482709" cy="38707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035800" y="1988754"/>
                <a:ext cx="135468" cy="355600"/>
                <a:chOff x="6482080" y="2175034"/>
                <a:chExt cx="2604348" cy="3556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492240" y="2377440"/>
                  <a:ext cx="2594188" cy="1016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 flipH="1" flipV="1">
                  <a:off x="6305074" y="2352040"/>
                  <a:ext cx="355600" cy="1588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5400000" flipH="1" flipV="1">
                  <a:off x="8907834" y="2352040"/>
                  <a:ext cx="355600" cy="1588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7171269" y="2006494"/>
                <a:ext cx="347240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4"/>
                    </a:solidFill>
                  </a:rPr>
                  <a:t>W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650817" y="2336804"/>
              <a:ext cx="3293543" cy="1051556"/>
              <a:chOff x="3650817" y="2336804"/>
              <a:chExt cx="3293543" cy="105155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650817" y="2937509"/>
                <a:ext cx="685810" cy="45085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/>
              <p:cNvCxnSpPr>
                <a:stCxn id="26" idx="0"/>
              </p:cNvCxnSpPr>
              <p:nvPr/>
            </p:nvCxnSpPr>
            <p:spPr>
              <a:xfrm rot="5400000" flipH="1" flipV="1">
                <a:off x="5168688" y="1161837"/>
                <a:ext cx="600706" cy="2950639"/>
              </a:xfrm>
              <a:prstGeom prst="straightConnector1">
                <a:avLst/>
              </a:prstGeom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/>
          <p:cNvGrpSpPr/>
          <p:nvPr/>
        </p:nvGrpSpPr>
        <p:grpSpPr>
          <a:xfrm>
            <a:off x="3489973" y="1744925"/>
            <a:ext cx="4842864" cy="2327540"/>
            <a:chOff x="3489973" y="1744925"/>
            <a:chExt cx="4842864" cy="2327540"/>
          </a:xfrm>
        </p:grpSpPr>
        <p:grpSp>
          <p:nvGrpSpPr>
            <p:cNvPr id="43" name="Group 42"/>
            <p:cNvGrpSpPr/>
            <p:nvPr/>
          </p:nvGrpSpPr>
          <p:grpSpPr>
            <a:xfrm>
              <a:off x="7838541" y="1744925"/>
              <a:ext cx="494296" cy="880431"/>
              <a:chOff x="7838541" y="1744925"/>
              <a:chExt cx="494296" cy="88043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931678" y="1831988"/>
                <a:ext cx="401159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3"/>
                    </a:solidFill>
                  </a:rPr>
                  <a:t>SNR</a:t>
                </a:r>
                <a:endParaRPr lang="en-US" dirty="0">
                  <a:solidFill>
                    <a:schemeClr val="accent3"/>
                  </a:solidFill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7838541" y="1744925"/>
                <a:ext cx="194734" cy="880431"/>
                <a:chOff x="7838541" y="1744925"/>
                <a:chExt cx="194734" cy="880431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rot="5400000" flipH="1" flipV="1">
                  <a:off x="7492258" y="2184346"/>
                  <a:ext cx="880429" cy="1588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0800000">
                  <a:off x="7838541" y="1763705"/>
                  <a:ext cx="194734" cy="1"/>
                </a:xfrm>
                <a:prstGeom prst="line">
                  <a:avLst/>
                </a:prstGeom>
                <a:ln>
                  <a:solidFill>
                    <a:srgbClr val="9BBB5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0800000">
                  <a:off x="7838541" y="2625355"/>
                  <a:ext cx="194734" cy="1"/>
                </a:xfrm>
                <a:prstGeom prst="line">
                  <a:avLst/>
                </a:prstGeom>
                <a:ln>
                  <a:solidFill>
                    <a:srgbClr val="9BBB5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/>
            <p:cNvGrpSpPr/>
            <p:nvPr/>
          </p:nvGrpSpPr>
          <p:grpSpPr>
            <a:xfrm>
              <a:off x="3489973" y="2201323"/>
              <a:ext cx="4348569" cy="1871142"/>
              <a:chOff x="2736416" y="2201329"/>
              <a:chExt cx="4348569" cy="1871142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2736416" y="3429006"/>
                <a:ext cx="1024453" cy="64346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/>
              <p:cNvCxnSpPr>
                <a:stCxn id="45" idx="0"/>
              </p:cNvCxnSpPr>
              <p:nvPr/>
            </p:nvCxnSpPr>
            <p:spPr>
              <a:xfrm rot="5400000" flipH="1" flipV="1">
                <a:off x="4552975" y="896996"/>
                <a:ext cx="1227678" cy="3836343"/>
              </a:xfrm>
              <a:prstGeom prst="straightConnector1">
                <a:avLst/>
              </a:prstGeom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Telescope</a:t>
            </a:r>
            <a:endParaRPr lang="en-US" dirty="0"/>
          </a:p>
        </p:txBody>
      </p:sp>
      <p:pic>
        <p:nvPicPr>
          <p:cNvPr id="6" name="Content Placeholder 5" descr="gb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4856" r="-4856"/>
          <a:stretch>
            <a:fillRect/>
          </a:stretch>
        </p:blipFill>
        <p:spPr/>
      </p:pic>
      <p:pic>
        <p:nvPicPr>
          <p:cNvPr id="11" name="Content Placeholder 10" descr="Arecibo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2" b="542"/>
          <a:stretch>
            <a:fillRect/>
          </a:stretch>
        </p:blipFill>
        <p:spPr>
          <a:xfrm>
            <a:off x="4759960" y="2102465"/>
            <a:ext cx="4232356" cy="33432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84" y="49463"/>
            <a:ext cx="705509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Radio Telescope</a:t>
            </a:r>
            <a:endParaRPr lang="en-US" dirty="0"/>
          </a:p>
        </p:txBody>
      </p:sp>
      <p:pic>
        <p:nvPicPr>
          <p:cNvPr id="8" name="Content Placeholder 7" descr="GBTFeeds-above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149" b="2472"/>
          <a:stretch>
            <a:fillRect/>
          </a:stretch>
        </p:blipFill>
        <p:spPr>
          <a:xfrm>
            <a:off x="203200" y="1431755"/>
            <a:ext cx="2185193" cy="1424928"/>
          </a:xfrm>
        </p:spPr>
      </p:pic>
      <p:pic>
        <p:nvPicPr>
          <p:cNvPr id="9" name="Picture 8" descr="GBTRcvrCab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393" y="1298401"/>
            <a:ext cx="1451326" cy="2166159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 rot="10800000">
            <a:off x="436880" y="3464560"/>
            <a:ext cx="396240" cy="1041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hape 12"/>
          <p:cNvCxnSpPr>
            <a:stCxn id="11" idx="0"/>
          </p:cNvCxnSpPr>
          <p:nvPr/>
        </p:nvCxnSpPr>
        <p:spPr>
          <a:xfrm rot="16200000" flipH="1">
            <a:off x="945752" y="4195208"/>
            <a:ext cx="294640" cy="91614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mming Junction 13"/>
          <p:cNvSpPr/>
          <p:nvPr/>
        </p:nvSpPr>
        <p:spPr>
          <a:xfrm>
            <a:off x="1551145" y="4638040"/>
            <a:ext cx="369095" cy="350520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/>
          <p:cNvCxnSpPr/>
          <p:nvPr/>
        </p:nvCxnSpPr>
        <p:spPr>
          <a:xfrm rot="5400000" flipH="1" flipV="1">
            <a:off x="1412240" y="5293360"/>
            <a:ext cx="609600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1" y="2858999"/>
            <a:ext cx="1117599" cy="58477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Radio Frequency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6246" y="5598954"/>
            <a:ext cx="925354" cy="584776"/>
          </a:xfrm>
          <a:prstGeom prst="rect">
            <a:avLst/>
          </a:prstGeom>
          <a:noFill/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Local Oscillator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>
            <a:stCxn id="14" idx="6"/>
          </p:cNvCxnSpPr>
          <p:nvPr/>
        </p:nvCxnSpPr>
        <p:spPr>
          <a:xfrm flipV="1">
            <a:off x="1920240" y="4800600"/>
            <a:ext cx="398272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67560" y="4453235"/>
            <a:ext cx="220548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Intermediate Frequency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Summing Junction 23"/>
          <p:cNvSpPr/>
          <p:nvPr/>
        </p:nvSpPr>
        <p:spPr>
          <a:xfrm>
            <a:off x="5902960" y="4638834"/>
            <a:ext cx="369095" cy="350520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lbow Connector 24"/>
          <p:cNvCxnSpPr/>
          <p:nvPr/>
        </p:nvCxnSpPr>
        <p:spPr>
          <a:xfrm rot="5400000" flipH="1" flipV="1">
            <a:off x="5764055" y="5294154"/>
            <a:ext cx="609600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68061" y="5599748"/>
            <a:ext cx="925354" cy="584776"/>
          </a:xfrm>
          <a:prstGeom prst="rect">
            <a:avLst/>
          </a:prstGeom>
          <a:noFill/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Local Oscillator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8" name="Shape 27"/>
          <p:cNvCxnSpPr>
            <a:stCxn id="24" idx="6"/>
          </p:cNvCxnSpPr>
          <p:nvPr/>
        </p:nvCxnSpPr>
        <p:spPr>
          <a:xfrm flipV="1">
            <a:off x="6272055" y="3464560"/>
            <a:ext cx="931385" cy="134953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23000" y="4605635"/>
            <a:ext cx="106756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Baseband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023" y="4990148"/>
            <a:ext cx="1155083" cy="169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1" name="Group 30"/>
          <p:cNvGrpSpPr/>
          <p:nvPr/>
        </p:nvGrpSpPr>
        <p:grpSpPr>
          <a:xfrm>
            <a:off x="3765124" y="4894580"/>
            <a:ext cx="1003683" cy="866140"/>
            <a:chOff x="3128486" y="1950720"/>
            <a:chExt cx="3262154" cy="2815114"/>
          </a:xfrm>
        </p:grpSpPr>
        <p:grpSp>
          <p:nvGrpSpPr>
            <p:cNvPr id="32" name="Group 7"/>
            <p:cNvGrpSpPr/>
            <p:nvPr/>
          </p:nvGrpSpPr>
          <p:grpSpPr>
            <a:xfrm>
              <a:off x="3128486" y="1950720"/>
              <a:ext cx="3262154" cy="2815114"/>
              <a:chOff x="3128486" y="1950720"/>
              <a:chExt cx="3262154" cy="2815114"/>
            </a:xfrm>
          </p:grpSpPr>
          <p:cxnSp>
            <p:nvCxnSpPr>
              <p:cNvPr id="37" name="Straight Arrow Connector 3"/>
              <p:cNvCxnSpPr/>
              <p:nvPr/>
            </p:nvCxnSpPr>
            <p:spPr>
              <a:xfrm>
                <a:off x="3139440" y="4754880"/>
                <a:ext cx="3251200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5400000" flipH="1" flipV="1">
                <a:off x="1726406" y="3352800"/>
                <a:ext cx="2815114" cy="109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12"/>
            <p:cNvGrpSpPr/>
            <p:nvPr/>
          </p:nvGrpSpPr>
          <p:grpSpPr>
            <a:xfrm>
              <a:off x="3444240" y="3028929"/>
              <a:ext cx="1645920" cy="1715791"/>
              <a:chOff x="3444240" y="3028929"/>
              <a:chExt cx="1645920" cy="1715791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3444240" y="3058160"/>
                <a:ext cx="457200" cy="1676400"/>
              </a:xfrm>
              <a:custGeom>
                <a:avLst/>
                <a:gdLst>
                  <a:gd name="connsiteX0" fmla="*/ 0 w 304800"/>
                  <a:gd name="connsiteY0" fmla="*/ 101600 h 101600"/>
                  <a:gd name="connsiteX1" fmla="*/ 304800 w 304800"/>
                  <a:gd name="connsiteY1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01600">
                    <a:moveTo>
                      <a:pt x="0" y="101600"/>
                    </a:moveTo>
                    <a:cubicBezTo>
                      <a:pt x="106680" y="89746"/>
                      <a:pt x="213360" y="77893"/>
                      <a:pt x="304800" y="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4683760" y="3068320"/>
                <a:ext cx="406400" cy="1676400"/>
              </a:xfrm>
              <a:custGeom>
                <a:avLst/>
                <a:gdLst>
                  <a:gd name="connsiteX0" fmla="*/ 0 w 304800"/>
                  <a:gd name="connsiteY0" fmla="*/ 101600 h 101600"/>
                  <a:gd name="connsiteX1" fmla="*/ 304800 w 304800"/>
                  <a:gd name="connsiteY1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01600">
                    <a:moveTo>
                      <a:pt x="0" y="101600"/>
                    </a:moveTo>
                    <a:cubicBezTo>
                      <a:pt x="106680" y="89746"/>
                      <a:pt x="213360" y="77893"/>
                      <a:pt x="304800" y="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901440" y="3028929"/>
                <a:ext cx="800053" cy="69871"/>
              </a:xfrm>
              <a:custGeom>
                <a:avLst/>
                <a:gdLst>
                  <a:gd name="connsiteX0" fmla="*/ 0 w 800053"/>
                  <a:gd name="connsiteY0" fmla="*/ 29231 h 69871"/>
                  <a:gd name="connsiteX1" fmla="*/ 111760 w 800053"/>
                  <a:gd name="connsiteY1" fmla="*/ 29231 h 69871"/>
                  <a:gd name="connsiteX2" fmla="*/ 172720 w 800053"/>
                  <a:gd name="connsiteY2" fmla="*/ 49551 h 69871"/>
                  <a:gd name="connsiteX3" fmla="*/ 274320 w 800053"/>
                  <a:gd name="connsiteY3" fmla="*/ 39391 h 69871"/>
                  <a:gd name="connsiteX4" fmla="*/ 284480 w 800053"/>
                  <a:gd name="connsiteY4" fmla="*/ 69871 h 69871"/>
                  <a:gd name="connsiteX5" fmla="*/ 345440 w 800053"/>
                  <a:gd name="connsiteY5" fmla="*/ 39391 h 69871"/>
                  <a:gd name="connsiteX6" fmla="*/ 365760 w 800053"/>
                  <a:gd name="connsiteY6" fmla="*/ 69871 h 69871"/>
                  <a:gd name="connsiteX7" fmla="*/ 406400 w 800053"/>
                  <a:gd name="connsiteY7" fmla="*/ 59711 h 69871"/>
                  <a:gd name="connsiteX8" fmla="*/ 436880 w 800053"/>
                  <a:gd name="connsiteY8" fmla="*/ 49551 h 69871"/>
                  <a:gd name="connsiteX9" fmla="*/ 467360 w 800053"/>
                  <a:gd name="connsiteY9" fmla="*/ 59711 h 69871"/>
                  <a:gd name="connsiteX10" fmla="*/ 518160 w 800053"/>
                  <a:gd name="connsiteY10" fmla="*/ 39391 h 69871"/>
                  <a:gd name="connsiteX11" fmla="*/ 579120 w 800053"/>
                  <a:gd name="connsiteY11" fmla="*/ 8911 h 69871"/>
                  <a:gd name="connsiteX12" fmla="*/ 670560 w 800053"/>
                  <a:gd name="connsiteY12" fmla="*/ 59711 h 69871"/>
                  <a:gd name="connsiteX13" fmla="*/ 721360 w 800053"/>
                  <a:gd name="connsiteY13" fmla="*/ 49551 h 69871"/>
                  <a:gd name="connsiteX14" fmla="*/ 792480 w 800053"/>
                  <a:gd name="connsiteY14" fmla="*/ 29231 h 69871"/>
                  <a:gd name="connsiteX15" fmla="*/ 772160 w 800053"/>
                  <a:gd name="connsiteY15" fmla="*/ 39391 h 69871"/>
                  <a:gd name="connsiteX16" fmla="*/ 772160 w 800053"/>
                  <a:gd name="connsiteY16" fmla="*/ 39391 h 6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00053" h="69871">
                    <a:moveTo>
                      <a:pt x="0" y="29231"/>
                    </a:moveTo>
                    <a:cubicBezTo>
                      <a:pt x="54815" y="15527"/>
                      <a:pt x="42349" y="13213"/>
                      <a:pt x="111760" y="29231"/>
                    </a:cubicBezTo>
                    <a:cubicBezTo>
                      <a:pt x="132631" y="34047"/>
                      <a:pt x="172720" y="49551"/>
                      <a:pt x="172720" y="49551"/>
                    </a:cubicBezTo>
                    <a:cubicBezTo>
                      <a:pt x="210137" y="24606"/>
                      <a:pt x="216584" y="10523"/>
                      <a:pt x="274320" y="39391"/>
                    </a:cubicBezTo>
                    <a:cubicBezTo>
                      <a:pt x="283899" y="44180"/>
                      <a:pt x="281093" y="59711"/>
                      <a:pt x="284480" y="69871"/>
                    </a:cubicBezTo>
                    <a:cubicBezTo>
                      <a:pt x="290898" y="65592"/>
                      <a:pt x="332295" y="34133"/>
                      <a:pt x="345440" y="39391"/>
                    </a:cubicBezTo>
                    <a:cubicBezTo>
                      <a:pt x="356777" y="43926"/>
                      <a:pt x="358987" y="59711"/>
                      <a:pt x="365760" y="69871"/>
                    </a:cubicBezTo>
                    <a:cubicBezTo>
                      <a:pt x="379307" y="66484"/>
                      <a:pt x="392974" y="63547"/>
                      <a:pt x="406400" y="59711"/>
                    </a:cubicBezTo>
                    <a:cubicBezTo>
                      <a:pt x="416698" y="56769"/>
                      <a:pt x="426170" y="49551"/>
                      <a:pt x="436880" y="49551"/>
                    </a:cubicBezTo>
                    <a:cubicBezTo>
                      <a:pt x="447590" y="49551"/>
                      <a:pt x="457200" y="56324"/>
                      <a:pt x="467360" y="59711"/>
                    </a:cubicBezTo>
                    <a:cubicBezTo>
                      <a:pt x="484293" y="52938"/>
                      <a:pt x="501848" y="47547"/>
                      <a:pt x="518160" y="39391"/>
                    </a:cubicBezTo>
                    <a:cubicBezTo>
                      <a:pt x="596942" y="0"/>
                      <a:pt x="502508" y="34448"/>
                      <a:pt x="579120" y="8911"/>
                    </a:cubicBezTo>
                    <a:cubicBezTo>
                      <a:pt x="648991" y="55492"/>
                      <a:pt x="616912" y="41828"/>
                      <a:pt x="670560" y="59711"/>
                    </a:cubicBezTo>
                    <a:cubicBezTo>
                      <a:pt x="687493" y="56324"/>
                      <a:pt x="704607" y="53739"/>
                      <a:pt x="721360" y="49551"/>
                    </a:cubicBezTo>
                    <a:cubicBezTo>
                      <a:pt x="740525" y="44760"/>
                      <a:pt x="773476" y="29231"/>
                      <a:pt x="792480" y="29231"/>
                    </a:cubicBezTo>
                    <a:cubicBezTo>
                      <a:pt x="800053" y="29231"/>
                      <a:pt x="778933" y="36004"/>
                      <a:pt x="772160" y="39391"/>
                    </a:cubicBezTo>
                    <a:lnTo>
                      <a:pt x="772160" y="39391"/>
                    </a:ln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7283960" y="3830320"/>
            <a:ext cx="848605" cy="732314"/>
            <a:chOff x="3128486" y="1950720"/>
            <a:chExt cx="3262154" cy="2815114"/>
          </a:xfrm>
        </p:grpSpPr>
        <p:grpSp>
          <p:nvGrpSpPr>
            <p:cNvPr id="40" name="Group 7"/>
            <p:cNvGrpSpPr/>
            <p:nvPr/>
          </p:nvGrpSpPr>
          <p:grpSpPr>
            <a:xfrm>
              <a:off x="3128486" y="1950720"/>
              <a:ext cx="3262154" cy="2815114"/>
              <a:chOff x="3128486" y="1950720"/>
              <a:chExt cx="3262154" cy="2815114"/>
            </a:xfrm>
          </p:grpSpPr>
          <p:cxnSp>
            <p:nvCxnSpPr>
              <p:cNvPr id="44" name="Straight Arrow Connector 3"/>
              <p:cNvCxnSpPr/>
              <p:nvPr/>
            </p:nvCxnSpPr>
            <p:spPr>
              <a:xfrm>
                <a:off x="3139440" y="4754880"/>
                <a:ext cx="3251200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5400000" flipH="1" flipV="1">
                <a:off x="1726406" y="3352800"/>
                <a:ext cx="2815114" cy="109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14"/>
            <p:cNvGrpSpPr/>
            <p:nvPr/>
          </p:nvGrpSpPr>
          <p:grpSpPr>
            <a:xfrm>
              <a:off x="3139440" y="3028929"/>
              <a:ext cx="1188720" cy="1715791"/>
              <a:chOff x="3901440" y="3028929"/>
              <a:chExt cx="1188720" cy="1715791"/>
            </a:xfrm>
          </p:grpSpPr>
          <p:sp>
            <p:nvSpPr>
              <p:cNvPr id="42" name="Freeform 41"/>
              <p:cNvSpPr/>
              <p:nvPr/>
            </p:nvSpPr>
            <p:spPr>
              <a:xfrm flipH="1">
                <a:off x="4683760" y="3068320"/>
                <a:ext cx="406400" cy="1676400"/>
              </a:xfrm>
              <a:custGeom>
                <a:avLst/>
                <a:gdLst>
                  <a:gd name="connsiteX0" fmla="*/ 0 w 304800"/>
                  <a:gd name="connsiteY0" fmla="*/ 101600 h 101600"/>
                  <a:gd name="connsiteX1" fmla="*/ 304800 w 304800"/>
                  <a:gd name="connsiteY1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01600">
                    <a:moveTo>
                      <a:pt x="0" y="101600"/>
                    </a:moveTo>
                    <a:cubicBezTo>
                      <a:pt x="106680" y="89746"/>
                      <a:pt x="213360" y="77893"/>
                      <a:pt x="304800" y="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3901440" y="3028929"/>
                <a:ext cx="800053" cy="69871"/>
              </a:xfrm>
              <a:custGeom>
                <a:avLst/>
                <a:gdLst>
                  <a:gd name="connsiteX0" fmla="*/ 0 w 800053"/>
                  <a:gd name="connsiteY0" fmla="*/ 29231 h 69871"/>
                  <a:gd name="connsiteX1" fmla="*/ 111760 w 800053"/>
                  <a:gd name="connsiteY1" fmla="*/ 29231 h 69871"/>
                  <a:gd name="connsiteX2" fmla="*/ 172720 w 800053"/>
                  <a:gd name="connsiteY2" fmla="*/ 49551 h 69871"/>
                  <a:gd name="connsiteX3" fmla="*/ 274320 w 800053"/>
                  <a:gd name="connsiteY3" fmla="*/ 39391 h 69871"/>
                  <a:gd name="connsiteX4" fmla="*/ 284480 w 800053"/>
                  <a:gd name="connsiteY4" fmla="*/ 69871 h 69871"/>
                  <a:gd name="connsiteX5" fmla="*/ 345440 w 800053"/>
                  <a:gd name="connsiteY5" fmla="*/ 39391 h 69871"/>
                  <a:gd name="connsiteX6" fmla="*/ 365760 w 800053"/>
                  <a:gd name="connsiteY6" fmla="*/ 69871 h 69871"/>
                  <a:gd name="connsiteX7" fmla="*/ 406400 w 800053"/>
                  <a:gd name="connsiteY7" fmla="*/ 59711 h 69871"/>
                  <a:gd name="connsiteX8" fmla="*/ 436880 w 800053"/>
                  <a:gd name="connsiteY8" fmla="*/ 49551 h 69871"/>
                  <a:gd name="connsiteX9" fmla="*/ 467360 w 800053"/>
                  <a:gd name="connsiteY9" fmla="*/ 59711 h 69871"/>
                  <a:gd name="connsiteX10" fmla="*/ 518160 w 800053"/>
                  <a:gd name="connsiteY10" fmla="*/ 39391 h 69871"/>
                  <a:gd name="connsiteX11" fmla="*/ 579120 w 800053"/>
                  <a:gd name="connsiteY11" fmla="*/ 8911 h 69871"/>
                  <a:gd name="connsiteX12" fmla="*/ 670560 w 800053"/>
                  <a:gd name="connsiteY12" fmla="*/ 59711 h 69871"/>
                  <a:gd name="connsiteX13" fmla="*/ 721360 w 800053"/>
                  <a:gd name="connsiteY13" fmla="*/ 49551 h 69871"/>
                  <a:gd name="connsiteX14" fmla="*/ 792480 w 800053"/>
                  <a:gd name="connsiteY14" fmla="*/ 29231 h 69871"/>
                  <a:gd name="connsiteX15" fmla="*/ 772160 w 800053"/>
                  <a:gd name="connsiteY15" fmla="*/ 39391 h 69871"/>
                  <a:gd name="connsiteX16" fmla="*/ 772160 w 800053"/>
                  <a:gd name="connsiteY16" fmla="*/ 39391 h 6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00053" h="69871">
                    <a:moveTo>
                      <a:pt x="0" y="29231"/>
                    </a:moveTo>
                    <a:cubicBezTo>
                      <a:pt x="54815" y="15527"/>
                      <a:pt x="42349" y="13213"/>
                      <a:pt x="111760" y="29231"/>
                    </a:cubicBezTo>
                    <a:cubicBezTo>
                      <a:pt x="132631" y="34047"/>
                      <a:pt x="172720" y="49551"/>
                      <a:pt x="172720" y="49551"/>
                    </a:cubicBezTo>
                    <a:cubicBezTo>
                      <a:pt x="210137" y="24606"/>
                      <a:pt x="216584" y="10523"/>
                      <a:pt x="274320" y="39391"/>
                    </a:cubicBezTo>
                    <a:cubicBezTo>
                      <a:pt x="283899" y="44180"/>
                      <a:pt x="281093" y="59711"/>
                      <a:pt x="284480" y="69871"/>
                    </a:cubicBezTo>
                    <a:cubicBezTo>
                      <a:pt x="290898" y="65592"/>
                      <a:pt x="332295" y="34133"/>
                      <a:pt x="345440" y="39391"/>
                    </a:cubicBezTo>
                    <a:cubicBezTo>
                      <a:pt x="356777" y="43926"/>
                      <a:pt x="358987" y="59711"/>
                      <a:pt x="365760" y="69871"/>
                    </a:cubicBezTo>
                    <a:cubicBezTo>
                      <a:pt x="379307" y="66484"/>
                      <a:pt x="392974" y="63547"/>
                      <a:pt x="406400" y="59711"/>
                    </a:cubicBezTo>
                    <a:cubicBezTo>
                      <a:pt x="416698" y="56769"/>
                      <a:pt x="426170" y="49551"/>
                      <a:pt x="436880" y="49551"/>
                    </a:cubicBezTo>
                    <a:cubicBezTo>
                      <a:pt x="447590" y="49551"/>
                      <a:pt x="457200" y="56324"/>
                      <a:pt x="467360" y="59711"/>
                    </a:cubicBezTo>
                    <a:cubicBezTo>
                      <a:pt x="484293" y="52938"/>
                      <a:pt x="501848" y="47547"/>
                      <a:pt x="518160" y="39391"/>
                    </a:cubicBezTo>
                    <a:cubicBezTo>
                      <a:pt x="596942" y="0"/>
                      <a:pt x="502508" y="34448"/>
                      <a:pt x="579120" y="8911"/>
                    </a:cubicBezTo>
                    <a:cubicBezTo>
                      <a:pt x="648991" y="55492"/>
                      <a:pt x="616912" y="41828"/>
                      <a:pt x="670560" y="59711"/>
                    </a:cubicBezTo>
                    <a:cubicBezTo>
                      <a:pt x="687493" y="56324"/>
                      <a:pt x="704607" y="53739"/>
                      <a:pt x="721360" y="49551"/>
                    </a:cubicBezTo>
                    <a:cubicBezTo>
                      <a:pt x="740525" y="44760"/>
                      <a:pt x="773476" y="29231"/>
                      <a:pt x="792480" y="29231"/>
                    </a:cubicBezTo>
                    <a:cubicBezTo>
                      <a:pt x="800053" y="29231"/>
                      <a:pt x="778933" y="36004"/>
                      <a:pt x="772160" y="39391"/>
                    </a:cubicBezTo>
                    <a:lnTo>
                      <a:pt x="772160" y="39391"/>
                    </a:ln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6651387" y="2642532"/>
            <a:ext cx="1110853" cy="830997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Data Acquisition System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49" name="Straight Arrow Connector 48"/>
          <p:cNvCxnSpPr>
            <a:stCxn id="47" idx="3"/>
          </p:cNvCxnSpPr>
          <p:nvPr/>
        </p:nvCxnSpPr>
        <p:spPr>
          <a:xfrm>
            <a:off x="7762240" y="3058031"/>
            <a:ext cx="182880" cy="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72187" y="2765642"/>
            <a:ext cx="816213" cy="584776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Data Storage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43972" y="2113280"/>
            <a:ext cx="2163388" cy="24892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Telescope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82720" y="1534149"/>
            <a:ext cx="4999436" cy="4525963"/>
          </a:xfrm>
        </p:spPr>
        <p:txBody>
          <a:bodyPr>
            <a:normAutofit lnSpcReduction="10000"/>
          </a:bodyPr>
          <a:lstStyle/>
          <a:p>
            <a:pPr marL="233363" indent="-233363">
              <a:buNone/>
            </a:pPr>
            <a:r>
              <a:rPr lang="en-US" dirty="0" smtClean="0">
                <a:solidFill>
                  <a:schemeClr val="bg1"/>
                </a:solidFill>
              </a:rPr>
              <a:t>Noise Temperature</a:t>
            </a:r>
          </a:p>
          <a:p>
            <a:pPr marL="233363" indent="-233363">
              <a:spcBef>
                <a:spcPts val="1272"/>
              </a:spcBef>
            </a:pPr>
            <a:r>
              <a:rPr lang="en-US" dirty="0" smtClean="0">
                <a:solidFill>
                  <a:schemeClr val="bg1"/>
                </a:solidFill>
              </a:rPr>
              <a:t>Replace entire telescope system by resistor in a heat bath</a:t>
            </a:r>
          </a:p>
          <a:p>
            <a:pPr marL="233363" indent="-233363">
              <a:spcBef>
                <a:spcPts val="1272"/>
              </a:spcBef>
            </a:pPr>
            <a:r>
              <a:rPr lang="en-US" dirty="0" smtClean="0">
                <a:solidFill>
                  <a:schemeClr val="bg1"/>
                </a:solidFill>
              </a:rPr>
              <a:t>Output voltage </a:t>
            </a:r>
            <a:r>
              <a:rPr lang="en-US" dirty="0" smtClean="0">
                <a:solidFill>
                  <a:srgbClr val="FFFF00"/>
                </a:solidFill>
              </a:rPr>
              <a:t>equivalent</a:t>
            </a:r>
          </a:p>
          <a:p>
            <a:pPr marL="233363" indent="-233363">
              <a:spcBef>
                <a:spcPts val="1272"/>
              </a:spcBef>
            </a:pPr>
            <a:r>
              <a:rPr lang="en-US" dirty="0" smtClean="0">
                <a:solidFill>
                  <a:schemeClr val="bg1"/>
                </a:solidFill>
              </a:rPr>
              <a:t>Not necessarily physical temperature</a:t>
            </a:r>
          </a:p>
          <a:p>
            <a:pPr marL="233363" indent="-233363">
              <a:spcBef>
                <a:spcPts val="1272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sys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sky</a:t>
            </a:r>
            <a:r>
              <a:rPr lang="en-US" dirty="0" smtClean="0">
                <a:solidFill>
                  <a:schemeClr val="bg1"/>
                </a:solidFill>
              </a:rPr>
              <a:t> +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spill</a:t>
            </a:r>
            <a:r>
              <a:rPr lang="en-US" dirty="0" smtClean="0">
                <a:solidFill>
                  <a:schemeClr val="bg1"/>
                </a:solidFill>
              </a:rPr>
              <a:t> +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Rx</a:t>
            </a:r>
            <a:r>
              <a:rPr lang="en-US" dirty="0" smtClean="0">
                <a:solidFill>
                  <a:schemeClr val="bg1"/>
                </a:solidFill>
              </a:rPr>
              <a:t> + …</a:t>
            </a:r>
          </a:p>
          <a:p>
            <a:pPr marL="233363" indent="-233363">
              <a:spcBef>
                <a:spcPts val="1272"/>
              </a:spcBef>
            </a:pPr>
            <a:r>
              <a:rPr lang="en-US" dirty="0" smtClean="0">
                <a:solidFill>
                  <a:schemeClr val="bg1"/>
                </a:solidFill>
              </a:rPr>
              <a:t>P = </a:t>
            </a:r>
            <a:r>
              <a:rPr lang="en-US" i="1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B</a:t>
            </a:r>
            <a:r>
              <a:rPr lang="en-US" i="1" dirty="0" err="1" smtClean="0">
                <a:solidFill>
                  <a:schemeClr val="bg1"/>
                </a:solidFill>
              </a:rPr>
              <a:t>T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Dn</a:t>
            </a:r>
            <a:endParaRPr lang="en-US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endParaRPr lang="en-US" dirty="0"/>
          </a:p>
        </p:txBody>
      </p:sp>
      <p:pic>
        <p:nvPicPr>
          <p:cNvPr id="9" name="Content Placeholder 8" descr="Resistor_symbol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479" b="-5479"/>
          <a:stretch>
            <a:fillRect/>
          </a:stretch>
        </p:blipFill>
        <p:spPr>
          <a:xfrm>
            <a:off x="1412240" y="2717801"/>
            <a:ext cx="1246344" cy="1396748"/>
          </a:xfrm>
        </p:spPr>
      </p:pic>
      <p:cxnSp>
        <p:nvCxnSpPr>
          <p:cNvPr id="12" name="Straight Arrow Connector 11"/>
          <p:cNvCxnSpPr/>
          <p:nvPr/>
        </p:nvCxnSpPr>
        <p:spPr>
          <a:xfrm>
            <a:off x="2648424" y="3395855"/>
            <a:ext cx="1588" cy="13996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29224" y="3385695"/>
            <a:ext cx="1588" cy="13996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82800" y="2351891"/>
            <a:ext cx="60626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i="1" dirty="0" smtClean="0"/>
              <a:t>T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Radiometer Equation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640" y="3540761"/>
            <a:ext cx="5953760" cy="326643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Where can improvements be made?</a:t>
            </a:r>
          </a:p>
          <a:p>
            <a:r>
              <a:rPr lang="en-US" i="1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dirty="0" smtClean="0"/>
              <a:t> portion determined by telescope</a:t>
            </a:r>
          </a:p>
          <a:p>
            <a:pPr lvl="1">
              <a:buNone/>
            </a:pPr>
            <a:r>
              <a:rPr lang="en-US" i="1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dirty="0" smtClean="0"/>
              <a:t> = </a:t>
            </a:r>
            <a:r>
              <a:rPr lang="en-US" i="1" dirty="0" err="1" smtClean="0"/>
              <a:t>T</a:t>
            </a:r>
            <a:r>
              <a:rPr lang="en-US" baseline="-25000" dirty="0" err="1" smtClean="0"/>
              <a:t>sky</a:t>
            </a:r>
            <a:r>
              <a:rPr lang="en-US" dirty="0" smtClean="0"/>
              <a:t> + </a:t>
            </a:r>
            <a:r>
              <a:rPr lang="en-US" i="1" dirty="0" err="1" smtClean="0"/>
              <a:t>T</a:t>
            </a:r>
            <a:r>
              <a:rPr lang="en-US" baseline="-25000" dirty="0" err="1" smtClean="0"/>
              <a:t>spill</a:t>
            </a:r>
            <a:r>
              <a:rPr lang="en-US" dirty="0" smtClean="0"/>
              <a:t> + </a:t>
            </a:r>
            <a:r>
              <a:rPr lang="en-US" i="1" dirty="0" err="1" smtClean="0"/>
              <a:t>T</a:t>
            </a:r>
            <a:r>
              <a:rPr lang="en-US" baseline="-25000" dirty="0" err="1" smtClean="0"/>
              <a:t>Rx</a:t>
            </a:r>
            <a:r>
              <a:rPr lang="en-US" dirty="0" smtClean="0"/>
              <a:t> + …</a:t>
            </a:r>
          </a:p>
          <a:p>
            <a:pPr>
              <a:spcBef>
                <a:spcPts val="1128"/>
              </a:spcBef>
            </a:pPr>
            <a:r>
              <a:rPr lang="en-US" dirty="0" err="1" smtClean="0">
                <a:latin typeface="Symbol" charset="2"/>
                <a:cs typeface="Symbol" charset="2"/>
              </a:rPr>
              <a:t>Dn</a:t>
            </a:r>
            <a:r>
              <a:rPr lang="en-US" dirty="0" smtClean="0"/>
              <a:t> – processed bandwidth</a:t>
            </a:r>
          </a:p>
          <a:p>
            <a:pPr>
              <a:spcBef>
                <a:spcPts val="1128"/>
              </a:spcBef>
            </a:pPr>
            <a:r>
              <a:rPr lang="en-US" i="1" dirty="0" err="1" smtClean="0"/>
              <a:t>A</a:t>
            </a:r>
            <a:r>
              <a:rPr lang="en-US" sz="2800" baseline="-25000" dirty="0" err="1" smtClean="0"/>
              <a:t>eff</a:t>
            </a:r>
            <a:r>
              <a:rPr lang="en-US" dirty="0" smtClean="0"/>
              <a:t> – effective area of telescope</a:t>
            </a:r>
          </a:p>
          <a:p>
            <a:pPr marL="234950">
              <a:spcBef>
                <a:spcPts val="1128"/>
              </a:spcBef>
            </a:pP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i="1" dirty="0" err="1" smtClean="0"/>
              <a:t>t</a:t>
            </a:r>
            <a:r>
              <a:rPr lang="en-US" dirty="0" smtClean="0"/>
              <a:t> – observation time</a:t>
            </a:r>
          </a:p>
          <a:p>
            <a:pPr marL="974725" lvl="1" indent="0">
              <a:buNone/>
            </a:pPr>
            <a:r>
              <a:rPr lang="en-US" i="1" dirty="0" smtClean="0"/>
              <a:t>within limits imposed by pulsar or ISM</a:t>
            </a:r>
          </a:p>
          <a:p>
            <a:pPr marL="346075" indent="-346075">
              <a:spcBef>
                <a:spcPts val="12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dirty="0" smtClean="0"/>
              <a:t>Improvements benefit both timing </a:t>
            </a:r>
            <a:r>
              <a:rPr lang="en-US" i="1" dirty="0" smtClean="0"/>
              <a:t>and</a:t>
            </a:r>
            <a:r>
              <a:rPr lang="en-US" dirty="0" smtClean="0"/>
              <a:t> survey programs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20713" y="1777683"/>
          <a:ext cx="3659187" cy="1463675"/>
        </p:xfrm>
        <a:graphic>
          <a:graphicData uri="http://schemas.openxmlformats.org/presentationml/2006/ole">
            <p:oleObj spid="_x0000_s18434" name="Equation" r:id="rId3" imgW="1016000" imgH="4064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07890" y="1778000"/>
          <a:ext cx="4263390" cy="1494384"/>
        </p:xfrm>
        <a:graphic>
          <a:graphicData uri="http://schemas.openxmlformats.org/presentationml/2006/ole">
            <p:oleObj spid="_x0000_s18435" name="Equation" r:id="rId4" imgW="1231900" imgH="4318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13760" y="1199476"/>
            <a:ext cx="232664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For </a:t>
            </a:r>
            <a:r>
              <a:rPr lang="en-US" sz="2800" i="1" dirty="0" smtClean="0">
                <a:solidFill>
                  <a:schemeClr val="bg1"/>
                </a:solidFill>
              </a:rPr>
              <a:t>T</a:t>
            </a:r>
            <a:r>
              <a:rPr lang="en-US" sz="2800" baseline="-25000" dirty="0" smtClean="0">
                <a:solidFill>
                  <a:schemeClr val="bg1"/>
                </a:solidFill>
              </a:rPr>
              <a:t>PSR</a:t>
            </a:r>
            <a:r>
              <a:rPr lang="en-US" sz="2800" dirty="0" smtClean="0">
                <a:solidFill>
                  <a:schemeClr val="bg1"/>
                </a:solidFill>
              </a:rPr>
              <a:t> &lt;&lt; </a:t>
            </a:r>
            <a:r>
              <a:rPr lang="en-US" sz="2800" i="1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sys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5120" y="3728720"/>
            <a:ext cx="2327356" cy="10156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 </a:t>
            </a:r>
            <a:r>
              <a:rPr lang="en-US" dirty="0" err="1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 smtClean="0">
                <a:solidFill>
                  <a:srgbClr val="FFFFFF"/>
                </a:solidFill>
              </a:rPr>
              <a:t> spectral flux density [W/m</a:t>
            </a:r>
            <a:r>
              <a:rPr lang="en-US" sz="2000" baseline="30000" dirty="0" smtClean="0">
                <a:solidFill>
                  <a:srgbClr val="FFFFFF"/>
                </a:solidFill>
              </a:rPr>
              <a:t>2</a:t>
            </a:r>
            <a:r>
              <a:rPr lang="en-US" sz="2000" dirty="0" smtClean="0">
                <a:solidFill>
                  <a:srgbClr val="FFFFFF"/>
                </a:solidFill>
              </a:rPr>
              <a:t>/Hz]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</a:t>
            </a:r>
            <a:r>
              <a:rPr lang="en-US" dirty="0" err="1" smtClean="0">
                <a:solidFill>
                  <a:srgbClr val="FFFFFF"/>
                </a:solidFill>
              </a:rPr>
              <a:t>Jy</a:t>
            </a:r>
            <a:r>
              <a:rPr lang="en-US" dirty="0" smtClean="0">
                <a:solidFill>
                  <a:srgbClr val="FFFFFF"/>
                </a:solidFill>
              </a:rPr>
              <a:t> = 10</a:t>
            </a:r>
            <a:r>
              <a:rPr lang="en-US" baseline="30000" dirty="0" smtClean="0">
                <a:solidFill>
                  <a:srgbClr val="FFFFFF"/>
                </a:solidFill>
              </a:rPr>
              <a:t>−26</a:t>
            </a:r>
            <a:r>
              <a:rPr lang="en-US" dirty="0" smtClean="0">
                <a:solidFill>
                  <a:srgbClr val="FFFFFF"/>
                </a:solidFill>
              </a:rPr>
              <a:t> W/m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/Hz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9" descr="Screen shot 2012-05-17 at 12.13.48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16730" t="14099" r="11143" b="8951"/>
          <a:stretch>
            <a:fillRect/>
          </a:stretch>
        </p:blipFill>
        <p:spPr>
          <a:xfrm>
            <a:off x="3323273" y="1744113"/>
            <a:ext cx="5658167" cy="37727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80" y="29210"/>
            <a:ext cx="4439920" cy="1162050"/>
          </a:xfrm>
        </p:spPr>
        <p:txBody>
          <a:bodyPr>
            <a:noAutofit/>
          </a:bodyPr>
          <a:lstStyle/>
          <a:p>
            <a:r>
              <a:rPr lang="en-US" sz="4000" dirty="0" smtClean="0"/>
              <a:t>Pulsar Observations</a:t>
            </a:r>
            <a:endParaRPr lang="en-US" sz="4000" dirty="0"/>
          </a:p>
        </p:txBody>
      </p:sp>
      <p:sp>
        <p:nvSpPr>
          <p:cNvPr id="34" name="Content Placeholder 33"/>
          <p:cNvSpPr>
            <a:spLocks noGrp="1"/>
          </p:cNvSpPr>
          <p:nvPr>
            <p:ph type="body" sz="half" idx="2"/>
          </p:nvPr>
        </p:nvSpPr>
        <p:spPr>
          <a:xfrm>
            <a:off x="182880" y="2105661"/>
            <a:ext cx="3282633" cy="3035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Observational frequency determined by balancing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pulsar spectrum vs. </a:t>
            </a:r>
          </a:p>
          <a:p>
            <a:pPr marL="111125" indent="-111125">
              <a:buFont typeface="Arial"/>
              <a:buChar char="•"/>
            </a:pPr>
            <a:r>
              <a:rPr lang="en-US" sz="2000" dirty="0" smtClean="0"/>
              <a:t>sky spectrum vs.</a:t>
            </a:r>
          </a:p>
          <a:p>
            <a:pPr marL="111125" indent="-111125">
              <a:buFont typeface="Arial"/>
              <a:buChar char="•"/>
            </a:pPr>
            <a:r>
              <a:rPr lang="en-US" sz="2000" dirty="0" smtClean="0"/>
              <a:t>scattering</a:t>
            </a:r>
          </a:p>
          <a:p>
            <a:pPr>
              <a:spcBef>
                <a:spcPts val="1224"/>
              </a:spcBef>
              <a:buNone/>
            </a:pPr>
            <a:r>
              <a:rPr lang="en-US" sz="2000" dirty="0" smtClean="0"/>
              <a:t>Typically about 1 GHz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013200" y="2479040"/>
            <a:ext cx="1026160" cy="741302"/>
            <a:chOff x="467360" y="3088640"/>
            <a:chExt cx="1026160" cy="741302"/>
          </a:xfrm>
        </p:grpSpPr>
        <p:sp>
          <p:nvSpPr>
            <p:cNvPr id="17" name="TextBox 16"/>
            <p:cNvSpPr txBox="1"/>
            <p:nvPr/>
          </p:nvSpPr>
          <p:spPr>
            <a:xfrm>
              <a:off x="467360" y="3245166"/>
              <a:ext cx="894080" cy="58477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Pulsar spectrum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1349217" y="3100863"/>
              <a:ext cx="156526" cy="13208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943600" y="2236688"/>
            <a:ext cx="1168400" cy="338554"/>
            <a:chOff x="1960880" y="2673568"/>
            <a:chExt cx="1168400" cy="338554"/>
          </a:xfrm>
        </p:grpSpPr>
        <p:sp>
          <p:nvSpPr>
            <p:cNvPr id="21" name="TextBox 20"/>
            <p:cNvSpPr txBox="1"/>
            <p:nvPr/>
          </p:nvSpPr>
          <p:spPr>
            <a:xfrm>
              <a:off x="2296160" y="2673568"/>
              <a:ext cx="833120" cy="33855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scattering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0800000" flipV="1">
              <a:off x="1960880" y="2814320"/>
              <a:ext cx="335280" cy="60960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rot="16200000" flipH="1">
            <a:off x="4775200" y="2763520"/>
            <a:ext cx="2997200" cy="118872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592320" y="1838959"/>
            <a:ext cx="3393440" cy="3139441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4729480" y="2372359"/>
            <a:ext cx="3119121" cy="2092960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7101840" y="3972560"/>
            <a:ext cx="1701800" cy="487680"/>
            <a:chOff x="1960880" y="2673568"/>
            <a:chExt cx="1168400" cy="487680"/>
          </a:xfrm>
        </p:grpSpPr>
        <p:sp>
          <p:nvSpPr>
            <p:cNvPr id="44" name="TextBox 43"/>
            <p:cNvSpPr txBox="1"/>
            <p:nvPr/>
          </p:nvSpPr>
          <p:spPr>
            <a:xfrm>
              <a:off x="2296160" y="2673568"/>
              <a:ext cx="833120" cy="338554"/>
            </a:xfrm>
            <a:prstGeom prst="rect">
              <a:avLst/>
            </a:prstGeom>
            <a:noFill/>
            <a:ln w="9525" cap="flat" cmpd="sng" algn="ctr">
              <a:solidFill>
                <a:srgbClr val="8064A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sky spectrum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0800000" flipV="1">
              <a:off x="1960880" y="2814320"/>
              <a:ext cx="335282" cy="346928"/>
            </a:xfrm>
            <a:prstGeom prst="straightConnector1">
              <a:avLst/>
            </a:prstGeom>
            <a:ln w="25400" cap="flat" cmpd="sng" algn="ctr">
              <a:solidFill>
                <a:srgbClr val="8064A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</TotalTime>
  <Words>1539</Words>
  <Application>Microsoft Macintosh PowerPoint</Application>
  <PresentationFormat>On-screen Show (4:3)</PresentationFormat>
  <Paragraphs>272</Paragraphs>
  <Slides>30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Pulsar Timing Arrays Current and Future Instrumentation</vt:lpstr>
      <vt:lpstr>Pulsar Timing Arrays Current and Future Instrumentation</vt:lpstr>
      <vt:lpstr>Pulsar Timing Arrays Current Results</vt:lpstr>
      <vt:lpstr>Timing Precision</vt:lpstr>
      <vt:lpstr>Radio Telescope</vt:lpstr>
      <vt:lpstr>Radio Telescope</vt:lpstr>
      <vt:lpstr>Radio Telescope</vt:lpstr>
      <vt:lpstr>Radiometer Equation</vt:lpstr>
      <vt:lpstr>Pulsar Observations</vt:lpstr>
      <vt:lpstr>Pulsar Timing Arrays Current Instrumentation</vt:lpstr>
      <vt:lpstr>Pulsar Timing Arrays Current Instrumentation</vt:lpstr>
      <vt:lpstr>Pulsar Timing Historical Context</vt:lpstr>
      <vt:lpstr>Pulsar Timing Arrays Current Instrumentation</vt:lpstr>
      <vt:lpstr>Pulsar Timing Arrays Near Future</vt:lpstr>
      <vt:lpstr>Pulsar Surveys</vt:lpstr>
      <vt:lpstr>Pulsar Timing Arrays Near Future</vt:lpstr>
      <vt:lpstr>Pulsar Timing Arrays Digital Backends</vt:lpstr>
      <vt:lpstr>Pulsar Timing Arrays Digital Backends</vt:lpstr>
      <vt:lpstr>Pulsar Timing Arrays New Feed &amp; Rx Systems</vt:lpstr>
      <vt:lpstr>Pulsar Timing Arrays New Feed &amp; Rx Systems</vt:lpstr>
      <vt:lpstr>Pulsar Timing Arrays New Feed &amp; Rx Systems</vt:lpstr>
      <vt:lpstr>Pulsar Timing Arrays New Feed &amp; Rx Systems</vt:lpstr>
      <vt:lpstr>Slide 23</vt:lpstr>
      <vt:lpstr>Slide 24</vt:lpstr>
      <vt:lpstr>Pulsar Timing Arrays New Approaches</vt:lpstr>
      <vt:lpstr>Pulsar Timing Arrays Future Telescopes</vt:lpstr>
      <vt:lpstr>Pulsar Timing Arrays Future Telescopes</vt:lpstr>
      <vt:lpstr>Square Kilometre Array</vt:lpstr>
      <vt:lpstr>Radio Telescopes and Astrophysical Sources</vt:lpstr>
      <vt:lpstr>Pulsar Timing Arrays Current and Future Instrumentation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Pulsar Timing Arrays Current and Future Instrumentation</dc:title>
  <dc:creator>Joseph Lazio</dc:creator>
  <cp:lastModifiedBy>Joseph Lazio</cp:lastModifiedBy>
  <cp:revision>51</cp:revision>
  <dcterms:created xsi:type="dcterms:W3CDTF">2012-05-17T19:52:10Z</dcterms:created>
  <dcterms:modified xsi:type="dcterms:W3CDTF">2012-05-17T19:52:11Z</dcterms:modified>
</cp:coreProperties>
</file>