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81" r:id="rId5"/>
    <p:sldId id="280" r:id="rId6"/>
    <p:sldId id="288" r:id="rId7"/>
    <p:sldId id="284" r:id="rId8"/>
    <p:sldId id="283" r:id="rId9"/>
    <p:sldId id="286" r:id="rId10"/>
    <p:sldId id="282" r:id="rId11"/>
    <p:sldId id="285" r:id="rId12"/>
    <p:sldId id="289" r:id="rId13"/>
    <p:sldId id="287" r:id="rId14"/>
  </p:sldIdLst>
  <p:sldSz cx="9144000" cy="6858000" type="screen4x3"/>
  <p:notesSz cx="10234613" cy="146637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82765" autoAdjust="0"/>
  </p:normalViewPr>
  <p:slideViewPr>
    <p:cSldViewPr>
      <p:cViewPr>
        <p:scale>
          <a:sx n="400" d="100"/>
          <a:sy n="400" d="100"/>
        </p:scale>
        <p:origin x="14696" y="9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/>
          <a:lstStyle>
            <a:lvl1pPr algn="l">
              <a:defRPr sz="20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50" y="1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/>
          <a:lstStyle>
            <a:lvl1pPr algn="r">
              <a:defRPr sz="2000"/>
            </a:lvl1pPr>
          </a:lstStyle>
          <a:p>
            <a:fld id="{57DF2EA2-CF93-43A9-8038-927FA5B6F6B4}" type="datetimeFigureOut">
              <a:rPr lang="de-DE" smtClean="0"/>
              <a:pPr/>
              <a:t>16.05.12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4150" y="1103313"/>
            <a:ext cx="7326313" cy="5494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53" tIns="71126" rIns="142253" bIns="711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6965275"/>
            <a:ext cx="8187690" cy="6598682"/>
          </a:xfrm>
          <a:prstGeom prst="rect">
            <a:avLst/>
          </a:prstGeom>
        </p:spPr>
        <p:txBody>
          <a:bodyPr vert="horz" lIns="142253" tIns="71126" rIns="142253" bIns="7112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13928007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 anchor="b"/>
          <a:lstStyle>
            <a:lvl1pPr algn="l">
              <a:defRPr sz="20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50" y="13928007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 anchor="b"/>
          <a:lstStyle>
            <a:lvl1pPr algn="r">
              <a:defRPr sz="2000"/>
            </a:lvl1pPr>
          </a:lstStyle>
          <a:p>
            <a:fld id="{20149CAE-4E88-4A57-84D2-7AB66885FC1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4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Namen hinzufügen, z.B. bei Fus Paper</a:t>
            </a:r>
          </a:p>
          <a:p>
            <a:r>
              <a:rPr lang="en-US"/>
              <a:t>Kaze hat schonmal darüber geredet (MiSa)</a:t>
            </a:r>
          </a:p>
          <a:p>
            <a:endParaRPr lang="en-US"/>
          </a:p>
          <a:p>
            <a:r>
              <a:rPr lang="en-US"/>
              <a:t>GWADW ist unwichtig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18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RPN regime markieren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40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(11.05.12 12:01) -----</a:t>
            </a:r>
          </a:p>
          <a:p>
            <a:r>
              <a:rPr lang="en-US" dirty="0"/>
              <a:t>Cole hat schon über das Bild geredet in der Session</a:t>
            </a:r>
          </a:p>
          <a:p>
            <a:r>
              <a:rPr lang="en-US" dirty="0"/>
              <a:t>Refl. Fresnel formel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92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4.30 Minuten war ich hier. Hier sollte ich nach 1.30 Minute sein</a:t>
            </a:r>
          </a:p>
          <a:p>
            <a:endParaRPr lang="en-US"/>
          </a:p>
          <a:p>
            <a:r>
              <a:rPr lang="en-US"/>
              <a:t>Fringe zeigen unten links - Pfeile Michelson-und Sagnac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Bild für hohe T drüber legen. We are here</a:t>
            </a:r>
          </a:p>
          <a:p>
            <a:endParaRPr lang="en-US"/>
          </a:p>
          <a:p>
            <a:r>
              <a:rPr lang="en-US"/>
              <a:t>Reflektivität SR, Signalrecycling haben wir hier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16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H. Miao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51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balanced homodyne readout, no recycling</a:t>
            </a:r>
          </a:p>
          <a:p>
            <a:r>
              <a:rPr lang="en-US"/>
              <a:t>Bild von Homodyne Detector, Bild ein bisschen kleiner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25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Optical spring effect with recycling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8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(11.05.12 12:01) -----</a:t>
            </a:r>
          </a:p>
          <a:p>
            <a:r>
              <a:rPr lang="en-US"/>
              <a:t>Optical cooling als 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2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ECB2-8609-4612-B136-4EC12F569237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20B5-C764-410C-BC6C-DEFCA1619B1D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BF58-7481-4418-BA7C-F2F4E1F9B8BE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301203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525963"/>
          </a:xfrm>
        </p:spPr>
        <p:txBody>
          <a:bodyPr>
            <a:normAutofit/>
          </a:bodyPr>
          <a:lstStyle>
            <a:lvl1pPr>
              <a:defRPr sz="2400" b="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92696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</a:t>
            </a:r>
            <a:endParaRPr lang="de-DE"/>
          </a:p>
        </p:txBody>
      </p:sp>
      <p:pic>
        <p:nvPicPr>
          <p:cNvPr id="20" name="Grafik 19" descr="Uni_Hannov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979712" y="6398783"/>
            <a:ext cx="1282270" cy="369755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6444208" y="6352828"/>
            <a:ext cx="176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Henning </a:t>
            </a:r>
            <a:r>
              <a:rPr lang="de-DE" sz="1200" b="0" dirty="0" err="1" smtClean="0">
                <a:solidFill>
                  <a:schemeClr val="bg1"/>
                </a:solidFill>
              </a:rPr>
              <a:t>Kaufer</a:t>
            </a:r>
            <a:endParaRPr lang="de-DE" sz="1200" b="0" dirty="0" smtClean="0">
              <a:solidFill>
                <a:schemeClr val="bg1"/>
              </a:solidFill>
            </a:endParaRPr>
          </a:p>
          <a:p>
            <a:r>
              <a:rPr lang="de-DE" sz="1200" b="0" dirty="0" err="1" smtClean="0">
                <a:solidFill>
                  <a:schemeClr val="bg1"/>
                </a:solidFill>
              </a:rPr>
              <a:t>www.qi.aei-hannover.de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>
          <a:xfrm>
            <a:off x="467544" y="7101408"/>
            <a:ext cx="2133600" cy="365125"/>
          </a:xfrm>
        </p:spPr>
        <p:txBody>
          <a:bodyPr/>
          <a:lstStyle/>
          <a:p>
            <a:fld id="{576744FF-9E73-4D95-8F0C-D5DD79C34FA1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>
          <a:xfrm>
            <a:off x="8244408" y="6381328"/>
            <a:ext cx="792088" cy="365125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>
          <a:xfrm>
            <a:off x="3131840" y="7245424"/>
            <a:ext cx="2895600" cy="365125"/>
          </a:xfrm>
        </p:spPr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pic>
        <p:nvPicPr>
          <p:cNvPr id="29" name="Grafik 28" descr="mpilogomitweisserschrift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9512" y="6385696"/>
            <a:ext cx="1430742" cy="369097"/>
          </a:xfrm>
          <a:prstGeom prst="rect">
            <a:avLst/>
          </a:prstGeom>
        </p:spPr>
      </p:pic>
      <p:pic>
        <p:nvPicPr>
          <p:cNvPr id="16" name="Grafik 15" descr="questmitschriftschwarz.jp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707904" y="6381328"/>
            <a:ext cx="2627784" cy="380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83C9-1758-4BC6-80E8-5074787E3513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780-994B-426B-969B-59EA46A2ACF4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4E5-8BD8-46D5-94CB-0F15DBA22155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C0A3-993D-429D-A65D-BE3E884F4515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2E6C-F757-414B-9621-FB07F6CE85FA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AF5-CA48-4D46-A52F-4790C2910366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CA1F-D39D-48C1-AE78-48659A21AC0A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2000-DAFD-427F-81F4-D3F3899AB08D}" type="datetime1">
              <a:rPr lang="de-DE" smtClean="0"/>
              <a:pPr/>
              <a:t>16.05.12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jp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992888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Opto-mechanics with a 50 </a:t>
            </a:r>
            <a:r>
              <a:rPr lang="en-US" sz="3600" b="1" dirty="0" err="1" smtClean="0"/>
              <a:t>ng</a:t>
            </a:r>
            <a:r>
              <a:rPr lang="en-US" sz="3600" b="1" dirty="0" smtClean="0"/>
              <a:t> membrane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Henning </a:t>
            </a:r>
            <a:r>
              <a:rPr lang="de-DE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Kaufer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A. Sawadsky, R. Moghadas Nia,</a:t>
            </a:r>
          </a:p>
          <a:p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D.Friedrich, T. Westphal, K. Yamamoto and R. Schnabel</a:t>
            </a:r>
          </a:p>
          <a:p>
            <a:endParaRPr lang="de-DE" sz="2000" dirty="0" err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GWADW 2012, 16.5.2012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20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Uni_Hannoverklein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4288" y="6165304"/>
            <a:ext cx="1836478" cy="529518"/>
          </a:xfrm>
          <a:prstGeom prst="rect">
            <a:avLst/>
          </a:prstGeom>
        </p:spPr>
      </p:pic>
      <p:pic>
        <p:nvPicPr>
          <p:cNvPr id="12" name="Grafik 11" descr="mpi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165304"/>
            <a:ext cx="2094858" cy="540609"/>
          </a:xfrm>
          <a:prstGeom prst="rect">
            <a:avLst/>
          </a:prstGeom>
        </p:spPr>
      </p:pic>
      <p:pic>
        <p:nvPicPr>
          <p:cNvPr id="13" name="Grafik 12" descr="questmitschrif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902" y="6186240"/>
            <a:ext cx="3384937" cy="489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Rslowscan2.ep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" t="-3088" r="-1841" b="-8"/>
          <a:stretch/>
        </p:blipFill>
        <p:spPr>
          <a:xfrm>
            <a:off x="4427984" y="764704"/>
            <a:ext cx="4312395" cy="54178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recycling mirror : Induced oscillations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44824"/>
            <a:ext cx="40446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Cavity operated with R</a:t>
            </a:r>
            <a:r>
              <a:rPr lang="en-US" baseline="-25000" smtClean="0"/>
              <a:t>sr</a:t>
            </a:r>
            <a:r>
              <a:rPr lang="en-US" smtClean="0"/>
              <a:t> = 99,97 %</a:t>
            </a:r>
          </a:p>
          <a:p>
            <a:r>
              <a:rPr lang="en-US"/>
              <a:t>Optical linewidth = 30 kHz</a:t>
            </a:r>
          </a:p>
          <a:p>
            <a:endParaRPr lang="en-US"/>
          </a:p>
          <a:p>
            <a:r>
              <a:rPr lang="en-US" smtClean="0"/>
              <a:t>Stable and Anti-stable behavior</a:t>
            </a:r>
          </a:p>
          <a:p>
            <a:endParaRPr lang="en-US"/>
          </a:p>
          <a:p>
            <a:r>
              <a:rPr lang="en-US" smtClean="0"/>
              <a:t>Induced parametric (de-) amplification of</a:t>
            </a:r>
          </a:p>
          <a:p>
            <a:r>
              <a:rPr lang="en-US" smtClean="0"/>
              <a:t>Membrane motion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" name="Content Placeholder 4" descr="Coolingspectrum100mW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" t="-768" r="-23737" b="-608"/>
          <a:stretch/>
        </p:blipFill>
        <p:spPr>
          <a:xfrm>
            <a:off x="3995936" y="1124744"/>
            <a:ext cx="5676874" cy="5108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84784"/>
            <a:ext cx="37893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Spectra obtained with DC read out</a:t>
            </a:r>
          </a:p>
          <a:p>
            <a:endParaRPr lang="en-US"/>
          </a:p>
          <a:p>
            <a:r>
              <a:rPr lang="en-US"/>
              <a:t>Only slightly improved displacement</a:t>
            </a:r>
          </a:p>
          <a:p>
            <a:r>
              <a:rPr lang="en-US"/>
              <a:t>sensitivty</a:t>
            </a:r>
          </a:p>
          <a:p>
            <a:endParaRPr lang="en-US"/>
          </a:p>
          <a:p>
            <a:r>
              <a:rPr lang="en-US"/>
              <a:t>Unknown noise background</a:t>
            </a:r>
          </a:p>
          <a:p>
            <a:r>
              <a:rPr lang="en-US"/>
              <a:t>(most propably laser frequency noise)</a:t>
            </a:r>
          </a:p>
          <a:p>
            <a:endParaRPr lang="en-US"/>
          </a:p>
          <a:p>
            <a:r>
              <a:rPr lang="en-US"/>
              <a:t>Changed oscillator parameters,</a:t>
            </a:r>
          </a:p>
          <a:p>
            <a:r>
              <a:rPr lang="en-US"/>
              <a:t>Calculated T</a:t>
            </a:r>
            <a:r>
              <a:rPr lang="en-US" baseline="-25000"/>
              <a:t>eff</a:t>
            </a:r>
            <a:r>
              <a:rPr lang="en-US"/>
              <a:t> = 7 K and Q</a:t>
            </a:r>
            <a:r>
              <a:rPr lang="en-US" baseline="-25000"/>
              <a:t>eff</a:t>
            </a:r>
            <a:r>
              <a:rPr lang="en-US"/>
              <a:t> = 4500</a:t>
            </a:r>
          </a:p>
          <a:p>
            <a:endParaRPr lang="en-US"/>
          </a:p>
          <a:p>
            <a:r>
              <a:rPr lang="en-US"/>
              <a:t>With R</a:t>
            </a:r>
            <a:r>
              <a:rPr lang="en-US" baseline="-25000"/>
              <a:t>sr</a:t>
            </a:r>
            <a:r>
              <a:rPr lang="en-US"/>
              <a:t> = 99 % and P</a:t>
            </a:r>
            <a:r>
              <a:rPr lang="en-US" baseline="-25000"/>
              <a:t>in</a:t>
            </a:r>
            <a:r>
              <a:rPr lang="en-US"/>
              <a:t> = 100 mW</a:t>
            </a:r>
          </a:p>
        </p:txBody>
      </p:sp>
    </p:spTree>
    <p:extLst>
      <p:ext uri="{BB962C8B-B14F-4D97-AF65-F5344CB8AC3E}">
        <p14:creationId xmlns:p14="http://schemas.microsoft.com/office/powerpoint/2010/main" val="36061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7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Dissipative opto-mechanics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268760"/>
            <a:ext cx="33278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Usual idea: use cavity and detune</a:t>
            </a:r>
          </a:p>
          <a:p>
            <a:endParaRPr lang="en-US"/>
          </a:p>
          <a:p>
            <a:r>
              <a:rPr lang="en-US"/>
              <a:t>Supress lower sideband</a:t>
            </a:r>
          </a:p>
          <a:p>
            <a:endParaRPr lang="en-US"/>
          </a:p>
          <a:p>
            <a:r>
              <a:rPr lang="en-US"/>
              <a:t>E</a:t>
            </a:r>
            <a:r>
              <a:rPr lang="en-US" baseline="-25000"/>
              <a:t>ph</a:t>
            </a:r>
            <a:r>
              <a:rPr lang="en-US"/>
              <a:t> = hf</a:t>
            </a:r>
          </a:p>
          <a:p>
            <a:endParaRPr lang="en-US"/>
          </a:p>
          <a:p>
            <a:r>
              <a:rPr lang="en-US"/>
              <a:t>Require : l</a:t>
            </a:r>
            <a:r>
              <a:rPr lang="en-US" baseline="-25000"/>
              <a:t>opt </a:t>
            </a:r>
            <a:r>
              <a:rPr lang="en-US"/>
              <a:t>&lt;&lt; f</a:t>
            </a:r>
            <a:r>
              <a:rPr lang="en-US" baseline="-25000"/>
              <a:t>mech</a:t>
            </a:r>
          </a:p>
          <a:p>
            <a:r>
              <a:rPr lang="en-US"/>
              <a:t>For strong cooling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293096"/>
            <a:ext cx="2098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Dissipative cooling</a:t>
            </a:r>
          </a:p>
          <a:p>
            <a:r>
              <a:rPr lang="en-US"/>
              <a:t>Require system with </a:t>
            </a:r>
          </a:p>
        </p:txBody>
      </p:sp>
      <p:pic>
        <p:nvPicPr>
          <p:cNvPr id="2" name="Picture 1" descr="fanoresonan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34" y="1340768"/>
            <a:ext cx="6038826" cy="48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igolivingston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8" b="-3146"/>
          <a:stretch/>
        </p:blipFill>
        <p:spPr>
          <a:xfrm>
            <a:off x="323528" y="908720"/>
            <a:ext cx="2642243" cy="259228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Radiation pressure noise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9" name="Picture 8" descr="advligosen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80" y="2780928"/>
            <a:ext cx="5840053" cy="3090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412775"/>
            <a:ext cx="156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Ligo Livingston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5877272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Advanced LIGO anticipated strain sensitivty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19872" y="1052736"/>
            <a:ext cx="3740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limiting factor for low frequencies</a:t>
            </a:r>
          </a:p>
          <a:p>
            <a:endParaRPr lang="en-US"/>
          </a:p>
          <a:p>
            <a:r>
              <a:rPr lang="en-US"/>
              <a:t>Often referred to as back-action noise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30334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Next generation detectors</a:t>
            </a:r>
          </a:p>
          <a:p>
            <a:r>
              <a:rPr lang="en-US"/>
              <a:t>will observe back-action noise</a:t>
            </a:r>
          </a:p>
          <a:p>
            <a:endParaRPr lang="en-US"/>
          </a:p>
          <a:p>
            <a:r>
              <a:rPr lang="en-US"/>
              <a:t>Is it observeable with tabletop</a:t>
            </a:r>
          </a:p>
          <a:p>
            <a:r>
              <a:rPr lang="en-US"/>
              <a:t>experiments?</a:t>
            </a:r>
          </a:p>
        </p:txBody>
      </p:sp>
      <p:sp>
        <p:nvSpPr>
          <p:cNvPr id="6" name="TextBox 5"/>
          <p:cNvSpPr txBox="1"/>
          <p:nvPr/>
        </p:nvSpPr>
        <p:spPr>
          <a:xfrm rot="3104345">
            <a:off x="3667324" y="3644705"/>
            <a:ext cx="198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Radiation pressure noise</a:t>
            </a:r>
          </a:p>
        </p:txBody>
      </p:sp>
      <p:sp>
        <p:nvSpPr>
          <p:cNvPr id="13" name="TextBox 12"/>
          <p:cNvSpPr txBox="1"/>
          <p:nvPr/>
        </p:nvSpPr>
        <p:spPr>
          <a:xfrm rot="21317090">
            <a:off x="6926311" y="4875161"/>
            <a:ext cx="946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Shot noise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-Down Arrow 12"/>
          <p:cNvSpPr/>
          <p:nvPr/>
        </p:nvSpPr>
        <p:spPr>
          <a:xfrm rot="1241638">
            <a:off x="7774239" y="3219163"/>
            <a:ext cx="360040" cy="67230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Opto-</a:t>
            </a:r>
            <a:r>
              <a:rPr lang="de-DE" dirty="0" err="1" smtClean="0"/>
              <a:t>mechanics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8207" y="476672"/>
            <a:ext cx="5544616" cy="1800200"/>
          </a:xfrm>
        </p:spPr>
        <p:txBody>
          <a:bodyPr>
            <a:noAutofit/>
          </a:bodyPr>
          <a:lstStyle/>
          <a:p>
            <a:pPr>
              <a:buNone/>
            </a:pPr>
            <a:endParaRPr lang="de-DE" sz="1800" b="1" dirty="0" smtClean="0"/>
          </a:p>
          <a:p>
            <a:pPr>
              <a:buNone/>
            </a:pPr>
            <a:r>
              <a:rPr lang="de-DE" sz="1800"/>
              <a:t>	</a:t>
            </a:r>
            <a:r>
              <a:rPr lang="de-DE" sz="1800" smtClean="0"/>
              <a:t>Transfer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photon</a:t>
            </a:r>
            <a:r>
              <a:rPr lang="de-DE" sz="1800" dirty="0" smtClean="0"/>
              <a:t> </a:t>
            </a:r>
            <a:r>
              <a:rPr lang="de-DE" sz="1800" dirty="0" err="1" smtClean="0"/>
              <a:t>momentum</a:t>
            </a:r>
            <a:endParaRPr lang="de-DE" sz="1800" dirty="0" smtClean="0"/>
          </a:p>
          <a:p>
            <a:pPr>
              <a:buNone/>
            </a:pPr>
            <a:r>
              <a:rPr lang="de-DE" sz="1800" dirty="0"/>
              <a:t>	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	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			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 	</a:t>
            </a:r>
          </a:p>
        </p:txBody>
      </p:sp>
      <p:pic>
        <p:nvPicPr>
          <p:cNvPr id="8" name="Grafik 7" descr="Forceonmirror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1700808"/>
            <a:ext cx="1008112" cy="439433"/>
          </a:xfrm>
          <a:prstGeom prst="rect">
            <a:avLst/>
          </a:prstGeom>
        </p:spPr>
      </p:pic>
      <p:pic>
        <p:nvPicPr>
          <p:cNvPr id="9" name="Grafik 8" descr="photonimpuls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8144" y="1700808"/>
            <a:ext cx="890890" cy="339011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4" name="Picture 3" descr="opto-cavity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420888"/>
            <a:ext cx="2124254" cy="1193924"/>
          </a:xfrm>
          <a:prstGeom prst="rect">
            <a:avLst/>
          </a:prstGeom>
        </p:spPr>
      </p:pic>
      <p:pic>
        <p:nvPicPr>
          <p:cNvPr id="6" name="Picture 5" descr="op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388704" cy="5200413"/>
          </a:xfrm>
          <a:prstGeom prst="rect">
            <a:avLst/>
          </a:prstGeom>
          <a:effectLst/>
        </p:spPr>
      </p:pic>
      <p:pic>
        <p:nvPicPr>
          <p:cNvPr id="12" name="Picture 11" descr="membran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861048"/>
            <a:ext cx="2209964" cy="159626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5877272"/>
            <a:ext cx="3747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T.J. Kippenberg and K.J. Vahala, Science 321, 1172 (2008)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944" y="3861048"/>
            <a:ext cx="33201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40 nm thickness</a:t>
            </a:r>
          </a:p>
          <a:p>
            <a:r>
              <a:rPr lang="en-US"/>
              <a:t>m</a:t>
            </a:r>
            <a:r>
              <a:rPr lang="en-US" baseline="-25000"/>
              <a:t>eff</a:t>
            </a:r>
            <a:r>
              <a:rPr lang="en-US"/>
              <a:t> = 80 ng</a:t>
            </a:r>
          </a:p>
          <a:p>
            <a:r>
              <a:rPr lang="en-US"/>
              <a:t>Q factor = 500.000</a:t>
            </a:r>
          </a:p>
          <a:p>
            <a:r>
              <a:rPr lang="en-US"/>
              <a:t>f</a:t>
            </a:r>
            <a:r>
              <a:rPr lang="en-US" baseline="-25000"/>
              <a:t>res</a:t>
            </a:r>
            <a:r>
              <a:rPr lang="en-US"/>
              <a:t> = 100 kHz</a:t>
            </a:r>
          </a:p>
          <a:p>
            <a:endParaRPr lang="en-US"/>
          </a:p>
          <a:p>
            <a:r>
              <a:rPr lang="en-US"/>
              <a:t>R = 17 % @ 1064 nm</a:t>
            </a:r>
          </a:p>
          <a:p>
            <a:endParaRPr lang="en-US"/>
          </a:p>
          <a:p>
            <a:r>
              <a:rPr lang="en-US"/>
              <a:t>(refractive index + ethalon effect)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2852936"/>
            <a:ext cx="203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Standard approach:</a:t>
            </a:r>
          </a:p>
          <a:p>
            <a:r>
              <a:rPr lang="en-US"/>
              <a:t>Build Cavity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740352" y="4725144"/>
            <a:ext cx="21602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19546029">
            <a:off x="7596336" y="4653136"/>
            <a:ext cx="98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1.5 mm</a:t>
            </a:r>
            <a:endParaRPr lang="en-US" baseline="30000"/>
          </a:p>
          <a:p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7812360" y="2276872"/>
            <a:ext cx="1224136" cy="1224136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24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Michelson-Sagnac interferometer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430117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SIN membrane used as common end-mirror</a:t>
            </a:r>
          </a:p>
          <a:p>
            <a:endParaRPr lang="en-US"/>
          </a:p>
          <a:p>
            <a:r>
              <a:rPr lang="en-US" smtClean="0"/>
              <a:t>Recycling mirror in interferometer output</a:t>
            </a:r>
          </a:p>
          <a:p>
            <a:endParaRPr lang="en-US"/>
          </a:p>
          <a:p>
            <a:r>
              <a:rPr lang="en-US"/>
              <a:t>No drawback from low power reflectivity</a:t>
            </a:r>
            <a:endParaRPr lang="en-US" smtClean="0"/>
          </a:p>
          <a:p>
            <a:endParaRPr lang="en-US"/>
          </a:p>
        </p:txBody>
      </p:sp>
      <p:pic>
        <p:nvPicPr>
          <p:cNvPr id="2" name="Picture 1" descr="misaifofring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967472" cy="2232248"/>
          </a:xfrm>
          <a:prstGeom prst="rect">
            <a:avLst/>
          </a:prstGeom>
        </p:spPr>
      </p:pic>
      <p:pic>
        <p:nvPicPr>
          <p:cNvPr id="9" name="Content Placeholder 8" descr="ifosr.eps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4876" r="739" b="768"/>
          <a:stretch/>
        </p:blipFill>
        <p:spPr>
          <a:xfrm>
            <a:off x="4143737" y="1124744"/>
            <a:ext cx="5000263" cy="4868568"/>
          </a:xfrm>
        </p:spPr>
      </p:pic>
      <p:sp>
        <p:nvSpPr>
          <p:cNvPr id="5" name="TextBox 4"/>
          <p:cNvSpPr txBox="1"/>
          <p:nvPr/>
        </p:nvSpPr>
        <p:spPr>
          <a:xfrm>
            <a:off x="1115616" y="5877272"/>
            <a:ext cx="211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Laser noise rejection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67744" y="551723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43808" y="551723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475656" y="551723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rved Left Arrow 14"/>
          <p:cNvSpPr/>
          <p:nvPr/>
        </p:nvSpPr>
        <p:spPr>
          <a:xfrm rot="2661140">
            <a:off x="6828368" y="2528665"/>
            <a:ext cx="257153" cy="379835"/>
          </a:xfrm>
          <a:prstGeom prst="curvedLeftArrow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8593551">
            <a:off x="7772831" y="2710195"/>
            <a:ext cx="295083" cy="222601"/>
          </a:xfrm>
          <a:prstGeom prst="curvedDownArrow">
            <a:avLst/>
          </a:prstGeom>
          <a:solidFill>
            <a:schemeClr val="tx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2513567">
            <a:off x="6723970" y="2458071"/>
            <a:ext cx="624792" cy="214396"/>
          </a:xfrm>
          <a:prstGeom prst="leftRightArrow">
            <a:avLst/>
          </a:prstGeom>
          <a:solidFill>
            <a:schemeClr val="tx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2513567">
            <a:off x="7586282" y="2841148"/>
            <a:ext cx="625958" cy="209487"/>
          </a:xfrm>
          <a:prstGeom prst="leftRightArrow">
            <a:avLst/>
          </a:prstGeom>
          <a:solidFill>
            <a:schemeClr val="tx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Experimental setup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Content Placeholder 4" descr="newIFOassemble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196752"/>
            <a:ext cx="5267680" cy="2736304"/>
          </a:xfr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148478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Setup features</a:t>
            </a:r>
          </a:p>
          <a:p>
            <a:pPr marL="285750" indent="-285750">
              <a:buFontTx/>
              <a:buChar char="-"/>
            </a:pPr>
            <a:r>
              <a:rPr lang="en-US"/>
              <a:t>Arm length = 6 cm</a:t>
            </a:r>
          </a:p>
          <a:p>
            <a:pPr marL="285750" indent="-285750">
              <a:buFontTx/>
              <a:buChar char="-"/>
            </a:pPr>
            <a:r>
              <a:rPr lang="en-US"/>
              <a:t>0.5 “ Optics and piezos</a:t>
            </a:r>
          </a:p>
          <a:p>
            <a:pPr marL="285750" indent="-285750">
              <a:buFontTx/>
              <a:buChar char="-"/>
            </a:pPr>
            <a:r>
              <a:rPr lang="en-US"/>
              <a:t>Double seismic isolation</a:t>
            </a:r>
          </a:p>
          <a:p>
            <a:pPr marL="285750" indent="-285750">
              <a:buFontTx/>
              <a:buChar char="-"/>
            </a:pPr>
            <a:r>
              <a:rPr lang="en-US"/>
              <a:t>Operated at 10</a:t>
            </a:r>
            <a:r>
              <a:rPr lang="en-US" baseline="30000"/>
              <a:t>-6</a:t>
            </a:r>
            <a:r>
              <a:rPr lang="en-US"/>
              <a:t> mbar</a:t>
            </a:r>
          </a:p>
          <a:p>
            <a:pPr marL="285750" indent="-285750">
              <a:buFontTx/>
              <a:buChar char="-"/>
            </a:pPr>
            <a:r>
              <a:rPr lang="en-US"/>
              <a:t>Remote control for alignment</a:t>
            </a:r>
          </a:p>
          <a:p>
            <a:endParaRPr lang="en-US"/>
          </a:p>
        </p:txBody>
      </p:sp>
      <p:pic>
        <p:nvPicPr>
          <p:cNvPr id="6" name="Picture 5" descr="neuesifo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3432043" cy="25740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660232" y="908720"/>
            <a:ext cx="792088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04048" y="620688"/>
            <a:ext cx="792088" cy="93610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60232" y="1844824"/>
            <a:ext cx="648072" cy="432048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156176" y="2348880"/>
            <a:ext cx="144016" cy="216024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28184" y="2492896"/>
            <a:ext cx="504056" cy="216024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64288" y="2276872"/>
            <a:ext cx="144016" cy="72008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156176" y="1916832"/>
            <a:ext cx="288032" cy="7200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6256" y="4766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476672"/>
            <a:ext cx="85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PN2012T300S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b="159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Currently limited by thermal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Quantum noise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Picture 5" descr="snowflak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162773" cy="1096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98072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Cryogenic cooling and signal recycling R</a:t>
            </a:r>
            <a:r>
              <a:rPr lang="en-US" baseline="-25000"/>
              <a:t>sr</a:t>
            </a:r>
            <a:r>
              <a:rPr lang="en-US"/>
              <a:t> = 99,97 %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877272"/>
            <a:ext cx="3363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K. Yamamoto et al, Phys. Rev. A 81 , 033849 (2010)</a:t>
            </a:r>
          </a:p>
        </p:txBody>
      </p:sp>
      <p:pic>
        <p:nvPicPr>
          <p:cNvPr id="10" name="Content Placeholder 9" descr="RPN2012T1SR.eps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b="1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90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Ponderomotive squeezing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Content Placeholder 6" descr="ponderomotive squeezing in b12.eps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1004" r="-1330" b="-482"/>
          <a:stretch/>
        </p:blipFill>
        <p:spPr>
          <a:xfrm>
            <a:off x="3358209" y="3356992"/>
            <a:ext cx="5755648" cy="2705116"/>
          </a:xfrm>
        </p:spPr>
      </p:pic>
      <p:pic>
        <p:nvPicPr>
          <p:cNvPr id="2" name="Picture 1" descr="ponderomotive squeezing bildche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5184576" cy="206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149080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Requires homodyne readout</a:t>
            </a:r>
          </a:p>
          <a:p>
            <a:r>
              <a:rPr lang="en-US"/>
              <a:t>(Read out phase quadrature)</a:t>
            </a:r>
          </a:p>
          <a:p>
            <a:endParaRPr lang="en-US"/>
          </a:p>
          <a:p>
            <a:r>
              <a:rPr lang="en-US"/>
              <a:t>0.3 dB @ 500 mW input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1412776"/>
            <a:ext cx="3418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Amplitude &lt;-&gt; Phase fluctuation</a:t>
            </a:r>
          </a:p>
          <a:p>
            <a:r>
              <a:rPr lang="en-US"/>
              <a:t>Membrane acts as coupling device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5877272"/>
            <a:ext cx="212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Calculation : H. Miao</a:t>
            </a:r>
          </a:p>
        </p:txBody>
      </p:sp>
    </p:spTree>
    <p:extLst>
      <p:ext uri="{BB962C8B-B14F-4D97-AF65-F5344CB8AC3E}">
        <p14:creationId xmlns:p14="http://schemas.microsoft.com/office/powerpoint/2010/main" val="896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ohomo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898900" cy="3873500"/>
          </a:xfrm>
          <a:prstGeom prst="rect">
            <a:avLst/>
          </a:prstGeom>
        </p:spPr>
      </p:pic>
      <p:pic>
        <p:nvPicPr>
          <p:cNvPr id="5" name="Content Placeholder 4" descr="20110930powerssql2012.eps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-1905" r="-613" b="-66"/>
          <a:stretch/>
        </p:blipFill>
        <p:spPr>
          <a:xfrm>
            <a:off x="3934193" y="1412776"/>
            <a:ext cx="5239523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Balanced homodyne read out (no recycling)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8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673</Words>
  <Application>Microsoft Macintosh PowerPoint</Application>
  <PresentationFormat>On-screen Show (4:3)</PresentationFormat>
  <Paragraphs>158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Larissa-Design</vt:lpstr>
      <vt:lpstr>Opto-mechanics with a 50 ng membrane</vt:lpstr>
      <vt:lpstr>Radiation pressure noise</vt:lpstr>
      <vt:lpstr>Opto-mechanics</vt:lpstr>
      <vt:lpstr>Michelson-Sagnac interferometer</vt:lpstr>
      <vt:lpstr>Experimental setup</vt:lpstr>
      <vt:lpstr>Currently limited by thermal noise</vt:lpstr>
      <vt:lpstr>Quantum noise</vt:lpstr>
      <vt:lpstr>Ponderomotive squeezing</vt:lpstr>
      <vt:lpstr>Balanced homodyne read out (no recycling)</vt:lpstr>
      <vt:lpstr>With recycling mirror : Induced oscillations</vt:lpstr>
      <vt:lpstr>Optical cooling</vt:lpstr>
      <vt:lpstr>Thank you for your attention</vt:lpstr>
      <vt:lpstr>Dissipative opto-mechanics</vt:lpstr>
    </vt:vector>
  </TitlesOfParts>
  <Company>Institut für Gravitationsphysik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Opto-mechanical coupling in a Michelson-Sagnac</dc:title>
  <dc:creator>Henning Kaufer</dc:creator>
  <cp:lastModifiedBy>hekauf</cp:lastModifiedBy>
  <cp:revision>1263</cp:revision>
  <dcterms:created xsi:type="dcterms:W3CDTF">2011-01-04T09:05:01Z</dcterms:created>
  <dcterms:modified xsi:type="dcterms:W3CDTF">2012-05-16T18:29:34Z</dcterms:modified>
</cp:coreProperties>
</file>