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26" r:id="rId4"/>
    <p:sldId id="274" r:id="rId5"/>
    <p:sldId id="319" r:id="rId6"/>
    <p:sldId id="322" r:id="rId7"/>
    <p:sldId id="327" r:id="rId8"/>
    <p:sldId id="312" r:id="rId9"/>
    <p:sldId id="321" r:id="rId10"/>
    <p:sldId id="320" r:id="rId11"/>
    <p:sldId id="317" r:id="rId12"/>
    <p:sldId id="324" r:id="rId13"/>
    <p:sldId id="323" r:id="rId14"/>
    <p:sldId id="313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9FB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8A31947B-1D49-439A-9597-00D29057E934}" type="datetime1">
              <a:rPr lang="de-DE" smtClean="0"/>
              <a:t>17.05.2012</a:t>
            </a:fld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107950" y="728663"/>
            <a:ext cx="9036050" cy="365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 rot="10800000">
            <a:off x="0" y="6488830"/>
            <a:ext cx="9144000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10800000"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0" y="64886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GWADW, May 2012, Hawaii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2012/5/17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nao.ac.jp/E/" TargetMode="Externa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6512" y="4399042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dirty="0" smtClean="0">
                <a:latin typeface="+mn-lt"/>
              </a:rPr>
              <a:t>D. Friedrich</a:t>
            </a:r>
          </a:p>
          <a:p>
            <a:pPr algn="ctr" eaLnBrk="1" hangingPunct="1"/>
            <a:r>
              <a:rPr lang="de-DE" sz="2000" i="1" dirty="0" smtClean="0">
                <a:latin typeface="+mn-lt"/>
              </a:rPr>
              <a:t>ICRR</a:t>
            </a:r>
            <a:r>
              <a:rPr lang="de-DE" sz="2000" i="1" dirty="0">
                <a:latin typeface="+mn-lt"/>
              </a:rPr>
              <a:t>, The University of </a:t>
            </a:r>
            <a:r>
              <a:rPr lang="de-DE" sz="2000" i="1" dirty="0" smtClean="0">
                <a:latin typeface="+mn-lt"/>
              </a:rPr>
              <a:t>Tokyo</a:t>
            </a:r>
          </a:p>
          <a:p>
            <a:pPr algn="ctr" eaLnBrk="1" hangingPunct="1"/>
            <a:endParaRPr lang="de-DE" sz="2000" dirty="0"/>
          </a:p>
          <a:p>
            <a:pPr algn="ctr" eaLnBrk="1" hangingPunct="1"/>
            <a:r>
              <a:rPr lang="de-DE" dirty="0" smtClean="0">
                <a:latin typeface="+mn-lt"/>
              </a:rPr>
              <a:t>K. Agatsuma, S. Sakata,  T. Mori,  </a:t>
            </a:r>
            <a:r>
              <a:rPr lang="de-DE" dirty="0">
                <a:latin typeface="+mn-lt"/>
              </a:rPr>
              <a:t>S. Kawamura</a:t>
            </a:r>
            <a:endParaRPr lang="de-DE" dirty="0" smtClean="0"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6512" y="120197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sz="4000" b="1" dirty="0" smtClean="0">
                <a:solidFill>
                  <a:srgbClr val="003399"/>
                </a:solidFill>
                <a:latin typeface="+mj-lt"/>
              </a:rPr>
              <a:t>QRPN Experiment </a:t>
            </a:r>
          </a:p>
          <a:p>
            <a:pPr algn="ctr" eaLnBrk="1" hangingPunct="1"/>
            <a:r>
              <a:rPr lang="de-DE" sz="4000" b="1" dirty="0">
                <a:solidFill>
                  <a:srgbClr val="003399"/>
                </a:solidFill>
                <a:latin typeface="+mj-lt"/>
              </a:rPr>
              <a:t>w</a:t>
            </a:r>
            <a:r>
              <a:rPr lang="de-DE" sz="4000" b="1" dirty="0" smtClean="0">
                <a:solidFill>
                  <a:srgbClr val="003399"/>
                </a:solidFill>
                <a:latin typeface="+mj-lt"/>
              </a:rPr>
              <a:t>ith</a:t>
            </a:r>
          </a:p>
          <a:p>
            <a:pPr algn="ctr" eaLnBrk="1" hangingPunct="1"/>
            <a:r>
              <a:rPr lang="de-DE" sz="4000" b="1" dirty="0" smtClean="0">
                <a:solidFill>
                  <a:srgbClr val="003399"/>
                </a:solidFill>
                <a:latin typeface="+mj-lt"/>
              </a:rPr>
              <a:t>Suspended 20mg Mirrors</a:t>
            </a:r>
            <a:endParaRPr lang="de-DE" sz="40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0800000">
            <a:off x="0" y="3501008"/>
            <a:ext cx="9036050" cy="365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pic>
        <p:nvPicPr>
          <p:cNvPr id="1028" name="Picture 4" descr="http://www.dwih-tokyo.jp/typo3temp/pics/ICRR_logo_623c1f77f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" y="87024"/>
            <a:ext cx="1584176" cy="6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wcenter.icrr.u-tokyo.ac.jp/wp-content/uploads/2011/02/KAGRA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69" y="17151"/>
            <a:ext cx="1618831" cy="7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62189" y="1890149"/>
            <a:ext cx="8874307" cy="3684090"/>
          </a:xfrm>
          <a:prstGeom prst="roundRect">
            <a:avLst>
              <a:gd name="adj" fmla="val 526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728663"/>
            <a:ext cx="9036050" cy="365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Angular Control – Idea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50" y="908720"/>
            <a:ext cx="817480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Difficult to apply an external force to the small mirror directly</a:t>
            </a:r>
          </a:p>
          <a:p>
            <a:pPr marL="800100" lvl="2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Idea: Control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small end </a:t>
            </a:r>
            <a:r>
              <a:rPr lang="en-US" sz="2400" dirty="0">
                <a:solidFill>
                  <a:srgbClr val="FF0000"/>
                </a:solidFill>
              </a:rPr>
              <a:t>mirror via radiation </a:t>
            </a:r>
            <a:r>
              <a:rPr lang="en-US" sz="2400" dirty="0" smtClean="0">
                <a:solidFill>
                  <a:srgbClr val="FF0000"/>
                </a:solidFill>
              </a:rPr>
              <a:t>pressure</a:t>
            </a: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Error signal is derived via a quadrant diode (QPD)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2140252" y="305973"/>
            <a:ext cx="6752228" cy="8163587"/>
            <a:chOff x="1095465" y="1008935"/>
            <a:chExt cx="6752228" cy="8163587"/>
          </a:xfrm>
        </p:grpSpPr>
        <p:sp>
          <p:nvSpPr>
            <p:cNvPr id="54" name="フローチャート : 論理和 53"/>
            <p:cNvSpPr/>
            <p:nvPr/>
          </p:nvSpPr>
          <p:spPr>
            <a:xfrm>
              <a:off x="7255440" y="4984289"/>
              <a:ext cx="576064" cy="604951"/>
            </a:xfrm>
            <a:prstGeom prst="flowChar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>
              <a:off x="1478229" y="5198412"/>
              <a:ext cx="5209241" cy="430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ローチャート : 論理和 28"/>
            <p:cNvSpPr/>
            <p:nvPr/>
          </p:nvSpPr>
          <p:spPr>
            <a:xfrm>
              <a:off x="7263535" y="3256097"/>
              <a:ext cx="576064" cy="604951"/>
            </a:xfrm>
            <a:prstGeom prst="flowChar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414316" y="3488004"/>
              <a:ext cx="1324475" cy="0"/>
            </a:xfrm>
            <a:prstGeom prst="line">
              <a:avLst/>
            </a:prstGeom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492019" y="3211332"/>
              <a:ext cx="1246772" cy="106467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492019" y="3224317"/>
              <a:ext cx="5131538" cy="393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/>
            <p:cNvSpPr/>
            <p:nvPr/>
          </p:nvSpPr>
          <p:spPr>
            <a:xfrm rot="13283742">
              <a:off x="1310151" y="1008935"/>
              <a:ext cx="6530449" cy="5973490"/>
            </a:xfrm>
            <a:prstGeom prst="arc">
              <a:avLst>
                <a:gd name="adj1" fmla="val 18738914"/>
                <a:gd name="adj2" fmla="val 20396737"/>
              </a:avLst>
            </a:prstGeom>
            <a:ln w="76200">
              <a:solidFill>
                <a:srgbClr val="1A0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414316" y="3500586"/>
              <a:ext cx="6137251" cy="577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5396861" y="3182937"/>
              <a:ext cx="3850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x</a:t>
              </a:r>
              <a:endParaRPr lang="en-US" sz="3600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 flipH="1">
              <a:off x="2654237" y="3182937"/>
              <a:ext cx="98890" cy="6463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環状矢印 16"/>
            <p:cNvSpPr/>
            <p:nvPr/>
          </p:nvSpPr>
          <p:spPr>
            <a:xfrm rot="21315946">
              <a:off x="2373270" y="2873058"/>
              <a:ext cx="793106" cy="812631"/>
            </a:xfrm>
            <a:prstGeom prst="circularArrow">
              <a:avLst>
                <a:gd name="adj1" fmla="val 4768"/>
                <a:gd name="adj2" fmla="val 1142319"/>
                <a:gd name="adj3" fmla="val 20527870"/>
                <a:gd name="adj4" fmla="val 12166628"/>
                <a:gd name="adj5" fmla="val 12372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1414316" y="5194741"/>
              <a:ext cx="1316380" cy="106467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414316" y="5243433"/>
              <a:ext cx="6137251" cy="577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5388766" y="5158933"/>
              <a:ext cx="3850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x</a:t>
              </a:r>
              <a:endParaRPr lang="en-US" sz="36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H="1">
              <a:off x="2646142" y="4919786"/>
              <a:ext cx="98890" cy="6463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6623557" y="3386060"/>
              <a:ext cx="919915" cy="2868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円/楕円 1"/>
            <p:cNvSpPr/>
            <p:nvPr/>
          </p:nvSpPr>
          <p:spPr>
            <a:xfrm>
              <a:off x="6623557" y="3039651"/>
              <a:ext cx="144016" cy="1037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環状矢印 59"/>
            <p:cNvSpPr/>
            <p:nvPr/>
          </p:nvSpPr>
          <p:spPr>
            <a:xfrm rot="10362133">
              <a:off x="1095465" y="5420298"/>
              <a:ext cx="793106" cy="812631"/>
            </a:xfrm>
            <a:prstGeom prst="circularArrow">
              <a:avLst>
                <a:gd name="adj1" fmla="val 4768"/>
                <a:gd name="adj2" fmla="val 1142319"/>
                <a:gd name="adj3" fmla="val 20527870"/>
                <a:gd name="adj4" fmla="val 12166628"/>
                <a:gd name="adj5" fmla="val 12372"/>
              </a:avLst>
            </a:prstGeom>
            <a:solidFill>
              <a:schemeClr val="tx1"/>
            </a:solidFill>
            <a:ln w="12700">
              <a:solidFill>
                <a:srgbClr val="1A0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 flipV="1">
              <a:off x="6671070" y="5263659"/>
              <a:ext cx="872402" cy="3649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6615462" y="4776500"/>
              <a:ext cx="144016" cy="1037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246246" y="284364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QPD</a:t>
              </a:r>
              <a:endParaRPr lang="en-US" dirty="0"/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1456910" y="4965683"/>
              <a:ext cx="1246772" cy="106467"/>
            </a:xfrm>
            <a:prstGeom prst="line">
              <a:avLst/>
            </a:prstGeom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円弧 46"/>
            <p:cNvSpPr/>
            <p:nvPr/>
          </p:nvSpPr>
          <p:spPr>
            <a:xfrm rot="13589332">
              <a:off x="1256481" y="2920552"/>
              <a:ext cx="6530450" cy="5973490"/>
            </a:xfrm>
            <a:prstGeom prst="arc">
              <a:avLst>
                <a:gd name="adj1" fmla="val 18738914"/>
                <a:gd name="adj2" fmla="val 20396737"/>
              </a:avLst>
            </a:prstGeom>
            <a:ln w="76200">
              <a:solidFill>
                <a:srgbClr val="1A0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51521" y="2564904"/>
            <a:ext cx="187339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Method:</a:t>
            </a:r>
          </a:p>
          <a:p>
            <a:pPr algn="ctr"/>
            <a:r>
              <a:rPr lang="en-US" sz="2000" dirty="0" smtClean="0"/>
              <a:t>Shift optical axis</a:t>
            </a:r>
          </a:p>
          <a:p>
            <a:pPr algn="ctr"/>
            <a:r>
              <a:rPr lang="en-US" sz="2000" dirty="0"/>
              <a:t>b</a:t>
            </a:r>
            <a:r>
              <a:rPr lang="en-US" sz="2000" dirty="0" smtClean="0"/>
              <a:t>y </a:t>
            </a:r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ngular control </a:t>
            </a:r>
          </a:p>
          <a:p>
            <a:pPr algn="ctr"/>
            <a:r>
              <a:rPr lang="en-US" sz="2000" dirty="0"/>
              <a:t>o</a:t>
            </a:r>
            <a:r>
              <a:rPr lang="en-US" sz="2000" dirty="0" smtClean="0"/>
              <a:t>f the </a:t>
            </a:r>
          </a:p>
          <a:p>
            <a:pPr algn="ctr"/>
            <a:r>
              <a:rPr lang="en-US" sz="2000" dirty="0"/>
              <a:t>f</a:t>
            </a:r>
            <a:r>
              <a:rPr lang="en-US" sz="2000" dirty="0" smtClean="0"/>
              <a:t>ront mirror</a:t>
            </a:r>
            <a:endParaRPr lang="en-US" sz="2000" dirty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3923927" y="4216824"/>
            <a:ext cx="1" cy="3413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923928" y="412239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1600" dirty="0" err="1" smtClean="0"/>
              <a:t>spot</a:t>
            </a:r>
            <a:endParaRPr 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93985" y="1921190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Θ</a:t>
            </a:r>
            <a:r>
              <a:rPr lang="en-US" sz="1400" i="1" dirty="0" smtClean="0"/>
              <a:t>2</a:t>
            </a:r>
            <a:endParaRPr lang="en-US" sz="2400" i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46902" y="4973502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1A09FB"/>
                </a:solidFill>
              </a:rPr>
              <a:t>Θ</a:t>
            </a:r>
            <a:r>
              <a:rPr lang="en-US" sz="1400" i="1" dirty="0" smtClean="0">
                <a:solidFill>
                  <a:srgbClr val="1A09FB"/>
                </a:solidFill>
              </a:rPr>
              <a:t>1</a:t>
            </a:r>
            <a:endParaRPr lang="en-US" sz="2400" i="1" dirty="0">
              <a:solidFill>
                <a:srgbClr val="1A09FB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869020" y="2152023"/>
            <a:ext cx="19996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 feedback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89941" y="3953120"/>
            <a:ext cx="21066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A09FB"/>
                </a:solidFill>
              </a:rPr>
              <a:t>Negative feedback</a:t>
            </a:r>
            <a:endParaRPr lang="en-US" sz="2000" dirty="0">
              <a:solidFill>
                <a:srgbClr val="1A0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5940153" y="836712"/>
            <a:ext cx="2592288" cy="3560027"/>
          </a:xfrm>
          <a:prstGeom prst="roundRect">
            <a:avLst>
              <a:gd name="adj" fmla="val 526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</a:t>
            </a:r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ngular Control - Model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112568" cy="31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18942" y="862430"/>
            <a:ext cx="5405186" cy="1558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5877272"/>
            <a:ext cx="314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Sakata, internal document (2008)</a:t>
            </a:r>
            <a:endParaRPr 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143818"/>
            <a:ext cx="4410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T.Mori</a:t>
            </a:r>
            <a:r>
              <a:rPr lang="en-US" sz="1600" dirty="0" smtClean="0"/>
              <a:t>, Ph.D. thesis, The University of Tokyo (2012)</a:t>
            </a:r>
            <a:endParaRPr 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2216" y="2132856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Θ</a:t>
            </a:r>
            <a:r>
              <a:rPr lang="en-US" sz="1400" i="1" dirty="0" smtClean="0">
                <a:solidFill>
                  <a:srgbClr val="FF0000"/>
                </a:solidFill>
              </a:rPr>
              <a:t>2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70359" y="3430806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1A09FB"/>
                </a:solidFill>
              </a:rPr>
              <a:t>Θ</a:t>
            </a:r>
            <a:r>
              <a:rPr lang="en-US" sz="1400" i="1" dirty="0" smtClean="0">
                <a:solidFill>
                  <a:srgbClr val="1A09FB"/>
                </a:solidFill>
              </a:rPr>
              <a:t>1</a:t>
            </a:r>
            <a:endParaRPr lang="en-US" sz="2400" i="1" dirty="0">
              <a:solidFill>
                <a:srgbClr val="1A09FB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18243" y="4031303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light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41835" y="1691516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xspot</a:t>
            </a:r>
            <a:endParaRPr lang="en-US" dirty="0"/>
          </a:p>
        </p:txBody>
      </p:sp>
      <p:sp>
        <p:nvSpPr>
          <p:cNvPr id="30" name="二等辺三角形 29"/>
          <p:cNvSpPr/>
          <p:nvPr/>
        </p:nvSpPr>
        <p:spPr>
          <a:xfrm rot="16200000">
            <a:off x="7836408" y="2332166"/>
            <a:ext cx="383952" cy="38373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6" name="グループ化 5135"/>
          <p:cNvGrpSpPr/>
          <p:nvPr/>
        </p:nvGrpSpPr>
        <p:grpSpPr>
          <a:xfrm rot="16200000">
            <a:off x="3819693" y="-1380661"/>
            <a:ext cx="5973449" cy="5511652"/>
            <a:chOff x="5499614" y="1853554"/>
            <a:chExt cx="5973449" cy="5511652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6371973" y="4817397"/>
              <a:ext cx="132447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726841" y="4512330"/>
              <a:ext cx="0" cy="6463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5400000" flipH="1" flipV="1">
              <a:off x="5921836" y="4403195"/>
              <a:ext cx="14631" cy="8590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弧 26"/>
            <p:cNvSpPr/>
            <p:nvPr/>
          </p:nvSpPr>
          <p:spPr>
            <a:xfrm rot="13472403">
              <a:off x="6525084" y="1853554"/>
              <a:ext cx="4947979" cy="5511652"/>
            </a:xfrm>
            <a:prstGeom prst="arc">
              <a:avLst>
                <a:gd name="adj1" fmla="val 18048774"/>
                <a:gd name="adj2" fmla="val 19253039"/>
              </a:avLst>
            </a:prstGeom>
            <a:ln w="76200">
              <a:solidFill>
                <a:srgbClr val="1A0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7872662" y="4667717"/>
              <a:ext cx="0" cy="3715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ローチャート : 論理和 28"/>
            <p:cNvSpPr/>
            <p:nvPr/>
          </p:nvSpPr>
          <p:spPr>
            <a:xfrm>
              <a:off x="8101085" y="4654277"/>
              <a:ext cx="345836" cy="371541"/>
            </a:xfrm>
            <a:prstGeom prst="flowChar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曲線コネクタ 9"/>
            <p:cNvCxnSpPr>
              <a:stCxn id="29" idx="6"/>
              <a:endCxn id="30" idx="5"/>
            </p:cNvCxnSpPr>
            <p:nvPr/>
          </p:nvCxnSpPr>
          <p:spPr>
            <a:xfrm flipH="1">
              <a:off x="7433460" y="4840049"/>
              <a:ext cx="1013460" cy="991298"/>
            </a:xfrm>
            <a:prstGeom prst="curvedConnector3">
              <a:avLst>
                <a:gd name="adj1" fmla="val -238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2" name="曲線コネクタ 5121"/>
            <p:cNvCxnSpPr/>
            <p:nvPr/>
          </p:nvCxnSpPr>
          <p:spPr>
            <a:xfrm rot="10800000">
              <a:off x="6341872" y="5158662"/>
              <a:ext cx="789160" cy="6726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1" name="テキスト ボックス 5130"/>
          <p:cNvSpPr txBox="1"/>
          <p:nvPr/>
        </p:nvSpPr>
        <p:spPr>
          <a:xfrm>
            <a:off x="3150599" y="951111"/>
            <a:ext cx="23575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Positive feedback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36011" y="3789040"/>
            <a:ext cx="24881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A09FB"/>
                </a:solidFill>
              </a:rPr>
              <a:t>Negative feedback</a:t>
            </a:r>
            <a:endParaRPr lang="en-US" sz="2400" dirty="0">
              <a:solidFill>
                <a:srgbClr val="1A09FB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18942" y="2835555"/>
            <a:ext cx="5405186" cy="15263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テキスト ボックス 5132"/>
          <p:cNvSpPr txBox="1"/>
          <p:nvPr/>
        </p:nvSpPr>
        <p:spPr>
          <a:xfrm>
            <a:off x="251520" y="4386590"/>
            <a:ext cx="370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Ti</a:t>
            </a:r>
            <a:r>
              <a:rPr lang="en-US" sz="1600" dirty="0" smtClean="0"/>
              <a:t>: torque, </a:t>
            </a:r>
            <a:r>
              <a:rPr lang="en-US" sz="1600" i="1" dirty="0" err="1" smtClean="0"/>
              <a:t>Gi</a:t>
            </a:r>
            <a:r>
              <a:rPr lang="en-US" sz="1600" dirty="0" smtClean="0"/>
              <a:t>: pendulum transfer function </a:t>
            </a:r>
            <a:endParaRPr 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496" y="4725144"/>
            <a:ext cx="9089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A09FB"/>
                </a:solidFill>
              </a:rPr>
              <a:t>Model for angular control to suppress </a:t>
            </a:r>
            <a:r>
              <a:rPr lang="en-US" sz="2400" dirty="0" err="1" smtClean="0">
                <a:solidFill>
                  <a:srgbClr val="1A09FB"/>
                </a:solidFill>
              </a:rPr>
              <a:t>x</a:t>
            </a:r>
            <a:r>
              <a:rPr lang="en-US" dirty="0" err="1" smtClean="0">
                <a:solidFill>
                  <a:srgbClr val="1A09FB"/>
                </a:solidFill>
              </a:rPr>
              <a:t>spot</a:t>
            </a:r>
            <a:r>
              <a:rPr lang="en-US" sz="2400" dirty="0" smtClean="0">
                <a:solidFill>
                  <a:srgbClr val="1A09FB"/>
                </a:solidFill>
              </a:rPr>
              <a:t> (for final design):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G</a:t>
            </a:r>
            <a:r>
              <a:rPr lang="en-US" sz="1400" dirty="0" smtClean="0"/>
              <a:t>FB</a:t>
            </a:r>
            <a:r>
              <a:rPr lang="en-US" sz="2000" dirty="0" smtClean="0"/>
              <a:t>: can provide sufficient gain at low frequencies  (zero/pole @ 200/500Hz)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Need to suppress electronic noise around 1kHz  (yaw to longitudinal coupling)</a:t>
            </a:r>
          </a:p>
        </p:txBody>
      </p:sp>
      <p:sp>
        <p:nvSpPr>
          <p:cNvPr id="32" name="環状矢印 31"/>
          <p:cNvSpPr/>
          <p:nvPr/>
        </p:nvSpPr>
        <p:spPr>
          <a:xfrm rot="16004228">
            <a:off x="6509618" y="1801227"/>
            <a:ext cx="439486" cy="557711"/>
          </a:xfrm>
          <a:prstGeom prst="circularArrow">
            <a:avLst>
              <a:gd name="adj1" fmla="val 4768"/>
              <a:gd name="adj2" fmla="val 1142319"/>
              <a:gd name="adj3" fmla="val 20527870"/>
              <a:gd name="adj4" fmla="val 12166628"/>
              <a:gd name="adj5" fmla="val 12372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環状矢印 32"/>
          <p:cNvSpPr/>
          <p:nvPr/>
        </p:nvSpPr>
        <p:spPr>
          <a:xfrm rot="16004228">
            <a:off x="6371360" y="3130910"/>
            <a:ext cx="439486" cy="557711"/>
          </a:xfrm>
          <a:prstGeom prst="circularArrow">
            <a:avLst>
              <a:gd name="adj1" fmla="val 4768"/>
              <a:gd name="adj2" fmla="val 1142319"/>
              <a:gd name="adj3" fmla="val 20527870"/>
              <a:gd name="adj4" fmla="val 12166628"/>
              <a:gd name="adj5" fmla="val 12372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90833" y="104344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QPD</a:t>
            </a:r>
            <a:endParaRPr 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7029771" y="1515492"/>
            <a:ext cx="7316" cy="6737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380312" y="341970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R1=1m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9"/>
          <a:stretch/>
        </p:blipFill>
        <p:spPr bwMode="auto">
          <a:xfrm>
            <a:off x="4499992" y="869932"/>
            <a:ext cx="1636666" cy="27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Results with a Fully Suspended </a:t>
            </a:r>
            <a:r>
              <a:rPr lang="de-DE" sz="4000" dirty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C</a:t>
            </a:r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avity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2" t="6563" r="2861" b="4412"/>
          <a:stretch/>
        </p:blipFill>
        <p:spPr bwMode="auto">
          <a:xfrm>
            <a:off x="6255657" y="869933"/>
            <a:ext cx="2780839" cy="27750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5496" y="1052736"/>
            <a:ext cx="7922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1A09FB"/>
                </a:solidFill>
              </a:rPr>
              <a:t>Suspended front mirror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/>
              <a:t>c</a:t>
            </a:r>
            <a:r>
              <a:rPr lang="en-US" altLang="ja-JP" sz="2000" dirty="0" smtClean="0"/>
              <a:t>oil-magnet actuators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/>
              <a:t>i</a:t>
            </a:r>
            <a:r>
              <a:rPr lang="en-US" altLang="ja-JP" sz="2000" dirty="0" smtClean="0"/>
              <a:t>ncrease the actuation range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table longitudinal lock </a:t>
            </a:r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</a:rPr>
              <a:t>low power)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/>
              <a:t>s</a:t>
            </a:r>
            <a:r>
              <a:rPr lang="en-US" altLang="ja-JP" sz="2000" dirty="0" smtClean="0"/>
              <a:t>ensitivity </a:t>
            </a:r>
            <a:r>
              <a:rPr lang="en-US" altLang="ja-JP" sz="2000" dirty="0"/>
              <a:t>comparable to prev. </a:t>
            </a:r>
            <a:r>
              <a:rPr lang="en-US" altLang="ja-JP" sz="2000" dirty="0" smtClean="0"/>
              <a:t>setup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186790"/>
            <a:ext cx="4410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T.Mori</a:t>
            </a:r>
            <a:r>
              <a:rPr lang="en-US" sz="1600" dirty="0" smtClean="0"/>
              <a:t>, Ph.D. thesis, The University of Tokyo (2012)</a:t>
            </a:r>
            <a:endParaRPr 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1258" y="1124744"/>
            <a:ext cx="1215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End mirror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6359" y="1127937"/>
            <a:ext cx="13632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Front mirror</a:t>
            </a:r>
            <a:endParaRPr 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272755" y="4365104"/>
            <a:ext cx="4871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1A09FB"/>
                </a:solidFill>
              </a:rPr>
              <a:t>Angular control via front mirror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/>
              <a:t>c</a:t>
            </a:r>
            <a:r>
              <a:rPr lang="en-US" altLang="ja-JP" sz="2000" dirty="0" smtClean="0"/>
              <a:t>ontrol circuit was installed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tabilization of angular anti-spring </a:t>
            </a:r>
          </a:p>
          <a:p>
            <a:pPr lvl="1"/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     via RP not demonstrated yet</a:t>
            </a:r>
            <a:endParaRPr lang="en-US" altLang="ja-JP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2498"/>
          <a:stretch/>
        </p:blipFill>
        <p:spPr bwMode="auto">
          <a:xfrm>
            <a:off x="35495" y="2978032"/>
            <a:ext cx="4247786" cy="318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 rot="1370106">
            <a:off x="940535" y="4798034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sensitivity</a:t>
            </a:r>
            <a:endParaRPr 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498880" y="3040290"/>
            <a:ext cx="3073120" cy="740643"/>
            <a:chOff x="1721709" y="3181618"/>
            <a:chExt cx="3073120" cy="740643"/>
          </a:xfrm>
        </p:grpSpPr>
        <p:sp>
          <p:nvSpPr>
            <p:cNvPr id="16" name="正方形/長方形 15"/>
            <p:cNvSpPr/>
            <p:nvPr/>
          </p:nvSpPr>
          <p:spPr>
            <a:xfrm>
              <a:off x="1721709" y="3181618"/>
              <a:ext cx="3073120" cy="740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899017" y="3249850"/>
              <a:ext cx="2823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measured</a:t>
              </a:r>
            </a:p>
            <a:p>
              <a:r>
                <a:rPr lang="en-US" dirty="0" smtClean="0"/>
                <a:t>laser </a:t>
              </a:r>
              <a:r>
                <a:rPr lang="en-US" dirty="0" err="1" smtClean="0"/>
                <a:t>freq.noise</a:t>
              </a:r>
              <a:r>
                <a:rPr lang="en-US" dirty="0" smtClean="0"/>
                <a:t>  (estimated)</a:t>
              </a:r>
              <a:r>
                <a:rPr lang="en-US" sz="1400" dirty="0" smtClean="0"/>
                <a:t>              </a:t>
              </a:r>
              <a:endParaRPr lang="en-US" sz="14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1752084" y="3752165"/>
              <a:ext cx="2309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752084" y="3458751"/>
              <a:ext cx="230988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6347604" y="2872002"/>
            <a:ext cx="175278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Cavity parameter: </a:t>
            </a:r>
          </a:p>
          <a:p>
            <a:r>
              <a:rPr lang="en-US" sz="1600" dirty="0" smtClean="0"/>
              <a:t>Finesse = 1300</a:t>
            </a:r>
          </a:p>
          <a:p>
            <a:r>
              <a:rPr lang="en-US" sz="1600" dirty="0" smtClean="0"/>
              <a:t>L = 80mm</a:t>
            </a:r>
          </a:p>
          <a:p>
            <a:r>
              <a:rPr lang="en-US" sz="1600" dirty="0" smtClean="0"/>
              <a:t>R1 = 1m, R2 = </a:t>
            </a:r>
            <a:r>
              <a:rPr lang="en-US" sz="1600" dirty="0" err="1" smtClean="0"/>
              <a:t>inf</a:t>
            </a:r>
            <a:endParaRPr lang="en-US" sz="16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915816" y="1628800"/>
            <a:ext cx="1872208" cy="632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afrie\public\talks\GWADW2012\qnd\setu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9" t="-2331" r="-732"/>
          <a:stretch/>
        </p:blipFill>
        <p:spPr bwMode="auto">
          <a:xfrm>
            <a:off x="5940152" y="3470034"/>
            <a:ext cx="3168352" cy="29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728663"/>
            <a:ext cx="9036050" cy="365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6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Summary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4" name="Rechteck 21"/>
          <p:cNvSpPr/>
          <p:nvPr/>
        </p:nvSpPr>
        <p:spPr>
          <a:xfrm>
            <a:off x="-180528" y="236107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Outlook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41756" y="923230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Goal: Observation and Reduction of QRPN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Key element: </a:t>
            </a:r>
            <a:r>
              <a:rPr lang="en-US" altLang="ja-JP" sz="2000" dirty="0" smtClean="0">
                <a:solidFill>
                  <a:srgbClr val="FF0000"/>
                </a:solidFill>
              </a:rPr>
              <a:t>20mg mirror suspended by a 10</a:t>
            </a:r>
            <a:r>
              <a:rPr lang="el-GR" altLang="ja-JP" sz="2000" dirty="0" smtClean="0">
                <a:solidFill>
                  <a:srgbClr val="FF0000"/>
                </a:solidFill>
              </a:rPr>
              <a:t>μ</a:t>
            </a:r>
            <a:r>
              <a:rPr lang="en-US" altLang="ja-JP" sz="2000" dirty="0" smtClean="0">
                <a:solidFill>
                  <a:srgbClr val="FF0000"/>
                </a:solidFill>
              </a:rPr>
              <a:t>m silica fiber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Fully suspended cavity locked stable (at low power)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Model/setup for angular control via radiation pressure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Demonstrate </a:t>
            </a:r>
            <a:r>
              <a:rPr lang="en-US" altLang="ja-JP" sz="2400" dirty="0">
                <a:solidFill>
                  <a:srgbClr val="FF0000"/>
                </a:solidFill>
              </a:rPr>
              <a:t>angular control </a:t>
            </a:r>
            <a:r>
              <a:rPr lang="en-US" altLang="ja-JP" sz="2400" dirty="0" smtClean="0"/>
              <a:t>(with preliminary setup)</a:t>
            </a:r>
            <a:endParaRPr lang="en-US" altLang="ja-JP" sz="24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/>
              <a:t>Investigate feasibility for the final design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Upgrade the vacuum system by an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</a:rPr>
              <a:t>on-getter-pump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More stable working conditions</a:t>
            </a:r>
          </a:p>
          <a:p>
            <a:pPr lvl="1"/>
            <a:endParaRPr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Setting up the</a:t>
            </a:r>
            <a:r>
              <a:rPr lang="en-US" altLang="ja-JP" sz="2400" dirty="0" smtClean="0">
                <a:solidFill>
                  <a:srgbClr val="FF0000"/>
                </a:solidFill>
              </a:rPr>
              <a:t> full interferometer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Common noise rejection</a:t>
            </a:r>
            <a:endParaRPr lang="en-US" altLang="ja-JP" sz="2000" dirty="0"/>
          </a:p>
          <a:p>
            <a:pPr marL="800100" lvl="1" indent="-342900">
              <a:buFont typeface="Wingdings" pitchFamily="2" charset="2"/>
              <a:buChar char="Ø"/>
            </a:pPr>
            <a:endParaRPr lang="en-US" altLang="ja-JP" sz="2400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 rot="10800000">
            <a:off x="0" y="3009146"/>
            <a:ext cx="9036050" cy="365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20" y="260648"/>
            <a:ext cx="1149152" cy="342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frie\pics\iphone\IMG_09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" b="7861"/>
          <a:stretch/>
        </p:blipFill>
        <p:spPr bwMode="auto">
          <a:xfrm>
            <a:off x="0" y="9788"/>
            <a:ext cx="9144000" cy="68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Thank you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30695" r="66503" b="41180"/>
          <a:stretch/>
        </p:blipFill>
        <p:spPr bwMode="auto">
          <a:xfrm>
            <a:off x="683568" y="1105294"/>
            <a:ext cx="3600400" cy="21400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www.dwih-tokyo.jp/typo3temp/pics/ICRR_logo_623c1f77f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39165"/>
            <a:ext cx="1394826" cy="5817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83568" y="2635699"/>
            <a:ext cx="1368152" cy="5700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NAOJ Logo">
            <a:hlinkClick r:id="rId5" tooltip="NAOJ Hom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4" y="2709714"/>
            <a:ext cx="1153838" cy="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曲折矢印 2"/>
          <p:cNvSpPr/>
          <p:nvPr/>
        </p:nvSpPr>
        <p:spPr>
          <a:xfrm>
            <a:off x="1225265" y="1226618"/>
            <a:ext cx="1924991" cy="1265065"/>
          </a:xfrm>
          <a:prstGeom prst="bentArrow">
            <a:avLst>
              <a:gd name="adj1" fmla="val 11142"/>
              <a:gd name="adj2" fmla="val 2311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7" name="Picture 3" descr="C:\dafrie\public\talks\GWADW2012\qnd\IMG_28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6"/>
          <a:stretch/>
        </p:blipFill>
        <p:spPr bwMode="auto">
          <a:xfrm>
            <a:off x="4932040" y="1056226"/>
            <a:ext cx="3657229" cy="22073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910682" y="2823319"/>
            <a:ext cx="170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new lab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64088" y="4293096"/>
            <a:ext cx="360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Arrival at ICRR, March 2012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Objectives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965" y="1052736"/>
            <a:ext cx="8264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Observation/Reduction of Quantum </a:t>
            </a:r>
            <a:r>
              <a:rPr lang="en-US" sz="2400" dirty="0"/>
              <a:t>R</a:t>
            </a:r>
            <a:r>
              <a:rPr lang="en-US" sz="2400" dirty="0" smtClean="0"/>
              <a:t>adiation </a:t>
            </a:r>
            <a:r>
              <a:rPr lang="en-US" sz="2400" dirty="0"/>
              <a:t>P</a:t>
            </a:r>
            <a:r>
              <a:rPr lang="en-US" sz="2400" dirty="0" smtClean="0"/>
              <a:t>ressure </a:t>
            </a:r>
            <a:r>
              <a:rPr lang="en-US" sz="2400" dirty="0"/>
              <a:t>N</a:t>
            </a:r>
            <a:r>
              <a:rPr lang="en-US" sz="2400" dirty="0" smtClean="0"/>
              <a:t>oise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Back-action correlates amplitude and phase fluctuations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Ponderomotive</a:t>
            </a:r>
            <a:r>
              <a:rPr lang="en-US" sz="2000" dirty="0" smtClean="0"/>
              <a:t> squeezing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/>
          <a:stretch/>
        </p:blipFill>
        <p:spPr bwMode="auto">
          <a:xfrm>
            <a:off x="1375527" y="3249389"/>
            <a:ext cx="5858721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134376" y="2773198"/>
            <a:ext cx="1817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1pPr>
            <a:lvl2pPr marL="742950" indent="-28575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2pPr>
            <a:lvl3pPr marL="11430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3pPr>
            <a:lvl4pPr marL="16002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4pPr>
            <a:lvl5pPr marL="20574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9pPr>
          </a:lstStyle>
          <a:p>
            <a:pPr algn="ctr" eaLnBrk="1" hangingPunct="1"/>
            <a:r>
              <a:rPr lang="en-US" altLang="ja-JP" sz="1600" b="0" dirty="0">
                <a:latin typeface="+mj-lt"/>
              </a:rPr>
              <a:t>Laser light and </a:t>
            </a:r>
          </a:p>
          <a:p>
            <a:pPr algn="ctr" eaLnBrk="1" hangingPunct="1"/>
            <a:r>
              <a:rPr lang="en-US" altLang="ja-JP" sz="1600" b="0" dirty="0">
                <a:latin typeface="+mj-lt"/>
              </a:rPr>
              <a:t>vacuum fluctuations 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786819" y="4847208"/>
            <a:ext cx="673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934212" y="4860915"/>
            <a:ext cx="1300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1pPr>
            <a:lvl2pPr marL="742950" indent="-28575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2pPr>
            <a:lvl3pPr marL="11430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3pPr>
            <a:lvl4pPr marL="16002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4pPr>
            <a:lvl5pPr marL="20574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9pPr>
          </a:lstStyle>
          <a:p>
            <a:pPr eaLnBrk="1" hangingPunct="1"/>
            <a:r>
              <a:rPr lang="en-US" altLang="ja-JP" sz="1600" b="0" dirty="0">
                <a:latin typeface="+mj-lt"/>
              </a:rPr>
              <a:t>displacement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 rot="19107865">
            <a:off x="4902582" y="4710683"/>
            <a:ext cx="147637" cy="550862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ja-JP" altLang="en-US">
              <a:latin typeface="Tahoma" pitchFamily="34" charset="0"/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3256344" y="2708920"/>
            <a:ext cx="2683808" cy="1069900"/>
          </a:xfrm>
          <a:prstGeom prst="wedgeRoundRectCallout">
            <a:avLst>
              <a:gd name="adj1" fmla="val -8278"/>
              <a:gd name="adj2" fmla="val 65074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ja-JP">
              <a:latin typeface="Tahoma" pitchFamily="34" charset="0"/>
            </a:endParaRPr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4866069" y="3123183"/>
            <a:ext cx="252413" cy="252412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ja-JP" altLang="en-US">
              <a:latin typeface="Tahoma" pitchFamily="34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4508882" y="3602608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5400000">
            <a:off x="4376326" y="3408139"/>
            <a:ext cx="5397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635882" y="3243833"/>
            <a:ext cx="360362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2843808" y="4612828"/>
            <a:ext cx="2571536" cy="1120428"/>
          </a:xfrm>
          <a:prstGeom prst="wedgeRoundRectCallout">
            <a:avLst>
              <a:gd name="adj1" fmla="val -18690"/>
              <a:gd name="adj2" fmla="val -70861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ja-JP">
              <a:latin typeface="Tahoma" pitchFamily="34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493007" y="5377433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rot="5400000">
            <a:off x="4242182" y="5101208"/>
            <a:ext cx="7191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4612069" y="4996433"/>
            <a:ext cx="3603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2699792" y="4750370"/>
            <a:ext cx="19345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1pPr>
            <a:lvl2pPr marL="742950" indent="-28575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2pPr>
            <a:lvl3pPr marL="11430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3pPr>
            <a:lvl4pPr marL="16002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4pPr>
            <a:lvl5pPr marL="2057400" indent="-228600" algn="l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eiryoKe_UIGothic" pitchFamily="50" charset="-128"/>
              </a:defRPr>
            </a:lvl9pPr>
          </a:lstStyle>
          <a:p>
            <a:pPr algn="ctr" eaLnBrk="1" hangingPunct="1"/>
            <a:r>
              <a:rPr lang="en-US" altLang="ja-JP" sz="1600" b="0" dirty="0">
                <a:latin typeface="+mn-lt"/>
              </a:rPr>
              <a:t>Laser light and</a:t>
            </a:r>
          </a:p>
          <a:p>
            <a:pPr algn="ctr" eaLnBrk="1" hangingPunct="1"/>
            <a:r>
              <a:rPr lang="en-US" altLang="ja-JP" sz="1600" b="0" dirty="0" err="1">
                <a:latin typeface="+mn-lt"/>
              </a:rPr>
              <a:t>ponderomotively</a:t>
            </a:r>
            <a:r>
              <a:rPr lang="en-US" altLang="ja-JP" sz="1600" b="0" dirty="0">
                <a:latin typeface="+mn-lt"/>
              </a:rPr>
              <a:t> </a:t>
            </a:r>
          </a:p>
          <a:p>
            <a:pPr algn="ctr" eaLnBrk="1" hangingPunct="1"/>
            <a:r>
              <a:rPr lang="en-US" altLang="ja-JP" sz="1600" b="0" dirty="0">
                <a:latin typeface="+mn-lt"/>
              </a:rPr>
              <a:t>squeezed vacuum </a:t>
            </a:r>
          </a:p>
        </p:txBody>
      </p:sp>
    </p:spTree>
    <p:extLst>
      <p:ext uri="{BB962C8B-B14F-4D97-AF65-F5344CB8AC3E}">
        <p14:creationId xmlns:p14="http://schemas.microsoft.com/office/powerpoint/2010/main" val="2011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5004048" y="1774462"/>
            <a:ext cx="4140200" cy="4318834"/>
            <a:chOff x="4932040" y="1774462"/>
            <a:chExt cx="4140200" cy="4318834"/>
          </a:xfrm>
        </p:grpSpPr>
        <p:pic>
          <p:nvPicPr>
            <p:cNvPr id="2050" name="Picture 2" descr="C:\dafrie\public\talks\GWADW2012\qnd\setup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47"/>
            <a:stretch/>
          </p:blipFill>
          <p:spPr bwMode="auto">
            <a:xfrm>
              <a:off x="4932040" y="1774462"/>
              <a:ext cx="4140200" cy="4318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786102" y="5651956"/>
              <a:ext cx="21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Homodyne detection</a:t>
              </a:r>
              <a:endParaRPr 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877510">
              <a:off x="7682121" y="2699615"/>
              <a:ext cx="1231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Suspended </a:t>
              </a:r>
            </a:p>
            <a:p>
              <a:pPr algn="ctr"/>
              <a:r>
                <a:rPr lang="en-US" sz="1600" dirty="0" smtClean="0"/>
                <a:t>20mg mirror</a:t>
              </a:r>
              <a:endParaRPr lang="en-US" sz="1600" dirty="0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>
              <a:off x="8604448" y="3247394"/>
              <a:ext cx="216024" cy="3256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 flipV="1">
              <a:off x="7441174" y="2376571"/>
              <a:ext cx="371186" cy="18833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947277" y="4098558"/>
              <a:ext cx="1055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@1064nm</a:t>
              </a:r>
              <a:endParaRPr lang="en-US" sz="1600" dirty="0"/>
            </a:p>
          </p:txBody>
        </p:sp>
        <p:sp>
          <p:nvSpPr>
            <p:cNvPr id="4" name="二等辺三角形 3"/>
            <p:cNvSpPr/>
            <p:nvPr/>
          </p:nvSpPr>
          <p:spPr>
            <a:xfrm>
              <a:off x="6727223" y="4676813"/>
              <a:ext cx="77025" cy="336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465243" y="1907540"/>
              <a:ext cx="259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Fabry</a:t>
              </a:r>
              <a:r>
                <a:rPr lang="en-US" dirty="0" smtClean="0"/>
                <a:t>-Perot Michelson </a:t>
              </a:r>
              <a:r>
                <a:rPr lang="en-US" dirty="0" err="1" smtClean="0"/>
                <a:t>ifo</a:t>
              </a:r>
              <a:endParaRPr lang="en-US" dirty="0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Approach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1" y="3260330"/>
            <a:ext cx="4104456" cy="28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61213" y="862841"/>
            <a:ext cx="58145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Topology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/>
              <a:t>Fabry</a:t>
            </a:r>
            <a:r>
              <a:rPr lang="en-US" sz="2400" dirty="0"/>
              <a:t>-Perot Michelson interferometer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Homodyne </a:t>
            </a:r>
            <a:r>
              <a:rPr lang="en-US" sz="2400" dirty="0" smtClean="0"/>
              <a:t>detection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Key elements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High </a:t>
            </a:r>
            <a:r>
              <a:rPr lang="en-US" sz="2400" dirty="0"/>
              <a:t>Finesse cavities (</a:t>
            </a:r>
            <a:r>
              <a:rPr lang="en-US" sz="2400" i="1" dirty="0"/>
              <a:t>F</a:t>
            </a:r>
            <a:r>
              <a:rPr lang="en-US" sz="2400" dirty="0"/>
              <a:t>=10000)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Tiny suspended end mirrors (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=20mg)</a:t>
            </a:r>
          </a:p>
          <a:p>
            <a:pPr lvl="1"/>
            <a:endParaRPr lang="en-US" sz="2400" dirty="0" smtClean="0"/>
          </a:p>
        </p:txBody>
      </p:sp>
      <p:sp>
        <p:nvSpPr>
          <p:cNvPr id="6" name="下矢印 5"/>
          <p:cNvSpPr/>
          <p:nvPr/>
        </p:nvSpPr>
        <p:spPr>
          <a:xfrm rot="10800000">
            <a:off x="2843809" y="5202626"/>
            <a:ext cx="2016224" cy="7920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20mg</a:t>
            </a:r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2" y="5275504"/>
            <a:ext cx="849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20mg</a:t>
            </a:r>
          </a:p>
          <a:p>
            <a:r>
              <a:rPr lang="en-US" sz="2000" dirty="0" smtClean="0"/>
              <a:t>mirror</a:t>
            </a:r>
            <a:endParaRPr 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42880" y="399577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≈500W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Design Sensitivity/Parameter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2029" r="2373" b="113"/>
          <a:stretch/>
        </p:blipFill>
        <p:spPr bwMode="auto">
          <a:xfrm>
            <a:off x="179512" y="1561517"/>
            <a:ext cx="5040560" cy="46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-36512" y="6186790"/>
            <a:ext cx="4467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S.Sakata</a:t>
            </a:r>
            <a:r>
              <a:rPr lang="en-US" sz="1600" dirty="0" smtClean="0"/>
              <a:t> et al. </a:t>
            </a:r>
            <a:r>
              <a:rPr lang="en-US" sz="1600" dirty="0" err="1" smtClean="0"/>
              <a:t>J.Phys</a:t>
            </a:r>
            <a:r>
              <a:rPr lang="en-US" sz="1600" dirty="0" smtClean="0"/>
              <a:t>.: Conf. Ser. </a:t>
            </a:r>
            <a:r>
              <a:rPr lang="en-US" sz="1600" b="1" dirty="0" smtClean="0"/>
              <a:t>122</a:t>
            </a:r>
            <a:r>
              <a:rPr lang="en-US" sz="1600" dirty="0" smtClean="0"/>
              <a:t>, 012020 (2008)</a:t>
            </a:r>
            <a:endParaRPr lang="en-US" sz="16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719096" y="908720"/>
            <a:ext cx="6101376" cy="955448"/>
          </a:xfrm>
          <a:prstGeom prst="wedgeRoundRectCallout">
            <a:avLst>
              <a:gd name="adj1" fmla="val -31096"/>
              <a:gd name="adj2" fmla="val 146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9096" y="1032501"/>
            <a:ext cx="610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Observation of QRPN around 1kHz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99"/>
                </a:solidFill>
              </a:rPr>
              <a:t>Reduction </a:t>
            </a:r>
            <a:r>
              <a:rPr lang="en-US" sz="2000" dirty="0">
                <a:solidFill>
                  <a:srgbClr val="FF3399"/>
                </a:solidFill>
              </a:rPr>
              <a:t>@</a:t>
            </a:r>
            <a:r>
              <a:rPr lang="en-US" sz="2000" dirty="0" smtClean="0">
                <a:solidFill>
                  <a:srgbClr val="FF3399"/>
                </a:solidFill>
              </a:rPr>
              <a:t> 1kHz by 6db </a:t>
            </a:r>
            <a:r>
              <a:rPr lang="en-US" sz="2000" dirty="0" err="1" smtClean="0">
                <a:solidFill>
                  <a:srgbClr val="FF3399"/>
                </a:solidFill>
              </a:rPr>
              <a:t>ponderomotive</a:t>
            </a:r>
            <a:r>
              <a:rPr lang="en-US" sz="2000" dirty="0" smtClean="0">
                <a:solidFill>
                  <a:srgbClr val="FF3399"/>
                </a:solidFill>
              </a:rPr>
              <a:t> squeezing</a:t>
            </a:r>
            <a:endParaRPr lang="en-US" sz="2000" dirty="0">
              <a:solidFill>
                <a:srgbClr val="FF3399"/>
              </a:solidFill>
            </a:endParaRPr>
          </a:p>
        </p:txBody>
      </p:sp>
      <p:graphicFrame>
        <p:nvGraphicFramePr>
          <p:cNvPr id="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21274"/>
              </p:ext>
            </p:extLst>
          </p:nvPr>
        </p:nvGraphicFramePr>
        <p:xfrm>
          <a:off x="5436096" y="2058227"/>
          <a:ext cx="3408362" cy="4117662"/>
        </p:xfrm>
        <a:graphic>
          <a:graphicData uri="http://schemas.openxmlformats.org/drawingml/2006/table">
            <a:tbl>
              <a:tblPr/>
              <a:tblGrid>
                <a:gridCol w="2266950"/>
                <a:gridCol w="11414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Laser power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200 mW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Injected laser power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120 </a:t>
                      </a:r>
                      <a:r>
                        <a:rPr kumimoji="1" lang="en-US" altLang="ja-JP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mW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Finesse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10000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End mirror mass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20 mg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Diameter of end mirror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3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Thickness of end mirror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Front mirror mass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14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Reflectivity of end mirror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99.999 %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Reflectivity of front mirror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99.94 %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Optical loss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50 ppm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Beam waist of end mirror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340 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cs typeface="Tahoma" pitchFamily="34" charset="0"/>
                        </a:rPr>
                        <a:t>m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m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Mechanical loss of substrate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10</a:t>
                      </a:r>
                      <a:r>
                        <a:rPr kumimoji="1" lang="en-US" altLang="ja-JP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Mechanical loss of coating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4×10</a:t>
                      </a:r>
                      <a:r>
                        <a:rPr kumimoji="1" lang="en-US" altLang="ja-JP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-4</a:t>
                      </a:r>
                      <a:endParaRPr kumimoji="1" lang="en-US" altLang="ja-JP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Length of silica fiber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Diameter of silica fiber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10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cs typeface="Tahoma" pitchFamily="34" charset="0"/>
                        </a:rPr>
                        <a:t>m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ahom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Initial Experimental Setup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501" y="974338"/>
            <a:ext cx="8930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</a:rPr>
              <a:t>Seismic isolation </a:t>
            </a:r>
            <a:r>
              <a:rPr lang="en-US" sz="2400" dirty="0" smtClean="0"/>
              <a:t>for core optics is provided </a:t>
            </a:r>
            <a:r>
              <a:rPr lang="en-US" sz="2400" dirty="0"/>
              <a:t>by a double </a:t>
            </a:r>
            <a:r>
              <a:rPr lang="en-US" sz="2400" dirty="0" smtClean="0"/>
              <a:t>pendulum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Fabry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-Perot-cavity </a:t>
            </a:r>
            <a:r>
              <a:rPr lang="en-US" sz="2400" dirty="0" smtClean="0"/>
              <a:t>under vacuum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A09FB"/>
                </a:solidFill>
              </a:rPr>
              <a:t>Front mirror</a:t>
            </a:r>
            <a:r>
              <a:rPr lang="en-US" sz="2400" dirty="0" smtClean="0"/>
              <a:t>: fixed mirror mounted on a </a:t>
            </a:r>
            <a:r>
              <a:rPr lang="en-US" sz="2400" dirty="0" err="1" smtClean="0"/>
              <a:t>Piezo</a:t>
            </a:r>
            <a:r>
              <a:rPr lang="en-US" sz="2400" dirty="0" smtClean="0"/>
              <a:t> actuator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End mirror</a:t>
            </a:r>
            <a:r>
              <a:rPr lang="en-US" sz="2400" dirty="0"/>
              <a:t>: 20mg mirror suspended by a </a:t>
            </a:r>
            <a:r>
              <a:rPr lang="en-US" sz="2400" dirty="0" smtClean="0"/>
              <a:t>10</a:t>
            </a:r>
            <a:r>
              <a:rPr lang="el-GR" sz="2400" dirty="0" smtClean="0"/>
              <a:t>μ</a:t>
            </a:r>
            <a:r>
              <a:rPr lang="en-US" sz="2400" dirty="0" smtClean="0"/>
              <a:t>m </a:t>
            </a:r>
            <a:r>
              <a:rPr lang="en-US" sz="2400" dirty="0"/>
              <a:t>diameter silica fiber</a:t>
            </a:r>
            <a:endParaRPr lang="en-US" sz="24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84" y="6151665"/>
            <a:ext cx="456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S.Sakata</a:t>
            </a:r>
            <a:r>
              <a:rPr lang="en-US" sz="1600" dirty="0" smtClean="0"/>
              <a:t>, Ph.D. thesis, </a:t>
            </a:r>
            <a:r>
              <a:rPr lang="en-US" sz="1600" dirty="0" err="1" smtClean="0"/>
              <a:t>Ochanomizu</a:t>
            </a:r>
            <a:r>
              <a:rPr lang="en-US" sz="1600" dirty="0" smtClean="0"/>
              <a:t> University (2008)</a:t>
            </a:r>
            <a:endParaRPr lang="en-US" sz="16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541" r="13178" b="-541"/>
          <a:stretch/>
        </p:blipFill>
        <p:spPr bwMode="auto">
          <a:xfrm>
            <a:off x="89494" y="2937505"/>
            <a:ext cx="3690418" cy="263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19600"/>
          <a:stretch/>
        </p:blipFill>
        <p:spPr bwMode="auto">
          <a:xfrm>
            <a:off x="3969724" y="2767455"/>
            <a:ext cx="3692480" cy="2970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300192" y="4890918"/>
            <a:ext cx="1215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mirror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8305" y="4872383"/>
            <a:ext cx="13632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09FB"/>
                </a:solidFill>
              </a:rPr>
              <a:t>Front mirror</a:t>
            </a:r>
            <a:endParaRPr lang="en-US" dirty="0">
              <a:solidFill>
                <a:srgbClr val="1A09FB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876256" y="3298285"/>
            <a:ext cx="687291" cy="1077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7823614" y="2685285"/>
            <a:ext cx="1241208" cy="3089762"/>
            <a:chOff x="10810053" y="2754317"/>
            <a:chExt cx="1036438" cy="308976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053" y="2754317"/>
              <a:ext cx="1036438" cy="308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>
              <a:off x="10845424" y="2754317"/>
              <a:ext cx="965696" cy="3080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直線コネクタ 18"/>
          <p:cNvCxnSpPr/>
          <p:nvPr/>
        </p:nvCxnSpPr>
        <p:spPr>
          <a:xfrm>
            <a:off x="2447764" y="4376122"/>
            <a:ext cx="1521960" cy="1398925"/>
          </a:xfrm>
          <a:prstGeom prst="line">
            <a:avLst/>
          </a:prstGeom>
          <a:ln w="762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447764" y="2767455"/>
            <a:ext cx="1521960" cy="1069748"/>
          </a:xfrm>
          <a:prstGeom prst="line">
            <a:avLst/>
          </a:prstGeom>
          <a:ln w="762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934703" y="3837203"/>
            <a:ext cx="513061" cy="5389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正方形/長方形 29"/>
          <p:cNvSpPr/>
          <p:nvPr/>
        </p:nvSpPr>
        <p:spPr>
          <a:xfrm>
            <a:off x="3960910" y="2724821"/>
            <a:ext cx="3701294" cy="3050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7546837" y="4376122"/>
            <a:ext cx="319136" cy="139892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7546837" y="2767455"/>
            <a:ext cx="319136" cy="57574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1043609" y="2767455"/>
            <a:ext cx="1728192" cy="188898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4769218" y="2795516"/>
            <a:ext cx="4374783" cy="3225772"/>
            <a:chOff x="7884368" y="2140428"/>
            <a:chExt cx="4536504" cy="31125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140428"/>
              <a:ext cx="4536504" cy="311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9144000" y="2300793"/>
              <a:ext cx="12961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0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Achieved Sensitivity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6162930"/>
            <a:ext cx="228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S.Sakata</a:t>
            </a:r>
            <a:r>
              <a:rPr lang="en-US" sz="1600" dirty="0" smtClean="0"/>
              <a:t>, GWADW (2008)</a:t>
            </a:r>
            <a:endParaRPr lang="en-US" sz="1600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6784" y="908720"/>
            <a:ext cx="5977384" cy="3886229"/>
            <a:chOff x="113" y="527"/>
            <a:chExt cx="3856" cy="2507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" y="527"/>
              <a:ext cx="3856" cy="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27"/>
              <a:ext cx="3859" cy="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下矢印 2"/>
          <p:cNvSpPr/>
          <p:nvPr/>
        </p:nvSpPr>
        <p:spPr>
          <a:xfrm>
            <a:off x="3275856" y="3210773"/>
            <a:ext cx="360040" cy="288032"/>
          </a:xfrm>
          <a:prstGeom prst="downArrow">
            <a:avLst/>
          </a:prstGeom>
          <a:solidFill>
            <a:srgbClr val="1A0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09FB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589198" y="3538786"/>
            <a:ext cx="360040" cy="556862"/>
          </a:xfrm>
          <a:prstGeom prst="downArrow">
            <a:avLst/>
          </a:prstGeom>
          <a:solidFill>
            <a:srgbClr val="1A0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09FB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370106">
            <a:off x="763672" y="236591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</a:rPr>
              <a:t>Goal sensitivity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106784" y="4941168"/>
            <a:ext cx="5809548" cy="1080120"/>
          </a:xfrm>
          <a:prstGeom prst="wedgeRoundRectCallout">
            <a:avLst>
              <a:gd name="adj1" fmla="val 54947"/>
              <a:gd name="adj2" fmla="val -476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5065729"/>
            <a:ext cx="560730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Stabilized via PDH-scheme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Sensitivity via calibrated feedback signal</a:t>
            </a:r>
            <a:endParaRPr 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9320" y="3676372"/>
            <a:ext cx="1364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10x @100Hz</a:t>
            </a: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16492" y="2852936"/>
            <a:ext cx="1351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100x @1kHz</a:t>
            </a:r>
            <a:endParaRPr 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88224" y="965528"/>
            <a:ext cx="2101088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Cavity parameter: </a:t>
            </a:r>
          </a:p>
          <a:p>
            <a:r>
              <a:rPr lang="en-US" sz="2000" dirty="0" smtClean="0"/>
              <a:t>Finesse = 1400</a:t>
            </a:r>
          </a:p>
          <a:p>
            <a:r>
              <a:rPr lang="en-US" sz="2000" dirty="0" smtClean="0"/>
              <a:t>L = 70mm</a:t>
            </a:r>
          </a:p>
          <a:p>
            <a:r>
              <a:rPr lang="en-US" sz="2000" dirty="0" smtClean="0"/>
              <a:t>RoC</a:t>
            </a:r>
            <a:r>
              <a:rPr lang="en-US" sz="1400" dirty="0" smtClean="0"/>
              <a:t>1 </a:t>
            </a:r>
            <a:r>
              <a:rPr lang="en-US" sz="2000" dirty="0" smtClean="0"/>
              <a:t>= 2m </a:t>
            </a:r>
          </a:p>
          <a:p>
            <a:r>
              <a:rPr lang="en-US" sz="2000" dirty="0" smtClean="0"/>
              <a:t>RoC</a:t>
            </a:r>
            <a:r>
              <a:rPr lang="en-US" sz="1400" dirty="0" smtClean="0"/>
              <a:t>2 </a:t>
            </a:r>
            <a:r>
              <a:rPr lang="en-US" sz="2000" dirty="0" smtClean="0"/>
              <a:t>= </a:t>
            </a:r>
            <a:r>
              <a:rPr lang="en-US" sz="2000" dirty="0" err="1" smtClean="0"/>
              <a:t>inf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5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06854" y="2420887"/>
            <a:ext cx="8730291" cy="3613623"/>
          </a:xfrm>
          <a:prstGeom prst="roundRect">
            <a:avLst>
              <a:gd name="adj" fmla="val 526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直線コネクタ 65"/>
          <p:cNvCxnSpPr/>
          <p:nvPr/>
        </p:nvCxnSpPr>
        <p:spPr>
          <a:xfrm flipV="1">
            <a:off x="2005407" y="5125776"/>
            <a:ext cx="1246772" cy="12582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005407" y="4849104"/>
            <a:ext cx="1246772" cy="10646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728663"/>
            <a:ext cx="9036050" cy="365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Angular Anti-Spring in Suspended </a:t>
            </a:r>
            <a:r>
              <a:rPr lang="de-DE" sz="4000" dirty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C</a:t>
            </a:r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avities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570" y="891877"/>
            <a:ext cx="70837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Optical axis is shifted by mirror rotation (yaw/pitch)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Torque by radiation pressure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For high </a:t>
            </a:r>
            <a:r>
              <a:rPr lang="en-US" sz="2000" dirty="0"/>
              <a:t>circulating </a:t>
            </a:r>
            <a:r>
              <a:rPr lang="en-US" sz="2000" dirty="0" smtClean="0"/>
              <a:t>power: optical torque &gt; </a:t>
            </a:r>
            <a:r>
              <a:rPr lang="en-US" sz="2000" dirty="0"/>
              <a:t>restoring force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Cavity becomes </a:t>
            </a:r>
            <a:r>
              <a:rPr lang="en-US" sz="2000" dirty="0" smtClean="0">
                <a:solidFill>
                  <a:srgbClr val="FF0000"/>
                </a:solidFill>
              </a:rPr>
              <a:t>instable (angular anti-spring effect)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743" y="6114782"/>
            <a:ext cx="4898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[see e.g. </a:t>
            </a:r>
            <a:r>
              <a:rPr lang="en-US" sz="1600" dirty="0" err="1" smtClean="0"/>
              <a:t>J.A.Sidles</a:t>
            </a:r>
            <a:r>
              <a:rPr lang="en-US" sz="1600" dirty="0" smtClean="0"/>
              <a:t>, </a:t>
            </a:r>
            <a:r>
              <a:rPr lang="en-US" sz="1600" dirty="0" err="1" smtClean="0"/>
              <a:t>D.Sigg</a:t>
            </a:r>
            <a:r>
              <a:rPr lang="en-US" sz="1600" dirty="0" smtClean="0"/>
              <a:t>, Phys.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A 354, 167 (2006)]</a:t>
            </a:r>
            <a:endParaRPr lang="en-US" sz="16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2037882" y="4834817"/>
            <a:ext cx="4002048" cy="345932"/>
          </a:xfrm>
          <a:prstGeom prst="line">
            <a:avLst/>
          </a:prstGeom>
          <a:ln w="12700">
            <a:solidFill>
              <a:srgbClr val="1A0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037882" y="5153262"/>
            <a:ext cx="5099063" cy="274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910249" y="4820709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A09FB"/>
                </a:solidFill>
              </a:rPr>
              <a:t>x</a:t>
            </a:r>
            <a:endParaRPr lang="en-US" sz="3600" dirty="0">
              <a:solidFill>
                <a:srgbClr val="1A09FB"/>
              </a:solidFill>
            </a:endParaRPr>
          </a:p>
        </p:txBody>
      </p:sp>
      <p:cxnSp>
        <p:nvCxnSpPr>
          <p:cNvPr id="2049" name="直線コネクタ 2048"/>
          <p:cNvCxnSpPr/>
          <p:nvPr/>
        </p:nvCxnSpPr>
        <p:spPr>
          <a:xfrm flipH="1">
            <a:off x="3167625" y="4820709"/>
            <a:ext cx="98890" cy="6463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環状矢印 49"/>
          <p:cNvSpPr/>
          <p:nvPr/>
        </p:nvSpPr>
        <p:spPr>
          <a:xfrm rot="21133892">
            <a:off x="2823083" y="5485696"/>
            <a:ext cx="793106" cy="812631"/>
          </a:xfrm>
          <a:prstGeom prst="circularArrow">
            <a:avLst>
              <a:gd name="adj1" fmla="val 4768"/>
              <a:gd name="adj2" fmla="val 1142319"/>
              <a:gd name="adj3" fmla="val 20527870"/>
              <a:gd name="adj4" fmla="val 12166628"/>
              <a:gd name="adj5" fmla="val 1237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8" name="テキスト ボックス 2057"/>
          <p:cNvSpPr txBox="1"/>
          <p:nvPr/>
        </p:nvSpPr>
        <p:spPr>
          <a:xfrm>
            <a:off x="3711947" y="5445224"/>
            <a:ext cx="374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2) Radiation pressure torque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73" name="テキスト ボックス 2072"/>
          <p:cNvSpPr txBox="1"/>
          <p:nvPr/>
        </p:nvSpPr>
        <p:spPr>
          <a:xfrm>
            <a:off x="6194807" y="4780059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09FB"/>
                </a:solidFill>
              </a:rPr>
              <a:t>Center of curvature </a:t>
            </a:r>
            <a:r>
              <a:rPr lang="en-US" i="1" dirty="0" smtClean="0">
                <a:solidFill>
                  <a:srgbClr val="1A09FB"/>
                </a:solidFill>
              </a:rPr>
              <a:t>RoC</a:t>
            </a:r>
            <a:r>
              <a:rPr lang="en-US" sz="1200" i="1" dirty="0" smtClean="0">
                <a:solidFill>
                  <a:srgbClr val="1A09FB"/>
                </a:solidFill>
              </a:rPr>
              <a:t>1</a:t>
            </a:r>
            <a:endParaRPr lang="en-US" i="1" dirty="0">
              <a:solidFill>
                <a:srgbClr val="1A09FB"/>
              </a:solidFill>
            </a:endParaRPr>
          </a:p>
        </p:txBody>
      </p:sp>
      <p:cxnSp>
        <p:nvCxnSpPr>
          <p:cNvPr id="2075" name="直線矢印コネクタ 2074"/>
          <p:cNvCxnSpPr/>
          <p:nvPr/>
        </p:nvCxnSpPr>
        <p:spPr>
          <a:xfrm>
            <a:off x="467217" y="5180749"/>
            <a:ext cx="136251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467217" y="5251156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light</a:t>
            </a:r>
            <a:endParaRPr lang="en-US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1888028" y="3500949"/>
            <a:ext cx="1324475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888028" y="3513531"/>
            <a:ext cx="5209241" cy="423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5870573" y="3195882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A09FB"/>
                </a:solidFill>
              </a:rPr>
              <a:t>x</a:t>
            </a:r>
            <a:endParaRPr lang="en-US" sz="3600" dirty="0">
              <a:solidFill>
                <a:srgbClr val="1A09FB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3203848" y="3195882"/>
            <a:ext cx="0" cy="6463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環状矢印 45"/>
          <p:cNvSpPr/>
          <p:nvPr/>
        </p:nvSpPr>
        <p:spPr>
          <a:xfrm rot="21315946">
            <a:off x="2943069" y="4223896"/>
            <a:ext cx="793106" cy="812631"/>
          </a:xfrm>
          <a:prstGeom prst="circularArrow">
            <a:avLst>
              <a:gd name="adj1" fmla="val 4768"/>
              <a:gd name="adj2" fmla="val 1142319"/>
              <a:gd name="adj3" fmla="val 20527870"/>
              <a:gd name="adj4" fmla="val 12166628"/>
              <a:gd name="adj5" fmla="val 12372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11947" y="4229159"/>
            <a:ext cx="291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End mirror rotation</a:t>
            </a:r>
            <a:endParaRPr 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55131" y="3155232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09FB"/>
                </a:solidFill>
              </a:rPr>
              <a:t>Center of curvature </a:t>
            </a:r>
            <a:r>
              <a:rPr lang="en-US" i="1" dirty="0" smtClean="0">
                <a:solidFill>
                  <a:srgbClr val="1A09FB"/>
                </a:solidFill>
              </a:rPr>
              <a:t>RoC</a:t>
            </a:r>
            <a:r>
              <a:rPr lang="en-US" sz="1200" i="1" dirty="0" smtClean="0">
                <a:solidFill>
                  <a:srgbClr val="1A09FB"/>
                </a:solidFill>
              </a:rPr>
              <a:t>1</a:t>
            </a:r>
            <a:endParaRPr lang="en-US" i="1" dirty="0">
              <a:solidFill>
                <a:srgbClr val="1A09FB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427541" y="3555922"/>
            <a:ext cx="136251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427541" y="3626329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light</a:t>
            </a:r>
            <a:endParaRPr lang="en-US" dirty="0"/>
          </a:p>
        </p:txBody>
      </p:sp>
      <p:sp>
        <p:nvSpPr>
          <p:cNvPr id="62" name="円弧 61"/>
          <p:cNvSpPr/>
          <p:nvPr/>
        </p:nvSpPr>
        <p:spPr>
          <a:xfrm rot="13283742">
            <a:off x="1754896" y="1446896"/>
            <a:ext cx="5634205" cy="4908969"/>
          </a:xfrm>
          <a:prstGeom prst="arc">
            <a:avLst>
              <a:gd name="adj1" fmla="val 18738914"/>
              <a:gd name="adj2" fmla="val 20396737"/>
            </a:avLst>
          </a:prstGeom>
          <a:ln w="76200">
            <a:solidFill>
              <a:srgbClr val="1A0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円弧 29"/>
          <p:cNvSpPr/>
          <p:nvPr/>
        </p:nvSpPr>
        <p:spPr>
          <a:xfrm rot="13283742">
            <a:off x="1818811" y="3085766"/>
            <a:ext cx="5634205" cy="4908969"/>
          </a:xfrm>
          <a:prstGeom prst="arc">
            <a:avLst>
              <a:gd name="adj1" fmla="val 18738914"/>
              <a:gd name="adj2" fmla="val 20396737"/>
            </a:avLst>
          </a:prstGeom>
          <a:ln w="76200">
            <a:solidFill>
              <a:srgbClr val="1A0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43261" y="2785900"/>
            <a:ext cx="223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end mirror (flat)</a:t>
            </a:r>
            <a:endParaRPr 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3528" y="2564904"/>
            <a:ext cx="269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09FB"/>
                </a:solidFill>
              </a:rPr>
              <a:t>Large front mirror (curved)</a:t>
            </a:r>
            <a:endParaRPr lang="en-US" dirty="0">
              <a:solidFill>
                <a:srgbClr val="1A0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46" y="994760"/>
            <a:ext cx="3984155" cy="29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804248" y="4558937"/>
            <a:ext cx="2101088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Cavity parameter: </a:t>
            </a:r>
          </a:p>
          <a:p>
            <a:r>
              <a:rPr lang="en-US" sz="2000" dirty="0" smtClean="0"/>
              <a:t>Finesse = 1400</a:t>
            </a:r>
          </a:p>
          <a:p>
            <a:r>
              <a:rPr lang="en-US" sz="2000" dirty="0" smtClean="0"/>
              <a:t>L = 70mm</a:t>
            </a:r>
          </a:p>
          <a:p>
            <a:r>
              <a:rPr lang="en-US" sz="2000" dirty="0" smtClean="0"/>
              <a:t>R</a:t>
            </a:r>
            <a:r>
              <a:rPr lang="en-US" sz="1400" dirty="0" smtClean="0"/>
              <a:t>1 </a:t>
            </a:r>
            <a:r>
              <a:rPr lang="en-US" sz="2000" dirty="0" smtClean="0"/>
              <a:t>= 2m </a:t>
            </a:r>
          </a:p>
          <a:p>
            <a:r>
              <a:rPr lang="en-US" sz="2000" dirty="0" smtClean="0"/>
              <a:t>R</a:t>
            </a:r>
            <a:r>
              <a:rPr lang="en-US" sz="1400" dirty="0" smtClean="0"/>
              <a:t>2 </a:t>
            </a:r>
            <a:r>
              <a:rPr lang="en-US" sz="2000" dirty="0" smtClean="0"/>
              <a:t>= </a:t>
            </a:r>
            <a:r>
              <a:rPr lang="en-US" sz="2000" dirty="0" err="1" smtClean="0"/>
              <a:t>inf</a:t>
            </a:r>
            <a:endParaRPr lang="en-US" sz="20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728663"/>
            <a:ext cx="9036050" cy="365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Measurement of Angular Anti-Spring (Yaw)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2" y="929648"/>
            <a:ext cx="5821770" cy="381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833" y="6190153"/>
            <a:ext cx="393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S.Sakata</a:t>
            </a:r>
            <a:r>
              <a:rPr lang="en-US" sz="1600" dirty="0" smtClean="0"/>
              <a:t> et al. Phys. Rev. D </a:t>
            </a:r>
            <a:r>
              <a:rPr lang="en-US" sz="1600" b="1" dirty="0" smtClean="0"/>
              <a:t>81</a:t>
            </a:r>
            <a:r>
              <a:rPr lang="en-US" sz="1600" dirty="0" smtClean="0"/>
              <a:t>, 064023 (2010)</a:t>
            </a:r>
            <a:endParaRPr lang="en-US" sz="16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107950" y="4869159"/>
            <a:ext cx="6552282" cy="1320993"/>
          </a:xfrm>
          <a:prstGeom prst="wedgeRoundRectCallout">
            <a:avLst>
              <a:gd name="adj1" fmla="val 26773"/>
              <a:gd name="adj2" fmla="val -1728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611" y="4941168"/>
            <a:ext cx="7222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Optical anti-spring increases with laser power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Observed via a decrease in </a:t>
            </a:r>
            <a:r>
              <a:rPr lang="en-US" sz="2200" dirty="0"/>
              <a:t>y</a:t>
            </a:r>
            <a:r>
              <a:rPr lang="en-US" sz="2200" dirty="0" smtClean="0"/>
              <a:t>aw </a:t>
            </a:r>
            <a:r>
              <a:rPr lang="en-US" sz="2200" dirty="0" err="1" smtClean="0"/>
              <a:t>eigenfrequency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Data was taken until near instability ( ≈190mW)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2465648" cy="9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043608" y="3347700"/>
            <a:ext cx="31686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sz="1200" dirty="0" err="1" smtClean="0"/>
              <a:t>opt</a:t>
            </a:r>
            <a:r>
              <a:rPr lang="en-US" dirty="0" smtClean="0"/>
              <a:t>: optical anti-spring constant</a:t>
            </a:r>
            <a:endParaRPr 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88" y="3685635"/>
            <a:ext cx="2897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l-GR" sz="1200" dirty="0" smtClean="0"/>
              <a:t>Θ</a:t>
            </a:r>
            <a:r>
              <a:rPr lang="en-US" sz="1200" dirty="0" smtClean="0"/>
              <a:t>2</a:t>
            </a:r>
            <a:r>
              <a:rPr lang="en-US" dirty="0" smtClean="0"/>
              <a:t>: torsional spring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728663"/>
            <a:ext cx="9036050" cy="365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Rechteck 21"/>
          <p:cNvSpPr/>
          <p:nvPr/>
        </p:nvSpPr>
        <p:spPr>
          <a:xfrm>
            <a:off x="1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rgbClr val="003399"/>
                </a:solidFill>
                <a:effectLst>
                  <a:outerShdw blurRad="38100" dir="2700000" algn="tl">
                    <a:schemeClr val="tx1"/>
                  </a:outerShdw>
                  <a:reflection stA="99000" endPos="0" dist="50800" dir="5400000" sy="-100000" algn="bl" rotWithShape="0"/>
                </a:effectLst>
                <a:latin typeface="+mj-lt"/>
              </a:rPr>
              <a:t>How to Cope the Angular Anti-Spring</a:t>
            </a:r>
            <a:endParaRPr lang="de-DE" sz="4000" dirty="0">
              <a:solidFill>
                <a:srgbClr val="003399"/>
              </a:solidFill>
              <a:effectLst>
                <a:outerShdw blurRad="38100" dir="2700000" algn="tl">
                  <a:schemeClr val="tx1"/>
                </a:outerShdw>
                <a:reflection stA="99000"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10242" name="Picture 2" descr="C:\dafrie\public\talks\GWADW2012\qnd\torq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4"/>
          <a:stretch/>
        </p:blipFill>
        <p:spPr bwMode="auto">
          <a:xfrm>
            <a:off x="5389789" y="996523"/>
            <a:ext cx="3646707" cy="2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8216" y="1052736"/>
            <a:ext cx="517789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Optimize the cavity geometry: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Change cavity g-factors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Change </a:t>
            </a:r>
            <a:r>
              <a:rPr lang="en-US" sz="2000" dirty="0" err="1" smtClean="0"/>
              <a:t>RoC</a:t>
            </a:r>
            <a:r>
              <a:rPr lang="en-US" sz="2000" dirty="0" smtClean="0"/>
              <a:t> of the front mirror 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Restriction: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Using a flat end mirror*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B</a:t>
            </a:r>
            <a:r>
              <a:rPr lang="en-US" sz="2000" dirty="0" smtClean="0"/>
              <a:t>eam radius of 340</a:t>
            </a:r>
            <a:r>
              <a:rPr lang="el-GR" sz="2000" dirty="0" smtClean="0"/>
              <a:t>μ</a:t>
            </a:r>
            <a:r>
              <a:rPr lang="en-US" sz="2000" dirty="0" smtClean="0"/>
              <a:t>m (coating TN)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Reasonable cavity length ≤ 0.3m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Result: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Going to smaller RoC1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Critical power still  &lt; 1W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Circulating Power in final design ≈ 500W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ngular control is required!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377" y="6093296"/>
            <a:ext cx="715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A curved 20mg mirror is advantageous, but not available so far </a:t>
            </a:r>
            <a:endParaRPr lang="en-US" sz="2000" dirty="0"/>
          </a:p>
        </p:txBody>
      </p:sp>
      <p:pic>
        <p:nvPicPr>
          <p:cNvPr id="14" name="Picture 2" descr="C:\dafrie\public\talks\GWADW2012\qnd\torq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89788" y="3300019"/>
            <a:ext cx="3646707" cy="27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 flipV="1">
            <a:off x="6516216" y="4940593"/>
            <a:ext cx="768813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179676" y="5085184"/>
            <a:ext cx="206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front Mirror</a:t>
            </a:r>
            <a:endParaRPr 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179676" y="2148271"/>
            <a:ext cx="2712804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79676" y="4509120"/>
            <a:ext cx="2712804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7234852" y="4724569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874</Words>
  <Application>Microsoft Office PowerPoint</Application>
  <PresentationFormat>画面に合わせる (4:3)</PresentationFormat>
  <Paragraphs>228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dafrie</dc:creator>
  <cp:lastModifiedBy>dafrie</cp:lastModifiedBy>
  <cp:revision>302</cp:revision>
  <dcterms:created xsi:type="dcterms:W3CDTF">2012-04-09T05:54:22Z</dcterms:created>
  <dcterms:modified xsi:type="dcterms:W3CDTF">2012-05-16T19:21:59Z</dcterms:modified>
</cp:coreProperties>
</file>