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5"/>
  </p:notesMasterIdLst>
  <p:sldIdLst>
    <p:sldId id="385" r:id="rId2"/>
    <p:sldId id="256" r:id="rId3"/>
    <p:sldId id="329" r:id="rId4"/>
    <p:sldId id="388" r:id="rId5"/>
    <p:sldId id="346" r:id="rId6"/>
    <p:sldId id="378" r:id="rId7"/>
    <p:sldId id="336" r:id="rId8"/>
    <p:sldId id="377" r:id="rId9"/>
    <p:sldId id="382" r:id="rId10"/>
    <p:sldId id="379" r:id="rId11"/>
    <p:sldId id="316" r:id="rId12"/>
    <p:sldId id="338" r:id="rId13"/>
    <p:sldId id="339" r:id="rId14"/>
    <p:sldId id="381" r:id="rId15"/>
    <p:sldId id="373" r:id="rId16"/>
    <p:sldId id="383" r:id="rId17"/>
    <p:sldId id="390" r:id="rId18"/>
    <p:sldId id="269" r:id="rId19"/>
    <p:sldId id="386" r:id="rId20"/>
    <p:sldId id="387" r:id="rId21"/>
    <p:sldId id="271" r:id="rId22"/>
    <p:sldId id="367" r:id="rId23"/>
    <p:sldId id="368" r:id="rId24"/>
    <p:sldId id="369" r:id="rId25"/>
    <p:sldId id="370" r:id="rId26"/>
    <p:sldId id="340" r:id="rId27"/>
    <p:sldId id="365" r:id="rId28"/>
    <p:sldId id="317" r:id="rId29"/>
    <p:sldId id="318" r:id="rId30"/>
    <p:sldId id="331" r:id="rId31"/>
    <p:sldId id="351" r:id="rId32"/>
    <p:sldId id="360" r:id="rId33"/>
    <p:sldId id="324" r:id="rId3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7" autoAdjust="0"/>
    <p:restoredTop sz="94058" autoAdjust="0"/>
  </p:normalViewPr>
  <p:slideViewPr>
    <p:cSldViewPr>
      <p:cViewPr varScale="1">
        <p:scale>
          <a:sx n="86" d="100"/>
          <a:sy n="86" d="100"/>
        </p:scale>
        <p:origin x="-94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96420E2-8CD0-4CB6-8AB7-8EF8A2F72173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33D3E38-F282-421D-A837-DFAFB2480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6F75-4505-4CBE-BCB6-7C8F23821A8B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513C-2C4B-405F-A1AE-74BBAE3ED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6F75-4505-4CBE-BCB6-7C8F23821A8B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513C-2C4B-405F-A1AE-74BBAE3ED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6F75-4505-4CBE-BCB6-7C8F23821A8B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513C-2C4B-405F-A1AE-74BBAE3ED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6F75-4505-4CBE-BCB6-7C8F23821A8B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513C-2C4B-405F-A1AE-74BBAE3ED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6F75-4505-4CBE-BCB6-7C8F23821A8B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513C-2C4B-405F-A1AE-74BBAE3ED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6F75-4505-4CBE-BCB6-7C8F23821A8B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513C-2C4B-405F-A1AE-74BBAE3ED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6F75-4505-4CBE-BCB6-7C8F23821A8B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513C-2C4B-405F-A1AE-74BBAE3ED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6F75-4505-4CBE-BCB6-7C8F23821A8B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513C-2C4B-405F-A1AE-74BBAE3ED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6F75-4505-4CBE-BCB6-7C8F23821A8B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513C-2C4B-405F-A1AE-74BBAE3ED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6F75-4505-4CBE-BCB6-7C8F23821A8B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513C-2C4B-405F-A1AE-74BBAE3ED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6F75-4505-4CBE-BCB6-7C8F23821A8B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513C-2C4B-405F-A1AE-74BBAE3ED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E6F75-4505-4CBE-BCB6-7C8F23821A8B}" type="datetimeFigureOut">
              <a:rPr lang="en-US" smtClean="0"/>
              <a:pPr/>
              <a:t>5/13/2012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7513C-2C4B-405F-A1AE-74BBAE3ED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62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Enhanced </a:t>
            </a:r>
            <a:r>
              <a:rPr lang="en-US" dirty="0" smtClean="0"/>
              <a:t>LIGO </a:t>
            </a:r>
            <a:r>
              <a:rPr lang="en-US" dirty="0" smtClean="0"/>
              <a:t>with squeezing: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Lessons Learned for Advanced </a:t>
            </a:r>
            <a:r>
              <a:rPr lang="en-US" dirty="0" smtClean="0"/>
              <a:t>LIGO and beyond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/>
          <p:nvPr/>
        </p:nvGrpSpPr>
        <p:grpSpPr>
          <a:xfrm>
            <a:off x="838200" y="3246084"/>
            <a:ext cx="2819400" cy="1593569"/>
            <a:chOff x="2057400" y="3969031"/>
            <a:chExt cx="2819400" cy="1593569"/>
          </a:xfrm>
        </p:grpSpPr>
        <p:sp>
          <p:nvSpPr>
            <p:cNvPr id="5" name="Rectangle 4"/>
            <p:cNvSpPr/>
            <p:nvPr/>
          </p:nvSpPr>
          <p:spPr bwMode="auto">
            <a:xfrm rot="18896102">
              <a:off x="3362003" y="3265121"/>
              <a:ext cx="213895" cy="1621715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cs typeface="Arial Unicode MS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>
              <a:off x="2057400" y="4114800"/>
              <a:ext cx="1371600" cy="0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>
              <a:off x="3352800" y="4114800"/>
              <a:ext cx="0" cy="1447800"/>
            </a:xfrm>
            <a:prstGeom prst="straightConnector1">
              <a:avLst/>
            </a:prstGeom>
            <a:solidFill>
              <a:srgbClr val="00B8FF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3505200" y="4114800"/>
              <a:ext cx="1371600" cy="0"/>
            </a:xfrm>
            <a:prstGeom prst="straightConnector1">
              <a:avLst/>
            </a:prstGeom>
            <a:solidFill>
              <a:srgbClr val="00B8FF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81000" y="2915603"/>
            <a:ext cx="273172" cy="815711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133600" y="1925003"/>
            <a:ext cx="0" cy="137160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1524000" y="1848803"/>
            <a:ext cx="457200" cy="457200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3733800" y="2991803"/>
            <a:ext cx="381000" cy="815711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7222" name="Picture 6"/>
          <p:cNvPicPr>
            <a:picLocks noChangeAspect="1" noChangeArrowheads="1"/>
          </p:cNvPicPr>
          <p:nvPr/>
        </p:nvPicPr>
        <p:blipFill>
          <a:blip r:embed="rId2" cstate="print"/>
          <a:srcRect r="50000" b="26296"/>
          <a:stretch>
            <a:fillRect/>
          </a:stretch>
        </p:blipFill>
        <p:spPr bwMode="auto">
          <a:xfrm>
            <a:off x="4495800" y="1524000"/>
            <a:ext cx="4343400" cy="360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Losses destroy squeezing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Line 6"/>
          <p:cNvSpPr>
            <a:spLocks noChangeShapeType="1"/>
          </p:cNvSpPr>
          <p:nvPr/>
        </p:nvSpPr>
        <p:spPr bwMode="auto">
          <a:xfrm>
            <a:off x="1522412" y="2514600"/>
            <a:ext cx="1588" cy="3048000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38200" y="457200"/>
            <a:ext cx="80010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dirty="0" smtClean="0">
                <a:solidFill>
                  <a:srgbClr val="FFFFFF"/>
                </a:solidFill>
                <a:latin typeface="Arial" charset="0"/>
              </a:rPr>
              <a:t>Phase Noise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0" y="2057400"/>
            <a:ext cx="487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dirty="0" smtClean="0">
                <a:latin typeface="+mn-lt"/>
              </a:rPr>
              <a:t>Phase noise of the squeezing angle mixes squeezed and </a:t>
            </a:r>
            <a:r>
              <a:rPr lang="en-US" sz="2800" dirty="0" err="1" smtClean="0">
                <a:latin typeface="+mn-lt"/>
              </a:rPr>
              <a:t>antisqueezed</a:t>
            </a:r>
            <a:r>
              <a:rPr lang="en-US" sz="2800" dirty="0" smtClean="0">
                <a:latin typeface="+mn-lt"/>
              </a:rPr>
              <a:t> quadrature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n-US" sz="2800" dirty="0" smtClean="0"/>
              <a:t>Total </a:t>
            </a:r>
            <a:r>
              <a:rPr lang="en-US" sz="2800" dirty="0" err="1" smtClean="0"/>
              <a:t>rms</a:t>
            </a:r>
            <a:r>
              <a:rPr lang="en-US" sz="2800" dirty="0" smtClean="0"/>
              <a:t> phase noise decreases the level of squeezing broadband</a:t>
            </a:r>
            <a:endParaRPr lang="en-US" sz="2800" dirty="0" smtClean="0">
              <a:latin typeface="+mn-lt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1524000" y="3581400"/>
            <a:ext cx="0" cy="175260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Oval 11"/>
          <p:cNvSpPr>
            <a:spLocks noChangeArrowheads="1"/>
          </p:cNvSpPr>
          <p:nvPr/>
        </p:nvSpPr>
        <p:spPr bwMode="auto">
          <a:xfrm>
            <a:off x="1295400" y="2819400"/>
            <a:ext cx="457200" cy="1676400"/>
          </a:xfrm>
          <a:prstGeom prst="ellipse">
            <a:avLst/>
          </a:prstGeom>
          <a:solidFill>
            <a:srgbClr val="D49FFF">
              <a:alpha val="45097"/>
            </a:srgbClr>
          </a:solidFill>
          <a:ln w="12600">
            <a:solidFill>
              <a:srgbClr val="DFE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3"/>
          <p:cNvSpPr>
            <a:spLocks noChangeShapeType="1"/>
          </p:cNvSpPr>
          <p:nvPr/>
        </p:nvSpPr>
        <p:spPr bwMode="auto">
          <a:xfrm>
            <a:off x="533400" y="5334000"/>
            <a:ext cx="3048000" cy="1588"/>
          </a:xfrm>
          <a:prstGeom prst="line">
            <a:avLst/>
          </a:prstGeom>
          <a:noFill/>
          <a:ln w="126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3127375" y="4800600"/>
            <a:ext cx="507168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X</a:t>
            </a:r>
            <a:r>
              <a:rPr lang="en-US" baseline="-25000" dirty="0">
                <a:solidFill>
                  <a:srgbClr val="FFFF00"/>
                </a:solidFill>
              </a:rPr>
              <a:t>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374775" y="2057400"/>
            <a:ext cx="507168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X</a:t>
            </a:r>
            <a:r>
              <a:rPr lang="en-US" baseline="-25000" dirty="0">
                <a:solidFill>
                  <a:srgbClr val="FFFF00"/>
                </a:solidFill>
              </a:rPr>
              <a:t>2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7B8F6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7B8F6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T</a:t>
            </a:r>
            <a:r>
              <a:rPr lang="en-US" sz="4400" noProof="0" dirty="0" err="1" smtClean="0">
                <a:latin typeface="+mj-lt"/>
                <a:ea typeface="+mj-ea"/>
                <a:cs typeface="+mj-cs"/>
              </a:rPr>
              <a:t>otal</a:t>
            </a:r>
            <a:r>
              <a:rPr lang="en-US" sz="4400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4400" noProof="0" dirty="0" smtClean="0">
                <a:latin typeface="+mj-lt"/>
                <a:ea typeface="+mj-ea"/>
                <a:cs typeface="+mj-cs"/>
              </a:rPr>
              <a:t>losses (1-</a:t>
            </a:r>
            <a:r>
              <a:rPr lang="el-GR" sz="4400" noProof="0" dirty="0" smtClean="0">
                <a:latin typeface="+mj-lt"/>
                <a:ea typeface="+mj-ea"/>
                <a:cs typeface="+mj-cs"/>
              </a:rPr>
              <a:t>η</a:t>
            </a:r>
            <a:r>
              <a:rPr lang="en-US" sz="4400" baseline="-25000" noProof="0" dirty="0" smtClean="0">
                <a:latin typeface="+mj-lt"/>
                <a:ea typeface="+mj-ea"/>
                <a:cs typeface="+mj-cs"/>
              </a:rPr>
              <a:t>esc</a:t>
            </a:r>
            <a:r>
              <a:rPr lang="el-GR" sz="4400" noProof="0" dirty="0" smtClean="0">
                <a:latin typeface="+mj-lt"/>
                <a:ea typeface="+mj-ea"/>
                <a:cs typeface="+mj-cs"/>
              </a:rPr>
              <a:t>η</a:t>
            </a:r>
            <a:r>
              <a:rPr lang="en-US" sz="4400" baseline="-25000" noProof="0" dirty="0" err="1" smtClean="0">
                <a:latin typeface="+mj-lt"/>
                <a:ea typeface="+mj-ea"/>
                <a:cs typeface="+mj-cs"/>
              </a:rPr>
              <a:t>det</a:t>
            </a:r>
            <a:r>
              <a:rPr lang="en-US" sz="4400" noProof="0" dirty="0" smtClean="0">
                <a:latin typeface="+mj-lt"/>
                <a:ea typeface="+mj-ea"/>
                <a:cs typeface="+mj-cs"/>
              </a:rPr>
              <a:t>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5409" name="Picture 1"/>
          <p:cNvPicPr>
            <a:picLocks noChangeAspect="1" noChangeArrowheads="1"/>
          </p:cNvPicPr>
          <p:nvPr/>
        </p:nvPicPr>
        <p:blipFill>
          <a:blip r:embed="rId2" cstate="print"/>
          <a:srcRect l="26500" t="20444" r="25500" b="10222"/>
          <a:stretch>
            <a:fillRect/>
          </a:stretch>
        </p:blipFill>
        <p:spPr bwMode="auto">
          <a:xfrm>
            <a:off x="1371600" y="1295400"/>
            <a:ext cx="637735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80010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Total 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Phase Noise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248400"/>
            <a:ext cx="8674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Increasing the amount of anti squeezing allows us to measure total phase noise accurately.</a:t>
            </a:r>
            <a:endParaRPr lang="en-US" dirty="0"/>
          </a:p>
        </p:txBody>
      </p:sp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2" cstate="print"/>
          <a:srcRect l="26500" t="18667" r="24500" b="10222"/>
          <a:stretch>
            <a:fillRect/>
          </a:stretch>
        </p:blipFill>
        <p:spPr bwMode="auto">
          <a:xfrm>
            <a:off x="1524000" y="1143000"/>
            <a:ext cx="6172200" cy="503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H1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as a squeezing detector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 l="26000" t="18667" r="25500" b="11111"/>
          <a:stretch>
            <a:fillRect/>
          </a:stretch>
        </p:blipFill>
        <p:spPr bwMode="auto">
          <a:xfrm>
            <a:off x="228600" y="1447800"/>
            <a:ext cx="6400800" cy="521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781800" y="1600200"/>
            <a:ext cx="2362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60% losses, 80 </a:t>
            </a:r>
            <a:r>
              <a:rPr lang="en-US" sz="2800" dirty="0" err="1" smtClean="0"/>
              <a:t>mrad</a:t>
            </a:r>
            <a:r>
              <a:rPr lang="en-US" sz="2800" dirty="0" smtClean="0"/>
              <a:t> phase noise in this example</a:t>
            </a:r>
          </a:p>
          <a:p>
            <a:r>
              <a:rPr lang="en-US" sz="2800" dirty="0" smtClean="0"/>
              <a:t>55-60% total losses during H1 experiment</a:t>
            </a:r>
          </a:p>
          <a:p>
            <a:r>
              <a:rPr lang="en-US" sz="2800" dirty="0" smtClean="0"/>
              <a:t>37 </a:t>
            </a:r>
            <a:r>
              <a:rPr lang="en-US" sz="2800" dirty="0" err="1" smtClean="0"/>
              <a:t>mrad</a:t>
            </a:r>
            <a:r>
              <a:rPr lang="en-US" sz="2800" dirty="0" smtClean="0"/>
              <a:t> </a:t>
            </a:r>
            <a:r>
              <a:rPr lang="en-US" sz="2800" dirty="0" err="1" smtClean="0"/>
              <a:t>rms</a:t>
            </a:r>
            <a:r>
              <a:rPr lang="en-US" sz="2800" dirty="0" smtClean="0"/>
              <a:t> phase noise at best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 l="26187" t="17632" r="25536" b="8684"/>
          <a:stretch>
            <a:fillRect/>
          </a:stretch>
        </p:blipFill>
        <p:spPr bwMode="auto">
          <a:xfrm>
            <a:off x="685800" y="1295400"/>
            <a:ext cx="6375156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239000" y="4343400"/>
            <a:ext cx="190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 linear gain optimized for best high frequency squeezing, maximum pump power 80% of threshold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304800"/>
            <a:ext cx="8991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Paths to better squeezing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5486400" y="2514600"/>
            <a:ext cx="4572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1600200" y="4343400"/>
            <a:ext cx="4572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5800" y="1295400"/>
          <a:ext cx="7772400" cy="3442932"/>
        </p:xfrm>
        <a:graphic>
          <a:graphicData uri="http://schemas.openxmlformats.org/drawingml/2006/table">
            <a:tbl>
              <a:tblPr/>
              <a:tblGrid>
                <a:gridCol w="2209800"/>
                <a:gridCol w="1219200"/>
                <a:gridCol w="2121538"/>
                <a:gridCol w="2221862"/>
              </a:tblGrid>
              <a:tr h="4373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Past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Present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Future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245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3 faraday passes</a:t>
                      </a: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% each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3% </a:t>
                      </a: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each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Aim</a:t>
                      </a:r>
                      <a:r>
                        <a:rPr lang="en-US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 for all less than 0.2%</a:t>
                      </a: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6368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Signal </a:t>
                      </a: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recycling cavity@100 Hz</a:t>
                      </a: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2.5%</a:t>
                      </a:r>
                      <a:r>
                        <a:rPr lang="en-US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2000" dirty="0" err="1">
                          <a:latin typeface="Calibri"/>
                          <a:ea typeface="Calibri"/>
                          <a:cs typeface="Times New Roman"/>
                        </a:rPr>
                        <a:t>Tsrm</a:t>
                      </a: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=35%)</a:t>
                      </a: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245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Squeezer mode matching to OMC</a:t>
                      </a: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4%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122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Calibri"/>
                          <a:ea typeface="Calibri"/>
                          <a:cs typeface="Times New Roman"/>
                        </a:rPr>
                        <a:t>OMC transmission</a:t>
                      </a: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19%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1% 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038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Calibri"/>
                          <a:cs typeface="Times New Roman"/>
                        </a:rPr>
                        <a:t>Total </a:t>
                      </a: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losses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55-60%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20%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245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Detected</a:t>
                      </a:r>
                      <a:r>
                        <a:rPr lang="en-US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 Squeezing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2+dB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6dB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10-15dB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Loss goals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4953000"/>
            <a:ext cx="518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Based on tally of 11 different loss </a:t>
            </a:r>
            <a:r>
              <a:rPr lang="en-US" sz="3200" dirty="0" smtClean="0"/>
              <a:t>sources 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5800" y="1295400"/>
          <a:ext cx="7772400" cy="2815914"/>
        </p:xfrm>
        <a:graphic>
          <a:graphicData uri="http://schemas.openxmlformats.org/drawingml/2006/table">
            <a:tbl>
              <a:tblPr/>
              <a:tblGrid>
                <a:gridCol w="2209800"/>
                <a:gridCol w="1219200"/>
                <a:gridCol w="2121538"/>
                <a:gridCol w="2221862"/>
              </a:tblGrid>
              <a:tr h="4373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Past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Present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Future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245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RF</a:t>
                      </a:r>
                      <a:r>
                        <a:rPr lang="en-US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 sidebands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1.3</a:t>
                      </a:r>
                      <a:r>
                        <a:rPr lang="en-US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 smtClean="0">
                          <a:latin typeface="Calibri"/>
                          <a:ea typeface="Calibri"/>
                          <a:cs typeface="Times New Roman"/>
                        </a:rPr>
                        <a:t>mrad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same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Reduce all to less than 1 </a:t>
                      </a:r>
                      <a:r>
                        <a:rPr lang="en-US" sz="2000" baseline="0" dirty="0" err="1" smtClean="0">
                          <a:latin typeface="Calibri"/>
                          <a:ea typeface="Calibri"/>
                          <a:cs typeface="Times New Roman"/>
                        </a:rPr>
                        <a:t>mrad</a:t>
                      </a:r>
                      <a:endParaRPr lang="en-US" sz="2000" baseline="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63681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Sources</a:t>
                      </a:r>
                      <a:r>
                        <a:rPr lang="en-US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 on squeezer table </a:t>
                      </a: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≤22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245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Beam</a:t>
                      </a:r>
                      <a:r>
                        <a:rPr lang="en-US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 jitter</a:t>
                      </a:r>
                      <a:endParaRPr lang="en-US" sz="20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30 </a:t>
                      </a:r>
                      <a:r>
                        <a:rPr lang="en-US" sz="2000" dirty="0" err="1" smtClean="0">
                          <a:latin typeface="Calibri"/>
                          <a:ea typeface="Calibri"/>
                          <a:cs typeface="Times New Roman"/>
                        </a:rPr>
                        <a:t>mrad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038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  <a:r>
                        <a:rPr lang="en-US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 phase noise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37mrad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4245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Detected</a:t>
                      </a:r>
                      <a:r>
                        <a:rPr lang="en-US" sz="2000" baseline="0" dirty="0" smtClean="0">
                          <a:latin typeface="Calibri"/>
                          <a:ea typeface="Calibri"/>
                          <a:cs typeface="Times New Roman"/>
                        </a:rPr>
                        <a:t> Squeezing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2+dB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6dB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Calibri"/>
                          <a:cs typeface="Times New Roman"/>
                        </a:rPr>
                        <a:t>10-15dB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631" marR="596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Phase Noise</a:t>
            </a:r>
            <a:r>
              <a:rPr lang="en-US" dirty="0" smtClean="0"/>
              <a:t> </a:t>
            </a:r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105400"/>
            <a:ext cx="8610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/>
              <a:t>Our sensor for the squeezing angle is sensitive to alignment, couples beam jitter to phase noise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noise control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500" t="16889" r="24500" b="10222"/>
          <a:stretch>
            <a:fillRect/>
          </a:stretch>
        </p:blipFill>
        <p:spPr bwMode="auto">
          <a:xfrm>
            <a:off x="4267200" y="1782170"/>
            <a:ext cx="4419600" cy="362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1600200"/>
            <a:ext cx="3886200" cy="48006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Bandwidth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limited to 10kHz by arm cavities </a:t>
            </a: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•"/>
              <a:tabLst/>
              <a:defRPr/>
            </a:pPr>
            <a:r>
              <a:rPr lang="en-US" sz="3200" noProof="0" dirty="0" smtClean="0"/>
              <a:t>Need to mitigate phase noise at the </a:t>
            </a:r>
            <a:r>
              <a:rPr lang="en-US" sz="3200" noProof="0" dirty="0" smtClean="0"/>
              <a:t>source</a:t>
            </a:r>
            <a:endParaRPr lang="en-US" sz="3200" dirty="0" smtClean="0"/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•"/>
              <a:tabLst/>
              <a:defRPr/>
            </a:pPr>
            <a:r>
              <a:rPr lang="en-US" sz="3200" dirty="0" smtClean="0"/>
              <a:t>Changes to control scheme and in vacuum OPO may be necessary for 10-15 dB of squeezing</a:t>
            </a:r>
            <a:endParaRPr lang="en-US" sz="3200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sheila\Pictures\squeezer\P1010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-152400" y="2438400"/>
            <a:ext cx="4876800" cy="3657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3810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Enhanced LIGO </a:t>
            </a:r>
          </a:p>
          <a:p>
            <a:r>
              <a:rPr lang="en-US" sz="4000" dirty="0" smtClean="0"/>
              <a:t>with squeezing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4572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Advanced LIGO </a:t>
            </a:r>
          </a:p>
          <a:p>
            <a:r>
              <a:rPr lang="en-US" sz="4000" dirty="0" smtClean="0"/>
              <a:t>with squeezing</a:t>
            </a:r>
            <a:endParaRPr lang="en-US" sz="4000" dirty="0"/>
          </a:p>
        </p:txBody>
      </p:sp>
      <p:pic>
        <p:nvPicPr>
          <p:cNvPr id="1027" name="Picture 3" descr="C:\Users\sheila\AppData\Local\Microsoft\Windows\Temporary Internet Files\Content.IE5\P0Y1FDSH\MC90007871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934" y="2923695"/>
            <a:ext cx="1622066" cy="393430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343400" y="2133600"/>
            <a:ext cx="34700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Give us 6 months,</a:t>
            </a:r>
          </a:p>
          <a:p>
            <a:r>
              <a:rPr lang="en-US" sz="2800" dirty="0" smtClean="0"/>
              <a:t>a million dollars</a:t>
            </a:r>
          </a:p>
          <a:p>
            <a:r>
              <a:rPr lang="en-US" sz="2800" dirty="0" smtClean="0"/>
              <a:t>For risk mitigation/ faster science running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7200" y="4572000"/>
            <a:ext cx="34281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	</a:t>
            </a:r>
            <a:r>
              <a:rPr lang="en-US" sz="2400" dirty="0" smtClean="0"/>
              <a:t>Auto alignment</a:t>
            </a:r>
          </a:p>
          <a:p>
            <a:r>
              <a:rPr lang="en-US" sz="2400" dirty="0" smtClean="0"/>
              <a:t>	</a:t>
            </a:r>
            <a:r>
              <a:rPr lang="en-US" sz="2400" dirty="0" smtClean="0"/>
              <a:t>Long term stability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sheila\Pictures\squeezer\P1010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-152400" y="2438400"/>
            <a:ext cx="4876800" cy="3657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3810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Enhanced LIGO </a:t>
            </a:r>
          </a:p>
          <a:p>
            <a:r>
              <a:rPr lang="en-US" sz="4000" dirty="0" smtClean="0"/>
              <a:t>with squeezing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4572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Advanced LIGO </a:t>
            </a:r>
          </a:p>
          <a:p>
            <a:r>
              <a:rPr lang="en-US" sz="4000" dirty="0" smtClean="0"/>
              <a:t>with squeezing</a:t>
            </a:r>
            <a:endParaRPr lang="en-US" sz="4000" dirty="0"/>
          </a:p>
        </p:txBody>
      </p:sp>
      <p:pic>
        <p:nvPicPr>
          <p:cNvPr id="1027" name="Picture 3" descr="C:\Users\sheila\AppData\Local\Microsoft\Windows\Temporary Internet Files\Content.IE5\P0Y1FDSH\MC90007871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5534" y="2009295"/>
            <a:ext cx="1622066" cy="39343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3810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Squeezing beyond Advanced LIGO</a:t>
            </a:r>
            <a:endParaRPr lang="en-US" sz="4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5800" y="1828800"/>
            <a:ext cx="7772400" cy="33528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Filter Cavities</a:t>
            </a: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Reduce all interferometer losses</a:t>
            </a:r>
          </a:p>
          <a:p>
            <a:pPr marL="749300" lvl="1" indent="-292100">
              <a:buClr>
                <a:schemeClr val="tx1"/>
              </a:buClr>
              <a:buSzPct val="70000"/>
              <a:buFont typeface="Arial" pitchFamily="34" charset="0"/>
              <a:buChar char="•"/>
              <a:defRPr/>
            </a:pPr>
            <a:r>
              <a:rPr lang="en-US" sz="3200" noProof="0" dirty="0" smtClean="0"/>
              <a:t>remote or active mode matching</a:t>
            </a:r>
            <a:endParaRPr lang="en-US" sz="3200" dirty="0" smtClean="0"/>
          </a:p>
          <a:p>
            <a:pPr marL="749300" lvl="1" indent="-292100">
              <a:buClr>
                <a:schemeClr val="tx1"/>
              </a:buClr>
              <a:buSzPct val="70000"/>
              <a:buFont typeface="Arial" pitchFamily="34" charset="0"/>
              <a:buChar char="•"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development 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low loss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faradays </a:t>
            </a: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•"/>
              <a:tabLst/>
              <a:defRPr/>
            </a:pPr>
            <a:r>
              <a:rPr lang="en-US" sz="3200" dirty="0" smtClean="0"/>
              <a:t>Reduce phase noise</a:t>
            </a:r>
          </a:p>
          <a:p>
            <a:pPr marL="749300" lvl="1" indent="-292100">
              <a:buClr>
                <a:schemeClr val="tx1"/>
              </a:buClr>
              <a:buSzPct val="70000"/>
              <a:buFont typeface="Arial" pitchFamily="34" charset="0"/>
              <a:buChar char="•"/>
              <a:defRPr/>
            </a:pPr>
            <a:r>
              <a:rPr lang="en-US" sz="3200" dirty="0" smtClean="0"/>
              <a:t>Rethinking control scheme</a:t>
            </a:r>
          </a:p>
          <a:p>
            <a:pPr marL="749300" lvl="1" indent="-292100">
              <a:buClr>
                <a:schemeClr val="tx1"/>
              </a:buClr>
              <a:buSzPct val="70000"/>
              <a:buFont typeface="Arial" pitchFamily="34" charset="0"/>
              <a:buChar char="•"/>
              <a:defRPr/>
            </a:pPr>
            <a:r>
              <a:rPr lang="en-US" sz="3200" dirty="0" smtClean="0"/>
              <a:t>OPO in vacuum</a:t>
            </a: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86800" cy="1828800"/>
          </a:xfrm>
          <a:noFill/>
          <a:ln>
            <a:noFill/>
          </a:ln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/>
              <a:t>LHO: Daniel </a:t>
            </a:r>
            <a:r>
              <a:rPr lang="en-US" dirty="0" err="1" smtClean="0"/>
              <a:t>Sigg</a:t>
            </a:r>
            <a:r>
              <a:rPr lang="en-US" dirty="0" smtClean="0"/>
              <a:t>, Keita </a:t>
            </a:r>
            <a:r>
              <a:rPr lang="en-US" dirty="0" err="1" smtClean="0"/>
              <a:t>Kawabe</a:t>
            </a:r>
            <a:r>
              <a:rPr lang="en-US" dirty="0" smtClean="0"/>
              <a:t>, Robert Schofield, Cheryl </a:t>
            </a:r>
            <a:r>
              <a:rPr lang="en-US" dirty="0" err="1" smtClean="0"/>
              <a:t>Vorvick</a:t>
            </a:r>
            <a:r>
              <a:rPr lang="en-US" dirty="0" smtClean="0"/>
              <a:t>, Dick Gustafson, Max </a:t>
            </a:r>
            <a:r>
              <a:rPr lang="en-US" dirty="0" err="1" smtClean="0"/>
              <a:t>Factourovich</a:t>
            </a:r>
            <a:r>
              <a:rPr lang="en-US" dirty="0" smtClean="0"/>
              <a:t>, Grant </a:t>
            </a:r>
            <a:r>
              <a:rPr lang="en-US" dirty="0" err="1" smtClean="0"/>
              <a:t>Meadors</a:t>
            </a:r>
            <a:r>
              <a:rPr lang="en-US" dirty="0" smtClean="0"/>
              <a:t>, everyone else at LHO</a:t>
            </a:r>
          </a:p>
          <a:p>
            <a:pPr>
              <a:buNone/>
            </a:pPr>
            <a:r>
              <a:rPr lang="en-US" dirty="0" smtClean="0"/>
              <a:t>MIT: Lisa </a:t>
            </a:r>
            <a:r>
              <a:rPr lang="en-US" dirty="0" err="1" smtClean="0"/>
              <a:t>Barsotti</a:t>
            </a:r>
            <a:r>
              <a:rPr lang="en-US" dirty="0" smtClean="0"/>
              <a:t>, </a:t>
            </a:r>
            <a:r>
              <a:rPr lang="en-US" dirty="0" err="1" smtClean="0"/>
              <a:t>Nergis</a:t>
            </a:r>
            <a:r>
              <a:rPr lang="en-US" dirty="0" smtClean="0"/>
              <a:t> </a:t>
            </a:r>
            <a:r>
              <a:rPr lang="en-US" dirty="0" err="1" smtClean="0"/>
              <a:t>Mavalvala</a:t>
            </a:r>
            <a:r>
              <a:rPr lang="en-US" dirty="0" smtClean="0">
                <a:solidFill>
                  <a:srgbClr val="FF0000"/>
                </a:solidFill>
              </a:rPr>
              <a:t>,</a:t>
            </a:r>
            <a:r>
              <a:rPr lang="en-US" dirty="0" smtClean="0"/>
              <a:t> Nicolas Smith-Lefebvre, Matt Evans</a:t>
            </a:r>
          </a:p>
          <a:p>
            <a:pPr>
              <a:buNone/>
            </a:pPr>
            <a:r>
              <a:rPr lang="en-US" dirty="0" smtClean="0"/>
              <a:t>ANU: </a:t>
            </a:r>
            <a:r>
              <a:rPr lang="en-US" dirty="0" err="1" smtClean="0"/>
              <a:t>Sheon</a:t>
            </a:r>
            <a:r>
              <a:rPr lang="en-US" dirty="0" smtClean="0"/>
              <a:t> Chua, Michael </a:t>
            </a:r>
            <a:r>
              <a:rPr lang="en-US" dirty="0" err="1" smtClean="0"/>
              <a:t>Stefszky</a:t>
            </a:r>
            <a:r>
              <a:rPr lang="en-US" dirty="0" smtClean="0"/>
              <a:t>, </a:t>
            </a:r>
            <a:r>
              <a:rPr lang="en-US" dirty="0" err="1" smtClean="0"/>
              <a:t>Conor</a:t>
            </a:r>
            <a:r>
              <a:rPr lang="en-US" dirty="0" smtClean="0"/>
              <a:t> Mow-Lowry, Ping </a:t>
            </a:r>
            <a:r>
              <a:rPr lang="en-US" dirty="0" err="1" smtClean="0"/>
              <a:t>Koy</a:t>
            </a:r>
            <a:r>
              <a:rPr lang="en-US" dirty="0" smtClean="0"/>
              <a:t> Lam, Ben </a:t>
            </a:r>
            <a:r>
              <a:rPr lang="en-US" dirty="0" err="1" smtClean="0"/>
              <a:t>Buchler</a:t>
            </a:r>
            <a:r>
              <a:rPr lang="en-US" dirty="0" smtClean="0"/>
              <a:t>, David McClelland</a:t>
            </a:r>
          </a:p>
          <a:p>
            <a:pPr>
              <a:buNone/>
            </a:pPr>
            <a:r>
              <a:rPr lang="en-US" dirty="0" err="1" smtClean="0"/>
              <a:t>AEI:Alexander</a:t>
            </a:r>
            <a:r>
              <a:rPr lang="en-US" dirty="0" smtClean="0"/>
              <a:t> </a:t>
            </a:r>
            <a:r>
              <a:rPr lang="en-US" dirty="0" err="1" smtClean="0"/>
              <a:t>Khalaidovski</a:t>
            </a:r>
            <a:r>
              <a:rPr lang="en-US" dirty="0" smtClean="0"/>
              <a:t>, Roman Schnabel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71800" y="304800"/>
            <a:ext cx="3733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C:\Users\sheila\Pictures\My Pictures\Sheon's Sqz Move Photos\DSCN0313.JPG"/>
          <p:cNvPicPr>
            <a:picLocks noChangeAspect="1" noChangeArrowheads="1"/>
          </p:cNvPicPr>
          <p:nvPr/>
        </p:nvPicPr>
        <p:blipFill>
          <a:blip r:embed="rId2" cstate="print"/>
          <a:srcRect l="31059" t="26938" r="33585" b="15819"/>
          <a:stretch>
            <a:fillRect/>
          </a:stretch>
        </p:blipFill>
        <p:spPr bwMode="auto">
          <a:xfrm>
            <a:off x="0" y="3352800"/>
            <a:ext cx="1600200" cy="1943100"/>
          </a:xfrm>
          <a:prstGeom prst="rect">
            <a:avLst/>
          </a:prstGeom>
          <a:noFill/>
        </p:spPr>
      </p:pic>
      <p:pic>
        <p:nvPicPr>
          <p:cNvPr id="6" name="Picture 3" descr="C:\Users\sheila\Pictures\pear butte trail\P1000593.jpg"/>
          <p:cNvPicPr>
            <a:picLocks noChangeAspect="1" noChangeArrowheads="1"/>
          </p:cNvPicPr>
          <p:nvPr/>
        </p:nvPicPr>
        <p:blipFill>
          <a:blip r:embed="rId3" cstate="print"/>
          <a:srcRect t="8889" r="27778" b="31111"/>
          <a:stretch>
            <a:fillRect/>
          </a:stretch>
        </p:blipFill>
        <p:spPr bwMode="auto">
          <a:xfrm>
            <a:off x="0" y="5108917"/>
            <a:ext cx="1647825" cy="1825283"/>
          </a:xfrm>
          <a:prstGeom prst="rect">
            <a:avLst/>
          </a:prstGeom>
          <a:noFill/>
        </p:spPr>
      </p:pic>
      <p:pic>
        <p:nvPicPr>
          <p:cNvPr id="7" name="Picture 6" descr="C:\Users\sheila\Pictures\My Pictures\2011\P1010949.JPG"/>
          <p:cNvPicPr>
            <a:picLocks noChangeAspect="1" noChangeArrowheads="1"/>
          </p:cNvPicPr>
          <p:nvPr/>
        </p:nvPicPr>
        <p:blipFill>
          <a:blip r:embed="rId4" cstate="print"/>
          <a:srcRect l="45555" t="55555" r="29259" b="11111"/>
          <a:stretch>
            <a:fillRect/>
          </a:stretch>
        </p:blipFill>
        <p:spPr bwMode="auto">
          <a:xfrm>
            <a:off x="7848600" y="3124200"/>
            <a:ext cx="1295400" cy="2286000"/>
          </a:xfrm>
          <a:prstGeom prst="rect">
            <a:avLst/>
          </a:prstGeom>
          <a:noFill/>
        </p:spPr>
      </p:pic>
      <p:pic>
        <p:nvPicPr>
          <p:cNvPr id="8" name="Picture 3" descr="C:\Users\sheila\Pictures\2011-09-22 summer 2011\nic control r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953000"/>
            <a:ext cx="2667000" cy="2000250"/>
          </a:xfrm>
          <a:prstGeom prst="rect">
            <a:avLst/>
          </a:prstGeom>
          <a:noFill/>
        </p:spPr>
      </p:pic>
      <p:pic>
        <p:nvPicPr>
          <p:cNvPr id="9" name="Picture 8" descr="C:\Users\sheila\Pictures\pear butte trail\IMG_0213.jpg"/>
          <p:cNvPicPr>
            <a:picLocks noChangeAspect="1" noChangeArrowheads="1"/>
          </p:cNvPicPr>
          <p:nvPr/>
        </p:nvPicPr>
        <p:blipFill>
          <a:blip r:embed="rId6" cstate="print"/>
          <a:srcRect l="57500" t="21250" r="7500" b="38750"/>
          <a:stretch>
            <a:fillRect/>
          </a:stretch>
        </p:blipFill>
        <p:spPr bwMode="auto">
          <a:xfrm>
            <a:off x="5562600" y="3352800"/>
            <a:ext cx="2400300" cy="1828800"/>
          </a:xfrm>
          <a:prstGeom prst="rect">
            <a:avLst/>
          </a:prstGeom>
          <a:noFill/>
        </p:spPr>
      </p:pic>
      <p:pic>
        <p:nvPicPr>
          <p:cNvPr id="10" name="Picture 2" descr="C:\Users\sheila\Pictures\My Pictures\hanford june\hanford june 0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 l="64000" t="46444" r="25080" b="34889"/>
          <a:stretch>
            <a:fillRect/>
          </a:stretch>
        </p:blipFill>
        <p:spPr bwMode="auto">
          <a:xfrm>
            <a:off x="1524000" y="49530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 cstate="print"/>
          <a:srcRect t="5556" r="83000" b="57111"/>
          <a:stretch>
            <a:fillRect/>
          </a:stretch>
        </p:blipFill>
        <p:spPr bwMode="auto">
          <a:xfrm>
            <a:off x="5334000" y="4979895"/>
            <a:ext cx="1611086" cy="195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t3.gstatic.com/images?q=tbn:ANd9GcTp3H6UCHr8oHB0KR8HjBtW_1tJAHPelgTlYYXUkODKqnLrPNo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3309056"/>
            <a:ext cx="1524000" cy="1643944"/>
          </a:xfrm>
          <a:prstGeom prst="rect">
            <a:avLst/>
          </a:prstGeom>
          <a:noFill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1" cstate="print"/>
          <a:srcRect l="41000" t="9778" r="32000" b="43111"/>
          <a:stretch>
            <a:fillRect/>
          </a:stretch>
        </p:blipFill>
        <p:spPr bwMode="auto">
          <a:xfrm>
            <a:off x="4495800" y="3505200"/>
            <a:ext cx="1524000" cy="149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sheila\Pictures\My Pictures\2011\P1010945.JPG"/>
          <p:cNvPicPr>
            <a:picLocks noChangeAspect="1" noChangeArrowheads="1"/>
          </p:cNvPicPr>
          <p:nvPr/>
        </p:nvPicPr>
        <p:blipFill>
          <a:blip r:embed="rId12" cstate="print"/>
          <a:srcRect l="55833" t="26667" r="25834" b="51111"/>
          <a:stretch>
            <a:fillRect/>
          </a:stretch>
        </p:blipFill>
        <p:spPr bwMode="auto">
          <a:xfrm>
            <a:off x="2895600" y="3505200"/>
            <a:ext cx="16764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5000" t="24000" r="55000" b="58222"/>
          <a:stretch>
            <a:fillRect/>
          </a:stretch>
        </p:blipFill>
        <p:spPr bwMode="auto">
          <a:xfrm>
            <a:off x="9906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5000" t="24000" r="55000" b="58222"/>
          <a:stretch>
            <a:fillRect/>
          </a:stretch>
        </p:blipFill>
        <p:spPr bwMode="auto">
          <a:xfrm>
            <a:off x="26670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8400" y="25146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3" cstate="print"/>
          <a:srcRect l="28000" t="33778" r="50000" b="26222"/>
          <a:stretch>
            <a:fillRect/>
          </a:stretch>
        </p:blipFill>
        <p:spPr bwMode="auto">
          <a:xfrm>
            <a:off x="1295400" y="3810000"/>
            <a:ext cx="2590800" cy="264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Coherent locking of squeezing angle</a:t>
            </a:r>
            <a:br>
              <a:rPr lang="en-US" dirty="0" smtClean="0"/>
            </a:br>
            <a:r>
              <a:rPr lang="en-US" dirty="0" smtClean="0"/>
              <a:t>inject frequency shifted sideband with coherent amplitude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0" y="1524000"/>
            <a:ext cx="116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IFO carrier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67000" y="152400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SQZ sideband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5000" t="24000" r="55000" b="58222"/>
          <a:stretch>
            <a:fillRect/>
          </a:stretch>
        </p:blipFill>
        <p:spPr bwMode="auto">
          <a:xfrm>
            <a:off x="9906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5000" t="24000" r="55000" b="58222"/>
          <a:stretch>
            <a:fillRect/>
          </a:stretch>
        </p:blipFill>
        <p:spPr bwMode="auto">
          <a:xfrm>
            <a:off x="26670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45000" t="24222" r="45000" b="58000"/>
          <a:stretch>
            <a:fillRect/>
          </a:stretch>
        </p:blipFill>
        <p:spPr bwMode="auto">
          <a:xfrm>
            <a:off x="53340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5000" t="24222" r="45000" b="58000"/>
          <a:stretch>
            <a:fillRect/>
          </a:stretch>
        </p:blipFill>
        <p:spPr bwMode="auto">
          <a:xfrm>
            <a:off x="70104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8400" y="25146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81800" y="25146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4" cstate="print"/>
          <a:srcRect l="28000" t="33778" r="50000" b="26222"/>
          <a:stretch>
            <a:fillRect/>
          </a:stretch>
        </p:blipFill>
        <p:spPr bwMode="auto">
          <a:xfrm>
            <a:off x="1295400" y="3810000"/>
            <a:ext cx="2590800" cy="264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 l="53500" t="33778" r="25500" b="26222"/>
          <a:stretch>
            <a:fillRect/>
          </a:stretch>
        </p:blipFill>
        <p:spPr bwMode="auto">
          <a:xfrm>
            <a:off x="5638800" y="3782786"/>
            <a:ext cx="2514600" cy="269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Squeezing angle error signal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0" y="1524000"/>
            <a:ext cx="116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IFO carrier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486400" y="1447800"/>
            <a:ext cx="116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IFO carrier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67000" y="152400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SQZ sideband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010400" y="144780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SQZ sideband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5000" t="24000" r="55000" b="58222"/>
          <a:stretch>
            <a:fillRect/>
          </a:stretch>
        </p:blipFill>
        <p:spPr bwMode="auto">
          <a:xfrm>
            <a:off x="4572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5000" t="24000" r="55000" b="58222"/>
          <a:stretch>
            <a:fillRect/>
          </a:stretch>
        </p:blipFill>
        <p:spPr bwMode="auto">
          <a:xfrm>
            <a:off x="49530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45000" t="24222" r="45000" b="58000"/>
          <a:stretch>
            <a:fillRect/>
          </a:stretch>
        </p:blipFill>
        <p:spPr bwMode="auto">
          <a:xfrm>
            <a:off x="23622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5000" t="24222" r="45000" b="58000"/>
          <a:stretch>
            <a:fillRect/>
          </a:stretch>
        </p:blipFill>
        <p:spPr bwMode="auto">
          <a:xfrm>
            <a:off x="70866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985918" y="2514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91000" y="24384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Squeezing angle error signal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29400" y="2438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7" name="Double Bracket 16"/>
          <p:cNvSpPr/>
          <p:nvPr/>
        </p:nvSpPr>
        <p:spPr>
          <a:xfrm>
            <a:off x="228600" y="1524000"/>
            <a:ext cx="3886200" cy="2209800"/>
          </a:xfrm>
          <a:prstGeom prst="bracketPair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uble Bracket 17"/>
          <p:cNvSpPr/>
          <p:nvPr/>
        </p:nvSpPr>
        <p:spPr>
          <a:xfrm>
            <a:off x="4648200" y="1447800"/>
            <a:ext cx="4343400" cy="2209800"/>
          </a:xfrm>
          <a:prstGeom prst="bracketPair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 cstate="print"/>
          <a:srcRect l="28500" t="20445" r="25000" b="50222"/>
          <a:stretch>
            <a:fillRect/>
          </a:stretch>
        </p:blipFill>
        <p:spPr bwMode="auto">
          <a:xfrm>
            <a:off x="990600" y="3962400"/>
            <a:ext cx="7086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676400" y="1371600"/>
            <a:ext cx="116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IFO carrier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96000" y="137160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SQZ sideband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5000" t="24000" r="55000" b="58222"/>
          <a:stretch>
            <a:fillRect/>
          </a:stretch>
        </p:blipFill>
        <p:spPr bwMode="auto">
          <a:xfrm>
            <a:off x="5334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5000" t="24000" r="55000" b="58222"/>
          <a:stretch>
            <a:fillRect/>
          </a:stretch>
        </p:blipFill>
        <p:spPr bwMode="auto">
          <a:xfrm>
            <a:off x="50292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45000" t="24222" r="45000" b="58000"/>
          <a:stretch>
            <a:fillRect/>
          </a:stretch>
        </p:blipFill>
        <p:spPr bwMode="auto">
          <a:xfrm>
            <a:off x="25146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5000" t="24222" r="45000" b="58000"/>
          <a:stretch>
            <a:fillRect/>
          </a:stretch>
        </p:blipFill>
        <p:spPr bwMode="auto">
          <a:xfrm>
            <a:off x="70866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057400" y="2590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24384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Squeezing angle error signal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29400" y="2438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7" name="Double Bracket 16"/>
          <p:cNvSpPr/>
          <p:nvPr/>
        </p:nvSpPr>
        <p:spPr>
          <a:xfrm>
            <a:off x="228600" y="1524000"/>
            <a:ext cx="4114800" cy="2209800"/>
          </a:xfrm>
          <a:prstGeom prst="bracketPair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uble Bracket 17"/>
          <p:cNvSpPr/>
          <p:nvPr/>
        </p:nvSpPr>
        <p:spPr>
          <a:xfrm>
            <a:off x="4648200" y="1447800"/>
            <a:ext cx="4343400" cy="2209800"/>
          </a:xfrm>
          <a:prstGeom prst="bracketPair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533400" y="3810000"/>
            <a:ext cx="8229600" cy="3306763"/>
          </a:xfrm>
        </p:spPr>
        <p:txBody>
          <a:bodyPr>
            <a:normAutofit/>
          </a:bodyPr>
          <a:lstStyle/>
          <a:p>
            <a:r>
              <a:rPr lang="en-US" dirty="0" smtClean="0"/>
              <a:t>Static misalignments will cause a change in the demodulation phase needed to detect the maximum squeezing</a:t>
            </a:r>
          </a:p>
          <a:p>
            <a:r>
              <a:rPr lang="en-US" dirty="0" smtClean="0"/>
              <a:t>Beam jitter will add phase noise, especially when beating against a static misalignment.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76400" y="1447800"/>
            <a:ext cx="116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IFO carrier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172200" y="137160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SQZ sideband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152400"/>
            <a:ext cx="10134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Phase noise reduced by changing IFO alignment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648866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Auto alignment may reduce phase noise, keep it more stable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5000" t="16000" r="24000" b="12000"/>
          <a:stretch>
            <a:fillRect/>
          </a:stretch>
        </p:blipFill>
        <p:spPr bwMode="auto">
          <a:xfrm>
            <a:off x="1219200" y="1371600"/>
            <a:ext cx="6477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609600" y="0"/>
            <a:ext cx="7010400" cy="946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dirty="0" smtClean="0">
                <a:solidFill>
                  <a:srgbClr val="FFFFFF"/>
                </a:solidFill>
                <a:latin typeface="Arial" charset="0"/>
              </a:rPr>
              <a:t>Control Scheme</a:t>
            </a:r>
            <a:endParaRPr lang="en-US" sz="28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 l="6000" t="17778" r="25000" b="11111"/>
          <a:stretch>
            <a:fillRect/>
          </a:stretch>
        </p:blipFill>
        <p:spPr bwMode="auto">
          <a:xfrm>
            <a:off x="533400" y="1143000"/>
            <a:ext cx="8031480" cy="465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86200" y="5983069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Modeled before construction of the squeezer to understand phase noise propagation</a:t>
            </a:r>
            <a:endParaRPr lang="en-US" dirty="0"/>
          </a:p>
        </p:txBody>
      </p:sp>
      <p:pic>
        <p:nvPicPr>
          <p:cNvPr id="5" name="Picture 1" descr="C:\Users\sheila\Pictures\squeezer\P1010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00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 cstate="print"/>
          <a:srcRect l="38000" t="26667" r="25000" b="32444"/>
          <a:stretch>
            <a:fillRect/>
          </a:stretch>
        </p:blipFill>
        <p:spPr bwMode="auto">
          <a:xfrm>
            <a:off x="3124200" y="1905000"/>
            <a:ext cx="5638800" cy="35052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4" name="Down Arrow 3"/>
          <p:cNvSpPr/>
          <p:nvPr/>
        </p:nvSpPr>
        <p:spPr bwMode="auto">
          <a:xfrm rot="18107569">
            <a:off x="3513678" y="2950798"/>
            <a:ext cx="381000" cy="2383678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33600"/>
            <a:ext cx="32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Operating point is at a minimum, any fluctuation leads to an increase in noise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38200" y="457200"/>
            <a:ext cx="80010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dirty="0" smtClean="0">
                <a:solidFill>
                  <a:srgbClr val="FFFFFF"/>
                </a:solidFill>
                <a:latin typeface="Arial" charset="0"/>
              </a:rPr>
              <a:t>Phase Noise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53400" y="548640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Goda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571500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For higher levels of squeezing, the “dip” gets steeper so phase noise has a larger effect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38200" y="457200"/>
            <a:ext cx="80010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 smtClean="0">
                <a:solidFill>
                  <a:srgbClr val="FFFFFF"/>
                </a:solidFill>
                <a:latin typeface="Arial" charset="0"/>
              </a:rPr>
              <a:t>Phase Noise also limits squeezing</a:t>
            </a:r>
          </a:p>
        </p:txBody>
      </p:sp>
      <p:pic>
        <p:nvPicPr>
          <p:cNvPr id="398339" name="Picture 3"/>
          <p:cNvPicPr>
            <a:picLocks noChangeAspect="1" noChangeArrowheads="1"/>
          </p:cNvPicPr>
          <p:nvPr/>
        </p:nvPicPr>
        <p:blipFill>
          <a:blip r:embed="rId2" cstate="print"/>
          <a:srcRect l="25000" t="15111" r="22000" b="12889"/>
          <a:stretch>
            <a:fillRect/>
          </a:stretch>
        </p:blipFill>
        <p:spPr bwMode="auto">
          <a:xfrm>
            <a:off x="1524000" y="1779198"/>
            <a:ext cx="6400800" cy="489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Enhanced LIGO with squeezing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500" t="20445" r="25000" b="9333"/>
          <a:stretch>
            <a:fillRect/>
          </a:stretch>
        </p:blipFill>
        <p:spPr bwMode="auto">
          <a:xfrm>
            <a:off x="304800" y="1219200"/>
            <a:ext cx="6705600" cy="535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715000" y="3962400"/>
            <a:ext cx="1237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2.1 dB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Squeezing Results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514600"/>
            <a:ext cx="2286000" cy="31543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2.25 dB quantum enhancement</a:t>
            </a:r>
          </a:p>
          <a:p>
            <a:r>
              <a:rPr lang="en-US" sz="2000" dirty="0" smtClean="0"/>
              <a:t>Some squeezing down to nearly 100 Hz</a:t>
            </a:r>
          </a:p>
          <a:p>
            <a:r>
              <a:rPr lang="en-US" sz="2000" dirty="0" smtClean="0"/>
              <a:t>Technical noise from IFO causes peaks</a:t>
            </a:r>
          </a:p>
          <a:p>
            <a:endParaRPr lang="en-US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3000" t="14222" r="27000" b="10222"/>
          <a:stretch>
            <a:fillRect/>
          </a:stretch>
        </p:blipFill>
        <p:spPr bwMode="auto">
          <a:xfrm>
            <a:off x="2590800" y="1371600"/>
            <a:ext cx="6248400" cy="531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 l="27500" t="18667" r="24000" b="12889"/>
          <a:stretch>
            <a:fillRect/>
          </a:stretch>
        </p:blipFill>
        <p:spPr bwMode="auto">
          <a:xfrm>
            <a:off x="838200" y="609600"/>
            <a:ext cx="7391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 l="24500" t="15111" r="25000" b="10222"/>
          <a:stretch>
            <a:fillRect/>
          </a:stretch>
        </p:blipFill>
        <p:spPr bwMode="auto">
          <a:xfrm>
            <a:off x="838200" y="228600"/>
            <a:ext cx="7696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heila\Pictures\squeezer\P1010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1371600" y="152400"/>
            <a:ext cx="5486400" cy="73152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 bwMode="auto">
          <a:xfrm>
            <a:off x="2055197" y="4058821"/>
            <a:ext cx="611803" cy="1297406"/>
          </a:xfrm>
          <a:prstGeom prst="rect">
            <a:avLst/>
          </a:prstGeom>
          <a:noFill/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352800" y="3505200"/>
            <a:ext cx="407869" cy="583833"/>
          </a:xfrm>
          <a:prstGeom prst="rect">
            <a:avLst/>
          </a:prstGeom>
          <a:noFill/>
          <a:ln w="63500" cap="flat" cmpd="sng" algn="ctr">
            <a:solidFill>
              <a:srgbClr val="37FB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2590800"/>
            <a:ext cx="2438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7FB1D"/>
                </a:solidFill>
                <a:latin typeface="+mn-lt"/>
              </a:rPr>
              <a:t>Second Harmonic Generator</a:t>
            </a:r>
            <a:endParaRPr lang="en-US" sz="2400" b="1" dirty="0">
              <a:solidFill>
                <a:srgbClr val="37FB1D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760" y="5528526"/>
            <a:ext cx="1263012" cy="646331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Laser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4960203"/>
            <a:ext cx="25363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+mn-lt"/>
              </a:rPr>
              <a:t>Optical Paramet</a:t>
            </a:r>
            <a:r>
              <a:rPr lang="en-US" sz="2400" b="1" dirty="0" smtClean="0">
                <a:solidFill>
                  <a:srgbClr val="7030A0"/>
                </a:solidFill>
              </a:rPr>
              <a:t>ric </a:t>
            </a:r>
            <a:r>
              <a:rPr lang="en-US" sz="2400" b="1" dirty="0" smtClean="0">
                <a:solidFill>
                  <a:srgbClr val="7030A0"/>
                </a:solidFill>
                <a:latin typeface="+mn-lt"/>
              </a:rPr>
              <a:t>Oscillator</a:t>
            </a:r>
            <a:endParaRPr lang="en-US" sz="24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781800" y="1219200"/>
            <a:ext cx="1291584" cy="1621758"/>
          </a:xfrm>
          <a:prstGeom prst="rect">
            <a:avLst/>
          </a:prstGeom>
          <a:noFill/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cxnSp>
        <p:nvCxnSpPr>
          <p:cNvPr id="11" name="Elbow Connector 10"/>
          <p:cNvCxnSpPr>
            <a:stCxn id="4" idx="0"/>
          </p:cNvCxnSpPr>
          <p:nvPr/>
        </p:nvCxnSpPr>
        <p:spPr bwMode="auto">
          <a:xfrm rot="5400000" flipH="1" flipV="1">
            <a:off x="2656890" y="3438010"/>
            <a:ext cx="325020" cy="916602"/>
          </a:xfrm>
          <a:prstGeom prst="bentConnector2">
            <a:avLst/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Elbow Connector 22"/>
          <p:cNvCxnSpPr>
            <a:endCxn id="10" idx="2"/>
          </p:cNvCxnSpPr>
          <p:nvPr/>
        </p:nvCxnSpPr>
        <p:spPr bwMode="auto">
          <a:xfrm rot="5400000" flipH="1" flipV="1">
            <a:off x="6582075" y="2888285"/>
            <a:ext cx="892843" cy="798191"/>
          </a:xfrm>
          <a:prstGeom prst="bentConnector3">
            <a:avLst>
              <a:gd name="adj1" fmla="val 3112"/>
            </a:avLst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32"/>
          <p:cNvCxnSpPr>
            <a:endCxn id="8" idx="1"/>
          </p:cNvCxnSpPr>
          <p:nvPr/>
        </p:nvCxnSpPr>
        <p:spPr bwMode="auto">
          <a:xfrm>
            <a:off x="3810000" y="3657600"/>
            <a:ext cx="1859484" cy="398113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63500" cap="flat" cmpd="sng" algn="ctr">
            <a:solidFill>
              <a:srgbClr val="37FB1D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Elbow Connector 22"/>
          <p:cNvCxnSpPr/>
          <p:nvPr/>
        </p:nvCxnSpPr>
        <p:spPr bwMode="auto">
          <a:xfrm rot="5400000">
            <a:off x="6432550" y="4762500"/>
            <a:ext cx="1911350" cy="635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63500" cap="flat" cmpd="sng" algn="ctr">
            <a:solidFill>
              <a:srgbClr val="C00000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875266" y="1212583"/>
            <a:ext cx="1659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latin typeface="+mn-lt"/>
              </a:rPr>
              <a:t>Homodyne </a:t>
            </a:r>
          </a:p>
          <a:p>
            <a:r>
              <a:rPr lang="en-US" b="1" dirty="0" smtClean="0">
                <a:solidFill>
                  <a:srgbClr val="FFC000"/>
                </a:solidFill>
                <a:latin typeface="+mn-lt"/>
              </a:rPr>
              <a:t>Detector</a:t>
            </a:r>
            <a:endParaRPr lang="en-US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86482" y="5757126"/>
            <a:ext cx="21051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latin typeface="+mn-lt"/>
              </a:rPr>
              <a:t>Interferometer 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Anti Symmetric</a:t>
            </a:r>
            <a:r>
              <a:rPr lang="en-US" b="1" dirty="0" smtClean="0">
                <a:solidFill>
                  <a:srgbClr val="FFC000"/>
                </a:solidFill>
                <a:latin typeface="+mn-lt"/>
              </a:rPr>
              <a:t> Port</a:t>
            </a:r>
            <a:endParaRPr lang="en-US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609600" y="0"/>
            <a:ext cx="7010400" cy="946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dirty="0" smtClean="0">
                <a:solidFill>
                  <a:srgbClr val="FFFFFF"/>
                </a:solidFill>
                <a:latin typeface="Arial" charset="0"/>
              </a:rPr>
              <a:t>A squeezer table</a:t>
            </a:r>
            <a:endParaRPr lang="en-US" sz="2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669484" y="3212399"/>
            <a:ext cx="883715" cy="1686628"/>
          </a:xfrm>
          <a:prstGeom prst="rect">
            <a:avLst/>
          </a:prstGeom>
          <a:noFill/>
          <a:ln w="635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Enhanced LIGO with squeezing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500" t="20445" r="25000" b="9333"/>
          <a:stretch>
            <a:fillRect/>
          </a:stretch>
        </p:blipFill>
        <p:spPr bwMode="auto">
          <a:xfrm>
            <a:off x="304800" y="1219200"/>
            <a:ext cx="6705600" cy="535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1981200" y="4648200"/>
            <a:ext cx="1752600" cy="1371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29692" t="21674" r="26040" b="15613"/>
          <a:stretch>
            <a:fillRect/>
          </a:stretch>
        </p:blipFill>
        <p:spPr bwMode="auto">
          <a:xfrm>
            <a:off x="4191000" y="1295400"/>
            <a:ext cx="4876800" cy="3886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 flipV="1">
            <a:off x="2286000" y="1295400"/>
            <a:ext cx="1905000" cy="35052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" idx="5"/>
          </p:cNvCxnSpPr>
          <p:nvPr/>
        </p:nvCxnSpPr>
        <p:spPr>
          <a:xfrm flipV="1">
            <a:off x="3477137" y="5181600"/>
            <a:ext cx="5514463" cy="63733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191000" y="1295400"/>
            <a:ext cx="4876800" cy="38862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Best broadband sensitivity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5500" t="20444" r="25500" b="10222"/>
          <a:stretch>
            <a:fillRect/>
          </a:stretch>
        </p:blipFill>
        <p:spPr bwMode="auto">
          <a:xfrm>
            <a:off x="1203569" y="1295400"/>
            <a:ext cx="679743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</a:t>
            </a:r>
            <a:r>
              <a:rPr lang="en-US" dirty="0" smtClean="0"/>
              <a:t>equirements </a:t>
            </a:r>
            <a:r>
              <a:rPr lang="en-US" dirty="0" smtClean="0"/>
              <a:t>for Advanced LIGO + squeezing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2971800" cy="5334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Frequency dependent squeezing angle</a:t>
            </a:r>
          </a:p>
          <a:p>
            <a:pPr>
              <a:buNone/>
            </a:pPr>
            <a:r>
              <a:rPr lang="en-US" sz="2400" dirty="0" smtClean="0"/>
              <a:t>	</a:t>
            </a:r>
            <a:r>
              <a:rPr lang="en-US" sz="2400" dirty="0" smtClean="0"/>
              <a:t>(Jan </a:t>
            </a:r>
            <a:r>
              <a:rPr lang="en-US" sz="2400" dirty="0" smtClean="0"/>
              <a:t>Harms and Patrick </a:t>
            </a:r>
            <a:r>
              <a:rPr lang="en-US" sz="2400" dirty="0" err="1" smtClean="0"/>
              <a:t>Kwee</a:t>
            </a:r>
            <a:r>
              <a:rPr lang="en-US" sz="2400" dirty="0" smtClean="0"/>
              <a:t> talks)</a:t>
            </a:r>
            <a:endParaRPr lang="en-US" sz="2400" dirty="0" smtClean="0"/>
          </a:p>
          <a:p>
            <a:r>
              <a:rPr lang="en-US" sz="2400" dirty="0" smtClean="0"/>
              <a:t>More sensitive to acoustic noise added by squeezing</a:t>
            </a:r>
            <a:endParaRPr lang="en-US" sz="2400" dirty="0" smtClean="0"/>
          </a:p>
          <a:p>
            <a:r>
              <a:rPr lang="en-US" sz="2400" dirty="0" smtClean="0"/>
              <a:t>Higher level of squeezing </a:t>
            </a:r>
            <a:r>
              <a:rPr lang="en-US" sz="2400" dirty="0" smtClean="0"/>
              <a:t>desired</a:t>
            </a:r>
            <a:endParaRPr lang="en-US" sz="24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5500" t="18667" r="25500" b="9333"/>
          <a:stretch>
            <a:fillRect/>
          </a:stretch>
        </p:blipFill>
        <p:spPr bwMode="auto">
          <a:xfrm>
            <a:off x="3275659" y="1699727"/>
            <a:ext cx="5563541" cy="4598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Acoustic Noise Coupling</a:t>
            </a:r>
            <a:endParaRPr lang="en-US" dirty="0"/>
          </a:p>
        </p:txBody>
      </p:sp>
      <p:pic>
        <p:nvPicPr>
          <p:cNvPr id="124929" name="Picture 1"/>
          <p:cNvPicPr>
            <a:picLocks noChangeAspect="1" noChangeArrowheads="1"/>
          </p:cNvPicPr>
          <p:nvPr/>
        </p:nvPicPr>
        <p:blipFill>
          <a:blip r:embed="rId2" cstate="print"/>
          <a:srcRect l="25000" t="16000" r="25500" b="9333"/>
          <a:stretch>
            <a:fillRect/>
          </a:stretch>
        </p:blipFill>
        <p:spPr bwMode="auto">
          <a:xfrm>
            <a:off x="990600" y="990600"/>
            <a:ext cx="6681106" cy="566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Mitigate Acoustic couplings</a:t>
            </a:r>
            <a:endParaRPr lang="en-US" dirty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888" y="1268164"/>
            <a:ext cx="5410312" cy="360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867400" y="1371600"/>
            <a:ext cx="2971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Reduce relative motion between squeezer and interferometer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34290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Advanced LIGO </a:t>
            </a:r>
            <a:r>
              <a:rPr lang="en-US" dirty="0" smtClean="0"/>
              <a:t>Pre Stabilized Laser </a:t>
            </a:r>
            <a:r>
              <a:rPr lang="en-US" dirty="0" smtClean="0"/>
              <a:t>enclosure and table:</a:t>
            </a:r>
          </a:p>
          <a:p>
            <a:r>
              <a:rPr lang="en-US" dirty="0" smtClean="0"/>
              <a:t>Factor of 10 reduction in motion demonstrated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380672"/>
            <a:ext cx="7992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Other options:  </a:t>
            </a:r>
          </a:p>
          <a:p>
            <a:r>
              <a:rPr lang="en-US" sz="2400" dirty="0" smtClean="0"/>
              <a:t>Improved isolation from </a:t>
            </a:r>
            <a:r>
              <a:rPr lang="en-US" sz="2400" dirty="0" smtClean="0"/>
              <a:t>Faradays (factor of 3) </a:t>
            </a:r>
            <a:endParaRPr lang="en-US" sz="2400" dirty="0" smtClean="0"/>
          </a:p>
          <a:p>
            <a:r>
              <a:rPr lang="en-US" sz="2400" dirty="0" smtClean="0"/>
              <a:t>Move OPO in vacuum onto seismic isolation </a:t>
            </a:r>
            <a:r>
              <a:rPr lang="en-US" sz="2400" dirty="0" smtClean="0"/>
              <a:t>table</a:t>
            </a:r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029200"/>
            <a:ext cx="7772400" cy="12954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Losses and phase noise will limit the performance of a squeezer for Advanced LIGO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419600" y="1143000"/>
            <a:ext cx="4343400" cy="3124200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You want more than 2 dB of noise reduction!</a:t>
            </a:r>
            <a:endParaRPr lang="en-US" dirty="0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 l="37210" t="27603" r="38053" b="21871"/>
          <a:stretch>
            <a:fillRect/>
          </a:stretch>
        </p:blipFill>
        <p:spPr bwMode="auto">
          <a:xfrm>
            <a:off x="609600" y="533400"/>
            <a:ext cx="3581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36289</TotalTime>
  <Words>667</Words>
  <Application>Microsoft Office PowerPoint</Application>
  <PresentationFormat>On-screen Show (4:3)</PresentationFormat>
  <Paragraphs>155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Enhanced LIGO with squeezing: Lessons Learned for Advanced LIGO and beyond</vt:lpstr>
      <vt:lpstr>Slide 2</vt:lpstr>
      <vt:lpstr> Enhanced LIGO with squeezing</vt:lpstr>
      <vt:lpstr> Enhanced LIGO with squeezing</vt:lpstr>
      <vt:lpstr> Best broadband sensitivity</vt:lpstr>
      <vt:lpstr>Requirements for Advanced LIGO + squeezing</vt:lpstr>
      <vt:lpstr>Acoustic Noise Coupling</vt:lpstr>
      <vt:lpstr>Mitigate Acoustic couplings</vt:lpstr>
      <vt:lpstr> You want more than 2 dB of noise reduction!</vt:lpstr>
      <vt:lpstr>Losses destroy squeezing </vt:lpstr>
      <vt:lpstr>Slide 11</vt:lpstr>
      <vt:lpstr>Slide 12</vt:lpstr>
      <vt:lpstr>Slide 13</vt:lpstr>
      <vt:lpstr>Slide 14</vt:lpstr>
      <vt:lpstr>Slide 15</vt:lpstr>
      <vt:lpstr>Loss goals</vt:lpstr>
      <vt:lpstr>Phase Noise goals</vt:lpstr>
      <vt:lpstr>Phase noise control</vt:lpstr>
      <vt:lpstr>Slide 19</vt:lpstr>
      <vt:lpstr>Slide 20</vt:lpstr>
      <vt:lpstr>Slide 21</vt:lpstr>
      <vt:lpstr>Coherent locking of squeezing angle inject frequency shifted sideband with coherent amplitude</vt:lpstr>
      <vt:lpstr>Squeezing angle error signal</vt:lpstr>
      <vt:lpstr>Squeezing angle error signal</vt:lpstr>
      <vt:lpstr>Squeezing angle error signal</vt:lpstr>
      <vt:lpstr>Phase noise reduced by changing IFO alignment</vt:lpstr>
      <vt:lpstr>Slide 27</vt:lpstr>
      <vt:lpstr>Slide 28</vt:lpstr>
      <vt:lpstr>Slide 29</vt:lpstr>
      <vt:lpstr> Squeezing Results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H1 Squeezing Test Results</dc:title>
  <dc:creator>sheila</dc:creator>
  <cp:lastModifiedBy>sheila</cp:lastModifiedBy>
  <cp:revision>498</cp:revision>
  <dcterms:created xsi:type="dcterms:W3CDTF">2012-03-14T18:17:32Z</dcterms:created>
  <dcterms:modified xsi:type="dcterms:W3CDTF">2012-05-16T18:05:46Z</dcterms:modified>
</cp:coreProperties>
</file>