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0C4F4-6AC6-424C-A90C-2AC5C2602D08}" type="datetimeFigureOut">
              <a:rPr lang="en-US"/>
              <a:pPr/>
              <a:t>6/13/12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0D1EE-5076-D841-AF7B-1505EE86F4D2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45218-B1E5-FF42-984B-3CB06D2A0D87}" type="datetimeFigureOut">
              <a:rPr lang="en-US"/>
              <a:pPr/>
              <a:t>6/13/12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C2155-CF32-D14D-A5CE-70A28881064A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G1200632-v3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AC18-3FE6-E842-965E-DA02288964F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G1200632-v3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AC18-3FE6-E842-965E-DA02288964F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G1200632-v3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AC18-3FE6-E842-965E-DA02288964F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G1200632-v3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AC18-3FE6-E842-965E-DA02288964F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G1200632-v3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AC18-3FE6-E842-965E-DA02288964F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G1200632-v3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AC18-3FE6-E842-965E-DA02288964F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G1200632-v3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AC18-3FE6-E842-965E-DA02288964F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G1200632-v3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AC18-3FE6-E842-965E-DA02288964F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G1200632-v3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AC18-3FE6-E842-965E-DA02288964F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G1200632-v3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AC18-3FE6-E842-965E-DA02288964F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G1200632-v3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AC18-3FE6-E842-965E-DA02288964F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G1200632-v3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AC18-3FE6-E842-965E-DA02288964F3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6" Type="http://schemas.openxmlformats.org/officeDocument/2006/relationships/image" Target="../media/image11.pdf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Towards aLIGO Heirarchical Control Scheme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J. Kissel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G1200632-v3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AC18-3FE6-E842-965E-DA02288964F3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6470" y="0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600"/>
              <a:t>The remaining To-Do list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470" y="1143000"/>
            <a:ext cx="8209482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/>
              <a:t> Complete assessment of output path for all suspensions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/>
              <a:t> Get the latest input motion models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/>
              <a:t> Design appropriate locking filters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/>
              <a:t> Show stability / compatibility of design, show open loop gains and crossovers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/>
              <a:t> Get infrastructure up and running to push these filters out in a reasonably automated fashion</a:t>
            </a:r>
          </a:p>
          <a:p>
            <a:pPr>
              <a:buFont typeface="Arial"/>
              <a:buChar char="•"/>
            </a:pPr>
            <a:endParaRPr lang="en-US" sz="2400"/>
          </a:p>
          <a:p>
            <a:pPr>
              <a:buFont typeface="Arial"/>
              <a:buChar char="•"/>
            </a:pPr>
            <a:endParaRPr lang="en-US" sz="2400"/>
          </a:p>
          <a:p>
            <a:pPr>
              <a:buFont typeface="Arial"/>
              <a:buChar char="•"/>
            </a:pPr>
            <a:r>
              <a:rPr lang="en-US" sz="2400"/>
              <a:t> Starting with HSTSs (for IMC control) because they’re more simple then moving on immediately to QUADs (for single arm control)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G1200632-v3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AC18-3FE6-E842-965E-DA02288964F3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902" y="77780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/>
              <a:t>Brett’s Doc T1000242</a:t>
            </a:r>
          </a:p>
          <a:p>
            <a:pPr lvl="1"/>
            <a:r>
              <a:rPr lang="en-US" sz="2400"/>
              <a:t>Pros and cons of distributed vs. heirarchical control</a:t>
            </a:r>
          </a:p>
          <a:p>
            <a:pPr lvl="1"/>
            <a:r>
              <a:rPr lang="en-US" sz="2400"/>
              <a:t>Points out how/why cross-overs are important</a:t>
            </a:r>
          </a:p>
          <a:p>
            <a:pPr lvl="1"/>
            <a:r>
              <a:rPr lang="en-US" sz="2400"/>
              <a:t> Describes, in general, the right math</a:t>
            </a:r>
          </a:p>
          <a:p>
            <a:pPr lvl="1"/>
            <a:r>
              <a:rPr lang="en-US" sz="2400"/>
              <a:t> Developed for/on the Noise-Prototype QUAD at LASTI</a:t>
            </a:r>
          </a:p>
        </p:txBody>
      </p:sp>
      <p:pic>
        <p:nvPicPr>
          <p:cNvPr id="4" name="Picture 3" descr="badcrossovers_T1000242_Fig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386618" y="3136209"/>
            <a:ext cx="5757382" cy="372179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470" y="0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600"/>
              <a:t>The History	</a:t>
            </a:r>
          </a:p>
        </p:txBody>
      </p:sp>
      <p:pic>
        <p:nvPicPr>
          <p:cNvPr id="9" name="Picture 8" descr="T1000242_Fig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3136209"/>
            <a:ext cx="3536501" cy="342744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G1200632-v3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AC18-3FE6-E842-965E-DA02288964F3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68" y="1436958"/>
            <a:ext cx="9020531" cy="52008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/>
              <a:t>Different electronics (frequency response will be compensated, but gains are different)</a:t>
            </a:r>
          </a:p>
          <a:p>
            <a:pPr>
              <a:spcAft>
                <a:spcPts val="1200"/>
              </a:spcAft>
            </a:pPr>
            <a:r>
              <a:rPr lang="en-US" sz="2800"/>
              <a:t>Several cavity signals vs. just one </a:t>
            </a:r>
          </a:p>
          <a:p>
            <a:pPr>
              <a:spcAft>
                <a:spcPts val="1200"/>
              </a:spcAft>
            </a:pPr>
            <a:r>
              <a:rPr lang="en-US" sz="2800"/>
              <a:t>Control signals sent to several different types of suspensions</a:t>
            </a:r>
          </a:p>
          <a:p>
            <a:pPr>
              <a:spcAft>
                <a:spcPts val="1200"/>
              </a:spcAft>
            </a:pPr>
            <a:r>
              <a:rPr lang="en-US" sz="2800"/>
              <a:t> Better (?) sensing</a:t>
            </a:r>
          </a:p>
          <a:p>
            <a:pPr>
              <a:spcAft>
                <a:spcPts val="1200"/>
              </a:spcAft>
            </a:pPr>
            <a:r>
              <a:rPr lang="en-US" sz="2800"/>
              <a:t>More complete model(s) / new understanding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6470" y="0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en-US" sz="3600"/>
              <a:t>Why the aLIGO Scheme Will be Different</a:t>
            </a:r>
            <a:br>
              <a:rPr lang="en-US" sz="3600"/>
            </a:br>
            <a:r>
              <a:rPr lang="en-US" sz="3556"/>
              <a:t>than what Brett did</a:t>
            </a:r>
            <a:r>
              <a:rPr lang="en-US" sz="3600"/>
              <a:t>	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G1200632-v3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AC18-3FE6-E842-965E-DA02288964F3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eirarchyschem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038344" y="2112264"/>
            <a:ext cx="4208526" cy="4416552"/>
          </a:xfrm>
          <a:prstGeom prst="rect">
            <a:avLst/>
          </a:prstGeom>
        </p:spPr>
      </p:pic>
      <p:pic>
        <p:nvPicPr>
          <p:cNvPr id="27" name="Picture 26" descr="simpleifoloo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144" y="2176272"/>
            <a:ext cx="4995672" cy="41658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236" y="127935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/>
              <a:t>Artifically separate the global control “plant”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6470" y="0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en-US" sz="3600"/>
              <a:t>Why the aLIGO Scheme Will be Different</a:t>
            </a:r>
            <a:br>
              <a:rPr lang="en-US" sz="3600"/>
            </a:br>
            <a:r>
              <a:rPr lang="en-US" sz="3556"/>
              <a:t>than what Brett did</a:t>
            </a:r>
            <a:r>
              <a:rPr lang="en-US" sz="3600"/>
              <a:t>	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4256214" y="2467211"/>
            <a:ext cx="1464771" cy="14252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03769" y="4644620"/>
            <a:ext cx="1425281" cy="797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64848" y="556502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 nm/ct @DC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59011" y="5620654"/>
            <a:ext cx="158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Falls as f</a:t>
            </a:r>
            <a:r>
              <a:rPr lang="en-US" baseline="30000"/>
              <a:t>2</a:t>
            </a:r>
            <a:r>
              <a:rPr lang="en-US"/>
              <a:t> at HF</a:t>
            </a:r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6419092" y="5749694"/>
            <a:ext cx="36375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7314273" y="5805320"/>
            <a:ext cx="24473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3274" y="6370347"/>
            <a:ext cx="252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0 deg phase at DC, -180 deg phase above resonances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G1200632-v3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AC18-3FE6-E842-965E-DA02288964F3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470" y="0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600"/>
              <a:t>The “For starters” aLIGO Scheme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70" y="1143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/>
              <a:t>Science mode configuration of aLIGO control scheme from the ISC FDR (and discussions with Peter &amp; M. Evans)</a:t>
            </a:r>
          </a:p>
          <a:p>
            <a:pPr lvl="1"/>
            <a:r>
              <a:rPr lang="en-US" sz="2000"/>
              <a:t>See T1000298 (ISC, LSC), T070247 (ISC, ) and T0900511 (ASC)</a:t>
            </a:r>
          </a:p>
          <a:p>
            <a:endParaRPr lang="en-US" sz="2400"/>
          </a:p>
          <a:p>
            <a:r>
              <a:rPr lang="en-US" sz="2400"/>
              <a:t>Diagram is covered with grains of salt, since it depends on what we get from SEI+SUS, what SNR we get from the various optical ports, power level, the balance between coupling and control strength, etc., etc.</a:t>
            </a:r>
          </a:p>
          <a:p>
            <a:endParaRPr lang="en-US" sz="2400"/>
          </a:p>
          <a:p>
            <a:r>
              <a:rPr lang="en-US" sz="2400"/>
              <a:t>The point of me showing it is merely to </a:t>
            </a:r>
          </a:p>
          <a:p>
            <a:pPr lvl="1"/>
            <a:r>
              <a:rPr lang="en-US" sz="1800"/>
              <a:t>Give you a feel for what signals go where, to which suspensions</a:t>
            </a:r>
          </a:p>
          <a:p>
            <a:pPr lvl="1"/>
            <a:r>
              <a:rPr lang="en-US" sz="1800"/>
              <a:t>Give you a feel for the bandwidth of each of the loops</a:t>
            </a:r>
          </a:p>
          <a:p>
            <a:pPr lvl="1"/>
            <a:r>
              <a:rPr lang="en-US" sz="1800"/>
              <a:t>Point out that we won’t have to control “every optic”</a:t>
            </a:r>
          </a:p>
          <a:p>
            <a:pPr lvl="1"/>
            <a:r>
              <a:rPr lang="en-US" sz="1800"/>
              <a:t>Point out that </a:t>
            </a:r>
            <a:r>
              <a:rPr lang="en-US" sz="1800" b="1"/>
              <a:t>optics will often be receiving more than one cavity signal</a:t>
            </a:r>
          </a:p>
          <a:p>
            <a:pPr>
              <a:buNone/>
            </a:pPr>
            <a:endParaRPr lang="en-US" sz="2200" b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G1200632-v3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AC18-3FE6-E842-965E-DA02288964F3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G1200632-v3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AC18-3FE6-E842-965E-DA02288964F3}" type="slidenum">
              <a:rPr lang="en-US"/>
              <a:pPr/>
              <a:t>6</a:t>
            </a:fld>
            <a:endParaRPr lang="en-US"/>
          </a:p>
        </p:txBody>
      </p:sp>
      <p:pic>
        <p:nvPicPr>
          <p:cNvPr id="10" name="Picture 9" descr="aLIGO_ISCControlScheme-v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8130" y="0"/>
            <a:ext cx="87077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puzzle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Need lots of complicated pieces:</a:t>
            </a:r>
          </a:p>
          <a:p>
            <a:r>
              <a:rPr lang="en-US"/>
              <a:t>A closed-loop SUS model one can trust to be accurate (since we can’t sense the plant before we get started); measurements, if possible</a:t>
            </a:r>
          </a:p>
          <a:p>
            <a:r>
              <a:rPr lang="en-US"/>
              <a:t>A model of the input motion (HPI + ISI), projected to SUS point</a:t>
            </a:r>
          </a:p>
          <a:p>
            <a:r>
              <a:rPr lang="en-US"/>
              <a:t>Complete understanding of control signal chain (hard be cause each SUS layer is different) and its possible states</a:t>
            </a:r>
          </a:p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G1200632-v3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AC18-3FE6-E842-965E-DA02288964F3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utputpat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288627"/>
            <a:ext cx="9144000" cy="186663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6470" y="0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600"/>
              <a:t>The output path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219" y="3155264"/>
            <a:ext cx="116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[(drive) ct]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05497" y="3155264"/>
            <a:ext cx="112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[(drive) A]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0527" y="3122998"/>
            <a:ext cx="113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[(drive) N]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919295"/>
            <a:ext cx="155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[(response) m]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264191" y="1617737"/>
            <a:ext cx="65821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6471" y="3932273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/>
              <a:t> The Barton models of transfer functions come in terms of [m (response)] / [N (drive)]</a:t>
            </a:r>
          </a:p>
          <a:p>
            <a:pPr>
              <a:buFont typeface="Arial"/>
              <a:buChar char="•"/>
            </a:pPr>
            <a:r>
              <a:rPr lang="en-US"/>
              <a:t> The “plant” for the control system is (drive at the LOCK filters to the displacement of test mass) or [m (response) / ct (drive)]</a:t>
            </a:r>
          </a:p>
          <a:p>
            <a:pPr>
              <a:buFont typeface="Arial"/>
              <a:buChar char="•"/>
            </a:pPr>
            <a:r>
              <a:rPr lang="en-US"/>
              <a:t> Frequency response of analog electronics in drive chain is compensated, EUL2OSEM matrix preserves units, so we only need DC gains of all components</a:t>
            </a:r>
          </a:p>
          <a:p>
            <a:pPr>
              <a:buFont typeface="Arial"/>
              <a:buChar char="•"/>
            </a:pPr>
            <a:endParaRPr lang="en-US"/>
          </a:p>
          <a:p>
            <a:pPr>
              <a:buFont typeface="Arial"/>
              <a:buChar char="•"/>
            </a:pPr>
            <a:r>
              <a:rPr lang="en-US"/>
              <a:t> ${SusSVN}/sus/trunk/Common/MatlabTools/make_OSEM_filter_model.m</a:t>
            </a:r>
          </a:p>
          <a:p>
            <a:pPr>
              <a:buFont typeface="Arial"/>
              <a:buChar char="•"/>
            </a:pPr>
            <a:endParaRPr lang="en-US"/>
          </a:p>
          <a:p>
            <a:r>
              <a:rPr lang="en-US"/>
              <a:t> 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G1200632-v3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AC18-3FE6-E842-965E-DA02288964F3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per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41028" y="1840031"/>
            <a:ext cx="5083888" cy="3928459"/>
          </a:xfrm>
          <a:prstGeom prst="rect">
            <a:avLst/>
          </a:prstGeom>
        </p:spPr>
      </p:pic>
      <p:pic>
        <p:nvPicPr>
          <p:cNvPr id="7" name="Picture 6" descr="mperc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102161" y="2698199"/>
            <a:ext cx="5446255" cy="4208470"/>
          </a:xfrm>
          <a:prstGeom prst="rect">
            <a:avLst/>
          </a:prstGeom>
        </p:spPr>
      </p:pic>
      <p:pic>
        <p:nvPicPr>
          <p:cNvPr id="8" name="Picture 7" descr="outputpat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584348" y="608237"/>
            <a:ext cx="6442864" cy="131523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6470" y="0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600"/>
              <a:t>The output path	</a:t>
            </a:r>
          </a:p>
        </p:txBody>
      </p:sp>
      <p:sp>
        <p:nvSpPr>
          <p:cNvPr id="10" name="Bent Arrow 9"/>
          <p:cNvSpPr/>
          <p:nvPr/>
        </p:nvSpPr>
        <p:spPr>
          <a:xfrm rot="5400000">
            <a:off x="4806656" y="2062736"/>
            <a:ext cx="755753" cy="1024596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G1200632-v3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AC18-3FE6-E842-965E-DA02288964F3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637</Words>
  <Application>Microsoft Macintosh PowerPoint</Application>
  <PresentationFormat>On-screen Show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Towards aLIGO Heirarchical Control Scheme</vt:lpstr>
      <vt:lpstr>The History </vt:lpstr>
      <vt:lpstr>Why the aLIGO Scheme Will be Different than what Brett did </vt:lpstr>
      <vt:lpstr>Why the aLIGO Scheme Will be Different than what Brett did </vt:lpstr>
      <vt:lpstr>The “For starters” aLIGO Scheme </vt:lpstr>
      <vt:lpstr>Slide 6</vt:lpstr>
      <vt:lpstr>The puzzle</vt:lpstr>
      <vt:lpstr>The output path </vt:lpstr>
      <vt:lpstr>The output path </vt:lpstr>
      <vt:lpstr>The remaining To-Do list </vt:lpstr>
    </vt:vector>
  </TitlesOfParts>
  <Company>Louisiana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aLIGO Heirarchical Control Scheme</dc:title>
  <dc:creator>Jeff Kissel</dc:creator>
  <cp:lastModifiedBy>Jeff Kissel</cp:lastModifiedBy>
  <cp:revision>11</cp:revision>
  <dcterms:created xsi:type="dcterms:W3CDTF">2012-06-13T22:35:34Z</dcterms:created>
  <dcterms:modified xsi:type="dcterms:W3CDTF">2012-06-13T22:39:11Z</dcterms:modified>
</cp:coreProperties>
</file>