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7" r:id="rId1"/>
  </p:sldMasterIdLst>
  <p:notesMasterIdLst>
    <p:notesMasterId r:id="rId21"/>
  </p:notesMasterIdLst>
  <p:handoutMasterIdLst>
    <p:handoutMasterId r:id="rId22"/>
  </p:handoutMasterIdLst>
  <p:sldIdLst>
    <p:sldId id="780" r:id="rId2"/>
    <p:sldId id="826" r:id="rId3"/>
    <p:sldId id="793" r:id="rId4"/>
    <p:sldId id="819" r:id="rId5"/>
    <p:sldId id="822" r:id="rId6"/>
    <p:sldId id="823" r:id="rId7"/>
    <p:sldId id="821" r:id="rId8"/>
    <p:sldId id="820" r:id="rId9"/>
    <p:sldId id="847" r:id="rId10"/>
    <p:sldId id="844" r:id="rId11"/>
    <p:sldId id="848" r:id="rId12"/>
    <p:sldId id="836" r:id="rId13"/>
    <p:sldId id="840" r:id="rId14"/>
    <p:sldId id="846" r:id="rId15"/>
    <p:sldId id="841" r:id="rId16"/>
    <p:sldId id="842" r:id="rId17"/>
    <p:sldId id="845" r:id="rId18"/>
    <p:sldId id="834" r:id="rId19"/>
    <p:sldId id="830" r:id="rId20"/>
  </p:sldIdLst>
  <p:sldSz cx="9363075" cy="6858000"/>
  <p:notesSz cx="6669088" cy="99282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C0128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FFFF00"/>
    <a:srgbClr val="FF9966"/>
    <a:srgbClr val="FFFF99"/>
    <a:srgbClr val="000066"/>
    <a:srgbClr val="FFFFCC"/>
    <a:srgbClr val="FC0128"/>
    <a:srgbClr val="66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3462" autoAdjust="0"/>
  </p:normalViewPr>
  <p:slideViewPr>
    <p:cSldViewPr snapToGrid="0">
      <p:cViewPr>
        <p:scale>
          <a:sx n="80" d="100"/>
          <a:sy n="80" d="100"/>
        </p:scale>
        <p:origin x="-896" y="-296"/>
      </p:cViewPr>
      <p:guideLst>
        <p:guide orient="horz" pos="2160"/>
        <p:guide pos="2949"/>
      </p:guideLst>
    </p:cSldViewPr>
  </p:slideViewPr>
  <p:outlineViewPr>
    <p:cViewPr>
      <p:scale>
        <a:sx n="33" d="100"/>
        <a:sy n="33" d="100"/>
      </p:scale>
      <p:origin x="0" y="7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94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3.xml"/><Relationship Id="rId12" Type="http://schemas.openxmlformats.org/officeDocument/2006/relationships/slide" Target="slides/slide14.xml"/><Relationship Id="rId13" Type="http://schemas.openxmlformats.org/officeDocument/2006/relationships/slide" Target="slides/slide15.xml"/><Relationship Id="rId14" Type="http://schemas.openxmlformats.org/officeDocument/2006/relationships/slide" Target="slides/slide16.xml"/><Relationship Id="rId15" Type="http://schemas.openxmlformats.org/officeDocument/2006/relationships/slide" Target="slides/slide18.xml"/><Relationship Id="rId16" Type="http://schemas.openxmlformats.org/officeDocument/2006/relationships/slide" Target="slides/slide19.xml"/><Relationship Id="rId1" Type="http://schemas.openxmlformats.org/officeDocument/2006/relationships/slide" Target="slides/slide3.xml"/><Relationship Id="rId2" Type="http://schemas.openxmlformats.org/officeDocument/2006/relationships/slide" Target="slides/slide4.xml"/><Relationship Id="rId3" Type="http://schemas.openxmlformats.org/officeDocument/2006/relationships/slide" Target="slides/slide5.xml"/><Relationship Id="rId4" Type="http://schemas.openxmlformats.org/officeDocument/2006/relationships/slide" Target="slides/slide6.xml"/><Relationship Id="rId5" Type="http://schemas.openxmlformats.org/officeDocument/2006/relationships/slide" Target="slides/slide7.xml"/><Relationship Id="rId6" Type="http://schemas.openxmlformats.org/officeDocument/2006/relationships/slide" Target="slides/slide8.xml"/><Relationship Id="rId7" Type="http://schemas.openxmlformats.org/officeDocument/2006/relationships/slide" Target="slides/slide9.xml"/><Relationship Id="rId8" Type="http://schemas.openxmlformats.org/officeDocument/2006/relationships/slide" Target="slides/slide10.xml"/><Relationship Id="rId9" Type="http://schemas.openxmlformats.org/officeDocument/2006/relationships/slide" Target="slides/slide11.xml"/><Relationship Id="rId10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58" y="0"/>
            <a:ext cx="28922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000" i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0"/>
            <a:ext cx="28922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 i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58" y="9431339"/>
            <a:ext cx="28922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000" i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31339"/>
            <a:ext cx="28922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000" i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D644E11-48C2-4500-B365-3C59BDDB3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160436" y="9503467"/>
            <a:ext cx="449468" cy="31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29" tIns="51422" rIns="99529" bIns="51422" anchor="ctr">
            <a:spAutoFit/>
          </a:bodyPr>
          <a:lstStyle/>
          <a:p>
            <a:pPr algn="r" defTabSz="1011238"/>
            <a:fld id="{6482A56D-36B0-4273-BADC-7C1B42C3D4E2}" type="slidenum">
              <a:rPr lang="en-US" sz="1400">
                <a:solidFill>
                  <a:schemeClr val="tx1"/>
                </a:solidFill>
                <a:latin typeface="Arial" charset="0"/>
              </a:rPr>
              <a:pPr algn="r" defTabSz="1011238"/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86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58" y="0"/>
            <a:ext cx="28922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22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58" y="9431339"/>
            <a:ext cx="28922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339"/>
            <a:ext cx="28922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06" tIns="0" rIns="19906" bIns="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4030A7-E717-4FAE-A5CE-57DF72C52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0114"/>
            <a:ext cx="4888899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29" tIns="51422" rIns="99529" bIns="51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50888"/>
            <a:ext cx="506730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160436" y="9503467"/>
            <a:ext cx="449468" cy="31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29" tIns="51422" rIns="99529" bIns="51422" anchor="ctr">
            <a:spAutoFit/>
          </a:bodyPr>
          <a:lstStyle/>
          <a:p>
            <a:pPr algn="r" defTabSz="1011238"/>
            <a:fld id="{0EAA7AE9-0D34-47DC-B187-D2522F2EAAFD}" type="slidenum">
              <a:rPr lang="en-US" sz="1400">
                <a:solidFill>
                  <a:schemeClr val="tx1"/>
                </a:solidFill>
                <a:latin typeface="Arial" charset="0"/>
              </a:rPr>
              <a:pPr algn="r" defTabSz="1011238"/>
              <a:t>‹#›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00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98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97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96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0D88A-AAE1-3D42-87F1-D5EBA667F6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46125"/>
            <a:ext cx="5081587" cy="37226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306" y="4715407"/>
            <a:ext cx="4886986" cy="447055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cs typeface="+mn-cs"/>
              </a:rPr>
              <a:t>How</a:t>
            </a:r>
            <a:r>
              <a:rPr lang="en-US" sz="1200" baseline="0" dirty="0" smtClean="0">
                <a:cs typeface="+mn-cs"/>
              </a:rPr>
              <a:t> used in data analysis and mainly potential for reconstruction</a:t>
            </a:r>
            <a:endParaRPr lang="en-US" sz="8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10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11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12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13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14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15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16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593E66-6847-CD44-A572-596B28881E9F}" type="slidenum">
              <a:rPr lang="it-IT">
                <a:latin typeface="Calibri" charset="0"/>
              </a:rPr>
              <a:pPr eaLnBrk="1" hangingPunct="1"/>
              <a:t>17</a:t>
            </a:fld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0D88A-AAE1-3D42-87F1-D5EBA667F61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46125"/>
            <a:ext cx="5081587" cy="37226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306" y="4715407"/>
            <a:ext cx="4886986" cy="4470550"/>
          </a:xfrm>
        </p:spPr>
        <p:txBody>
          <a:bodyPr/>
          <a:lstStyle/>
          <a:p>
            <a:pPr>
              <a:defRPr/>
            </a:pPr>
            <a:endParaRPr lang="en-US" sz="8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4B4D11-F136-AF48-8475-CDAAB1A8D4D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377895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377895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6" tIns="0" rIns="19756" bIns="0" anchor="b"/>
          <a:lstStyle/>
          <a:p>
            <a:pPr algn="r" defTabSz="1003221">
              <a:defRPr/>
            </a:pPr>
            <a:r>
              <a:rPr lang="en-US" sz="11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-1491" y="9430813"/>
            <a:ext cx="2891629" cy="4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-1491" y="0"/>
            <a:ext cx="2891629" cy="49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554" tIns="43777" rIns="87554" bIns="43777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4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04863" y="752475"/>
            <a:ext cx="5060950" cy="3708400"/>
          </a:xfrm>
          <a:ln cap="flat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37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4785-2B16-684C-8FC8-5F229AD8CDAF}" type="slidenum">
              <a:rPr lang="en-US"/>
              <a:pPr/>
              <a:t>9</a:t>
            </a:fld>
            <a:endParaRPr lang="en-US"/>
          </a:p>
        </p:txBody>
      </p:sp>
      <p:sp>
        <p:nvSpPr>
          <p:cNvPr id="973826" name="Rectangle 2"/>
          <p:cNvSpPr>
            <a:spLocks noChangeArrowheads="1"/>
          </p:cNvSpPr>
          <p:nvPr/>
        </p:nvSpPr>
        <p:spPr bwMode="auto">
          <a:xfrm>
            <a:off x="3779481" y="1"/>
            <a:ext cx="2891261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3779481" y="9429274"/>
            <a:ext cx="2891261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754" tIns="0" rIns="19754" bIns="0" anchor="b"/>
          <a:lstStyle/>
          <a:p>
            <a:pPr algn="r" defTabSz="1002348"/>
            <a:r>
              <a:rPr lang="en-US" sz="900" i="1">
                <a:solidFill>
                  <a:schemeClr val="tx1"/>
                </a:solidFill>
                <a:latin typeface="Times New Roman" charset="0"/>
              </a:rPr>
              <a:t>2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-1654" y="9429274"/>
            <a:ext cx="2891262" cy="4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-1654" y="1"/>
            <a:ext cx="2891262" cy="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584" tIns="50292" rIns="100584" bIns="50292" anchor="ctr"/>
          <a:lstStyle/>
          <a:p>
            <a:endParaRPr lang="en-US"/>
          </a:p>
        </p:txBody>
      </p:sp>
      <p:sp>
        <p:nvSpPr>
          <p:cNvPr id="973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3275" y="752475"/>
            <a:ext cx="5067300" cy="3711575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3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9874" y="4710101"/>
            <a:ext cx="4887688" cy="4474233"/>
          </a:xfrm>
          <a:ln/>
        </p:spPr>
        <p:txBody>
          <a:bodyPr lIns="98768" rIns="987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231" y="2130426"/>
            <a:ext cx="795861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461" y="3886200"/>
            <a:ext cx="65541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229" y="274639"/>
            <a:ext cx="210669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154" y="274639"/>
            <a:ext cx="616402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257" y="147639"/>
            <a:ext cx="7100332" cy="51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6051" y="1905000"/>
            <a:ext cx="4525486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7589" y="1905000"/>
            <a:ext cx="4525486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37589" y="4000500"/>
            <a:ext cx="4525486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3272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S.Klimenko, May 31, 2011,  Paris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99051" y="6248400"/>
            <a:ext cx="2964974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09243" y="6248400"/>
            <a:ext cx="1950641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&lt;number&gt;</a:t>
            </a:r>
          </a:p>
        </p:txBody>
      </p:sp>
    </p:spTree>
    <p:extLst>
      <p:ext uri="{BB962C8B-B14F-4D97-AF65-F5344CB8AC3E}">
        <p14:creationId xmlns:p14="http://schemas.microsoft.com/office/powerpoint/2010/main" val="37179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618" y="4406901"/>
            <a:ext cx="79586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618" y="2906713"/>
            <a:ext cx="79586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154" y="1600201"/>
            <a:ext cx="41353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563" y="1600201"/>
            <a:ext cx="41353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54" y="1535113"/>
            <a:ext cx="41369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4" y="2174875"/>
            <a:ext cx="41369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6313" y="1535113"/>
            <a:ext cx="41386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6313" y="2174875"/>
            <a:ext cx="41386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5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154" y="273050"/>
            <a:ext cx="30803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702" y="273051"/>
            <a:ext cx="52342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154" y="1435101"/>
            <a:ext cx="308038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0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228" y="4800600"/>
            <a:ext cx="56178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5228" y="612775"/>
            <a:ext cx="56178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228" y="5367338"/>
            <a:ext cx="56178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815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7AD4A196-D2D0-1B45-BBF3-50029A23DFEE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0204" y="6356351"/>
            <a:ext cx="2184718" cy="365125"/>
          </a:xfrm>
          <a:prstGeom prst="rect">
            <a:avLst/>
          </a:prstGeom>
        </p:spPr>
        <p:txBody>
          <a:bodyPr/>
          <a:lstStyle/>
          <a:p>
            <a:fld id="{D41A2AB9-CFA9-6B44-99A3-F7B9FE8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5251" y="10038"/>
            <a:ext cx="7770675" cy="664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54" y="1600201"/>
            <a:ext cx="84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7196" y="6334125"/>
            <a:ext cx="29649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36580" y="6535213"/>
            <a:ext cx="4644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Klimenko,  May</a:t>
            </a:r>
            <a:r>
              <a:rPr lang="en-US" baseline="0" dirty="0" smtClean="0"/>
              <a:t> 15, 2012, GWADW 2012 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06890" y="6487576"/>
            <a:ext cx="21847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9pPr>
          </a:lstStyle>
          <a:p>
            <a:fld id="{D41A2AB9-CFA9-6B44-99A3-F7B9FE895A4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0" y="639767"/>
            <a:ext cx="9351697" cy="76200"/>
            <a:chOff x="0" y="912"/>
            <a:chExt cx="5753" cy="48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0" y="91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0" y="948"/>
              <a:ext cx="5753" cy="12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aphicFrame>
        <p:nvGraphicFramePr>
          <p:cNvPr id="13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12147613"/>
              </p:ext>
            </p:extLst>
          </p:nvPr>
        </p:nvGraphicFramePr>
        <p:xfrm>
          <a:off x="8664095" y="111125"/>
          <a:ext cx="650214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0" r:id="rId15" imgW="1385104" imgH="737028" progId="">
                  <p:embed/>
                </p:oleObj>
              </mc:Choice>
              <mc:Fallback>
                <p:oleObj r:id="rId15" imgW="1385104" imgH="7370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4095" y="111125"/>
                        <a:ext cx="650214" cy="508000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uf_inst_logo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00427" cy="746125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5939295" y="6492875"/>
            <a:ext cx="29649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rgbClr val="FC0128"/>
                </a:solidFill>
                <a:latin typeface="Book Antiqu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LIGO-G1200462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SzPct val="100000"/>
        <a:buFont typeface="Lucida Grande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00FF"/>
        </a:buClr>
        <a:buSzPct val="80000"/>
        <a:buFont typeface="Wingdings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8000"/>
        </a:buClr>
        <a:buFont typeface="Wingdings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87518" y="1433514"/>
            <a:ext cx="7831822" cy="11858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0" b="1" dirty="0"/>
              <a:t>Regression of environmental noise in gravitational-wave detectors.</a:t>
            </a:r>
            <a:endParaRPr lang="en-US" sz="4000" b="1" dirty="0" smtClean="0"/>
          </a:p>
        </p:txBody>
      </p:sp>
      <p:sp>
        <p:nvSpPr>
          <p:cNvPr id="755720" name="Rectangle 8"/>
          <p:cNvSpPr>
            <a:spLocks noChangeArrowheads="1"/>
          </p:cNvSpPr>
          <p:nvPr/>
        </p:nvSpPr>
        <p:spPr bwMode="auto">
          <a:xfrm>
            <a:off x="745095" y="2635251"/>
            <a:ext cx="7831822" cy="219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cs typeface="+mn-cs"/>
              </a:rPr>
              <a:t>Sergey </a:t>
            </a:r>
            <a:r>
              <a:rPr lang="en-US" dirty="0" smtClean="0">
                <a:solidFill>
                  <a:srgbClr val="000000"/>
                </a:solidFill>
              </a:rPr>
              <a:t>Klimenko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cs typeface="+mn-cs"/>
              </a:rPr>
              <a:t>University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cs typeface="+mn-cs"/>
              </a:rPr>
              <a:t>Florida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cs typeface="+mn-cs"/>
              </a:rPr>
              <a:t>In collaboration with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rgbClr val="000000"/>
                </a:solidFill>
              </a:rPr>
              <a:t>V.Tewari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V.Necula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G.Vedovato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M.Drago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G.Prodi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rgbClr val="000000"/>
                </a:solidFill>
              </a:rPr>
              <a:t>G.Mitselmakher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V.Re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I.Yakushin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V.Frolov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26557" y="1316038"/>
            <a:ext cx="7558731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endParaRPr lang="en-US" sz="28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8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/>
              <a:t>Bi-Linear coupling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413251"/>
            <a:ext cx="9363075" cy="2174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Interaction of mirror’s magnets with ambient magnetic field from power mains and low frequency coil current.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Construct artificial witness channels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b="1" dirty="0" smtClean="0"/>
              <a:t>BICO_XX_YY(t) = H0:PEM_COIL_MAGX(t)  X  H1:SUS-XX_COIL_YY</a:t>
            </a:r>
            <a:endParaRPr lang="en-US" sz="2400" b="1" dirty="0"/>
          </a:p>
          <a:p>
            <a:pPr marL="457200" indent="-457200"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ITMX, ETMX</a:t>
            </a:r>
            <a:r>
              <a:rPr lang="en-US" sz="2800" dirty="0" smtClean="0"/>
              <a:t>, RM, BS, MMT,…</a:t>
            </a:r>
            <a:endParaRPr lang="en-US" sz="2800" dirty="0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" name="Picture 3" descr="s5_H0_PEM-COIL_MAGX_50-680H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95" y="714375"/>
            <a:ext cx="4923694" cy="3508375"/>
          </a:xfrm>
          <a:prstGeom prst="rect">
            <a:avLst/>
          </a:prstGeom>
        </p:spPr>
      </p:pic>
      <p:pic>
        <p:nvPicPr>
          <p:cNvPr id="5" name="Picture 4" descr="s5_ITMX_ETMX_COIL_50-680Hz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81" y="714375"/>
            <a:ext cx="4923694" cy="35083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93856" y="1078461"/>
            <a:ext cx="2811724" cy="38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H0:PEM_COIL_MAGX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9867" y="1058281"/>
            <a:ext cx="2825654" cy="85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H1:SUS-</a:t>
            </a:r>
            <a:r>
              <a:rPr lang="en-US" sz="1600" b="1" dirty="0" smtClean="0">
                <a:solidFill>
                  <a:schemeClr val="tx1"/>
                </a:solidFill>
              </a:rPr>
              <a:t>ITMX_COIL_UL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H1:SUS</a:t>
            </a:r>
            <a:r>
              <a:rPr lang="en-US" sz="1600" b="1" dirty="0" smtClean="0">
                <a:solidFill>
                  <a:srgbClr val="FF0000"/>
                </a:solidFill>
              </a:rPr>
              <a:t>-ETMX_COIL_UL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40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6DARM_PL_bico_274_186H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09" y="765915"/>
            <a:ext cx="8541474" cy="4187086"/>
          </a:xfrm>
          <a:prstGeom prst="rect">
            <a:avLst/>
          </a:prstGeom>
        </p:spPr>
      </p:pic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/>
              <a:t>Regression of PL bi-coherence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302" y="5016500"/>
            <a:ext cx="9050973" cy="1587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fontScale="92500"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first example of up-conversion removal from LIGO data. 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Channels used: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/>
              <a:t>H0:PEM-</a:t>
            </a:r>
            <a:r>
              <a:rPr lang="en-US" sz="2400" dirty="0" smtClean="0"/>
              <a:t>BSC10_MAGX magnetometer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 smtClean="0"/>
              <a:t>8 BICO(t) witnesses constructed from ITMX and ETMX coil channels.</a:t>
            </a:r>
            <a:endParaRPr lang="en-US" sz="2400" b="1" dirty="0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7523" y="1222375"/>
            <a:ext cx="2367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V.Tewari</a:t>
            </a:r>
            <a:endParaRPr lang="en-US" sz="2400" dirty="0" smtClean="0"/>
          </a:p>
          <a:p>
            <a:r>
              <a:rPr lang="en-US" sz="2400" dirty="0" smtClean="0"/>
              <a:t>LIGO-G1200288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61266" y="714375"/>
            <a:ext cx="1889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rgbClr val="000000"/>
                </a:solidFill>
              </a:rPr>
              <a:t>1:DARM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8522" y="2073275"/>
            <a:ext cx="31703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mall residual can be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cleaned further by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dding more coil channels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16716" y="3032125"/>
            <a:ext cx="952580" cy="93662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80670" y="2470150"/>
            <a:ext cx="419148" cy="67310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65034" y="1511300"/>
            <a:ext cx="2225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ot cleaned – </a:t>
            </a:r>
          </a:p>
          <a:p>
            <a:r>
              <a:rPr lang="en-US" sz="2000" dirty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ifferent coupling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mechanism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03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S_177-183_05Hz_10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6" y="1710884"/>
            <a:ext cx="8684361" cy="4908992"/>
          </a:xfrm>
          <a:prstGeom prst="rect">
            <a:avLst/>
          </a:prstGeom>
        </p:spPr>
      </p:pic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/>
              <a:t>Monitoring environmental coupling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846" y="793749"/>
            <a:ext cx="9050973" cy="1222375"/>
          </a:xfrm>
          <a:solidFill>
            <a:schemeClr val="bg1"/>
          </a:solidFill>
          <a:ln/>
          <a:extLst/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Significance/strength of environmental coupling can be estimated from the eigenvalue analysis and directly from the prediction (in units of the target channel RMS) </a:t>
            </a:r>
            <a:endParaRPr lang="en-US" sz="2800" dirty="0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7" name="Rectangle 7"/>
          <p:cNvSpPr>
            <a:spLocks noChangeArrowheads="1"/>
          </p:cNvSpPr>
          <p:nvPr/>
        </p:nvSpPr>
        <p:spPr bwMode="auto">
          <a:xfrm>
            <a:off x="2574846" y="297180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012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11785" y="2222500"/>
            <a:ext cx="490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1 </a:t>
            </a:r>
            <a:r>
              <a:rPr lang="en-US" sz="2400" dirty="0" err="1" smtClean="0">
                <a:solidFill>
                  <a:srgbClr val="000000"/>
                </a:solidFill>
              </a:rPr>
              <a:t>bandlimited</a:t>
            </a:r>
            <a:r>
              <a:rPr lang="en-US" sz="2400" dirty="0" smtClean="0">
                <a:solidFill>
                  <a:srgbClr val="000000"/>
                </a:solidFill>
              </a:rPr>
              <a:t> (177-183Hz) strain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1898" y="5486400"/>
            <a:ext cx="6135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lack – h(t), red – prediction, blue - residual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36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5coupl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9" y="777874"/>
            <a:ext cx="8839200" cy="3571876"/>
          </a:xfrm>
          <a:prstGeom prst="rect">
            <a:avLst/>
          </a:prstGeom>
        </p:spPr>
      </p:pic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/>
              <a:t>Linear coupling FOM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270375"/>
            <a:ext cx="9363075" cy="241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400" b="1" dirty="0" smtClean="0"/>
              <a:t>Witness channel coupling is characterized by RMS of whitened prediction to target channel. 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arget channel is whitened (RMS=1), power lines are removed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 smtClean="0"/>
              <a:t>black/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  –  average over 1/</a:t>
            </a:r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rgbClr val="0000FF"/>
                </a:solidFill>
              </a:rPr>
              <a:t>100</a:t>
            </a:r>
            <a:r>
              <a:rPr lang="en-US" sz="2400" dirty="0" smtClean="0"/>
              <a:t> loudest (max RMS) bins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oupling is insignificant if RMS&lt;0.5 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2400" dirty="0" smtClean="0"/>
              <a:t>similar FOMS can be produced for different frequency resolutions</a:t>
            </a:r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44767" y="1397000"/>
            <a:ext cx="1660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15 min of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S5 H</a:t>
            </a:r>
            <a:r>
              <a:rPr lang="en-US" sz="2400" dirty="0" smtClean="0">
                <a:solidFill>
                  <a:srgbClr val="000000"/>
                </a:solidFill>
              </a:rPr>
              <a:t>1 data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984" y="714375"/>
            <a:ext cx="43744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S5  coupling: 50-1024 Hz,  1Hz resolution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6008" y="1063625"/>
            <a:ext cx="5959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black – narrow band coupling (lines) </a:t>
            </a:r>
            <a:r>
              <a:rPr lang="en-US" sz="1600" dirty="0" smtClean="0">
                <a:solidFill>
                  <a:srgbClr val="0000FF"/>
                </a:solidFill>
              </a:rPr>
              <a:t>blue – broadband coupling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26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Regression of S5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" name="Picture 1" descr="s5DARM_P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" y="776876"/>
            <a:ext cx="7902451" cy="5044868"/>
          </a:xfrm>
          <a:prstGeom prst="rect">
            <a:avLst/>
          </a:prstGeom>
        </p:spPr>
      </p:pic>
      <p:pic>
        <p:nvPicPr>
          <p:cNvPr id="3" name="Picture 2" descr="s5DARM_PL_bi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" y="776876"/>
            <a:ext cx="7902451" cy="5044868"/>
          </a:xfrm>
          <a:prstGeom prst="rect">
            <a:avLst/>
          </a:prstGeom>
        </p:spPr>
      </p:pic>
      <p:pic>
        <p:nvPicPr>
          <p:cNvPr id="7" name="Picture 6" descr="s5DARM_PL_bico_io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" y="776876"/>
            <a:ext cx="7902451" cy="5044868"/>
          </a:xfrm>
          <a:prstGeom prst="rect">
            <a:avLst/>
          </a:prstGeom>
        </p:spPr>
      </p:pic>
      <p:pic>
        <p:nvPicPr>
          <p:cNvPr id="10" name="Picture 9" descr="s5DARM_PL_bico_ioo_150-250Hz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043" y="1391867"/>
            <a:ext cx="2512757" cy="1604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6909" y="652498"/>
            <a:ext cx="87756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1024 filters for 0-1024Hz band </a:t>
            </a:r>
            <a:endParaRPr lang="en-US" dirty="0"/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5626076"/>
            <a:ext cx="9363074" cy="10414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457200" indent="-457200">
              <a:lnSpc>
                <a:spcPct val="70000"/>
              </a:lnSpc>
            </a:pPr>
            <a:r>
              <a:rPr lang="en-US" sz="2400" dirty="0" smtClean="0"/>
              <a:t>Good progress, but need more work to improve regression.</a:t>
            </a:r>
            <a:endParaRPr lang="en-US" sz="2400" dirty="0"/>
          </a:p>
          <a:p>
            <a:pPr marL="457200" indent="-457200">
              <a:lnSpc>
                <a:spcPct val="70000"/>
              </a:lnSpc>
            </a:pPr>
            <a:r>
              <a:rPr lang="en-US" sz="2400" dirty="0" smtClean="0"/>
              <a:t>No obvious correlation of remaining artifacts with aux. channels</a:t>
            </a:r>
          </a:p>
          <a:p>
            <a:pPr marL="857250" lvl="1" indent="-457200">
              <a:lnSpc>
                <a:spcPct val="7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ould be a result of  a more complicated non-linear coupling</a:t>
            </a:r>
          </a:p>
        </p:txBody>
      </p:sp>
    </p:spTree>
    <p:extLst>
      <p:ext uri="{BB962C8B-B14F-4D97-AF65-F5344CB8AC3E}">
        <p14:creationId xmlns:p14="http://schemas.microsoft.com/office/powerpoint/2010/main" val="948899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6coupl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3" y="720526"/>
            <a:ext cx="8525598" cy="3787974"/>
          </a:xfrm>
          <a:prstGeom prst="rect">
            <a:avLst/>
          </a:prstGeom>
        </p:spPr>
      </p:pic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S6 H1 coupling: 50-1024 Hz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175250"/>
            <a:ext cx="9144775" cy="130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Despite a large number of environmental monitors, just few show measurable linear coupling with h(t)</a:t>
            </a:r>
          </a:p>
          <a:p>
            <a:pPr marL="857250" lvl="1" indent="-457200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9813" y="4445000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Can characterize coupling for the entire run as 3D (2D) plot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98559" y="4143375"/>
            <a:ext cx="841447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70719" y="698500"/>
            <a:ext cx="3127804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GPS 942450050-942450982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8851782">
            <a:off x="521026" y="4014431"/>
            <a:ext cx="793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39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Regression of S6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" name="Picture 18" descr="s6DARM_P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3" y="762001"/>
            <a:ext cx="9001889" cy="5175250"/>
          </a:xfrm>
          <a:prstGeom prst="rect">
            <a:avLst/>
          </a:prstGeom>
        </p:spPr>
      </p:pic>
      <p:pic>
        <p:nvPicPr>
          <p:cNvPr id="20" name="Picture 19" descr="s6DARM_PL_bi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3" y="762001"/>
            <a:ext cx="9001889" cy="5175250"/>
          </a:xfrm>
          <a:prstGeom prst="rect">
            <a:avLst/>
          </a:prstGeom>
        </p:spPr>
      </p:pic>
      <p:pic>
        <p:nvPicPr>
          <p:cNvPr id="21" name="Picture 20" descr="s6DARM_PL_bico_io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3" y="762001"/>
            <a:ext cx="9001889" cy="5175250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714375"/>
            <a:ext cx="9363075" cy="873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</a:pPr>
            <a:r>
              <a:rPr lang="en-US" sz="2400" b="1" dirty="0" smtClean="0"/>
              <a:t>S6 has more artifacts, with no obvious association with environment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770562"/>
            <a:ext cx="9363075" cy="873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Environmental noise varies a lot depending on the detector and run configurations.</a:t>
            </a:r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502861" y="1348999"/>
            <a:ext cx="6590710" cy="2479456"/>
            <a:chOff x="1502861" y="1348999"/>
            <a:chExt cx="6590710" cy="2479456"/>
          </a:xfrm>
        </p:grpSpPr>
        <p:pic>
          <p:nvPicPr>
            <p:cNvPr id="22" name="Picture 21" descr="s6DARM_PL_bico_ioo_170_240Hz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861" y="1348999"/>
              <a:ext cx="2815505" cy="1618654"/>
            </a:xfrm>
            <a:prstGeom prst="rect">
              <a:avLst/>
            </a:prstGeom>
          </p:spPr>
        </p:pic>
        <p:pic>
          <p:nvPicPr>
            <p:cNvPr id="23" name="Picture 22" descr="s6DARM_PL_bico_ioo_440_500Hz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198" y="1349376"/>
              <a:ext cx="2724373" cy="1566262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702969" y="2905125"/>
              <a:ext cx="224187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PEM-HAM6_ACCX</a:t>
              </a:r>
            </a:p>
            <a:p>
              <a:r>
                <a:rPr lang="en-US" sz="1800" dirty="0">
                  <a:solidFill>
                    <a:schemeClr val="tx1"/>
                  </a:solidFill>
                </a:rPr>
                <a:t>PEM-</a:t>
              </a:r>
              <a:r>
                <a:rPr lang="en-US" sz="1800" dirty="0" smtClean="0">
                  <a:solidFill>
                    <a:schemeClr val="tx1"/>
                  </a:solidFill>
                </a:rPr>
                <a:t>HAM6_ACCY</a:t>
              </a:r>
              <a:endParaRPr lang="en-US" sz="1800" dirty="0">
                <a:solidFill>
                  <a:schemeClr val="tx1"/>
                </a:solidFill>
              </a:endParaRPr>
            </a:p>
            <a:p>
              <a:r>
                <a:rPr lang="en-US" sz="1800" dirty="0">
                  <a:solidFill>
                    <a:schemeClr val="tx1"/>
                  </a:solidFill>
                </a:rPr>
                <a:t>PEM-</a:t>
              </a:r>
              <a:r>
                <a:rPr lang="en-US" sz="1800" dirty="0" smtClean="0">
                  <a:solidFill>
                    <a:schemeClr val="tx1"/>
                  </a:solidFill>
                </a:rPr>
                <a:t>HAM6_ACCZ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795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0" y="111127"/>
            <a:ext cx="9363075" cy="44449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+mn-lt"/>
              </a:rPr>
              <a:t>Simulation test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(preliminary)</a:t>
            </a:r>
            <a:endParaRPr lang="it-IT" dirty="0">
              <a:latin typeface="+mn-lt"/>
            </a:endParaRPr>
          </a:p>
        </p:txBody>
      </p:sp>
      <p:pic>
        <p:nvPicPr>
          <p:cNvPr id="1229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5526"/>
            <a:ext cx="5524967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asellaDiTesto 4"/>
          <p:cNvSpPr txBox="1">
            <a:spLocks noChangeArrowheads="1"/>
          </p:cNvSpPr>
          <p:nvPr/>
        </p:nvSpPr>
        <p:spPr bwMode="auto">
          <a:xfrm>
            <a:off x="142884" y="792164"/>
            <a:ext cx="9176528" cy="1815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latin typeface="+mn-lt"/>
              </a:rPr>
              <a:t>  Network: L1H1V1</a:t>
            </a:r>
            <a:endParaRPr lang="en-US" sz="2400" dirty="0">
              <a:latin typeface="+mn-lt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latin typeface="+mn-lt"/>
              </a:rPr>
              <a:t>  Target 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    </a:t>
            </a:r>
            <a:r>
              <a:rPr lang="en-US" sz="2400" dirty="0" err="1" smtClean="0">
                <a:latin typeface="+mn-lt"/>
              </a:rPr>
              <a:t>aLIGO</a:t>
            </a:r>
            <a:r>
              <a:rPr lang="en-US" sz="2400" dirty="0" smtClean="0">
                <a:latin typeface="+mn-lt"/>
              </a:rPr>
              <a:t>/</a:t>
            </a:r>
            <a:r>
              <a:rPr lang="en-US" sz="2400" dirty="0" err="1" smtClean="0">
                <a:latin typeface="+mn-lt"/>
              </a:rPr>
              <a:t>aVIRGO</a:t>
            </a:r>
            <a:r>
              <a:rPr lang="en-US" sz="2400" dirty="0" smtClean="0">
                <a:latin typeface="+mn-lt"/>
              </a:rPr>
              <a:t> noise </a:t>
            </a:r>
            <a:r>
              <a:rPr lang="en-US" sz="2400" dirty="0">
                <a:latin typeface="+mn-lt"/>
              </a:rPr>
              <a:t>+ White Noise	</a:t>
            </a:r>
            <a:r>
              <a:rPr lang="en-US" sz="2400" dirty="0" smtClean="0">
                <a:latin typeface="+mn-lt"/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latin typeface="+mn-lt"/>
              </a:rPr>
              <a:t>  Witness: White </a:t>
            </a:r>
            <a:r>
              <a:rPr lang="en-US" sz="2400" dirty="0">
                <a:latin typeface="+mn-lt"/>
              </a:rPr>
              <a:t>Noise @ </a:t>
            </a:r>
            <a:r>
              <a:rPr lang="en-US" sz="2400" dirty="0" smtClean="0">
                <a:latin typeface="+mn-lt"/>
              </a:rPr>
              <a:t>3x10 </a:t>
            </a:r>
            <a:r>
              <a:rPr lang="en-US" sz="2400" baseline="30000" dirty="0">
                <a:latin typeface="+mn-lt"/>
              </a:rPr>
              <a:t>-</a:t>
            </a:r>
            <a:r>
              <a:rPr lang="en-US" sz="2400" baseline="30000" dirty="0" smtClean="0">
                <a:latin typeface="+mn-lt"/>
              </a:rPr>
              <a:t>23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latin typeface="+mn-lt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Efficiency of simulated GW events (SG235HzQ9) is fully recovered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after  regression</a:t>
            </a:r>
          </a:p>
          <a:p>
            <a:pPr algn="l" eaLnBrk="1" hangingPunct="1"/>
            <a:endParaRPr lang="en-US" sz="2400" baseline="30000" dirty="0">
              <a:latin typeface="+mn-lt"/>
            </a:endParaRPr>
          </a:p>
        </p:txBody>
      </p:sp>
      <p:sp>
        <p:nvSpPr>
          <p:cNvPr id="12293" name="CasellaDiTesto 5"/>
          <p:cNvSpPr txBox="1">
            <a:spLocks noChangeArrowheads="1"/>
          </p:cNvSpPr>
          <p:nvPr/>
        </p:nvSpPr>
        <p:spPr bwMode="auto">
          <a:xfrm>
            <a:off x="3709524" y="4705351"/>
            <a:ext cx="1012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+mn-lt"/>
              </a:rPr>
              <a:t>aVIRGO</a:t>
            </a:r>
            <a:endParaRPr lang="it-IT" sz="2000" b="1" dirty="0">
              <a:latin typeface="+mn-lt"/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3438819" y="4573588"/>
            <a:ext cx="625526" cy="284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CasellaDiTesto 10"/>
          <p:cNvSpPr txBox="1">
            <a:spLocks noChangeArrowheads="1"/>
          </p:cNvSpPr>
          <p:nvPr/>
        </p:nvSpPr>
        <p:spPr bwMode="auto">
          <a:xfrm>
            <a:off x="1564846" y="3235325"/>
            <a:ext cx="12590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  <a:latin typeface="+mn-lt"/>
              </a:rPr>
              <a:t>Target</a:t>
            </a:r>
            <a:endParaRPr lang="it-IT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Connettore 2 12"/>
          <p:cNvCxnSpPr>
            <a:stCxn id="12295" idx="2"/>
          </p:cNvCxnSpPr>
          <p:nvPr/>
        </p:nvCxnSpPr>
        <p:spPr>
          <a:xfrm>
            <a:off x="2194386" y="3820101"/>
            <a:ext cx="0" cy="408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CasellaDiTesto 13"/>
          <p:cNvSpPr txBox="1">
            <a:spLocks noChangeArrowheads="1"/>
          </p:cNvSpPr>
          <p:nvPr/>
        </p:nvSpPr>
        <p:spPr bwMode="auto">
          <a:xfrm>
            <a:off x="520875" y="5472114"/>
            <a:ext cx="19001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After </a:t>
            </a:r>
            <a:r>
              <a:rPr lang="en-US" sz="2000" dirty="0">
                <a:solidFill>
                  <a:srgbClr val="002060"/>
                </a:solidFill>
                <a:latin typeface="+mn-lt"/>
              </a:rPr>
              <a:t>Regression</a:t>
            </a:r>
          </a:p>
          <a:p>
            <a:pPr algn="ctr" eaLnBrk="1" hangingPunct="1"/>
            <a:r>
              <a:rPr lang="en-US" sz="2000" dirty="0">
                <a:solidFill>
                  <a:srgbClr val="002060"/>
                </a:solidFill>
                <a:latin typeface="+mn-lt"/>
              </a:rPr>
              <a:t>45-512 Hz</a:t>
            </a:r>
            <a:endParaRPr lang="it-IT" sz="20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1603511" y="5362575"/>
            <a:ext cx="559122" cy="2413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recoveredefficienc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762" y="2444749"/>
            <a:ext cx="4311313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7264" y="77788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/>
              <a:t>Relevance to </a:t>
            </a:r>
            <a:r>
              <a:rPr lang="en-US" sz="3200" b="1" dirty="0" err="1" smtClean="0"/>
              <a:t>aLIGO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aVirgo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0516" y="1000034"/>
            <a:ext cx="9001888" cy="5461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1" dirty="0" smtClean="0"/>
              <a:t>Dream (?): Remove almost any environmental disturbance from the IFO output.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We may never isolate instruments from the environment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Need </a:t>
            </a:r>
            <a:r>
              <a:rPr lang="en-US" b="1" dirty="0"/>
              <a:t>to </a:t>
            </a:r>
            <a:r>
              <a:rPr lang="en-US" b="1" dirty="0" smtClean="0"/>
              <a:t>put an effort into the design </a:t>
            </a:r>
            <a:r>
              <a:rPr lang="en-US" b="1" dirty="0"/>
              <a:t>and </a:t>
            </a:r>
            <a:r>
              <a:rPr lang="en-US" b="1" dirty="0" smtClean="0"/>
              <a:t>improvement of </a:t>
            </a:r>
            <a:r>
              <a:rPr lang="en-US" b="1" dirty="0"/>
              <a:t>a set of auxiliary </a:t>
            </a:r>
            <a:r>
              <a:rPr lang="en-US" b="1" dirty="0" smtClean="0"/>
              <a:t>channels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What could we do with the wavelet regression tool?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Identify a list of regression problems (already have few) 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T</a:t>
            </a:r>
            <a:r>
              <a:rPr lang="en-US" b="1" dirty="0" smtClean="0"/>
              <a:t>est runs with S5/S6 data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Help systematically design a system of auxiliary channels to address specific regression problems.</a:t>
            </a:r>
            <a:endParaRPr lang="en-US" sz="2400" b="1" dirty="0" smtClean="0"/>
          </a:p>
          <a:p>
            <a:pPr lvl="1"/>
            <a:r>
              <a:rPr lang="en-US" b="1" dirty="0" smtClean="0"/>
              <a:t>Monitor environmental couplings starting at early stages of the commissioning.</a:t>
            </a:r>
          </a:p>
        </p:txBody>
      </p:sp>
    </p:spTree>
    <p:extLst>
      <p:ext uri="{BB962C8B-B14F-4D97-AF65-F5344CB8AC3E}">
        <p14:creationId xmlns:p14="http://schemas.microsoft.com/office/powerpoint/2010/main" val="747317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Summary and Plans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2269" y="746034"/>
            <a:ext cx="8684361" cy="590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Lucida Grande"/>
              <a:buNone/>
            </a:pP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US" b="1" dirty="0" smtClean="0"/>
              <a:t>The wavelet regression tool is working</a:t>
            </a: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US" b="1" dirty="0" smtClean="0"/>
              <a:t>Hope to address noise artifacts </a:t>
            </a:r>
            <a:r>
              <a:rPr lang="en-US" b="1" smtClean="0"/>
              <a:t>in </a:t>
            </a:r>
            <a:r>
              <a:rPr lang="en-US" b="1" smtClean="0"/>
              <a:t>10</a:t>
            </a:r>
            <a:r>
              <a:rPr lang="en-US" b="1" dirty="0" smtClean="0"/>
              <a:t>-1000Hz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c</a:t>
            </a:r>
            <a:r>
              <a:rPr lang="en-US" b="1" dirty="0" smtClean="0"/>
              <a:t>ount </a:t>
            </a:r>
            <a:r>
              <a:rPr lang="en-US" b="1" dirty="0" smtClean="0"/>
              <a:t>on help from commissioners &amp; DC experts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Run regression on the entire S5/S6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condition S5/S6 data for re-run of burst search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r</a:t>
            </a:r>
            <a:r>
              <a:rPr lang="en-US" b="1" dirty="0" smtClean="0"/>
              <a:t>emove 60Hz up-conversion for Crab analysis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W</a:t>
            </a:r>
            <a:r>
              <a:rPr lang="en-US" b="1" dirty="0" smtClean="0"/>
              <a:t>ork with commissioners on </a:t>
            </a:r>
            <a:r>
              <a:rPr lang="en-US" b="1" dirty="0" err="1" smtClean="0"/>
              <a:t>aLIGO</a:t>
            </a:r>
            <a:r>
              <a:rPr lang="en-US" b="1" dirty="0" smtClean="0"/>
              <a:t> applications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understand how to </a:t>
            </a:r>
            <a:r>
              <a:rPr lang="en-US" b="1" dirty="0" smtClean="0"/>
              <a:t>design useful auxiliary channels</a:t>
            </a:r>
          </a:p>
          <a:p>
            <a:pPr lvl="1">
              <a:lnSpc>
                <a:spcPct val="110000"/>
              </a:lnSpc>
            </a:pPr>
            <a:r>
              <a:rPr lang="en-US" b="1" dirty="0" smtClean="0"/>
              <a:t>monitoring of early </a:t>
            </a:r>
            <a:r>
              <a:rPr lang="en-US" b="1" dirty="0" err="1" smtClean="0"/>
              <a:t>aLIGO</a:t>
            </a:r>
            <a:r>
              <a:rPr lang="en-US" b="1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014131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5s6DA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8" y="1103057"/>
            <a:ext cx="8585134" cy="5480688"/>
          </a:xfrm>
          <a:prstGeom prst="rect">
            <a:avLst/>
          </a:prstGeom>
        </p:spPr>
      </p:pic>
      <p:sp>
        <p:nvSpPr>
          <p:cNvPr id="755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9270" y="396875"/>
            <a:ext cx="7831822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Environmental Noise</a:t>
            </a:r>
            <a:r>
              <a:rPr lang="en-US" sz="4000" b="1" dirty="0" smtClean="0">
                <a:solidFill>
                  <a:srgbClr val="FFFFCC"/>
                </a:solidFill>
              </a:rPr>
              <a:t/>
            </a:r>
            <a:br>
              <a:rPr lang="en-US" sz="4000" b="1" dirty="0" smtClean="0">
                <a:solidFill>
                  <a:srgbClr val="FFFFCC"/>
                </a:solidFill>
              </a:rPr>
            </a:br>
            <a:endParaRPr lang="en-US" sz="4000" b="1" dirty="0" smtClean="0">
              <a:solidFill>
                <a:srgbClr val="FFFF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5577" y="1558926"/>
            <a:ext cx="4365996" cy="275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FC0128"/>
              </a:buClr>
              <a:buSzPct val="152000"/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cs typeface="Calibri"/>
              </a:rPr>
              <a:t>Both broad/narrow band</a:t>
            </a:r>
          </a:p>
          <a:p>
            <a:pPr marL="285750" indent="-285750" algn="l">
              <a:lnSpc>
                <a:spcPct val="90000"/>
              </a:lnSpc>
              <a:buClr>
                <a:srgbClr val="FC0128"/>
              </a:buClr>
              <a:buSzPct val="152000"/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cs typeface="Calibri"/>
              </a:rPr>
              <a:t>highly variable</a:t>
            </a:r>
          </a:p>
          <a:p>
            <a:pPr marL="285750" indent="-285750" algn="l">
              <a:lnSpc>
                <a:spcPct val="90000"/>
              </a:lnSpc>
              <a:buClr>
                <a:srgbClr val="FC0128"/>
              </a:buClr>
              <a:buSzPct val="152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cs typeface="Calibri"/>
              </a:rPr>
              <a:t>ostly up-conversion</a:t>
            </a:r>
          </a:p>
          <a:p>
            <a:pPr marL="285750" indent="-285750" algn="l">
              <a:lnSpc>
                <a:spcPct val="90000"/>
              </a:lnSpc>
              <a:buClr>
                <a:srgbClr val="FC0128"/>
              </a:buClr>
              <a:buSzPct val="152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cs typeface="Calibri"/>
              </a:rPr>
              <a:t>ost artifacts are not well understood (particularly in S6)</a:t>
            </a:r>
          </a:p>
          <a:p>
            <a:pPr marL="285750" indent="-285750" algn="l">
              <a:lnSpc>
                <a:spcPct val="90000"/>
              </a:lnSpc>
              <a:buClr>
                <a:srgbClr val="FC0128"/>
              </a:buClr>
              <a:buSzPct val="152000"/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cs typeface="Calibri"/>
              </a:rPr>
              <a:t>Many (thousands) monitors are used to measure ENV disturbances </a:t>
            </a: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303" y="762000"/>
            <a:ext cx="939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Snapshots of H1 data (15 min): black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S5(820707090)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red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S6(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942451300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1229" y="5111750"/>
            <a:ext cx="2588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ot calibrated data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H1:LSC-DARM_ERR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9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Basics: FIR Wiener-Kolmogorov Filter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712723" name="Text Box 19"/>
          <p:cNvSpPr txBox="1">
            <a:spLocks noChangeArrowheads="1"/>
          </p:cNvSpPr>
          <p:nvPr/>
        </p:nvSpPr>
        <p:spPr bwMode="auto">
          <a:xfrm>
            <a:off x="206388" y="3906837"/>
            <a:ext cx="8968568" cy="284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012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find A = {a[0],…,a[K]} by minimization of residual </a:t>
            </a: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target s[n] can be predicted if there is a linear association with </a:t>
            </a: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defRPr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 witness channel w[n].</a:t>
            </a:r>
          </a:p>
          <a:p>
            <a:pPr marL="800100" lvl="1" indent="-342900" algn="l">
              <a:lnSpc>
                <a:spcPct val="90000"/>
              </a:lnSpc>
              <a:buClr>
                <a:srgbClr val="0000FF"/>
              </a:buClr>
              <a:buSzPct val="120000"/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N – filter training length, K – filter length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None/>
              <a:defRPr/>
            </a:pPr>
            <a:endParaRPr lang="en-US" sz="1600" b="1" baseline="30000" dirty="0">
              <a:solidFill>
                <a:srgbClr val="D10124"/>
              </a:solidFill>
              <a:cs typeface="+mn-cs"/>
            </a:endParaRPr>
          </a:p>
        </p:txBody>
      </p:sp>
      <p:graphicFrame>
        <p:nvGraphicFramePr>
          <p:cNvPr id="1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13541"/>
              </p:ext>
            </p:extLst>
          </p:nvPr>
        </p:nvGraphicFramePr>
        <p:xfrm>
          <a:off x="1544638" y="4459288"/>
          <a:ext cx="591185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2" name="Equation" r:id="rId4" imgW="2844800" imgH="406400" progId="Equation.3">
                  <p:embed/>
                </p:oleObj>
              </mc:Choice>
              <mc:Fallback>
                <p:oleObj name="Equation" r:id="rId4" imgW="28448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459288"/>
                        <a:ext cx="5911850" cy="1046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 descr="FIRWienerB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38" y="1400174"/>
            <a:ext cx="6273049" cy="19335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3949" y="920750"/>
            <a:ext cx="12370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target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9521" y="1993900"/>
            <a:ext cx="14504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witness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5319" y="3216275"/>
            <a:ext cx="18914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prediction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175689" y="2714625"/>
            <a:ext cx="111146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78249" y="2279650"/>
            <a:ext cx="15085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residual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4680" y="2397125"/>
            <a:ext cx="75202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A(z)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38844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Basics: Wiener-</a:t>
            </a:r>
            <a:r>
              <a:rPr lang="en-US" sz="2800" b="1" dirty="0" err="1" smtClean="0">
                <a:solidFill>
                  <a:schemeClr val="tx1"/>
                </a:solidFill>
                <a:cs typeface="+mj-cs"/>
              </a:rPr>
              <a:t>Hopf</a:t>
            </a: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 Equation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712723" name="Text Box 19"/>
          <p:cNvSpPr txBox="1">
            <a:spLocks noChangeArrowheads="1"/>
          </p:cNvSpPr>
          <p:nvPr/>
        </p:nvSpPr>
        <p:spPr bwMode="auto">
          <a:xfrm>
            <a:off x="571547" y="3732212"/>
            <a:ext cx="8271577" cy="146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012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 is cross-correlation vector between s and w </a:t>
            </a:r>
          </a:p>
          <a:p>
            <a:pPr algn="l">
              <a:lnSpc>
                <a:spcPct val="11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 is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Toeplitz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matrix constructed from autocorrelation of w</a:t>
            </a:r>
          </a:p>
          <a:p>
            <a:pPr marL="800100" lvl="1" indent="-342900" algn="l">
              <a:lnSpc>
                <a:spcPct val="110000"/>
              </a:lnSpc>
              <a:buClr>
                <a:srgbClr val="0000FF"/>
              </a:buClr>
              <a:buSzPct val="108000"/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Solved by using advantage of Levinson-Durbin algorithm  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None/>
              <a:defRPr/>
            </a:pPr>
            <a:endParaRPr lang="en-US" sz="1600" b="1" baseline="30000" dirty="0">
              <a:solidFill>
                <a:srgbClr val="D10124"/>
              </a:solidFill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59767"/>
              </p:ext>
            </p:extLst>
          </p:nvPr>
        </p:nvGraphicFramePr>
        <p:xfrm>
          <a:off x="1066800" y="1184275"/>
          <a:ext cx="7392988" cy="209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6" name="Equation" r:id="rId4" imgW="3556000" imgH="812800" progId="Equation.3">
                  <p:embed/>
                </p:oleObj>
              </mc:Choice>
              <mc:Fallback>
                <p:oleObj name="Equation" r:id="rId4" imgW="35560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4275"/>
                        <a:ext cx="7392988" cy="2090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8892" y="5349875"/>
            <a:ext cx="88739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 smtClean="0"/>
              <a:t>....</a:t>
            </a:r>
          </a:p>
          <a:p>
            <a:pPr algn="l"/>
            <a:r>
              <a:rPr lang="de-DE" sz="2000" dirty="0" smtClean="0"/>
              <a:t>CQG, 25</a:t>
            </a:r>
            <a:r>
              <a:rPr lang="de-DE" sz="2000" dirty="0"/>
              <a:t>, 114029 (2008) </a:t>
            </a:r>
            <a:r>
              <a:rPr lang="de-DE" sz="2000" dirty="0" smtClean="0"/>
              <a:t>- </a:t>
            </a:r>
            <a:r>
              <a:rPr lang="en-US" sz="2000" dirty="0" smtClean="0"/>
              <a:t>a</a:t>
            </a:r>
            <a:r>
              <a:rPr lang="is-IS" sz="2000" dirty="0" smtClean="0"/>
              <a:t>pplication of LPR in burst analysis by cWB &amp; </a:t>
            </a:r>
            <a:r>
              <a:rPr lang="is-IS" sz="2000" dirty="0" smtClean="0">
                <a:latin typeface="Symbol" charset="2"/>
                <a:cs typeface="Symbol" charset="2"/>
              </a:rPr>
              <a:t>W</a:t>
            </a:r>
          </a:p>
          <a:p>
            <a:r>
              <a:rPr lang="is-IS" sz="2000" dirty="0" smtClean="0"/>
              <a:t>RSI, </a:t>
            </a:r>
            <a:r>
              <a:rPr lang="is-IS" sz="2000" dirty="0"/>
              <a:t>83, 024501 (2012</a:t>
            </a:r>
            <a:r>
              <a:rPr lang="is-IS" sz="2000" dirty="0" smtClean="0"/>
              <a:t>) – active noise cncellation in suspended interferometers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80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/>
              <a:t>Wavelet Regression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2269" y="746034"/>
            <a:ext cx="8684361" cy="590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b="1" dirty="0" smtClean="0"/>
              <a:t>3 key components 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/>
              <a:t>Do analysis in wavelet domain (use WDM – next slide)</a:t>
            </a:r>
          </a:p>
          <a:p>
            <a:pPr lvl="2">
              <a:lnSpc>
                <a:spcPct val="110000"/>
              </a:lnSpc>
            </a:pPr>
            <a:r>
              <a:rPr lang="en-US" sz="2000" b="1" dirty="0" smtClean="0"/>
              <a:t>Calculate a bank of elementary Wiener filters instead of a BIG filter </a:t>
            </a:r>
          </a:p>
          <a:p>
            <a:pPr lvl="2">
              <a:lnSpc>
                <a:spcPct val="110000"/>
              </a:lnSpc>
            </a:pPr>
            <a:r>
              <a:rPr lang="en-US" sz="2000" b="1" dirty="0" smtClean="0"/>
              <a:t>pros: split complex problem into a set of simple problems </a:t>
            </a:r>
          </a:p>
          <a:p>
            <a:pPr lvl="2">
              <a:lnSpc>
                <a:spcPct val="110000"/>
              </a:lnSpc>
            </a:pPr>
            <a:r>
              <a:rPr lang="en-US" sz="2000" b="1" dirty="0"/>
              <a:t>p</a:t>
            </a:r>
            <a:r>
              <a:rPr lang="en-US" sz="2000" b="1" dirty="0" smtClean="0"/>
              <a:t>ros: reduce computational complexity (feasible in real time)</a:t>
            </a:r>
          </a:p>
          <a:p>
            <a:pPr lvl="2">
              <a:lnSpc>
                <a:spcPct val="110000"/>
              </a:lnSpc>
            </a:pPr>
            <a:r>
              <a:rPr lang="en-US" sz="2000" b="1" dirty="0"/>
              <a:t>p</a:t>
            </a:r>
            <a:r>
              <a:rPr lang="en-US" sz="2000" b="1" dirty="0" smtClean="0"/>
              <a:t>ros: greatly simplify use of regulators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/>
              <a:t>Use/construct </a:t>
            </a:r>
            <a:r>
              <a:rPr lang="en-US" sz="2400" b="1" dirty="0"/>
              <a:t>multiple witness channels</a:t>
            </a:r>
          </a:p>
          <a:p>
            <a:pPr lvl="2">
              <a:lnSpc>
                <a:spcPct val="110000"/>
              </a:lnSpc>
            </a:pPr>
            <a:r>
              <a:rPr lang="en-US" sz="2000" b="1" dirty="0"/>
              <a:t>pros: enhance </a:t>
            </a:r>
            <a:r>
              <a:rPr lang="en-US" sz="2000" b="1" dirty="0" smtClean="0"/>
              <a:t>regression</a:t>
            </a:r>
          </a:p>
          <a:p>
            <a:pPr lvl="2">
              <a:lnSpc>
                <a:spcPct val="110000"/>
              </a:lnSpc>
            </a:pPr>
            <a:r>
              <a:rPr lang="en-US" sz="2000" b="1" dirty="0"/>
              <a:t>p</a:t>
            </a:r>
            <a:r>
              <a:rPr lang="en-US" sz="2000" b="1" dirty="0" smtClean="0"/>
              <a:t>ros: address up-conversion (non-linear coupling)</a:t>
            </a:r>
            <a:endParaRPr lang="en-US" sz="2000" b="1" dirty="0"/>
          </a:p>
          <a:p>
            <a:pPr lvl="2">
              <a:lnSpc>
                <a:spcPct val="110000"/>
              </a:lnSpc>
            </a:pPr>
            <a:r>
              <a:rPr lang="en-US" sz="2000" b="1" dirty="0"/>
              <a:t>cons: add noise to prediction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/>
              <a:t>Regulators-mitigate fitting problems</a:t>
            </a:r>
          </a:p>
          <a:p>
            <a:pPr lvl="2">
              <a:lnSpc>
                <a:spcPct val="110000"/>
              </a:lnSpc>
            </a:pPr>
            <a:r>
              <a:rPr lang="en-US" sz="2000" b="1" dirty="0" smtClean="0"/>
              <a:t>reduce excessive noise due to multiple witness channels</a:t>
            </a:r>
          </a:p>
          <a:p>
            <a:pPr lvl="2">
              <a:lnSpc>
                <a:spcPct val="110000"/>
              </a:lnSpc>
            </a:pPr>
            <a:r>
              <a:rPr lang="en-US" sz="2000" b="1" dirty="0"/>
              <a:t>o</a:t>
            </a:r>
            <a:r>
              <a:rPr lang="en-US" sz="2000" b="1" dirty="0" smtClean="0"/>
              <a:t>btain stable/robust filter solutions</a:t>
            </a:r>
            <a:endParaRPr lang="en-US" sz="2000" b="1" dirty="0"/>
          </a:p>
          <a:p>
            <a:pPr lvl="2">
              <a:lnSpc>
                <a:spcPct val="110000"/>
              </a:lnSpc>
            </a:pPr>
            <a:r>
              <a:rPr lang="en-US" sz="2000" b="1" dirty="0"/>
              <a:t>r</a:t>
            </a:r>
            <a:r>
              <a:rPr lang="en-US" sz="2000" b="1" dirty="0" smtClean="0"/>
              <a:t>educe artifacts</a:t>
            </a:r>
          </a:p>
          <a:p>
            <a:pPr marL="0" indent="0">
              <a:lnSpc>
                <a:spcPct val="110000"/>
              </a:lnSpc>
              <a:buFont typeface="Lucida Grande"/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13044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Regression in Wavelet Domain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2269" y="857159"/>
            <a:ext cx="8684361" cy="207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Lucida Grande"/>
              <a:buNone/>
            </a:pPr>
            <a:endParaRPr lang="en-US" sz="2400" b="1" dirty="0" smtClean="0"/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Wilson-</a:t>
            </a:r>
            <a:r>
              <a:rPr lang="en-US" sz="2000" dirty="0" err="1" smtClean="0"/>
              <a:t>Daubechies</a:t>
            </a:r>
            <a:r>
              <a:rPr lang="en-US" sz="2000" dirty="0" smtClean="0"/>
              <a:t>-Meyer (&amp; </a:t>
            </a:r>
            <a:r>
              <a:rPr lang="en-US" sz="2000" dirty="0" err="1" smtClean="0"/>
              <a:t>V.Necula</a:t>
            </a:r>
            <a:r>
              <a:rPr lang="en-US" sz="2000" dirty="0" smtClean="0"/>
              <a:t>) transformation  </a:t>
            </a:r>
            <a:r>
              <a:rPr lang="en-US" sz="2000" dirty="0" smtClean="0">
                <a:solidFill>
                  <a:schemeClr val="accent2"/>
                </a:solidFill>
              </a:rPr>
              <a:t>[LIGO-P1100152]</a:t>
            </a:r>
            <a:endParaRPr lang="en-US" sz="16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orthonormal, invertible, critically sampled, exceptional control of spectral leakage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each wavelet (frequency </a:t>
            </a:r>
            <a:r>
              <a:rPr lang="en-US" sz="1600" dirty="0" err="1" smtClean="0">
                <a:latin typeface="Symbol" charset="2"/>
                <a:cs typeface="Symbol" charset="2"/>
              </a:rPr>
              <a:t>w</a:t>
            </a:r>
            <a:r>
              <a:rPr lang="en-US" sz="1600" baseline="-25000" dirty="0" err="1" smtClean="0">
                <a:cs typeface="Symbol" charset="2"/>
              </a:rPr>
              <a:t>n</a:t>
            </a:r>
            <a:r>
              <a:rPr lang="en-US" sz="1600" dirty="0" smtClean="0"/>
              <a:t>) layer is a time series representing band-limited data.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Filters can be constructed for every target layer and arbitrary set of witness layers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Easily zoom into desired </a:t>
            </a:r>
            <a:r>
              <a:rPr lang="en-US" sz="1600" b="1" dirty="0" smtClean="0"/>
              <a:t>frequency sub-bands </a:t>
            </a:r>
            <a:r>
              <a:rPr lang="en-US" sz="1600" b="1" dirty="0" smtClean="0">
                <a:solidFill>
                  <a:srgbClr val="FF0000"/>
                </a:solidFill>
              </a:rPr>
              <a:t>(layers)</a:t>
            </a:r>
            <a:r>
              <a:rPr lang="en-US" sz="1600" dirty="0" smtClean="0"/>
              <a:t> in the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856" y="3205026"/>
            <a:ext cx="4194553" cy="3478349"/>
          </a:xfrm>
          <a:prstGeom prst="rect">
            <a:avLst/>
          </a:prstGeom>
        </p:spPr>
      </p:pic>
      <p:pic>
        <p:nvPicPr>
          <p:cNvPr id="5" name="Picture 4" descr="violinMod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15" y="3508375"/>
            <a:ext cx="3730769" cy="3016250"/>
          </a:xfrm>
          <a:prstGeom prst="rect">
            <a:avLst/>
          </a:prstGeom>
        </p:spPr>
      </p:pic>
      <p:graphicFrame>
        <p:nvGraphicFramePr>
          <p:cNvPr id="1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87137"/>
              </p:ext>
            </p:extLst>
          </p:nvPr>
        </p:nvGraphicFramePr>
        <p:xfrm>
          <a:off x="2151828" y="685799"/>
          <a:ext cx="5047564" cy="600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90" name="Equation" r:id="rId6" imgW="2514600" imgH="241300" progId="Equation.3">
                  <p:embed/>
                </p:oleObj>
              </mc:Choice>
              <mc:Fallback>
                <p:oleObj name="Equation" r:id="rId6" imgW="2514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828" y="685799"/>
                        <a:ext cx="5047564" cy="6000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18291" y="2857500"/>
            <a:ext cx="3046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LIGO data (1Hz resolution):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lack – </a:t>
            </a:r>
            <a:r>
              <a:rPr lang="en-US" sz="1800" dirty="0" err="1" smtClean="0">
                <a:solidFill>
                  <a:schemeClr val="tx1"/>
                </a:solidFill>
              </a:rPr>
              <a:t>Hann</a:t>
            </a:r>
            <a:r>
              <a:rPr lang="en-US" sz="1800" dirty="0" smtClean="0">
                <a:solidFill>
                  <a:schemeClr val="tx1"/>
                </a:solidFill>
              </a:rPr>
              <a:t> FFT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red - WDM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102" y="3009900"/>
            <a:ext cx="466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Wavelet (basis) functions in Fourier domain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45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/>
              <a:t>Multiple Witness Channels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11540"/>
              </p:ext>
            </p:extLst>
          </p:nvPr>
        </p:nvGraphicFramePr>
        <p:xfrm>
          <a:off x="628650" y="793750"/>
          <a:ext cx="83169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5" name="Equation" r:id="rId4" imgW="4000500" imgH="355600" progId="Equation.3">
                  <p:embed/>
                </p:oleObj>
              </mc:Choice>
              <mc:Fallback>
                <p:oleObj name="Equation" r:id="rId4" imgW="400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793750"/>
                        <a:ext cx="8316913" cy="914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8145" y="3841750"/>
            <a:ext cx="8684361" cy="239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Lucida Grande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00FF"/>
              </a:buClr>
              <a:buSzPct val="80000"/>
              <a:buFont typeface="Wingdings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8000"/>
              </a:buClr>
              <a:buFont typeface="Wingdings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b="1" dirty="0" smtClean="0"/>
              <a:t>Witness channels can be: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Layers (sub-bands) of multiple witness channels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Different layers of the same witness channel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Constructed from other WDM-conditioned witness channels</a:t>
            </a:r>
          </a:p>
          <a:p>
            <a:pPr lvl="2">
              <a:lnSpc>
                <a:spcPct val="8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</a:rPr>
              <a:t>agnetometer  x ITM/ETM coils – can remove bi-linear noise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In general, s[n], w[n],u[n],[v[n] and filters A are complex</a:t>
            </a:r>
          </a:p>
        </p:txBody>
      </p:sp>
      <p:graphicFrame>
        <p:nvGraphicFramePr>
          <p:cNvPr id="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812795"/>
              </p:ext>
            </p:extLst>
          </p:nvPr>
        </p:nvGraphicFramePr>
        <p:xfrm>
          <a:off x="2386013" y="1739900"/>
          <a:ext cx="4724400" cy="209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6" name="Equation" r:id="rId6" imgW="2273300" imgH="812800" progId="Equation.3">
                  <p:embed/>
                </p:oleObj>
              </mc:Choice>
              <mc:Fallback>
                <p:oleObj name="Equation" r:id="rId6" imgW="22733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739900"/>
                        <a:ext cx="4724400" cy="2090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044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468" y="4024157"/>
            <a:ext cx="7842917" cy="1772600"/>
          </a:xfrm>
          <a:prstGeom prst="rect">
            <a:avLst/>
          </a:prstGeom>
        </p:spPr>
      </p:pic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0256" y="125413"/>
            <a:ext cx="805777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Regulators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712723" name="Text Box 19"/>
          <p:cNvSpPr txBox="1">
            <a:spLocks noChangeArrowheads="1"/>
          </p:cNvSpPr>
          <p:nvPr/>
        </p:nvSpPr>
        <p:spPr bwMode="auto">
          <a:xfrm>
            <a:off x="539790" y="5651190"/>
            <a:ext cx="8271576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012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address rank deficiency of WH matrix</a:t>
            </a: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for each filter (in the set) typically only few</a:t>
            </a:r>
            <a:r>
              <a:rPr lang="en-US" sz="2400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 l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are significant</a:t>
            </a:r>
          </a:p>
          <a:p>
            <a:pPr algn="l">
              <a:lnSpc>
                <a:spcPct val="90000"/>
              </a:lnSpc>
              <a:buClr>
                <a:srgbClr val="FC0128"/>
              </a:buClr>
              <a:buSzPct val="120000"/>
              <a:buFont typeface="Wingdings 2" charset="0"/>
              <a:buChar char="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reduce filter noise, suppress irrelevant channels</a:t>
            </a:r>
            <a:endParaRPr lang="en-US" sz="1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8002" y="4238625"/>
            <a:ext cx="189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773" y="2336409"/>
            <a:ext cx="7857598" cy="1775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040" y="730249"/>
            <a:ext cx="7549176" cy="17273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399" y="2952750"/>
            <a:ext cx="9555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ard</a:t>
            </a:r>
          </a:p>
          <a:p>
            <a:endParaRPr lang="en-US" dirty="0">
              <a:solidFill>
                <a:srgbClr val="000000"/>
              </a:solidFill>
              <a:latin typeface="+mn-lt"/>
            </a:endParaRPr>
          </a:p>
          <a:p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soft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209" y="793750"/>
            <a:ext cx="1027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-L&lt;k&lt;L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44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6DARM_P60H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4" y="708964"/>
            <a:ext cx="4758099" cy="3037536"/>
          </a:xfrm>
          <a:prstGeom prst="rect">
            <a:avLst/>
          </a:prstGeom>
        </p:spPr>
      </p:pic>
      <p:pic>
        <p:nvPicPr>
          <p:cNvPr id="4" name="Picture 3" descr="s6DARM_p180Hz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00" y="714374"/>
            <a:ext cx="4742762" cy="3027745"/>
          </a:xfrm>
          <a:prstGeom prst="rect">
            <a:avLst/>
          </a:prstGeom>
        </p:spPr>
      </p:pic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650" y="0"/>
            <a:ext cx="7100332" cy="517525"/>
          </a:xfrm>
          <a:noFill/>
          <a:ln/>
        </p:spPr>
        <p:txBody>
          <a:bodyPr>
            <a:noAutofit/>
          </a:bodyPr>
          <a:lstStyle/>
          <a:p>
            <a:r>
              <a:rPr lang="en-US" sz="3600" b="1" dirty="0" smtClean="0"/>
              <a:t>Power Lines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4178" y="3921125"/>
            <a:ext cx="9198897" cy="24923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/>
              <a:t>m</a:t>
            </a:r>
            <a:r>
              <a:rPr lang="en-US" sz="2800" dirty="0" smtClean="0"/>
              <a:t>ost obvious case – power lines – well removed by many methods, including wavelet </a:t>
            </a:r>
            <a:r>
              <a:rPr lang="en-US" sz="2800" dirty="0" smtClean="0"/>
              <a:t>regression using power monitors </a:t>
            </a:r>
            <a:r>
              <a:rPr lang="en-US" sz="2800" dirty="0"/>
              <a:t>or magnetometers (H0:PEM-BSC10_MAGX)</a:t>
            </a:r>
            <a:endParaRPr lang="en-US" sz="28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Are there any other cases of linear coupling, particularly broad-band? 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800" dirty="0" smtClean="0"/>
              <a:t>How to identify and remove non-linear coupling?</a:t>
            </a:r>
            <a:endParaRPr lang="en-US" sz="2800" dirty="0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06" name="Rectangle 6"/>
          <p:cNvSpPr>
            <a:spLocks noChangeArrowheads="1"/>
          </p:cNvSpPr>
          <p:nvPr/>
        </p:nvSpPr>
        <p:spPr bwMode="auto">
          <a:xfrm>
            <a:off x="1755577" y="1492250"/>
            <a:ext cx="93630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37681" y="679403"/>
            <a:ext cx="380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1:DARM, 15min of S6 data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45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55219</TotalTime>
  <Pages>15</Pages>
  <Words>1265</Words>
  <Application>Microsoft Macintosh PowerPoint</Application>
  <PresentationFormat>Custom</PresentationFormat>
  <Paragraphs>202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Custom Design</vt:lpstr>
      <vt:lpstr>Equation</vt:lpstr>
      <vt:lpstr>Regression of environmental noise in gravitational-wave detectors.</vt:lpstr>
      <vt:lpstr>Environmental Noise </vt:lpstr>
      <vt:lpstr>Basics: FIR Wiener-Kolmogorov Filter</vt:lpstr>
      <vt:lpstr>Basics: Wiener-Hopf Equation</vt:lpstr>
      <vt:lpstr>Wavelet Regression</vt:lpstr>
      <vt:lpstr>Regression in Wavelet Domain</vt:lpstr>
      <vt:lpstr>Multiple Witness Channels</vt:lpstr>
      <vt:lpstr>Regulators</vt:lpstr>
      <vt:lpstr>Power Lines</vt:lpstr>
      <vt:lpstr>Bi-Linear coupling</vt:lpstr>
      <vt:lpstr>Regression of PL bi-coherence</vt:lpstr>
      <vt:lpstr>Monitoring environmental coupling</vt:lpstr>
      <vt:lpstr>Linear coupling FOM</vt:lpstr>
      <vt:lpstr>Regression of S5 data</vt:lpstr>
      <vt:lpstr>S6 H1 coupling: 50-1024 Hz</vt:lpstr>
      <vt:lpstr>Regression of S6 data</vt:lpstr>
      <vt:lpstr>Simulation test (preliminary)</vt:lpstr>
      <vt:lpstr>Relevance to aLIGO/aVirgo</vt:lpstr>
      <vt:lpstr>Summary and Plans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of burst GW sources by future networks of detectors:  cWB simulations including LCGT, Indigo and LIGO South</dc:title>
  <dc:subject/>
  <dc:creator>S.Klimenko</dc:creator>
  <cp:keywords/>
  <dc:description/>
  <cp:lastModifiedBy>klimenko</cp:lastModifiedBy>
  <cp:revision>835</cp:revision>
  <cp:lastPrinted>2012-05-11T18:46:19Z</cp:lastPrinted>
  <dcterms:created xsi:type="dcterms:W3CDTF">2011-11-11T20:56:37Z</dcterms:created>
  <dcterms:modified xsi:type="dcterms:W3CDTF">2012-05-11T19:31:33Z</dcterms:modified>
  <cp:category/>
</cp:coreProperties>
</file>