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Default Extension="pict" ContentType="image/pict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notesSlides/notesSlide14.xml" ContentType="application/vnd.openxmlformats-officedocument.presentationml.notesSlide+xml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Default Extension="tiff" ContentType="image/tiff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8" r:id="rId4"/>
    <p:sldId id="279" r:id="rId5"/>
    <p:sldId id="258" r:id="rId6"/>
    <p:sldId id="275" r:id="rId7"/>
    <p:sldId id="277" r:id="rId8"/>
    <p:sldId id="282" r:id="rId9"/>
    <p:sldId id="285" r:id="rId10"/>
    <p:sldId id="290" r:id="rId11"/>
    <p:sldId id="289" r:id="rId12"/>
    <p:sldId id="288" r:id="rId13"/>
    <p:sldId id="291" r:id="rId14"/>
    <p:sldId id="292" r:id="rId15"/>
    <p:sldId id="293" r:id="rId16"/>
    <p:sldId id="295" r:id="rId17"/>
    <p:sldId id="294" r:id="rId18"/>
    <p:sldId id="296" r:id="rId19"/>
    <p:sldId id="298" r:id="rId20"/>
    <p:sldId id="299" r:id="rId21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Calibri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Calibri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Calibri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Calibri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Calibri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Calibri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Calibri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Calibri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Calibri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CCFF66"/>
    <a:srgbClr val="010000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584" y="1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37931725" indent="-37474525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3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5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5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5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7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5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5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5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5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5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5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1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5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7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1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59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5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5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5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5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29/04/12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58574-A217-9549-A161-BB9448047B1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29/04/12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63939-FE4F-964A-828D-F8A3B39AF34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29/04/12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57F85-B3A4-8041-A5A9-44E564E700A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29/04/12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FC8BF-C97C-4345-AE28-D30CA5C198D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29/04/12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96F67-B591-A54F-A991-73029B292C7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29/04/12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24A2C-06C9-F043-B6E4-0206ACCC56E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29/04/12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8E33C-ACCD-9544-B013-81A27846AA6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29/04/12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DC14E-C4A2-DF42-AB17-D2BD4371AE5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29/04/12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05B04-AF01-F648-BDC0-2DF35DD7475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29/04/12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C034A-9B05-4D47-82AF-0DBB323E59F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29/04/12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DF280-FC28-334B-BA16-A76109DC1D6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4763"/>
            <a:ext cx="2132013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29/04/12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4763"/>
            <a:ext cx="2132013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579662D7-761A-2848-A2DB-C913220CCBC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-128"/>
          <a:cs typeface="ＭＳ Ｐゴシック" charset="-128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-128"/>
          <a:cs typeface="ＭＳ Ｐゴシック" charset="-128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-128"/>
          <a:cs typeface="ＭＳ Ｐゴシック" charset="-128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-128"/>
          <a:cs typeface="ＭＳ Ｐゴシック" charset="-128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23.png"/><Relationship Id="rId7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oleObject" Target="../embeddings/Microsoft_Equation1.bin"/><Relationship Id="rId8" Type="http://schemas.openxmlformats.org/officeDocument/2006/relationships/image" Target="../media/image27.pdf"/><Relationship Id="rId9" Type="http://schemas.openxmlformats.org/officeDocument/2006/relationships/image" Target="../media/image28.png"/><Relationship Id="rId10" Type="http://schemas.openxmlformats.org/officeDocument/2006/relationships/image" Target="../media/image29.pdf"/><Relationship Id="rId11" Type="http://schemas.openxmlformats.org/officeDocument/2006/relationships/image" Target="../media/image3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32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33.pdf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35.pdf"/><Relationship Id="rId7" Type="http://schemas.openxmlformats.org/officeDocument/2006/relationships/image" Target="../media/image36.png"/><Relationship Id="rId8" Type="http://schemas.openxmlformats.org/officeDocument/2006/relationships/image" Target="../media/image37.pdf"/><Relationship Id="rId9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8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10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19.png"/><Relationship Id="rId7" Type="http://schemas.openxmlformats.org/officeDocument/2006/relationships/image" Target="../media/image20.emf"/><Relationship Id="rId8" Type="http://schemas.openxmlformats.org/officeDocument/2006/relationships/image" Target="../media/image21.wmf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84913"/>
            <a:ext cx="2643188" cy="573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2863" y="688975"/>
            <a:ext cx="9266238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1143000"/>
            <a:ext cx="91440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COATING RESEARCH </a:t>
            </a:r>
            <a:r>
              <a:rPr lang="fr-FR" sz="2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&amp;</a:t>
            </a:r>
            <a:r>
              <a:rPr lang="fr-FR" sz="3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3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DEVELOPMENT 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2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@</a:t>
            </a:r>
            <a:r>
              <a:rPr lang="fr-FR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3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LMA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2590800"/>
            <a:ext cx="91440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algn="ctr">
              <a:spcBef>
                <a:spcPts val="6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G. </a:t>
            </a:r>
            <a:r>
              <a:rPr lang="fr-FR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Cagnoli</a:t>
            </a:r>
            <a:r>
              <a:rPr lang="fr-FR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, A. </a:t>
            </a:r>
            <a:r>
              <a:rPr lang="fr-FR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Cajfinger</a:t>
            </a:r>
            <a:r>
              <a:rPr lang="fr-FR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, V. Dolique, G. Cochez, R. </a:t>
            </a:r>
            <a:r>
              <a:rPr lang="fr-FR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Flaminio</a:t>
            </a:r>
            <a:r>
              <a:rPr lang="fr-FR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, D. Forest, </a:t>
            </a:r>
          </a:p>
          <a:p>
            <a:pPr algn="ctr">
              <a:spcBef>
                <a:spcPts val="6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J. Franc, </a:t>
            </a:r>
            <a:r>
              <a:rPr lang="fr-FR" sz="20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M</a:t>
            </a:r>
            <a:r>
              <a:rPr lang="fr-FR" sz="20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. </a:t>
            </a:r>
            <a:r>
              <a:rPr lang="fr-FR" sz="200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Granata</a:t>
            </a:r>
            <a:r>
              <a:rPr lang="fr-F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,</a:t>
            </a:r>
            <a:r>
              <a:rPr lang="fr-FR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 C. Michel, N. </a:t>
            </a:r>
            <a:r>
              <a:rPr lang="fr-FR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Morgado</a:t>
            </a:r>
            <a:r>
              <a:rPr lang="fr-FR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, L. Pinard, E. </a:t>
            </a:r>
            <a:r>
              <a:rPr lang="fr-FR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Saracco</a:t>
            </a:r>
            <a:endParaRPr lang="fr-FR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15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Laboratoire des Matériaux Avancés (LMA) - Lyon </a:t>
            </a:r>
            <a:endParaRPr lang="fr-FR" sz="15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2863" y="6169025"/>
            <a:ext cx="9266238" cy="188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667000" y="6324600"/>
            <a:ext cx="6477000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GWADW – </a:t>
            </a:r>
            <a:r>
              <a:rPr lang="fr-FR" sz="2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Waikoloa</a:t>
            </a:r>
            <a:r>
              <a:rPr lang="fr-FR" sz="2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, May 14th 2012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1000" y="4114800"/>
            <a:ext cx="8458200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>
              <a:spcBef>
                <a:spcPts val="6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in collaboration </a:t>
            </a:r>
            <a:r>
              <a:rPr lang="fr-FR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with</a:t>
            </a:r>
            <a:r>
              <a:rPr lang="fr-FR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:</a:t>
            </a:r>
          </a:p>
          <a:p>
            <a:pPr lvl="1" algn="ctr">
              <a:spcBef>
                <a:spcPts val="15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T. Epicier &amp; </a:t>
            </a:r>
            <a:r>
              <a:rPr lang="fr-FR" sz="20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B. Van de </a:t>
            </a:r>
            <a:r>
              <a:rPr lang="fr-FR" sz="2000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Moortèle</a:t>
            </a:r>
            <a:r>
              <a:rPr lang="fr-FR" sz="20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	</a:t>
            </a:r>
            <a:r>
              <a:rPr lang="fr-FR" sz="1500" i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Centre Lyonnais de Microscopie (CLYM)</a:t>
            </a: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E. </a:t>
            </a:r>
            <a:r>
              <a:rPr lang="fr-FR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Härkönen</a:t>
            </a:r>
            <a:r>
              <a:rPr lang="fr-FR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, M. </a:t>
            </a:r>
            <a:r>
              <a:rPr lang="fr-FR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Ritala</a:t>
            </a:r>
            <a:r>
              <a:rPr lang="fr-FR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 &amp; M. </a:t>
            </a:r>
            <a:r>
              <a:rPr lang="fr-FR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Leskelä</a:t>
            </a:r>
            <a:r>
              <a:rPr lang="fr-FR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	</a:t>
            </a:r>
            <a:r>
              <a:rPr lang="fr-FR" sz="150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University</a:t>
            </a:r>
            <a:r>
              <a:rPr lang="fr-FR" sz="15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 of Helsinki</a:t>
            </a:r>
            <a:endParaRPr lang="fr-FR" sz="20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3" y="6477000"/>
            <a:ext cx="1760537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8610600" y="6477000"/>
            <a:ext cx="5334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8528DFAD-E40F-F245-8E47-1004BA5CEF90}" type="slidenum">
              <a:rPr lang="fr-FR" sz="2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10</a:t>
            </a:fld>
            <a:endParaRPr lang="fr-FR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Lucida Grande" charset="0"/>
                <a:cs typeface="Lucida Grande" charset="0"/>
              </a:rPr>
              <a:t>Mixed </a:t>
            </a:r>
            <a:r>
              <a:rPr lang="fr-FR" sz="35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Lucida Grande" charset="0"/>
                <a:cs typeface="Lucida Grande" charset="0"/>
              </a:rPr>
              <a:t>Materials</a:t>
            </a:r>
            <a:endParaRPr lang="fr-FR" sz="3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163" y="6437313"/>
            <a:ext cx="8747126" cy="115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2863" y="560388"/>
            <a:ext cx="9266238" cy="134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752600" y="6534150"/>
            <a:ext cx="6934200" cy="32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15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GWADW – </a:t>
            </a:r>
            <a:r>
              <a:rPr lang="fr-FR" sz="1500" dirty="0" err="1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Waikoloa</a:t>
            </a:r>
            <a:r>
              <a:rPr lang="fr-FR" sz="15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, May 14th 2012 </a:t>
            </a:r>
          </a:p>
        </p:txBody>
      </p:sp>
      <p:grpSp>
        <p:nvGrpSpPr>
          <p:cNvPr id="2" name="Grouper 96"/>
          <p:cNvGrpSpPr/>
          <p:nvPr/>
        </p:nvGrpSpPr>
        <p:grpSpPr>
          <a:xfrm>
            <a:off x="6172200" y="990600"/>
            <a:ext cx="2913062" cy="5066051"/>
            <a:chOff x="6172200" y="762000"/>
            <a:chExt cx="2913062" cy="5066051"/>
          </a:xfrm>
        </p:grpSpPr>
        <p:pic>
          <p:nvPicPr>
            <p:cNvPr id="30" name="Image 29" descr="ITM-1_STEM-200K_profil.tif"/>
            <p:cNvPicPr>
              <a:picLocks noChangeAspect="1"/>
            </p:cNvPicPr>
            <p:nvPr/>
          </p:nvPicPr>
          <p:blipFill>
            <a:blip r:embed="rId6"/>
            <a:srcRect l="4547" t="39938" r="66309" b="5759"/>
            <a:stretch>
              <a:fillRect/>
            </a:stretch>
          </p:blipFill>
          <p:spPr bwMode="auto">
            <a:xfrm>
              <a:off x="6172200" y="798852"/>
              <a:ext cx="2819400" cy="5029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6172200" y="762000"/>
              <a:ext cx="685800" cy="323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500" dirty="0" smtClean="0">
                  <a:latin typeface="Century Gothic" charset="0"/>
                  <a:ea typeface="Century Gothic" charset="0"/>
                  <a:cs typeface="Century Gothic" charset="0"/>
                </a:rPr>
                <a:t>[TEM]</a:t>
              </a:r>
              <a:endParaRPr lang="fr-FR" sz="1500" dirty="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cxnSp>
          <p:nvCxnSpPr>
            <p:cNvPr id="21" name="Connecteur droit avec flèche 20"/>
            <p:cNvCxnSpPr/>
            <p:nvPr/>
          </p:nvCxnSpPr>
          <p:spPr bwMode="auto">
            <a:xfrm rot="16200000" flipV="1">
              <a:off x="5794855" y="3966052"/>
              <a:ext cx="3193092" cy="3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tailEnd type="non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 bwMode="auto">
            <a:xfrm rot="5400000" flipH="1" flipV="1">
              <a:off x="5358327" y="3633275"/>
              <a:ext cx="3290289" cy="595740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tailEnd type="non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er 64"/>
            <p:cNvGrpSpPr/>
            <p:nvPr/>
          </p:nvGrpSpPr>
          <p:grpSpPr>
            <a:xfrm>
              <a:off x="8077200" y="1352549"/>
              <a:ext cx="1008062" cy="400051"/>
              <a:chOff x="7983538" y="1295400"/>
              <a:chExt cx="1008062" cy="400051"/>
            </a:xfrm>
          </p:grpSpPr>
          <p:sp>
            <p:nvSpPr>
              <p:cNvPr id="40" name="Rectangle 21"/>
              <p:cNvSpPr>
                <a:spLocks noChangeArrowheads="1"/>
              </p:cNvSpPr>
              <p:nvPr/>
            </p:nvSpPr>
            <p:spPr bwMode="auto">
              <a:xfrm>
                <a:off x="7983538" y="1295400"/>
                <a:ext cx="1008062" cy="4000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2000" dirty="0" smtClean="0">
                    <a:latin typeface="Century Gothic" charset="0"/>
                    <a:ea typeface="Arial" charset="0"/>
                    <a:cs typeface="Arial" charset="0"/>
                  </a:rPr>
                  <a:t>50 </a:t>
                </a:r>
                <a:r>
                  <a:rPr lang="fr-FR" sz="2000" dirty="0">
                    <a:latin typeface="Century Gothic" charset="0"/>
                    <a:ea typeface="Arial" charset="0"/>
                    <a:cs typeface="Arial" charset="0"/>
                  </a:rPr>
                  <a:t>nm</a:t>
                </a:r>
                <a:endParaRPr lang="fr-FR" sz="2400" dirty="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cxnSp>
            <p:nvCxnSpPr>
              <p:cNvPr id="64" name="Connecteur droit 63"/>
              <p:cNvCxnSpPr/>
              <p:nvPr/>
            </p:nvCxnSpPr>
            <p:spPr bwMode="auto">
              <a:xfrm>
                <a:off x="8077200" y="1676400"/>
                <a:ext cx="762000" cy="1588"/>
              </a:xfrm>
              <a:prstGeom prst="line">
                <a:avLst/>
              </a:prstGeom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4" name="Text Box 8"/>
          <p:cNvSpPr txBox="1">
            <a:spLocks noChangeArrowheads="1"/>
          </p:cNvSpPr>
          <p:nvPr/>
        </p:nvSpPr>
        <p:spPr bwMode="auto">
          <a:xfrm>
            <a:off x="0" y="914400"/>
            <a:ext cx="617220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Tx/>
              <a:buFont typeface="Arial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could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mixed interfaces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explain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exceeding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loss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? </a:t>
            </a:r>
            <a:endParaRPr lang="fr-FR" sz="2000" baseline="-2500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4" name="Grouper 33"/>
          <p:cNvGrpSpPr/>
          <p:nvPr/>
        </p:nvGrpSpPr>
        <p:grpSpPr>
          <a:xfrm>
            <a:off x="0" y="1524000"/>
            <a:ext cx="7848600" cy="4495800"/>
            <a:chOff x="0" y="1258549"/>
            <a:chExt cx="7848600" cy="4495800"/>
          </a:xfrm>
        </p:grpSpPr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0" y="1258549"/>
              <a:ext cx="6248400" cy="12743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buClrTx/>
                <a:buFont typeface="Arial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simple model of the interface: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discrete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gradient</a:t>
              </a:r>
            </a:p>
            <a:p>
              <a:pPr lvl="1">
                <a:spcBef>
                  <a:spcPts val="1000"/>
                </a:spcBef>
                <a:buClrTx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mixed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material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1 = 65% SiO</a:t>
              </a:r>
              <a:r>
                <a:rPr lang="fr-FR" sz="2000" baseline="-25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2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+ 35% Ti:Ta</a:t>
              </a:r>
              <a:r>
                <a:rPr lang="fr-FR" sz="2000" baseline="-25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2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O</a:t>
              </a:r>
              <a:r>
                <a:rPr lang="fr-FR" sz="2000" baseline="-25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5</a:t>
              </a:r>
              <a:endPara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  <a:p>
              <a:pPr marL="378000" lvl="2" indent="0">
                <a:spcBef>
                  <a:spcPts val="1000"/>
                </a:spcBef>
                <a:buClrTx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mixed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material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2 = 65% Ti:Ta</a:t>
              </a:r>
              <a:r>
                <a:rPr lang="fr-FR" sz="2000" baseline="-25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2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O</a:t>
              </a:r>
              <a:r>
                <a:rPr lang="fr-FR" sz="2000" baseline="-25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5 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+ 35% SiO</a:t>
              </a:r>
              <a:r>
                <a:rPr lang="fr-FR" sz="2000" baseline="-25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2</a:t>
              </a:r>
              <a:endParaRPr lang="fr-FR" sz="200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grpSp>
          <p:nvGrpSpPr>
            <p:cNvPr id="5" name="Grouper 97"/>
            <p:cNvGrpSpPr/>
            <p:nvPr/>
          </p:nvGrpSpPr>
          <p:grpSpPr>
            <a:xfrm>
              <a:off x="6248400" y="2249149"/>
              <a:ext cx="1600200" cy="3505200"/>
              <a:chOff x="6248400" y="2286000"/>
              <a:chExt cx="1600200" cy="3505200"/>
            </a:xfrm>
          </p:grpSpPr>
          <p:grpSp>
            <p:nvGrpSpPr>
              <p:cNvPr id="6" name="Grouper 74"/>
              <p:cNvGrpSpPr/>
              <p:nvPr/>
            </p:nvGrpSpPr>
            <p:grpSpPr>
              <a:xfrm>
                <a:off x="6248400" y="2286000"/>
                <a:ext cx="1600200" cy="3505200"/>
                <a:chOff x="6248400" y="2286000"/>
                <a:chExt cx="1600200" cy="3505200"/>
              </a:xfrm>
            </p:grpSpPr>
            <p:sp>
              <p:nvSpPr>
                <p:cNvPr id="102" name="Rectangle à coins arrondis 101"/>
                <p:cNvSpPr/>
                <p:nvPr/>
              </p:nvSpPr>
              <p:spPr bwMode="auto">
                <a:xfrm>
                  <a:off x="7056000" y="3352800"/>
                  <a:ext cx="342000" cy="2438400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  <a:alpha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vert270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tabLst/>
                  </a:pPr>
                  <a:r>
                    <a:rPr lang="fr-FR" sz="2000" dirty="0" smtClean="0">
                      <a:solidFill>
                        <a:srgbClr val="F2F2F2"/>
                      </a:solidFill>
                      <a:latin typeface="Century Gothic"/>
                      <a:cs typeface="Century Gothic"/>
                    </a:rPr>
                    <a:t>mix 2</a:t>
                  </a:r>
                  <a:endParaRPr kumimoji="0" lang="fr-FR" sz="2000" b="0" i="0" u="none" strike="noStrike" cap="none" normalizeH="0" baseline="-25000" dirty="0">
                    <a:ln>
                      <a:noFill/>
                    </a:ln>
                    <a:solidFill>
                      <a:srgbClr val="F2F2F2"/>
                    </a:solidFill>
                    <a:effectLst/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103" name="Rectangle à coins arrondis 102"/>
                <p:cNvSpPr/>
                <p:nvPr/>
              </p:nvSpPr>
              <p:spPr bwMode="auto">
                <a:xfrm>
                  <a:off x="6710400" y="4419600"/>
                  <a:ext cx="342000" cy="1371600"/>
                </a:xfrm>
                <a:prstGeom prst="roundRect">
                  <a:avLst/>
                </a:prstGeom>
                <a:solidFill>
                  <a:schemeClr val="accent1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vert270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tabLst/>
                  </a:pPr>
                  <a:r>
                    <a:rPr kumimoji="0" lang="fr-FR" sz="2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entury Gothic"/>
                      <a:cs typeface="Century Gothic"/>
                    </a:rPr>
                    <a:t>mix 1</a:t>
                  </a:r>
                  <a:endParaRPr kumimoji="0" lang="fr-FR" sz="2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104" name="Rectangle à coins arrondis 103"/>
                <p:cNvSpPr/>
                <p:nvPr/>
              </p:nvSpPr>
              <p:spPr bwMode="auto">
                <a:xfrm>
                  <a:off x="7391400" y="2286000"/>
                  <a:ext cx="457200" cy="3505200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  <a:alpha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vert270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tabLst/>
                  </a:pPr>
                  <a:r>
                    <a:rPr kumimoji="0" lang="fr-FR" sz="2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95000"/>
                        </a:schemeClr>
                      </a:solidFill>
                      <a:effectLst/>
                      <a:latin typeface="Century Gothic"/>
                      <a:cs typeface="Century Gothic"/>
                    </a:rPr>
                    <a:t>100% Ti:Ta</a:t>
                  </a:r>
                  <a:r>
                    <a:rPr kumimoji="0" lang="fr-FR" sz="2000" b="0" i="0" u="none" strike="noStrike" cap="none" normalizeH="0" baseline="-25000" dirty="0" smtClean="0">
                      <a:ln>
                        <a:noFill/>
                      </a:ln>
                      <a:solidFill>
                        <a:schemeClr val="bg1">
                          <a:lumMod val="95000"/>
                        </a:schemeClr>
                      </a:solidFill>
                      <a:effectLst/>
                      <a:latin typeface="Century Gothic"/>
                      <a:cs typeface="Century Gothic"/>
                    </a:rPr>
                    <a:t>2</a:t>
                  </a:r>
                  <a:r>
                    <a:rPr kumimoji="0" lang="fr-FR" sz="2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95000"/>
                        </a:schemeClr>
                      </a:solidFill>
                      <a:effectLst/>
                      <a:latin typeface="Century Gothic"/>
                      <a:cs typeface="Century Gothic"/>
                    </a:rPr>
                    <a:t>O</a:t>
                  </a:r>
                  <a:r>
                    <a:rPr kumimoji="0" lang="fr-FR" sz="2000" b="0" i="0" u="none" strike="noStrike" cap="none" normalizeH="0" baseline="-25000" dirty="0" smtClean="0">
                      <a:ln>
                        <a:noFill/>
                      </a:ln>
                      <a:solidFill>
                        <a:schemeClr val="bg1">
                          <a:lumMod val="95000"/>
                        </a:schemeClr>
                      </a:solidFill>
                      <a:effectLst/>
                      <a:latin typeface="Century Gothic"/>
                      <a:cs typeface="Century Gothic"/>
                    </a:rPr>
                    <a:t>5</a:t>
                  </a:r>
                  <a:endParaRPr kumimoji="0" lang="fr-FR" sz="2000" b="0" i="0" u="none" strike="noStrike" cap="none" normalizeH="0" dirty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105" name="Rectangle à coins arrondis 104"/>
                <p:cNvSpPr/>
                <p:nvPr/>
              </p:nvSpPr>
              <p:spPr bwMode="auto">
                <a:xfrm>
                  <a:off x="6248400" y="5562600"/>
                  <a:ext cx="454800" cy="228600"/>
                </a:xfrm>
                <a:prstGeom prst="roundRect">
                  <a:avLst/>
                </a:prstGeom>
                <a:solidFill>
                  <a:schemeClr val="accent1">
                    <a:lumMod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tabLst/>
                  </a:pPr>
                  <a:endParaRPr kumimoji="0" lang="fr-FR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charset="0"/>
                  </a:endParaRPr>
                </a:p>
              </p:txBody>
            </p:sp>
          </p:grpSp>
          <p:cxnSp>
            <p:nvCxnSpPr>
              <p:cNvPr id="100" name="AutoShape 10"/>
              <p:cNvCxnSpPr>
                <a:cxnSpLocks noChangeShapeType="1"/>
                <a:stCxn id="101" idx="1"/>
                <a:endCxn id="105" idx="0"/>
              </p:cNvCxnSpPr>
              <p:nvPr/>
            </p:nvCxnSpPr>
            <p:spPr bwMode="auto">
              <a:xfrm rot="16200000" flipH="1">
                <a:off x="6169650" y="5256450"/>
                <a:ext cx="609600" cy="2700"/>
              </a:xfrm>
              <a:prstGeom prst="straightConnector1">
                <a:avLst/>
              </a:prstGeom>
              <a:noFill/>
              <a:ln w="126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101" name="Rectangle 21"/>
              <p:cNvSpPr>
                <a:spLocks noChangeArrowheads="1"/>
              </p:cNvSpPr>
              <p:nvPr/>
            </p:nvSpPr>
            <p:spPr bwMode="auto">
              <a:xfrm rot="16200000">
                <a:off x="5749200" y="4029045"/>
                <a:ext cx="14478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2000" dirty="0" smtClean="0">
                    <a:solidFill>
                      <a:schemeClr val="tx1"/>
                    </a:solidFill>
                    <a:latin typeface="Century Gothic" charset="0"/>
                    <a:ea typeface="Arial" charset="0"/>
                    <a:cs typeface="Arial" charset="0"/>
                  </a:rPr>
                  <a:t>100% SiO</a:t>
                </a:r>
                <a:r>
                  <a:rPr lang="fr-FR" sz="2000" baseline="-25000" dirty="0" smtClean="0">
                    <a:solidFill>
                      <a:schemeClr val="tx1"/>
                    </a:solidFill>
                    <a:latin typeface="Century Gothic" charset="0"/>
                    <a:ea typeface="Arial" charset="0"/>
                    <a:cs typeface="Arial" charset="0"/>
                  </a:rPr>
                  <a:t>2</a:t>
                </a:r>
                <a:endParaRPr lang="fr-FR" sz="2400" baseline="-25000" dirty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</p:grpSp>
      </p:grpSp>
      <p:sp>
        <p:nvSpPr>
          <p:cNvPr id="125" name="Text Box 8"/>
          <p:cNvSpPr txBox="1">
            <a:spLocks noChangeArrowheads="1"/>
          </p:cNvSpPr>
          <p:nvPr/>
        </p:nvSpPr>
        <p:spPr bwMode="auto">
          <a:xfrm>
            <a:off x="0" y="5398013"/>
            <a:ext cx="3200400" cy="774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Tx/>
              <a:buFont typeface="Arial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to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be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done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: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deposit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  <a:p>
            <a:pPr marL="180000">
              <a:spcBef>
                <a:spcPts val="500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and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measure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mix 2</a:t>
            </a:r>
            <a:endParaRPr lang="fr-FR" sz="200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7" name="Grouper 37"/>
          <p:cNvGrpSpPr/>
          <p:nvPr/>
        </p:nvGrpSpPr>
        <p:grpSpPr>
          <a:xfrm>
            <a:off x="0" y="3505200"/>
            <a:ext cx="6248400" cy="2611346"/>
            <a:chOff x="0" y="3255309"/>
            <a:chExt cx="6248400" cy="2611346"/>
          </a:xfrm>
        </p:grpSpPr>
        <p:sp>
          <p:nvSpPr>
            <p:cNvPr id="106" name="Text Box 8"/>
            <p:cNvSpPr txBox="1">
              <a:spLocks noChangeArrowheads="1"/>
            </p:cNvSpPr>
            <p:nvPr/>
          </p:nvSpPr>
          <p:spPr bwMode="auto">
            <a:xfrm>
              <a:off x="0" y="3255309"/>
              <a:ext cx="6248400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buClrTx/>
                <a:buFont typeface="Arial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measure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of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loss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of mix1:</a:t>
              </a:r>
              <a:endParaRPr lang="fr-FR" sz="200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24" name="Text Box 8"/>
            <p:cNvSpPr txBox="1">
              <a:spLocks noChangeArrowheads="1"/>
            </p:cNvSpPr>
            <p:nvPr/>
          </p:nvSpPr>
          <p:spPr bwMode="auto">
            <a:xfrm>
              <a:off x="0" y="3877096"/>
              <a:ext cx="3200400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ts val="1000"/>
                </a:spcBef>
                <a:buClrTx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fr-FR" sz="2000" dirty="0" smtClean="0">
                  <a:solidFill>
                    <a:srgbClr val="000000"/>
                  </a:solidFill>
                  <a:latin typeface="Lucida Grande"/>
                  <a:ea typeface="Lucida Grande"/>
                  <a:cs typeface="Lucida Grande"/>
                </a:rPr>
                <a:t>Φ</a:t>
              </a:r>
              <a:r>
                <a:rPr lang="fr-FR" sz="2000" baseline="-25000" dirty="0" smtClean="0">
                  <a:solidFill>
                    <a:srgbClr val="000000"/>
                  </a:solidFill>
                  <a:latin typeface="Lucida Grande"/>
                  <a:ea typeface="Lucida Grande"/>
                  <a:cs typeface="Lucida Grande"/>
                </a:rPr>
                <a:t>mix1 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= (2.7 +/- 0.2) × 10</a:t>
              </a:r>
              <a:r>
                <a:rPr lang="fr-FR" sz="2000" baseline="30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-4</a:t>
              </a:r>
              <a:endParaRPr lang="fr-FR" sz="2000" dirty="0" smtClean="0">
                <a:solidFill>
                  <a:srgbClr val="000000"/>
                </a:solidFill>
                <a:latin typeface="Century Gothic"/>
                <a:ea typeface="Century Gothic" charset="0"/>
                <a:cs typeface="Century Gothic"/>
              </a:endParaRPr>
            </a:p>
          </p:txBody>
        </p:sp>
        <p:grpSp>
          <p:nvGrpSpPr>
            <p:cNvPr id="8" name="Grouper 35"/>
            <p:cNvGrpSpPr/>
            <p:nvPr/>
          </p:nvGrpSpPr>
          <p:grpSpPr>
            <a:xfrm>
              <a:off x="3124200" y="3331509"/>
              <a:ext cx="2971800" cy="2535146"/>
              <a:chOff x="3124200" y="3331509"/>
              <a:chExt cx="2971800" cy="2535146"/>
            </a:xfrm>
          </p:grpSpPr>
          <p:grpSp>
            <p:nvGrpSpPr>
              <p:cNvPr id="9" name="Grouper 122"/>
              <p:cNvGrpSpPr/>
              <p:nvPr/>
            </p:nvGrpSpPr>
            <p:grpSpPr>
              <a:xfrm>
                <a:off x="3200400" y="3331509"/>
                <a:ext cx="2854325" cy="2181225"/>
                <a:chOff x="2667000" y="2948574"/>
                <a:chExt cx="3311525" cy="2486025"/>
              </a:xfrm>
            </p:grpSpPr>
            <p:pic>
              <p:nvPicPr>
                <p:cNvPr id="107" name="Picture 50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2667000" y="2948574"/>
                  <a:ext cx="3311525" cy="2486025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cxnSp>
              <p:nvCxnSpPr>
                <p:cNvPr id="108" name="Connecteur droit avec flèche 107"/>
                <p:cNvCxnSpPr/>
                <p:nvPr/>
              </p:nvCxnSpPr>
              <p:spPr bwMode="auto">
                <a:xfrm flipV="1">
                  <a:off x="2667000" y="4044328"/>
                  <a:ext cx="1752602" cy="76199"/>
                </a:xfrm>
                <a:prstGeom prst="straightConnector1">
                  <a:avLst/>
                </a:prstGeom>
                <a:ln w="19050">
                  <a:solidFill>
                    <a:srgbClr val="FFFF00"/>
                  </a:solidFill>
                  <a:prstDash val="sysDot"/>
                  <a:tailEnd type="none" w="med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Connecteur droit avec flèche 110"/>
                <p:cNvCxnSpPr/>
                <p:nvPr/>
              </p:nvCxnSpPr>
              <p:spPr bwMode="auto">
                <a:xfrm flipV="1">
                  <a:off x="2667000" y="3846327"/>
                  <a:ext cx="1752602" cy="76199"/>
                </a:xfrm>
                <a:prstGeom prst="straightConnector1">
                  <a:avLst/>
                </a:prstGeom>
                <a:ln w="19050">
                  <a:solidFill>
                    <a:srgbClr val="FFFF00"/>
                  </a:solidFill>
                  <a:prstDash val="sysDot"/>
                  <a:tailEnd type="none" w="med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Connecteur droit avec flèche 115"/>
                <p:cNvCxnSpPr/>
                <p:nvPr/>
              </p:nvCxnSpPr>
              <p:spPr bwMode="auto">
                <a:xfrm rot="5400000">
                  <a:off x="4338000" y="3918328"/>
                  <a:ext cx="162000" cy="791"/>
                </a:xfrm>
                <a:prstGeom prst="straightConnector1">
                  <a:avLst/>
                </a:prstGeom>
                <a:ln w="19050">
                  <a:solidFill>
                    <a:srgbClr val="FFFF00"/>
                  </a:solidFill>
                  <a:prstDash val="sysDot"/>
                  <a:tailEnd type="none" w="med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Text Box 8"/>
              <p:cNvSpPr txBox="1">
                <a:spLocks noChangeArrowheads="1"/>
              </p:cNvSpPr>
              <p:nvPr/>
            </p:nvSpPr>
            <p:spPr bwMode="auto">
              <a:xfrm>
                <a:off x="3124200" y="5541309"/>
                <a:ext cx="2971800" cy="32534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squar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Tx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fr-FR" sz="1500" dirty="0" smtClean="0">
                    <a:solidFill>
                      <a:srgbClr val="00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setup for </a:t>
                </a:r>
                <a:r>
                  <a:rPr lang="fr-FR" sz="1500" dirty="0" err="1" smtClean="0">
                    <a:solidFill>
                      <a:srgbClr val="00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ringdown</a:t>
                </a:r>
                <a:r>
                  <a:rPr lang="fr-FR" sz="1500" dirty="0" smtClean="0">
                    <a:solidFill>
                      <a:srgbClr val="00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technique</a:t>
                </a:r>
                <a:endParaRPr lang="fr-FR" sz="1500" dirty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</p:grpSp>
      </p:grp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0" y="4690922"/>
            <a:ext cx="320040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000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loss</a:t>
            </a:r>
            <a:r>
              <a:rPr lang="fr-FR" sz="20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similar</a:t>
            </a:r>
            <a:r>
              <a:rPr lang="fr-FR" sz="20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 to Ti:Ta</a:t>
            </a:r>
            <a:r>
              <a:rPr lang="fr-FR" sz="2000" baseline="-250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2</a:t>
            </a:r>
            <a:r>
              <a:rPr lang="fr-FR" sz="20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fr-FR" sz="2000" baseline="-250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5</a:t>
            </a:r>
            <a:r>
              <a:rPr lang="fr-FR" sz="20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endParaRPr lang="fr-FR" sz="20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0" y="2950509"/>
            <a:ext cx="617220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Tx/>
              <a:buFont typeface="Arial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coating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of a SiO</a:t>
            </a:r>
            <a:r>
              <a:rPr lang="fr-FR" sz="2000" baseline="-25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2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blade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with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mixed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material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1</a:t>
            </a:r>
            <a:endParaRPr lang="fr-FR" sz="200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39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63" y="6477000"/>
            <a:ext cx="1760537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8610600" y="6477000"/>
            <a:ext cx="5334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8528DFAD-E40F-F245-8E47-1004BA5CEF90}" type="slidenum">
              <a:rPr lang="fr-FR" sz="2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11</a:t>
            </a:fld>
            <a:endParaRPr lang="fr-FR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Lucida Grande" charset="0"/>
                <a:cs typeface="Lucida Grande" charset="0"/>
              </a:rPr>
              <a:t>Interfaces – </a:t>
            </a:r>
            <a:r>
              <a:rPr lang="fr-FR" sz="35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Lucida Grande" charset="0"/>
                <a:cs typeface="Lucida Grande" charset="0"/>
              </a:rPr>
              <a:t>Results</a:t>
            </a:r>
            <a:endParaRPr lang="fr-FR" sz="3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0163" y="6437313"/>
            <a:ext cx="8747126" cy="115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42863" y="560388"/>
            <a:ext cx="9266238" cy="134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752600" y="6534150"/>
            <a:ext cx="6934200" cy="32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15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GWADW – </a:t>
            </a:r>
            <a:r>
              <a:rPr lang="fr-FR" sz="1500" dirty="0" err="1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Waikoloa</a:t>
            </a:r>
            <a:r>
              <a:rPr lang="fr-FR" sz="15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, May 14th 2012 </a:t>
            </a:r>
          </a:p>
        </p:txBody>
      </p:sp>
      <p:grpSp>
        <p:nvGrpSpPr>
          <p:cNvPr id="2" name="Grouper 35"/>
          <p:cNvGrpSpPr/>
          <p:nvPr/>
        </p:nvGrpSpPr>
        <p:grpSpPr>
          <a:xfrm>
            <a:off x="644912" y="1111250"/>
            <a:ext cx="3469888" cy="1098550"/>
            <a:chOff x="0" y="806450"/>
            <a:chExt cx="3469888" cy="1098550"/>
          </a:xfrm>
        </p:grpSpPr>
        <p:sp>
          <p:nvSpPr>
            <p:cNvPr id="94" name="Text Box 8"/>
            <p:cNvSpPr txBox="1">
              <a:spLocks noChangeArrowheads="1"/>
            </p:cNvSpPr>
            <p:nvPr/>
          </p:nvSpPr>
          <p:spPr bwMode="auto">
            <a:xfrm>
              <a:off x="0" y="1121709"/>
              <a:ext cx="1219200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buClrTx/>
                <a:buFont typeface="Arial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theory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:</a:t>
              </a:r>
              <a:endParaRPr lang="fr-FR" sz="2000" baseline="-2500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graphicFrame>
          <p:nvGraphicFramePr>
            <p:cNvPr id="34" name="Objet 33"/>
            <p:cNvGraphicFramePr>
              <a:graphicFrameLocks noChangeAspect="1"/>
            </p:cNvGraphicFramePr>
            <p:nvPr/>
          </p:nvGraphicFramePr>
          <p:xfrm>
            <a:off x="1219200" y="806450"/>
            <a:ext cx="2250688" cy="1098550"/>
          </p:xfrm>
          <a:graphic>
            <a:graphicData uri="http://schemas.openxmlformats.org/presentationml/2006/ole">
              <p:oleObj spid="_x0000_s109570" name="Équation" r:id="rId7" imgW="1066800" imgH="520700" progId="Equation.3">
                <p:embed/>
              </p:oleObj>
            </a:graphicData>
          </a:graphic>
        </p:graphicFrame>
      </p:grp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4724400" y="914401"/>
            <a:ext cx="3886200" cy="43264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000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mix1 = 65% SiO</a:t>
            </a:r>
            <a:r>
              <a:rPr lang="fr-FR" sz="2000" baseline="-25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2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+ 35% Ti:Ta</a:t>
            </a:r>
            <a:r>
              <a:rPr lang="fr-FR" sz="2000" baseline="-25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2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fr-FR" sz="2000" baseline="-25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5</a:t>
            </a:r>
            <a:endParaRPr lang="fr-FR" sz="2000" dirty="0" smtClean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spcBef>
                <a:spcPts val="1000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mix2 = 65% Ti:Ta</a:t>
            </a:r>
            <a:r>
              <a:rPr lang="fr-FR" sz="2000" baseline="-25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2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fr-FR" sz="2000" baseline="-25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5 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+ 35% SiO</a:t>
            </a:r>
            <a:r>
              <a:rPr lang="fr-FR" sz="2000" baseline="-25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2</a:t>
            </a:r>
            <a:endParaRPr lang="fr-FR" sz="2000" dirty="0" smtClean="0">
              <a:solidFill>
                <a:srgbClr val="000000"/>
              </a:solidFill>
              <a:latin typeface="Century Gothic"/>
              <a:ea typeface="Lucida Grande"/>
              <a:cs typeface="Century Gothic"/>
            </a:endParaRPr>
          </a:p>
          <a:p>
            <a:pPr>
              <a:spcBef>
                <a:spcPts val="1000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Century Gothic"/>
                <a:ea typeface="Lucida Grande"/>
                <a:cs typeface="Century Gothic"/>
              </a:rPr>
              <a:t>Φ</a:t>
            </a:r>
            <a:r>
              <a:rPr lang="fr-FR" sz="2000" baseline="-25000" dirty="0" smtClean="0">
                <a:solidFill>
                  <a:srgbClr val="000000"/>
                </a:solidFill>
                <a:latin typeface="Century Gothic"/>
                <a:ea typeface="Lucida Grande"/>
                <a:cs typeface="Century Gothic"/>
              </a:rPr>
              <a:t>Ti:Ta2O5</a:t>
            </a:r>
            <a:r>
              <a:rPr lang="fr-FR" sz="2000" dirty="0" smtClean="0">
                <a:solidFill>
                  <a:srgbClr val="000000"/>
                </a:solidFill>
                <a:latin typeface="Century Gothic"/>
                <a:ea typeface="Century Gothic" charset="0"/>
                <a:cs typeface="Century Gothic"/>
              </a:rPr>
              <a:t> = (2.4 +/- 0.4) × 10</a:t>
            </a:r>
            <a:r>
              <a:rPr lang="fr-FR" sz="2000" baseline="30000" dirty="0" smtClean="0">
                <a:solidFill>
                  <a:srgbClr val="000000"/>
                </a:solidFill>
                <a:latin typeface="Century Gothic"/>
                <a:ea typeface="Century Gothic" charset="0"/>
                <a:cs typeface="Century Gothic"/>
              </a:rPr>
              <a:t>-4</a:t>
            </a:r>
            <a:endParaRPr lang="fr-FR" sz="2000" dirty="0" smtClean="0">
              <a:solidFill>
                <a:srgbClr val="000000"/>
              </a:solidFill>
              <a:latin typeface="Century Gothic"/>
              <a:ea typeface="Century Gothic" charset="0"/>
              <a:cs typeface="Century Gothic"/>
            </a:endParaRPr>
          </a:p>
          <a:p>
            <a:pPr>
              <a:spcBef>
                <a:spcPts val="1000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Century Gothic"/>
                <a:ea typeface="Lucida Grande"/>
                <a:cs typeface="Century Gothic"/>
              </a:rPr>
              <a:t>Φ</a:t>
            </a:r>
            <a:r>
              <a:rPr lang="fr-FR" sz="2000" baseline="-25000" dirty="0" smtClean="0">
                <a:solidFill>
                  <a:srgbClr val="000000"/>
                </a:solidFill>
                <a:latin typeface="Century Gothic"/>
                <a:ea typeface="Lucida Grande"/>
                <a:cs typeface="Century Gothic"/>
              </a:rPr>
              <a:t>SiO2</a:t>
            </a:r>
            <a:r>
              <a:rPr lang="fr-FR" sz="2000" dirty="0" smtClean="0">
                <a:solidFill>
                  <a:srgbClr val="000000"/>
                </a:solidFill>
                <a:latin typeface="Century Gothic"/>
                <a:ea typeface="Century Gothic" charset="0"/>
                <a:cs typeface="Century Gothic"/>
              </a:rPr>
              <a:t> = (4.6 +/- 0.1) × 10</a:t>
            </a:r>
            <a:r>
              <a:rPr lang="fr-FR" sz="2000" baseline="30000" dirty="0" smtClean="0">
                <a:solidFill>
                  <a:srgbClr val="000000"/>
                </a:solidFill>
                <a:latin typeface="Century Gothic"/>
                <a:ea typeface="Century Gothic" charset="0"/>
                <a:cs typeface="Century Gothic"/>
              </a:rPr>
              <a:t>-5</a:t>
            </a:r>
            <a:endParaRPr lang="fr-FR" sz="2000" dirty="0" smtClean="0">
              <a:solidFill>
                <a:srgbClr val="000000"/>
              </a:solidFill>
              <a:latin typeface="Century Gothic"/>
              <a:ea typeface="Lucida Grande"/>
              <a:cs typeface="Century Gothic"/>
            </a:endParaRPr>
          </a:p>
          <a:p>
            <a:pPr>
              <a:spcBef>
                <a:spcPts val="1000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Century Gothic"/>
                <a:ea typeface="Lucida Grande"/>
                <a:cs typeface="Century Gothic"/>
              </a:rPr>
              <a:t>Φ</a:t>
            </a:r>
            <a:r>
              <a:rPr lang="fr-FR" sz="2000" baseline="-25000" dirty="0" smtClean="0">
                <a:solidFill>
                  <a:srgbClr val="000000"/>
                </a:solidFill>
                <a:latin typeface="Century Gothic"/>
                <a:ea typeface="Lucida Grande"/>
                <a:cs typeface="Century Gothic"/>
              </a:rPr>
              <a:t>mix1</a:t>
            </a:r>
            <a:r>
              <a:rPr lang="fr-FR" sz="2000" dirty="0" smtClean="0">
                <a:solidFill>
                  <a:srgbClr val="000000"/>
                </a:solidFill>
                <a:latin typeface="Century Gothic"/>
                <a:ea typeface="Century Gothic" charset="0"/>
                <a:cs typeface="Century Gothic"/>
              </a:rPr>
              <a:t> = (2.7 +/- 0.2) × 10</a:t>
            </a:r>
            <a:r>
              <a:rPr lang="fr-FR" sz="2000" baseline="30000" dirty="0" smtClean="0">
                <a:solidFill>
                  <a:srgbClr val="000000"/>
                </a:solidFill>
                <a:latin typeface="Century Gothic"/>
                <a:ea typeface="Century Gothic" charset="0"/>
                <a:cs typeface="Century Gothic"/>
              </a:rPr>
              <a:t>-4</a:t>
            </a:r>
          </a:p>
          <a:p>
            <a:pPr>
              <a:spcBef>
                <a:spcPts val="1000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000" dirty="0" smtClean="0">
                <a:solidFill>
                  <a:srgbClr val="FF0000"/>
                </a:solidFill>
                <a:latin typeface="Century Gothic"/>
                <a:ea typeface="Lucida Grande"/>
                <a:cs typeface="Century Gothic"/>
              </a:rPr>
              <a:t>Φ</a:t>
            </a:r>
            <a:r>
              <a:rPr lang="fr-FR" sz="2000" baseline="-25000" dirty="0" smtClean="0">
                <a:solidFill>
                  <a:srgbClr val="FF0000"/>
                </a:solidFill>
                <a:latin typeface="Century Gothic"/>
                <a:ea typeface="Lucida Grande"/>
                <a:cs typeface="Century Gothic"/>
              </a:rPr>
              <a:t>mix1</a:t>
            </a:r>
            <a:r>
              <a:rPr lang="fr-FR" sz="2000" dirty="0" smtClean="0">
                <a:solidFill>
                  <a:srgbClr val="FF0000"/>
                </a:solidFill>
                <a:latin typeface="Century Gothic"/>
                <a:ea typeface="Century Gothic" charset="0"/>
                <a:cs typeface="Century Gothic"/>
              </a:rPr>
              <a:t> = </a:t>
            </a:r>
            <a:r>
              <a:rPr lang="fr-FR" sz="2000" dirty="0" smtClean="0">
                <a:solidFill>
                  <a:srgbClr val="FF0000"/>
                </a:solidFill>
                <a:latin typeface="Century Gothic"/>
                <a:ea typeface="Lucida Grande"/>
                <a:cs typeface="Century Gothic"/>
              </a:rPr>
              <a:t>Φ</a:t>
            </a:r>
            <a:r>
              <a:rPr lang="fr-FR" sz="2000" baseline="-25000" dirty="0" smtClean="0">
                <a:solidFill>
                  <a:srgbClr val="FF0000"/>
                </a:solidFill>
                <a:latin typeface="Century Gothic"/>
                <a:ea typeface="Lucida Grande"/>
                <a:cs typeface="Century Gothic"/>
              </a:rPr>
              <a:t>mix2</a:t>
            </a:r>
            <a:r>
              <a:rPr lang="fr-FR" sz="2000" dirty="0" smtClean="0">
                <a:solidFill>
                  <a:srgbClr val="FF0000"/>
                </a:solidFill>
                <a:latin typeface="Century Gothic"/>
                <a:ea typeface="Lucida Grande"/>
                <a:cs typeface="Century Gothic"/>
              </a:rPr>
              <a:t> [</a:t>
            </a:r>
            <a:r>
              <a:rPr lang="fr-FR" sz="2000" dirty="0" err="1" smtClean="0">
                <a:solidFill>
                  <a:srgbClr val="FF0000"/>
                </a:solidFill>
                <a:latin typeface="Century Gothic"/>
                <a:ea typeface="Lucida Grande"/>
                <a:cs typeface="Century Gothic"/>
              </a:rPr>
              <a:t>assumption</a:t>
            </a:r>
            <a:r>
              <a:rPr lang="fr-FR" sz="2000" dirty="0" smtClean="0">
                <a:solidFill>
                  <a:srgbClr val="FF0000"/>
                </a:solidFill>
                <a:latin typeface="Century Gothic"/>
                <a:ea typeface="Lucida Grande"/>
                <a:cs typeface="Century Gothic"/>
              </a:rPr>
              <a:t>]</a:t>
            </a:r>
          </a:p>
          <a:p>
            <a:pPr>
              <a:spcBef>
                <a:spcPts val="1000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Century Gothic"/>
                <a:ea typeface="Century Gothic" charset="0"/>
                <a:cs typeface="Century Gothic"/>
              </a:rPr>
              <a:t>Y</a:t>
            </a:r>
            <a:r>
              <a:rPr lang="fr-FR" sz="2000" baseline="-25000" dirty="0" smtClean="0">
                <a:solidFill>
                  <a:srgbClr val="000000"/>
                </a:solidFill>
                <a:latin typeface="Century Gothic"/>
                <a:ea typeface="Lucida Grande"/>
                <a:cs typeface="Century Gothic"/>
              </a:rPr>
              <a:t>Ti:Ta2O5</a:t>
            </a:r>
            <a:r>
              <a:rPr lang="fr-FR" sz="2000" dirty="0" smtClean="0">
                <a:solidFill>
                  <a:srgbClr val="000000"/>
                </a:solidFill>
                <a:latin typeface="Century Gothic"/>
                <a:ea typeface="Century Gothic" charset="0"/>
                <a:cs typeface="Century Gothic"/>
              </a:rPr>
              <a:t> = 140 </a:t>
            </a:r>
            <a:r>
              <a:rPr lang="fr-FR" sz="2000" dirty="0" err="1" smtClean="0">
                <a:solidFill>
                  <a:srgbClr val="000000"/>
                </a:solidFill>
                <a:latin typeface="Century Gothic"/>
                <a:ea typeface="Century Gothic" charset="0"/>
                <a:cs typeface="Century Gothic"/>
              </a:rPr>
              <a:t>Gpa</a:t>
            </a:r>
            <a:endParaRPr lang="fr-FR" sz="2000" dirty="0" smtClean="0">
              <a:solidFill>
                <a:srgbClr val="000000"/>
              </a:solidFill>
              <a:latin typeface="Century Gothic"/>
              <a:ea typeface="Century Gothic" charset="0"/>
              <a:cs typeface="Century Gothic"/>
            </a:endParaRPr>
          </a:p>
          <a:p>
            <a:pPr>
              <a:spcBef>
                <a:spcPts val="1000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Century Gothic"/>
                <a:ea typeface="Century Gothic" charset="0"/>
                <a:cs typeface="Century Gothic"/>
              </a:rPr>
              <a:t>Y</a:t>
            </a:r>
            <a:r>
              <a:rPr lang="fr-FR" sz="2000" baseline="-25000" dirty="0" smtClean="0">
                <a:solidFill>
                  <a:srgbClr val="000000"/>
                </a:solidFill>
                <a:latin typeface="Century Gothic"/>
                <a:ea typeface="Lucida Grande"/>
                <a:cs typeface="Century Gothic"/>
              </a:rPr>
              <a:t>SiO2</a:t>
            </a:r>
            <a:r>
              <a:rPr lang="fr-FR" sz="2000" dirty="0" smtClean="0">
                <a:solidFill>
                  <a:srgbClr val="000000"/>
                </a:solidFill>
                <a:latin typeface="Century Gothic"/>
                <a:ea typeface="Century Gothic" charset="0"/>
                <a:cs typeface="Century Gothic"/>
              </a:rPr>
              <a:t> = 73 </a:t>
            </a:r>
            <a:r>
              <a:rPr lang="fr-FR" sz="2000" dirty="0" err="1" smtClean="0">
                <a:solidFill>
                  <a:srgbClr val="000000"/>
                </a:solidFill>
                <a:latin typeface="Century Gothic"/>
                <a:ea typeface="Century Gothic" charset="0"/>
                <a:cs typeface="Century Gothic"/>
              </a:rPr>
              <a:t>Gpa</a:t>
            </a:r>
            <a:endParaRPr lang="fr-FR" sz="2000" dirty="0" smtClean="0">
              <a:solidFill>
                <a:srgbClr val="000000"/>
              </a:solidFill>
              <a:latin typeface="Century Gothic"/>
              <a:ea typeface="Century Gothic" charset="0"/>
              <a:cs typeface="Century Gothic"/>
            </a:endParaRPr>
          </a:p>
          <a:p>
            <a:pPr>
              <a:spcBef>
                <a:spcPts val="1000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Century Gothic"/>
                <a:ea typeface="Century Gothic" charset="0"/>
                <a:cs typeface="Century Gothic"/>
              </a:rPr>
              <a:t>Y</a:t>
            </a:r>
            <a:r>
              <a:rPr lang="fr-FR" sz="2000" baseline="-25000" dirty="0" smtClean="0">
                <a:solidFill>
                  <a:srgbClr val="000000"/>
                </a:solidFill>
                <a:latin typeface="Century Gothic"/>
                <a:ea typeface="Lucida Grande"/>
                <a:cs typeface="Century Gothic"/>
              </a:rPr>
              <a:t>mix1</a:t>
            </a:r>
            <a:r>
              <a:rPr lang="fr-FR" sz="2000" dirty="0" smtClean="0">
                <a:solidFill>
                  <a:srgbClr val="000000"/>
                </a:solidFill>
                <a:latin typeface="Century Gothic"/>
                <a:ea typeface="Century Gothic" charset="0"/>
                <a:cs typeface="Century Gothic"/>
              </a:rPr>
              <a:t> = 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65% </a:t>
            </a:r>
            <a:r>
              <a:rPr lang="fr-FR" sz="2000" dirty="0" smtClean="0">
                <a:solidFill>
                  <a:srgbClr val="000000"/>
                </a:solidFill>
                <a:latin typeface="Century Gothic"/>
                <a:ea typeface="Century Gothic" charset="0"/>
                <a:cs typeface="Century Gothic"/>
              </a:rPr>
              <a:t>Y</a:t>
            </a:r>
            <a:r>
              <a:rPr lang="fr-FR" sz="2000" baseline="-25000" dirty="0" smtClean="0">
                <a:solidFill>
                  <a:srgbClr val="000000"/>
                </a:solidFill>
                <a:latin typeface="Century Gothic"/>
                <a:ea typeface="Lucida Grande"/>
                <a:cs typeface="Century Gothic"/>
              </a:rPr>
              <a:t>SiO2</a:t>
            </a:r>
            <a:r>
              <a:rPr lang="fr-FR" sz="2000" baseline="-25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+ 35% </a:t>
            </a:r>
            <a:r>
              <a:rPr lang="fr-FR" sz="2000" dirty="0" smtClean="0">
                <a:solidFill>
                  <a:srgbClr val="000000"/>
                </a:solidFill>
                <a:latin typeface="Century Gothic"/>
                <a:ea typeface="Century Gothic" charset="0"/>
                <a:cs typeface="Century Gothic"/>
              </a:rPr>
              <a:t>Y</a:t>
            </a:r>
            <a:r>
              <a:rPr lang="fr-FR" sz="2000" baseline="-25000" dirty="0" smtClean="0">
                <a:solidFill>
                  <a:srgbClr val="000000"/>
                </a:solidFill>
                <a:latin typeface="Century Gothic"/>
                <a:ea typeface="Lucida Grande"/>
                <a:cs typeface="Century Gothic"/>
              </a:rPr>
              <a:t>Ti:Ta2O5</a:t>
            </a:r>
          </a:p>
          <a:p>
            <a:pPr>
              <a:spcBef>
                <a:spcPts val="1000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Century Gothic"/>
                <a:ea typeface="Century Gothic" charset="0"/>
                <a:cs typeface="Century Gothic"/>
              </a:rPr>
              <a:t>Y</a:t>
            </a:r>
            <a:r>
              <a:rPr lang="fr-FR" sz="2000" baseline="-25000" dirty="0" smtClean="0">
                <a:solidFill>
                  <a:srgbClr val="000000"/>
                </a:solidFill>
                <a:latin typeface="Century Gothic"/>
                <a:ea typeface="Lucida Grande"/>
                <a:cs typeface="Century Gothic"/>
              </a:rPr>
              <a:t>mix2</a:t>
            </a:r>
            <a:r>
              <a:rPr lang="fr-FR" sz="2000" dirty="0" smtClean="0">
                <a:solidFill>
                  <a:srgbClr val="000000"/>
                </a:solidFill>
                <a:latin typeface="Century Gothic"/>
                <a:ea typeface="Century Gothic" charset="0"/>
                <a:cs typeface="Century Gothic"/>
              </a:rPr>
              <a:t> = 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65% </a:t>
            </a:r>
            <a:r>
              <a:rPr lang="fr-FR" sz="2000" dirty="0" smtClean="0">
                <a:solidFill>
                  <a:srgbClr val="000000"/>
                </a:solidFill>
                <a:latin typeface="Century Gothic"/>
                <a:ea typeface="Century Gothic" charset="0"/>
                <a:cs typeface="Century Gothic"/>
              </a:rPr>
              <a:t>Y</a:t>
            </a:r>
            <a:r>
              <a:rPr lang="fr-FR" sz="2000" baseline="-25000" dirty="0" smtClean="0">
                <a:solidFill>
                  <a:srgbClr val="000000"/>
                </a:solidFill>
                <a:latin typeface="Century Gothic"/>
                <a:ea typeface="Lucida Grande"/>
                <a:cs typeface="Century Gothic"/>
              </a:rPr>
              <a:t>Ti:Ta2O5</a:t>
            </a:r>
            <a:r>
              <a:rPr lang="fr-FR" sz="2000" baseline="-25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+ 35% </a:t>
            </a:r>
            <a:r>
              <a:rPr lang="fr-FR" sz="2000" dirty="0" smtClean="0">
                <a:solidFill>
                  <a:srgbClr val="000000"/>
                </a:solidFill>
                <a:latin typeface="Century Gothic"/>
                <a:ea typeface="Century Gothic" charset="0"/>
                <a:cs typeface="Century Gothic"/>
              </a:rPr>
              <a:t>Y</a:t>
            </a:r>
            <a:r>
              <a:rPr lang="fr-FR" sz="2000" baseline="-25000" dirty="0" smtClean="0">
                <a:solidFill>
                  <a:srgbClr val="000000"/>
                </a:solidFill>
                <a:latin typeface="Century Gothic"/>
                <a:ea typeface="Lucida Grande"/>
                <a:cs typeface="Century Gothic"/>
              </a:rPr>
              <a:t>SiO2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57200" y="2531558"/>
            <a:ext cx="4191000" cy="1274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000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000" dirty="0" err="1" smtClean="0">
                <a:solidFill>
                  <a:srgbClr val="000000"/>
                </a:solidFill>
                <a:latin typeface="Century Gothic"/>
                <a:ea typeface="Lucida Grande"/>
                <a:cs typeface="Century Gothic"/>
              </a:rPr>
              <a:t>Φ</a:t>
            </a:r>
            <a:r>
              <a:rPr lang="fr-FR" sz="2000" baseline="-25000" dirty="0" err="1" smtClean="0">
                <a:solidFill>
                  <a:srgbClr val="000000"/>
                </a:solidFill>
                <a:latin typeface="Century Gothic"/>
                <a:ea typeface="Lucida Grande"/>
                <a:cs typeface="Century Gothic"/>
              </a:rPr>
              <a:t>k</a:t>
            </a:r>
            <a:r>
              <a:rPr lang="fr-FR" sz="2000" baseline="-25000" dirty="0" smtClean="0">
                <a:solidFill>
                  <a:srgbClr val="000000"/>
                </a:solidFill>
                <a:latin typeface="Century Gothic"/>
                <a:ea typeface="Lucida Grande"/>
                <a:cs typeface="Century Gothic"/>
              </a:rPr>
              <a:t> </a:t>
            </a:r>
            <a:r>
              <a:rPr lang="fr-FR" sz="2000" dirty="0" smtClean="0">
                <a:solidFill>
                  <a:srgbClr val="000000"/>
                </a:solidFill>
                <a:latin typeface="Century Gothic"/>
                <a:ea typeface="Lucida Grande"/>
                <a:cs typeface="Century Gothic"/>
              </a:rPr>
              <a:t>: </a:t>
            </a:r>
            <a:r>
              <a:rPr lang="fr-FR" sz="2000" dirty="0" err="1" smtClean="0">
                <a:solidFill>
                  <a:srgbClr val="000000"/>
                </a:solidFill>
                <a:latin typeface="Century Gothic"/>
                <a:ea typeface="Lucida Grande"/>
                <a:cs typeface="Century Gothic"/>
              </a:rPr>
              <a:t>loss</a:t>
            </a:r>
            <a:r>
              <a:rPr lang="fr-FR" sz="2000" dirty="0" smtClean="0">
                <a:solidFill>
                  <a:srgbClr val="000000"/>
                </a:solidFill>
                <a:latin typeface="Century Gothic"/>
                <a:ea typeface="Lucida Grande"/>
                <a:cs typeface="Century Gothic"/>
              </a:rPr>
              <a:t> angle of the </a:t>
            </a:r>
            <a:r>
              <a:rPr lang="fr-FR" sz="2000" dirty="0" err="1" smtClean="0">
                <a:solidFill>
                  <a:srgbClr val="000000"/>
                </a:solidFill>
                <a:latin typeface="Century Gothic"/>
                <a:ea typeface="Lucida Grande"/>
                <a:cs typeface="Century Gothic"/>
              </a:rPr>
              <a:t>material</a:t>
            </a:r>
            <a:endParaRPr lang="fr-FR" sz="2000" dirty="0" smtClean="0">
              <a:solidFill>
                <a:srgbClr val="000000"/>
              </a:solidFill>
              <a:latin typeface="Century Gothic"/>
              <a:ea typeface="Lucida Grande"/>
              <a:cs typeface="Century Gothic"/>
            </a:endParaRPr>
          </a:p>
          <a:p>
            <a:pPr>
              <a:spcBef>
                <a:spcPts val="1000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000" dirty="0" err="1" smtClean="0">
                <a:solidFill>
                  <a:srgbClr val="000000"/>
                </a:solidFill>
                <a:latin typeface="Century Gothic"/>
                <a:ea typeface="Lucida Grande"/>
                <a:cs typeface="Century Gothic"/>
              </a:rPr>
              <a:t>t</a:t>
            </a:r>
            <a:r>
              <a:rPr lang="fr-FR" sz="2000" baseline="-25000" dirty="0" err="1" smtClean="0">
                <a:solidFill>
                  <a:srgbClr val="000000"/>
                </a:solidFill>
                <a:latin typeface="Century Gothic"/>
                <a:ea typeface="Lucida Grande"/>
                <a:cs typeface="Century Gothic"/>
              </a:rPr>
              <a:t>k</a:t>
            </a:r>
            <a:r>
              <a:rPr lang="fr-FR" sz="2000" dirty="0" smtClean="0">
                <a:solidFill>
                  <a:srgbClr val="000000"/>
                </a:solidFill>
                <a:latin typeface="Century Gothic"/>
                <a:ea typeface="Lucida Grande"/>
                <a:cs typeface="Century Gothic"/>
              </a:rPr>
              <a:t> : total </a:t>
            </a:r>
            <a:r>
              <a:rPr lang="fr-FR" sz="2000" dirty="0" err="1" smtClean="0">
                <a:solidFill>
                  <a:srgbClr val="000000"/>
                </a:solidFill>
                <a:latin typeface="Century Gothic"/>
                <a:ea typeface="Lucida Grande"/>
                <a:cs typeface="Century Gothic"/>
              </a:rPr>
              <a:t>thickness</a:t>
            </a:r>
            <a:r>
              <a:rPr lang="fr-FR" sz="2000" dirty="0" smtClean="0">
                <a:solidFill>
                  <a:srgbClr val="000000"/>
                </a:solidFill>
                <a:latin typeface="Century Gothic"/>
                <a:ea typeface="Lucida Grande"/>
                <a:cs typeface="Century Gothic"/>
              </a:rPr>
              <a:t> of the </a:t>
            </a:r>
            <a:r>
              <a:rPr lang="fr-FR" sz="2000" dirty="0" err="1" smtClean="0">
                <a:solidFill>
                  <a:srgbClr val="000000"/>
                </a:solidFill>
                <a:latin typeface="Century Gothic"/>
                <a:ea typeface="Lucida Grande"/>
                <a:cs typeface="Century Gothic"/>
              </a:rPr>
              <a:t>material</a:t>
            </a:r>
            <a:endParaRPr lang="fr-FR" sz="2000" dirty="0" smtClean="0">
              <a:solidFill>
                <a:srgbClr val="000000"/>
              </a:solidFill>
              <a:latin typeface="Century Gothic"/>
              <a:ea typeface="Lucida Grande"/>
              <a:cs typeface="Century Gothic"/>
            </a:endParaRPr>
          </a:p>
          <a:p>
            <a:pPr>
              <a:spcBef>
                <a:spcPts val="1000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000" dirty="0" err="1" smtClean="0">
                <a:solidFill>
                  <a:srgbClr val="000000"/>
                </a:solidFill>
                <a:latin typeface="Century Gothic"/>
                <a:ea typeface="Lucida Grande"/>
                <a:cs typeface="Century Gothic"/>
              </a:rPr>
              <a:t>Y</a:t>
            </a:r>
            <a:r>
              <a:rPr lang="fr-FR" sz="2000" baseline="-25000" dirty="0" err="1" smtClean="0">
                <a:solidFill>
                  <a:srgbClr val="000000"/>
                </a:solidFill>
                <a:latin typeface="Century Gothic"/>
                <a:ea typeface="Lucida Grande"/>
                <a:cs typeface="Century Gothic"/>
              </a:rPr>
              <a:t>k</a:t>
            </a:r>
            <a:r>
              <a:rPr lang="fr-FR" sz="2000" dirty="0" smtClean="0">
                <a:solidFill>
                  <a:srgbClr val="000000"/>
                </a:solidFill>
                <a:latin typeface="Century Gothic"/>
                <a:ea typeface="Lucida Grande"/>
                <a:cs typeface="Century Gothic"/>
              </a:rPr>
              <a:t> : </a:t>
            </a:r>
            <a:r>
              <a:rPr lang="fr-FR" sz="2000" dirty="0" err="1" smtClean="0">
                <a:solidFill>
                  <a:srgbClr val="000000"/>
                </a:solidFill>
                <a:latin typeface="Century Gothic"/>
                <a:ea typeface="Lucida Grande"/>
                <a:cs typeface="Century Gothic"/>
              </a:rPr>
              <a:t>Young’s</a:t>
            </a:r>
            <a:r>
              <a:rPr lang="fr-FR" sz="2000" dirty="0" smtClean="0">
                <a:solidFill>
                  <a:srgbClr val="000000"/>
                </a:solidFill>
                <a:latin typeface="Century Gothic"/>
                <a:ea typeface="Lucida Grande"/>
                <a:cs typeface="Century Gothic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/>
                <a:ea typeface="Lucida Grande"/>
                <a:cs typeface="Century Gothic"/>
              </a:rPr>
              <a:t>modulus</a:t>
            </a:r>
            <a:endParaRPr lang="fr-FR" sz="2000" dirty="0" smtClean="0">
              <a:solidFill>
                <a:srgbClr val="000000"/>
              </a:solidFill>
              <a:latin typeface="Century Gothic"/>
              <a:ea typeface="Lucida Grande"/>
              <a:cs typeface="Century Gothic"/>
            </a:endParaRPr>
          </a:p>
        </p:txBody>
      </p:sp>
      <p:pic>
        <p:nvPicPr>
          <p:cNvPr id="17" name="Image 16" descr="multilayerInterfLoss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rcRect l="8333" t="18160" r="8333" b="15801"/>
              <a:stretch>
                <a:fillRect/>
              </a:stretch>
            </p:blipFill>
          </mc:Choice>
          <mc:Fallback>
            <p:blipFill>
              <a:blip r:embed="rId9"/>
              <a:srcRect l="8333" t="18160" r="8333" b="15801"/>
              <a:stretch>
                <a:fillRect/>
              </a:stretch>
            </p:blipFill>
          </mc:Fallback>
        </mc:AlternateContent>
        <p:spPr>
          <a:xfrm>
            <a:off x="76200" y="914400"/>
            <a:ext cx="8991600" cy="503529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 18" descr="multilayerInterfLoss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rcRect l="8333" t="17689" r="8333" b="16272"/>
              <a:stretch>
                <a:fillRect/>
              </a:stretch>
            </p:blipFill>
          </mc:Choice>
          <mc:Fallback>
            <p:blipFill>
              <a:blip r:embed="rId11"/>
              <a:srcRect l="8333" t="17689" r="8333" b="16272"/>
              <a:stretch>
                <a:fillRect/>
              </a:stretch>
            </p:blipFill>
          </mc:Fallback>
        </mc:AlternateContent>
        <p:spPr>
          <a:xfrm>
            <a:off x="87086" y="864000"/>
            <a:ext cx="8980714" cy="5029200"/>
          </a:xfrm>
          <a:prstGeom prst="rect">
            <a:avLst/>
          </a:prstGeom>
        </p:spPr>
      </p:pic>
      <p:grpSp>
        <p:nvGrpSpPr>
          <p:cNvPr id="36" name="Grouper 35"/>
          <p:cNvGrpSpPr/>
          <p:nvPr/>
        </p:nvGrpSpPr>
        <p:grpSpPr>
          <a:xfrm>
            <a:off x="1371600" y="740709"/>
            <a:ext cx="5486400" cy="3374091"/>
            <a:chOff x="1371600" y="740709"/>
            <a:chExt cx="5486400" cy="3374091"/>
          </a:xfrm>
        </p:grpSpPr>
        <p:grpSp>
          <p:nvGrpSpPr>
            <p:cNvPr id="15" name="Grouper 14"/>
            <p:cNvGrpSpPr/>
            <p:nvPr/>
          </p:nvGrpSpPr>
          <p:grpSpPr>
            <a:xfrm>
              <a:off x="1371600" y="740709"/>
              <a:ext cx="5486400" cy="3297891"/>
              <a:chOff x="5410200" y="3386418"/>
              <a:chExt cx="5486400" cy="3297891"/>
            </a:xfrm>
          </p:grpSpPr>
          <p:sp>
            <p:nvSpPr>
              <p:cNvPr id="18" name="Bouée 17"/>
              <p:cNvSpPr/>
              <p:nvPr/>
            </p:nvSpPr>
            <p:spPr bwMode="auto">
              <a:xfrm>
                <a:off x="9525000" y="3864909"/>
                <a:ext cx="381000" cy="2819400"/>
              </a:xfrm>
              <a:prstGeom prst="donut">
                <a:avLst>
                  <a:gd name="adj" fmla="val 4565"/>
                </a:avLst>
              </a:prstGeom>
              <a:solidFill>
                <a:srgbClr val="FF0000"/>
              </a:solidFill>
              <a:ln w="63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fr-FR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charset="0"/>
                </a:endParaRPr>
              </a:p>
            </p:txBody>
          </p:sp>
          <p:cxnSp>
            <p:nvCxnSpPr>
              <p:cNvPr id="20" name="AutoShape 10"/>
              <p:cNvCxnSpPr>
                <a:cxnSpLocks noChangeShapeType="1"/>
                <a:stCxn id="21" idx="2"/>
                <a:endCxn id="18" idx="1"/>
              </p:cNvCxnSpPr>
              <p:nvPr/>
            </p:nvCxnSpPr>
            <p:spPr bwMode="auto">
              <a:xfrm rot="16200000" flipH="1">
                <a:off x="8622552" y="3319557"/>
                <a:ext cx="489092" cy="1427396"/>
              </a:xfrm>
              <a:prstGeom prst="straightConnector1">
                <a:avLst/>
              </a:prstGeom>
              <a:noFill/>
              <a:ln w="12600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21" name="Text Box 8"/>
              <p:cNvSpPr txBox="1">
                <a:spLocks noChangeArrowheads="1"/>
              </p:cNvSpPr>
              <p:nvPr/>
            </p:nvSpPr>
            <p:spPr bwMode="auto">
              <a:xfrm>
                <a:off x="5410200" y="3386418"/>
                <a:ext cx="5486400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squar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fr-FR" sz="2000" dirty="0" smtClean="0">
                    <a:solidFill>
                      <a:srgbClr val="FF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interfaces </a:t>
                </a:r>
                <a:r>
                  <a:rPr lang="fr-FR" sz="2000" dirty="0" err="1" smtClean="0">
                    <a:solidFill>
                      <a:srgbClr val="FF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only</a:t>
                </a:r>
                <a:r>
                  <a:rPr lang="fr-FR" sz="2000" dirty="0" smtClean="0">
                    <a:solidFill>
                      <a:srgbClr val="FF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</a:t>
                </a:r>
                <a:r>
                  <a:rPr lang="fr-FR" sz="2000" dirty="0" err="1" smtClean="0">
                    <a:solidFill>
                      <a:srgbClr val="FF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partly</a:t>
                </a:r>
                <a:r>
                  <a:rPr lang="fr-FR" sz="2000" dirty="0" smtClean="0">
                    <a:solidFill>
                      <a:srgbClr val="FF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</a:t>
                </a:r>
                <a:r>
                  <a:rPr lang="fr-FR" sz="2000" dirty="0" err="1" smtClean="0">
                    <a:solidFill>
                      <a:srgbClr val="FF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fill</a:t>
                </a:r>
                <a:r>
                  <a:rPr lang="fr-FR" sz="2000" dirty="0" smtClean="0">
                    <a:solidFill>
                      <a:srgbClr val="FF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the gap</a:t>
                </a:r>
                <a:endParaRPr lang="fr-FR" sz="2000" dirty="0">
                  <a:solidFill>
                    <a:srgbClr val="FF0000"/>
                  </a:solidFill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</p:grpSp>
        <p:sp>
          <p:nvSpPr>
            <p:cNvPr id="23" name="Bouée 22"/>
            <p:cNvSpPr/>
            <p:nvPr/>
          </p:nvSpPr>
          <p:spPr bwMode="auto">
            <a:xfrm>
              <a:off x="3429000" y="2438400"/>
              <a:ext cx="304800" cy="1676400"/>
            </a:xfrm>
            <a:prstGeom prst="donut">
              <a:avLst>
                <a:gd name="adj" fmla="val 4565"/>
              </a:avLst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charset="0"/>
              </a:endParaRPr>
            </a:p>
          </p:txBody>
        </p:sp>
        <p:cxnSp>
          <p:nvCxnSpPr>
            <p:cNvPr id="31" name="AutoShape 10"/>
            <p:cNvCxnSpPr>
              <a:cxnSpLocks noChangeShapeType="1"/>
              <a:stCxn id="21" idx="2"/>
              <a:endCxn id="23" idx="0"/>
            </p:cNvCxnSpPr>
            <p:nvPr/>
          </p:nvCxnSpPr>
          <p:spPr bwMode="auto">
            <a:xfrm rot="5400000">
              <a:off x="3200400" y="1524000"/>
              <a:ext cx="1295400" cy="533400"/>
            </a:xfrm>
            <a:prstGeom prst="straightConnector1">
              <a:avLst/>
            </a:prstGeom>
            <a:noFill/>
            <a:ln w="1260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3" y="6477000"/>
            <a:ext cx="1760537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8610600" y="6477000"/>
            <a:ext cx="5334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8528DFAD-E40F-F245-8E47-1004BA5CEF90}" type="slidenum">
              <a:rPr lang="fr-FR" sz="2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12</a:t>
            </a:fld>
            <a:endParaRPr lang="fr-FR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Interfaces – Conclusions</a:t>
            </a:r>
            <a:endParaRPr lang="fr-FR" sz="3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163" y="6437313"/>
            <a:ext cx="8747126" cy="115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2863" y="560388"/>
            <a:ext cx="9266238" cy="134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752600" y="6534150"/>
            <a:ext cx="6934200" cy="32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15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GWADW – </a:t>
            </a:r>
            <a:r>
              <a:rPr lang="fr-FR" sz="1500" dirty="0" err="1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Waikoloa</a:t>
            </a:r>
            <a:r>
              <a:rPr lang="fr-FR" sz="15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, May 14th 2012 </a:t>
            </a:r>
          </a:p>
        </p:txBody>
      </p:sp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0" y="1143000"/>
            <a:ext cx="9144000" cy="85113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marL="471600" lvl="1" indent="-28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excess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of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mechanical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loss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is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observed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in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multilayer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coatings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depending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on the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number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of interfaces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between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layers</a:t>
            </a:r>
            <a:endParaRPr lang="fr-FR" sz="200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0" y="2270092"/>
            <a:ext cx="9144000" cy="1158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marL="471600" lvl="1">
              <a:buClrTx/>
              <a:buFont typeface="Arial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interfaces have been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characterized</a:t>
            </a:r>
            <a:endParaRPr lang="fr-FR" sz="2000" dirty="0" smtClean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lvl="2">
              <a:lnSpc>
                <a:spcPct val="125000"/>
              </a:lnSpc>
              <a:spcBef>
                <a:spcPts val="0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500" dirty="0" err="1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analyses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revealed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a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mixing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zone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with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gradients of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atomic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concentration</a:t>
            </a:r>
            <a:endParaRPr lang="fr-FR" sz="2000" dirty="0" smtClean="0">
              <a:solidFill>
                <a:srgbClr val="000000"/>
              </a:solidFill>
              <a:latin typeface="Century Gothic"/>
              <a:ea typeface="Century Gothic" charset="0"/>
              <a:cs typeface="Century Gothic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0" y="4507987"/>
            <a:ext cx="914400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marL="471600" lvl="1">
              <a:buClrTx/>
              <a:buFont typeface="Arial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… but the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presence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of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mixing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interfaces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only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i="1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partially</a:t>
            </a:r>
            <a:r>
              <a:rPr lang="fr-FR" sz="2000" i="1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explains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the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exceeding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loss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[mixed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material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2 has to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be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measured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]</a:t>
            </a:r>
            <a:endParaRPr lang="fr-FR" sz="2000" dirty="0">
              <a:solidFill>
                <a:srgbClr val="000000"/>
              </a:solidFill>
              <a:latin typeface="Century Gothic"/>
              <a:ea typeface="Century Gothic" charset="0"/>
              <a:cs typeface="Century Gothic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0" y="3505200"/>
            <a:ext cx="9144000" cy="774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marL="471600" lvl="1">
              <a:buClrTx/>
              <a:buFont typeface="Arial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loss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of a mixed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material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(65% SiO</a:t>
            </a:r>
            <a:r>
              <a:rPr lang="fr-FR" sz="2000" baseline="-25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2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+ 35% Ti:Ta</a:t>
            </a:r>
            <a:r>
              <a:rPr lang="fr-FR" sz="2000" baseline="-25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2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fr-FR" sz="2000" baseline="-25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5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) has been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measured</a:t>
            </a:r>
            <a:endParaRPr lang="fr-FR" sz="2000" dirty="0" smtClean="0">
              <a:solidFill>
                <a:srgbClr val="000000"/>
              </a:solidFill>
              <a:latin typeface="Century Gothic"/>
              <a:ea typeface="Century Gothic" charset="0"/>
              <a:cs typeface="Century Gothic"/>
            </a:endParaRPr>
          </a:p>
          <a:p>
            <a:pPr lvl="2">
              <a:lnSpc>
                <a:spcPct val="125000"/>
              </a:lnSpc>
              <a:spcBef>
                <a:spcPts val="0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1500" dirty="0" err="1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loss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is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similar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to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that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of Ti:Ta</a:t>
            </a:r>
            <a:r>
              <a:rPr lang="fr-FR" sz="2000" baseline="-25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2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fr-FR" sz="2000" baseline="-25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5 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…</a:t>
            </a:r>
            <a:endParaRPr lang="fr-FR" sz="2000" dirty="0" smtClean="0">
              <a:solidFill>
                <a:srgbClr val="000000"/>
              </a:solidFill>
              <a:latin typeface="Century Gothic"/>
              <a:ea typeface="Century Gothic" charset="0"/>
              <a:cs typeface="Century Gothic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0" y="5562600"/>
            <a:ext cx="914400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do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we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need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a more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complex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model of the gradient?</a:t>
            </a:r>
            <a:endParaRPr lang="fr-FR" sz="2000" baseline="-2500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oH_logo.jpg"/>
          <p:cNvPicPr>
            <a:picLocks noChangeAspect="1"/>
          </p:cNvPicPr>
          <p:nvPr/>
        </p:nvPicPr>
        <p:blipFill>
          <a:blip r:embed="rId3"/>
          <a:srcRect l="1667" r="64167"/>
          <a:stretch>
            <a:fillRect/>
          </a:stretch>
        </p:blipFill>
        <p:spPr>
          <a:xfrm>
            <a:off x="3352800" y="5060556"/>
            <a:ext cx="2438400" cy="95924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63" y="6477000"/>
            <a:ext cx="1760537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610600" y="6477000"/>
            <a:ext cx="5334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43BA0620-0CFA-194E-A31E-7C114DF4F75F}" type="slidenum">
              <a:rPr lang="fr-FR" sz="2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13</a:t>
            </a:fld>
            <a:endParaRPr lang="fr-FR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</a:endParaRP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0163" y="6437313"/>
            <a:ext cx="8747126" cy="115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752600" y="6534150"/>
            <a:ext cx="6934200" cy="32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15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GWADW – </a:t>
            </a:r>
            <a:r>
              <a:rPr lang="fr-FR" sz="1500" dirty="0" err="1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Waikoloa</a:t>
            </a:r>
            <a:r>
              <a:rPr lang="fr-FR" sz="15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, May 14th 2012 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2819400"/>
            <a:ext cx="9144000" cy="71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Lucida Grande" charset="0"/>
                <a:cs typeface="Lucida Grande" charset="0"/>
              </a:rPr>
              <a:t>Updates on </a:t>
            </a:r>
            <a:r>
              <a:rPr lang="fr-FR" sz="35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Lucida Grande" charset="0"/>
                <a:cs typeface="Lucida Grande" charset="0"/>
              </a:rPr>
              <a:t>Atomic</a:t>
            </a:r>
            <a:r>
              <a:rPr lang="fr-FR" sz="3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Lucida Grande" charset="0"/>
                <a:cs typeface="Lucida Grande" charset="0"/>
              </a:rPr>
              <a:t> Layer </a:t>
            </a:r>
            <a:r>
              <a:rPr lang="fr-FR" sz="35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Lucida Grande" charset="0"/>
                <a:cs typeface="Lucida Grande" charset="0"/>
              </a:rPr>
              <a:t>Deposition</a:t>
            </a:r>
            <a:endParaRPr lang="fr-FR" sz="3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0" y="4474509"/>
            <a:ext cx="914400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in collaboration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with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E.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Härkönen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, M.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Ritala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&amp; M.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Leskelä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500" i="1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University</a:t>
            </a:r>
            <a:r>
              <a:rPr lang="fr-FR" sz="1500" i="1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of Helsinki </a:t>
            </a:r>
            <a:endParaRPr lang="fr-FR" sz="1500" i="1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3" y="6477000"/>
            <a:ext cx="1760537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8610600" y="6477000"/>
            <a:ext cx="5334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8528DFAD-E40F-F245-8E47-1004BA5CEF90}" type="slidenum">
              <a:rPr lang="fr-FR" sz="2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14</a:t>
            </a:fld>
            <a:endParaRPr lang="fr-FR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</a:endParaRP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163" y="6437313"/>
            <a:ext cx="8747126" cy="115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2863" y="560388"/>
            <a:ext cx="9266238" cy="134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752600" y="6534150"/>
            <a:ext cx="6934200" cy="32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15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GWADW – </a:t>
            </a:r>
            <a:r>
              <a:rPr lang="fr-FR" sz="1500" dirty="0" err="1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Waikoloa</a:t>
            </a:r>
            <a:r>
              <a:rPr lang="fr-FR" sz="15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, May 14th 2012 </a:t>
            </a:r>
          </a:p>
        </p:txBody>
      </p:sp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0" y="838200"/>
            <a:ext cx="9144000" cy="1184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7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the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idea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: </a:t>
            </a:r>
          </a:p>
          <a:p>
            <a:pPr algn="ctr">
              <a:lnSpc>
                <a:spcPct val="75000"/>
              </a:lnSpc>
              <a:spcBef>
                <a:spcPts val="15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investigation of new techniques to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improve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quality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of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coatings</a:t>
            </a:r>
            <a:endParaRPr lang="fr-FR" sz="2000" dirty="0" smtClean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75000"/>
              </a:lnSpc>
              <a:spcBef>
                <a:spcPts val="15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1500" dirty="0" err="1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we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want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lower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mechanical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losses</a:t>
            </a:r>
            <a:endParaRPr lang="fr-FR" sz="2000" dirty="0" smtClean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2" name="Grouper 14"/>
          <p:cNvGrpSpPr/>
          <p:nvPr/>
        </p:nvGrpSpPr>
        <p:grpSpPr>
          <a:xfrm>
            <a:off x="0" y="2023550"/>
            <a:ext cx="9144000" cy="740941"/>
            <a:chOff x="0" y="1554378"/>
            <a:chExt cx="9144000" cy="740941"/>
          </a:xfrm>
        </p:grpSpPr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0" y="1893028"/>
              <a:ext cx="9144000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1500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test of ALD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realized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fr-FR" sz="15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@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University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of Helsinki</a:t>
              </a:r>
            </a:p>
          </p:txBody>
        </p:sp>
        <p:cxnSp>
          <p:nvCxnSpPr>
            <p:cNvPr id="12" name="AutoShape 10"/>
            <p:cNvCxnSpPr>
              <a:cxnSpLocks noChangeShapeType="1"/>
              <a:stCxn id="22537" idx="2"/>
              <a:endCxn id="11" idx="0"/>
            </p:cNvCxnSpPr>
            <p:nvPr/>
          </p:nvCxnSpPr>
          <p:spPr bwMode="auto">
            <a:xfrm rot="5400000">
              <a:off x="4402278" y="1723306"/>
              <a:ext cx="339444" cy="1588"/>
            </a:xfrm>
            <a:prstGeom prst="straightConnector1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5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Lucida Grande" charset="0"/>
                <a:cs typeface="Lucida Grande" charset="0"/>
              </a:rPr>
              <a:t>Atomic</a:t>
            </a:r>
            <a:r>
              <a:rPr lang="fr-FR" sz="3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Lucida Grande" charset="0"/>
                <a:cs typeface="Lucida Grande" charset="0"/>
              </a:rPr>
              <a:t> Layer </a:t>
            </a:r>
            <a:r>
              <a:rPr lang="fr-FR" sz="35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Lucida Grande" charset="0"/>
                <a:cs typeface="Lucida Grande" charset="0"/>
              </a:rPr>
              <a:t>Deposition</a:t>
            </a:r>
            <a:r>
              <a:rPr lang="fr-FR" sz="3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Lucida Grande" charset="0"/>
                <a:cs typeface="Lucida Grande" charset="0"/>
              </a:rPr>
              <a:t> (ALD)</a:t>
            </a:r>
            <a:endParaRPr lang="fr-FR" sz="3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3" name="Grouper 14"/>
          <p:cNvGrpSpPr/>
          <p:nvPr/>
        </p:nvGrpSpPr>
        <p:grpSpPr>
          <a:xfrm>
            <a:off x="0" y="4703109"/>
            <a:ext cx="9144000" cy="1717493"/>
            <a:chOff x="0" y="2117043"/>
            <a:chExt cx="9144000" cy="4303559"/>
          </a:xfrm>
        </p:grpSpPr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0" y="5798176"/>
              <a:ext cx="4648200" cy="6224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fr-FR" sz="1000" dirty="0" smtClean="0">
                  <a:solidFill>
                    <a:schemeClr val="tx1"/>
                  </a:solidFill>
                  <a:latin typeface="Century Gothic"/>
                  <a:cs typeface="Century Gothic"/>
                </a:rPr>
                <a:t>[*] </a:t>
              </a:r>
              <a:r>
                <a:rPr lang="fr-FR" sz="1000" b="1" dirty="0" smtClean="0">
                  <a:solidFill>
                    <a:schemeClr val="tx1"/>
                  </a:solidFill>
                  <a:latin typeface="Century Gothic"/>
                  <a:cs typeface="Century Gothic"/>
                </a:rPr>
                <a:t>O </a:t>
              </a:r>
              <a:r>
                <a:rPr lang="fr-FR" sz="1000" b="1" dirty="0" err="1" smtClean="0">
                  <a:solidFill>
                    <a:schemeClr val="tx1"/>
                  </a:solidFill>
                  <a:latin typeface="Century Gothic"/>
                  <a:cs typeface="Century Gothic"/>
                </a:rPr>
                <a:t>Hahtela</a:t>
              </a:r>
              <a:r>
                <a:rPr lang="fr-FR" sz="1000" b="1" dirty="0" smtClean="0">
                  <a:solidFill>
                    <a:schemeClr val="tx1"/>
                  </a:solidFill>
                  <a:latin typeface="Century Gothic"/>
                  <a:cs typeface="Century Gothic"/>
                </a:rPr>
                <a:t> &amp; al., </a:t>
              </a:r>
              <a:r>
                <a:rPr lang="fr-FR" sz="1000" b="1" i="1" dirty="0" smtClean="0">
                  <a:solidFill>
                    <a:schemeClr val="tx1"/>
                  </a:solidFill>
                  <a:latin typeface="Century Gothic"/>
                  <a:cs typeface="Century Gothic"/>
                </a:rPr>
                <a:t>J. </a:t>
              </a:r>
              <a:r>
                <a:rPr lang="fr-FR" sz="1000" b="1" i="1" dirty="0" err="1" smtClean="0">
                  <a:solidFill>
                    <a:schemeClr val="tx1"/>
                  </a:solidFill>
                  <a:latin typeface="Century Gothic"/>
                  <a:cs typeface="Century Gothic"/>
                </a:rPr>
                <a:t>Micromech</a:t>
              </a:r>
              <a:r>
                <a:rPr lang="fr-FR" sz="1000" b="1" i="1" dirty="0" smtClean="0">
                  <a:solidFill>
                    <a:schemeClr val="tx1"/>
                  </a:solidFill>
                  <a:latin typeface="Century Gothic"/>
                  <a:cs typeface="Century Gothic"/>
                </a:rPr>
                <a:t>. </a:t>
              </a:r>
              <a:r>
                <a:rPr lang="fr-FR" sz="1000" b="1" i="1" dirty="0" err="1" smtClean="0">
                  <a:solidFill>
                    <a:schemeClr val="tx1"/>
                  </a:solidFill>
                  <a:latin typeface="Century Gothic"/>
                  <a:cs typeface="Century Gothic"/>
                </a:rPr>
                <a:t>Microeng</a:t>
              </a:r>
              <a:r>
                <a:rPr lang="fr-FR" sz="1000" b="1" i="1" dirty="0" smtClean="0">
                  <a:solidFill>
                    <a:schemeClr val="tx1"/>
                  </a:solidFill>
                  <a:latin typeface="Century Gothic"/>
                  <a:cs typeface="Century Gothic"/>
                </a:rPr>
                <a:t>. </a:t>
              </a:r>
              <a:r>
                <a:rPr lang="fr-FR" sz="1000" b="1" dirty="0" smtClean="0">
                  <a:solidFill>
                    <a:schemeClr val="tx1"/>
                  </a:solidFill>
                  <a:latin typeface="Century Gothic"/>
                  <a:cs typeface="Century Gothic"/>
                </a:rPr>
                <a:t>17, 2007</a:t>
              </a:r>
              <a:endParaRPr lang="fr-FR" sz="1000" b="1" dirty="0">
                <a:solidFill>
                  <a:schemeClr val="tx1"/>
                </a:solidFill>
                <a:latin typeface="Century Gothic"/>
                <a:ea typeface="Century Gothic" charset="0"/>
                <a:cs typeface="Century Gothic"/>
              </a:endParaRPr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0" y="2117043"/>
              <a:ext cx="9144000" cy="1008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prstTxWarp prst="textNoShape">
                <a:avLst/>
              </a:prstTxWarp>
              <a:spAutoFit/>
            </a:bodyPr>
            <a:lstStyle/>
            <a:p>
              <a:pPr lvl="3">
                <a:spcBef>
                  <a:spcPts val="500"/>
                </a:spcBef>
                <a:buClrTx/>
                <a:buSzPct val="75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fr-FR" sz="1500" dirty="0" err="1" smtClean="0">
                  <a:solidFill>
                    <a:srgbClr val="000000"/>
                  </a:solidFill>
                  <a:latin typeface="Wingdings"/>
                  <a:ea typeface="Wingdings"/>
                  <a:cs typeface="Wingdings"/>
                </a:rPr>
                <a:t>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/>
                  <a:ea typeface="Wingdings"/>
                  <a:cs typeface="Century Gothic"/>
                </a:rPr>
                <a:t>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/>
                  <a:ea typeface="Wingdings"/>
                  <a:cs typeface="Century Gothic"/>
                </a:rPr>
                <a:t>coatings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/>
                  <a:ea typeface="Wingdings"/>
                  <a:cs typeface="Century Gothic"/>
                </a:rPr>
                <a:t> of good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/>
                  <a:ea typeface="Wingdings"/>
                  <a:cs typeface="Century Gothic"/>
                </a:rPr>
                <a:t>quality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/>
                  <a:ea typeface="Wingdings"/>
                  <a:cs typeface="Century Gothic"/>
                </a:rPr>
                <a:t>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/>
                  <a:ea typeface="Wingdings"/>
                  <a:cs typeface="Century Gothic"/>
                </a:rPr>
                <a:t>factors</a:t>
              </a:r>
              <a:r>
                <a:rPr lang="fr-FR" sz="2000" baseline="30000" dirty="0" smtClean="0">
                  <a:solidFill>
                    <a:srgbClr val="000000"/>
                  </a:solidFill>
                  <a:latin typeface="Century Gothic"/>
                  <a:ea typeface="Wingdings"/>
                  <a:cs typeface="Century Gothic"/>
                </a:rPr>
                <a:t>[*]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/>
                  <a:ea typeface="Wingdings"/>
                  <a:cs typeface="Century Gothic"/>
                </a:rPr>
                <a:t> </a:t>
              </a:r>
              <a:r>
                <a:rPr lang="fr-FR" sz="2000" dirty="0" smtClean="0">
                  <a:solidFill>
                    <a:schemeClr val="tx1"/>
                  </a:solidFill>
                  <a:latin typeface="Century Gothic"/>
                  <a:ea typeface="Wingdings"/>
                  <a:cs typeface="Century Gothic"/>
                </a:rPr>
                <a:t>and </a:t>
              </a:r>
              <a:r>
                <a:rPr lang="fr-FR" sz="2000" dirty="0" err="1" smtClean="0">
                  <a:solidFill>
                    <a:schemeClr val="tx1"/>
                  </a:solidFill>
                  <a:latin typeface="Century Gothic"/>
                  <a:ea typeface="Wingdings"/>
                  <a:cs typeface="Century Gothic"/>
                </a:rPr>
                <a:t>optical</a:t>
              </a:r>
              <a:r>
                <a:rPr lang="fr-FR" sz="2000" dirty="0" smtClean="0">
                  <a:solidFill>
                    <a:schemeClr val="tx1"/>
                  </a:solidFill>
                  <a:latin typeface="Century Gothic"/>
                  <a:ea typeface="Wingdings"/>
                  <a:cs typeface="Century Gothic"/>
                </a:rPr>
                <a:t> </a:t>
              </a:r>
              <a:r>
                <a:rPr lang="fr-FR" sz="2000" dirty="0" err="1" smtClean="0">
                  <a:solidFill>
                    <a:schemeClr val="tx1"/>
                  </a:solidFill>
                  <a:latin typeface="Century Gothic"/>
                  <a:ea typeface="Wingdings"/>
                  <a:cs typeface="Century Gothic"/>
                </a:rPr>
                <a:t>properties</a:t>
              </a:r>
              <a:endParaRPr lang="fr-FR" sz="2000" dirty="0">
                <a:solidFill>
                  <a:schemeClr val="tx1"/>
                </a:solidFill>
                <a:latin typeface="Century Gothic"/>
                <a:ea typeface="Century Gothic" charset="0"/>
                <a:cs typeface="Century Gothic"/>
              </a:endParaRPr>
            </a:p>
          </p:txBody>
        </p:sp>
      </p:grpSp>
      <p:grpSp>
        <p:nvGrpSpPr>
          <p:cNvPr id="4" name="Grouper 21"/>
          <p:cNvGrpSpPr/>
          <p:nvPr/>
        </p:nvGrpSpPr>
        <p:grpSpPr>
          <a:xfrm>
            <a:off x="0" y="3130219"/>
            <a:ext cx="8991600" cy="1517981"/>
            <a:chOff x="0" y="2895600"/>
            <a:chExt cx="8991600" cy="1517981"/>
          </a:xfrm>
        </p:grpSpPr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0" y="2895600"/>
              <a:ext cx="2514600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prstTxWarp prst="textNoShape">
                <a:avLst/>
              </a:prstTxWarp>
              <a:spAutoFit/>
            </a:bodyPr>
            <a:lstStyle/>
            <a:p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fr-FR" sz="20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advantages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:</a:t>
              </a:r>
              <a:endParaRPr lang="fr-FR" sz="1500" dirty="0">
                <a:solidFill>
                  <a:srgbClr val="000000"/>
                </a:solidFill>
                <a:latin typeface="Century Gothic"/>
                <a:ea typeface="Century Gothic" charset="0"/>
                <a:cs typeface="Century Gothic"/>
              </a:endParaRPr>
            </a:p>
          </p:txBody>
        </p: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2438400" y="2895600"/>
              <a:ext cx="6553200" cy="151798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ts val="1000"/>
                </a:spcBef>
                <a:buClrTx/>
                <a:buSzPct val="75000"/>
                <a:buFont typeface="Wingdings" charset="2"/>
                <a:buChar char="ü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self-limiting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mechanism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of film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growth</a:t>
              </a:r>
              <a:endPara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  <a:p>
              <a:pPr>
                <a:spcBef>
                  <a:spcPts val="500"/>
                </a:spcBef>
                <a:buClrTx/>
                <a:buSzPct val="75000"/>
                <a:buFont typeface="Wingdings" charset="2"/>
                <a:buChar char="ü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excellent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coating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uniformity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-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even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on large areas</a:t>
              </a:r>
            </a:p>
            <a:p>
              <a:pPr>
                <a:spcBef>
                  <a:spcPts val="500"/>
                </a:spcBef>
                <a:buClrTx/>
                <a:buSzPct val="75000"/>
                <a:buFont typeface="Wingdings" charset="2"/>
                <a:buChar char="ü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homogeneous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stoichiometry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</a:p>
            <a:p>
              <a:pPr>
                <a:spcBef>
                  <a:spcPts val="500"/>
                </a:spcBef>
                <a:buClrTx/>
                <a:buSzPct val="75000"/>
                <a:buFont typeface="Wingdings" charset="2"/>
                <a:buChar char="ü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high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reproducibility</a:t>
              </a:r>
              <a:endParaRPr lang="fr-FR" sz="2000" dirty="0">
                <a:solidFill>
                  <a:srgbClr val="000000"/>
                </a:solidFill>
                <a:latin typeface="Century Gothic"/>
                <a:ea typeface="Century Gothic" charset="0"/>
                <a:cs typeface="Century Gothic"/>
              </a:endParaRPr>
            </a:p>
          </p:txBody>
        </p:sp>
      </p:grpSp>
      <p:grpSp>
        <p:nvGrpSpPr>
          <p:cNvPr id="5" name="Grouper 20"/>
          <p:cNvGrpSpPr/>
          <p:nvPr/>
        </p:nvGrpSpPr>
        <p:grpSpPr>
          <a:xfrm>
            <a:off x="0" y="5364000"/>
            <a:ext cx="5180400" cy="405909"/>
            <a:chOff x="0" y="4928091"/>
            <a:chExt cx="5180400" cy="405909"/>
          </a:xfrm>
        </p:grpSpPr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0" y="4931709"/>
              <a:ext cx="2438400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prstTxWarp prst="textNoShape">
                <a:avLst/>
              </a:prstTxWarp>
              <a:spAutoFit/>
            </a:bodyPr>
            <a:lstStyle/>
            <a:p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major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concern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:</a:t>
              </a:r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2437200" y="4928091"/>
              <a:ext cx="2743200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ts val="1000"/>
                </a:spcBef>
                <a:buClrTx/>
                <a:buSzPct val="75000"/>
                <a:buFont typeface="Lucida Grande"/>
                <a:buChar char="x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low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deposition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rate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3" y="6477000"/>
            <a:ext cx="1760537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8610600" y="6477000"/>
            <a:ext cx="5334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8528DFAD-E40F-F245-8E47-1004BA5CEF90}" type="slidenum">
              <a:rPr lang="fr-FR" sz="2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15</a:t>
            </a:fld>
            <a:endParaRPr lang="fr-FR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5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Lucida Grande" charset="0"/>
                <a:cs typeface="Lucida Grande" charset="0"/>
              </a:rPr>
              <a:t>Reminder</a:t>
            </a:r>
            <a:endParaRPr lang="fr-FR" sz="3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163" y="6437313"/>
            <a:ext cx="8747126" cy="115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2863" y="560388"/>
            <a:ext cx="9266238" cy="134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752600" y="6534150"/>
            <a:ext cx="6934200" cy="32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15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GWADW – </a:t>
            </a:r>
            <a:r>
              <a:rPr lang="fr-FR" sz="1500" dirty="0" err="1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Waikoloa</a:t>
            </a:r>
            <a:r>
              <a:rPr lang="fr-FR" sz="15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, May 14th 2012 </a:t>
            </a:r>
          </a:p>
        </p:txBody>
      </p:sp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0" y="685800"/>
            <a:ext cx="91440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method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based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on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alternate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saturative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surface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reactions</a:t>
            </a:r>
            <a:endParaRPr lang="fr-FR" sz="200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2" name="Grouper 16"/>
          <p:cNvGrpSpPr/>
          <p:nvPr/>
        </p:nvGrpSpPr>
        <p:grpSpPr>
          <a:xfrm>
            <a:off x="838200" y="1219200"/>
            <a:ext cx="8077200" cy="5160986"/>
            <a:chOff x="685800" y="1316014"/>
            <a:chExt cx="7772400" cy="4932386"/>
          </a:xfrm>
        </p:grpSpPr>
        <p:pic>
          <p:nvPicPr>
            <p:cNvPr id="15" name="Image 14" descr="ALDcycle.tiff"/>
            <p:cNvPicPr>
              <a:picLocks noChangeAspect="1"/>
            </p:cNvPicPr>
            <p:nvPr/>
          </p:nvPicPr>
          <p:blipFill>
            <a:blip r:embed="rId6"/>
            <a:srcRect l="4167" t="4919" r="1667"/>
            <a:stretch>
              <a:fillRect/>
            </a:stretch>
          </p:blipFill>
          <p:spPr>
            <a:xfrm>
              <a:off x="685800" y="1316014"/>
              <a:ext cx="7772400" cy="4932386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685800" y="5999998"/>
              <a:ext cx="2362200" cy="2373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fr-FR" sz="1000" dirty="0" err="1" smtClean="0">
                  <a:solidFill>
                    <a:schemeClr val="tx1"/>
                  </a:solidFill>
                  <a:latin typeface="Century Gothic"/>
                  <a:cs typeface="Century Gothic"/>
                </a:rPr>
                <a:t>credits</a:t>
              </a:r>
              <a:r>
                <a:rPr lang="fr-FR" sz="1000" dirty="0" smtClean="0">
                  <a:solidFill>
                    <a:schemeClr val="tx1"/>
                  </a:solidFill>
                  <a:latin typeface="Century Gothic"/>
                  <a:cs typeface="Century Gothic"/>
                </a:rPr>
                <a:t>: J. Franc</a:t>
              </a:r>
              <a:endParaRPr lang="fr-FR" sz="1000" dirty="0">
                <a:solidFill>
                  <a:schemeClr val="tx1"/>
                </a:solidFill>
                <a:latin typeface="Century Gothic"/>
                <a:ea typeface="Century Gothic" charset="0"/>
                <a:cs typeface="Century Gothic"/>
              </a:endParaRPr>
            </a:p>
          </p:txBody>
        </p:sp>
      </p:grpSp>
      <p:grpSp>
        <p:nvGrpSpPr>
          <p:cNvPr id="3" name="Grouper 18"/>
          <p:cNvGrpSpPr/>
          <p:nvPr/>
        </p:nvGrpSpPr>
        <p:grpSpPr>
          <a:xfrm>
            <a:off x="76200" y="1122454"/>
            <a:ext cx="3048000" cy="3449546"/>
            <a:chOff x="76200" y="1122454"/>
            <a:chExt cx="3048000" cy="3449546"/>
          </a:xfrm>
        </p:grpSpPr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76200" y="1122454"/>
              <a:ext cx="3048000" cy="32534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prstTxWarp prst="textNoShape">
                <a:avLst/>
              </a:prstTxWarp>
              <a:spAutoFit/>
            </a:bodyPr>
            <a:lstStyle/>
            <a:p>
              <a:pPr indent="-180000">
                <a:buClrTx/>
                <a:buFont typeface="+mj-lt"/>
                <a:buAutoNum type="arabicPeriod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fr-FR" sz="15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purge [N</a:t>
              </a:r>
              <a:r>
                <a:rPr lang="fr-FR" sz="1500" baseline="-25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2</a:t>
              </a:r>
              <a:r>
                <a:rPr lang="fr-FR" sz="15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– 5 s pulse]</a:t>
              </a:r>
              <a:endParaRPr lang="fr-FR" sz="1000" dirty="0">
                <a:solidFill>
                  <a:srgbClr val="000000"/>
                </a:solidFill>
                <a:latin typeface="Century Gothic"/>
                <a:ea typeface="Century Gothic" charset="0"/>
                <a:cs typeface="Century Gothic"/>
              </a:endParaRPr>
            </a:p>
          </p:txBody>
        </p:sp>
        <p:sp>
          <p:nvSpPr>
            <p:cNvPr id="14" name="Cadre 13"/>
            <p:cNvSpPr/>
            <p:nvPr/>
          </p:nvSpPr>
          <p:spPr bwMode="auto">
            <a:xfrm>
              <a:off x="838200" y="2971800"/>
              <a:ext cx="1981200" cy="1600200"/>
            </a:xfrm>
            <a:prstGeom prst="frame">
              <a:avLst>
                <a:gd name="adj1" fmla="val 3592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charset="0"/>
              </a:endParaRPr>
            </a:p>
          </p:txBody>
        </p:sp>
      </p:grpSp>
      <p:grpSp>
        <p:nvGrpSpPr>
          <p:cNvPr id="4" name="Grouper 21"/>
          <p:cNvGrpSpPr/>
          <p:nvPr/>
        </p:nvGrpSpPr>
        <p:grpSpPr>
          <a:xfrm>
            <a:off x="76200" y="1348821"/>
            <a:ext cx="5715000" cy="4975779"/>
            <a:chOff x="76200" y="1348821"/>
            <a:chExt cx="5715000" cy="4975779"/>
          </a:xfrm>
        </p:grpSpPr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76200" y="1348821"/>
              <a:ext cx="3581400" cy="5561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prstTxWarp prst="textNoShape">
                <a:avLst/>
              </a:prstTxWarp>
              <a:spAutoFit/>
            </a:bodyPr>
            <a:lstStyle/>
            <a:p>
              <a:pPr indent="-180000">
                <a:buClrTx/>
                <a:buFont typeface="+mj-lt"/>
                <a:buAutoNum type="arabicPeriod" startA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fr-FR" sz="15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fr-FR" sz="15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precursor</a:t>
              </a:r>
              <a:r>
                <a:rPr lang="fr-FR" sz="15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1 </a:t>
              </a:r>
            </a:p>
            <a:p>
              <a:pPr indent="-180000">
                <a:buClrTx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fr-FR" sz="15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   [Ta(OCH</a:t>
              </a:r>
              <a:r>
                <a:rPr lang="fr-FR" sz="1500" baseline="-25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2</a:t>
              </a:r>
              <a:r>
                <a:rPr lang="fr-FR" sz="15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CH</a:t>
              </a:r>
              <a:r>
                <a:rPr lang="fr-FR" sz="1500" baseline="-25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3</a:t>
              </a:r>
              <a:r>
                <a:rPr lang="fr-FR" sz="15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)</a:t>
              </a:r>
              <a:r>
                <a:rPr lang="fr-FR" sz="1500" baseline="-25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5</a:t>
              </a:r>
              <a:r>
                <a:rPr lang="fr-FR" sz="15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– 0.3 s pulse]</a:t>
              </a:r>
              <a:endParaRPr lang="fr-FR" sz="1000" dirty="0">
                <a:solidFill>
                  <a:srgbClr val="000000"/>
                </a:solidFill>
                <a:latin typeface="Century Gothic"/>
                <a:ea typeface="Century Gothic" charset="0"/>
                <a:cs typeface="Century Gothic"/>
              </a:endParaRPr>
            </a:p>
          </p:txBody>
        </p:sp>
        <p:sp>
          <p:nvSpPr>
            <p:cNvPr id="21" name="Cadre 20"/>
            <p:cNvSpPr/>
            <p:nvPr/>
          </p:nvSpPr>
          <p:spPr bwMode="auto">
            <a:xfrm>
              <a:off x="3200400" y="4038600"/>
              <a:ext cx="2590800" cy="2286000"/>
            </a:xfrm>
            <a:prstGeom prst="frame">
              <a:avLst>
                <a:gd name="adj1" fmla="val 3592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charset="0"/>
              </a:endParaRPr>
            </a:p>
          </p:txBody>
        </p:sp>
      </p:grpSp>
      <p:grpSp>
        <p:nvGrpSpPr>
          <p:cNvPr id="5" name="Grouper 24"/>
          <p:cNvGrpSpPr/>
          <p:nvPr/>
        </p:nvGrpSpPr>
        <p:grpSpPr>
          <a:xfrm>
            <a:off x="76200" y="1828800"/>
            <a:ext cx="8610600" cy="4419600"/>
            <a:chOff x="76200" y="1828800"/>
            <a:chExt cx="8610600" cy="4419600"/>
          </a:xfrm>
        </p:grpSpPr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76200" y="1828800"/>
              <a:ext cx="3048000" cy="32534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prstTxWarp prst="textNoShape">
                <a:avLst/>
              </a:prstTxWarp>
              <a:spAutoFit/>
            </a:bodyPr>
            <a:lstStyle/>
            <a:p>
              <a:pPr indent="-180000">
                <a:buClrTx/>
                <a:buFont typeface="+mj-lt"/>
                <a:buAutoNum type="arabicPeriod" startAt="3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fr-FR" sz="15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purge [N</a:t>
              </a:r>
              <a:r>
                <a:rPr lang="fr-FR" sz="1500" baseline="-25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2</a:t>
              </a:r>
              <a:r>
                <a:rPr lang="fr-FR" sz="15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– 5 s pulse]</a:t>
              </a:r>
              <a:endParaRPr lang="fr-FR" sz="1000" dirty="0">
                <a:solidFill>
                  <a:srgbClr val="000000"/>
                </a:solidFill>
                <a:latin typeface="Century Gothic"/>
                <a:ea typeface="Century Gothic" charset="0"/>
                <a:cs typeface="Century Gothic"/>
              </a:endParaRPr>
            </a:p>
          </p:txBody>
        </p:sp>
        <p:sp>
          <p:nvSpPr>
            <p:cNvPr id="24" name="Cadre 23"/>
            <p:cNvSpPr/>
            <p:nvPr/>
          </p:nvSpPr>
          <p:spPr bwMode="auto">
            <a:xfrm>
              <a:off x="6400800" y="4038600"/>
              <a:ext cx="2286000" cy="2209800"/>
            </a:xfrm>
            <a:prstGeom prst="frame">
              <a:avLst>
                <a:gd name="adj1" fmla="val 3592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charset="0"/>
              </a:endParaRPr>
            </a:p>
          </p:txBody>
        </p:sp>
      </p:grpSp>
      <p:grpSp>
        <p:nvGrpSpPr>
          <p:cNvPr id="6" name="Grouper 27"/>
          <p:cNvGrpSpPr/>
          <p:nvPr/>
        </p:nvGrpSpPr>
        <p:grpSpPr>
          <a:xfrm>
            <a:off x="76200" y="1219200"/>
            <a:ext cx="8763000" cy="2133600"/>
            <a:chOff x="76200" y="1219200"/>
            <a:chExt cx="8763000" cy="2133600"/>
          </a:xfrm>
        </p:grpSpPr>
        <p:sp>
          <p:nvSpPr>
            <p:cNvPr id="26" name="Text Box 8"/>
            <p:cNvSpPr txBox="1">
              <a:spLocks noChangeArrowheads="1"/>
            </p:cNvSpPr>
            <p:nvPr/>
          </p:nvSpPr>
          <p:spPr bwMode="auto">
            <a:xfrm>
              <a:off x="76200" y="2133600"/>
              <a:ext cx="3124200" cy="32534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prstTxWarp prst="textNoShape">
                <a:avLst/>
              </a:prstTxWarp>
              <a:spAutoFit/>
            </a:bodyPr>
            <a:lstStyle/>
            <a:p>
              <a:pPr indent="-180000">
                <a:buClrTx/>
                <a:buFont typeface="+mj-lt"/>
                <a:buAutoNum type="arabicPeriod" startAt="4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fr-FR" sz="15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fr-FR" sz="15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precursor</a:t>
              </a:r>
              <a:r>
                <a:rPr lang="fr-FR" sz="15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2 [H</a:t>
              </a:r>
              <a:r>
                <a:rPr lang="fr-FR" sz="1500" baseline="-25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2</a:t>
              </a:r>
              <a:r>
                <a:rPr lang="fr-FR" sz="15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O – 0.3 s pulse]</a:t>
              </a:r>
              <a:endParaRPr lang="fr-FR" sz="1000" dirty="0">
                <a:solidFill>
                  <a:srgbClr val="000000"/>
                </a:solidFill>
                <a:latin typeface="Century Gothic"/>
                <a:ea typeface="Century Gothic" charset="0"/>
                <a:cs typeface="Century Gothic"/>
              </a:endParaRPr>
            </a:p>
          </p:txBody>
        </p:sp>
        <p:sp>
          <p:nvSpPr>
            <p:cNvPr id="27" name="Cadre 26"/>
            <p:cNvSpPr/>
            <p:nvPr/>
          </p:nvSpPr>
          <p:spPr bwMode="auto">
            <a:xfrm>
              <a:off x="6019800" y="1219200"/>
              <a:ext cx="2819400" cy="2133600"/>
            </a:xfrm>
            <a:prstGeom prst="frame">
              <a:avLst>
                <a:gd name="adj1" fmla="val 3592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charset="0"/>
              </a:endParaRPr>
            </a:p>
          </p:txBody>
        </p:sp>
      </p:grpSp>
      <p:grpSp>
        <p:nvGrpSpPr>
          <p:cNvPr id="7" name="Grouper 29"/>
          <p:cNvGrpSpPr/>
          <p:nvPr/>
        </p:nvGrpSpPr>
        <p:grpSpPr>
          <a:xfrm>
            <a:off x="76200" y="1371600"/>
            <a:ext cx="5257800" cy="1905000"/>
            <a:chOff x="76200" y="1371600"/>
            <a:chExt cx="5257800" cy="1905000"/>
          </a:xfrm>
        </p:grpSpPr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76200" y="2415621"/>
              <a:ext cx="3048000" cy="5561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prstTxWarp prst="textNoShape">
                <a:avLst/>
              </a:prstTxWarp>
              <a:spAutoFit/>
            </a:bodyPr>
            <a:lstStyle/>
            <a:p>
              <a:pPr indent="-180000">
                <a:buClrTx/>
                <a:buFont typeface="+mj-lt"/>
                <a:buAutoNum type="arabicPeriod" startAt="5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fr-FR" sz="15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purge[N</a:t>
              </a:r>
              <a:r>
                <a:rPr lang="fr-FR" sz="1500" baseline="-25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2</a:t>
              </a:r>
              <a:r>
                <a:rPr lang="fr-FR" sz="15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– 5 s pulse]</a:t>
              </a:r>
            </a:p>
            <a:p>
              <a:pPr indent="-180000">
                <a:buClrTx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fr-FR" sz="1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     </a:t>
              </a:r>
              <a:r>
                <a:rPr lang="fr-FR" sz="1000" dirty="0" err="1" smtClean="0">
                  <a:solidFill>
                    <a:srgbClr val="000000"/>
                  </a:solidFill>
                  <a:latin typeface="Wingdings"/>
                  <a:ea typeface="Wingdings"/>
                  <a:cs typeface="Wingdings"/>
                </a:rPr>
                <a:t></a:t>
              </a:r>
              <a:r>
                <a:rPr lang="fr-FR" sz="1000" dirty="0" smtClean="0">
                  <a:solidFill>
                    <a:srgbClr val="000000"/>
                  </a:solidFill>
                  <a:latin typeface="Century Gothic"/>
                  <a:ea typeface="Wingdings"/>
                  <a:cs typeface="Century Gothic"/>
                </a:rPr>
                <a:t> </a:t>
              </a:r>
              <a:r>
                <a:rPr lang="fr-FR" sz="1500" dirty="0" smtClean="0">
                  <a:solidFill>
                    <a:srgbClr val="000000"/>
                  </a:solidFill>
                  <a:latin typeface="Century Gothic"/>
                  <a:ea typeface="Wingdings"/>
                  <a:cs typeface="Century Gothic"/>
                </a:rPr>
                <a:t>back to </a:t>
              </a:r>
              <a:r>
                <a:rPr lang="fr-FR" sz="1500" dirty="0" err="1" smtClean="0">
                  <a:solidFill>
                    <a:srgbClr val="000000"/>
                  </a:solidFill>
                  <a:latin typeface="Century Gothic"/>
                  <a:ea typeface="Wingdings"/>
                  <a:cs typeface="Century Gothic"/>
                </a:rPr>
                <a:t>step</a:t>
              </a:r>
              <a:r>
                <a:rPr lang="fr-FR" sz="1500" dirty="0" smtClean="0">
                  <a:solidFill>
                    <a:srgbClr val="000000"/>
                  </a:solidFill>
                  <a:latin typeface="Century Gothic"/>
                  <a:ea typeface="Wingdings"/>
                  <a:cs typeface="Century Gothic"/>
                </a:rPr>
                <a:t> 2</a:t>
              </a:r>
              <a:endParaRPr lang="fr-FR" sz="1000" dirty="0">
                <a:solidFill>
                  <a:srgbClr val="000000"/>
                </a:solidFill>
                <a:latin typeface="Century Gothic"/>
                <a:ea typeface="Century Gothic" charset="0"/>
                <a:cs typeface="Century Gothic"/>
              </a:endParaRPr>
            </a:p>
          </p:txBody>
        </p:sp>
        <p:sp>
          <p:nvSpPr>
            <p:cNvPr id="29" name="Cadre 28"/>
            <p:cNvSpPr/>
            <p:nvPr/>
          </p:nvSpPr>
          <p:spPr bwMode="auto">
            <a:xfrm>
              <a:off x="3276600" y="1371600"/>
              <a:ext cx="2057400" cy="1905000"/>
            </a:xfrm>
            <a:prstGeom prst="frame">
              <a:avLst>
                <a:gd name="adj1" fmla="val 3592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charset="0"/>
              </a:endParaRPr>
            </a:p>
          </p:txBody>
        </p:sp>
      </p:grp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76200" y="5313454"/>
            <a:ext cx="2209800" cy="3253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5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15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substrate</a:t>
            </a:r>
            <a:r>
              <a:rPr lang="fr-FR" sz="15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@ T = 250 °C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0" y="1676400"/>
            <a:ext cx="914400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buFont typeface="Arial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previous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measurements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: J. Franc </a:t>
            </a:r>
            <a:r>
              <a:rPr lang="fr-FR" sz="15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@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GWADW11 / R.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Flaminio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5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@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Amaldi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9</a:t>
            </a:r>
            <a:endParaRPr lang="fr-FR" sz="2000" baseline="-25000" dirty="0" smtClean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3" y="6477000"/>
            <a:ext cx="1760537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8610600" y="6477000"/>
            <a:ext cx="5334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8528DFAD-E40F-F245-8E47-1004BA5CEF90}" type="slidenum">
              <a:rPr lang="fr-FR" sz="2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16</a:t>
            </a:fld>
            <a:endParaRPr lang="fr-FR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Lucida Grande" charset="0"/>
                <a:cs typeface="Lucida Grande" charset="0"/>
              </a:rPr>
              <a:t>ALD – </a:t>
            </a:r>
            <a:r>
              <a:rPr lang="fr-FR" sz="35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Lucida Grande" charset="0"/>
                <a:cs typeface="Lucida Grande" charset="0"/>
              </a:rPr>
              <a:t>Results</a:t>
            </a:r>
            <a:endParaRPr lang="fr-FR" sz="3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163" y="6437313"/>
            <a:ext cx="8747126" cy="115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2863" y="560388"/>
            <a:ext cx="9266238" cy="134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752600" y="6534150"/>
            <a:ext cx="6934200" cy="32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15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GWADW – </a:t>
            </a:r>
            <a:r>
              <a:rPr lang="fr-FR" sz="1500" dirty="0" err="1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Waikoloa</a:t>
            </a:r>
            <a:r>
              <a:rPr lang="fr-FR" sz="15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, May 14th 2012 </a:t>
            </a:r>
          </a:p>
        </p:txBody>
      </p:sp>
      <p:pic>
        <p:nvPicPr>
          <p:cNvPr id="13" name="Image 12" descr="ALD_los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 l="7500" t="15086" r="7500" b="11794"/>
              <a:stretch>
                <a:fillRect/>
              </a:stretch>
            </p:blipFill>
          </mc:Choice>
          <mc:Fallback>
            <p:blipFill>
              <a:blip r:embed="rId7"/>
              <a:srcRect l="7500" t="15086" r="7500" b="11794"/>
              <a:stretch>
                <a:fillRect/>
              </a:stretch>
            </p:blipFill>
          </mc:Fallback>
        </mc:AlternateContent>
        <p:spPr>
          <a:xfrm>
            <a:off x="228600" y="1066800"/>
            <a:ext cx="8649928" cy="52578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0" y="685800"/>
            <a:ext cx="914400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monolayer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coatings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of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undoped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Ta</a:t>
            </a:r>
            <a:r>
              <a:rPr lang="fr-FR" sz="2000" baseline="-25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2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fr-FR" sz="2000" baseline="-25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5 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on</a:t>
            </a:r>
            <a:r>
              <a:rPr lang="fr-FR" sz="2000" baseline="-25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SiO</a:t>
            </a:r>
            <a:r>
              <a:rPr lang="fr-FR" sz="2000" baseline="-25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2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cantilever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blades</a:t>
            </a:r>
            <a:endParaRPr lang="fr-FR" sz="200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228600" y="1959165"/>
            <a:ext cx="8686800" cy="4792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500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(Φ</a:t>
            </a:r>
            <a:r>
              <a:rPr lang="fr-FR" sz="2500" baseline="-250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Ta2O5</a:t>
            </a:r>
            <a:r>
              <a:rPr lang="fr-FR" sz="25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)</a:t>
            </a:r>
            <a:r>
              <a:rPr lang="fr-FR" sz="2500" baseline="-250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ALD</a:t>
            </a:r>
            <a:r>
              <a:rPr lang="fr-FR" sz="25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 &gt; </a:t>
            </a:r>
            <a:r>
              <a:rPr lang="fr-FR" sz="2500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(Φ</a:t>
            </a:r>
            <a:r>
              <a:rPr lang="fr-FR" sz="2500" baseline="-250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Ta2O5</a:t>
            </a:r>
            <a:r>
              <a:rPr lang="fr-FR" sz="25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)</a:t>
            </a:r>
            <a:r>
              <a:rPr lang="fr-FR" sz="2500" baseline="-250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IBS</a:t>
            </a:r>
            <a:endParaRPr lang="fr-FR" sz="25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3" y="6477000"/>
            <a:ext cx="1760537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8610600" y="6477000"/>
            <a:ext cx="5334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8528DFAD-E40F-F245-8E47-1004BA5CEF90}" type="slidenum">
              <a:rPr lang="fr-FR" sz="2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17</a:t>
            </a:fld>
            <a:endParaRPr lang="fr-FR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Lucida Grande" charset="0"/>
                <a:cs typeface="Lucida Grande" charset="0"/>
              </a:rPr>
              <a:t>ALD – </a:t>
            </a:r>
            <a:r>
              <a:rPr lang="fr-FR" sz="35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Lucida Grande" charset="0"/>
                <a:cs typeface="Lucida Grande" charset="0"/>
              </a:rPr>
              <a:t>Results</a:t>
            </a:r>
            <a:endParaRPr lang="fr-FR" sz="3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163" y="6437313"/>
            <a:ext cx="8747126" cy="115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2863" y="560388"/>
            <a:ext cx="9266238" cy="134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752600" y="6534150"/>
            <a:ext cx="6934200" cy="32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15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GWADW – </a:t>
            </a:r>
            <a:r>
              <a:rPr lang="fr-FR" sz="1500" dirty="0" err="1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Waikoloa</a:t>
            </a:r>
            <a:r>
              <a:rPr lang="fr-FR" sz="15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, May 14th 2012 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0" y="2136576"/>
            <a:ext cx="914400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buFont typeface="Arial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previous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measurements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: J. Franc </a:t>
            </a:r>
            <a:r>
              <a:rPr lang="fr-FR" sz="15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@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GWADW11 / R.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Flaminio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5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@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Amaldi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9</a:t>
            </a:r>
            <a:endParaRPr lang="fr-FR" sz="2000" baseline="-25000" dirty="0" smtClean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6" name="Image 15" descr="ALD_refrIndex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 l="6667" t="13907" r="9167" b="14152"/>
              <a:stretch>
                <a:fillRect/>
              </a:stretch>
            </p:blipFill>
          </mc:Choice>
          <mc:Fallback>
            <p:blipFill>
              <a:blip r:embed="rId7"/>
              <a:srcRect l="6667" t="13907" r="9167" b="14152"/>
              <a:stretch>
                <a:fillRect/>
              </a:stretch>
            </p:blipFill>
          </mc:Fallback>
        </mc:AlternateContent>
        <p:spPr>
          <a:xfrm>
            <a:off x="152400" y="1066799"/>
            <a:ext cx="8839200" cy="529250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0" y="685800"/>
            <a:ext cx="914400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monolayer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coatings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of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undoped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Ta</a:t>
            </a:r>
            <a:r>
              <a:rPr lang="fr-FR" sz="2000" baseline="-25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2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fr-FR" sz="2000" baseline="-25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5 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on 6 SiO</a:t>
            </a:r>
            <a:r>
              <a:rPr lang="fr-FR" sz="2000" baseline="-25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2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substrates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of 1"</a:t>
            </a:r>
            <a:endParaRPr lang="fr-FR" sz="200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52400" y="4800600"/>
            <a:ext cx="883920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0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IBS: n = 2.035</a:t>
            </a:r>
            <a:endParaRPr lang="fr-FR" sz="20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1" name="Image 40" descr="ALD_optAbsorpt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rcRect l="5833" t="13907" r="9167" b="15332"/>
              <a:stretch>
                <a:fillRect/>
              </a:stretch>
            </p:blipFill>
          </mc:Choice>
          <mc:Fallback>
            <p:blipFill>
              <a:blip r:embed="rId9"/>
              <a:srcRect l="5833" t="13907" r="9167" b="15332"/>
              <a:stretch>
                <a:fillRect/>
              </a:stretch>
            </p:blipFill>
          </mc:Fallback>
        </mc:AlternateContent>
        <p:spPr>
          <a:xfrm>
            <a:off x="152400" y="1066799"/>
            <a:ext cx="8839200" cy="525780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3" name="Grouper 32"/>
          <p:cNvGrpSpPr/>
          <p:nvPr/>
        </p:nvGrpSpPr>
        <p:grpSpPr>
          <a:xfrm>
            <a:off x="152400" y="4267200"/>
            <a:ext cx="8839200" cy="1600200"/>
            <a:chOff x="152400" y="4267200"/>
            <a:chExt cx="8839200" cy="1600200"/>
          </a:xfrm>
        </p:grpSpPr>
        <p:sp>
          <p:nvSpPr>
            <p:cNvPr id="34" name="Bouée 33"/>
            <p:cNvSpPr/>
            <p:nvPr/>
          </p:nvSpPr>
          <p:spPr bwMode="auto">
            <a:xfrm>
              <a:off x="8077200" y="5181600"/>
              <a:ext cx="304800" cy="685800"/>
            </a:xfrm>
            <a:prstGeom prst="donut">
              <a:avLst>
                <a:gd name="adj" fmla="val 4565"/>
              </a:avLst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charset="0"/>
              </a:endParaRPr>
            </a:p>
          </p:txBody>
        </p:sp>
        <p:cxnSp>
          <p:nvCxnSpPr>
            <p:cNvPr id="35" name="AutoShape 10"/>
            <p:cNvCxnSpPr>
              <a:cxnSpLocks noChangeShapeType="1"/>
              <a:stCxn id="36" idx="2"/>
              <a:endCxn id="34" idx="2"/>
            </p:cNvCxnSpPr>
            <p:nvPr/>
          </p:nvCxnSpPr>
          <p:spPr bwMode="auto">
            <a:xfrm rot="16200000" flipH="1">
              <a:off x="5897096" y="3344395"/>
              <a:ext cx="855009" cy="3505200"/>
            </a:xfrm>
            <a:prstGeom prst="straightConnector1">
              <a:avLst/>
            </a:prstGeom>
            <a:noFill/>
            <a:ln w="1260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36" name="Text Box 8"/>
            <p:cNvSpPr txBox="1">
              <a:spLocks noChangeArrowheads="1"/>
            </p:cNvSpPr>
            <p:nvPr/>
          </p:nvSpPr>
          <p:spPr bwMode="auto">
            <a:xfrm>
              <a:off x="152400" y="4267200"/>
              <a:ext cx="8839200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fr-FR" sz="2000" dirty="0" err="1" smtClean="0">
                  <a:solidFill>
                    <a:schemeClr val="tx1"/>
                  </a:solidFill>
                  <a:effectLst>
                    <a:glow rad="101600">
                      <a:schemeClr val="bg1">
                        <a:lumMod val="95000"/>
                        <a:alpha val="75000"/>
                      </a:schemeClr>
                    </a:glow>
                  </a:effectLst>
                  <a:latin typeface="Century Gothic" charset="0"/>
                  <a:ea typeface="Century Gothic" charset="0"/>
                  <a:cs typeface="Century Gothic" charset="0"/>
                </a:rPr>
                <a:t>lowest</a:t>
              </a:r>
              <a:r>
                <a:rPr lang="fr-FR" sz="2000" dirty="0" smtClean="0">
                  <a:solidFill>
                    <a:schemeClr val="tx1"/>
                  </a:solidFill>
                  <a:effectLst>
                    <a:glow rad="101600">
                      <a:schemeClr val="bg1">
                        <a:lumMod val="95000"/>
                        <a:alpha val="75000"/>
                      </a:schemeClr>
                    </a:glow>
                  </a:effectLst>
                  <a:latin typeface="Century Gothic" charset="0"/>
                  <a:ea typeface="Century Gothic" charset="0"/>
                  <a:cs typeface="Century Gothic" charset="0"/>
                </a:rPr>
                <a:t> absorption of ALD </a:t>
              </a:r>
              <a:r>
                <a:rPr lang="fr-FR" sz="1500" dirty="0" smtClean="0">
                  <a:solidFill>
                    <a:schemeClr val="tx1"/>
                  </a:solidFill>
                  <a:effectLst>
                    <a:glow rad="101600">
                      <a:schemeClr val="bg1">
                        <a:lumMod val="95000"/>
                        <a:alpha val="75000"/>
                      </a:schemeClr>
                    </a:glow>
                  </a:effectLst>
                  <a:latin typeface="Century Gothic" charset="0"/>
                  <a:ea typeface="Century Gothic" charset="0"/>
                  <a:cs typeface="Century Gothic" charset="0"/>
                </a:rPr>
                <a:t>@</a:t>
              </a:r>
              <a:r>
                <a:rPr lang="fr-FR" sz="2000" dirty="0" smtClean="0">
                  <a:solidFill>
                    <a:schemeClr val="tx1"/>
                  </a:solidFill>
                  <a:effectLst>
                    <a:glow rad="101600">
                      <a:schemeClr val="bg1">
                        <a:lumMod val="95000"/>
                        <a:alpha val="75000"/>
                      </a:schemeClr>
                    </a:glow>
                  </a:effectLst>
                  <a:latin typeface="Century Gothic" charset="0"/>
                  <a:ea typeface="Century Gothic" charset="0"/>
                  <a:cs typeface="Century Gothic" charset="0"/>
                </a:rPr>
                <a:t> 600 °C: 0.26 ppm – IBS: 1.2 ppm</a:t>
              </a:r>
            </a:p>
          </p:txBody>
        </p:sp>
      </p:grpSp>
      <p:grpSp>
        <p:nvGrpSpPr>
          <p:cNvPr id="26" name="Grouper 25"/>
          <p:cNvGrpSpPr/>
          <p:nvPr/>
        </p:nvGrpSpPr>
        <p:grpSpPr>
          <a:xfrm>
            <a:off x="152400" y="1219199"/>
            <a:ext cx="8839200" cy="4748633"/>
            <a:chOff x="152400" y="1219199"/>
            <a:chExt cx="8839200" cy="4748633"/>
          </a:xfrm>
        </p:grpSpPr>
        <p:cxnSp>
          <p:nvCxnSpPr>
            <p:cNvPr id="21" name="AutoShape 10"/>
            <p:cNvCxnSpPr>
              <a:cxnSpLocks noChangeShapeType="1"/>
            </p:cNvCxnSpPr>
            <p:nvPr/>
          </p:nvCxnSpPr>
          <p:spPr bwMode="auto">
            <a:xfrm rot="16200000" flipH="1">
              <a:off x="-1459918" y="3593515"/>
              <a:ext cx="4748633" cy="1"/>
            </a:xfrm>
            <a:prstGeom prst="straightConnector1">
              <a:avLst/>
            </a:prstGeom>
            <a:noFill/>
            <a:ln w="34925">
              <a:solidFill>
                <a:srgbClr val="FF0000"/>
              </a:solidFill>
              <a:miter lim="800000"/>
              <a:headEnd type="triangle"/>
              <a:tailEnd type="triangle" w="med" len="med"/>
            </a:ln>
          </p:spPr>
        </p:cxn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152400" y="3112013"/>
              <a:ext cx="8839200" cy="7741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fr-FR" sz="2000" dirty="0" smtClean="0">
                  <a:solidFill>
                    <a:srgbClr val="FF0000"/>
                  </a:solidFill>
                  <a:effectLst>
                    <a:glow rad="101600">
                      <a:schemeClr val="bg1">
                        <a:lumMod val="95000"/>
                        <a:alpha val="75000"/>
                      </a:schemeClr>
                    </a:glow>
                  </a:effectLst>
                  <a:latin typeface="Century Gothic" charset="0"/>
                  <a:ea typeface="Century Gothic" charset="0"/>
                  <a:cs typeface="Century Gothic" charset="0"/>
                </a:rPr>
                <a:t>absorption </a:t>
              </a:r>
              <a:r>
                <a:rPr lang="fr-FR" sz="2000" dirty="0" err="1" smtClean="0">
                  <a:solidFill>
                    <a:srgbClr val="FF0000"/>
                  </a:solidFill>
                  <a:effectLst>
                    <a:glow rad="101600">
                      <a:schemeClr val="bg1">
                        <a:lumMod val="95000"/>
                        <a:alpha val="75000"/>
                      </a:schemeClr>
                    </a:glow>
                  </a:effectLst>
                  <a:latin typeface="Century Gothic" charset="0"/>
                  <a:ea typeface="Century Gothic" charset="0"/>
                  <a:cs typeface="Century Gothic" charset="0"/>
                </a:rPr>
                <a:t>is</a:t>
              </a:r>
              <a:r>
                <a:rPr lang="fr-FR" sz="2000" dirty="0" smtClean="0">
                  <a:solidFill>
                    <a:srgbClr val="FF0000"/>
                  </a:solidFill>
                  <a:effectLst>
                    <a:glow rad="101600">
                      <a:schemeClr val="bg1">
                        <a:lumMod val="95000"/>
                        <a:alpha val="75000"/>
                      </a:schemeClr>
                    </a:glow>
                  </a:effectLst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fr-FR" sz="2000" dirty="0" err="1" smtClean="0">
                  <a:solidFill>
                    <a:srgbClr val="FF0000"/>
                  </a:solidFill>
                  <a:effectLst>
                    <a:glow rad="101600">
                      <a:schemeClr val="bg1">
                        <a:lumMod val="95000"/>
                        <a:alpha val="75000"/>
                      </a:schemeClr>
                    </a:glow>
                  </a:effectLst>
                  <a:latin typeface="Century Gothic" charset="0"/>
                  <a:ea typeface="Century Gothic" charset="0"/>
                  <a:cs typeface="Century Gothic" charset="0"/>
                </a:rPr>
                <a:t>highly</a:t>
              </a:r>
              <a:r>
                <a:rPr lang="fr-FR" sz="2000" dirty="0" smtClean="0">
                  <a:solidFill>
                    <a:srgbClr val="FF0000"/>
                  </a:solidFill>
                  <a:effectLst>
                    <a:glow rad="101600">
                      <a:schemeClr val="bg1">
                        <a:lumMod val="95000"/>
                        <a:alpha val="75000"/>
                      </a:schemeClr>
                    </a:glow>
                  </a:effectLst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fr-FR" sz="2000" dirty="0" err="1" smtClean="0">
                  <a:solidFill>
                    <a:srgbClr val="FF0000"/>
                  </a:solidFill>
                  <a:effectLst>
                    <a:glow rad="101600">
                      <a:schemeClr val="bg1">
                        <a:lumMod val="95000"/>
                        <a:alpha val="75000"/>
                      </a:schemeClr>
                    </a:glow>
                  </a:effectLst>
                  <a:latin typeface="Century Gothic" charset="0"/>
                  <a:ea typeface="Century Gothic" charset="0"/>
                  <a:cs typeface="Century Gothic" charset="0"/>
                </a:rPr>
                <a:t>dependent</a:t>
              </a:r>
              <a:r>
                <a:rPr lang="fr-FR" sz="2000" dirty="0" smtClean="0">
                  <a:solidFill>
                    <a:srgbClr val="FF0000"/>
                  </a:solidFill>
                  <a:effectLst>
                    <a:glow rad="101600">
                      <a:schemeClr val="bg1">
                        <a:lumMod val="95000"/>
                        <a:alpha val="75000"/>
                      </a:schemeClr>
                    </a:glow>
                  </a:effectLst>
                  <a:latin typeface="Century Gothic" charset="0"/>
                  <a:ea typeface="Century Gothic" charset="0"/>
                  <a:cs typeface="Century Gothic" charset="0"/>
                </a:rPr>
                <a:t> on </a:t>
              </a:r>
              <a:r>
                <a:rPr lang="fr-FR" sz="2000" dirty="0" err="1" smtClean="0">
                  <a:solidFill>
                    <a:srgbClr val="FF0000"/>
                  </a:solidFill>
                  <a:effectLst>
                    <a:glow rad="101600">
                      <a:schemeClr val="bg1">
                        <a:lumMod val="95000"/>
                        <a:alpha val="75000"/>
                      </a:schemeClr>
                    </a:glow>
                  </a:effectLst>
                  <a:latin typeface="Century Gothic" charset="0"/>
                  <a:ea typeface="Century Gothic" charset="0"/>
                  <a:cs typeface="Century Gothic" charset="0"/>
                </a:rPr>
                <a:t>annealing</a:t>
              </a:r>
              <a:r>
                <a:rPr lang="fr-FR" sz="2000" dirty="0" smtClean="0">
                  <a:solidFill>
                    <a:srgbClr val="FF0000"/>
                  </a:solidFill>
                  <a:effectLst>
                    <a:glow rad="101600">
                      <a:schemeClr val="bg1">
                        <a:lumMod val="95000"/>
                        <a:alpha val="75000"/>
                      </a:schemeClr>
                    </a:glow>
                  </a:effectLst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fr-FR" sz="2000" dirty="0" err="1" smtClean="0">
                  <a:solidFill>
                    <a:srgbClr val="FF0000"/>
                  </a:solidFill>
                  <a:effectLst>
                    <a:glow rad="101600">
                      <a:schemeClr val="bg1">
                        <a:lumMod val="95000"/>
                        <a:alpha val="75000"/>
                      </a:schemeClr>
                    </a:glow>
                  </a:effectLst>
                  <a:latin typeface="Century Gothic" charset="0"/>
                  <a:ea typeface="Century Gothic" charset="0"/>
                  <a:cs typeface="Century Gothic" charset="0"/>
                </a:rPr>
                <a:t>temperature</a:t>
              </a:r>
              <a:endParaRPr lang="fr-FR" sz="2000" dirty="0" smtClean="0">
                <a:solidFill>
                  <a:srgbClr val="FF0000"/>
                </a:solidFill>
                <a:effectLst>
                  <a:glow rad="101600">
                    <a:schemeClr val="bg1">
                      <a:lumMod val="95000"/>
                      <a:alpha val="75000"/>
                    </a:schemeClr>
                  </a:glow>
                </a:effectLst>
                <a:latin typeface="Century Gothic" charset="0"/>
                <a:ea typeface="Century Gothic" charset="0"/>
                <a:cs typeface="Century Gothic" charset="0"/>
              </a:endParaRPr>
            </a:p>
            <a:p>
              <a:pPr algn="ctr">
                <a:spcBef>
                  <a:spcPts val="500"/>
                </a:spcBef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fr-FR" sz="1500" dirty="0" err="1" smtClean="0">
                  <a:solidFill>
                    <a:srgbClr val="FF0000"/>
                  </a:solidFill>
                  <a:effectLst>
                    <a:glow rad="101600">
                      <a:schemeClr val="bg1">
                        <a:lumMod val="95000"/>
                        <a:alpha val="75000"/>
                      </a:schemeClr>
                    </a:glow>
                  </a:effectLst>
                  <a:latin typeface="Wingdings"/>
                  <a:ea typeface="Wingdings"/>
                  <a:cs typeface="Wingdings"/>
                </a:rPr>
                <a:t></a:t>
              </a:r>
              <a:r>
                <a:rPr lang="fr-FR" sz="2000" dirty="0" smtClean="0">
                  <a:solidFill>
                    <a:srgbClr val="FF0000"/>
                  </a:solidFill>
                  <a:effectLst>
                    <a:glow rad="101600">
                      <a:schemeClr val="bg1">
                        <a:lumMod val="95000"/>
                        <a:alpha val="75000"/>
                      </a:schemeClr>
                    </a:glow>
                  </a:effectLst>
                  <a:latin typeface="Century Gothic" charset="0"/>
                  <a:ea typeface="Century Gothic" charset="0"/>
                  <a:cs typeface="Century Gothic" charset="0"/>
                </a:rPr>
                <a:t> do the </a:t>
              </a:r>
              <a:r>
                <a:rPr lang="fr-FR" sz="2000" dirty="0" err="1" smtClean="0">
                  <a:solidFill>
                    <a:srgbClr val="FF0000"/>
                  </a:solidFill>
                  <a:effectLst>
                    <a:glow rad="101600">
                      <a:schemeClr val="bg1">
                        <a:lumMod val="95000"/>
                        <a:alpha val="75000"/>
                      </a:schemeClr>
                    </a:glow>
                  </a:effectLst>
                  <a:latin typeface="Century Gothic" charset="0"/>
                  <a:ea typeface="Century Gothic" charset="0"/>
                  <a:cs typeface="Century Gothic" charset="0"/>
                </a:rPr>
                <a:t>material</a:t>
              </a:r>
              <a:r>
                <a:rPr lang="fr-FR" sz="2000" dirty="0" smtClean="0">
                  <a:solidFill>
                    <a:srgbClr val="FF0000"/>
                  </a:solidFill>
                  <a:effectLst>
                    <a:glow rad="101600">
                      <a:schemeClr val="bg1">
                        <a:lumMod val="95000"/>
                        <a:alpha val="75000"/>
                      </a:schemeClr>
                    </a:glow>
                  </a:effectLst>
                  <a:latin typeface="Century Gothic" charset="0"/>
                  <a:ea typeface="Century Gothic" charset="0"/>
                  <a:cs typeface="Century Gothic" charset="0"/>
                </a:rPr>
                <a:t> structure change? 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3" y="6477000"/>
            <a:ext cx="1760537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8610600" y="6477000"/>
            <a:ext cx="5334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8528DFAD-E40F-F245-8E47-1004BA5CEF90}" type="slidenum">
              <a:rPr lang="fr-FR" sz="2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18</a:t>
            </a:fld>
            <a:endParaRPr lang="fr-FR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ALD – Conclusions</a:t>
            </a:r>
            <a:endParaRPr lang="fr-FR" sz="3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163" y="6437313"/>
            <a:ext cx="8747126" cy="115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2863" y="560388"/>
            <a:ext cx="9266238" cy="134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752600" y="6534150"/>
            <a:ext cx="6934200" cy="32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15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GWADW – </a:t>
            </a:r>
            <a:r>
              <a:rPr lang="fr-FR" sz="1500" dirty="0" err="1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Waikoloa</a:t>
            </a:r>
            <a:r>
              <a:rPr lang="fr-FR" sz="15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, May 14th 2012 </a:t>
            </a:r>
          </a:p>
        </p:txBody>
      </p:sp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0" y="4190893"/>
            <a:ext cx="9144000" cy="8383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marL="471600" lvl="1">
              <a:buClrTx/>
              <a:buSzPct val="75000"/>
              <a:buFont typeface="Wingdings" charset="2"/>
              <a:buChar char="ü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ALD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coatings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show good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optical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absorption</a:t>
            </a:r>
          </a:p>
          <a:p>
            <a:pPr marL="471600" lvl="1" algn="ctr">
              <a:spcBef>
                <a:spcPts val="1000"/>
              </a:spcBef>
              <a:buClrTx/>
              <a:buSzPct val="7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1500" dirty="0" err="1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fr-FR" sz="2000" dirty="0" smtClean="0">
                <a:solidFill>
                  <a:srgbClr val="000000"/>
                </a:solidFill>
                <a:latin typeface="Century Gothic"/>
                <a:ea typeface="Wingdings"/>
                <a:cs typeface="Century Gothic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/>
                <a:ea typeface="Wingdings"/>
                <a:cs typeface="Century Gothic"/>
              </a:rPr>
              <a:t>unusual</a:t>
            </a:r>
            <a:r>
              <a:rPr lang="fr-FR" sz="2000" dirty="0" smtClean="0">
                <a:solidFill>
                  <a:srgbClr val="000000"/>
                </a:solidFill>
                <a:latin typeface="Century Gothic"/>
                <a:ea typeface="Wingdings"/>
                <a:cs typeface="Century Gothic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/>
                <a:ea typeface="Wingdings"/>
                <a:cs typeface="Century Gothic"/>
              </a:rPr>
              <a:t>behavior</a:t>
            </a:r>
            <a:r>
              <a:rPr lang="fr-FR" sz="2000" dirty="0" smtClean="0">
                <a:solidFill>
                  <a:srgbClr val="000000"/>
                </a:solidFill>
                <a:latin typeface="Century Gothic"/>
                <a:ea typeface="Wingdings"/>
                <a:cs typeface="Century Gothic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/>
                <a:ea typeface="Wingdings"/>
                <a:cs typeface="Century Gothic"/>
              </a:rPr>
              <a:t>wrt</a:t>
            </a:r>
            <a:r>
              <a:rPr lang="fr-FR" sz="2000" dirty="0" smtClean="0">
                <a:solidFill>
                  <a:srgbClr val="000000"/>
                </a:solidFill>
                <a:latin typeface="Century Gothic"/>
                <a:ea typeface="Wingdings"/>
                <a:cs typeface="Century Gothic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/>
                <a:ea typeface="Wingdings"/>
                <a:cs typeface="Century Gothic"/>
              </a:rPr>
              <a:t>annealing</a:t>
            </a:r>
            <a:r>
              <a:rPr lang="fr-FR" sz="2000" dirty="0" smtClean="0">
                <a:solidFill>
                  <a:srgbClr val="000000"/>
                </a:solidFill>
                <a:latin typeface="Century Gothic"/>
                <a:ea typeface="Wingdings"/>
                <a:cs typeface="Century Gothic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/>
                <a:ea typeface="Wingdings"/>
                <a:cs typeface="Century Gothic"/>
              </a:rPr>
              <a:t>might</a:t>
            </a:r>
            <a:r>
              <a:rPr lang="fr-FR" sz="2000" dirty="0" smtClean="0">
                <a:solidFill>
                  <a:srgbClr val="000000"/>
                </a:solidFill>
                <a:latin typeface="Century Gothic"/>
                <a:ea typeface="Wingdings"/>
                <a:cs typeface="Century Gothic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/>
                <a:ea typeface="Wingdings"/>
                <a:cs typeface="Century Gothic"/>
              </a:rPr>
              <a:t>be</a:t>
            </a:r>
            <a:r>
              <a:rPr lang="fr-FR" sz="2000" dirty="0" smtClean="0">
                <a:solidFill>
                  <a:srgbClr val="000000"/>
                </a:solidFill>
                <a:latin typeface="Century Gothic"/>
                <a:ea typeface="Wingdings"/>
                <a:cs typeface="Century Gothic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/>
                <a:ea typeface="Wingdings"/>
                <a:cs typeface="Century Gothic"/>
              </a:rPr>
              <a:t>worth</a:t>
            </a:r>
            <a:r>
              <a:rPr lang="fr-FR" sz="2000" dirty="0" smtClean="0">
                <a:solidFill>
                  <a:srgbClr val="000000"/>
                </a:solidFill>
                <a:latin typeface="Century Gothic"/>
                <a:ea typeface="Wingdings"/>
                <a:cs typeface="Century Gothic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/>
                <a:ea typeface="Wingdings"/>
                <a:cs typeface="Century Gothic"/>
              </a:rPr>
              <a:t>further</a:t>
            </a:r>
            <a:r>
              <a:rPr lang="fr-FR" sz="2000" dirty="0" smtClean="0">
                <a:solidFill>
                  <a:srgbClr val="000000"/>
                </a:solidFill>
                <a:latin typeface="Century Gothic"/>
                <a:ea typeface="Wingdings"/>
                <a:cs typeface="Century Gothic"/>
              </a:rPr>
              <a:t> investigation  </a:t>
            </a:r>
            <a:endParaRPr lang="fr-FR" sz="150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0" y="1295400"/>
            <a:ext cx="914400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marL="471600" lvl="1">
              <a:buClrTx/>
              <a:buSzPct val="75000"/>
              <a:buFont typeface="Wingdings" charset="2"/>
              <a:buChar char="ü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ALD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is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a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well-estabilished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technique to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realize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high-quality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coatings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endParaRPr lang="fr-FR" sz="200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0" y="3048000"/>
            <a:ext cx="9144000" cy="8383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marL="471600" lvl="1">
              <a:buClrTx/>
              <a:buSzPct val="75000"/>
              <a:buFont typeface="Lucida Grande"/>
              <a:buChar char="x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mechanical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losses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of ALD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coatings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are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larger</a:t>
            </a:r>
            <a:endParaRPr lang="fr-FR" sz="2000" dirty="0" smtClean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471600" lvl="1" algn="ctr">
              <a:spcBef>
                <a:spcPts val="1000"/>
              </a:spcBef>
              <a:buClrTx/>
              <a:buSzPct val="7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1500" dirty="0" err="1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no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specific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advantage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in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using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ALD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instead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of IBS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0" y="1883709"/>
            <a:ext cx="914400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marL="471600" lvl="1">
              <a:buClrTx/>
              <a:buSzPct val="75000"/>
              <a:buFont typeface="Lucida Grande"/>
              <a:buChar char="x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deposition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rate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is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low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endParaRPr lang="fr-FR" sz="200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3" y="6477000"/>
            <a:ext cx="1760537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8610600" y="6477000"/>
            <a:ext cx="5334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8528DFAD-E40F-F245-8E47-1004BA5CEF90}" type="slidenum">
              <a:rPr lang="fr-FR" sz="2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19</a:t>
            </a:fld>
            <a:endParaRPr lang="fr-FR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5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Summary</a:t>
            </a:r>
            <a:endParaRPr lang="fr-FR" sz="3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163" y="6437313"/>
            <a:ext cx="8747126" cy="115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2863" y="560388"/>
            <a:ext cx="9266238" cy="134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752600" y="6534150"/>
            <a:ext cx="6934200" cy="32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15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GWADW – </a:t>
            </a:r>
            <a:r>
              <a:rPr lang="fr-FR" sz="1500" dirty="0" err="1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Waikoloa</a:t>
            </a:r>
            <a:r>
              <a:rPr lang="fr-FR" sz="15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, May 14th 2012 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0" y="2414133"/>
            <a:ext cx="914400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marL="471600" lvl="1">
              <a:buClrTx/>
              <a:buFont typeface="Arial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mixed interfaces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can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only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partly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explain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the gap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between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predicted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and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measured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losses</a:t>
            </a:r>
            <a:endParaRPr lang="fr-FR" sz="200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0" y="1807509"/>
            <a:ext cx="914400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marL="471600" lvl="1">
              <a:buClrTx/>
              <a:buFont typeface="Arial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analyses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revealed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interfaces of mixed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materials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endParaRPr lang="fr-FR" sz="200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0" y="1219200"/>
            <a:ext cx="914400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marL="471600" lvl="1">
              <a:buClrTx/>
              <a:buFont typeface="Arial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the structure of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multilayer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coatings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has been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characterized</a:t>
            </a:r>
            <a:endParaRPr lang="fr-FR" sz="200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15" name="Grouper 14"/>
          <p:cNvGrpSpPr/>
          <p:nvPr/>
        </p:nvGrpSpPr>
        <p:grpSpPr>
          <a:xfrm>
            <a:off x="0" y="3712509"/>
            <a:ext cx="9144000" cy="1926291"/>
            <a:chOff x="0" y="3712509"/>
            <a:chExt cx="9144000" cy="1926291"/>
          </a:xfrm>
        </p:grpSpPr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0" y="3712509"/>
              <a:ext cx="9144000" cy="114608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pPr marL="471600" lvl="1">
                <a:buClrTx/>
                <a:buFont typeface="Arial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ALD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coating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technique has been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investigated</a:t>
              </a:r>
              <a:endPara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  <a:p>
              <a:pPr marL="871650" lvl="2">
                <a:spcBef>
                  <a:spcPts val="500"/>
                </a:spcBef>
                <a:buClrTx/>
                <a:buSzPct val="75000"/>
                <a:buFont typeface="Lucida Grande"/>
                <a:buChar char="x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fr-FR" sz="20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losses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are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larger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compared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to IBS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coatings</a:t>
              </a:r>
              <a:endPara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  <a:p>
              <a:pPr marL="871650" lvl="2">
                <a:spcBef>
                  <a:spcPts val="500"/>
                </a:spcBef>
                <a:buClrTx/>
                <a:buSzPct val="75000"/>
                <a:buFont typeface="Wingdings" charset="2"/>
                <a:buChar char="ü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fr-FR" sz="20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optical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absorption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seems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lower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for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T</a:t>
              </a:r>
              <a:r>
                <a:rPr lang="fr-FR" sz="2000" baseline="-250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annealing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&gt; 600 °C</a:t>
              </a:r>
            </a:p>
          </p:txBody>
        </p: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0" y="5236509"/>
              <a:ext cx="9144000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pPr marL="471600" lvl="1">
                <a:buClrTx/>
                <a:buFont typeface="Arial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fr-FR" sz="20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next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step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: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further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characterization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of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optical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absorption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wrt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T</a:t>
              </a:r>
              <a:r>
                <a:rPr lang="fr-FR" sz="2000" baseline="-250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annealing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     </a:t>
              </a:r>
              <a:endParaRPr lang="fr-FR" sz="200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3" y="6477000"/>
            <a:ext cx="1760537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9F2B247B-6A39-4B42-AAC0-0DD6F218E36C}" type="slidenum">
              <a:rPr lang="fr-FR" sz="2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2</a:t>
            </a:fld>
            <a:endParaRPr lang="fr-FR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Outline</a:t>
            </a:r>
            <a:endParaRPr lang="fr-FR" sz="3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</a:endParaRPr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163" y="6437313"/>
            <a:ext cx="8747126" cy="115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2863" y="560388"/>
            <a:ext cx="9266238" cy="134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752600" y="6534150"/>
            <a:ext cx="6934200" cy="32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15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GWADW – </a:t>
            </a:r>
            <a:r>
              <a:rPr lang="fr-FR" sz="1500" dirty="0" err="1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Waikoloa</a:t>
            </a:r>
            <a:r>
              <a:rPr lang="fr-FR" sz="15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, May 14th 2012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04800" y="1600200"/>
            <a:ext cx="8839200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marL="514350" indent="-514350">
              <a:spcBef>
                <a:spcPts val="2500"/>
              </a:spcBef>
              <a:buClrTx/>
              <a:buFont typeface="+mj-lt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000" dirty="0" smtClean="0">
                <a:solidFill>
                  <a:srgbClr val="000000"/>
                </a:solidFill>
                <a:latin typeface="Century Gothic" charset="0"/>
                <a:ea typeface="Lucida Grande" charset="0"/>
                <a:cs typeface="Lucida Grande" charset="0"/>
              </a:rPr>
              <a:t>Investigation of </a:t>
            </a:r>
            <a:r>
              <a:rPr lang="fr-FR" sz="3000" dirty="0" err="1" smtClean="0">
                <a:solidFill>
                  <a:srgbClr val="000000"/>
                </a:solidFill>
                <a:latin typeface="Century Gothic" charset="0"/>
                <a:ea typeface="Lucida Grande" charset="0"/>
                <a:cs typeface="Lucida Grande" charset="0"/>
              </a:rPr>
              <a:t>Multilayer-Coating</a:t>
            </a:r>
            <a:r>
              <a:rPr lang="fr-FR" sz="3000" dirty="0" smtClean="0">
                <a:solidFill>
                  <a:srgbClr val="000000"/>
                </a:solidFill>
                <a:latin typeface="Century Gothic" charset="0"/>
                <a:ea typeface="Lucida Grande" charset="0"/>
                <a:cs typeface="Lucida Grande" charset="0"/>
              </a:rPr>
              <a:t> </a:t>
            </a:r>
            <a:r>
              <a:rPr lang="fr-FR" sz="3000" dirty="0" err="1" smtClean="0">
                <a:solidFill>
                  <a:srgbClr val="000000"/>
                </a:solidFill>
                <a:latin typeface="Century Gothic" charset="0"/>
                <a:ea typeface="Lucida Grande" charset="0"/>
                <a:cs typeface="Lucida Grande" charset="0"/>
              </a:rPr>
              <a:t>Loss</a:t>
            </a:r>
            <a:endParaRPr lang="fr-FR" sz="3000" dirty="0" smtClean="0">
              <a:solidFill>
                <a:srgbClr val="000000"/>
              </a:solidFill>
              <a:latin typeface="Century Gothic" charset="0"/>
              <a:ea typeface="Lucida Grande" charset="0"/>
              <a:cs typeface="Lucida Grande" charset="0"/>
            </a:endParaRPr>
          </a:p>
          <a:p>
            <a:pPr marL="514350" indent="-514350">
              <a:spcBef>
                <a:spcPts val="2500"/>
              </a:spcBef>
              <a:buClrTx/>
              <a:buFont typeface="+mj-lt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Updates on </a:t>
            </a:r>
            <a:r>
              <a:rPr lang="fr-FR" sz="3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Atomic</a:t>
            </a:r>
            <a:r>
              <a:rPr lang="fr-FR" sz="3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Layer </a:t>
            </a:r>
            <a:r>
              <a:rPr lang="fr-FR" sz="3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Deposition</a:t>
            </a:r>
            <a:endParaRPr lang="fr-FR" sz="3000" dirty="0" smtClean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3" y="6477000"/>
            <a:ext cx="1760537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8610600" y="6477000"/>
            <a:ext cx="5334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8528DFAD-E40F-F245-8E47-1004BA5CEF90}" type="slidenum">
              <a:rPr lang="fr-FR" sz="2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20</a:t>
            </a:fld>
            <a:endParaRPr lang="fr-FR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</a:endParaRP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163" y="6437313"/>
            <a:ext cx="8747126" cy="115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2863" y="560388"/>
            <a:ext cx="9266238" cy="134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752600" y="6534150"/>
            <a:ext cx="6934200" cy="32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15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GWADW – </a:t>
            </a:r>
            <a:r>
              <a:rPr lang="fr-FR" sz="1500" dirty="0" err="1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Waikoloa</a:t>
            </a:r>
            <a:r>
              <a:rPr lang="fr-FR" sz="15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, May 14th 2012 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4876800"/>
            <a:ext cx="9144000" cy="4792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lvl="7"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500" i="1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Thank</a:t>
            </a:r>
            <a:r>
              <a:rPr lang="fr-FR" sz="2500" i="1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500" i="1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you</a:t>
            </a:r>
            <a:r>
              <a:rPr lang="fr-FR" sz="2500" i="1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for </a:t>
            </a:r>
            <a:r>
              <a:rPr lang="fr-FR" sz="2500" i="1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your</a:t>
            </a:r>
            <a:r>
              <a:rPr lang="fr-FR" sz="2500" i="1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attention.</a:t>
            </a:r>
            <a:endParaRPr lang="fr-FR" sz="2500" i="1" dirty="0">
              <a:solidFill>
                <a:srgbClr val="000000"/>
              </a:solidFill>
              <a:latin typeface="Century Gothic"/>
              <a:ea typeface="Century Gothic" charset="0"/>
              <a:cs typeface="Century Gothic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3" y="6477000"/>
            <a:ext cx="1760537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43BA0620-0CFA-194E-A31E-7C114DF4F75F}" type="slidenum">
              <a:rPr lang="fr-FR" sz="2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3</a:t>
            </a:fld>
            <a:endParaRPr lang="fr-FR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</a:endParaRP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163" y="6437313"/>
            <a:ext cx="8747126" cy="115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752600" y="6534150"/>
            <a:ext cx="6934200" cy="32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15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GWADW – </a:t>
            </a:r>
            <a:r>
              <a:rPr lang="fr-FR" sz="1500" dirty="0" err="1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Waikoloa</a:t>
            </a:r>
            <a:r>
              <a:rPr lang="fr-FR" sz="15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, May 14th 2012 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2819400"/>
            <a:ext cx="9144000" cy="71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Lucida Grande" charset="0"/>
                <a:cs typeface="Lucida Grande" charset="0"/>
              </a:rPr>
              <a:t>Investigation of </a:t>
            </a:r>
            <a:r>
              <a:rPr lang="fr-FR" sz="35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Lucida Grande" charset="0"/>
                <a:cs typeface="Lucida Grande" charset="0"/>
              </a:rPr>
              <a:t>Multilayer-Coating</a:t>
            </a:r>
            <a:r>
              <a:rPr lang="fr-FR" sz="3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Lucida Grande" charset="0"/>
                <a:cs typeface="Lucida Grande" charset="0"/>
              </a:rPr>
              <a:t> </a:t>
            </a:r>
            <a:r>
              <a:rPr lang="fr-FR" sz="35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Lucida Grande" charset="0"/>
                <a:cs typeface="Lucida Grande" charset="0"/>
              </a:rPr>
              <a:t>Loss</a:t>
            </a:r>
            <a:endParaRPr lang="fr-FR" sz="3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0" y="4474509"/>
            <a:ext cx="914400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in collaboration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with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T. Epicier &amp; </a:t>
            </a:r>
            <a:r>
              <a:rPr lang="fr-FR" sz="2000" kern="0" dirty="0" smtClean="0">
                <a:solidFill>
                  <a:schemeClr val="tx1"/>
                </a:solidFill>
                <a:latin typeface="Century Gothic"/>
                <a:cs typeface="Century Gothic"/>
              </a:rPr>
              <a:t>B. Van de </a:t>
            </a:r>
            <a:r>
              <a:rPr lang="fr-FR" sz="2000" kern="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Moortèle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fr-FR" sz="1500" i="1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CLYM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endParaRPr lang="fr-FR" sz="200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0" name="Image 8" descr="logo[CLYM]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5029200"/>
            <a:ext cx="1295400" cy="108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3" y="6477000"/>
            <a:ext cx="1760537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9F2B247B-6A39-4B42-AAC0-0DD6F218E36C}" type="slidenum">
              <a:rPr lang="fr-FR" sz="2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4</a:t>
            </a:fld>
            <a:endParaRPr lang="fr-FR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Thermal Noise of </a:t>
            </a:r>
            <a:r>
              <a:rPr lang="fr-FR" sz="35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Coatings</a:t>
            </a:r>
            <a:endParaRPr lang="fr-FR" sz="3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163" y="6437313"/>
            <a:ext cx="8747126" cy="115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2863" y="560388"/>
            <a:ext cx="9266238" cy="134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752600" y="6534150"/>
            <a:ext cx="6934200" cy="32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1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GWADW – </a:t>
            </a:r>
            <a:r>
              <a:rPr lang="fr-FR" sz="1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Waikoloa</a:t>
            </a:r>
            <a:r>
              <a:rPr lang="fr-FR" sz="1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, May 14th 2012 </a:t>
            </a:r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0" y="1447800"/>
            <a:ext cx="4648200" cy="162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125000"/>
              </a:lnSpc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Century Gothic"/>
                <a:ea typeface="Century Gothic" charset="0"/>
                <a:cs typeface="Century Gothic"/>
              </a:rPr>
              <a:t> the </a:t>
            </a:r>
            <a:r>
              <a:rPr lang="fr-FR" sz="2000" dirty="0" err="1" smtClean="0">
                <a:solidFill>
                  <a:srgbClr val="000000"/>
                </a:solidFill>
                <a:latin typeface="Century Gothic"/>
                <a:ea typeface="Century Gothic" charset="0"/>
                <a:cs typeface="Century Gothic"/>
              </a:rPr>
              <a:t>sensitivity</a:t>
            </a:r>
            <a:r>
              <a:rPr lang="fr-FR" sz="2000" dirty="0" smtClean="0">
                <a:solidFill>
                  <a:srgbClr val="000000"/>
                </a:solidFill>
                <a:latin typeface="Century Gothic"/>
                <a:ea typeface="Century Gothic" charset="0"/>
                <a:cs typeface="Century Gothic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/>
                <a:ea typeface="Century Gothic" charset="0"/>
                <a:cs typeface="Century Gothic"/>
              </a:rPr>
              <a:t>gravitational-wave</a:t>
            </a:r>
            <a:r>
              <a:rPr lang="fr-FR" sz="2000" dirty="0" smtClean="0">
                <a:solidFill>
                  <a:srgbClr val="000000"/>
                </a:solidFill>
                <a:latin typeface="Century Gothic"/>
                <a:ea typeface="Century Gothic" charset="0"/>
                <a:cs typeface="Century Gothic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/>
                <a:ea typeface="Century Gothic" charset="0"/>
                <a:cs typeface="Century Gothic"/>
              </a:rPr>
              <a:t>interferometers</a:t>
            </a:r>
            <a:r>
              <a:rPr lang="fr-FR" sz="2000" dirty="0" smtClean="0">
                <a:solidFill>
                  <a:srgbClr val="000000"/>
                </a:solidFill>
                <a:latin typeface="Century Gothic"/>
                <a:ea typeface="Century Gothic" charset="0"/>
                <a:cs typeface="Century Gothic"/>
              </a:rPr>
              <a:t> of 2nd and 3rd </a:t>
            </a:r>
            <a:r>
              <a:rPr lang="fr-FR" sz="2000" dirty="0" err="1" smtClean="0">
                <a:solidFill>
                  <a:srgbClr val="000000"/>
                </a:solidFill>
                <a:latin typeface="Century Gothic"/>
                <a:ea typeface="Century Gothic" charset="0"/>
                <a:cs typeface="Century Gothic"/>
              </a:rPr>
              <a:t>generation</a:t>
            </a:r>
            <a:r>
              <a:rPr lang="fr-FR" sz="2000" dirty="0" smtClean="0">
                <a:solidFill>
                  <a:srgbClr val="000000"/>
                </a:solidFill>
                <a:latin typeface="Century Gothic"/>
                <a:ea typeface="Century Gothic" charset="0"/>
                <a:cs typeface="Century Gothic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/>
                <a:ea typeface="Century Gothic" charset="0"/>
                <a:cs typeface="Century Gothic"/>
              </a:rPr>
              <a:t>will</a:t>
            </a:r>
            <a:r>
              <a:rPr lang="fr-FR" sz="2000" dirty="0" smtClean="0">
                <a:solidFill>
                  <a:srgbClr val="000000"/>
                </a:solidFill>
                <a:latin typeface="Century Gothic"/>
                <a:ea typeface="Century Gothic" charset="0"/>
                <a:cs typeface="Century Gothic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/>
                <a:ea typeface="Century Gothic" charset="0"/>
                <a:cs typeface="Century Gothic"/>
              </a:rPr>
              <a:t>be</a:t>
            </a:r>
            <a:r>
              <a:rPr lang="fr-FR" sz="2000" dirty="0" smtClean="0">
                <a:solidFill>
                  <a:srgbClr val="000000"/>
                </a:solidFill>
                <a:latin typeface="Century Gothic"/>
                <a:ea typeface="Century Gothic" charset="0"/>
                <a:cs typeface="Century Gothic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Century Gothic"/>
                <a:ea typeface="Century Gothic" charset="0"/>
                <a:cs typeface="Century Gothic"/>
              </a:rPr>
              <a:t>limited</a:t>
            </a:r>
            <a:r>
              <a:rPr lang="fr-FR" sz="2000" dirty="0" smtClean="0">
                <a:solidFill>
                  <a:srgbClr val="FF0000"/>
                </a:solidFill>
                <a:latin typeface="Century Gothic"/>
                <a:ea typeface="Century Gothic" charset="0"/>
                <a:cs typeface="Century Gothic"/>
              </a:rPr>
              <a:t> by </a:t>
            </a:r>
            <a:r>
              <a:rPr lang="fr-FR" sz="2000" dirty="0" err="1" smtClean="0">
                <a:solidFill>
                  <a:srgbClr val="FF0000"/>
                </a:solidFill>
                <a:latin typeface="Century Gothic"/>
                <a:ea typeface="Century Gothic" charset="0"/>
                <a:cs typeface="Century Gothic"/>
              </a:rPr>
              <a:t>coating</a:t>
            </a:r>
            <a:r>
              <a:rPr lang="fr-FR" sz="2000" dirty="0" smtClean="0">
                <a:solidFill>
                  <a:srgbClr val="FF0000"/>
                </a:solidFill>
                <a:latin typeface="Century Gothic"/>
                <a:ea typeface="Century Gothic" charset="0"/>
                <a:cs typeface="Century Gothic"/>
              </a:rPr>
              <a:t> thermal noise</a:t>
            </a:r>
            <a:r>
              <a:rPr lang="fr-FR" sz="2000" dirty="0" smtClean="0">
                <a:solidFill>
                  <a:srgbClr val="000000"/>
                </a:solidFill>
                <a:latin typeface="Century Gothic"/>
                <a:ea typeface="Century Gothic" charset="0"/>
                <a:cs typeface="Century Gothic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/>
                <a:ea typeface="Century Gothic" charset="0"/>
                <a:cs typeface="Century Gothic"/>
              </a:rPr>
              <a:t>around</a:t>
            </a:r>
            <a:r>
              <a:rPr lang="fr-FR" sz="2000" dirty="0" smtClean="0">
                <a:solidFill>
                  <a:srgbClr val="000000"/>
                </a:solidFill>
                <a:latin typeface="Century Gothic"/>
                <a:ea typeface="Century Gothic" charset="0"/>
                <a:cs typeface="Century Gothic"/>
              </a:rPr>
              <a:t> 10</a:t>
            </a:r>
            <a:r>
              <a:rPr lang="fr-FR" sz="2000" baseline="30000" dirty="0" smtClean="0">
                <a:solidFill>
                  <a:srgbClr val="000000"/>
                </a:solidFill>
                <a:latin typeface="Century Gothic"/>
                <a:ea typeface="Century Gothic" charset="0"/>
                <a:cs typeface="Century Gothic"/>
              </a:rPr>
              <a:t>2</a:t>
            </a:r>
            <a:r>
              <a:rPr lang="fr-FR" sz="2000" dirty="0" smtClean="0">
                <a:solidFill>
                  <a:srgbClr val="000000"/>
                </a:solidFill>
                <a:latin typeface="Century Gothic"/>
                <a:ea typeface="Century Gothic" charset="0"/>
                <a:cs typeface="Century Gothic"/>
              </a:rPr>
              <a:t> Hz</a:t>
            </a:r>
            <a:endParaRPr lang="fr-FR" sz="2000" baseline="-25000" dirty="0" smtClean="0">
              <a:solidFill>
                <a:srgbClr val="000000"/>
              </a:solidFill>
              <a:latin typeface="Century Gothic"/>
              <a:ea typeface="Century Gothic" charset="0"/>
              <a:cs typeface="Century Gothic"/>
            </a:endParaRPr>
          </a:p>
        </p:txBody>
      </p:sp>
      <p:grpSp>
        <p:nvGrpSpPr>
          <p:cNvPr id="89" name="Grouper 88"/>
          <p:cNvGrpSpPr/>
          <p:nvPr/>
        </p:nvGrpSpPr>
        <p:grpSpPr>
          <a:xfrm>
            <a:off x="0" y="3733800"/>
            <a:ext cx="9144000" cy="2590800"/>
            <a:chOff x="0" y="3733800"/>
            <a:chExt cx="9144000" cy="2590800"/>
          </a:xfrm>
        </p:grpSpPr>
        <p:sp>
          <p:nvSpPr>
            <p:cNvPr id="60" name="Text Box 8"/>
            <p:cNvSpPr txBox="1">
              <a:spLocks noChangeArrowheads="1"/>
            </p:cNvSpPr>
            <p:nvPr/>
          </p:nvSpPr>
          <p:spPr bwMode="auto">
            <a:xfrm>
              <a:off x="0" y="3733800"/>
              <a:ext cx="9144000" cy="4664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25000"/>
                </a:lnSpc>
                <a:buClrTx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fr-FR" sz="2000" dirty="0" err="1" smtClean="0">
                  <a:solidFill>
                    <a:srgbClr val="000000"/>
                  </a:solidFill>
                  <a:latin typeface="Century Gothic"/>
                  <a:ea typeface="Century Gothic" charset="0"/>
                  <a:cs typeface="Century Gothic"/>
                </a:rPr>
                <a:t>coatings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/>
                  <a:ea typeface="Century Gothic" charset="0"/>
                  <a:cs typeface="Century Gothic"/>
                </a:rPr>
                <a:t> are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/>
                  <a:ea typeface="Century Gothic" charset="0"/>
                  <a:cs typeface="Century Gothic"/>
                </a:rPr>
                <a:t>multilayer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/>
                  <a:ea typeface="Century Gothic" charset="0"/>
                  <a:cs typeface="Century Gothic"/>
                </a:rPr>
                <a:t>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/>
                  <a:ea typeface="Century Gothic" charset="0"/>
                  <a:cs typeface="Century Gothic"/>
                </a:rPr>
                <a:t>stacks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/>
                  <a:ea typeface="Century Gothic" charset="0"/>
                  <a:cs typeface="Century Gothic"/>
                </a:rPr>
                <a:t>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/>
                  <a:ea typeface="Century Gothic" charset="0"/>
                  <a:cs typeface="Century Gothic"/>
                </a:rPr>
                <a:t>realized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/>
                  <a:ea typeface="Century Gothic" charset="0"/>
                  <a:cs typeface="Century Gothic"/>
                </a:rPr>
                <a:t>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/>
                  <a:ea typeface="Century Gothic" charset="0"/>
                  <a:cs typeface="Century Gothic"/>
                </a:rPr>
                <a:t>through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/>
                  <a:ea typeface="Century Gothic" charset="0"/>
                  <a:cs typeface="Century Gothic"/>
                </a:rPr>
                <a:t> Ion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/>
                  <a:ea typeface="Century Gothic" charset="0"/>
                  <a:cs typeface="Century Gothic"/>
                </a:rPr>
                <a:t>Beam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/>
                  <a:ea typeface="Century Gothic" charset="0"/>
                  <a:cs typeface="Century Gothic"/>
                </a:rPr>
                <a:t>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/>
                  <a:ea typeface="Century Gothic" charset="0"/>
                  <a:cs typeface="Century Gothic"/>
                </a:rPr>
                <a:t>Sputtering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/>
                  <a:ea typeface="Century Gothic" charset="0"/>
                  <a:cs typeface="Century Gothic"/>
                </a:rPr>
                <a:t> (IBS)</a:t>
              </a:r>
              <a:endParaRPr lang="fr-FR" sz="2000" baseline="-25000" dirty="0" smtClean="0">
                <a:solidFill>
                  <a:srgbClr val="000000"/>
                </a:solidFill>
                <a:latin typeface="Century Gothic"/>
                <a:ea typeface="Century Gothic" charset="0"/>
                <a:cs typeface="Century Gothic"/>
              </a:endParaRPr>
            </a:p>
          </p:txBody>
        </p:sp>
        <p:grpSp>
          <p:nvGrpSpPr>
            <p:cNvPr id="83" name="Grouper 82"/>
            <p:cNvGrpSpPr/>
            <p:nvPr/>
          </p:nvGrpSpPr>
          <p:grpSpPr>
            <a:xfrm>
              <a:off x="152400" y="4327525"/>
              <a:ext cx="4996200" cy="1997075"/>
              <a:chOff x="337800" y="4327525"/>
              <a:chExt cx="4996200" cy="1997075"/>
            </a:xfrm>
          </p:grpSpPr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3502025" y="5638800"/>
                <a:ext cx="1222375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sz="1000" b="0" dirty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1</a:t>
                </a:r>
                <a:r>
                  <a:rPr lang="fr-FR" sz="1000" b="0" baseline="30000" dirty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st </a:t>
                </a:r>
                <a:r>
                  <a:rPr lang="fr-FR" sz="1000" b="0" baseline="30000" dirty="0" smtClean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 </a:t>
                </a:r>
                <a:r>
                  <a:rPr lang="fr-FR" sz="1000" b="0" dirty="0" smtClean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Ti:Ta</a:t>
                </a:r>
                <a:r>
                  <a:rPr lang="fr-FR" sz="1000" b="0" baseline="-25000" dirty="0" smtClean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2</a:t>
                </a:r>
                <a:r>
                  <a:rPr lang="fr-FR" sz="1000" b="0" dirty="0" smtClean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O</a:t>
                </a:r>
                <a:r>
                  <a:rPr lang="fr-FR" sz="1000" b="0" baseline="-25000" dirty="0" smtClean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5  </a:t>
                </a:r>
                <a:r>
                  <a:rPr lang="fr-FR" sz="1000" b="0" dirty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layer</a:t>
                </a:r>
              </a:p>
            </p:txBody>
          </p:sp>
          <p:sp>
            <p:nvSpPr>
              <p:cNvPr id="12" name="Text Box 11"/>
              <p:cNvSpPr txBox="1">
                <a:spLocks noChangeArrowheads="1"/>
              </p:cNvSpPr>
              <p:nvPr/>
            </p:nvSpPr>
            <p:spPr bwMode="auto">
              <a:xfrm>
                <a:off x="3349625" y="6019800"/>
                <a:ext cx="1603375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sz="1000" b="0" dirty="0" smtClean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SiO</a:t>
                </a:r>
                <a:r>
                  <a:rPr lang="fr-FR" sz="1000" b="0" baseline="-25000" dirty="0" smtClean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2 </a:t>
                </a:r>
                <a:r>
                  <a:rPr lang="fr-FR" sz="1000" b="0" dirty="0" err="1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substrate</a:t>
                </a:r>
                <a:endParaRPr lang="fr-FR" sz="1000" b="0" baseline="-25000" dirty="0">
                  <a:solidFill>
                    <a:srgbClr val="000000"/>
                  </a:solidFill>
                  <a:latin typeface="Century Gothic"/>
                  <a:cs typeface="Century Gothic"/>
                </a:endParaRPr>
              </a:p>
            </p:txBody>
          </p:sp>
          <p:sp>
            <p:nvSpPr>
              <p:cNvPr id="44" name="AutoShape 64"/>
              <p:cNvSpPr>
                <a:spLocks/>
              </p:cNvSpPr>
              <p:nvPr/>
            </p:nvSpPr>
            <p:spPr bwMode="auto">
              <a:xfrm>
                <a:off x="4648200" y="4648200"/>
                <a:ext cx="152400" cy="685800"/>
              </a:xfrm>
              <a:prstGeom prst="rightBrace">
                <a:avLst>
                  <a:gd name="adj1" fmla="val 3315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rgbClr val="000000"/>
                  </a:solidFill>
                  <a:latin typeface="Century Gothic"/>
                  <a:cs typeface="Century Gothic"/>
                </a:endParaRPr>
              </a:p>
            </p:txBody>
          </p:sp>
          <p:sp>
            <p:nvSpPr>
              <p:cNvPr id="49" name="Text Box 69"/>
              <p:cNvSpPr txBox="1">
                <a:spLocks noChangeArrowheads="1"/>
              </p:cNvSpPr>
              <p:nvPr/>
            </p:nvSpPr>
            <p:spPr bwMode="auto">
              <a:xfrm>
                <a:off x="4768850" y="4800600"/>
                <a:ext cx="565150" cy="323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 b="0" dirty="0" smtClean="0">
                    <a:solidFill>
                      <a:srgbClr val="000000"/>
                    </a:solidFill>
                    <a:latin typeface="Zapf Dingbats"/>
                    <a:ea typeface="Zapf Dingbats"/>
                    <a:cs typeface="Zapf Dingbats"/>
                  </a:rPr>
                  <a:t>✕</a:t>
                </a:r>
                <a:r>
                  <a:rPr lang="en-US" sz="1000" dirty="0" smtClean="0">
                    <a:solidFill>
                      <a:srgbClr val="000000"/>
                    </a:solidFill>
                    <a:latin typeface="Century Gothic"/>
                    <a:ea typeface="Arial" charset="0"/>
                    <a:cs typeface="Century Gothic"/>
                  </a:rPr>
                  <a:t> </a:t>
                </a:r>
                <a:r>
                  <a:rPr lang="en-US" sz="1500" dirty="0" smtClean="0">
                    <a:solidFill>
                      <a:srgbClr val="000000"/>
                    </a:solidFill>
                    <a:latin typeface="Century Gothic"/>
                    <a:ea typeface="Arial" charset="0"/>
                    <a:cs typeface="Century Gothic"/>
                  </a:rPr>
                  <a:t>N</a:t>
                </a:r>
                <a:endParaRPr lang="en-US" sz="1500" b="0" dirty="0">
                  <a:solidFill>
                    <a:srgbClr val="000000"/>
                  </a:solidFill>
                  <a:latin typeface="Century Gothic"/>
                  <a:ea typeface="Arial" charset="0"/>
                  <a:cs typeface="Century Gothic"/>
                </a:endParaRPr>
              </a:p>
            </p:txBody>
          </p:sp>
          <p:grpSp>
            <p:nvGrpSpPr>
              <p:cNvPr id="78" name="Grouper 77"/>
              <p:cNvGrpSpPr/>
              <p:nvPr/>
            </p:nvGrpSpPr>
            <p:grpSpPr>
              <a:xfrm>
                <a:off x="337800" y="4514400"/>
                <a:ext cx="2811800" cy="1810200"/>
                <a:chOff x="337800" y="4514400"/>
                <a:chExt cx="2811800" cy="1810200"/>
              </a:xfrm>
            </p:grpSpPr>
            <p:sp>
              <p:nvSpPr>
                <p:cNvPr id="73" name="Line 27"/>
                <p:cNvSpPr>
                  <a:spLocks noChangeShapeType="1"/>
                </p:cNvSpPr>
                <p:nvPr/>
              </p:nvSpPr>
              <p:spPr bwMode="auto">
                <a:xfrm>
                  <a:off x="2365200" y="4514400"/>
                  <a:ext cx="0" cy="666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rgbClr val="000000"/>
                    </a:solidFill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69" name="Rectangle 68"/>
                <p:cNvSpPr>
                  <a:spLocks noChangeArrowheads="1"/>
                </p:cNvSpPr>
                <p:nvPr/>
              </p:nvSpPr>
              <p:spPr bwMode="auto">
                <a:xfrm>
                  <a:off x="337800" y="5867400"/>
                  <a:ext cx="1872000" cy="45720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0000"/>
                  </a:extrusionClr>
                </a:sp3d>
              </p:spPr>
              <p:txBody>
                <a:bodyPr wrap="none" anchor="ctr">
                  <a:prstTxWarp prst="textNoShape">
                    <a:avLst/>
                  </a:prstTxWarp>
                  <a:flatTx/>
                </a:bodyPr>
                <a:lstStyle/>
                <a:p>
                  <a:endParaRPr lang="fr-FR">
                    <a:solidFill>
                      <a:srgbClr val="000000"/>
                    </a:solidFill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13" name="Line 12"/>
                <p:cNvSpPr>
                  <a:spLocks noChangeShapeType="1"/>
                </p:cNvSpPr>
                <p:nvPr/>
              </p:nvSpPr>
              <p:spPr bwMode="auto">
                <a:xfrm>
                  <a:off x="523875" y="4614863"/>
                  <a:ext cx="0" cy="4318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rgbClr val="000000"/>
                    </a:solidFill>
                    <a:latin typeface="Century Gothic"/>
                    <a:cs typeface="Century Gothic"/>
                  </a:endParaRPr>
                </a:p>
              </p:txBody>
            </p:sp>
            <p:grpSp>
              <p:nvGrpSpPr>
                <p:cNvPr id="15" name="Group 14"/>
                <p:cNvGrpSpPr>
                  <a:grpSpLocks/>
                </p:cNvGrpSpPr>
                <p:nvPr/>
              </p:nvGrpSpPr>
              <p:grpSpPr bwMode="auto">
                <a:xfrm>
                  <a:off x="341313" y="5646738"/>
                  <a:ext cx="1873250" cy="220662"/>
                  <a:chOff x="1519" y="3155"/>
                  <a:chExt cx="1180" cy="139"/>
                </a:xfrm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grpSpPr>
              <p:sp>
                <p:nvSpPr>
                  <p:cNvPr id="16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3243"/>
                    <a:ext cx="1180" cy="51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3366FF"/>
                    </a:extrusionClr>
                  </a:sp3d>
                </p:spPr>
                <p:txBody>
                  <a:bodyPr wrap="none" anchor="ctr">
                    <a:prstTxWarp prst="textNoShape">
                      <a:avLst/>
                    </a:prstTxWarp>
                    <a:flatTx/>
                  </a:bodyPr>
                  <a:lstStyle/>
                  <a:p>
                    <a:endParaRPr lang="fr-FR">
                      <a:solidFill>
                        <a:srgbClr val="000000"/>
                      </a:solidFill>
                      <a:latin typeface="Century Gothic"/>
                      <a:cs typeface="Century Gothic"/>
                    </a:endParaRPr>
                  </a:p>
                </p:txBody>
              </p:sp>
              <p:sp>
                <p:nvSpPr>
                  <p:cNvPr id="17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3155"/>
                    <a:ext cx="1180" cy="91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0000"/>
                    </a:extrusionClr>
                  </a:sp3d>
                </p:spPr>
                <p:txBody>
                  <a:bodyPr wrap="none" anchor="ctr">
                    <a:prstTxWarp prst="textNoShape">
                      <a:avLst/>
                    </a:prstTxWarp>
                    <a:flatTx/>
                  </a:bodyPr>
                  <a:lstStyle/>
                  <a:p>
                    <a:endParaRPr lang="fr-FR">
                      <a:solidFill>
                        <a:srgbClr val="000000"/>
                      </a:solidFill>
                      <a:latin typeface="Century Gothic"/>
                      <a:cs typeface="Century Gothic"/>
                    </a:endParaRPr>
                  </a:p>
                </p:txBody>
              </p:sp>
            </p:grpSp>
            <p:grpSp>
              <p:nvGrpSpPr>
                <p:cNvPr id="18" name="Group 17"/>
                <p:cNvGrpSpPr>
                  <a:grpSpLocks/>
                </p:cNvGrpSpPr>
                <p:nvPr/>
              </p:nvGrpSpPr>
              <p:grpSpPr bwMode="auto">
                <a:xfrm>
                  <a:off x="341313" y="5418138"/>
                  <a:ext cx="1873250" cy="220662"/>
                  <a:chOff x="1519" y="3155"/>
                  <a:chExt cx="1180" cy="139"/>
                </a:xfrm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grpSpPr>
              <p:sp>
                <p:nvSpPr>
                  <p:cNvPr id="1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3243"/>
                    <a:ext cx="1180" cy="51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3366FF"/>
                    </a:extrusionClr>
                  </a:sp3d>
                </p:spPr>
                <p:txBody>
                  <a:bodyPr wrap="none" anchor="ctr">
                    <a:prstTxWarp prst="textNoShape">
                      <a:avLst/>
                    </a:prstTxWarp>
                    <a:flatTx/>
                  </a:bodyPr>
                  <a:lstStyle/>
                  <a:p>
                    <a:endParaRPr lang="fr-FR">
                      <a:solidFill>
                        <a:srgbClr val="000000"/>
                      </a:solidFill>
                      <a:latin typeface="Century Gothic"/>
                      <a:cs typeface="Century Gothic"/>
                    </a:endParaRPr>
                  </a:p>
                </p:txBody>
              </p:sp>
              <p:sp>
                <p:nvSpPr>
                  <p:cNvPr id="2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3155"/>
                    <a:ext cx="1180" cy="91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0000"/>
                    </a:extrusionClr>
                  </a:sp3d>
                </p:spPr>
                <p:txBody>
                  <a:bodyPr wrap="none" anchor="ctr">
                    <a:prstTxWarp prst="textNoShape">
                      <a:avLst/>
                    </a:prstTxWarp>
                    <a:flatTx/>
                  </a:bodyPr>
                  <a:lstStyle/>
                  <a:p>
                    <a:endParaRPr lang="fr-FR">
                      <a:solidFill>
                        <a:srgbClr val="000000"/>
                      </a:solidFill>
                      <a:latin typeface="Century Gothic"/>
                      <a:cs typeface="Century Gothic"/>
                    </a:endParaRPr>
                  </a:p>
                </p:txBody>
              </p:sp>
            </p:grpSp>
            <p:sp>
              <p:nvSpPr>
                <p:cNvPr id="22" name="Rectangle 21"/>
                <p:cNvSpPr>
                  <a:spLocks noChangeArrowheads="1"/>
                </p:cNvSpPr>
                <p:nvPr/>
              </p:nvSpPr>
              <p:spPr bwMode="auto">
                <a:xfrm>
                  <a:off x="341313" y="5326063"/>
                  <a:ext cx="1873250" cy="80962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3366FF"/>
                  </a:extrusionClr>
                </a:sp3d>
              </p:spPr>
              <p:txBody>
                <a:bodyPr wrap="none" anchor="ctr">
                  <a:prstTxWarp prst="textNoShape">
                    <a:avLst/>
                  </a:prstTxWarp>
                  <a:flatTx/>
                </a:bodyPr>
                <a:lstStyle/>
                <a:p>
                  <a:endParaRPr lang="fr-FR">
                    <a:solidFill>
                      <a:srgbClr val="000000"/>
                    </a:solidFill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23" name="Rectangle 22"/>
                <p:cNvSpPr>
                  <a:spLocks noChangeArrowheads="1"/>
                </p:cNvSpPr>
                <p:nvPr/>
              </p:nvSpPr>
              <p:spPr bwMode="auto">
                <a:xfrm>
                  <a:off x="341313" y="5037138"/>
                  <a:ext cx="1873250" cy="1444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0000"/>
                  </a:extrusionClr>
                </a:sp3d>
              </p:spPr>
              <p:txBody>
                <a:bodyPr wrap="none" anchor="ctr">
                  <a:prstTxWarp prst="textNoShape">
                    <a:avLst/>
                  </a:prstTxWarp>
                  <a:flatTx/>
                </a:bodyPr>
                <a:lstStyle/>
                <a:p>
                  <a:endParaRPr lang="fr-FR">
                    <a:solidFill>
                      <a:srgbClr val="000000"/>
                    </a:solidFill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25" name="Rectangle 24"/>
                <p:cNvSpPr>
                  <a:spLocks noChangeArrowheads="1"/>
                </p:cNvSpPr>
                <p:nvPr/>
              </p:nvSpPr>
              <p:spPr bwMode="auto">
                <a:xfrm>
                  <a:off x="341313" y="4953000"/>
                  <a:ext cx="1873250" cy="80963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3366FF"/>
                  </a:extrusionClr>
                </a:sp3d>
              </p:spPr>
              <p:txBody>
                <a:bodyPr wrap="none" anchor="ctr">
                  <a:prstTxWarp prst="textNoShape">
                    <a:avLst/>
                  </a:prstTxWarp>
                  <a:flatTx/>
                </a:bodyPr>
                <a:lstStyle/>
                <a:p>
                  <a:endParaRPr lang="fr-FR">
                    <a:solidFill>
                      <a:srgbClr val="000000"/>
                    </a:solidFill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28" name="Line 27"/>
                <p:cNvSpPr>
                  <a:spLocks noChangeShapeType="1"/>
                </p:cNvSpPr>
                <p:nvPr/>
              </p:nvSpPr>
              <p:spPr bwMode="auto">
                <a:xfrm>
                  <a:off x="2196000" y="4669200"/>
                  <a:ext cx="0" cy="666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rgbClr val="000000"/>
                    </a:solidFill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30" name="Rectangle 29"/>
                <p:cNvSpPr>
                  <a:spLocks noChangeArrowheads="1"/>
                </p:cNvSpPr>
                <p:nvPr/>
              </p:nvSpPr>
              <p:spPr bwMode="auto">
                <a:xfrm>
                  <a:off x="2590800" y="5791200"/>
                  <a:ext cx="503238" cy="71437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3366FF"/>
                  </a:extrusionClr>
                </a:sp3d>
              </p:spPr>
              <p:txBody>
                <a:bodyPr wrap="none" anchor="ctr">
                  <a:prstTxWarp prst="textNoShape">
                    <a:avLst/>
                  </a:prstTxWarp>
                  <a:flatTx/>
                </a:bodyPr>
                <a:lstStyle/>
                <a:p>
                  <a:endParaRPr lang="fr-FR">
                    <a:solidFill>
                      <a:srgbClr val="000000"/>
                    </a:solidFill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48" name="Rectangle 68"/>
                <p:cNvSpPr>
                  <a:spLocks noChangeArrowheads="1"/>
                </p:cNvSpPr>
                <p:nvPr/>
              </p:nvSpPr>
              <p:spPr bwMode="auto">
                <a:xfrm>
                  <a:off x="2646363" y="4573588"/>
                  <a:ext cx="503237" cy="7143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0000"/>
                  </a:extrusionClr>
                </a:sp3d>
              </p:spPr>
              <p:txBody>
                <a:bodyPr wrap="none" anchor="ctr">
                  <a:prstTxWarp prst="textNoShape">
                    <a:avLst/>
                  </a:prstTxWarp>
                  <a:flatTx/>
                </a:bodyPr>
                <a:lstStyle/>
                <a:p>
                  <a:endParaRPr lang="fr-FR">
                    <a:solidFill>
                      <a:srgbClr val="000000"/>
                    </a:solidFill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70" name="Rectangle 68"/>
                <p:cNvSpPr>
                  <a:spLocks noChangeArrowheads="1"/>
                </p:cNvSpPr>
                <p:nvPr/>
              </p:nvSpPr>
              <p:spPr bwMode="auto">
                <a:xfrm>
                  <a:off x="2590800" y="6248400"/>
                  <a:ext cx="503237" cy="7143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0000"/>
                  </a:extrusionClr>
                </a:sp3d>
              </p:spPr>
              <p:txBody>
                <a:bodyPr wrap="none" anchor="ctr">
                  <a:prstTxWarp prst="textNoShape">
                    <a:avLst/>
                  </a:prstTxWarp>
                  <a:flatTx/>
                </a:bodyPr>
                <a:lstStyle/>
                <a:p>
                  <a:endParaRPr lang="fr-FR">
                    <a:solidFill>
                      <a:srgbClr val="000000"/>
                    </a:solidFill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72" name="Line 27"/>
                <p:cNvSpPr>
                  <a:spLocks noChangeShapeType="1"/>
                </p:cNvSpPr>
                <p:nvPr/>
              </p:nvSpPr>
              <p:spPr bwMode="auto">
                <a:xfrm>
                  <a:off x="342000" y="4648200"/>
                  <a:ext cx="0" cy="666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>
                    <a:solidFill>
                      <a:srgbClr val="000000"/>
                    </a:solidFill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26" name="Rectangle 25"/>
                <p:cNvSpPr>
                  <a:spLocks noChangeArrowheads="1"/>
                </p:cNvSpPr>
                <p:nvPr/>
              </p:nvSpPr>
              <p:spPr bwMode="auto">
                <a:xfrm>
                  <a:off x="341313" y="4543425"/>
                  <a:ext cx="1873250" cy="144463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0000"/>
                  </a:extrusionClr>
                </a:sp3d>
              </p:spPr>
              <p:txBody>
                <a:bodyPr wrap="none" anchor="ctr">
                  <a:prstTxWarp prst="textNoShape">
                    <a:avLst/>
                  </a:prstTxWarp>
                  <a:flatTx/>
                </a:bodyPr>
                <a:lstStyle/>
                <a:p>
                  <a:endParaRPr lang="fr-FR">
                    <a:solidFill>
                      <a:srgbClr val="000000"/>
                    </a:solidFill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75" name="Rectangle 68"/>
                <p:cNvSpPr>
                  <a:spLocks noChangeArrowheads="1"/>
                </p:cNvSpPr>
                <p:nvPr/>
              </p:nvSpPr>
              <p:spPr bwMode="auto">
                <a:xfrm>
                  <a:off x="2590800" y="5029200"/>
                  <a:ext cx="503237" cy="14763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0000"/>
                  </a:extrusionClr>
                </a:sp3d>
              </p:spPr>
              <p:txBody>
                <a:bodyPr wrap="none" anchor="ctr">
                  <a:prstTxWarp prst="textNoShape">
                    <a:avLst/>
                  </a:prstTxWarp>
                  <a:flatTx/>
                </a:bodyPr>
                <a:lstStyle/>
                <a:p>
                  <a:endParaRPr lang="fr-FR">
                    <a:solidFill>
                      <a:srgbClr val="000000"/>
                    </a:solidFill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76" name="Rectangle 75"/>
                <p:cNvSpPr>
                  <a:spLocks noChangeArrowheads="1"/>
                </p:cNvSpPr>
                <p:nvPr/>
              </p:nvSpPr>
              <p:spPr bwMode="auto">
                <a:xfrm>
                  <a:off x="2590800" y="4953000"/>
                  <a:ext cx="503238" cy="71437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3366FF"/>
                  </a:extrusionClr>
                </a:sp3d>
              </p:spPr>
              <p:txBody>
                <a:bodyPr wrap="none" anchor="ctr">
                  <a:prstTxWarp prst="textNoShape">
                    <a:avLst/>
                  </a:prstTxWarp>
                  <a:flatTx/>
                </a:bodyPr>
                <a:lstStyle/>
                <a:p>
                  <a:endParaRPr lang="fr-FR">
                    <a:solidFill>
                      <a:srgbClr val="000000"/>
                    </a:solidFill>
                    <a:latin typeface="Century Gothic"/>
                    <a:cs typeface="Century Gothic"/>
                  </a:endParaRPr>
                </a:p>
              </p:txBody>
            </p:sp>
          </p:grpSp>
          <p:sp>
            <p:nvSpPr>
              <p:cNvPr id="77" name="Line 71"/>
              <p:cNvSpPr>
                <a:spLocks noChangeShapeType="1"/>
              </p:cNvSpPr>
              <p:nvPr/>
            </p:nvSpPr>
            <p:spPr bwMode="auto">
              <a:xfrm flipV="1">
                <a:off x="3124200" y="4800600"/>
                <a:ext cx="495300" cy="968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rgbClr val="000000"/>
                  </a:solidFill>
                  <a:latin typeface="Century Gothic"/>
                  <a:cs typeface="Century Gothic"/>
                </a:endParaRPr>
              </a:p>
            </p:txBody>
          </p:sp>
          <p:sp>
            <p:nvSpPr>
              <p:cNvPr id="51" name="Line 71"/>
              <p:cNvSpPr>
                <a:spLocks noChangeShapeType="1"/>
              </p:cNvSpPr>
              <p:nvPr/>
            </p:nvSpPr>
            <p:spPr bwMode="auto">
              <a:xfrm>
                <a:off x="3124200" y="5105400"/>
                <a:ext cx="495300" cy="968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rgbClr val="000000"/>
                  </a:solidFill>
                  <a:latin typeface="Century Gothic"/>
                  <a:cs typeface="Century Gothic"/>
                </a:endParaRPr>
              </a:p>
            </p:txBody>
          </p:sp>
          <p:sp>
            <p:nvSpPr>
              <p:cNvPr id="79" name="Text Box 8"/>
              <p:cNvSpPr txBox="1">
                <a:spLocks noChangeArrowheads="1"/>
              </p:cNvSpPr>
              <p:nvPr/>
            </p:nvSpPr>
            <p:spPr bwMode="auto">
              <a:xfrm>
                <a:off x="3505200" y="4327525"/>
                <a:ext cx="1222375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sz="1000" b="0" dirty="0" smtClean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last</a:t>
                </a:r>
                <a:r>
                  <a:rPr lang="fr-FR" sz="1000" b="0" baseline="30000" dirty="0" smtClean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  </a:t>
                </a:r>
                <a:r>
                  <a:rPr lang="fr-FR" sz="1000" dirty="0" smtClean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S</a:t>
                </a:r>
                <a:r>
                  <a:rPr lang="fr-FR" sz="1000" b="0" dirty="0" smtClean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iO</a:t>
                </a:r>
                <a:r>
                  <a:rPr lang="fr-FR" sz="1000" b="0" baseline="-25000" dirty="0" smtClean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2  </a:t>
                </a:r>
                <a:r>
                  <a:rPr lang="fr-FR" sz="1000" b="0" dirty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layer</a:t>
                </a:r>
              </a:p>
            </p:txBody>
          </p:sp>
          <p:sp>
            <p:nvSpPr>
              <p:cNvPr id="80" name="Text Box 8"/>
              <p:cNvSpPr txBox="1">
                <a:spLocks noChangeArrowheads="1"/>
              </p:cNvSpPr>
              <p:nvPr/>
            </p:nvSpPr>
            <p:spPr bwMode="auto">
              <a:xfrm>
                <a:off x="3505200" y="4648200"/>
                <a:ext cx="1222375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sz="1000" b="0" dirty="0" smtClean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Ti:Ta</a:t>
                </a:r>
                <a:r>
                  <a:rPr lang="fr-FR" sz="1000" b="0" baseline="-25000" dirty="0" smtClean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2</a:t>
                </a:r>
                <a:r>
                  <a:rPr lang="fr-FR" sz="1000" b="0" dirty="0" smtClean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O</a:t>
                </a:r>
                <a:r>
                  <a:rPr lang="fr-FR" sz="1000" b="0" baseline="-25000" dirty="0" smtClean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5  </a:t>
                </a:r>
                <a:r>
                  <a:rPr lang="fr-FR" sz="1000" b="0" dirty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layer</a:t>
                </a:r>
              </a:p>
            </p:txBody>
          </p:sp>
          <p:sp>
            <p:nvSpPr>
              <p:cNvPr id="81" name="Text Box 8"/>
              <p:cNvSpPr txBox="1">
                <a:spLocks noChangeArrowheads="1"/>
              </p:cNvSpPr>
              <p:nvPr/>
            </p:nvSpPr>
            <p:spPr bwMode="auto">
              <a:xfrm>
                <a:off x="3505200" y="5089525"/>
                <a:ext cx="1222375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sz="1000" dirty="0" smtClean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S</a:t>
                </a:r>
                <a:r>
                  <a:rPr lang="fr-FR" sz="1000" b="0" dirty="0" smtClean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iO</a:t>
                </a:r>
                <a:r>
                  <a:rPr lang="fr-FR" sz="1000" b="0" baseline="-25000" dirty="0" smtClean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2  </a:t>
                </a:r>
                <a:r>
                  <a:rPr lang="fr-FR" sz="1000" b="0" dirty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layer</a:t>
                </a:r>
              </a:p>
            </p:txBody>
          </p:sp>
        </p:grpSp>
        <p:sp>
          <p:nvSpPr>
            <p:cNvPr id="84" name="Text Box 8"/>
            <p:cNvSpPr txBox="1">
              <a:spLocks noChangeArrowheads="1"/>
            </p:cNvSpPr>
            <p:nvPr/>
          </p:nvSpPr>
          <p:spPr bwMode="auto">
            <a:xfrm>
              <a:off x="5181600" y="5029200"/>
              <a:ext cx="3962400" cy="3734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25000"/>
                </a:lnSpc>
                <a:buClrTx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fr-FR" sz="1500" dirty="0" smtClean="0">
                  <a:solidFill>
                    <a:srgbClr val="000000"/>
                  </a:solidFill>
                  <a:latin typeface="Century Gothic"/>
                  <a:ea typeface="Century Gothic" charset="0"/>
                  <a:cs typeface="Century Gothic"/>
                </a:rPr>
                <a:t>SiO</a:t>
              </a:r>
              <a:r>
                <a:rPr lang="fr-FR" sz="1500" baseline="-25000" dirty="0" smtClean="0">
                  <a:solidFill>
                    <a:srgbClr val="000000"/>
                  </a:solidFill>
                  <a:latin typeface="Century Gothic"/>
                  <a:ea typeface="Century Gothic" charset="0"/>
                  <a:cs typeface="Century Gothic"/>
                </a:rPr>
                <a:t>2</a:t>
              </a:r>
              <a:r>
                <a:rPr lang="fr-FR" sz="1500" dirty="0" smtClean="0">
                  <a:solidFill>
                    <a:srgbClr val="000000"/>
                  </a:solidFill>
                  <a:latin typeface="Century Gothic"/>
                  <a:ea typeface="Century Gothic" charset="0"/>
                  <a:cs typeface="Century Gothic"/>
                </a:rPr>
                <a:t>: LOW (L) </a:t>
              </a:r>
              <a:r>
                <a:rPr lang="fr-FR" sz="1500" dirty="0" err="1" smtClean="0">
                  <a:solidFill>
                    <a:srgbClr val="000000"/>
                  </a:solidFill>
                  <a:latin typeface="Century Gothic"/>
                  <a:ea typeface="Century Gothic" charset="0"/>
                  <a:cs typeface="Century Gothic"/>
                </a:rPr>
                <a:t>refractive</a:t>
              </a:r>
              <a:r>
                <a:rPr lang="fr-FR" sz="1500" dirty="0" smtClean="0">
                  <a:solidFill>
                    <a:srgbClr val="000000"/>
                  </a:solidFill>
                  <a:latin typeface="Century Gothic"/>
                  <a:ea typeface="Century Gothic" charset="0"/>
                  <a:cs typeface="Century Gothic"/>
                </a:rPr>
                <a:t> index</a:t>
              </a:r>
              <a:endParaRPr lang="fr-FR" sz="1500" baseline="-25000" dirty="0" smtClean="0">
                <a:solidFill>
                  <a:srgbClr val="000000"/>
                </a:solidFill>
                <a:latin typeface="Century Gothic"/>
                <a:ea typeface="Century Gothic" charset="0"/>
                <a:cs typeface="Century Gothic"/>
              </a:endParaRPr>
            </a:p>
          </p:txBody>
        </p:sp>
        <p:sp>
          <p:nvSpPr>
            <p:cNvPr id="85" name="Text Box 8"/>
            <p:cNvSpPr txBox="1">
              <a:spLocks noChangeArrowheads="1"/>
            </p:cNvSpPr>
            <p:nvPr/>
          </p:nvSpPr>
          <p:spPr bwMode="auto">
            <a:xfrm>
              <a:off x="5181600" y="4572000"/>
              <a:ext cx="3962400" cy="3734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25000"/>
                </a:lnSpc>
                <a:buClrTx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fr-FR" sz="1500" dirty="0" smtClean="0">
                  <a:solidFill>
                    <a:srgbClr val="000000"/>
                  </a:solidFill>
                  <a:latin typeface="Century Gothic"/>
                  <a:ea typeface="Century Gothic" charset="0"/>
                  <a:cs typeface="Century Gothic"/>
                </a:rPr>
                <a:t>Ti:TaO</a:t>
              </a:r>
              <a:r>
                <a:rPr lang="fr-FR" sz="1500" baseline="-25000" dirty="0" smtClean="0">
                  <a:solidFill>
                    <a:srgbClr val="000000"/>
                  </a:solidFill>
                  <a:latin typeface="Century Gothic"/>
                  <a:ea typeface="Century Gothic" charset="0"/>
                  <a:cs typeface="Century Gothic"/>
                </a:rPr>
                <a:t>2</a:t>
              </a:r>
              <a:r>
                <a:rPr lang="fr-FR" sz="1500" dirty="0" smtClean="0">
                  <a:solidFill>
                    <a:srgbClr val="000000"/>
                  </a:solidFill>
                  <a:latin typeface="Century Gothic"/>
                  <a:ea typeface="Century Gothic" charset="0"/>
                  <a:cs typeface="Century Gothic"/>
                </a:rPr>
                <a:t>O</a:t>
              </a:r>
              <a:r>
                <a:rPr lang="fr-FR" sz="1500" baseline="-25000" dirty="0" smtClean="0">
                  <a:solidFill>
                    <a:srgbClr val="000000"/>
                  </a:solidFill>
                  <a:latin typeface="Century Gothic"/>
                  <a:ea typeface="Century Gothic" charset="0"/>
                  <a:cs typeface="Century Gothic"/>
                </a:rPr>
                <a:t>5</a:t>
              </a:r>
              <a:r>
                <a:rPr lang="fr-FR" sz="1500" dirty="0" smtClean="0">
                  <a:solidFill>
                    <a:srgbClr val="000000"/>
                  </a:solidFill>
                  <a:latin typeface="Century Gothic"/>
                  <a:ea typeface="Century Gothic" charset="0"/>
                  <a:cs typeface="Century Gothic"/>
                </a:rPr>
                <a:t>: HIGH (H) </a:t>
              </a:r>
              <a:r>
                <a:rPr lang="fr-FR" sz="1500" dirty="0" err="1" smtClean="0">
                  <a:solidFill>
                    <a:srgbClr val="000000"/>
                  </a:solidFill>
                  <a:latin typeface="Century Gothic"/>
                  <a:ea typeface="Century Gothic" charset="0"/>
                  <a:cs typeface="Century Gothic"/>
                </a:rPr>
                <a:t>refractive</a:t>
              </a:r>
              <a:r>
                <a:rPr lang="fr-FR" sz="1500" dirty="0" smtClean="0">
                  <a:solidFill>
                    <a:srgbClr val="000000"/>
                  </a:solidFill>
                  <a:latin typeface="Century Gothic"/>
                  <a:ea typeface="Century Gothic" charset="0"/>
                  <a:cs typeface="Century Gothic"/>
                </a:rPr>
                <a:t> index</a:t>
              </a:r>
              <a:endParaRPr lang="fr-FR" sz="1500" baseline="-25000" dirty="0" smtClean="0">
                <a:solidFill>
                  <a:srgbClr val="000000"/>
                </a:solidFill>
                <a:latin typeface="Century Gothic"/>
                <a:ea typeface="Century Gothic" charset="0"/>
                <a:cs typeface="Century Gothic"/>
              </a:endParaRPr>
            </a:p>
          </p:txBody>
        </p:sp>
      </p:grpSp>
      <p:grpSp>
        <p:nvGrpSpPr>
          <p:cNvPr id="87" name="Grouper 86"/>
          <p:cNvGrpSpPr/>
          <p:nvPr/>
        </p:nvGrpSpPr>
        <p:grpSpPr>
          <a:xfrm>
            <a:off x="3505200" y="720000"/>
            <a:ext cx="5638800" cy="3013800"/>
            <a:chOff x="3505200" y="720000"/>
            <a:chExt cx="5638800" cy="3013800"/>
          </a:xfrm>
        </p:grpSpPr>
        <p:pic>
          <p:nvPicPr>
            <p:cNvPr id="59" name="Image 58" descr="AdV_TDRsensitivity.tiff"/>
            <p:cNvPicPr>
              <a:picLocks noChangeAspect="1"/>
            </p:cNvPicPr>
            <p:nvPr/>
          </p:nvPicPr>
          <p:blipFill>
            <a:blip r:embed="rId6"/>
            <a:srcRect l="3008" r="2154"/>
            <a:stretch>
              <a:fillRect/>
            </a:stretch>
          </p:blipFill>
          <p:spPr>
            <a:xfrm>
              <a:off x="4572000" y="762000"/>
              <a:ext cx="4495800" cy="2971800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61" name="AutoShape 10"/>
            <p:cNvCxnSpPr>
              <a:cxnSpLocks noChangeShapeType="1"/>
            </p:cNvCxnSpPr>
            <p:nvPr/>
          </p:nvCxnSpPr>
          <p:spPr bwMode="auto">
            <a:xfrm flipV="1">
              <a:off x="3505200" y="2667000"/>
              <a:ext cx="2819400" cy="914400"/>
            </a:xfrm>
            <a:prstGeom prst="straightConnector1">
              <a:avLst/>
            </a:prstGeom>
            <a:noFill/>
            <a:ln w="1260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66" name="Text Box 4"/>
            <p:cNvSpPr txBox="1">
              <a:spLocks noChangeArrowheads="1"/>
            </p:cNvSpPr>
            <p:nvPr/>
          </p:nvSpPr>
          <p:spPr bwMode="auto">
            <a:xfrm>
              <a:off x="5029200" y="1905000"/>
              <a:ext cx="4038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2000" dirty="0" smtClean="0">
                  <a:solidFill>
                    <a:srgbClr val="FF0000"/>
                  </a:solidFill>
                  <a:latin typeface="Century Gothic"/>
                  <a:ea typeface="Century Gothic" charset="0"/>
                  <a:cs typeface="Century Gothic"/>
                </a:rPr>
                <a:t>Advanced </a:t>
              </a:r>
              <a:r>
                <a:rPr lang="fr-FR" sz="2000" dirty="0" err="1" smtClean="0">
                  <a:solidFill>
                    <a:srgbClr val="FF0000"/>
                  </a:solidFill>
                  <a:latin typeface="Century Gothic"/>
                  <a:ea typeface="Century Gothic" charset="0"/>
                  <a:cs typeface="Century Gothic"/>
                </a:rPr>
                <a:t>Virgo</a:t>
              </a:r>
              <a:endParaRPr lang="fr-FR" sz="2000" dirty="0">
                <a:solidFill>
                  <a:srgbClr val="FF0000"/>
                </a:solidFill>
                <a:latin typeface="Century Gothic"/>
                <a:ea typeface="Century Gothic" charset="0"/>
                <a:cs typeface="Century Gothic"/>
              </a:endParaRPr>
            </a:p>
          </p:txBody>
        </p:sp>
        <p:sp>
          <p:nvSpPr>
            <p:cNvPr id="86" name="Text Box 8"/>
            <p:cNvSpPr txBox="1">
              <a:spLocks noChangeArrowheads="1"/>
            </p:cNvSpPr>
            <p:nvPr/>
          </p:nvSpPr>
          <p:spPr bwMode="auto">
            <a:xfrm>
              <a:off x="6781800" y="720000"/>
              <a:ext cx="2362200" cy="24840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fr-FR" sz="1000" b="1" dirty="0" err="1" smtClean="0">
                  <a:solidFill>
                    <a:schemeClr val="tx1"/>
                  </a:solidFill>
                  <a:latin typeface="Century Gothic"/>
                  <a:cs typeface="Century Gothic"/>
                </a:rPr>
                <a:t>Virgo</a:t>
              </a:r>
              <a:r>
                <a:rPr lang="fr-FR" sz="1000" b="1" dirty="0" smtClean="0">
                  <a:solidFill>
                    <a:schemeClr val="tx1"/>
                  </a:solidFill>
                  <a:latin typeface="Century Gothic"/>
                  <a:cs typeface="Century Gothic"/>
                </a:rPr>
                <a:t> </a:t>
              </a:r>
              <a:r>
                <a:rPr lang="fr-FR" sz="1000" b="1" dirty="0" err="1" smtClean="0">
                  <a:solidFill>
                    <a:schemeClr val="tx1"/>
                  </a:solidFill>
                  <a:latin typeface="Century Gothic"/>
                  <a:cs typeface="Century Gothic"/>
                </a:rPr>
                <a:t>technical</a:t>
              </a:r>
              <a:r>
                <a:rPr lang="fr-FR" sz="1000" b="1" dirty="0" smtClean="0">
                  <a:solidFill>
                    <a:schemeClr val="tx1"/>
                  </a:solidFill>
                  <a:latin typeface="Century Gothic"/>
                  <a:cs typeface="Century Gothic"/>
                </a:rPr>
                <a:t> note VIR–0128A–12</a:t>
              </a:r>
              <a:endParaRPr lang="fr-FR" sz="1000" b="1" dirty="0">
                <a:solidFill>
                  <a:schemeClr val="tx1"/>
                </a:solidFill>
                <a:latin typeface="Century Gothic"/>
                <a:ea typeface="Century Gothic" charset="0"/>
                <a:cs typeface="Century Gothic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3" y="6477000"/>
            <a:ext cx="1760537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D7B84467-2C7B-8C41-8C3F-4889A02F719D}" type="slidenum">
              <a:rPr lang="fr-FR" sz="2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5</a:t>
            </a:fld>
            <a:endParaRPr lang="fr-FR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The Story So Far</a:t>
            </a:r>
            <a:endParaRPr lang="fr-FR" sz="3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</a:endParaRPr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163" y="6437313"/>
            <a:ext cx="8747126" cy="115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2863" y="560388"/>
            <a:ext cx="9266238" cy="134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752600" y="6534150"/>
            <a:ext cx="6934200" cy="32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15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GWADW – </a:t>
            </a:r>
            <a:r>
              <a:rPr lang="fr-FR" sz="1500" dirty="0" err="1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Waikoloa</a:t>
            </a:r>
            <a:r>
              <a:rPr lang="fr-FR" sz="15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, May 14th 2012 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893109"/>
            <a:ext cx="914400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000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multilayer</a:t>
            </a:r>
            <a:r>
              <a:rPr lang="fr-FR" sz="20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coatings</a:t>
            </a:r>
            <a:r>
              <a:rPr lang="fr-FR" sz="20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 show more </a:t>
            </a:r>
            <a:r>
              <a:rPr lang="fr-FR" sz="2000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loss</a:t>
            </a:r>
            <a:r>
              <a:rPr lang="fr-FR" sz="20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than</a:t>
            </a:r>
            <a:r>
              <a:rPr lang="fr-FR" sz="20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expected</a:t>
            </a:r>
            <a:endParaRPr lang="fr-FR" sz="20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0" y="1524000"/>
            <a:ext cx="9144000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Tx/>
              <a:buFont typeface="Arial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1st clue [J. Franc </a:t>
            </a:r>
            <a:r>
              <a:rPr lang="fr-FR" sz="15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@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GWADW10]: </a:t>
            </a:r>
            <a:r>
              <a:rPr lang="fr-FR" sz="1500" dirty="0" smtClean="0">
                <a:solidFill>
                  <a:srgbClr val="000000"/>
                </a:solidFill>
                <a:latin typeface="Century Gothic"/>
                <a:ea typeface="Century Gothic" charset="0"/>
                <a:cs typeface="Century Gothic"/>
              </a:rPr>
              <a:t>«</a:t>
            </a:r>
            <a:r>
              <a:rPr lang="en-US" sz="1500" dirty="0" smtClean="0">
                <a:solidFill>
                  <a:srgbClr val="000000"/>
                </a:solidFill>
                <a:latin typeface="Century Gothic"/>
                <a:cs typeface="Century Gothic"/>
              </a:rPr>
              <a:t> mechanical losses of different multilayer coatings</a:t>
            </a:r>
          </a:p>
          <a:p>
            <a:pPr algn="ctr">
              <a:spcBef>
                <a:spcPts val="0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 dirty="0" smtClean="0">
                <a:solidFill>
                  <a:srgbClr val="000000"/>
                </a:solidFill>
                <a:latin typeface="Century Gothic"/>
                <a:cs typeface="Century Gothic"/>
              </a:rPr>
              <a:t>(</a:t>
            </a:r>
            <a:r>
              <a:rPr lang="fr-FR" sz="1500" dirty="0" smtClean="0">
                <a:solidFill>
                  <a:srgbClr val="000000"/>
                </a:solidFill>
                <a:latin typeface="Century Gothic"/>
                <a:cs typeface="Century Gothic"/>
              </a:rPr>
              <a:t>…) </a:t>
            </a:r>
            <a:r>
              <a:rPr lang="en-US" sz="1500" dirty="0" smtClean="0">
                <a:solidFill>
                  <a:srgbClr val="000000"/>
                </a:solidFill>
                <a:latin typeface="Century Gothic"/>
                <a:cs typeface="Century Gothic"/>
              </a:rPr>
              <a:t>have been measured and confirm larger losses than expected. </a:t>
            </a:r>
            <a:r>
              <a:rPr lang="fr-FR" sz="1500" dirty="0" smtClean="0">
                <a:solidFill>
                  <a:srgbClr val="000000"/>
                </a:solidFill>
                <a:latin typeface="Century Gothic"/>
                <a:ea typeface="Century Gothic" charset="0"/>
                <a:cs typeface="Century Gothic"/>
              </a:rPr>
              <a:t>»</a:t>
            </a:r>
            <a:r>
              <a:rPr lang="en-US" sz="28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fr-FR" sz="2000" dirty="0">
              <a:solidFill>
                <a:srgbClr val="000000"/>
              </a:solidFill>
              <a:latin typeface="Century Gothic"/>
              <a:ea typeface="Century Gothic" charset="0"/>
              <a:cs typeface="Century Gothic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0" y="3560109"/>
            <a:ext cx="914400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1500" dirty="0" err="1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thickness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of Ti:Ta</a:t>
            </a:r>
            <a:r>
              <a:rPr lang="fr-FR" sz="2000" baseline="-25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2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fr-FR" sz="2000" baseline="-25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5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is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NOT relevant…</a:t>
            </a:r>
            <a:endParaRPr lang="fr-FR" sz="2000" baseline="-2500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30" name="Grouper 29"/>
          <p:cNvGrpSpPr/>
          <p:nvPr/>
        </p:nvGrpSpPr>
        <p:grpSpPr>
          <a:xfrm>
            <a:off x="0" y="2570998"/>
            <a:ext cx="9144000" cy="3829802"/>
            <a:chOff x="0" y="2570998"/>
            <a:chExt cx="9144000" cy="3829802"/>
          </a:xfrm>
        </p:grpSpPr>
        <p:grpSp>
          <p:nvGrpSpPr>
            <p:cNvPr id="24" name="Grouper 23"/>
            <p:cNvGrpSpPr/>
            <p:nvPr/>
          </p:nvGrpSpPr>
          <p:grpSpPr>
            <a:xfrm>
              <a:off x="0" y="2570998"/>
              <a:ext cx="9144000" cy="3829802"/>
              <a:chOff x="0" y="2895600"/>
              <a:chExt cx="9144000" cy="3829802"/>
            </a:xfrm>
          </p:grpSpPr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0" y="2895600"/>
                <a:ext cx="9144000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squar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buClrTx/>
                  <a:buFont typeface="Arial"/>
                  <a:buChar char="•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fr-FR" sz="2000" dirty="0" smtClean="0">
                    <a:solidFill>
                      <a:srgbClr val="00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new </a:t>
                </a:r>
                <a:r>
                  <a:rPr lang="fr-FR" sz="2000" dirty="0" err="1" smtClean="0">
                    <a:solidFill>
                      <a:srgbClr val="00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measures</a:t>
                </a:r>
                <a:r>
                  <a:rPr lang="fr-FR" sz="2000" dirty="0" smtClean="0">
                    <a:solidFill>
                      <a:srgbClr val="00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[A. </a:t>
                </a:r>
                <a:r>
                  <a:rPr lang="fr-FR" sz="2000" dirty="0" err="1" smtClean="0">
                    <a:solidFill>
                      <a:srgbClr val="00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Villar</a:t>
                </a:r>
                <a:r>
                  <a:rPr lang="fr-FR" sz="2000" dirty="0" smtClean="0">
                    <a:solidFill>
                      <a:srgbClr val="00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</a:t>
                </a:r>
                <a:r>
                  <a:rPr lang="fr-FR" sz="1500" dirty="0" smtClean="0">
                    <a:solidFill>
                      <a:srgbClr val="00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@</a:t>
                </a:r>
                <a:r>
                  <a:rPr lang="fr-FR" sz="2000" dirty="0" smtClean="0">
                    <a:solidFill>
                      <a:srgbClr val="00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LVC – Krakow</a:t>
                </a:r>
                <a:r>
                  <a:rPr lang="fr-FR" sz="2000" baseline="30000" dirty="0" smtClean="0">
                    <a:solidFill>
                      <a:srgbClr val="00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[*]</a:t>
                </a:r>
                <a:r>
                  <a:rPr lang="fr-FR" sz="2000" dirty="0" smtClean="0">
                    <a:solidFill>
                      <a:srgbClr val="00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/ E. </a:t>
                </a:r>
                <a:r>
                  <a:rPr lang="fr-FR" sz="2000" dirty="0" err="1" smtClean="0">
                    <a:solidFill>
                      <a:srgbClr val="00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Saracco</a:t>
                </a:r>
                <a:r>
                  <a:rPr lang="fr-FR" sz="2000" dirty="0" smtClean="0">
                    <a:solidFill>
                      <a:srgbClr val="00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</a:t>
                </a:r>
                <a:r>
                  <a:rPr lang="fr-FR" sz="1500" dirty="0" smtClean="0">
                    <a:solidFill>
                      <a:srgbClr val="00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@</a:t>
                </a:r>
                <a:r>
                  <a:rPr lang="fr-FR" sz="2000" dirty="0" smtClean="0">
                    <a:solidFill>
                      <a:srgbClr val="00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GWADW11]:</a:t>
                </a:r>
              </a:p>
            </p:txBody>
          </p:sp>
          <p:sp>
            <p:nvSpPr>
              <p:cNvPr id="23" name="Text Box 8"/>
              <p:cNvSpPr txBox="1">
                <a:spLocks noChangeArrowheads="1"/>
              </p:cNvSpPr>
              <p:nvPr/>
            </p:nvSpPr>
            <p:spPr bwMode="auto">
              <a:xfrm>
                <a:off x="0" y="6477000"/>
                <a:ext cx="2286000" cy="24840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squar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fr-FR" sz="1000" dirty="0" smtClean="0">
                    <a:solidFill>
                      <a:schemeClr val="tx1"/>
                    </a:solidFill>
                    <a:latin typeface="Century Gothic"/>
                    <a:cs typeface="Century Gothic"/>
                  </a:rPr>
                  <a:t>[*] </a:t>
                </a:r>
                <a:r>
                  <a:rPr lang="fr-FR" sz="1000" b="1" dirty="0" smtClean="0">
                    <a:solidFill>
                      <a:schemeClr val="tx1"/>
                    </a:solidFill>
                    <a:latin typeface="Century Gothic"/>
                    <a:cs typeface="Century Gothic"/>
                  </a:rPr>
                  <a:t>LIGO </a:t>
                </a:r>
                <a:r>
                  <a:rPr lang="fr-FR" sz="1000" b="1" dirty="0" err="1" smtClean="0">
                    <a:solidFill>
                      <a:schemeClr val="tx1"/>
                    </a:solidFill>
                    <a:latin typeface="Century Gothic"/>
                    <a:cs typeface="Century Gothic"/>
                  </a:rPr>
                  <a:t>technical</a:t>
                </a:r>
                <a:r>
                  <a:rPr lang="fr-FR" sz="1000" b="1" dirty="0" smtClean="0">
                    <a:solidFill>
                      <a:schemeClr val="tx1"/>
                    </a:solidFill>
                    <a:latin typeface="Century Gothic"/>
                    <a:cs typeface="Century Gothic"/>
                  </a:rPr>
                  <a:t> note </a:t>
                </a:r>
                <a:r>
                  <a:rPr lang="fr-FR" sz="1000" b="1" dirty="0" smtClean="0">
                    <a:solidFill>
                      <a:srgbClr val="00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G1000937</a:t>
                </a:r>
                <a:endParaRPr lang="fr-FR" sz="1000" b="1" dirty="0">
                  <a:solidFill>
                    <a:schemeClr val="tx1"/>
                  </a:solidFill>
                  <a:latin typeface="Century Gothic"/>
                  <a:ea typeface="Century Gothic" charset="0"/>
                  <a:cs typeface="Century Gothic"/>
                </a:endParaRPr>
              </a:p>
            </p:txBody>
          </p:sp>
        </p:grpSp>
        <p:sp>
          <p:nvSpPr>
            <p:cNvPr id="25" name="Text Box 8"/>
            <p:cNvSpPr txBox="1">
              <a:spLocks noChangeArrowheads="1"/>
            </p:cNvSpPr>
            <p:nvPr/>
          </p:nvSpPr>
          <p:spPr bwMode="auto">
            <a:xfrm>
              <a:off x="0" y="3048000"/>
              <a:ext cx="9144000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prstTxWarp prst="textNoShape">
                <a:avLst/>
              </a:prstTxWarp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fr-FR" sz="1500" dirty="0" err="1" smtClean="0">
                  <a:solidFill>
                    <a:srgbClr val="000000"/>
                  </a:solidFill>
                  <a:latin typeface="Wingdings"/>
                  <a:ea typeface="Wingdings"/>
                  <a:cs typeface="Wingdings"/>
                </a:rPr>
                <a:t>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the trend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is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confirmed</a:t>
              </a:r>
              <a:endParaRPr lang="fr-FR" sz="2000" baseline="-2500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0" y="4038600"/>
            <a:ext cx="914400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…as the NUMBER OF INTERFACES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matters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  <a:endParaRPr lang="fr-FR" sz="2000" baseline="-2500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0" y="4724400"/>
            <a:ext cx="9144000" cy="8383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Tx/>
              <a:buFont typeface="Arial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characterization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[R.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Flaminio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5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@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Amaldi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9]:</a:t>
            </a:r>
          </a:p>
          <a:p>
            <a:pPr algn="ctr">
              <a:spcBef>
                <a:spcPts val="1000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1500" dirty="0" err="1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linear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dependence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of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loss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wrt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number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of interfaces </a:t>
            </a:r>
            <a:endParaRPr lang="fr-FR" sz="2000" baseline="-25000" dirty="0" smtClean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38" name="Grouper 37"/>
          <p:cNvGrpSpPr/>
          <p:nvPr/>
        </p:nvGrpSpPr>
        <p:grpSpPr>
          <a:xfrm>
            <a:off x="914400" y="724522"/>
            <a:ext cx="7467600" cy="5600078"/>
            <a:chOff x="914400" y="724522"/>
            <a:chExt cx="7467600" cy="5600078"/>
          </a:xfrm>
        </p:grpSpPr>
        <p:grpSp>
          <p:nvGrpSpPr>
            <p:cNvPr id="39" name="Grouper 16"/>
            <p:cNvGrpSpPr/>
            <p:nvPr/>
          </p:nvGrpSpPr>
          <p:grpSpPr>
            <a:xfrm>
              <a:off x="914400" y="724522"/>
              <a:ext cx="7467600" cy="5600078"/>
              <a:chOff x="914400" y="724522"/>
              <a:chExt cx="7467600" cy="5600078"/>
            </a:xfrm>
          </p:grpSpPr>
          <p:pic>
            <p:nvPicPr>
              <p:cNvPr id="41" name="Image 40" descr="GWADW11_Saracco_TiTa2O5coatQ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4400" y="724522"/>
                <a:ext cx="7467600" cy="5600078"/>
              </a:xfrm>
              <a:prstGeom prst="rect">
                <a:avLst/>
              </a:prstGeo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42" name="Text Box 8"/>
              <p:cNvSpPr txBox="1">
                <a:spLocks noChangeArrowheads="1"/>
              </p:cNvSpPr>
              <p:nvPr/>
            </p:nvSpPr>
            <p:spPr bwMode="auto">
              <a:xfrm rot="16200000">
                <a:off x="7463022" y="3718575"/>
                <a:ext cx="1437153" cy="24840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squar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fr-FR" sz="1000" dirty="0" err="1" smtClean="0">
                    <a:solidFill>
                      <a:srgbClr val="00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credits</a:t>
                </a:r>
                <a:r>
                  <a:rPr lang="fr-FR" sz="1000" dirty="0" smtClean="0">
                    <a:solidFill>
                      <a:srgbClr val="00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: E. </a:t>
                </a:r>
                <a:r>
                  <a:rPr lang="fr-FR" sz="1000" dirty="0" err="1" smtClean="0">
                    <a:solidFill>
                      <a:srgbClr val="00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Saracco</a:t>
                </a:r>
                <a:endParaRPr lang="fr-FR" sz="1000" dirty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</p:grpSp>
        <p:sp>
          <p:nvSpPr>
            <p:cNvPr id="40" name="Rectangle 39"/>
            <p:cNvSpPr/>
            <p:nvPr/>
          </p:nvSpPr>
          <p:spPr bwMode="auto">
            <a:xfrm>
              <a:off x="1447800" y="4876800"/>
              <a:ext cx="6629400" cy="533400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charset="0"/>
              </a:endParaRPr>
            </a:p>
          </p:txBody>
        </p:sp>
      </p:grpSp>
      <p:grpSp>
        <p:nvGrpSpPr>
          <p:cNvPr id="37" name="Grouper 36"/>
          <p:cNvGrpSpPr/>
          <p:nvPr/>
        </p:nvGrpSpPr>
        <p:grpSpPr>
          <a:xfrm>
            <a:off x="762000" y="838200"/>
            <a:ext cx="7696200" cy="5541264"/>
            <a:chOff x="762000" y="762000"/>
            <a:chExt cx="7696200" cy="5541264"/>
          </a:xfrm>
        </p:grpSpPr>
        <p:grpSp>
          <p:nvGrpSpPr>
            <p:cNvPr id="32" name="Grouper 31"/>
            <p:cNvGrpSpPr/>
            <p:nvPr/>
          </p:nvGrpSpPr>
          <p:grpSpPr>
            <a:xfrm>
              <a:off x="762000" y="762000"/>
              <a:ext cx="7696200" cy="5541264"/>
              <a:chOff x="762000" y="762000"/>
              <a:chExt cx="7696200" cy="5541264"/>
            </a:xfrm>
          </p:grpSpPr>
          <p:pic>
            <p:nvPicPr>
              <p:cNvPr id="29" name="Image 28" descr="Amaldi9_Flaminio_coatR&amp;D@LMA.tiff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2000" y="762000"/>
                <a:ext cx="7696200" cy="5541264"/>
              </a:xfrm>
              <a:prstGeom prst="rect">
                <a:avLst/>
              </a:prstGeo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31" name="Text Box 8"/>
              <p:cNvSpPr txBox="1">
                <a:spLocks noChangeArrowheads="1"/>
              </p:cNvSpPr>
              <p:nvPr/>
            </p:nvSpPr>
            <p:spPr bwMode="auto">
              <a:xfrm rot="16200000">
                <a:off x="7559025" y="4861576"/>
                <a:ext cx="1437153" cy="24840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squar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buClrTx/>
                  <a:buFontTx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fr-FR" sz="1000" dirty="0" err="1" smtClean="0">
                    <a:solidFill>
                      <a:srgbClr val="00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credits</a:t>
                </a:r>
                <a:r>
                  <a:rPr lang="fr-FR" sz="1000" dirty="0" smtClean="0">
                    <a:solidFill>
                      <a:srgbClr val="00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: R. </a:t>
                </a:r>
                <a:r>
                  <a:rPr lang="fr-FR" sz="1000" dirty="0" err="1" smtClean="0">
                    <a:solidFill>
                      <a:srgbClr val="00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Flaminio</a:t>
                </a:r>
                <a:endParaRPr lang="fr-FR" sz="1000" dirty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</p:grpSp>
        <p:grpSp>
          <p:nvGrpSpPr>
            <p:cNvPr id="36" name="Grouper 35"/>
            <p:cNvGrpSpPr/>
            <p:nvPr/>
          </p:nvGrpSpPr>
          <p:grpSpPr>
            <a:xfrm>
              <a:off x="1143000" y="4953000"/>
              <a:ext cx="6400800" cy="457200"/>
              <a:chOff x="1143000" y="4953000"/>
              <a:chExt cx="6400800" cy="457200"/>
            </a:xfrm>
          </p:grpSpPr>
          <p:sp>
            <p:nvSpPr>
              <p:cNvPr id="33" name="Rectangle 32"/>
              <p:cNvSpPr/>
              <p:nvPr/>
            </p:nvSpPr>
            <p:spPr bwMode="auto">
              <a:xfrm>
                <a:off x="2895600" y="4953000"/>
                <a:ext cx="4648200" cy="228600"/>
              </a:xfrm>
              <a:prstGeom prst="rect">
                <a:avLst/>
              </a:prstGeom>
              <a:solidFill>
                <a:srgbClr val="FF0000">
                  <a:alpha val="45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fr-FR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1143000" y="5181600"/>
                <a:ext cx="2209800" cy="228600"/>
              </a:xfrm>
              <a:prstGeom prst="rect">
                <a:avLst/>
              </a:prstGeom>
              <a:solidFill>
                <a:srgbClr val="FF0000">
                  <a:alpha val="45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fr-FR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charset="0"/>
                </a:endParaRPr>
              </a:p>
            </p:txBody>
          </p:sp>
        </p:grpSp>
        <p:sp>
          <p:nvSpPr>
            <p:cNvPr id="35" name="Rectangle 34"/>
            <p:cNvSpPr/>
            <p:nvPr/>
          </p:nvSpPr>
          <p:spPr bwMode="auto">
            <a:xfrm>
              <a:off x="1447800" y="5562600"/>
              <a:ext cx="2819400" cy="152400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3" y="6477000"/>
            <a:ext cx="1760537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8528DFAD-E40F-F245-8E47-1004BA5CEF90}" type="slidenum">
              <a:rPr lang="fr-FR" sz="2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6</a:t>
            </a:fld>
            <a:endParaRPr lang="fr-FR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5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Lucida Grande" charset="0"/>
                <a:cs typeface="Lucida Grande" charset="0"/>
              </a:rPr>
              <a:t>Later</a:t>
            </a:r>
            <a:r>
              <a:rPr lang="fr-FR" sz="3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Lucida Grande" charset="0"/>
                <a:cs typeface="Lucida Grande" charset="0"/>
              </a:rPr>
              <a:t> </a:t>
            </a:r>
            <a:r>
              <a:rPr lang="fr-FR" sz="35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Lucida Grande" charset="0"/>
                <a:cs typeface="Lucida Grande" charset="0"/>
              </a:rPr>
              <a:t>Developments</a:t>
            </a:r>
            <a:endParaRPr lang="fr-FR" sz="3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163" y="6437313"/>
            <a:ext cx="8747126" cy="115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2863" y="560388"/>
            <a:ext cx="9266238" cy="134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752600" y="6534150"/>
            <a:ext cx="6934200" cy="32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15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GWADW – </a:t>
            </a:r>
            <a:r>
              <a:rPr lang="fr-FR" sz="1500" dirty="0" err="1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Waikoloa</a:t>
            </a:r>
            <a:r>
              <a:rPr lang="fr-FR" sz="15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, May 14th 2012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83820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physico</a:t>
            </a:r>
            <a:r>
              <a:rPr lang="en-US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-chemical characterization of SiO</a:t>
            </a:r>
            <a:r>
              <a:rPr lang="en-US" sz="2000" baseline="-25000" dirty="0" smtClean="0">
                <a:solidFill>
                  <a:srgbClr val="000000"/>
                </a:solidFill>
                <a:latin typeface="Century Gothic"/>
                <a:cs typeface="Century Gothic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/Ti:Ta</a:t>
            </a:r>
            <a:r>
              <a:rPr lang="en-US" sz="2000" baseline="-25000" dirty="0" smtClean="0">
                <a:solidFill>
                  <a:srgbClr val="000000"/>
                </a:solidFill>
                <a:latin typeface="Century Gothic"/>
                <a:cs typeface="Century Gothic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O</a:t>
            </a:r>
            <a:r>
              <a:rPr lang="en-US" sz="2000" baseline="-25000" dirty="0" smtClean="0">
                <a:solidFill>
                  <a:srgbClr val="000000"/>
                </a:solidFill>
                <a:latin typeface="Century Gothic"/>
                <a:cs typeface="Century Gothic"/>
              </a:rPr>
              <a:t>5</a:t>
            </a:r>
            <a:r>
              <a:rPr lang="en-US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interfaces:</a:t>
            </a:r>
          </a:p>
          <a:p>
            <a:pPr lvl="1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sample: 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ITM-HR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coating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, 1.031H(1.3927L 0.5854H)8 1.199L </a:t>
            </a:r>
            <a:r>
              <a:rPr lang="fr-FR" sz="15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[18 </a:t>
            </a:r>
            <a:r>
              <a:rPr lang="fr-FR" sz="15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layers</a:t>
            </a:r>
            <a:r>
              <a:rPr lang="fr-FR" sz="15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]</a:t>
            </a:r>
            <a:endParaRPr lang="en-US" sz="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0" y="5769909"/>
            <a:ext cx="914400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hypothesis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: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interdiffusion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of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materials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?</a:t>
            </a:r>
            <a:endParaRPr lang="fr-FR" sz="2000" baseline="-2500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4239161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buSzPct val="75000"/>
              <a:buFont typeface="Wingdings" charset="2"/>
              <a:buChar char="Ø"/>
            </a:pPr>
            <a:r>
              <a:rPr lang="en-US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imagery</a:t>
            </a:r>
          </a:p>
          <a:p>
            <a:pPr lvl="1">
              <a:spcBef>
                <a:spcPct val="50000"/>
              </a:spcBef>
              <a:buSzPct val="75000"/>
              <a:buFont typeface="Wingdings" charset="2"/>
              <a:buChar char="Ø"/>
            </a:pPr>
            <a:r>
              <a:rPr lang="en-US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density profiles</a:t>
            </a:r>
          </a:p>
          <a:p>
            <a:pPr lvl="1">
              <a:spcBef>
                <a:spcPct val="50000"/>
              </a:spcBef>
              <a:buSzPct val="75000"/>
              <a:buFont typeface="Wingdings" charset="2"/>
              <a:buChar char="Ø"/>
            </a:pPr>
            <a:r>
              <a:rPr lang="en-US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energy-dispersive X-ray analysis (EDX) </a:t>
            </a:r>
            <a:r>
              <a:rPr lang="en-US" sz="1500" dirty="0" err="1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000" dirty="0" smtClean="0">
                <a:solidFill>
                  <a:srgbClr val="000000"/>
                </a:solidFill>
                <a:latin typeface="Century Gothic"/>
                <a:ea typeface="Wingdings"/>
                <a:cs typeface="Century Gothic"/>
              </a:rPr>
              <a:t> atomic </a:t>
            </a:r>
            <a:r>
              <a:rPr lang="en-US" sz="2000" dirty="0" err="1" smtClean="0">
                <a:solidFill>
                  <a:srgbClr val="000000"/>
                </a:solidFill>
                <a:latin typeface="Century Gothic"/>
                <a:ea typeface="Wingdings"/>
                <a:cs typeface="Century Gothic"/>
              </a:rPr>
              <a:t>contentration</a:t>
            </a:r>
            <a:endParaRPr lang="en-US" sz="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grpSp>
        <p:nvGrpSpPr>
          <p:cNvPr id="24" name="Grouper 23"/>
          <p:cNvGrpSpPr/>
          <p:nvPr/>
        </p:nvGrpSpPr>
        <p:grpSpPr>
          <a:xfrm>
            <a:off x="0" y="1676400"/>
            <a:ext cx="9144000" cy="3276600"/>
            <a:chOff x="0" y="1676400"/>
            <a:chExt cx="9144000" cy="3276600"/>
          </a:xfrm>
        </p:grpSpPr>
        <p:grpSp>
          <p:nvGrpSpPr>
            <p:cNvPr id="17" name="Grouper 8"/>
            <p:cNvGrpSpPr>
              <a:grpSpLocks/>
            </p:cNvGrpSpPr>
            <p:nvPr/>
          </p:nvGrpSpPr>
          <p:grpSpPr bwMode="auto">
            <a:xfrm>
              <a:off x="3505200" y="2438400"/>
              <a:ext cx="2743202" cy="2514600"/>
              <a:chOff x="2102003" y="1687830"/>
              <a:chExt cx="3278460" cy="2898021"/>
            </a:xfrm>
          </p:grpSpPr>
          <p:pic>
            <p:nvPicPr>
              <p:cNvPr id="18" name="Image 4" descr="unit_FIB.jpg"/>
              <p:cNvPicPr>
                <a:picLocks noChangeAspect="1"/>
              </p:cNvPicPr>
              <p:nvPr/>
            </p:nvPicPr>
            <p:blipFill>
              <a:blip r:embed="rId6"/>
              <a:srcRect r="15726"/>
              <a:stretch>
                <a:fillRect/>
              </a:stretch>
            </p:blipFill>
            <p:spPr bwMode="auto">
              <a:xfrm>
                <a:off x="2113388" y="1687830"/>
                <a:ext cx="3267075" cy="2898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19" name="Text Box 4"/>
              <p:cNvSpPr txBox="1">
                <a:spLocks noChangeArrowheads="1"/>
              </p:cNvSpPr>
              <p:nvPr/>
            </p:nvSpPr>
            <p:spPr bwMode="auto">
              <a:xfrm>
                <a:off x="2102003" y="1687830"/>
                <a:ext cx="326707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1200" b="1" i="1" dirty="0" err="1">
                    <a:solidFill>
                      <a:srgbClr val="FF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Focused</a:t>
                </a:r>
                <a:r>
                  <a:rPr lang="fr-FR" sz="1200" b="1" i="1" dirty="0">
                    <a:solidFill>
                      <a:srgbClr val="FF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Ion </a:t>
                </a:r>
                <a:r>
                  <a:rPr lang="fr-FR" sz="1200" b="1" i="1" dirty="0" err="1">
                    <a:solidFill>
                      <a:srgbClr val="FF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Beam</a:t>
                </a:r>
                <a:r>
                  <a:rPr lang="fr-FR" sz="1200" b="1" dirty="0">
                    <a:solidFill>
                      <a:srgbClr val="FF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Microscope</a:t>
                </a:r>
              </a:p>
            </p:txBody>
          </p:sp>
        </p:grpSp>
        <p:grpSp>
          <p:nvGrpSpPr>
            <p:cNvPr id="20" name="Grouper 9"/>
            <p:cNvGrpSpPr>
              <a:grpSpLocks/>
            </p:cNvGrpSpPr>
            <p:nvPr/>
          </p:nvGrpSpPr>
          <p:grpSpPr bwMode="auto">
            <a:xfrm>
              <a:off x="6324600" y="2438400"/>
              <a:ext cx="2743200" cy="2514600"/>
              <a:chOff x="5829829" y="1706156"/>
              <a:chExt cx="3267075" cy="2897777"/>
            </a:xfrm>
          </p:grpSpPr>
          <p:pic>
            <p:nvPicPr>
              <p:cNvPr id="21" name="Image 3" descr="2010F_(2010).jpg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829829" y="1706156"/>
                <a:ext cx="3267075" cy="289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22" name="Text Box 4"/>
              <p:cNvSpPr txBox="1">
                <a:spLocks noChangeArrowheads="1"/>
              </p:cNvSpPr>
              <p:nvPr/>
            </p:nvSpPr>
            <p:spPr bwMode="auto">
              <a:xfrm>
                <a:off x="5829829" y="1706156"/>
                <a:ext cx="326707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1200" b="1" i="1" dirty="0">
                    <a:solidFill>
                      <a:srgbClr val="FF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Transmission Electron Microscope</a:t>
                </a:r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0" y="1676400"/>
              <a:ext cx="9144000" cy="9900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>
                <a:lnSpc>
                  <a:spcPct val="150000"/>
                </a:lnSpc>
                <a:spcBef>
                  <a:spcPct val="50000"/>
                </a:spcBef>
                <a:buFont typeface="Arial"/>
                <a:buChar char="•"/>
              </a:pPr>
              <a:r>
                <a:rPr lang="en-US" sz="20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Scanning/Transmission Electron Microscopy (SEM/TEM) </a:t>
              </a:r>
              <a:r>
                <a:rPr lang="en-US" sz="15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@</a:t>
              </a:r>
              <a:r>
                <a:rPr lang="en-US" sz="20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 CLYM: study at atomic scale</a:t>
              </a:r>
              <a:endParaRPr lang="en-US" sz="2000" dirty="0">
                <a:solidFill>
                  <a:srgbClr val="000000"/>
                </a:solidFill>
                <a:latin typeface="Century Gothic"/>
                <a:cs typeface="Century Gothic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3" y="6477000"/>
            <a:ext cx="1760537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8528DFAD-E40F-F245-8E47-1004BA5CEF90}" type="slidenum">
              <a:rPr lang="fr-FR" sz="2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7</a:t>
            </a:fld>
            <a:endParaRPr lang="fr-FR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5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Lucida Grande" charset="0"/>
                <a:cs typeface="Lucida Grande" charset="0"/>
              </a:rPr>
              <a:t>Preparation</a:t>
            </a:r>
            <a:r>
              <a:rPr lang="fr-FR" sz="3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Lucida Grande" charset="0"/>
                <a:cs typeface="Lucida Grande" charset="0"/>
              </a:rPr>
              <a:t> of the </a:t>
            </a:r>
            <a:r>
              <a:rPr lang="fr-FR" sz="35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Lucida Grande" charset="0"/>
                <a:cs typeface="Lucida Grande" charset="0"/>
              </a:rPr>
              <a:t>Sample</a:t>
            </a:r>
            <a:r>
              <a:rPr lang="fr-FR" sz="3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Lucida Grande" charset="0"/>
                <a:cs typeface="Lucida Grande" charset="0"/>
              </a:rPr>
              <a:t> </a:t>
            </a:r>
            <a:endParaRPr lang="fr-FR" sz="3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163" y="6437313"/>
            <a:ext cx="8747126" cy="115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2863" y="560388"/>
            <a:ext cx="9266238" cy="134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752600" y="6534150"/>
            <a:ext cx="6934200" cy="32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15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GWADW – </a:t>
            </a:r>
            <a:r>
              <a:rPr lang="fr-FR" sz="1500" dirty="0" err="1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Waikoloa</a:t>
            </a:r>
            <a:r>
              <a:rPr lang="fr-FR" sz="15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, May 14th 2012 </a:t>
            </a:r>
          </a:p>
        </p:txBody>
      </p:sp>
      <p:pic>
        <p:nvPicPr>
          <p:cNvPr id="17" name="Picture 9" descr="im-1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9906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8" descr="im-10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199" y="990600"/>
            <a:ext cx="213124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12" descr="im-1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8200" y="990600"/>
            <a:ext cx="213124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13" descr="im-1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4200" y="990600"/>
            <a:ext cx="2133600" cy="160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15" descr="im-12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200" y="2741434"/>
            <a:ext cx="2133600" cy="160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16" descr="im-14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62200" y="2743200"/>
            <a:ext cx="4800600" cy="360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4" name="AutoShape 10"/>
          <p:cNvCxnSpPr>
            <a:cxnSpLocks noChangeShapeType="1"/>
          </p:cNvCxnSpPr>
          <p:nvPr/>
        </p:nvCxnSpPr>
        <p:spPr bwMode="auto">
          <a:xfrm>
            <a:off x="1828800" y="1828800"/>
            <a:ext cx="990600" cy="1588"/>
          </a:xfrm>
          <a:prstGeom prst="straightConnector1">
            <a:avLst/>
          </a:prstGeom>
          <a:noFill/>
          <a:ln w="12600">
            <a:solidFill>
              <a:srgbClr val="FF0000"/>
            </a:solidFill>
            <a:miter lim="800000"/>
            <a:headEnd/>
            <a:tailEnd type="triangle" w="med" len="med"/>
          </a:ln>
        </p:spPr>
      </p:cxnSp>
      <p:cxnSp>
        <p:nvCxnSpPr>
          <p:cNvPr id="37" name="AutoShape 10"/>
          <p:cNvCxnSpPr>
            <a:cxnSpLocks noChangeShapeType="1"/>
          </p:cNvCxnSpPr>
          <p:nvPr/>
        </p:nvCxnSpPr>
        <p:spPr bwMode="auto">
          <a:xfrm>
            <a:off x="4114800" y="1827212"/>
            <a:ext cx="990600" cy="1588"/>
          </a:xfrm>
          <a:prstGeom prst="straightConnector1">
            <a:avLst/>
          </a:prstGeom>
          <a:noFill/>
          <a:ln w="12600">
            <a:solidFill>
              <a:srgbClr val="FF0000"/>
            </a:solidFill>
            <a:miter lim="800000"/>
            <a:headEnd/>
            <a:tailEnd type="triangle" w="med" len="med"/>
          </a:ln>
        </p:spPr>
      </p:cxnSp>
      <p:cxnSp>
        <p:nvCxnSpPr>
          <p:cNvPr id="38" name="AutoShape 10"/>
          <p:cNvCxnSpPr>
            <a:cxnSpLocks noChangeShapeType="1"/>
          </p:cNvCxnSpPr>
          <p:nvPr/>
        </p:nvCxnSpPr>
        <p:spPr bwMode="auto">
          <a:xfrm>
            <a:off x="6477000" y="1828800"/>
            <a:ext cx="990600" cy="1588"/>
          </a:xfrm>
          <a:prstGeom prst="straightConnector1">
            <a:avLst/>
          </a:prstGeom>
          <a:noFill/>
          <a:ln w="12600">
            <a:solidFill>
              <a:srgbClr val="FF0000"/>
            </a:solidFill>
            <a:miter lim="800000"/>
            <a:headEnd/>
            <a:tailEnd type="triangle" w="med" len="med"/>
          </a:ln>
        </p:spPr>
      </p:cxnSp>
      <p:cxnSp>
        <p:nvCxnSpPr>
          <p:cNvPr id="39" name="AutoShape 10"/>
          <p:cNvCxnSpPr>
            <a:cxnSpLocks noChangeShapeType="1"/>
          </p:cNvCxnSpPr>
          <p:nvPr/>
        </p:nvCxnSpPr>
        <p:spPr bwMode="auto">
          <a:xfrm>
            <a:off x="1828800" y="3657600"/>
            <a:ext cx="1066800" cy="685800"/>
          </a:xfrm>
          <a:prstGeom prst="straightConnector1">
            <a:avLst/>
          </a:prstGeom>
          <a:noFill/>
          <a:ln w="12600">
            <a:solidFill>
              <a:srgbClr val="FF0000"/>
            </a:solidFill>
            <a:miter lim="800000"/>
            <a:headEnd/>
            <a:tailEnd type="triangle" w="med" len="med"/>
          </a:ln>
        </p:spPr>
      </p:cxn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2362200" y="5181600"/>
            <a:ext cx="480060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000" dirty="0" smtClean="0">
                <a:solidFill>
                  <a:srgbClr val="FFFF00"/>
                </a:solidFill>
                <a:latin typeface="Century Gothic" charset="0"/>
                <a:ea typeface="Century Gothic" charset="0"/>
                <a:cs typeface="Century Gothic" charset="0"/>
              </a:rPr>
              <a:t>50 </a:t>
            </a:r>
            <a:r>
              <a:rPr lang="fr-FR" sz="2000" dirty="0" err="1" smtClean="0">
                <a:solidFill>
                  <a:srgbClr val="FFFF00"/>
                </a:solidFill>
                <a:latin typeface="Century Gothic" charset="0"/>
                <a:ea typeface="Century Gothic" charset="0"/>
                <a:cs typeface="Century Gothic" charset="0"/>
              </a:rPr>
              <a:t>nm-thick</a:t>
            </a:r>
            <a:r>
              <a:rPr lang="fr-FR" sz="2000" dirty="0" smtClean="0">
                <a:solidFill>
                  <a:srgbClr val="FFFF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FFFF00"/>
                </a:solidFill>
                <a:latin typeface="Century Gothic" charset="0"/>
                <a:ea typeface="Century Gothic" charset="0"/>
                <a:cs typeface="Century Gothic" charset="0"/>
              </a:rPr>
              <a:t>blade</a:t>
            </a:r>
            <a:endParaRPr lang="fr-FR" sz="2000" baseline="-25000" dirty="0">
              <a:solidFill>
                <a:srgbClr val="FFFF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2" name="Bouée 41"/>
          <p:cNvSpPr/>
          <p:nvPr/>
        </p:nvSpPr>
        <p:spPr bwMode="auto">
          <a:xfrm rot="5400000">
            <a:off x="7962900" y="1409700"/>
            <a:ext cx="533400" cy="1066800"/>
          </a:xfrm>
          <a:prstGeom prst="donut">
            <a:avLst>
              <a:gd name="adj" fmla="val 2367"/>
            </a:avLst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3" y="6477000"/>
            <a:ext cx="1760537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8528DFAD-E40F-F245-8E47-1004BA5CEF90}" type="slidenum">
              <a:rPr lang="fr-FR" sz="2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8</a:t>
            </a:fld>
            <a:endParaRPr lang="fr-FR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5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Lucida Grande" charset="0"/>
                <a:cs typeface="Lucida Grande" charset="0"/>
              </a:rPr>
              <a:t>Tomography</a:t>
            </a:r>
            <a:r>
              <a:rPr lang="fr-FR" sz="3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Lucida Grande" charset="0"/>
                <a:cs typeface="Lucida Grande" charset="0"/>
              </a:rPr>
              <a:t> &amp; </a:t>
            </a:r>
            <a:r>
              <a:rPr lang="fr-FR" sz="35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Lucida Grande" charset="0"/>
                <a:cs typeface="Lucida Grande" charset="0"/>
              </a:rPr>
              <a:t>Density</a:t>
            </a:r>
            <a:r>
              <a:rPr lang="fr-FR" sz="3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Lucida Grande" charset="0"/>
                <a:cs typeface="Lucida Grande" charset="0"/>
              </a:rPr>
              <a:t> Profiles</a:t>
            </a:r>
            <a:endParaRPr lang="fr-FR" sz="3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163" y="6437313"/>
            <a:ext cx="8747126" cy="115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2863" y="560388"/>
            <a:ext cx="9266238" cy="134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752600" y="6534150"/>
            <a:ext cx="6934200" cy="32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15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GWADW – </a:t>
            </a:r>
            <a:r>
              <a:rPr lang="fr-FR" sz="1500" dirty="0" err="1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Waikoloa</a:t>
            </a:r>
            <a:r>
              <a:rPr lang="fr-FR" sz="15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, May 14th 2012 </a:t>
            </a:r>
          </a:p>
        </p:txBody>
      </p:sp>
      <p:grpSp>
        <p:nvGrpSpPr>
          <p:cNvPr id="35" name="Grouper 34"/>
          <p:cNvGrpSpPr/>
          <p:nvPr/>
        </p:nvGrpSpPr>
        <p:grpSpPr>
          <a:xfrm>
            <a:off x="76200" y="990600"/>
            <a:ext cx="4800600" cy="3143249"/>
            <a:chOff x="228600" y="1524000"/>
            <a:chExt cx="4800600" cy="3143249"/>
          </a:xfrm>
        </p:grpSpPr>
        <p:pic>
          <p:nvPicPr>
            <p:cNvPr id="21" name="Picture 4" descr="im-155"/>
            <p:cNvPicPr>
              <a:picLocks noChangeAspect="1" noChangeArrowheads="1"/>
            </p:cNvPicPr>
            <p:nvPr/>
          </p:nvPicPr>
          <p:blipFill>
            <a:blip r:embed="rId6"/>
            <a:srcRect l="259" t="12245" r="784" b="1208"/>
            <a:stretch>
              <a:fillRect/>
            </a:stretch>
          </p:blipFill>
          <p:spPr bwMode="auto">
            <a:xfrm>
              <a:off x="240805" y="1524000"/>
              <a:ext cx="4788395" cy="3143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7" name="Text Box 4"/>
            <p:cNvSpPr txBox="1">
              <a:spLocks noChangeArrowheads="1"/>
            </p:cNvSpPr>
            <p:nvPr/>
          </p:nvSpPr>
          <p:spPr bwMode="auto">
            <a:xfrm>
              <a:off x="228600" y="1543049"/>
              <a:ext cx="748304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500" dirty="0" smtClean="0">
                  <a:latin typeface="Century Gothic" charset="0"/>
                  <a:ea typeface="Century Gothic" charset="0"/>
                  <a:cs typeface="Century Gothic" charset="0"/>
                </a:rPr>
                <a:t>[SEM]</a:t>
              </a:r>
              <a:endParaRPr lang="fr-FR" sz="1500" dirty="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grpSp>
          <p:nvGrpSpPr>
            <p:cNvPr id="33" name="Grouper 32"/>
            <p:cNvGrpSpPr/>
            <p:nvPr/>
          </p:nvGrpSpPr>
          <p:grpSpPr>
            <a:xfrm>
              <a:off x="838200" y="1665598"/>
              <a:ext cx="1610306" cy="2581693"/>
              <a:chOff x="838200" y="1665598"/>
              <a:chExt cx="1610306" cy="2581693"/>
            </a:xfrm>
          </p:grpSpPr>
          <p:pic>
            <p:nvPicPr>
              <p:cNvPr id="22" name="Picture 5" descr="Profile Of im-155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 rot="5400000">
                <a:off x="939538" y="2313712"/>
                <a:ext cx="1835681" cy="1017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Text Box 6"/>
              <p:cNvSpPr txBox="1">
                <a:spLocks noChangeArrowheads="1"/>
              </p:cNvSpPr>
              <p:nvPr/>
            </p:nvSpPr>
            <p:spPr bwMode="auto">
              <a:xfrm>
                <a:off x="1281545" y="1665598"/>
                <a:ext cx="1084437" cy="213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59436" tIns="29718" rIns="59436" bIns="29718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1000" dirty="0" err="1" smtClean="0">
                    <a:solidFill>
                      <a:srgbClr val="FFFFFF"/>
                    </a:solidFill>
                    <a:latin typeface="Century Gothic" charset="0"/>
                    <a:ea typeface="Times New Roman" charset="0"/>
                    <a:cs typeface="Times New Roman" charset="0"/>
                  </a:rPr>
                  <a:t>density</a:t>
                </a:r>
                <a:r>
                  <a:rPr lang="fr-FR" sz="1000" dirty="0" smtClean="0">
                    <a:solidFill>
                      <a:srgbClr val="FFFFFF"/>
                    </a:solidFill>
                    <a:latin typeface="Century Gothic" charset="0"/>
                    <a:ea typeface="Times New Roman" charset="0"/>
                    <a:cs typeface="Times New Roman" charset="0"/>
                  </a:rPr>
                  <a:t> profiles</a:t>
                </a:r>
                <a:endParaRPr lang="fr-FR" sz="1000" dirty="0">
                  <a:latin typeface="Century Gothic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24" name="Line 7"/>
              <p:cNvSpPr>
                <a:spLocks noChangeShapeType="1"/>
              </p:cNvSpPr>
              <p:nvPr/>
            </p:nvSpPr>
            <p:spPr bwMode="auto">
              <a:xfrm>
                <a:off x="1281545" y="1900171"/>
                <a:ext cx="1166961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" name="Line 8"/>
              <p:cNvSpPr>
                <a:spLocks noChangeShapeType="1"/>
              </p:cNvSpPr>
              <p:nvPr/>
            </p:nvSpPr>
            <p:spPr bwMode="auto">
              <a:xfrm>
                <a:off x="1348776" y="1858852"/>
                <a:ext cx="0" cy="2187323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" name="Text Box 6"/>
              <p:cNvSpPr txBox="1">
                <a:spLocks noChangeArrowheads="1"/>
              </p:cNvSpPr>
              <p:nvPr/>
            </p:nvSpPr>
            <p:spPr bwMode="auto">
              <a:xfrm>
                <a:off x="838200" y="4069345"/>
                <a:ext cx="1024088" cy="177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59436" tIns="29718" rIns="59436" bIns="29718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1000" dirty="0" err="1">
                    <a:solidFill>
                      <a:srgbClr val="FFFFFF"/>
                    </a:solidFill>
                    <a:latin typeface="Century Gothic" charset="0"/>
                    <a:ea typeface="Times New Roman" charset="0"/>
                    <a:cs typeface="Times New Roman" charset="0"/>
                  </a:rPr>
                  <a:t>depth</a:t>
                </a:r>
                <a:endParaRPr lang="fr-FR" sz="1000" dirty="0">
                  <a:latin typeface="Century Gothic" charset="0"/>
                  <a:ea typeface="Times New Roman" charset="0"/>
                  <a:cs typeface="Times New Roman" charset="0"/>
                </a:endParaRPr>
              </a:p>
            </p:txBody>
          </p:sp>
        </p:grpSp>
      </p:grpSp>
      <p:grpSp>
        <p:nvGrpSpPr>
          <p:cNvPr id="36" name="Grouper 18"/>
          <p:cNvGrpSpPr>
            <a:grpSpLocks/>
          </p:cNvGrpSpPr>
          <p:nvPr/>
        </p:nvGrpSpPr>
        <p:grpSpPr bwMode="auto">
          <a:xfrm>
            <a:off x="2514600" y="762000"/>
            <a:ext cx="3810000" cy="2438400"/>
            <a:chOff x="5181600" y="3577737"/>
            <a:chExt cx="3810000" cy="2437854"/>
          </a:xfrm>
        </p:grpSpPr>
        <p:pic>
          <p:nvPicPr>
            <p:cNvPr id="40" name="Picture 2" descr="Profile Of im-155"/>
            <p:cNvPicPr>
              <a:picLocks noChangeAspect="1" noChangeArrowheads="1"/>
            </p:cNvPicPr>
            <p:nvPr/>
          </p:nvPicPr>
          <p:blipFill>
            <a:blip r:embed="rId7"/>
            <a:srcRect b="4963"/>
            <a:stretch>
              <a:fillRect/>
            </a:stretch>
          </p:blipFill>
          <p:spPr bwMode="auto">
            <a:xfrm>
              <a:off x="5181600" y="3577737"/>
              <a:ext cx="3810000" cy="2437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5271496" y="3628861"/>
              <a:ext cx="748304" cy="323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500" dirty="0" smtClean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[SEM]</a:t>
              </a:r>
              <a:endParaRPr lang="fr-FR" sz="15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sp>
        <p:nvSpPr>
          <p:cNvPr id="78" name="Espace réservé du contenu 2"/>
          <p:cNvSpPr txBox="1">
            <a:spLocks/>
          </p:cNvSpPr>
          <p:nvPr/>
        </p:nvSpPr>
        <p:spPr bwMode="auto">
          <a:xfrm>
            <a:off x="0" y="4267200"/>
            <a:ext cx="472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000" marR="0" lvl="0" indent="-180000" defTabSz="457200" rtl="0" eaLnBrk="1" fontAlgn="base" latinLnBrk="0" hangingPunct="1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measures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kumimoji="0" lang="fr-FR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give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kumimoji="0" lang="fr-FR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expected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coating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thickness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 and show no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defects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89" name="Grouper 88"/>
          <p:cNvGrpSpPr/>
          <p:nvPr/>
        </p:nvGrpSpPr>
        <p:grpSpPr>
          <a:xfrm>
            <a:off x="4800600" y="754062"/>
            <a:ext cx="4038600" cy="4046538"/>
            <a:chOff x="4800600" y="754062"/>
            <a:chExt cx="4038600" cy="4046538"/>
          </a:xfrm>
        </p:grpSpPr>
        <p:pic>
          <p:nvPicPr>
            <p:cNvPr id="73" name="Picture 16"/>
            <p:cNvPicPr>
              <a:picLocks noChangeAspect="1" noChangeArrowheads="1"/>
            </p:cNvPicPr>
            <p:nvPr/>
          </p:nvPicPr>
          <p:blipFill>
            <a:blip r:embed="rId8"/>
            <a:srcRect l="3571"/>
            <a:stretch>
              <a:fillRect/>
            </a:stretch>
          </p:blipFill>
          <p:spPr bwMode="auto">
            <a:xfrm>
              <a:off x="4800600" y="1087437"/>
              <a:ext cx="2057400" cy="1884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88" name="Grouper 87"/>
            <p:cNvGrpSpPr/>
            <p:nvPr/>
          </p:nvGrpSpPr>
          <p:grpSpPr>
            <a:xfrm>
              <a:off x="6934200" y="754062"/>
              <a:ext cx="1905000" cy="4046538"/>
              <a:chOff x="6934200" y="754062"/>
              <a:chExt cx="1905000" cy="4046538"/>
            </a:xfrm>
          </p:grpSpPr>
          <p:grpSp>
            <p:nvGrpSpPr>
              <p:cNvPr id="74" name="Grouper 18"/>
              <p:cNvGrpSpPr>
                <a:grpSpLocks/>
              </p:cNvGrpSpPr>
              <p:nvPr/>
            </p:nvGrpSpPr>
            <p:grpSpPr bwMode="auto">
              <a:xfrm>
                <a:off x="6940550" y="754062"/>
                <a:ext cx="1898650" cy="4046538"/>
                <a:chOff x="3810000" y="863466"/>
                <a:chExt cx="2895600" cy="5656262"/>
              </a:xfrm>
            </p:grpSpPr>
            <p:pic>
              <p:nvPicPr>
                <p:cNvPr id="75" name="Picture 12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 l="11472" t="2464" r="8669"/>
                <a:stretch>
                  <a:fillRect/>
                </a:stretch>
              </p:blipFill>
              <p:spPr bwMode="auto">
                <a:xfrm>
                  <a:off x="3810000" y="863466"/>
                  <a:ext cx="2895600" cy="56562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sp>
              <p:nvSpPr>
                <p:cNvPr id="76" name="Text Box 5"/>
                <p:cNvSpPr txBox="1">
                  <a:spLocks noChangeArrowheads="1"/>
                </p:cNvSpPr>
                <p:nvPr/>
              </p:nvSpPr>
              <p:spPr bwMode="auto">
                <a:xfrm rot="1145508">
                  <a:off x="4462496" y="5221442"/>
                  <a:ext cx="678874" cy="5592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defRPr/>
                  </a:pPr>
                  <a:r>
                    <a:rPr lang="fr-FR" sz="2000" dirty="0" err="1">
                      <a:ln>
                        <a:solidFill>
                          <a:schemeClr val="tx1">
                            <a:alpha val="25000"/>
                          </a:schemeClr>
                        </a:solidFill>
                      </a:ln>
                      <a:latin typeface="Century Gothic"/>
                      <a:cs typeface="Century Gothic"/>
                    </a:rPr>
                    <a:t>xy</a:t>
                  </a:r>
                  <a:endParaRPr lang="fr-FR" sz="2000" dirty="0">
                    <a:ln>
                      <a:solidFill>
                        <a:schemeClr val="tx1">
                          <a:alpha val="25000"/>
                        </a:schemeClr>
                      </a:solidFill>
                    </a:ln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77" name="Text Box 7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5976067" y="877875"/>
                  <a:ext cx="616635" cy="6100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defRPr/>
                  </a:pPr>
                  <a:r>
                    <a:rPr lang="fr-FR" sz="2000" dirty="0" err="1">
                      <a:ln>
                        <a:solidFill>
                          <a:schemeClr val="tx1">
                            <a:alpha val="25000"/>
                          </a:schemeClr>
                        </a:solidFill>
                      </a:ln>
                      <a:solidFill>
                        <a:srgbClr val="FFFFFF"/>
                      </a:solidFill>
                      <a:latin typeface="Century Gothic"/>
                      <a:cs typeface="Century Gothic"/>
                    </a:rPr>
                    <a:t>yz</a:t>
                  </a:r>
                  <a:endParaRPr lang="fr-FR" sz="2000" dirty="0">
                    <a:ln>
                      <a:solidFill>
                        <a:schemeClr val="tx1">
                          <a:alpha val="25000"/>
                        </a:schemeClr>
                      </a:solidFill>
                    </a:ln>
                    <a:solidFill>
                      <a:srgbClr val="FFFFFF"/>
                    </a:solidFill>
                    <a:latin typeface="Century Gothic"/>
                    <a:cs typeface="Century Gothic"/>
                  </a:endParaRPr>
                </a:p>
              </p:txBody>
            </p:sp>
          </p:grpSp>
          <p:sp>
            <p:nvSpPr>
              <p:cNvPr id="79" name="Text Box 10"/>
              <p:cNvSpPr txBox="1">
                <a:spLocks noChangeArrowheads="1"/>
              </p:cNvSpPr>
              <p:nvPr/>
            </p:nvSpPr>
            <p:spPr bwMode="auto">
              <a:xfrm>
                <a:off x="6934200" y="4401235"/>
                <a:ext cx="1905000" cy="323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1500" dirty="0" smtClean="0">
                    <a:solidFill>
                      <a:schemeClr val="bg1"/>
                    </a:solidFill>
                    <a:latin typeface="Century Gothic" charset="0"/>
                    <a:ea typeface="Arial" charset="0"/>
                    <a:cs typeface="Arial" charset="0"/>
                  </a:rPr>
                  <a:t>3D </a:t>
                </a:r>
                <a:r>
                  <a:rPr lang="fr-FR" sz="1500" dirty="0" err="1" smtClean="0">
                    <a:solidFill>
                      <a:schemeClr val="bg1"/>
                    </a:solidFill>
                    <a:latin typeface="Century Gothic" charset="0"/>
                    <a:ea typeface="Arial" charset="0"/>
                    <a:cs typeface="Arial" charset="0"/>
                  </a:rPr>
                  <a:t>tomography</a:t>
                </a:r>
                <a:endParaRPr lang="fr-FR" sz="1500" baseline="-25000" dirty="0">
                  <a:solidFill>
                    <a:schemeClr val="bg1"/>
                  </a:solidFill>
                  <a:latin typeface="Century Gothic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0" name="Text Box 4"/>
              <p:cNvSpPr txBox="1">
                <a:spLocks noChangeArrowheads="1"/>
              </p:cNvSpPr>
              <p:nvPr/>
            </p:nvSpPr>
            <p:spPr bwMode="auto">
              <a:xfrm>
                <a:off x="6934200" y="762000"/>
                <a:ext cx="748304" cy="323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1500" dirty="0" smtClean="0">
                    <a:solidFill>
                      <a:srgbClr val="FFFFFF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[SEM]</a:t>
                </a:r>
                <a:endParaRPr lang="fr-FR" sz="1500" dirty="0">
                  <a:solidFill>
                    <a:srgbClr val="FFFFFF"/>
                  </a:solidFill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</p:grpSp>
        <p:cxnSp>
          <p:nvCxnSpPr>
            <p:cNvPr id="87" name="AutoShape 10"/>
            <p:cNvCxnSpPr>
              <a:cxnSpLocks noChangeShapeType="1"/>
            </p:cNvCxnSpPr>
            <p:nvPr/>
          </p:nvCxnSpPr>
          <p:spPr bwMode="auto">
            <a:xfrm rot="10800000" flipH="1" flipV="1">
              <a:off x="6477000" y="1981200"/>
              <a:ext cx="1219200" cy="304800"/>
            </a:xfrm>
            <a:prstGeom prst="straightConnector1">
              <a:avLst/>
            </a:prstGeom>
            <a:noFill/>
            <a:ln w="1260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91" name="Grouper 90"/>
          <p:cNvGrpSpPr/>
          <p:nvPr/>
        </p:nvGrpSpPr>
        <p:grpSpPr>
          <a:xfrm>
            <a:off x="4724400" y="3276600"/>
            <a:ext cx="4343400" cy="3041650"/>
            <a:chOff x="4724400" y="3130550"/>
            <a:chExt cx="4343400" cy="3041650"/>
          </a:xfrm>
        </p:grpSpPr>
        <p:grpSp>
          <p:nvGrpSpPr>
            <p:cNvPr id="92" name="Grouper 45"/>
            <p:cNvGrpSpPr>
              <a:grpSpLocks/>
            </p:cNvGrpSpPr>
            <p:nvPr/>
          </p:nvGrpSpPr>
          <p:grpSpPr bwMode="auto">
            <a:xfrm>
              <a:off x="4724400" y="3130550"/>
              <a:ext cx="4343400" cy="3041650"/>
              <a:chOff x="4724401" y="3201048"/>
              <a:chExt cx="4343399" cy="3041062"/>
            </a:xfrm>
          </p:grpSpPr>
          <p:pic>
            <p:nvPicPr>
              <p:cNvPr id="102" name="Image 101" descr="ITM-1_STEM-200K_profil.tif"/>
              <p:cNvPicPr>
                <a:picLocks noChangeAspect="1"/>
              </p:cNvPicPr>
              <p:nvPr/>
            </p:nvPicPr>
            <p:blipFill>
              <a:blip r:embed="rId10"/>
              <a:srcRect b="4771"/>
              <a:stretch>
                <a:fillRect/>
              </a:stretch>
            </p:blipFill>
            <p:spPr bwMode="auto">
              <a:xfrm>
                <a:off x="4724401" y="3201048"/>
                <a:ext cx="4343399" cy="3041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cxnSp>
            <p:nvCxnSpPr>
              <p:cNvPr id="107" name="Connecteur droit avec flèche 106"/>
              <p:cNvCxnSpPr/>
              <p:nvPr/>
            </p:nvCxnSpPr>
            <p:spPr>
              <a:xfrm rot="10800000">
                <a:off x="4953002" y="4648568"/>
                <a:ext cx="3940176" cy="1588"/>
              </a:xfrm>
              <a:prstGeom prst="straightConnector1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Rectangle 51"/>
              <p:cNvSpPr>
                <a:spLocks noChangeArrowheads="1"/>
              </p:cNvSpPr>
              <p:nvPr/>
            </p:nvSpPr>
            <p:spPr bwMode="auto">
              <a:xfrm>
                <a:off x="6106400" y="4325466"/>
                <a:ext cx="1056401" cy="323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500" dirty="0" err="1">
                    <a:solidFill>
                      <a:srgbClr val="FFFFFF"/>
                    </a:solidFill>
                    <a:latin typeface="Century Gothic" charset="0"/>
                    <a:ea typeface="Arial" charset="0"/>
                    <a:cs typeface="Arial" charset="0"/>
                  </a:rPr>
                  <a:t>depth</a:t>
                </a:r>
                <a:endParaRPr lang="fr-FR" sz="1500" dirty="0">
                  <a:solidFill>
                    <a:srgbClr val="FFFFFF"/>
                  </a:solidFill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09" name="Text Box 4"/>
              <p:cNvSpPr txBox="1">
                <a:spLocks noChangeArrowheads="1"/>
              </p:cNvSpPr>
              <p:nvPr/>
            </p:nvSpPr>
            <p:spPr bwMode="auto">
              <a:xfrm>
                <a:off x="5943602" y="4928537"/>
                <a:ext cx="1752600" cy="323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1500" dirty="0" smtClean="0">
                    <a:solidFill>
                      <a:srgbClr val="000000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[TEM]</a:t>
                </a:r>
                <a:endParaRPr lang="fr-FR" sz="1500" dirty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</p:grpSp>
        <p:cxnSp>
          <p:nvCxnSpPr>
            <p:cNvPr id="93" name="Connecteur droit avec flèche 92"/>
            <p:cNvCxnSpPr/>
            <p:nvPr/>
          </p:nvCxnSpPr>
          <p:spPr bwMode="auto">
            <a:xfrm rot="5400000" flipH="1" flipV="1">
              <a:off x="4841875" y="5534025"/>
              <a:ext cx="113665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tailEnd type="non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avec flèche 93"/>
            <p:cNvCxnSpPr/>
            <p:nvPr/>
          </p:nvCxnSpPr>
          <p:spPr bwMode="auto">
            <a:xfrm rot="5400000" flipH="1" flipV="1">
              <a:off x="5146675" y="5534025"/>
              <a:ext cx="113665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tailEnd type="non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avec flèche 94"/>
            <p:cNvCxnSpPr/>
            <p:nvPr/>
          </p:nvCxnSpPr>
          <p:spPr bwMode="auto">
            <a:xfrm rot="5400000" flipH="1" flipV="1">
              <a:off x="7357269" y="5534025"/>
              <a:ext cx="113665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tailEnd type="non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avec flèche 95"/>
            <p:cNvCxnSpPr/>
            <p:nvPr/>
          </p:nvCxnSpPr>
          <p:spPr bwMode="auto">
            <a:xfrm rot="5400000" flipH="1" flipV="1">
              <a:off x="7661275" y="5534025"/>
              <a:ext cx="113665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tailEnd type="non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avec flèche 96"/>
            <p:cNvCxnSpPr/>
            <p:nvPr/>
          </p:nvCxnSpPr>
          <p:spPr bwMode="auto">
            <a:xfrm rot="16200000" flipV="1">
              <a:off x="5295900" y="5378450"/>
              <a:ext cx="1143000" cy="304800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tailEnd type="non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 Box 10"/>
            <p:cNvSpPr txBox="1">
              <a:spLocks noChangeArrowheads="1"/>
            </p:cNvSpPr>
            <p:nvPr/>
          </p:nvSpPr>
          <p:spPr bwMode="auto">
            <a:xfrm>
              <a:off x="6477000" y="3511550"/>
              <a:ext cx="762000" cy="400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bg1"/>
                  </a:solidFill>
                  <a:latin typeface="Century Gothic" charset="0"/>
                  <a:ea typeface="Arial" charset="0"/>
                  <a:cs typeface="Arial" charset="0"/>
                </a:rPr>
                <a:t>SiO</a:t>
              </a:r>
              <a:r>
                <a:rPr lang="fr-FR" sz="2000" baseline="-25000" dirty="0">
                  <a:solidFill>
                    <a:schemeClr val="bg1"/>
                  </a:solidFill>
                  <a:latin typeface="Century Gothic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99" name="Text Box 10"/>
            <p:cNvSpPr txBox="1">
              <a:spLocks noChangeArrowheads="1"/>
            </p:cNvSpPr>
            <p:nvPr/>
          </p:nvSpPr>
          <p:spPr bwMode="auto">
            <a:xfrm rot="16200000">
              <a:off x="4717287" y="3747264"/>
              <a:ext cx="163353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Arial" charset="0"/>
                  <a:cs typeface="Arial" charset="0"/>
                </a:rPr>
                <a:t>Ti:Ta</a:t>
              </a:r>
              <a:r>
                <a:rPr lang="fr-FR" sz="2000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Arial" charset="0"/>
                  <a:cs typeface="Arial" charset="0"/>
                </a:rPr>
                <a:t>2</a:t>
              </a:r>
              <a:r>
                <a:rPr lang="fr-F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Arial" charset="0"/>
                  <a:cs typeface="Arial" charset="0"/>
                </a:rPr>
                <a:t>O</a:t>
              </a:r>
              <a:r>
                <a:rPr lang="fr-FR" sz="2000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Arial" charset="0"/>
                  <a:cs typeface="Arial" charset="0"/>
                </a:rPr>
                <a:t>5</a:t>
              </a:r>
              <a:endPara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Arial" charset="0"/>
                <a:cs typeface="Arial" charset="0"/>
              </a:endParaRPr>
            </a:p>
          </p:txBody>
        </p:sp>
        <p:sp>
          <p:nvSpPr>
            <p:cNvPr id="100" name="Text Box 10"/>
            <p:cNvSpPr txBox="1">
              <a:spLocks noChangeArrowheads="1"/>
            </p:cNvSpPr>
            <p:nvPr/>
          </p:nvSpPr>
          <p:spPr bwMode="auto">
            <a:xfrm rot="16200000">
              <a:off x="7288976" y="3747264"/>
              <a:ext cx="163353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Arial" charset="0"/>
                  <a:cs typeface="Arial" charset="0"/>
                </a:rPr>
                <a:t>Ti:Ta</a:t>
              </a:r>
              <a:r>
                <a:rPr lang="fr-FR" sz="2000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Arial" charset="0"/>
                  <a:cs typeface="Arial" charset="0"/>
                </a:rPr>
                <a:t>2</a:t>
              </a:r>
              <a:r>
                <a:rPr lang="fr-F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Arial" charset="0"/>
                  <a:cs typeface="Arial" charset="0"/>
                </a:rPr>
                <a:t>O</a:t>
              </a:r>
              <a:r>
                <a:rPr lang="fr-FR" sz="2000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Arial" charset="0"/>
                  <a:cs typeface="Arial" charset="0"/>
                </a:rPr>
                <a:t>5</a:t>
              </a:r>
              <a:endPara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Arial" charset="0"/>
                <a:cs typeface="Arial" charset="0"/>
              </a:endParaRPr>
            </a:p>
          </p:txBody>
        </p:sp>
        <p:cxnSp>
          <p:nvCxnSpPr>
            <p:cNvPr id="101" name="AutoShape 10"/>
            <p:cNvCxnSpPr>
              <a:cxnSpLocks noChangeShapeType="1"/>
            </p:cNvCxnSpPr>
            <p:nvPr/>
          </p:nvCxnSpPr>
          <p:spPr bwMode="auto">
            <a:xfrm rot="10800000" flipV="1">
              <a:off x="5943600" y="5486400"/>
              <a:ext cx="1219200" cy="304800"/>
            </a:xfrm>
            <a:prstGeom prst="straightConnector1">
              <a:avLst/>
            </a:prstGeom>
            <a:noFill/>
            <a:ln w="1260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71" name="Espace réservé du contenu 2"/>
          <p:cNvSpPr txBox="1">
            <a:spLocks/>
          </p:cNvSpPr>
          <p:nvPr/>
        </p:nvSpPr>
        <p:spPr bwMode="auto">
          <a:xfrm>
            <a:off x="0" y="5105400"/>
            <a:ext cx="510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000" marR="0" lvl="0" indent="-180000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smooth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 transition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between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layers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charset="0"/>
              <a:ea typeface="Century Gothic" charset="0"/>
              <a:cs typeface="Century Gothic" charset="0"/>
            </a:endParaRPr>
          </a:p>
          <a:p>
            <a:pPr marL="180000" lvl="0" indent="-180000" defTabSz="457200">
              <a:spcBef>
                <a:spcPct val="20000"/>
              </a:spcBef>
              <a:buClrTx/>
              <a:buSzTx/>
              <a:buFont typeface="Arial"/>
              <a:buChar char="•"/>
            </a:pPr>
            <a:r>
              <a:rPr lang="fr-FR" sz="2000" u="sng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gradient of concentration </a:t>
            </a:r>
            <a:r>
              <a:rPr lang="fr-FR" sz="2000" u="sng" dirty="0" err="1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at</a:t>
            </a:r>
            <a:r>
              <a:rPr lang="fr-FR" sz="2000" u="sng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kumimoji="0" lang="fr-FR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interfa</a:t>
            </a:r>
            <a:r>
              <a:rPr kumimoji="0" lang="fr-FR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ce</a:t>
            </a:r>
          </a:p>
          <a:p>
            <a:pPr marL="922950" lvl="1" indent="-180000" defTabSz="457200">
              <a:spcBef>
                <a:spcPct val="20000"/>
              </a:spcBef>
              <a:buClrTx/>
              <a:buSzTx/>
            </a:pPr>
            <a:r>
              <a:rPr lang="fr-FR" sz="1500" dirty="0" err="1" smtClean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fr-FR" sz="20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materials</a:t>
            </a:r>
            <a:r>
              <a:rPr lang="fr-FR" sz="20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do mix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3" y="6477000"/>
            <a:ext cx="1760537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8528DFAD-E40F-F245-8E47-1004BA5CEF90}" type="slidenum">
              <a:rPr lang="fr-FR" sz="2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9</a:t>
            </a:fld>
            <a:endParaRPr lang="fr-FR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3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Lucida Grande" charset="0"/>
                <a:cs typeface="Lucida Grande" charset="0"/>
              </a:rPr>
              <a:t>The Picture</a:t>
            </a:r>
            <a:endParaRPr lang="fr-FR" sz="3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163" y="6437313"/>
            <a:ext cx="8747126" cy="115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2863" y="560388"/>
            <a:ext cx="9266238" cy="134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752600" y="6534150"/>
            <a:ext cx="6934200" cy="32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FR" sz="15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GWADW – </a:t>
            </a:r>
            <a:r>
              <a:rPr lang="fr-FR" sz="1500" dirty="0" err="1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Waikoloa</a:t>
            </a:r>
            <a:r>
              <a:rPr lang="fr-FR" sz="15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, May 14th 2012 </a:t>
            </a:r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0" y="1502709"/>
            <a:ext cx="914400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Tx/>
              <a:buFont typeface="Arial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analyses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reveal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a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mixing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interface of 20 to 35 nm</a:t>
            </a:r>
            <a:endParaRPr lang="fr-FR" sz="2000" baseline="-2500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20" name="Grouper 19"/>
          <p:cNvGrpSpPr/>
          <p:nvPr/>
        </p:nvGrpSpPr>
        <p:grpSpPr>
          <a:xfrm>
            <a:off x="0" y="2057400"/>
            <a:ext cx="9144000" cy="4252912"/>
            <a:chOff x="0" y="2057400"/>
            <a:chExt cx="9144000" cy="4252912"/>
          </a:xfrm>
        </p:grpSpPr>
        <p:sp>
          <p:nvSpPr>
            <p:cNvPr id="42" name="Text Box 8"/>
            <p:cNvSpPr txBox="1">
              <a:spLocks noChangeArrowheads="1"/>
            </p:cNvSpPr>
            <p:nvPr/>
          </p:nvSpPr>
          <p:spPr bwMode="auto">
            <a:xfrm>
              <a:off x="0" y="2057400"/>
              <a:ext cx="9144000" cy="7741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buClrTx/>
                <a:buFont typeface="Arial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simulated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optical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spectra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of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multilayer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coatings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with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mixed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materials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at</a:t>
              </a:r>
              <a:r>
                <a:rPr lang="fr-FR" sz="1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</a:p>
            <a:p>
              <a:pPr marL="414000" lvl="1">
                <a:spcBef>
                  <a:spcPts val="500"/>
                </a:spcBef>
                <a:buClrTx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interfaces are compatible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with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measures</a:t>
              </a:r>
              <a:r>
                <a:rPr lang="fr-FR" sz="2000" dirty="0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on 1" </a:t>
              </a:r>
              <a:r>
                <a:rPr lang="fr-FR" sz="2000" dirty="0" err="1" smtClean="0">
                  <a:solidFill>
                    <a:srgbClr val="00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substrate</a:t>
              </a:r>
              <a:endParaRPr lang="fr-FR" sz="2000" baseline="-2500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grpSp>
          <p:nvGrpSpPr>
            <p:cNvPr id="19" name="Grouper 18"/>
            <p:cNvGrpSpPr/>
            <p:nvPr/>
          </p:nvGrpSpPr>
          <p:grpSpPr>
            <a:xfrm>
              <a:off x="3962400" y="3810000"/>
              <a:ext cx="5024438" cy="2500312"/>
              <a:chOff x="3962400" y="3810000"/>
              <a:chExt cx="5024438" cy="2500312"/>
            </a:xfrm>
          </p:grpSpPr>
          <p:pic>
            <p:nvPicPr>
              <p:cNvPr id="39" name="Image 43" descr="bah2.png"/>
              <p:cNvPicPr>
                <a:picLocks noChangeAspect="1"/>
              </p:cNvPicPr>
              <p:nvPr/>
            </p:nvPicPr>
            <p:blipFill>
              <a:blip r:embed="rId6"/>
              <a:srcRect t="20592" b="4335"/>
              <a:stretch>
                <a:fillRect/>
              </a:stretch>
            </p:blipFill>
            <p:spPr bwMode="auto">
              <a:xfrm>
                <a:off x="3962400" y="3810000"/>
                <a:ext cx="5024438" cy="2500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44" name="Espace réservé du contenu 2"/>
              <p:cNvSpPr txBox="1">
                <a:spLocks/>
              </p:cNvSpPr>
              <p:nvPr/>
            </p:nvSpPr>
            <p:spPr bwMode="auto">
              <a:xfrm>
                <a:off x="5105400" y="5638800"/>
                <a:ext cx="18288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342900" indent="-342900" algn="ctr">
                  <a:spcBef>
                    <a:spcPct val="20000"/>
                  </a:spcBef>
                </a:pPr>
                <a:r>
                  <a:rPr lang="fr-FR" sz="1500" dirty="0" smtClean="0">
                    <a:solidFill>
                      <a:srgbClr val="0000FF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line = SIMULATION</a:t>
                </a:r>
                <a:endParaRPr lang="fr-FR" sz="1500" dirty="0">
                  <a:solidFill>
                    <a:srgbClr val="0000FF"/>
                  </a:solidFill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cxnSp>
            <p:nvCxnSpPr>
              <p:cNvPr id="45" name="AutoShape 10"/>
              <p:cNvCxnSpPr>
                <a:cxnSpLocks noChangeShapeType="1"/>
              </p:cNvCxnSpPr>
              <p:nvPr/>
            </p:nvCxnSpPr>
            <p:spPr bwMode="auto">
              <a:xfrm rot="16200000" flipV="1">
                <a:off x="4991100" y="5219700"/>
                <a:ext cx="533400" cy="304800"/>
              </a:xfrm>
              <a:prstGeom prst="straightConnector1">
                <a:avLst/>
              </a:prstGeom>
              <a:noFill/>
              <a:ln w="12600">
                <a:solidFill>
                  <a:srgbClr val="0000FF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60" name="Espace réservé du contenu 2"/>
              <p:cNvSpPr txBox="1">
                <a:spLocks/>
              </p:cNvSpPr>
              <p:nvPr/>
            </p:nvSpPr>
            <p:spPr bwMode="auto">
              <a:xfrm>
                <a:off x="6477000" y="3810000"/>
                <a:ext cx="18288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342900" indent="-342900" algn="ctr">
                  <a:spcBef>
                    <a:spcPct val="20000"/>
                  </a:spcBef>
                </a:pPr>
                <a:r>
                  <a:rPr lang="fr-FR" sz="1500" dirty="0" err="1" smtClean="0">
                    <a:solidFill>
                      <a:srgbClr val="0000FF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circles</a:t>
                </a:r>
                <a:r>
                  <a:rPr lang="fr-FR" sz="1500" dirty="0" smtClean="0">
                    <a:solidFill>
                      <a:srgbClr val="0000FF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 = DATA</a:t>
                </a:r>
                <a:endParaRPr lang="fr-FR" sz="1500" dirty="0">
                  <a:solidFill>
                    <a:srgbClr val="0000FF"/>
                  </a:solidFill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cxnSp>
            <p:nvCxnSpPr>
              <p:cNvPr id="61" name="AutoShape 10"/>
              <p:cNvCxnSpPr>
                <a:cxnSpLocks noChangeShapeType="1"/>
                <a:stCxn id="60" idx="2"/>
              </p:cNvCxnSpPr>
              <p:nvPr/>
            </p:nvCxnSpPr>
            <p:spPr bwMode="auto">
              <a:xfrm rot="16200000" flipH="1">
                <a:off x="7124700" y="4457700"/>
                <a:ext cx="1066800" cy="533400"/>
              </a:xfrm>
              <a:prstGeom prst="straightConnector1">
                <a:avLst/>
              </a:prstGeom>
              <a:noFill/>
              <a:ln w="12600">
                <a:solidFill>
                  <a:srgbClr val="0000FF"/>
                </a:solidFill>
                <a:miter lim="800000"/>
                <a:headEnd/>
                <a:tailEnd type="triangle" w="med" len="med"/>
              </a:ln>
            </p:spPr>
          </p:cxnSp>
        </p:grpSp>
      </p:grpSp>
      <p:sp>
        <p:nvSpPr>
          <p:cNvPr id="66" name="Text Box 8"/>
          <p:cNvSpPr txBox="1">
            <a:spLocks noChangeArrowheads="1"/>
          </p:cNvSpPr>
          <p:nvPr/>
        </p:nvSpPr>
        <p:spPr bwMode="auto">
          <a:xfrm>
            <a:off x="0" y="2971800"/>
            <a:ext cx="9144000" cy="774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Tx/>
              <a:buFont typeface="Arial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optical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simulations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also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show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that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gradients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should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be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symmetric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: </a:t>
            </a:r>
          </a:p>
          <a:p>
            <a:pPr marL="180000">
              <a:spcBef>
                <a:spcPts val="500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Ti:Ta</a:t>
            </a:r>
            <a:r>
              <a:rPr lang="fr-FR" sz="2000" baseline="-25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2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lang="fr-FR" sz="2000" baseline="-25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5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and SiO</a:t>
            </a:r>
            <a:r>
              <a:rPr lang="fr-FR" sz="2000" baseline="-25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2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diffuse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into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each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other</a:t>
            </a:r>
            <a:endParaRPr lang="fr-FR" sz="2000" baseline="-2500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0" name="Espace réservé du contenu 2"/>
          <p:cNvSpPr txBox="1">
            <a:spLocks/>
          </p:cNvSpPr>
          <p:nvPr/>
        </p:nvSpPr>
        <p:spPr bwMode="auto">
          <a:xfrm>
            <a:off x="0" y="3962400"/>
            <a:ext cx="396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000" marR="0" lvl="0" indent="-180000" defTabSz="457200" rtl="0" eaLnBrk="1" fontAlgn="base" latinLnBrk="0" hangingPunct="1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analyses of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atomic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 concentrations are not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co</a:t>
            </a:r>
            <a:r>
              <a:rPr lang="fr-FR" sz="2000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nclusive</a:t>
            </a:r>
            <a:r>
              <a:rPr lang="fr-FR" sz="20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sz="1500" dirty="0" err="1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fr-FR" sz="2000" dirty="0" smtClean="0">
                <a:solidFill>
                  <a:srgbClr val="FF0000"/>
                </a:solidFill>
                <a:latin typeface="Century Gothic"/>
                <a:ea typeface="Wingdings"/>
                <a:cs typeface="Century Gothic"/>
              </a:rPr>
              <a:t> new </a:t>
            </a:r>
            <a:r>
              <a:rPr lang="fr-FR" sz="2000" dirty="0" err="1" smtClean="0">
                <a:solidFill>
                  <a:srgbClr val="FF0000"/>
                </a:solidFill>
                <a:latin typeface="Century Gothic"/>
                <a:ea typeface="Wingdings"/>
                <a:cs typeface="Century Gothic"/>
              </a:rPr>
              <a:t>measures</a:t>
            </a:r>
            <a:r>
              <a:rPr lang="fr-FR" sz="2000" dirty="0" smtClean="0">
                <a:solidFill>
                  <a:srgbClr val="FF0000"/>
                </a:solidFill>
                <a:latin typeface="Century Gothic"/>
                <a:ea typeface="Wingdings"/>
                <a:cs typeface="Century Gothic"/>
              </a:rPr>
              <a:t> in </a:t>
            </a:r>
            <a:r>
              <a:rPr lang="fr-FR" sz="2000" dirty="0" err="1" smtClean="0">
                <a:solidFill>
                  <a:srgbClr val="FF0000"/>
                </a:solidFill>
                <a:latin typeface="Century Gothic"/>
                <a:ea typeface="Wingdings"/>
                <a:cs typeface="Century Gothic"/>
              </a:rPr>
              <a:t>progress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0" y="969309"/>
            <a:ext cx="914400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Tx/>
              <a:buFont typeface="Arial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no cristalline phase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observed</a:t>
            </a:r>
            <a:r>
              <a:rPr lang="fr-FR" sz="20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 in </a:t>
            </a:r>
            <a:r>
              <a:rPr lang="fr-FR" sz="2000" dirty="0" err="1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layers</a:t>
            </a:r>
            <a:endParaRPr lang="fr-FR" sz="2000" baseline="-25000" dirty="0">
              <a:solidFill>
                <a:srgbClr val="00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66" grpId="0"/>
      <p:bldP spid="70" grpId="0"/>
    </p:bld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6488</TotalTime>
  <Words>1440</Words>
  <PresentationFormat>Présentation à l'écran (4:3)</PresentationFormat>
  <Paragraphs>214</Paragraphs>
  <Slides>20</Slides>
  <Notes>20</Notes>
  <HiddenSlides>0</HiddenSlides>
  <MMClips>0</MMClips>
  <ScaleCrop>false</ScaleCrop>
  <HeadingPairs>
    <vt:vector size="6" baseType="variant">
      <vt:variant>
        <vt:lpstr>Modèle de conception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2" baseType="lpstr">
      <vt:lpstr>Thème Office</vt:lpstr>
      <vt:lpstr>Équation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</vt:vector>
  </TitlesOfParts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Massimo Granata</dc:creator>
  <cp:lastModifiedBy>Massimo Granata</cp:lastModifiedBy>
  <cp:revision>118</cp:revision>
  <cp:lastPrinted>1601-01-01T00:00:00Z</cp:lastPrinted>
  <dcterms:created xsi:type="dcterms:W3CDTF">2012-05-15T04:57:07Z</dcterms:created>
  <dcterms:modified xsi:type="dcterms:W3CDTF">2012-05-15T04:59:30Z</dcterms:modified>
</cp:coreProperties>
</file>