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322" r:id="rId4"/>
    <p:sldId id="323" r:id="rId5"/>
    <p:sldId id="324" r:id="rId6"/>
    <p:sldId id="325" r:id="rId7"/>
    <p:sldId id="327" r:id="rId8"/>
    <p:sldId id="328" r:id="rId9"/>
    <p:sldId id="330" r:id="rId10"/>
    <p:sldId id="333" r:id="rId11"/>
    <p:sldId id="335" r:id="rId12"/>
    <p:sldId id="334" r:id="rId13"/>
    <p:sldId id="289" r:id="rId14"/>
    <p:sldId id="277" r:id="rId15"/>
    <p:sldId id="292" r:id="rId16"/>
    <p:sldId id="262" r:id="rId17"/>
    <p:sldId id="316" r:id="rId18"/>
    <p:sldId id="274" r:id="rId19"/>
    <p:sldId id="299" r:id="rId20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66"/>
    <a:srgbClr val="003399"/>
    <a:srgbClr val="00CC00"/>
    <a:srgbClr val="00FF00"/>
    <a:srgbClr val="FF3300"/>
    <a:srgbClr val="FF99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73" autoAdjust="0"/>
    <p:restoredTop sz="94660"/>
  </p:normalViewPr>
  <p:slideViewPr>
    <p:cSldViewPr>
      <p:cViewPr varScale="1">
        <p:scale>
          <a:sx n="72" d="100"/>
          <a:sy n="72" d="100"/>
        </p:scale>
        <p:origin x="-8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tags" Target="tags/tag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DA5BA-C701-4F47-BC30-6C0045D83F3A}" type="datetimeFigureOut">
              <a:rPr lang="en-US" smtClean="0"/>
              <a:t>5/14/12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A9574-8CF4-2B43-85DE-1340D77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105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34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334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34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34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34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07C21B-0CAA-3A4A-AFA8-53209BADC7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292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D105F0-DC7B-FB45-8F70-A834C5C301C2}" type="slidenum">
              <a:rPr lang="en-US"/>
              <a:pPr/>
              <a:t>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260C06-2765-8843-AA03-8D493892E75D}" type="slidenum">
              <a:rPr lang="en-US"/>
              <a:pPr/>
              <a:t>18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BF2F6-51B5-3D44-B5D5-5A8136BEDA47}" type="slidenum">
              <a:rPr lang="en-US"/>
              <a:pPr/>
              <a:t>19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052DE3-7610-3C46-8D5E-B6C8A8FB32E4}" type="slidenum">
              <a:rPr lang="en-US"/>
              <a:pPr/>
              <a:t>2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9D312-864C-5E42-B20D-8D1F35192AC7}" type="slidenum">
              <a:rPr lang="en-US"/>
              <a:pPr/>
              <a:t>3</a:t>
            </a:fld>
            <a:endParaRPr lang="en-US"/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8BF58-5648-4846-AE70-93EB100A1544}" type="slidenum">
              <a:rPr lang="en-US"/>
              <a:pPr/>
              <a:t>9</a:t>
            </a:fld>
            <a:endParaRPr lang="en-US"/>
          </a:p>
        </p:txBody>
      </p:sp>
      <p:sp>
        <p:nvSpPr>
          <p:cNvPr id="1710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76275"/>
            <a:ext cx="4605337" cy="3454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10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216" y="4355926"/>
            <a:ext cx="5081155" cy="4128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11DE2-D4AC-8C47-BB5F-E6DFEAA31FD3}" type="slidenum">
              <a:rPr lang="en-US"/>
              <a:pPr/>
              <a:t>13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8A67E9-2E71-6243-9DE6-CD5AF4A6AAC4}" type="slidenum">
              <a:rPr lang="en-US"/>
              <a:pPr/>
              <a:t>14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822E7-28DB-214E-B5C5-7AE89F5F6726}" type="slidenum">
              <a:rPr lang="en-US"/>
              <a:pPr/>
              <a:t>15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B3DE79-8F10-7845-9717-B2C50C127F01}" type="slidenum">
              <a:rPr lang="en-US"/>
              <a:pPr/>
              <a:t>16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1E10C3-4A2D-3A4C-AAA0-DC5A2D324EFB}" type="slidenum">
              <a:rPr lang="en-US"/>
              <a:pPr/>
              <a:t>17</a:t>
            </a:fld>
            <a:endParaRPr lang="en-US"/>
          </a:p>
        </p:txBody>
      </p:sp>
      <p:sp>
        <p:nvSpPr>
          <p:cNvPr id="3747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41EED-5584-744F-AB48-CDBCA83AF8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2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279AC-2204-DF42-8DC1-C10CA693CC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6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AF0BB-654B-7046-A98B-A525AE9547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37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7059131-0B2C-804D-BC29-343070209E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25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ACFEC9-DDAC-AF46-B5A3-9320F5CE43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38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936677E-6C21-B940-8802-EB55B81CEE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8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20A47-6971-3044-8D06-E3ACE9568E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04A61-F432-CE48-AB24-76BE4CEA3A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6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00F74-229D-AD4B-92FD-DCEBEFCB13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2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B6642-D5E9-1448-84D4-8D5433AB46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7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F32FF-D649-AE43-999F-CBE489A392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3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174DD-6CE3-E944-A9A3-3989E1DBB1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3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F2E91-367F-0747-8D8E-E6DCB67236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82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BA0DA-4652-AD44-8BB4-4D8F2A2AB4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85D7EA-F509-E142-8882-DC98B3B0F3B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80772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GW sources from a few Hz to a few kHz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05000"/>
            <a:ext cx="6400800" cy="762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Cole Miller, University of Maryland</a:t>
            </a:r>
            <a:endParaRPr lang="en-US" dirty="0"/>
          </a:p>
        </p:txBody>
      </p:sp>
      <p:pic>
        <p:nvPicPr>
          <p:cNvPr id="2" name="Picture 1" descr="et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608326"/>
            <a:ext cx="6705600" cy="424967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EED-5584-744F-AB48-CDBCA83AF87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762000"/>
          </a:xfrm>
        </p:spPr>
        <p:txBody>
          <a:bodyPr/>
          <a:lstStyle/>
          <a:p>
            <a:r>
              <a:rPr lang="en-US" dirty="0" smtClean="0"/>
              <a:t>NS Radius: Phase Accumulation</a:t>
            </a:r>
            <a:endParaRPr lang="en-US" dirty="0"/>
          </a:p>
        </p:txBody>
      </p:sp>
      <p:sp>
        <p:nvSpPr>
          <p:cNvPr id="1748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524000"/>
            <a:ext cx="4191000" cy="4343400"/>
          </a:xfrm>
        </p:spPr>
        <p:txBody>
          <a:bodyPr/>
          <a:lstStyle/>
          <a:p>
            <a:r>
              <a:rPr lang="en-US" sz="2400" dirty="0" smtClean="0"/>
              <a:t>Radius: key EOS unknown </a:t>
            </a:r>
          </a:p>
          <a:p>
            <a:r>
              <a:rPr lang="en-US" sz="2400" dirty="0" smtClean="0"/>
              <a:t>Deviation from point mass: accumulated tidal effects</a:t>
            </a:r>
          </a:p>
          <a:p>
            <a:r>
              <a:rPr lang="en-US" sz="2400" dirty="0" smtClean="0"/>
              <a:t>For </a:t>
            </a:r>
            <a:r>
              <a:rPr lang="en-US" sz="2400" dirty="0" err="1"/>
              <a:t>a</a:t>
            </a:r>
            <a:r>
              <a:rPr lang="en-US" sz="2400" dirty="0" err="1" smtClean="0"/>
              <a:t>LIGO</a:t>
            </a:r>
            <a:r>
              <a:rPr lang="en-US" sz="2400" dirty="0"/>
              <a:t>, </a:t>
            </a:r>
            <a:r>
              <a:rPr lang="en-US" sz="2400" dirty="0" smtClean="0"/>
              <a:t>can measure tidal </a:t>
            </a:r>
            <a:r>
              <a:rPr lang="en-US" sz="2400" dirty="0" err="1" smtClean="0"/>
              <a:t>param</a:t>
            </a:r>
            <a:r>
              <a:rPr lang="en-US" sz="2400" dirty="0" smtClean="0"/>
              <a:t>; SNR&gt;30 can distinguish EOS, barely</a:t>
            </a:r>
            <a:endParaRPr lang="en-US" sz="2400" baseline="30000" dirty="0">
              <a:solidFill>
                <a:srgbClr val="FFFF00"/>
              </a:solidFill>
            </a:endParaRPr>
          </a:p>
          <a:p>
            <a:r>
              <a:rPr lang="en-US" sz="2400" dirty="0" smtClean="0"/>
              <a:t>Higher sensitivity at high frequencies would allow fairly precise measurement of tidal parameter, hence radius</a:t>
            </a:r>
            <a:endParaRPr lang="en-US" sz="2800" dirty="0"/>
          </a:p>
        </p:txBody>
      </p:sp>
      <p:sp>
        <p:nvSpPr>
          <p:cNvPr id="1749000" name="Text Box 8"/>
          <p:cNvSpPr txBox="1">
            <a:spLocks noChangeArrowheads="1"/>
          </p:cNvSpPr>
          <p:nvPr/>
        </p:nvSpPr>
        <p:spPr bwMode="auto">
          <a:xfrm>
            <a:off x="5105400" y="5486400"/>
            <a:ext cx="33796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 smtClean="0"/>
              <a:t>Damour</a:t>
            </a:r>
            <a:r>
              <a:rPr lang="en-US" dirty="0" smtClean="0"/>
              <a:t> et al., arXiv:1203.4352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677E-6C21-B940-8802-EB55B81CEE41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" name="Content Placeholder 3" descr="damour.gif"/>
          <p:cNvPicPr>
            <a:picLocks noGrp="1" noChangeAspect="1"/>
          </p:cNvPicPr>
          <p:nvPr>
            <p:ph sz="quarter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4" t="-12029" r="2063" b="-3794"/>
          <a:stretch/>
        </p:blipFill>
        <p:spPr>
          <a:xfrm>
            <a:off x="4405884" y="1295400"/>
            <a:ext cx="4604004" cy="4343400"/>
          </a:xfrm>
        </p:spPr>
      </p:pic>
    </p:spTree>
    <p:extLst>
      <p:ext uri="{BB962C8B-B14F-4D97-AF65-F5344CB8AC3E}">
        <p14:creationId xmlns:p14="http://schemas.microsoft.com/office/powerpoint/2010/main" val="2967979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NS Modes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/>
          <a:p>
            <a:r>
              <a:rPr lang="en-US" sz="2800" dirty="0" smtClean="0"/>
              <a:t>NS seismology could tell us a lot!</a:t>
            </a:r>
          </a:p>
          <a:p>
            <a:r>
              <a:rPr lang="en-US" sz="2800" dirty="0" smtClean="0"/>
              <a:t>Indeed, QPOs have been seen</a:t>
            </a:r>
          </a:p>
          <a:p>
            <a:r>
              <a:rPr lang="en-US" sz="2800" dirty="0" smtClean="0"/>
              <a:t>But...</a:t>
            </a:r>
          </a:p>
          <a:p>
            <a:r>
              <a:rPr lang="en-US" sz="2800" dirty="0" smtClean="0"/>
              <a:t>Crust has ~1% of M, I; very weak GW</a:t>
            </a:r>
          </a:p>
          <a:p>
            <a:r>
              <a:rPr lang="en-US" sz="2800" dirty="0" smtClean="0"/>
              <a:t>If detectable, need huge, transient perturbation at main body </a:t>
            </a:r>
            <a:r>
              <a:rPr lang="en-US" sz="2800" dirty="0" err="1" smtClean="0"/>
              <a:t>freq</a:t>
            </a:r>
            <a:r>
              <a:rPr lang="en-US" sz="2800" dirty="0" smtClean="0"/>
              <a:t>: ~2000 Hz</a:t>
            </a:r>
            <a:endParaRPr lang="en-US" sz="2800" dirty="0"/>
          </a:p>
        </p:txBody>
      </p:sp>
      <p:pic>
        <p:nvPicPr>
          <p:cNvPr id="10" name="Content Placeholder 9" descr="stroh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7" r="4977"/>
          <a:stretch>
            <a:fillRect/>
          </a:stretch>
        </p:blipFill>
        <p:spPr>
          <a:xfrm>
            <a:off x="4876800" y="1219200"/>
            <a:ext cx="4038600" cy="452596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677E-6C21-B940-8802-EB55B81CEE4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53000" y="5791200"/>
            <a:ext cx="3969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QPOs from SGR 1806-20 </a:t>
            </a:r>
            <a:r>
              <a:rPr lang="en-US" dirty="0" err="1" smtClean="0"/>
              <a:t>superburst</a:t>
            </a:r>
            <a:endParaRPr lang="en-US" dirty="0" smtClean="0"/>
          </a:p>
          <a:p>
            <a:r>
              <a:rPr lang="en-US" dirty="0" err="1" smtClean="0"/>
              <a:t>Strohmayer</a:t>
            </a:r>
            <a:r>
              <a:rPr lang="en-US" dirty="0" smtClean="0"/>
              <a:t> 2007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867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GW from Supernovae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&gt;~10% chance for MW SN </a:t>
            </a:r>
            <a:r>
              <a:rPr lang="en-US" dirty="0" smtClean="0"/>
              <a:t>(~10 </a:t>
            </a:r>
            <a:r>
              <a:rPr lang="en-US" dirty="0" err="1" smtClean="0"/>
              <a:t>kpc</a:t>
            </a:r>
            <a:r>
              <a:rPr lang="en-US" dirty="0" smtClean="0"/>
              <a:t>) in </a:t>
            </a:r>
            <a:r>
              <a:rPr lang="en-US" dirty="0" smtClean="0"/>
              <a:t>decade</a:t>
            </a:r>
          </a:p>
          <a:p>
            <a:r>
              <a:rPr lang="en-US" dirty="0" smtClean="0"/>
              <a:t>Much uncertainty about mechanism!</a:t>
            </a:r>
          </a:p>
          <a:p>
            <a:r>
              <a:rPr lang="en-US" dirty="0" smtClean="0"/>
              <a:t>GW (+</a:t>
            </a:r>
            <a:r>
              <a:rPr lang="en-US" dirty="0" smtClean="0">
                <a:latin typeface="Symbol"/>
              </a:rPr>
              <a:t>n</a:t>
            </a:r>
            <a:r>
              <a:rPr lang="en-US" dirty="0" smtClean="0"/>
              <a:t>) will give invaluable info</a:t>
            </a:r>
          </a:p>
          <a:p>
            <a:r>
              <a:rPr lang="en-US" dirty="0" smtClean="0"/>
              <a:t>High </a:t>
            </a:r>
            <a:r>
              <a:rPr lang="en-US" dirty="0" err="1" smtClean="0"/>
              <a:t>freq</a:t>
            </a:r>
            <a:r>
              <a:rPr lang="en-US" dirty="0" smtClean="0"/>
              <a:t> are key</a:t>
            </a:r>
            <a:endParaRPr lang="en-US" dirty="0"/>
          </a:p>
        </p:txBody>
      </p:sp>
      <p:pic>
        <p:nvPicPr>
          <p:cNvPr id="10" name="Content Placeholder 9" descr="ott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042" b="-20042"/>
          <a:stretch>
            <a:fillRect/>
          </a:stretch>
        </p:blipFill>
        <p:spPr>
          <a:xfrm>
            <a:off x="4267200" y="831640"/>
            <a:ext cx="4724400" cy="529452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677E-6C21-B940-8802-EB55B81CEE4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638800" y="5410200"/>
            <a:ext cx="2118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Ott</a:t>
            </a:r>
            <a:r>
              <a:rPr lang="en-US" sz="2400" dirty="0" smtClean="0"/>
              <a:t> et al. 2012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7757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486400"/>
          </a:xfrm>
        </p:spPr>
        <p:txBody>
          <a:bodyPr/>
          <a:lstStyle/>
          <a:p>
            <a:r>
              <a:rPr lang="en-US" dirty="0"/>
              <a:t>The ~few Hz range contains qualitatively new sources: heavy WD and IMBH</a:t>
            </a:r>
          </a:p>
          <a:p>
            <a:r>
              <a:rPr lang="en-US" dirty="0"/>
              <a:t>Long lead time will allow pointing of large telescopes if the direction can be established to within a few degrees</a:t>
            </a:r>
          </a:p>
          <a:p>
            <a:r>
              <a:rPr lang="en-US" dirty="0" smtClean="0"/>
              <a:t>The ~few kHz range gives us prospects of unique measurements of NS radius, many measurements of NS mass, and new insights about supernovae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0A47-6971-3044-8D06-E3ACE9568EC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1143000"/>
          </a:xfrm>
        </p:spPr>
        <p:txBody>
          <a:bodyPr/>
          <a:lstStyle/>
          <a:p>
            <a:r>
              <a:rPr lang="en-US"/>
              <a:t>Amplitude of Gravitational Waves</a:t>
            </a:r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457200" y="1524000"/>
            <a:ext cx="824547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Binary of reduced mass </a:t>
            </a:r>
            <a:r>
              <a:rPr lang="en-US" sz="2800">
                <a:latin typeface="Symbol" charset="0"/>
              </a:rPr>
              <a:t></a:t>
            </a:r>
            <a:r>
              <a:rPr lang="en-US" sz="2800"/>
              <a:t>, total mass M.</a:t>
            </a:r>
          </a:p>
          <a:p>
            <a:r>
              <a:rPr lang="en-US" sz="2800"/>
              <a:t>At luminosity distance d, frequency f</a:t>
            </a:r>
            <a:r>
              <a:rPr lang="en-US" sz="2800" baseline="-25000"/>
              <a:t>GW</a:t>
            </a:r>
            <a:r>
              <a:rPr lang="en-US" sz="2800"/>
              <a:t>,</a:t>
            </a:r>
          </a:p>
          <a:p>
            <a:r>
              <a:rPr lang="en-US" sz="2800"/>
              <a:t>dimensionless strain amplitude is</a:t>
            </a:r>
          </a:p>
          <a:p>
            <a:r>
              <a:rPr lang="en-US" sz="2800"/>
              <a:t>   </a:t>
            </a:r>
          </a:p>
          <a:p>
            <a:r>
              <a:rPr lang="en-US" sz="2800"/>
              <a:t>   </a:t>
            </a:r>
            <a:r>
              <a:rPr lang="en-US" sz="2800">
                <a:solidFill>
                  <a:srgbClr val="FFFF00"/>
                </a:solidFill>
              </a:rPr>
              <a:t>h=3x10</a:t>
            </a:r>
            <a:r>
              <a:rPr lang="en-US" sz="2800" baseline="30000">
                <a:solidFill>
                  <a:srgbClr val="FFFF00"/>
                </a:solidFill>
              </a:rPr>
              <a:t>-23</a:t>
            </a:r>
            <a:r>
              <a:rPr lang="en-US" sz="2800">
                <a:solidFill>
                  <a:srgbClr val="FFFF00"/>
                </a:solidFill>
              </a:rPr>
              <a:t> (f</a:t>
            </a:r>
            <a:r>
              <a:rPr lang="en-US" sz="2800" baseline="-25000">
                <a:solidFill>
                  <a:srgbClr val="FFFF00"/>
                </a:solidFill>
              </a:rPr>
              <a:t>GW</a:t>
            </a:r>
            <a:r>
              <a:rPr lang="en-US" sz="2800">
                <a:solidFill>
                  <a:srgbClr val="FFFF00"/>
                </a:solidFill>
              </a:rPr>
              <a:t>/1Hz)</a:t>
            </a:r>
            <a:r>
              <a:rPr lang="en-US" sz="2800" baseline="30000">
                <a:solidFill>
                  <a:srgbClr val="FFFF00"/>
                </a:solidFill>
              </a:rPr>
              <a:t>2/3(</a:t>
            </a:r>
            <a:r>
              <a:rPr lang="en-US" sz="2800">
                <a:solidFill>
                  <a:srgbClr val="FFFF00"/>
                </a:solidFill>
              </a:rPr>
              <a:t>M</a:t>
            </a:r>
            <a:r>
              <a:rPr lang="en-US" sz="2800" baseline="-25000">
                <a:solidFill>
                  <a:srgbClr val="FFFF00"/>
                </a:solidFill>
              </a:rPr>
              <a:t>ch</a:t>
            </a:r>
            <a:r>
              <a:rPr lang="en-US" sz="2800">
                <a:solidFill>
                  <a:srgbClr val="FFFF00"/>
                </a:solidFill>
              </a:rPr>
              <a:t>/10 M</a:t>
            </a:r>
            <a:r>
              <a:rPr lang="en-US" sz="2800" baseline="-25000">
                <a:solidFill>
                  <a:srgbClr val="FFFF00"/>
                </a:solidFill>
              </a:rPr>
              <a:t>sun</a:t>
            </a:r>
            <a:r>
              <a:rPr lang="en-US" sz="2800">
                <a:solidFill>
                  <a:srgbClr val="FFFF00"/>
                </a:solidFill>
              </a:rPr>
              <a:t>)</a:t>
            </a:r>
            <a:r>
              <a:rPr lang="en-US" sz="2800" baseline="30000">
                <a:solidFill>
                  <a:srgbClr val="FFFF00"/>
                </a:solidFill>
              </a:rPr>
              <a:t>5/3</a:t>
            </a:r>
            <a:r>
              <a:rPr lang="en-US" sz="2800">
                <a:solidFill>
                  <a:srgbClr val="FFFF00"/>
                </a:solidFill>
              </a:rPr>
              <a:t>(100Mpc/d)</a:t>
            </a:r>
            <a:endParaRPr lang="en-US" sz="2800"/>
          </a:p>
          <a:p>
            <a:endParaRPr lang="en-US" sz="2800"/>
          </a:p>
          <a:p>
            <a:r>
              <a:rPr lang="en-US" sz="2800"/>
              <a:t>where M</a:t>
            </a:r>
            <a:r>
              <a:rPr lang="en-US" sz="2800" baseline="-25000"/>
              <a:t>ch</a:t>
            </a:r>
            <a:r>
              <a:rPr lang="en-US" sz="2800" baseline="30000"/>
              <a:t>5/3</a:t>
            </a:r>
            <a:r>
              <a:rPr lang="en-US" sz="2800"/>
              <a:t>=</a:t>
            </a:r>
            <a:r>
              <a:rPr lang="en-US" sz="2800">
                <a:latin typeface="Symbol" charset="0"/>
              </a:rPr>
              <a:t></a:t>
            </a:r>
            <a:r>
              <a:rPr lang="en-US" sz="2800"/>
              <a:t>M</a:t>
            </a:r>
            <a:r>
              <a:rPr lang="en-US" sz="2800" baseline="30000"/>
              <a:t>2/3</a:t>
            </a:r>
            <a:r>
              <a:rPr lang="en-US" sz="2800"/>
              <a:t> defines the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chirp mass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.</a:t>
            </a:r>
          </a:p>
          <a:p>
            <a:endParaRPr lang="en-US" sz="2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32FF-D649-AE43-999F-CBE489A392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dirty="0"/>
              <a:t>Context and </a:t>
            </a:r>
            <a:r>
              <a:rPr lang="en-US" dirty="0" smtClean="0"/>
              <a:t>Connections of IMBH</a:t>
            </a:r>
            <a:endParaRPr lang="en-US" dirty="0"/>
          </a:p>
        </p:txBody>
      </p:sp>
      <p:sp>
        <p:nvSpPr>
          <p:cNvPr id="316419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In z~5-30 universe, seeds for SMBH</a:t>
            </a:r>
          </a:p>
          <a:p>
            <a:r>
              <a:rPr lang="en-US" sz="2800"/>
              <a:t>In local universe, probes of star cluster dynamics</a:t>
            </a:r>
          </a:p>
          <a:p>
            <a:r>
              <a:rPr lang="en-US" sz="2800"/>
              <a:t>Potentially unique sources of gravitational waves (ground and space)</a:t>
            </a:r>
          </a:p>
        </p:txBody>
      </p:sp>
      <p:pic>
        <p:nvPicPr>
          <p:cNvPr id="316421" name="Picture 1029" descr="wechsl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43575" y="1143000"/>
            <a:ext cx="1690688" cy="4983163"/>
          </a:xfrm>
        </p:spPr>
      </p:pic>
      <p:sp>
        <p:nvSpPr>
          <p:cNvPr id="316422" name="Text Box 1030"/>
          <p:cNvSpPr txBox="1">
            <a:spLocks noChangeArrowheads="1"/>
          </p:cNvSpPr>
          <p:nvPr/>
        </p:nvSpPr>
        <p:spPr bwMode="auto">
          <a:xfrm>
            <a:off x="5241925" y="6059488"/>
            <a:ext cx="296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Wechsler et al. 2002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FEC9-DDAC-AF46-B5A3-9320F5CE43D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We Not Sure?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Stellar-mass (5-20 M</a:t>
            </a:r>
            <a:r>
              <a:rPr lang="en-US" baseline="-25000"/>
              <a:t>sun</a:t>
            </a:r>
            <a:r>
              <a:rPr lang="en-US"/>
              <a:t>) and supermassive (10</a:t>
            </a:r>
            <a:r>
              <a:rPr lang="en-US" baseline="30000"/>
              <a:t>6</a:t>
            </a:r>
            <a:r>
              <a:rPr lang="en-US"/>
              <a:t>-10</a:t>
            </a:r>
            <a:r>
              <a:rPr lang="en-US" baseline="30000"/>
              <a:t>10</a:t>
            </a:r>
            <a:r>
              <a:rPr lang="en-US"/>
              <a:t> M</a:t>
            </a:r>
            <a:r>
              <a:rPr lang="en-US" baseline="-25000"/>
              <a:t>sun</a:t>
            </a:r>
            <a:r>
              <a:rPr lang="en-US"/>
              <a:t>) BH are established with certainty</a:t>
            </a:r>
          </a:p>
          <a:p>
            <a:r>
              <a:rPr lang="en-US"/>
              <a:t>Why not IMBH (10</a:t>
            </a:r>
            <a:r>
              <a:rPr lang="en-US" baseline="30000"/>
              <a:t>2</a:t>
            </a:r>
            <a:r>
              <a:rPr lang="en-US"/>
              <a:t>-10</a:t>
            </a:r>
            <a:r>
              <a:rPr lang="en-US" baseline="30000"/>
              <a:t>4</a:t>
            </a:r>
            <a:r>
              <a:rPr lang="en-US"/>
              <a:t> M</a:t>
            </a:r>
            <a:r>
              <a:rPr lang="en-US" baseline="-25000"/>
              <a:t>sun</a:t>
            </a:r>
            <a:r>
              <a:rPr lang="en-US"/>
              <a:t>)?</a:t>
            </a:r>
          </a:p>
          <a:p>
            <a:r>
              <a:rPr lang="en-US"/>
              <a:t>Lack of dynamical evidence                        </a:t>
            </a:r>
            <a:r>
              <a:rPr lang="en-US">
                <a:solidFill>
                  <a:srgbClr val="FFFF00"/>
                </a:solidFill>
              </a:rPr>
              <a:t>Too rare for easy binary observations         Too light for easy radius of influence obs</a:t>
            </a:r>
          </a:p>
          <a:p>
            <a:r>
              <a:rPr lang="en-US"/>
              <a:t>Attempts being made, but settle for indirect observations in the meantime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0A47-6971-3044-8D06-E3ACE9568EC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IMBH-IMBH Visibility</a:t>
            </a:r>
          </a:p>
        </p:txBody>
      </p:sp>
      <p:sp>
        <p:nvSpPr>
          <p:cNvPr id="37376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8229600" cy="2185988"/>
          </a:xfrm>
        </p:spPr>
        <p:txBody>
          <a:bodyPr/>
          <a:lstStyle/>
          <a:p>
            <a:r>
              <a:rPr lang="en-US" sz="2800"/>
              <a:t>~1000 M</a:t>
            </a:r>
            <a:r>
              <a:rPr lang="en-US" sz="2800" baseline="-25000"/>
              <a:t>sun</a:t>
            </a:r>
            <a:r>
              <a:rPr lang="en-US" sz="2800"/>
              <a:t> binary visible to z~1.</a:t>
            </a:r>
          </a:p>
          <a:p>
            <a:r>
              <a:rPr lang="en-US" sz="2800"/>
              <a:t>Reasonable rates: few tens per year at &gt;1 Hz</a:t>
            </a:r>
          </a:p>
          <a:p>
            <a:r>
              <a:rPr lang="en-US" sz="2800"/>
              <a:t>Unique probe of dense cluster star formation</a:t>
            </a:r>
          </a:p>
        </p:txBody>
      </p:sp>
      <p:pic>
        <p:nvPicPr>
          <p:cNvPr id="373764" name="Picture 1028" descr="binimbh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505075"/>
            <a:ext cx="6629400" cy="4352925"/>
          </a:xfrm>
        </p:spPr>
      </p:pic>
      <p:sp>
        <p:nvSpPr>
          <p:cNvPr id="373765" name="Text Box 1029"/>
          <p:cNvSpPr txBox="1">
            <a:spLocks noChangeArrowheads="1"/>
          </p:cNvSpPr>
          <p:nvPr/>
        </p:nvSpPr>
        <p:spPr bwMode="auto">
          <a:xfrm>
            <a:off x="6977063" y="4876800"/>
            <a:ext cx="2166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Fregeau et al. 2006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9131-0B2C-804D-BC29-343070209E3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Formation of IMBHs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419600" cy="4525963"/>
          </a:xfrm>
        </p:spPr>
        <p:txBody>
          <a:bodyPr/>
          <a:lstStyle/>
          <a:p>
            <a:r>
              <a:rPr lang="en-US" sz="2800" dirty="0"/>
              <a:t>Problem: ~10</a:t>
            </a:r>
            <a:r>
              <a:rPr lang="en-US" sz="2800" baseline="30000" dirty="0"/>
              <a:t>3</a:t>
            </a:r>
            <a:r>
              <a:rPr lang="en-US" sz="2800" dirty="0"/>
              <a:t> </a:t>
            </a:r>
            <a:r>
              <a:rPr lang="en-US" sz="2800" dirty="0" err="1"/>
              <a:t>M</a:t>
            </a:r>
            <a:r>
              <a:rPr lang="en-US" sz="2800" baseline="-25000" dirty="0" err="1"/>
              <a:t>sun</a:t>
            </a:r>
            <a:r>
              <a:rPr lang="en-US" sz="2800" baseline="-25000" dirty="0"/>
              <a:t> </a:t>
            </a:r>
            <a:r>
              <a:rPr lang="en-US" sz="2800" dirty="0"/>
              <a:t>too much from normal star!</a:t>
            </a:r>
          </a:p>
          <a:p>
            <a:r>
              <a:rPr lang="en-US" sz="2800" dirty="0"/>
              <a:t>Population III stars      </a:t>
            </a:r>
            <a:r>
              <a:rPr lang="en-US" sz="2800" dirty="0">
                <a:solidFill>
                  <a:srgbClr val="FFFF00"/>
                </a:solidFill>
              </a:rPr>
              <a:t>Low Z; weak winds</a:t>
            </a:r>
            <a:endParaRPr lang="en-US" sz="2800" dirty="0"/>
          </a:p>
          <a:p>
            <a:r>
              <a:rPr lang="en-US" sz="2800" b="1" dirty="0"/>
              <a:t>Collisions or mergers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FF00"/>
                </a:solidFill>
              </a:rPr>
              <a:t>Needs dense clusters    Young: collisions     </a:t>
            </a: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b="1" dirty="0" smtClean="0">
                <a:solidFill>
                  <a:srgbClr val="FFFF00"/>
                </a:solidFill>
              </a:rPr>
              <a:t>Old</a:t>
            </a:r>
            <a:r>
              <a:rPr lang="en-US" sz="2800" b="1" dirty="0">
                <a:solidFill>
                  <a:srgbClr val="FFFF00"/>
                </a:solidFill>
              </a:rPr>
              <a:t>: three-body</a:t>
            </a:r>
            <a:endParaRPr lang="en-US" sz="2800" dirty="0"/>
          </a:p>
        </p:txBody>
      </p:sp>
      <p:pic>
        <p:nvPicPr>
          <p:cNvPr id="267271" name="Picture 7" descr="3body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1489075"/>
            <a:ext cx="4648200" cy="4597400"/>
          </a:xfrm>
        </p:spPr>
      </p:pic>
      <p:sp>
        <p:nvSpPr>
          <p:cNvPr id="267272" name="Text Box 8"/>
          <p:cNvSpPr txBox="1">
            <a:spLocks noChangeArrowheads="1"/>
          </p:cNvSpPr>
          <p:nvPr/>
        </p:nvSpPr>
        <p:spPr bwMode="auto">
          <a:xfrm>
            <a:off x="288925" y="5297488"/>
            <a:ext cx="406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3399"/>
                </a:solidFill>
              </a:rPr>
              <a:t>Issue: ejections by 3-body or</a:t>
            </a:r>
          </a:p>
          <a:p>
            <a:r>
              <a:rPr lang="en-US" sz="2400">
                <a:solidFill>
                  <a:srgbClr val="003399"/>
                </a:solidFill>
              </a:rPr>
              <a:t>GW recoil.  If M</a:t>
            </a:r>
            <a:r>
              <a:rPr lang="en-US" sz="2400" baseline="-25000">
                <a:solidFill>
                  <a:srgbClr val="003399"/>
                </a:solidFill>
              </a:rPr>
              <a:t>init</a:t>
            </a:r>
            <a:r>
              <a:rPr lang="en-US" sz="2400">
                <a:solidFill>
                  <a:srgbClr val="003399"/>
                </a:solidFill>
              </a:rPr>
              <a:t>&gt;300 M</a:t>
            </a:r>
            <a:r>
              <a:rPr lang="en-US" sz="2400" baseline="-25000">
                <a:solidFill>
                  <a:srgbClr val="003399"/>
                </a:solidFill>
              </a:rPr>
              <a:t>sun</a:t>
            </a:r>
            <a:r>
              <a:rPr lang="en-US" sz="2400">
                <a:solidFill>
                  <a:srgbClr val="003399"/>
                </a:solidFill>
              </a:rPr>
              <a:t>,</a:t>
            </a:r>
          </a:p>
          <a:p>
            <a:r>
              <a:rPr lang="en-US" sz="2400">
                <a:solidFill>
                  <a:srgbClr val="003399"/>
                </a:solidFill>
              </a:rPr>
              <a:t>seems safe.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FEC9-DDAC-AF46-B5A3-9320F5CE43D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Question: Mass Function?</a:t>
            </a:r>
          </a:p>
        </p:txBody>
      </p:sp>
      <p:sp>
        <p:nvSpPr>
          <p:cNvPr id="328708" name="Rectangle 10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Period, radial velocity of companion would give lower mass limit                  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One </a:t>
            </a:r>
            <a:r>
              <a:rPr lang="en-US" dirty="0">
                <a:solidFill>
                  <a:srgbClr val="FFFF00"/>
                </a:solidFill>
              </a:rPr>
              <a:t>example would establish IMBH</a:t>
            </a:r>
            <a:endParaRPr lang="en-US" dirty="0"/>
          </a:p>
          <a:p>
            <a:r>
              <a:rPr lang="en-US" dirty="0"/>
              <a:t>Issue: unique identification                          </a:t>
            </a:r>
            <a:r>
              <a:rPr lang="en-US" dirty="0">
                <a:solidFill>
                  <a:srgbClr val="FFFF00"/>
                </a:solidFill>
              </a:rPr>
              <a:t>Nearest ULX are few </a:t>
            </a:r>
            <a:r>
              <a:rPr lang="en-US" dirty="0" err="1">
                <a:solidFill>
                  <a:srgbClr val="FFFF00"/>
                </a:solidFill>
              </a:rPr>
              <a:t>Mpc</a:t>
            </a:r>
            <a:r>
              <a:rPr lang="en-US" dirty="0">
                <a:solidFill>
                  <a:srgbClr val="FFFF00"/>
                </a:solidFill>
              </a:rPr>
              <a:t> away!                Even O, B stars are ~24th mag</a:t>
            </a:r>
          </a:p>
          <a:p>
            <a:r>
              <a:rPr lang="en-US" dirty="0"/>
              <a:t>Maybe He II 4686A emission lines?            Some candidates being pursued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0A47-6971-3044-8D06-E3ACE9568EC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most massive white dwarfs</a:t>
            </a:r>
          </a:p>
          <a:p>
            <a:r>
              <a:rPr lang="en-US" dirty="0"/>
              <a:t>Long lead times for telescopes</a:t>
            </a:r>
          </a:p>
          <a:p>
            <a:r>
              <a:rPr lang="en-US" dirty="0"/>
              <a:t>Nonzero eccentricities?</a:t>
            </a:r>
          </a:p>
          <a:p>
            <a:r>
              <a:rPr lang="en-US" dirty="0"/>
              <a:t>Intermediate-mass black </a:t>
            </a:r>
            <a:r>
              <a:rPr lang="en-US" dirty="0" smtClean="0"/>
              <a:t>holes</a:t>
            </a:r>
          </a:p>
          <a:p>
            <a:r>
              <a:rPr lang="en-US" dirty="0" smtClean="0"/>
              <a:t>High </a:t>
            </a:r>
            <a:r>
              <a:rPr lang="en-US" dirty="0" err="1" smtClean="0"/>
              <a:t>freq</a:t>
            </a:r>
            <a:r>
              <a:rPr lang="en-US" dirty="0" smtClean="0"/>
              <a:t>: NS masses, radii, and modes</a:t>
            </a:r>
          </a:p>
          <a:p>
            <a:r>
              <a:rPr lang="en-US" dirty="0" smtClean="0"/>
              <a:t>High </a:t>
            </a:r>
            <a:r>
              <a:rPr lang="en-US" dirty="0" err="1" smtClean="0"/>
              <a:t>freq</a:t>
            </a:r>
            <a:r>
              <a:rPr lang="en-US" dirty="0" smtClean="0"/>
              <a:t>: SN bursts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0A47-6971-3044-8D06-E3ACE9568EC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1143000"/>
          </a:xfrm>
        </p:spPr>
        <p:txBody>
          <a:bodyPr/>
          <a:lstStyle/>
          <a:p>
            <a:r>
              <a:rPr lang="en-US"/>
              <a:t>Frequency of Waves</a:t>
            </a:r>
          </a:p>
        </p:txBody>
      </p:sp>
      <p:sp>
        <p:nvSpPr>
          <p:cNvPr id="387075" name="Text Box 3"/>
          <p:cNvSpPr txBox="1">
            <a:spLocks noChangeArrowheads="1"/>
          </p:cNvSpPr>
          <p:nvPr/>
        </p:nvSpPr>
        <p:spPr bwMode="auto">
          <a:xfrm>
            <a:off x="517525" y="1081088"/>
            <a:ext cx="824547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/>
              <a:t>O</a:t>
            </a:r>
            <a:r>
              <a:rPr lang="en-US" sz="2800" dirty="0" smtClean="0"/>
              <a:t>bject </a:t>
            </a:r>
            <a:r>
              <a:rPr lang="en-US" sz="2800" dirty="0"/>
              <a:t>of average </a:t>
            </a:r>
            <a:r>
              <a:rPr lang="en-US" sz="2800" dirty="0" smtClean="0"/>
              <a:t>density </a:t>
            </a:r>
            <a:r>
              <a:rPr lang="en-US" sz="2800" dirty="0" smtClean="0">
                <a:latin typeface="Symbol" charset="0"/>
              </a:rPr>
              <a:t></a:t>
            </a:r>
            <a:r>
              <a:rPr lang="en-US" sz="2800" dirty="0" smtClean="0"/>
              <a:t> </a:t>
            </a:r>
            <a:r>
              <a:rPr lang="en-US" sz="2800" dirty="0"/>
              <a:t>has maximum frequency ~(G</a:t>
            </a:r>
            <a:r>
              <a:rPr lang="en-US" sz="2800" dirty="0">
                <a:latin typeface="Symbol" charset="0"/>
              </a:rPr>
              <a:t></a:t>
            </a:r>
            <a:r>
              <a:rPr lang="en-US" sz="2800" dirty="0"/>
              <a:t>)</a:t>
            </a:r>
            <a:r>
              <a:rPr lang="en-US" sz="2800" baseline="30000" dirty="0"/>
              <a:t>1/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for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gravitationally bound object</a:t>
            </a:r>
            <a:endParaRPr lang="en-US" sz="2800" baseline="30000" dirty="0" smtClean="0"/>
          </a:p>
          <a:p>
            <a:r>
              <a:rPr lang="en-US" sz="2800" baseline="30000" dirty="0">
                <a:solidFill>
                  <a:srgbClr val="FFFF00"/>
                </a:solidFill>
              </a:rPr>
              <a:t> </a:t>
            </a:r>
            <a:r>
              <a:rPr lang="en-US" sz="2800" baseline="30000" dirty="0" smtClean="0">
                <a:solidFill>
                  <a:srgbClr val="FFFF00"/>
                </a:solidFill>
              </a:rPr>
              <a:t>  </a:t>
            </a:r>
            <a:r>
              <a:rPr lang="en-US" sz="2800" dirty="0" smtClean="0">
                <a:solidFill>
                  <a:srgbClr val="FFFF00"/>
                </a:solidFill>
              </a:rPr>
              <a:t>True for orbit, rotation, or full-body pulsation</a:t>
            </a:r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  Neutron star: </a:t>
            </a:r>
            <a:r>
              <a:rPr lang="en-US" sz="2800" dirty="0" smtClean="0">
                <a:solidFill>
                  <a:srgbClr val="FFFF00"/>
                </a:solidFill>
              </a:rPr>
              <a:t>~1200-2000 </a:t>
            </a:r>
            <a:r>
              <a:rPr lang="en-US" sz="2800" dirty="0">
                <a:solidFill>
                  <a:srgbClr val="FFFF00"/>
                </a:solidFill>
              </a:rPr>
              <a:t>Hz</a:t>
            </a:r>
          </a:p>
          <a:p>
            <a:r>
              <a:rPr lang="en-US" sz="2800" dirty="0">
                <a:solidFill>
                  <a:srgbClr val="FFFF00"/>
                </a:solidFill>
              </a:rPr>
              <a:t>  White dwarf: up to ~1 </a:t>
            </a:r>
            <a:r>
              <a:rPr lang="en-US" sz="2800" dirty="0" smtClean="0">
                <a:solidFill>
                  <a:srgbClr val="FFFF00"/>
                </a:solidFill>
              </a:rPr>
              <a:t>Hz (but see later)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32FF-D649-AE43-999F-CBE489A392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/>
              <a:t>The Most Massive WD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8229600" cy="2185988"/>
          </a:xfrm>
        </p:spPr>
        <p:txBody>
          <a:bodyPr/>
          <a:lstStyle/>
          <a:p>
            <a:r>
              <a:rPr lang="en-US" sz="2800"/>
              <a:t>~10</a:t>
            </a:r>
            <a:r>
              <a:rPr lang="en-US" sz="2800" baseline="30000"/>
              <a:t>8-9</a:t>
            </a:r>
            <a:r>
              <a:rPr lang="en-US" sz="2800"/>
              <a:t> WD binaries in Milky Way</a:t>
            </a:r>
          </a:p>
          <a:p>
            <a:r>
              <a:rPr lang="en-US" sz="2800"/>
              <a:t>Even small fraction with M~1.4 M</a:t>
            </a:r>
            <a:r>
              <a:rPr lang="en-US" sz="2800" baseline="-25000"/>
              <a:t>sun</a:t>
            </a:r>
            <a:r>
              <a:rPr lang="en-US" sz="2800"/>
              <a:t> gives large number; new category of sources</a:t>
            </a:r>
          </a:p>
        </p:txBody>
      </p:sp>
      <p:pic>
        <p:nvPicPr>
          <p:cNvPr id="389127" name="Picture 7" descr="mass_radius_web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2598738"/>
            <a:ext cx="5257800" cy="3906837"/>
          </a:xfrm>
        </p:spPr>
      </p:pic>
      <p:sp>
        <p:nvSpPr>
          <p:cNvPr id="389128" name="Text Box 8"/>
          <p:cNvSpPr txBox="1">
            <a:spLocks noChangeArrowheads="1"/>
          </p:cNvSpPr>
          <p:nvPr/>
        </p:nvSpPr>
        <p:spPr bwMode="auto">
          <a:xfrm>
            <a:off x="1143000" y="6491288"/>
            <a:ext cx="6588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http://cococubed.asu.edu/images/coldwd/mass_radius_web.jpg</a:t>
            </a:r>
          </a:p>
        </p:txBody>
      </p:sp>
      <p:sp>
        <p:nvSpPr>
          <p:cNvPr id="389129" name="AutoShape 9"/>
          <p:cNvSpPr>
            <a:spLocks noChangeArrowheads="1"/>
          </p:cNvSpPr>
          <p:nvPr/>
        </p:nvSpPr>
        <p:spPr bwMode="auto">
          <a:xfrm>
            <a:off x="6172200" y="4419600"/>
            <a:ext cx="3810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30" name="Line 10"/>
          <p:cNvSpPr>
            <a:spLocks noChangeShapeType="1"/>
          </p:cNvSpPr>
          <p:nvPr/>
        </p:nvSpPr>
        <p:spPr bwMode="auto">
          <a:xfrm flipH="1">
            <a:off x="6553200" y="464820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31" name="Text Box 11"/>
          <p:cNvSpPr txBox="1">
            <a:spLocks noChangeArrowheads="1"/>
          </p:cNvSpPr>
          <p:nvPr/>
        </p:nvSpPr>
        <p:spPr bwMode="auto">
          <a:xfrm>
            <a:off x="7299325" y="4383088"/>
            <a:ext cx="142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f</a:t>
            </a:r>
            <a:r>
              <a:rPr lang="en-US" sz="2400" baseline="-25000"/>
              <a:t>GW</a:t>
            </a:r>
            <a:r>
              <a:rPr lang="en-US" sz="2400"/>
              <a:t>=1 Hz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9131-0B2C-804D-BC29-343070209E3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Cares </a:t>
            </a:r>
            <a:r>
              <a:rPr lang="en-US" dirty="0" smtClean="0"/>
              <a:t>About </a:t>
            </a:r>
            <a:r>
              <a:rPr lang="en-US" dirty="0" smtClean="0"/>
              <a:t>Massive WD?</a:t>
            </a:r>
            <a:endParaRPr lang="en-US" dirty="0"/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Precise maximum mass depends on composition, other properties</a:t>
            </a:r>
          </a:p>
          <a:p>
            <a:r>
              <a:rPr lang="en-US" dirty="0"/>
              <a:t>Massive WD (in binaries with normal stars) </a:t>
            </a:r>
            <a:r>
              <a:rPr lang="en-US" dirty="0" smtClean="0"/>
              <a:t>possible Type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SNe</a:t>
            </a:r>
            <a:r>
              <a:rPr lang="en-US" dirty="0"/>
              <a:t> </a:t>
            </a:r>
            <a:r>
              <a:rPr lang="en-US" dirty="0" smtClean="0"/>
              <a:t>progenitors</a:t>
            </a:r>
            <a:endParaRPr lang="en-US" dirty="0"/>
          </a:p>
          <a:p>
            <a:r>
              <a:rPr lang="en-US" dirty="0"/>
              <a:t>Mergers would be spectacular but short-lived EM events                                           </a:t>
            </a:r>
            <a:r>
              <a:rPr lang="en-US" dirty="0">
                <a:solidFill>
                  <a:srgbClr val="FFFF00"/>
                </a:solidFill>
              </a:rPr>
              <a:t>How much lead time do we have?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0A47-6971-3044-8D06-E3ACE9568EC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Advance Warning of Merger</a:t>
            </a:r>
          </a:p>
        </p:txBody>
      </p:sp>
      <p:sp>
        <p:nvSpPr>
          <p:cNvPr id="39424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EM counterparts to mergers: lots of info!  </a:t>
            </a:r>
            <a:r>
              <a:rPr lang="en-US" sz="2800" dirty="0">
                <a:solidFill>
                  <a:srgbClr val="FFFF00"/>
                </a:solidFill>
              </a:rPr>
              <a:t>Precise localization     Nature of transients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Time to merger scales as f</a:t>
            </a:r>
            <a:r>
              <a:rPr lang="en-US" sz="2800" baseline="-25000" dirty="0"/>
              <a:t>init</a:t>
            </a:r>
            <a:r>
              <a:rPr lang="en-US" sz="2800" baseline="30000" dirty="0"/>
              <a:t>-8/3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At </a:t>
            </a:r>
            <a:r>
              <a:rPr lang="en-US" sz="2800" dirty="0" smtClean="0"/>
              <a:t>3 </a:t>
            </a:r>
            <a:r>
              <a:rPr lang="en-US" sz="2800" dirty="0"/>
              <a:t>Hz, could be identified </a:t>
            </a:r>
            <a:r>
              <a:rPr lang="en-US" sz="2800" dirty="0" smtClean="0"/>
              <a:t>hours in </a:t>
            </a:r>
            <a:r>
              <a:rPr lang="en-US" sz="2800" dirty="0"/>
              <a:t>advance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Key: how soon could GW be localized?    </a:t>
            </a:r>
            <a:r>
              <a:rPr lang="en-US" sz="2800" dirty="0">
                <a:solidFill>
                  <a:srgbClr val="FFFF00"/>
                </a:solidFill>
              </a:rPr>
              <a:t>Rotation of Earth?</a:t>
            </a:r>
            <a:endParaRPr lang="en-US" sz="2800" dirty="0"/>
          </a:p>
        </p:txBody>
      </p:sp>
      <p:pic>
        <p:nvPicPr>
          <p:cNvPr id="394247" name="Picture 1031" descr="ins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1524000"/>
            <a:ext cx="4495800" cy="4495800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FEC9-DDAC-AF46-B5A3-9320F5CE43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Nonzero Eccentricities?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267200" cy="4953000"/>
          </a:xfrm>
        </p:spPr>
        <p:txBody>
          <a:bodyPr/>
          <a:lstStyle/>
          <a:p>
            <a:r>
              <a:rPr lang="en-US" sz="2800" dirty="0"/>
              <a:t>Usually, think of binary GW as circular   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rgbClr val="FFFF00"/>
                </a:solidFill>
              </a:rPr>
              <a:t>~</a:t>
            </a:r>
            <a:r>
              <a:rPr lang="en-US" sz="2800" dirty="0">
                <a:solidFill>
                  <a:srgbClr val="FFFF00"/>
                </a:solidFill>
              </a:rPr>
              <a:t>true for &gt;10 Hz or field binaries</a:t>
            </a:r>
            <a:endParaRPr lang="en-US" sz="2800" dirty="0"/>
          </a:p>
          <a:p>
            <a:r>
              <a:rPr lang="en-US" sz="2800" dirty="0"/>
              <a:t>Dynamical interactions can change, e.g., </a:t>
            </a:r>
            <a:r>
              <a:rPr lang="en-US" sz="2800" dirty="0" err="1"/>
              <a:t>Kozai</a:t>
            </a:r>
            <a:r>
              <a:rPr lang="en-US" sz="2800" dirty="0"/>
              <a:t> in dense </a:t>
            </a:r>
            <a:r>
              <a:rPr lang="en-US" sz="2800" dirty="0" smtClean="0"/>
              <a:t>systems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FFFF00"/>
                </a:solidFill>
              </a:rPr>
              <a:t>Eccentric </a:t>
            </a:r>
            <a:r>
              <a:rPr lang="en-US" sz="2800" dirty="0" err="1" smtClean="0">
                <a:solidFill>
                  <a:srgbClr val="FFFF00"/>
                </a:solidFill>
              </a:rPr>
              <a:t>Kozai</a:t>
            </a:r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/>
              <a:t>e~1/f for e&lt;&lt;1</a:t>
            </a:r>
          </a:p>
          <a:p>
            <a:r>
              <a:rPr lang="en-US" sz="2800" dirty="0"/>
              <a:t>Low </a:t>
            </a:r>
            <a:r>
              <a:rPr lang="en-US" sz="2800" dirty="0" err="1"/>
              <a:t>freq</a:t>
            </a:r>
            <a:r>
              <a:rPr lang="en-US" sz="2800" dirty="0"/>
              <a:t> important for inferring dynamic origin</a:t>
            </a:r>
          </a:p>
        </p:txBody>
      </p:sp>
      <p:pic>
        <p:nvPicPr>
          <p:cNvPr id="398341" name="Picture 5" descr="wen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849438"/>
            <a:ext cx="4495800" cy="3654425"/>
          </a:xfrm>
        </p:spPr>
      </p:pic>
      <p:sp>
        <p:nvSpPr>
          <p:cNvPr id="398342" name="Text Box 6"/>
          <p:cNvSpPr txBox="1">
            <a:spLocks noChangeArrowheads="1"/>
          </p:cNvSpPr>
          <p:nvPr/>
        </p:nvSpPr>
        <p:spPr bwMode="auto">
          <a:xfrm>
            <a:off x="4477187" y="5486400"/>
            <a:ext cx="46663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/>
              <a:t>               L</a:t>
            </a:r>
            <a:r>
              <a:rPr lang="en-US" sz="2400" dirty="0"/>
              <a:t>. Wen </a:t>
            </a:r>
            <a:r>
              <a:rPr lang="en-US" sz="2400" dirty="0" smtClean="0"/>
              <a:t>2002</a:t>
            </a:r>
          </a:p>
          <a:p>
            <a:r>
              <a:rPr lang="en-US" sz="2400" dirty="0" smtClean="0"/>
              <a:t>Following Miller </a:t>
            </a:r>
            <a:r>
              <a:rPr lang="en-US" sz="2400" dirty="0" smtClean="0"/>
              <a:t>&amp; Hamilton 2002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FEC9-DDAC-AF46-B5A3-9320F5CE43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4495800" y="1600200"/>
            <a:ext cx="4648200" cy="3505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0" i="0" u="none" strike="noStrike" cap="none" normalizeH="0" baseline="0">
              <a:ln>
                <a:noFill/>
              </a:ln>
              <a:solidFill>
                <a:srgbClr val="333399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Plunges into IMBHs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r>
              <a:rPr lang="en-US" sz="2800" dirty="0" smtClean="0"/>
              <a:t>You can get some leakage to higher </a:t>
            </a:r>
            <a:r>
              <a:rPr lang="en-US" sz="2800" dirty="0" err="1" smtClean="0"/>
              <a:t>freq</a:t>
            </a:r>
            <a:r>
              <a:rPr lang="en-US" sz="2800" dirty="0" smtClean="0"/>
              <a:t> with plunge</a:t>
            </a:r>
          </a:p>
          <a:p>
            <a:r>
              <a:rPr lang="en-US" sz="2800" dirty="0" smtClean="0"/>
              <a:t>WD disrupted but bulk moves along same trajectory</a:t>
            </a:r>
          </a:p>
          <a:p>
            <a:r>
              <a:rPr lang="en-US" sz="2800" dirty="0" smtClean="0"/>
              <a:t>Evidence of IMBH?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FFFF00"/>
                </a:solidFill>
              </a:rPr>
              <a:t>This, or IMBH-IMBH, could be first direct proof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17" name="Content Placeholder 16" descr="hvsw.pd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342" b="-32342"/>
          <a:stretch>
            <a:fillRect/>
          </a:stretch>
        </p:blipFill>
        <p:spPr>
          <a:xfrm>
            <a:off x="4495800" y="762000"/>
            <a:ext cx="4495800" cy="5038336"/>
          </a:xfrm>
        </p:spPr>
      </p:pic>
      <p:sp>
        <p:nvSpPr>
          <p:cNvPr id="18" name="TextBox 17"/>
          <p:cNvSpPr txBox="1"/>
          <p:nvPr/>
        </p:nvSpPr>
        <p:spPr>
          <a:xfrm>
            <a:off x="5791200" y="1219200"/>
            <a:ext cx="1865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Haas et al. 2012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00600" y="5257800"/>
            <a:ext cx="40336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sun</a:t>
            </a:r>
            <a:r>
              <a:rPr lang="en-US" dirty="0" smtClean="0"/>
              <a:t> BH, 1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sun</a:t>
            </a:r>
            <a:r>
              <a:rPr lang="en-US" dirty="0" smtClean="0"/>
              <a:t> WD, penetration</a:t>
            </a:r>
          </a:p>
          <a:p>
            <a:r>
              <a:rPr lang="en-US" dirty="0" smtClean="0"/>
              <a:t>factors of 6 and 8; assume 20 </a:t>
            </a:r>
            <a:r>
              <a:rPr lang="en-US" dirty="0" err="1" smtClean="0"/>
              <a:t>kpc</a:t>
            </a:r>
            <a:r>
              <a:rPr lang="en-US" dirty="0" smtClean="0"/>
              <a:t> for</a:t>
            </a:r>
          </a:p>
          <a:p>
            <a:r>
              <a:rPr lang="en-US" dirty="0" smtClean="0"/>
              <a:t>distance of source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FEC9-DDAC-AF46-B5A3-9320F5CE43D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27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 and BH masses</a:t>
            </a:r>
            <a:endParaRPr lang="en-US" dirty="0"/>
          </a:p>
        </p:txBody>
      </p:sp>
      <p:sp>
        <p:nvSpPr>
          <p:cNvPr id="1709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4038600" cy="4953000"/>
          </a:xfrm>
        </p:spPr>
        <p:txBody>
          <a:bodyPr/>
          <a:lstStyle/>
          <a:p>
            <a:r>
              <a:rPr lang="en-US" sz="2400" dirty="0" smtClean="0"/>
              <a:t>Chirp mass is easy:</a:t>
            </a:r>
            <a:br>
              <a:rPr lang="en-US" sz="2400" dirty="0" smtClean="0"/>
            </a:br>
            <a:r>
              <a:rPr lang="en-US" sz="2400" dirty="0" err="1">
                <a:solidFill>
                  <a:srgbClr val="FFFF00"/>
                </a:solidFill>
              </a:rPr>
              <a:t>df</a:t>
            </a:r>
            <a:r>
              <a:rPr lang="en-US" sz="2400" dirty="0">
                <a:solidFill>
                  <a:srgbClr val="FFFF00"/>
                </a:solidFill>
              </a:rPr>
              <a:t>/dt~</a:t>
            </a:r>
            <a:r>
              <a:rPr lang="en-US" sz="2400" dirty="0">
                <a:solidFill>
                  <a:srgbClr val="FFFF00"/>
                </a:solidFill>
                <a:latin typeface="Symbol"/>
              </a:rPr>
              <a:t>h</a:t>
            </a:r>
            <a:r>
              <a:rPr lang="en-US" sz="2400" dirty="0">
                <a:solidFill>
                  <a:srgbClr val="FFFF00"/>
                </a:solidFill>
              </a:rPr>
              <a:t>M</a:t>
            </a:r>
            <a:r>
              <a:rPr lang="en-US" sz="2400" baseline="30000" dirty="0">
                <a:solidFill>
                  <a:srgbClr val="FFFF00"/>
                </a:solidFill>
              </a:rPr>
              <a:t>5/3</a:t>
            </a:r>
            <a:r>
              <a:rPr lang="en-US" sz="2400" dirty="0">
                <a:solidFill>
                  <a:srgbClr val="FFFF00"/>
                </a:solidFill>
              </a:rPr>
              <a:t>f</a:t>
            </a:r>
            <a:r>
              <a:rPr lang="en-US" sz="2400" baseline="30000" dirty="0">
                <a:solidFill>
                  <a:srgbClr val="FFFF00"/>
                </a:solidFill>
              </a:rPr>
              <a:t>11/</a:t>
            </a:r>
            <a:r>
              <a:rPr lang="en-US" sz="2400" baseline="30000" dirty="0" smtClean="0">
                <a:solidFill>
                  <a:srgbClr val="FFFF00"/>
                </a:solidFill>
              </a:rPr>
              <a:t>3</a:t>
            </a:r>
            <a:endParaRPr lang="en-US" sz="2400" dirty="0"/>
          </a:p>
          <a:p>
            <a:r>
              <a:rPr lang="en-US" sz="2400" dirty="0" smtClean="0"/>
              <a:t>Getting both masses requires symmetric mass ratio </a:t>
            </a:r>
            <a:r>
              <a:rPr lang="en-US" sz="2400" dirty="0" smtClean="0">
                <a:latin typeface="Symbol"/>
              </a:rPr>
              <a:t>h</a:t>
            </a:r>
            <a:r>
              <a:rPr lang="en-US" sz="2400" dirty="0" smtClean="0"/>
              <a:t>=m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/M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Need higher</a:t>
            </a:r>
            <a:r>
              <a:rPr lang="en-US" sz="2400" dirty="0"/>
              <a:t>-</a:t>
            </a:r>
            <a:r>
              <a:rPr lang="en-US" sz="2400" dirty="0" smtClean="0"/>
              <a:t>order, high </a:t>
            </a:r>
            <a:r>
              <a:rPr lang="en-US" sz="2400" dirty="0" err="1" smtClean="0"/>
              <a:t>freq</a:t>
            </a:r>
            <a:r>
              <a:rPr lang="en-US" sz="2400" dirty="0" smtClean="0"/>
              <a:t> </a:t>
            </a:r>
            <a:r>
              <a:rPr lang="en-US" sz="2400" dirty="0"/>
              <a:t>effects in </a:t>
            </a:r>
            <a:r>
              <a:rPr lang="en-US" sz="2400" dirty="0" smtClean="0"/>
              <a:t>GW</a:t>
            </a:r>
            <a:endParaRPr lang="en-US" sz="2400" dirty="0"/>
          </a:p>
          <a:p>
            <a:r>
              <a:rPr lang="en-US" sz="2400" dirty="0" err="1" smtClean="0"/>
              <a:t>aLIGO</a:t>
            </a:r>
            <a:r>
              <a:rPr lang="en-US" sz="2400" dirty="0" smtClean="0"/>
              <a:t>/Virgo at SNR=15: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FF00"/>
                </a:solidFill>
                <a:latin typeface="Symbol" charset="0"/>
              </a:rPr>
              <a:t></a:t>
            </a:r>
            <a:r>
              <a:rPr lang="en-US" sz="2400" dirty="0">
                <a:solidFill>
                  <a:srgbClr val="FFFF00"/>
                </a:solidFill>
                <a:latin typeface="Symbol" charset="0"/>
              </a:rPr>
              <a:t></a:t>
            </a:r>
            <a:r>
              <a:rPr lang="en-US" sz="2400" dirty="0">
                <a:solidFill>
                  <a:srgbClr val="FFFF00"/>
                </a:solidFill>
              </a:rPr>
              <a:t>~0.007</a:t>
            </a:r>
          </a:p>
          <a:p>
            <a:r>
              <a:rPr lang="en-US" sz="2400" dirty="0" smtClean="0"/>
              <a:t>Bad for NS-NS; okay for NS-BH, but better high-</a:t>
            </a:r>
            <a:r>
              <a:rPr lang="en-US" sz="2400" dirty="0" err="1" smtClean="0"/>
              <a:t>freq</a:t>
            </a:r>
            <a:r>
              <a:rPr lang="en-US" sz="2400" dirty="0" smtClean="0"/>
              <a:t> sensitivity is a must!</a:t>
            </a:r>
            <a:endParaRPr lang="en-US" sz="2400" dirty="0"/>
          </a:p>
        </p:txBody>
      </p:sp>
      <p:pic>
        <p:nvPicPr>
          <p:cNvPr id="1709060" name="Picture 4" descr="et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843088"/>
            <a:ext cx="4114800" cy="3916362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FEC9-DDAC-AF46-B5A3-9320F5CE43D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0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VERSION" val="2000"/>
</p:tagLst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" b="0" i="0" u="none" strike="noStrike" cap="none" normalizeH="0" baseline="0">
            <a:ln>
              <a:noFill/>
            </a:ln>
            <a:solidFill>
              <a:srgbClr val="333399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" b="0" i="0" u="none" strike="noStrike" cap="none" normalizeH="0" baseline="0">
            <a:ln>
              <a:noFill/>
            </a:ln>
            <a:solidFill>
              <a:srgbClr val="333399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3124</TotalTime>
  <Words>865</Words>
  <Application>Microsoft Macintosh PowerPoint</Application>
  <PresentationFormat>On-screen Show (4:3)</PresentationFormat>
  <Paragraphs>137</Paragraphs>
  <Slides>19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GW sources from a few Hz to a few kHz</vt:lpstr>
      <vt:lpstr>Outline</vt:lpstr>
      <vt:lpstr>Frequency of Waves</vt:lpstr>
      <vt:lpstr>The Most Massive WD</vt:lpstr>
      <vt:lpstr>Who Cares About Massive WD?</vt:lpstr>
      <vt:lpstr>Advance Warning of Merger</vt:lpstr>
      <vt:lpstr>Nonzero Eccentricities?</vt:lpstr>
      <vt:lpstr>Plunges into IMBHs</vt:lpstr>
      <vt:lpstr>NS and BH masses</vt:lpstr>
      <vt:lpstr>NS Radius: Phase Accumulation</vt:lpstr>
      <vt:lpstr>NS Modes</vt:lpstr>
      <vt:lpstr>GW from Supernovae</vt:lpstr>
      <vt:lpstr>Conclusions</vt:lpstr>
      <vt:lpstr>Amplitude of Gravitational Waves</vt:lpstr>
      <vt:lpstr>Context and Connections of IMBH</vt:lpstr>
      <vt:lpstr>Why Are We Not Sure?</vt:lpstr>
      <vt:lpstr>IMBH-IMBH Visibility</vt:lpstr>
      <vt:lpstr>Formation of IMBHs</vt:lpstr>
      <vt:lpstr>Open Question: Mass Function?</vt:lpstr>
    </vt:vector>
  </TitlesOfParts>
  <Company>Ohio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10: The Sun--Our Star</dc:title>
  <dc:creator>Brooks/Cole</dc:creator>
  <cp:lastModifiedBy>John Ohlmacher</cp:lastModifiedBy>
  <cp:revision>416</cp:revision>
  <dcterms:created xsi:type="dcterms:W3CDTF">2003-02-23T04:28:17Z</dcterms:created>
  <dcterms:modified xsi:type="dcterms:W3CDTF">2012-05-14T17:28:59Z</dcterms:modified>
</cp:coreProperties>
</file>