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57" r:id="rId2"/>
    <p:sldId id="526" r:id="rId3"/>
    <p:sldId id="511" r:id="rId4"/>
    <p:sldId id="512" r:id="rId5"/>
    <p:sldId id="509" r:id="rId6"/>
    <p:sldId id="520" r:id="rId7"/>
    <p:sldId id="524" r:id="rId8"/>
    <p:sldId id="500" r:id="rId9"/>
    <p:sldId id="528" r:id="rId10"/>
    <p:sldId id="513" r:id="rId11"/>
    <p:sldId id="507" r:id="rId12"/>
    <p:sldId id="508" r:id="rId13"/>
    <p:sldId id="521" r:id="rId14"/>
    <p:sldId id="514" r:id="rId15"/>
    <p:sldId id="515" r:id="rId16"/>
    <p:sldId id="516" r:id="rId17"/>
    <p:sldId id="517" r:id="rId18"/>
    <p:sldId id="518" r:id="rId19"/>
    <p:sldId id="525" r:id="rId20"/>
    <p:sldId id="519" r:id="rId21"/>
    <p:sldId id="522" r:id="rId22"/>
    <p:sldId id="523" r:id="rId23"/>
    <p:sldId id="527" r:id="rId24"/>
  </p:sldIdLst>
  <p:sldSz cx="9144000" cy="6858000" type="letter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iLynn Billingsley" initials="G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080FF"/>
    <a:srgbClr val="000080"/>
    <a:srgbClr val="000000"/>
    <a:srgbClr val="E6E6E6"/>
    <a:srgbClr val="008000"/>
    <a:srgbClr val="FDF263"/>
    <a:srgbClr val="E9FE7E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51" autoAdjust="0"/>
    <p:restoredTop sz="86124" autoAdjust="0"/>
  </p:normalViewPr>
  <p:slideViewPr>
    <p:cSldViewPr>
      <p:cViewPr>
        <p:scale>
          <a:sx n="112" d="100"/>
          <a:sy n="112" d="100"/>
        </p:scale>
        <p:origin x="-8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18A464CB-F460-0E41-9447-C5EF6C7FA65C}" type="datetime1">
              <a:rPr lang="en-US"/>
              <a:pPr>
                <a:defRPr/>
              </a:pPr>
              <a:t>5/15/12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2FE320B8-AB2D-574F-AF3E-B6143581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algn="l" defTabSz="923925">
              <a:defRPr sz="11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1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6425"/>
            <a:ext cx="50260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l" defTabSz="923925">
              <a:defRPr sz="11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4" tIns="46147" rIns="92294" bIns="4614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100" smtClean="0">
                <a:latin typeface="Symbol" charset="0"/>
              </a:defRPr>
            </a:lvl1pPr>
          </a:lstStyle>
          <a:p>
            <a:pPr>
              <a:defRPr/>
            </a:pPr>
            <a:fld id="{5B2BE5A7-0AF9-3940-A9C2-B6A49742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74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B5603E-7404-CE49-AA3B-3BC81952A98B}" type="slidenum">
              <a:rPr lang="en-US" sz="1100">
                <a:latin typeface="Symbol" charset="0"/>
              </a:rPr>
              <a:pPr/>
              <a:t>1</a:t>
            </a:fld>
            <a:endParaRPr lang="en-US" sz="1100">
              <a:latin typeface="Symbo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Originally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asked to present the truth about the optics…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surface 2</a:t>
            </a:r>
          </a:p>
          <a:p>
            <a:r>
              <a:rPr lang="en-US" dirty="0" smtClean="0"/>
              <a:t>Represents the optical path length that had to be removed to create a flat transmitted </a:t>
            </a:r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Specification is &lt; 0.7nm </a:t>
            </a:r>
            <a:r>
              <a:rPr lang="en-US" dirty="0" err="1" smtClean="0"/>
              <a:t>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mirror was never coated</a:t>
            </a:r>
          </a:p>
          <a:p>
            <a:pPr algn="l"/>
            <a:r>
              <a:rPr lang="en-US" sz="1200" dirty="0" smtClean="0"/>
              <a:t>Implies scatter loss Of ~ 70ppm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a full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Scatter:  calculation based on 2 X 0.09  nm </a:t>
            </a:r>
            <a:r>
              <a:rPr lang="en-US" dirty="0" err="1" smtClean="0"/>
              <a:t>rms</a:t>
            </a:r>
            <a:r>
              <a:rPr lang="en-US" dirty="0" smtClean="0"/>
              <a:t> average (PSD integrated - Tinsley) microroughness over our requirement range.</a:t>
            </a:r>
          </a:p>
          <a:p>
            <a:r>
              <a:rPr lang="en-US" dirty="0" smtClean="0"/>
              <a:t>Defects: Measured scatter from ETM04/ETM02</a:t>
            </a:r>
            <a:endParaRPr lang="en-US" baseline="0" dirty="0" smtClean="0"/>
          </a:p>
          <a:p>
            <a:r>
              <a:rPr lang="en-US" baseline="0" dirty="0" smtClean="0"/>
              <a:t>Surface error:  Max ETM is 4.6, Max ITM is 2.5, cavity total 7.1</a:t>
            </a:r>
          </a:p>
          <a:p>
            <a:r>
              <a:rPr lang="en-US" baseline="0" dirty="0" smtClean="0"/>
              <a:t>LMA does not yet have a trial run on ETM HR – no transmission data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is = no post deposition anneal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WATCH THE BLUE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2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As-Is = No post deposition anneal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350C post</a:t>
            </a:r>
            <a:r>
              <a:rPr lang="en-US" baseline="0" dirty="0" smtClean="0"/>
              <a:t> deposition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350 C. post </a:t>
            </a:r>
            <a:r>
              <a:rPr lang="en-US" dirty="0" err="1" smtClean="0"/>
              <a:t>depsition</a:t>
            </a:r>
            <a:r>
              <a:rPr lang="en-US" dirty="0" smtClean="0"/>
              <a:t> anneal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2BE5A7-0AF9-3940-A9C2-B6A497423D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n-US" sz="900" b="0" i="1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808039-2811-CE4F-9EB6-95C0A1ED3366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76200" y="6553200"/>
            <a:ext cx="621715" cy="1231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/>
              <a:t>G1200565-v1 </a:t>
            </a:r>
          </a:p>
        </p:txBody>
      </p:sp>
    </p:spTree>
    <p:extLst>
      <p:ext uri="{BB962C8B-B14F-4D97-AF65-F5344CB8AC3E}">
        <p14:creationId xmlns:p14="http://schemas.microsoft.com/office/powerpoint/2010/main" val="140736487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n-US" sz="900" b="0" i="1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DB4C7-CFEC-3D47-A9D9-7ACD4F9DDCEA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76200" y="6553200"/>
            <a:ext cx="9325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G1200565-v1</a:t>
            </a:r>
            <a:r>
              <a:rPr lang="en-US" b="0" dirty="0" smtClean="0"/>
              <a:t> </a:t>
            </a:r>
          </a:p>
          <a:p>
            <a:pPr algn="l">
              <a:defRPr/>
            </a:pPr>
            <a:r>
              <a:rPr lang="en-US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7120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8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b="0" i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8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900" b="0" i="1" smtClean="0">
                <a:latin typeface="Helvetica" charset="0"/>
              </a:defRPr>
            </a:lvl1pPr>
          </a:lstStyle>
          <a:p>
            <a:pPr>
              <a:defRPr/>
            </a:pPr>
            <a:fld id="{583C643B-A893-1D4D-9580-40A5CDD3B34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Photo Editor Photo" r:id="rId5" imgW="4409524" imgH="3219899" progId="MSPhotoEd.3">
                  <p:embed/>
                </p:oleObj>
              </mc:Choice>
              <mc:Fallback>
                <p:oleObj name="Photo Editor Photo" r:id="rId5" imgW="4409524" imgH="3219899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n-US" sz="900" b="0" i="1">
              <a:solidFill>
                <a:srgbClr val="000080"/>
              </a:solidFill>
            </a:endParaRPr>
          </a:p>
        </p:txBody>
      </p:sp>
      <p:sp>
        <p:nvSpPr>
          <p:cNvPr id="738317" name="Text Box 13"/>
          <p:cNvSpPr txBox="1">
            <a:spLocks noChangeArrowheads="1"/>
          </p:cNvSpPr>
          <p:nvPr userDrawn="1"/>
        </p:nvSpPr>
        <p:spPr bwMode="auto">
          <a:xfrm>
            <a:off x="76200" y="6553200"/>
            <a:ext cx="621715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/>
              <a:t>G1200565-v1</a:t>
            </a:r>
            <a:r>
              <a:rPr lang="en-US" b="0" dirty="0" smtClean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5A843E-F12E-5041-AC63-33A351567342}" type="slidenum">
              <a:rPr lang="en-US" sz="900" b="0">
                <a:latin typeface="Helvetica" charset="0"/>
              </a:rPr>
              <a:pPr/>
              <a:t>1</a:t>
            </a:fld>
            <a:endParaRPr lang="en-US" sz="1400" b="0" i="0">
              <a:latin typeface="Helvetica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942013" y="265113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b="0">
                <a:latin typeface="Times New Roman" charset="0"/>
              </a:rPr>
              <a:t>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0" y="2085975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The reality of Mirrors? 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629025"/>
            <a:ext cx="6400800" cy="866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GWADW May 15, 2012</a:t>
            </a:r>
            <a:endParaRPr lang="en-US" sz="1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04800" y="4745038"/>
            <a:ext cx="8534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2000" b="0" dirty="0">
                <a:solidFill>
                  <a:schemeClr val="tx2"/>
                </a:solidFill>
              </a:rPr>
              <a:t>GariLynn </a:t>
            </a:r>
            <a:r>
              <a:rPr lang="en-US" sz="2000" b="0" dirty="0" smtClean="0">
                <a:solidFill>
                  <a:schemeClr val="tx2"/>
                </a:solidFill>
              </a:rPr>
              <a:t>Billingsley</a:t>
            </a:r>
          </a:p>
          <a:p>
            <a:pPr>
              <a:spcBef>
                <a:spcPct val="10000"/>
              </a:spcBef>
            </a:pPr>
            <a:r>
              <a:rPr lang="en-US" sz="2000" b="0" dirty="0" err="1" smtClean="0">
                <a:solidFill>
                  <a:schemeClr val="tx2"/>
                </a:solidFill>
              </a:rPr>
              <a:t>Liyuan</a:t>
            </a:r>
            <a:r>
              <a:rPr lang="en-US" sz="2000" b="0" dirty="0" smtClean="0">
                <a:solidFill>
                  <a:schemeClr val="tx2"/>
                </a:solidFill>
              </a:rPr>
              <a:t> Zhang</a:t>
            </a:r>
          </a:p>
          <a:p>
            <a:pPr>
              <a:spcBef>
                <a:spcPct val="10000"/>
              </a:spcBef>
            </a:pPr>
            <a:r>
              <a:rPr lang="en-US" sz="2000" b="0" dirty="0" err="1" smtClean="0">
                <a:solidFill>
                  <a:schemeClr val="tx2"/>
                </a:solidFill>
              </a:rPr>
              <a:t>Zygo</a:t>
            </a:r>
            <a:r>
              <a:rPr lang="en-US" sz="2000" b="0" dirty="0" smtClean="0">
                <a:solidFill>
                  <a:schemeClr val="tx2"/>
                </a:solidFill>
              </a:rPr>
              <a:t>…</a:t>
            </a:r>
          </a:p>
          <a:p>
            <a:pPr>
              <a:spcBef>
                <a:spcPct val="10000"/>
              </a:spcBef>
            </a:pPr>
            <a:r>
              <a:rPr lang="en-US" sz="2000" b="0" dirty="0" smtClean="0">
                <a:solidFill>
                  <a:schemeClr val="tx2"/>
                </a:solidFill>
              </a:rPr>
              <a:t>CSIRO…</a:t>
            </a:r>
            <a:endParaRPr lang="en-US" sz="20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Heraeus 3000 series </a:t>
            </a:r>
            <a:r>
              <a:rPr lang="en-US" dirty="0" err="1" smtClean="0"/>
              <a:t>Suprasil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measurable absorption?</a:t>
            </a:r>
            <a:endParaRPr lang="en-US" dirty="0"/>
          </a:p>
        </p:txBody>
      </p:sp>
      <p:pic>
        <p:nvPicPr>
          <p:cNvPr id="5" name="Content Placeholder 4" descr="cp01_abs_1si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24" r="48" b="6376"/>
          <a:stretch/>
        </p:blipFill>
        <p:spPr>
          <a:xfrm>
            <a:off x="1219200" y="1676401"/>
            <a:ext cx="403860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10</a:t>
            </a:fld>
            <a:endParaRPr lang="en-US" sz="1400" i="0"/>
          </a:p>
        </p:txBody>
      </p:sp>
      <p:sp>
        <p:nvSpPr>
          <p:cNvPr id="6" name="TextBox 5"/>
          <p:cNvSpPr txBox="1"/>
          <p:nvPr/>
        </p:nvSpPr>
        <p:spPr>
          <a:xfrm>
            <a:off x="5029200" y="22098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OH content for 3000 series is 100 times lower than for the 300 series glass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Signal (red): 0.21 ppm</a:t>
            </a:r>
          </a:p>
          <a:p>
            <a:pPr algn="l"/>
            <a:r>
              <a:rPr lang="en-US" sz="2400" dirty="0" smtClean="0"/>
              <a:t>Background: 0.10 ppm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61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086600" cy="1143000"/>
          </a:xfrm>
        </p:spPr>
        <p:txBody>
          <a:bodyPr/>
          <a:lstStyle/>
          <a:p>
            <a:r>
              <a:rPr lang="en-US" dirty="0" smtClean="0"/>
              <a:t>Metrology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11</a:t>
            </a:fld>
            <a:endParaRPr lang="en-US" sz="1400" i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6764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Helvetica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Helvetica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err="1" smtClean="0"/>
              <a:t>Zygo</a:t>
            </a:r>
            <a:r>
              <a:rPr lang="en-US" sz="1800" dirty="0" smtClean="0"/>
              <a:t> full aperture interferometer is installed and operating at Caltech</a:t>
            </a:r>
          </a:p>
          <a:p>
            <a:r>
              <a:rPr lang="en-US" sz="1800" dirty="0" smtClean="0"/>
              <a:t>All metrology flats and spheres are complete</a:t>
            </a:r>
          </a:p>
          <a:p>
            <a:r>
              <a:rPr lang="en-US" sz="1800" dirty="0" smtClean="0"/>
              <a:t>The instrument and environment are quite stable, showing a uniform noise floor of 0.1 to 0.15 nm rms.</a:t>
            </a:r>
          </a:p>
          <a:p>
            <a:pPr lvl="1"/>
            <a:r>
              <a:rPr lang="en-US" sz="1800" dirty="0" smtClean="0"/>
              <a:t>Polishing requirement</a:t>
            </a:r>
            <a:br>
              <a:rPr lang="en-US" sz="1800" dirty="0" smtClean="0"/>
            </a:br>
            <a:r>
              <a:rPr lang="en-US" sz="1800" dirty="0" smtClean="0"/>
              <a:t> is 0.3 nm </a:t>
            </a:r>
            <a:r>
              <a:rPr lang="en-US" sz="1800" dirty="0" err="1" smtClean="0"/>
              <a:t>rms</a:t>
            </a:r>
            <a:endParaRPr lang="en-US" sz="1800" dirty="0" smtClean="0"/>
          </a:p>
          <a:p>
            <a:pPr lvl="1"/>
            <a:r>
              <a:rPr lang="en-US" sz="1800" dirty="0" smtClean="0"/>
              <a:t>Vendor reports some surfaces at 0.08 nm </a:t>
            </a:r>
            <a:r>
              <a:rPr lang="en-US" sz="1800" dirty="0" err="1" smtClean="0"/>
              <a:t>rms</a:t>
            </a:r>
            <a:endParaRPr lang="en-US" sz="1800" dirty="0" smtClean="0"/>
          </a:p>
          <a:p>
            <a:r>
              <a:rPr lang="en-US" sz="1800" dirty="0" smtClean="0"/>
              <a:t>Good agreement with</a:t>
            </a:r>
            <a:br>
              <a:rPr lang="en-US" sz="1800" dirty="0" smtClean="0"/>
            </a:br>
            <a:r>
              <a:rPr lang="en-US" sz="1800" dirty="0" smtClean="0"/>
              <a:t>Polishing vendor</a:t>
            </a:r>
            <a:br>
              <a:rPr lang="en-US" sz="1800" dirty="0" smtClean="0"/>
            </a:br>
            <a:r>
              <a:rPr lang="en-US" sz="1800" dirty="0" smtClean="0"/>
              <a:t>measurements</a:t>
            </a:r>
          </a:p>
        </p:txBody>
      </p:sp>
      <p:pic>
        <p:nvPicPr>
          <p:cNvPr id="11" name="Picture 10" descr="DSC_0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822192" cy="25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Figure, before and after coating</a:t>
            </a:r>
            <a:br>
              <a:rPr lang="en-US" dirty="0" smtClean="0"/>
            </a:br>
            <a:r>
              <a:rPr lang="en-US" dirty="0" smtClean="0"/>
              <a:t>measured on different instruments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12</a:t>
            </a:fld>
            <a:endParaRPr lang="en-US" sz="1400" i="0"/>
          </a:p>
        </p:txBody>
      </p:sp>
      <p:pic>
        <p:nvPicPr>
          <p:cNvPr id="8" name="Picture 7" descr="CompareBS02afterCoating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" r="2025" b="64"/>
          <a:stretch/>
        </p:blipFill>
        <p:spPr>
          <a:xfrm>
            <a:off x="-173736" y="2590800"/>
            <a:ext cx="9132746" cy="401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057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measurement after coating by CSIRO</a:t>
            </a:r>
          </a:p>
          <a:p>
            <a:r>
              <a:rPr lang="en-US" dirty="0" smtClean="0"/>
              <a:t> 9.8 nm PV 1.6 nm </a:t>
            </a:r>
            <a:r>
              <a:rPr lang="en-US" dirty="0" err="1" smtClean="0"/>
              <a:t>rms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2057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Polisher (</a:t>
            </a:r>
            <a:r>
              <a:rPr lang="en-US" dirty="0" err="1" smtClean="0"/>
              <a:t>Zygo</a:t>
            </a:r>
            <a:r>
              <a:rPr lang="en-US" dirty="0" smtClean="0"/>
              <a:t> EPO) measurement</a:t>
            </a:r>
          </a:p>
          <a:p>
            <a:r>
              <a:rPr lang="en-US" dirty="0" smtClean="0"/>
              <a:t> 11.4 nm PV 1.7 nm </a:t>
            </a:r>
            <a:r>
              <a:rPr lang="en-US" dirty="0" err="1" smtClean="0"/>
              <a:t>rms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7526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diameter same color scale</a:t>
            </a:r>
          </a:p>
        </p:txBody>
      </p:sp>
    </p:spTree>
    <p:extLst>
      <p:ext uri="{BB962C8B-B14F-4D97-AF65-F5344CB8AC3E}">
        <p14:creationId xmlns:p14="http://schemas.microsoft.com/office/powerpoint/2010/main" val="750347416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coating absorption</a:t>
            </a:r>
            <a:br>
              <a:rPr lang="en-US" dirty="0" smtClean="0"/>
            </a:br>
            <a:r>
              <a:rPr lang="en-US" dirty="0" smtClean="0"/>
              <a:t>surprise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 coating absorption is not the same as HR</a:t>
            </a:r>
          </a:p>
          <a:p>
            <a:pPr lvl="1"/>
            <a:r>
              <a:rPr lang="en-US" dirty="0" smtClean="0"/>
              <a:t>Most IBS HR absorption is now &lt; 1 ppm, AR up to 10 ppm</a:t>
            </a:r>
          </a:p>
          <a:p>
            <a:r>
              <a:rPr lang="en-US" dirty="0" smtClean="0"/>
              <a:t>Many samples used to explore the parameters</a:t>
            </a:r>
          </a:p>
          <a:p>
            <a:pPr lvl="1"/>
            <a:r>
              <a:rPr lang="en-US" u="sng" dirty="0" smtClean="0"/>
              <a:t>Film thickness </a:t>
            </a:r>
            <a:r>
              <a:rPr lang="en-US" dirty="0" smtClean="0"/>
              <a:t>– thinner is more sensitive to annealing temp</a:t>
            </a:r>
          </a:p>
          <a:p>
            <a:pPr lvl="1"/>
            <a:r>
              <a:rPr lang="en-US" u="sng" dirty="0" smtClean="0"/>
              <a:t>Annealing temperature </a:t>
            </a:r>
            <a:r>
              <a:rPr lang="en-US" dirty="0" smtClean="0"/>
              <a:t>– sensitive to 25 C° variations </a:t>
            </a:r>
          </a:p>
          <a:p>
            <a:endParaRPr lang="en-US" dirty="0" smtClean="0"/>
          </a:p>
          <a:p>
            <a:r>
              <a:rPr lang="en-US" dirty="0" smtClean="0"/>
              <a:t>Unintentional experiment:</a:t>
            </a:r>
          </a:p>
          <a:p>
            <a:pPr lvl="1"/>
            <a:r>
              <a:rPr lang="en-US" dirty="0" smtClean="0"/>
              <a:t>~1nm of Silica added to top Silica layer AFTER the initial 400 C  anneal (to tune reflectivity)</a:t>
            </a:r>
          </a:p>
          <a:p>
            <a:pPr lvl="1"/>
            <a:r>
              <a:rPr lang="en-US" dirty="0" smtClean="0"/>
              <a:t>Second anneal at 300 C</a:t>
            </a:r>
            <a:r>
              <a:rPr lang="en-US" dirty="0"/>
              <a:t>°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Absorption of 4 ppm</a:t>
            </a:r>
          </a:p>
          <a:p>
            <a:pPr lvl="1"/>
            <a:r>
              <a:rPr lang="en-US" dirty="0" smtClean="0"/>
              <a:t>Third anneal at 400 C </a:t>
            </a:r>
            <a:r>
              <a:rPr lang="en-US" dirty="0" smtClean="0">
                <a:sym typeface="Wingdings"/>
              </a:rPr>
              <a:t> Absorption &lt; 0.5 ppm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13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193134920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Absorption</a:t>
            </a:r>
            <a:r>
              <a:rPr lang="en-US" dirty="0"/>
              <a:t> </a:t>
            </a:r>
            <a:r>
              <a:rPr lang="en-US" dirty="0" smtClean="0"/>
              <a:t>– 300 C°</a:t>
            </a:r>
            <a:br>
              <a:rPr lang="en-US" dirty="0" smtClean="0"/>
            </a:br>
            <a:r>
              <a:rPr lang="en-US" dirty="0" smtClean="0"/>
              <a:t>Too much absorption</a:t>
            </a:r>
            <a:endParaRPr lang="en-US" dirty="0"/>
          </a:p>
        </p:txBody>
      </p:sp>
      <p:pic>
        <p:nvPicPr>
          <p:cNvPr id="5" name="Content Placeholder 4" descr="137_AR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7" b="-71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14</a:t>
            </a:fld>
            <a:endParaRPr lang="en-US" sz="1400" i="0"/>
          </a:p>
        </p:txBody>
      </p:sp>
      <p:sp>
        <p:nvSpPr>
          <p:cNvPr id="6" name="TextBox 5"/>
          <p:cNvSpPr txBox="1"/>
          <p:nvPr/>
        </p:nvSpPr>
        <p:spPr>
          <a:xfrm>
            <a:off x="2036029" y="5943600"/>
            <a:ext cx="51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of CSIRO AR test sample Measured by Zhang at Caltech</a:t>
            </a:r>
            <a:br>
              <a:rPr lang="en-US" dirty="0" smtClean="0"/>
            </a:br>
            <a:r>
              <a:rPr lang="en-US" dirty="0" smtClean="0"/>
              <a:t> Design &lt; 1/20 wave </a:t>
            </a:r>
            <a:r>
              <a:rPr lang="en-US" dirty="0" err="1" smtClean="0"/>
              <a:t>Tantala</a:t>
            </a:r>
            <a:r>
              <a:rPr lang="en-US" dirty="0" smtClean="0"/>
              <a:t> + ¼ wave Silica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590800"/>
            <a:ext cx="1364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initial anneal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 bwMode="auto">
          <a:xfrm>
            <a:off x="8382000" y="4038600"/>
            <a:ext cx="609600" cy="152400"/>
          </a:xfrm>
          <a:prstGeom prst="leftArrow">
            <a:avLst/>
          </a:prstGeom>
          <a:solidFill>
            <a:schemeClr val="tx1"/>
          </a:solidFill>
          <a:ln w="28575" cap="rnd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58705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Absorption </a:t>
            </a:r>
            <a:r>
              <a:rPr lang="en-US" dirty="0" smtClean="0"/>
              <a:t>– 350</a:t>
            </a:r>
            <a:r>
              <a:rPr lang="en-US" dirty="0"/>
              <a:t> C</a:t>
            </a:r>
            <a:r>
              <a:rPr lang="en-US" dirty="0" smtClean="0"/>
              <a:t>°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still too much absorption</a:t>
            </a:r>
            <a:endParaRPr lang="en-US" dirty="0"/>
          </a:p>
        </p:txBody>
      </p:sp>
      <p:pic>
        <p:nvPicPr>
          <p:cNvPr id="5" name="Content Placeholder 4" descr="138_AR2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4" b="-491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15</a:t>
            </a:fld>
            <a:endParaRPr lang="en-US" sz="1400" i="0"/>
          </a:p>
        </p:txBody>
      </p:sp>
      <p:sp>
        <p:nvSpPr>
          <p:cNvPr id="6" name="TextBox 5"/>
          <p:cNvSpPr txBox="1"/>
          <p:nvPr/>
        </p:nvSpPr>
        <p:spPr>
          <a:xfrm>
            <a:off x="4724400" y="2590800"/>
            <a:ext cx="1364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initial anneal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6029" y="5943600"/>
            <a:ext cx="51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of CSIRO AR test sample Measured by Zhang at Caltech</a:t>
            </a:r>
            <a:br>
              <a:rPr lang="en-US" dirty="0" smtClean="0"/>
            </a:br>
            <a:r>
              <a:rPr lang="en-US" dirty="0" smtClean="0"/>
              <a:t> Design &lt; 1/20 wave </a:t>
            </a:r>
            <a:r>
              <a:rPr lang="en-US" dirty="0" err="1" smtClean="0"/>
              <a:t>Tantala</a:t>
            </a:r>
            <a:r>
              <a:rPr lang="en-US" dirty="0" smtClean="0"/>
              <a:t> + ¼ wave 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63911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Absorption </a:t>
            </a:r>
            <a:r>
              <a:rPr lang="en-US" dirty="0" smtClean="0"/>
              <a:t>– 375</a:t>
            </a:r>
            <a:r>
              <a:rPr lang="en-US" dirty="0"/>
              <a:t> C°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better</a:t>
            </a:r>
            <a:endParaRPr lang="en-US" dirty="0"/>
          </a:p>
        </p:txBody>
      </p:sp>
      <p:pic>
        <p:nvPicPr>
          <p:cNvPr id="5" name="Content Placeholder 4" descr="136_AR3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0" b="-679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16</a:t>
            </a:fld>
            <a:endParaRPr lang="en-US" sz="1400" i="0"/>
          </a:p>
        </p:txBody>
      </p:sp>
      <p:sp>
        <p:nvSpPr>
          <p:cNvPr id="7" name="TextBox 6"/>
          <p:cNvSpPr txBox="1"/>
          <p:nvPr/>
        </p:nvSpPr>
        <p:spPr>
          <a:xfrm>
            <a:off x="4600269" y="2590800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C  initial anneal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6029" y="5943600"/>
            <a:ext cx="51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of CSIRO AR test sample Measured by Zhang at Caltech</a:t>
            </a:r>
            <a:br>
              <a:rPr lang="en-US" dirty="0" smtClean="0"/>
            </a:br>
            <a:r>
              <a:rPr lang="en-US" dirty="0" smtClean="0"/>
              <a:t> Design &lt; 1/20 wave </a:t>
            </a:r>
            <a:r>
              <a:rPr lang="en-US" dirty="0" err="1" smtClean="0"/>
              <a:t>Tantala</a:t>
            </a:r>
            <a:r>
              <a:rPr lang="en-US" dirty="0" smtClean="0"/>
              <a:t> + ¼ wave 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1477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96200" cy="1143000"/>
          </a:xfrm>
        </p:spPr>
        <p:txBody>
          <a:bodyPr/>
          <a:lstStyle/>
          <a:p>
            <a:r>
              <a:rPr lang="en-US" dirty="0"/>
              <a:t>AR Absorption </a:t>
            </a:r>
            <a:r>
              <a:rPr lang="en-US" dirty="0" smtClean="0"/>
              <a:t>– 400</a:t>
            </a:r>
            <a:r>
              <a:rPr lang="en-US" dirty="0"/>
              <a:t> C°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even better</a:t>
            </a:r>
            <a:endParaRPr lang="en-US" dirty="0"/>
          </a:p>
        </p:txBody>
      </p:sp>
      <p:pic>
        <p:nvPicPr>
          <p:cNvPr id="5" name="Content Placeholder 4" descr="141_AR4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7" b="-613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17</a:t>
            </a:fld>
            <a:endParaRPr lang="en-US" sz="1400" i="0"/>
          </a:p>
        </p:txBody>
      </p:sp>
      <p:sp>
        <p:nvSpPr>
          <p:cNvPr id="7" name="TextBox 6"/>
          <p:cNvSpPr txBox="1"/>
          <p:nvPr/>
        </p:nvSpPr>
        <p:spPr>
          <a:xfrm>
            <a:off x="4600269" y="2590800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C  initial anneal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6029" y="5943600"/>
            <a:ext cx="51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of CSIRO AR test sample Measured by Zhang at Caltech</a:t>
            </a:r>
            <a:br>
              <a:rPr lang="en-US" dirty="0" smtClean="0"/>
            </a:br>
            <a:r>
              <a:rPr lang="en-US" dirty="0" smtClean="0"/>
              <a:t> Design &lt; 1/20 wave </a:t>
            </a:r>
            <a:r>
              <a:rPr lang="en-US" dirty="0" err="1" smtClean="0"/>
              <a:t>Tantala</a:t>
            </a:r>
            <a:r>
              <a:rPr lang="en-US" dirty="0" smtClean="0"/>
              <a:t> + ¼ wave 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92051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Absorption </a:t>
            </a:r>
            <a:r>
              <a:rPr lang="en-US" dirty="0" smtClean="0"/>
              <a:t>– 425</a:t>
            </a:r>
            <a:r>
              <a:rPr lang="en-US" dirty="0"/>
              <a:t> C°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too far!</a:t>
            </a:r>
            <a:endParaRPr lang="en-US" dirty="0"/>
          </a:p>
        </p:txBody>
      </p:sp>
      <p:pic>
        <p:nvPicPr>
          <p:cNvPr id="5" name="Content Placeholder 4" descr="143_AR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3" b="-686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18</a:t>
            </a:fld>
            <a:endParaRPr lang="en-US" sz="1400" i="0"/>
          </a:p>
        </p:txBody>
      </p:sp>
      <p:sp>
        <p:nvSpPr>
          <p:cNvPr id="7" name="TextBox 6"/>
          <p:cNvSpPr txBox="1"/>
          <p:nvPr/>
        </p:nvSpPr>
        <p:spPr>
          <a:xfrm>
            <a:off x="4648200" y="2514600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C  initial anneal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6029" y="5943600"/>
            <a:ext cx="51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 of CSIRO AR test sample Measured by Zhang at Caltech</a:t>
            </a:r>
            <a:br>
              <a:rPr lang="en-US" dirty="0" smtClean="0"/>
            </a:br>
            <a:r>
              <a:rPr lang="en-US" dirty="0" smtClean="0"/>
              <a:t> Design &lt; 1/20 wave </a:t>
            </a:r>
            <a:r>
              <a:rPr lang="en-US" dirty="0" err="1" smtClean="0"/>
              <a:t>Tantala</a:t>
            </a:r>
            <a:r>
              <a:rPr lang="en-US" dirty="0" smtClean="0"/>
              <a:t> + ¼ wave 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24229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Thinking about non-spherical surfaces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19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143152033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LIGO</a:t>
            </a:r>
          </a:p>
          <a:p>
            <a:pPr lvl="1"/>
            <a:r>
              <a:rPr lang="en-US" dirty="0" smtClean="0"/>
              <a:t>Some things we got wrong</a:t>
            </a:r>
          </a:p>
          <a:p>
            <a:r>
              <a:rPr lang="en-US" dirty="0" smtClean="0"/>
              <a:t>Advanced LIGO</a:t>
            </a:r>
          </a:p>
          <a:p>
            <a:pPr lvl="1"/>
            <a:r>
              <a:rPr lang="en-US" dirty="0" smtClean="0"/>
              <a:t>Some things we got right </a:t>
            </a:r>
          </a:p>
          <a:p>
            <a:pPr lvl="1"/>
            <a:r>
              <a:rPr lang="en-US" dirty="0" smtClean="0"/>
              <a:t>Some things we’re still working on</a:t>
            </a:r>
          </a:p>
          <a:p>
            <a:r>
              <a:rPr lang="en-US" dirty="0" smtClean="0"/>
              <a:t>Next Generation</a:t>
            </a:r>
          </a:p>
          <a:p>
            <a:pPr lvl="1"/>
            <a:r>
              <a:rPr lang="en-US" dirty="0" smtClean="0"/>
              <a:t>Tools we have on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2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74055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– sculpt your own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from a sphere </a:t>
            </a:r>
          </a:p>
          <a:p>
            <a:pPr lvl="1"/>
            <a:r>
              <a:rPr lang="en-US" dirty="0" smtClean="0"/>
              <a:t>&lt; 100 nm in any area where scatter loss is important</a:t>
            </a:r>
          </a:p>
          <a:p>
            <a:pPr lvl="1"/>
            <a:r>
              <a:rPr lang="en-US" dirty="0" smtClean="0"/>
              <a:t>Surface slope up </a:t>
            </a:r>
            <a:r>
              <a:rPr lang="en-US" dirty="0"/>
              <a:t>to ~ 20nm/</a:t>
            </a:r>
            <a:r>
              <a:rPr lang="en-US" dirty="0" smtClean="0"/>
              <a:t>mm</a:t>
            </a:r>
          </a:p>
          <a:p>
            <a:pPr lvl="1"/>
            <a:r>
              <a:rPr lang="en-US" dirty="0" smtClean="0"/>
              <a:t>Current vendors can’t handle much larger optics</a:t>
            </a:r>
          </a:p>
          <a:p>
            <a:r>
              <a:rPr lang="en-US" dirty="0" smtClean="0"/>
              <a:t>Ion beam figuring can sculpt silicon as well as silica… others.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20</a:t>
            </a:fld>
            <a:endParaRPr lang="en-US" sz="1400" i="0"/>
          </a:p>
        </p:txBody>
      </p:sp>
      <p:pic>
        <p:nvPicPr>
          <p:cNvPr id="5" name="Picture 4" descr="ionet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75580"/>
            <a:ext cx="3429000" cy="278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3962400"/>
            <a:ext cx="3955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This data is inverted for display,</a:t>
            </a:r>
          </a:p>
          <a:p>
            <a:pPr algn="l"/>
            <a:r>
              <a:rPr lang="en-US" sz="1800" dirty="0" smtClean="0"/>
              <a:t> ion beams removed material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Data and demonstration by CSIRO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3009889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Correcting inhomogeneity of Heraeus 3001 by Ion beam figuring of side 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21</a:t>
            </a:fld>
            <a:endParaRPr lang="en-US" sz="1400" i="0"/>
          </a:p>
        </p:txBody>
      </p:sp>
      <p:pic>
        <p:nvPicPr>
          <p:cNvPr id="8" name="Content Placeholder 7" descr="CP08_S2correction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7" r="-1408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52400" y="5105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PV= 63 nm</a:t>
            </a:r>
          </a:p>
          <a:p>
            <a:pPr algn="l"/>
            <a:r>
              <a:rPr lang="en-US" sz="1800" dirty="0" smtClean="0"/>
              <a:t>Data and work by </a:t>
            </a:r>
            <a:r>
              <a:rPr lang="en-US" sz="1800" dirty="0" err="1" smtClean="0"/>
              <a:t>Zygo</a:t>
            </a:r>
            <a:r>
              <a:rPr lang="en-US" sz="1800" dirty="0" smtClean="0"/>
              <a:t> EPO</a:t>
            </a:r>
          </a:p>
          <a:p>
            <a:pPr algn="l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98504997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Transmitted </a:t>
            </a:r>
            <a:r>
              <a:rPr lang="en-US" dirty="0" err="1" smtClean="0"/>
              <a:t>wavefront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Corrected s2 plus bulk</a:t>
            </a:r>
            <a:endParaRPr lang="en-US" dirty="0"/>
          </a:p>
        </p:txBody>
      </p:sp>
      <p:pic>
        <p:nvPicPr>
          <p:cNvPr id="6" name="Content Placeholder 5" descr="CP08 TWE w_removal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-233"/>
          <a:stretch/>
        </p:blipFill>
        <p:spPr>
          <a:xfrm>
            <a:off x="1524000" y="1676399"/>
            <a:ext cx="6143656" cy="44196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22</a:t>
            </a:fld>
            <a:endParaRPr lang="en-US" sz="1400" i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1903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PV= 2 nm</a:t>
            </a:r>
          </a:p>
          <a:p>
            <a:pPr algn="l"/>
            <a:r>
              <a:rPr lang="en-US" sz="1600" dirty="0" err="1"/>
              <a:t>r</a:t>
            </a:r>
            <a:r>
              <a:rPr lang="en-US" sz="1600" dirty="0" err="1" smtClean="0"/>
              <a:t>ms</a:t>
            </a:r>
            <a:r>
              <a:rPr lang="en-US" sz="1600" dirty="0" smtClean="0"/>
              <a:t> = 0.24 nm</a:t>
            </a:r>
          </a:p>
          <a:p>
            <a:pPr algn="l"/>
            <a:r>
              <a:rPr lang="en-US" sz="1600" dirty="0" smtClean="0"/>
              <a:t>Data and work by </a:t>
            </a:r>
          </a:p>
          <a:p>
            <a:pPr algn="l"/>
            <a:r>
              <a:rPr lang="en-US" sz="1600" dirty="0" err="1" smtClean="0"/>
              <a:t>Zygo</a:t>
            </a:r>
            <a:r>
              <a:rPr lang="en-US" sz="1600" dirty="0" smtClean="0"/>
              <a:t> EPO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9609015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per million losses matter!!!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know a lot more about cleaning and metrology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are well positioned to handle an optical upgrade as long as the test mass size does not increase dramatically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23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31439449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iLIGO calibration file</a:t>
            </a:r>
            <a:endParaRPr lang="en-US" dirty="0"/>
          </a:p>
        </p:txBody>
      </p:sp>
      <p:pic>
        <p:nvPicPr>
          <p:cNvPr id="5" name="Content Placeholder 4" descr="estErrorILIGOca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96" r="-2959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3</a:t>
            </a:fld>
            <a:endParaRPr lang="en-US" sz="1400" i="0"/>
          </a:p>
        </p:txBody>
      </p:sp>
      <p:sp>
        <p:nvSpPr>
          <p:cNvPr id="3" name="TextBox 2"/>
          <p:cNvSpPr txBox="1"/>
          <p:nvPr/>
        </p:nvSpPr>
        <p:spPr>
          <a:xfrm>
            <a:off x="762000" y="5791200"/>
            <a:ext cx="809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11.7 nm PV over 150mm,  Mostly power, </a:t>
            </a:r>
          </a:p>
          <a:p>
            <a:pPr algn="l"/>
            <a:r>
              <a:rPr lang="en-US" sz="1800" dirty="0" smtClean="0"/>
              <a:t>The instrument has been realigned, so the original error may be different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6725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subtracted, analyzed over beam size</a:t>
            </a:r>
            <a:endParaRPr lang="en-US" dirty="0"/>
          </a:p>
        </p:txBody>
      </p:sp>
      <p:pic>
        <p:nvPicPr>
          <p:cNvPr id="5" name="Content Placeholder 4" descr="80mm_estErrorILIGOcal-TPA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145"/>
          <a:stretch/>
        </p:blipFill>
        <p:spPr>
          <a:xfrm>
            <a:off x="1911548" y="1676400"/>
            <a:ext cx="5324111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4</a:t>
            </a:fld>
            <a:endParaRPr lang="en-US" sz="1400" i="0"/>
          </a:p>
        </p:txBody>
      </p:sp>
      <p:sp>
        <p:nvSpPr>
          <p:cNvPr id="3" name="TextBox 2"/>
          <p:cNvSpPr txBox="1"/>
          <p:nvPr/>
        </p:nvSpPr>
        <p:spPr>
          <a:xfrm>
            <a:off x="190302" y="2590800"/>
            <a:ext cx="1800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Rms</a:t>
            </a:r>
            <a:r>
              <a:rPr lang="en-US" sz="1600" dirty="0" smtClean="0"/>
              <a:t> = 0.35 nm</a:t>
            </a:r>
          </a:p>
          <a:p>
            <a:endParaRPr lang="en-US" sz="1600" dirty="0" smtClean="0"/>
          </a:p>
          <a:p>
            <a:r>
              <a:rPr lang="en-US" sz="1600" dirty="0" smtClean="0"/>
              <a:t>ILIGO </a:t>
            </a:r>
          </a:p>
          <a:p>
            <a:r>
              <a:rPr lang="en-US" sz="1600" dirty="0" smtClean="0"/>
              <a:t>Optic figure is</a:t>
            </a:r>
          </a:p>
          <a:p>
            <a:r>
              <a:rPr lang="en-US" sz="1600" dirty="0" smtClean="0"/>
              <a:t>Still better than </a:t>
            </a:r>
          </a:p>
          <a:p>
            <a:r>
              <a:rPr lang="en-US" sz="1600" dirty="0" smtClean="0"/>
              <a:t>iLIGO metrology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2341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iLIGO too much cleaning before coating </a:t>
            </a:r>
            <a:br>
              <a:rPr lang="en-US" sz="2400" dirty="0" smtClean="0"/>
            </a:br>
            <a:r>
              <a:rPr lang="en-US" sz="2400" dirty="0" smtClean="0"/>
              <a:t>extreme example ~20 nm</a:t>
            </a:r>
            <a:endParaRPr lang="en-US" sz="2400" dirty="0"/>
          </a:p>
        </p:txBody>
      </p:sp>
      <p:pic>
        <p:nvPicPr>
          <p:cNvPr id="5" name="Content Placeholder 4" descr="4ITM01-S1_CSIRO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0424" r="15864" b="4836"/>
          <a:stretch/>
        </p:blipFill>
        <p:spPr>
          <a:xfrm>
            <a:off x="228601" y="1676400"/>
            <a:ext cx="6275796" cy="41461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5</a:t>
            </a:fld>
            <a:endParaRPr lang="en-US" sz="1400" i="0"/>
          </a:p>
        </p:txBody>
      </p:sp>
      <p:sp>
        <p:nvSpPr>
          <p:cNvPr id="3" name="TextBox 2"/>
          <p:cNvSpPr txBox="1"/>
          <p:nvPr/>
        </p:nvSpPr>
        <p:spPr>
          <a:xfrm>
            <a:off x="6477000" y="2971800"/>
            <a:ext cx="24681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Microroughness </a:t>
            </a:r>
          </a:p>
          <a:p>
            <a:pPr algn="l"/>
            <a:r>
              <a:rPr lang="en-US" sz="1800" dirty="0" smtClean="0"/>
              <a:t>was also</a:t>
            </a:r>
          </a:p>
          <a:p>
            <a:pPr algn="l"/>
            <a:r>
              <a:rPr lang="en-US" sz="1800" dirty="0" smtClean="0"/>
              <a:t>Measured 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Before : 0.26 nm </a:t>
            </a:r>
            <a:r>
              <a:rPr lang="en-US" sz="1800" dirty="0" err="1" smtClean="0"/>
              <a:t>rms</a:t>
            </a:r>
            <a:endParaRPr lang="en-US" sz="1800" dirty="0" smtClean="0"/>
          </a:p>
          <a:p>
            <a:pPr algn="l"/>
            <a:r>
              <a:rPr lang="en-US" sz="1800" dirty="0" smtClean="0"/>
              <a:t>After : 0.72 nm </a:t>
            </a:r>
            <a:r>
              <a:rPr lang="en-US" sz="1800" dirty="0" err="1" smtClean="0"/>
              <a:t>rms</a:t>
            </a:r>
            <a:endParaRPr lang="en-US" sz="1800" dirty="0" smtClean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2214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histograms</a:t>
            </a:r>
            <a:br>
              <a:rPr lang="en-US" dirty="0" smtClean="0"/>
            </a:br>
            <a:r>
              <a:rPr lang="en-US" dirty="0" smtClean="0"/>
              <a:t>An indication of 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3505200" cy="4419600"/>
          </a:xfrm>
        </p:spPr>
        <p:txBody>
          <a:bodyPr/>
          <a:lstStyle/>
          <a:p>
            <a:r>
              <a:rPr lang="en-US" dirty="0" smtClean="0"/>
              <a:t>Lower end represents the base microroughness</a:t>
            </a:r>
          </a:p>
          <a:p>
            <a:r>
              <a:rPr lang="en-US" dirty="0" smtClean="0"/>
              <a:t>High end represents point defects</a:t>
            </a:r>
          </a:p>
          <a:p>
            <a:r>
              <a:rPr lang="en-US" dirty="0" smtClean="0"/>
              <a:t>See LIGO-G080162 for details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6</a:t>
            </a:fld>
            <a:endParaRPr lang="en-US" sz="1400" i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191000" y="1676400"/>
            <a:ext cx="4560888" cy="4416425"/>
            <a:chOff x="0" y="1097"/>
            <a:chExt cx="2873" cy="2782"/>
          </a:xfrm>
        </p:grpSpPr>
        <p:pic>
          <p:nvPicPr>
            <p:cNvPr id="6" name="Picture 5" descr="tis_sum_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7"/>
              <a:ext cx="2790" cy="2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tis_sum_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3504"/>
              <a:ext cx="2594" cy="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>
            <a:off x="5334000" y="5715000"/>
            <a:ext cx="2743200" cy="304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20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</a:p>
          <a:p>
            <a:endParaRPr lang="en-US" dirty="0"/>
          </a:p>
          <a:p>
            <a:r>
              <a:rPr lang="en-US" dirty="0" smtClean="0"/>
              <a:t>Capability</a:t>
            </a:r>
          </a:p>
          <a:p>
            <a:endParaRPr lang="en-US" dirty="0"/>
          </a:p>
          <a:p>
            <a:r>
              <a:rPr lang="en-US" dirty="0" smtClean="0"/>
              <a:t>Interesting coating behavior</a:t>
            </a:r>
          </a:p>
          <a:p>
            <a:pPr lvl="1"/>
            <a:r>
              <a:rPr lang="en-US" dirty="0" smtClean="0"/>
              <a:t>Still in the speculation phase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7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836234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aLIGO Arm Cavity Loss:</a:t>
            </a:r>
            <a:br>
              <a:rPr lang="en-US" dirty="0" smtClean="0"/>
            </a:br>
            <a:r>
              <a:rPr lang="en-US" dirty="0" smtClean="0"/>
              <a:t>Early results are in line with 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411176"/>
              </p:ext>
            </p:extLst>
          </p:nvPr>
        </p:nvGraphicFramePr>
        <p:xfrm>
          <a:off x="304800" y="1676400"/>
          <a:ext cx="8534400" cy="40995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209800"/>
                <a:gridCol w="32766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Cavity loss – 2 surfaces 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2010</a:t>
                      </a:r>
                      <a:r>
                        <a:rPr lang="en-US" baseline="0" dirty="0" smtClean="0"/>
                        <a:t> based on specs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Actuals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2012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based on (n of 20)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(ppm)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Microroughness</a:t>
                      </a:r>
                      <a:r>
                        <a:rPr lang="en-US" baseline="0" dirty="0" smtClean="0"/>
                        <a:t> scatter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2.2 (avg. of 20)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28484">
                <a:tc>
                  <a:txBody>
                    <a:bodyPr/>
                    <a:lstStyle/>
                    <a:p>
                      <a:r>
                        <a:rPr lang="en-US" dirty="0" smtClean="0"/>
                        <a:t>Defects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Polish</a:t>
                      </a:r>
                      <a:r>
                        <a:rPr lang="en-US" dirty="0" smtClean="0"/>
                        <a:t>, Coating,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(sample of 2) pol, coat</a:t>
                      </a:r>
                      <a:endParaRPr lang="en-US" dirty="0"/>
                    </a:p>
                  </a:txBody>
                  <a:tcPr/>
                </a:tc>
              </a:tr>
              <a:tr h="359134">
                <a:tc>
                  <a:txBody>
                    <a:bodyPr/>
                    <a:lstStyle/>
                    <a:p>
                      <a:r>
                        <a:rPr lang="en-US" dirty="0" smtClean="0"/>
                        <a:t>Coating Absorption</a:t>
                      </a:r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 (sample of 2)</a:t>
                      </a:r>
                      <a:endParaRPr lang="en-US" dirty="0"/>
                    </a:p>
                  </a:txBody>
                  <a:tcPr/>
                </a:tc>
              </a:tr>
              <a:tr h="62848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FF"/>
                          </a:solidFill>
                        </a:rPr>
                        <a:t>Surface Figure Error &amp; Diffraction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ppm on coated ITM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21 ppm estimated on coated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ETM</a:t>
                      </a:r>
                      <a:endParaRPr lang="en-US" dirty="0"/>
                    </a:p>
                  </a:txBody>
                  <a:tcPr/>
                </a:tc>
              </a:tr>
              <a:tr h="359134">
                <a:tc>
                  <a:txBody>
                    <a:bodyPr/>
                    <a:lstStyle/>
                    <a:p>
                      <a:r>
                        <a:rPr lang="en-US" dirty="0" smtClean="0"/>
                        <a:t>ETM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data yet</a:t>
                      </a:r>
                      <a:endParaRPr lang="en-US" dirty="0"/>
                    </a:p>
                  </a:txBody>
                  <a:tcPr/>
                </a:tc>
              </a:tr>
              <a:tr h="3591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( required &lt; 75 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42+ ETM trans.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8</a:t>
            </a:fld>
            <a:endParaRPr lang="en-US" sz="1400" i="0"/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845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50ppm budget remaining for </a:t>
            </a:r>
            <a:r>
              <a:rPr lang="en-US" sz="1400" dirty="0"/>
              <a:t>c</a:t>
            </a:r>
            <a:r>
              <a:rPr lang="en-US" sz="1400" dirty="0" smtClean="0"/>
              <a:t>ontamination and coating induced surface figure error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en-US" dirty="0" smtClean="0"/>
              <a:t> One TM trial surface had unexplained high absorption – no cause has been identified, no repeat of the problem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04800" y="5486400"/>
            <a:ext cx="7848600" cy="381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23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 of </a:t>
            </a:r>
            <a:br>
              <a:rPr lang="en-US" dirty="0" smtClean="0"/>
            </a:br>
            <a:r>
              <a:rPr lang="en-US" dirty="0" smtClean="0"/>
              <a:t>aLIGO ITM polish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5491"/>
              </p:ext>
            </p:extLst>
          </p:nvPr>
        </p:nvGraphicFramePr>
        <p:xfrm>
          <a:off x="1600200" y="1676400"/>
          <a:ext cx="5791200" cy="41630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1219200"/>
                <a:gridCol w="1981200"/>
              </a:tblGrid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ROC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Figure (-TPA)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ITM01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1939.32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0.10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1939.52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1938.61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1939.18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0.10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ITM06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1937.60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ITM07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1938.53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0.10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1938.44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1938.15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1938.15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  <a:tr h="364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ITM11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1939.39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DB4C7-CFEC-3D47-A9D9-7ACD4F9DDCEA}" type="slidenum">
              <a:rPr lang="en-US" smtClean="0"/>
              <a:pPr>
                <a:defRPr/>
              </a:pPr>
              <a:t>9</a:t>
            </a:fld>
            <a:endParaRPr lang="en-US" sz="1400" i="0"/>
          </a:p>
        </p:txBody>
      </p:sp>
      <p:sp>
        <p:nvSpPr>
          <p:cNvPr id="6" name="TextBox 5"/>
          <p:cNvSpPr txBox="1"/>
          <p:nvPr/>
        </p:nvSpPr>
        <p:spPr>
          <a:xfrm>
            <a:off x="1447800" y="6248400"/>
            <a:ext cx="4639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Follow our </a:t>
            </a:r>
            <a:r>
              <a:rPr lang="en-US" dirty="0"/>
              <a:t>progress at https://</a:t>
            </a:r>
            <a:r>
              <a:rPr lang="en-US" dirty="0" err="1"/>
              <a:t>nebula.ligo.caltech.edu</a:t>
            </a:r>
            <a:r>
              <a:rPr lang="en-US" dirty="0"/>
              <a:t>/optics/ </a:t>
            </a:r>
          </a:p>
        </p:txBody>
      </p:sp>
    </p:spTree>
    <p:extLst>
      <p:ext uri="{BB962C8B-B14F-4D97-AF65-F5344CB8AC3E}">
        <p14:creationId xmlns:p14="http://schemas.microsoft.com/office/powerpoint/2010/main" val="2947418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!LIGO-Caltech_watermark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!LIGO-Caltech_watermar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!LIGO-Caltech_watermar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LIGO-Caltech_watermar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114FFB"/>
    </a:dk1>
    <a:lt1>
      <a:srgbClr val="FFFFFF"/>
    </a:lt1>
    <a:dk2>
      <a:srgbClr val="000000"/>
    </a:dk2>
    <a:lt2>
      <a:srgbClr val="CECECE"/>
    </a:lt2>
    <a:accent1>
      <a:srgbClr val="D49FFF"/>
    </a:accent1>
    <a:accent2>
      <a:srgbClr val="618FFD"/>
    </a:accent2>
    <a:accent3>
      <a:srgbClr val="FFFFFF"/>
    </a:accent3>
    <a:accent4>
      <a:srgbClr val="0D42D6"/>
    </a:accent4>
    <a:accent5>
      <a:srgbClr val="E6CDFF"/>
    </a:accent5>
    <a:accent6>
      <a:srgbClr val="5781E5"/>
    </a:accent6>
    <a:hlink>
      <a:srgbClr val="009688"/>
    </a:hlink>
    <a:folHlink>
      <a:srgbClr val="DADAD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37596</TotalTime>
  <Words>956</Words>
  <Application>Microsoft Macintosh PowerPoint</Application>
  <PresentationFormat>Letter Paper (8.5x11 in)</PresentationFormat>
  <Paragraphs>231</Paragraphs>
  <Slides>23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!LIGO-Caltech_watermark</vt:lpstr>
      <vt:lpstr>Photo Editor Photo</vt:lpstr>
      <vt:lpstr>The reality of Mirrors? </vt:lpstr>
      <vt:lpstr>Overview</vt:lpstr>
      <vt:lpstr>Error in iLIGO calibration file</vt:lpstr>
      <vt:lpstr>Power subtracted, analyzed over beam size</vt:lpstr>
      <vt:lpstr>iLIGO too much cleaning before coating  extreme example ~20 nm</vt:lpstr>
      <vt:lpstr>Scatter histograms An indication of etching</vt:lpstr>
      <vt:lpstr>Advanced LIGO</vt:lpstr>
      <vt:lpstr>aLIGO Arm Cavity Loss: Early results are in line with budget</vt:lpstr>
      <vt:lpstr>Quick summary of  aLIGO ITM polish</vt:lpstr>
      <vt:lpstr>Heraeus 3000 series Suprasil measurable absorption?</vt:lpstr>
      <vt:lpstr>Metrology</vt:lpstr>
      <vt:lpstr>Figure, before and after coating measured on different instruments</vt:lpstr>
      <vt:lpstr>AR coating absorption surprise</vt:lpstr>
      <vt:lpstr>AR Absorption – 300 C° Too much absorption</vt:lpstr>
      <vt:lpstr>AR Absorption – 350 C° still too much absorption</vt:lpstr>
      <vt:lpstr>AR Absorption – 375 C°  better</vt:lpstr>
      <vt:lpstr>AR Absorption – 400 C°  even better</vt:lpstr>
      <vt:lpstr>AR Absorption – 425 C°  too far!</vt:lpstr>
      <vt:lpstr>Next generation</vt:lpstr>
      <vt:lpstr>Future – sculpt your own surface</vt:lpstr>
      <vt:lpstr>Correcting inhomogeneity of Heraeus 3001 by Ion beam figuring of side 2</vt:lpstr>
      <vt:lpstr>Resulting Transmitted wavefront Corrected s2 plus bulk</vt:lpstr>
      <vt:lpstr>Summary</vt:lpstr>
    </vt:vector>
  </TitlesOfParts>
  <Manager/>
  <Company>Caltech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Optics Technical Presentation</dc:title>
  <dc:subject>Advanced LIGO</dc:subject>
  <dc:creator>GariLynn Billingsley</dc:creator>
  <cp:keywords>Core Optics</cp:keywords>
  <dc:description>For April 2009 NSF Review of Advanced LIGO</dc:description>
  <cp:lastModifiedBy>GariLynn Billingsley</cp:lastModifiedBy>
  <cp:revision>1043</cp:revision>
  <cp:lastPrinted>2012-04-05T21:06:52Z</cp:lastPrinted>
  <dcterms:created xsi:type="dcterms:W3CDTF">2010-04-12T20:34:20Z</dcterms:created>
  <dcterms:modified xsi:type="dcterms:W3CDTF">2012-05-16T03:09:01Z</dcterms:modified>
  <cp:category>NSF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lpwstr>LIGO - G070669-06-M</vt:lpwstr>
  </property>
</Properties>
</file>