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handoutMasterIdLst>
    <p:handoutMasterId r:id="rId26"/>
  </p:handoutMasterIdLst>
  <p:sldIdLst>
    <p:sldId id="641" r:id="rId2"/>
    <p:sldId id="642" r:id="rId3"/>
    <p:sldId id="647" r:id="rId4"/>
    <p:sldId id="644" r:id="rId5"/>
    <p:sldId id="645" r:id="rId6"/>
    <p:sldId id="646" r:id="rId7"/>
    <p:sldId id="643" r:id="rId8"/>
    <p:sldId id="650" r:id="rId9"/>
    <p:sldId id="649" r:id="rId10"/>
    <p:sldId id="662" r:id="rId11"/>
    <p:sldId id="651" r:id="rId12"/>
    <p:sldId id="663" r:id="rId13"/>
    <p:sldId id="635" r:id="rId14"/>
    <p:sldId id="640" r:id="rId15"/>
    <p:sldId id="652" r:id="rId16"/>
    <p:sldId id="653" r:id="rId17"/>
    <p:sldId id="654" r:id="rId18"/>
    <p:sldId id="655" r:id="rId19"/>
    <p:sldId id="656" r:id="rId20"/>
    <p:sldId id="658" r:id="rId21"/>
    <p:sldId id="660" r:id="rId22"/>
    <p:sldId id="659" r:id="rId23"/>
    <p:sldId id="661" r:id="rId24"/>
  </p:sldIdLst>
  <p:sldSz cx="9144000" cy="6858000" type="screen4x3"/>
  <p:notesSz cx="6950075" cy="9236075"/>
  <p:defaultTextStyle>
    <a:defPPr>
      <a:defRPr lang="en-US"/>
    </a:defPPr>
    <a:lvl1pPr algn="l" rtl="0" fontAlgn="base">
      <a:spcBef>
        <a:spcPct val="0"/>
      </a:spcBef>
      <a:spcAft>
        <a:spcPct val="0"/>
      </a:spcAft>
      <a:defRPr kern="1200">
        <a:solidFill>
          <a:schemeClr val="tx1"/>
        </a:solidFill>
        <a:latin typeface="Arial" charset="0"/>
        <a:ea typeface="ＭＳ Ｐゴシック" charset="-128"/>
        <a:cs typeface="+mn-cs"/>
      </a:defRPr>
    </a:lvl1pPr>
    <a:lvl2pPr marL="457200" algn="l" rtl="0" fontAlgn="base">
      <a:spcBef>
        <a:spcPct val="0"/>
      </a:spcBef>
      <a:spcAft>
        <a:spcPct val="0"/>
      </a:spcAft>
      <a:defRPr kern="1200">
        <a:solidFill>
          <a:schemeClr val="tx1"/>
        </a:solidFill>
        <a:latin typeface="Arial" charset="0"/>
        <a:ea typeface="ＭＳ Ｐゴシック" charset="-128"/>
        <a:cs typeface="+mn-cs"/>
      </a:defRPr>
    </a:lvl2pPr>
    <a:lvl3pPr marL="914400" algn="l" rtl="0" fontAlgn="base">
      <a:spcBef>
        <a:spcPct val="0"/>
      </a:spcBef>
      <a:spcAft>
        <a:spcPct val="0"/>
      </a:spcAft>
      <a:defRPr kern="1200">
        <a:solidFill>
          <a:schemeClr val="tx1"/>
        </a:solidFill>
        <a:latin typeface="Arial" charset="0"/>
        <a:ea typeface="ＭＳ Ｐゴシック" charset="-128"/>
        <a:cs typeface="+mn-cs"/>
      </a:defRPr>
    </a:lvl3pPr>
    <a:lvl4pPr marL="1371600" algn="l" rtl="0" fontAlgn="base">
      <a:spcBef>
        <a:spcPct val="0"/>
      </a:spcBef>
      <a:spcAft>
        <a:spcPct val="0"/>
      </a:spcAft>
      <a:defRPr kern="1200">
        <a:solidFill>
          <a:schemeClr val="tx1"/>
        </a:solidFill>
        <a:latin typeface="Arial" charset="0"/>
        <a:ea typeface="ＭＳ Ｐゴシック" charset="-128"/>
        <a:cs typeface="+mn-cs"/>
      </a:defRPr>
    </a:lvl4pPr>
    <a:lvl5pPr marL="1828800" algn="l"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E3E3E3"/>
    <a:srgbClr val="FBFABE"/>
    <a:srgbClr val="66FF33"/>
    <a:srgbClr val="F6F692"/>
    <a:srgbClr val="FFD1D1"/>
    <a:srgbClr val="FF66FF"/>
    <a:srgbClr val="D5F4FF"/>
    <a:srgbClr val="99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87161" autoAdjust="0"/>
  </p:normalViewPr>
  <p:slideViewPr>
    <p:cSldViewPr snapToGrid="0">
      <p:cViewPr varScale="1">
        <p:scale>
          <a:sx n="76" d="100"/>
          <a:sy n="76" d="100"/>
        </p:scale>
        <p:origin x="-119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37000" y="0"/>
            <a:ext cx="3011488" cy="461963"/>
          </a:xfrm>
          <a:prstGeom prst="rect">
            <a:avLst/>
          </a:prstGeom>
        </p:spPr>
        <p:txBody>
          <a:bodyPr vert="horz" lIns="91440" tIns="45720" rIns="91440" bIns="45720" rtlCol="0"/>
          <a:lstStyle>
            <a:lvl1pPr algn="r">
              <a:defRPr sz="1200"/>
            </a:lvl1pPr>
          </a:lstStyle>
          <a:p>
            <a:fld id="{EF5F6B3F-8188-1C4F-ABED-54F9BE8A0135}" type="datetimeFigureOut">
              <a:rPr lang="en-US" smtClean="0"/>
              <a:t>5/23/2012</a:t>
            </a:fld>
            <a:endParaRPr lang="en-US"/>
          </a:p>
        </p:txBody>
      </p:sp>
      <p:sp>
        <p:nvSpPr>
          <p:cNvPr id="4" name="Footer Placeholder 3"/>
          <p:cNvSpPr>
            <a:spLocks noGrp="1"/>
          </p:cNvSpPr>
          <p:nvPr>
            <p:ph type="ftr" sz="quarter" idx="2"/>
          </p:nvPr>
        </p:nvSpPr>
        <p:spPr>
          <a:xfrm>
            <a:off x="0" y="8772525"/>
            <a:ext cx="3011488" cy="46196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37000" y="8772525"/>
            <a:ext cx="3011488" cy="461963"/>
          </a:xfrm>
          <a:prstGeom prst="rect">
            <a:avLst/>
          </a:prstGeom>
        </p:spPr>
        <p:txBody>
          <a:bodyPr vert="horz" lIns="91440" tIns="45720" rIns="91440" bIns="45720" rtlCol="0" anchor="b"/>
          <a:lstStyle>
            <a:lvl1pPr algn="r">
              <a:defRPr sz="1200"/>
            </a:lvl1pPr>
          </a:lstStyle>
          <a:p>
            <a:fld id="{7BED8AC2-047E-9941-BC80-EA2580D216DD}" type="slidenum">
              <a:rPr lang="en-US" smtClean="0"/>
              <a:t>‹#›</a:t>
            </a:fld>
            <a:endParaRPr lang="en-US"/>
          </a:p>
        </p:txBody>
      </p:sp>
    </p:spTree>
    <p:extLst>
      <p:ext uri="{BB962C8B-B14F-4D97-AF65-F5344CB8AC3E}">
        <p14:creationId xmlns:p14="http://schemas.microsoft.com/office/powerpoint/2010/main" val="18192955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9" cy="461804"/>
          </a:xfrm>
          <a:prstGeom prst="rect">
            <a:avLst/>
          </a:prstGeom>
        </p:spPr>
        <p:txBody>
          <a:bodyPr vert="horz" lIns="92483" tIns="46242" rIns="92483" bIns="46242" rtlCol="0"/>
          <a:lstStyle>
            <a:lvl1pPr algn="l" fontAlgn="auto">
              <a:spcBef>
                <a:spcPts val="0"/>
              </a:spcBef>
              <a:spcAft>
                <a:spcPts val="0"/>
              </a:spcAft>
              <a:defRPr sz="1300">
                <a:latin typeface="+mn-lt"/>
                <a:ea typeface="+mn-ea"/>
              </a:defRPr>
            </a:lvl1pPr>
          </a:lstStyle>
          <a:p>
            <a:pPr>
              <a:defRPr/>
            </a:pPr>
            <a:endParaRPr lang="en-US"/>
          </a:p>
        </p:txBody>
      </p:sp>
      <p:sp>
        <p:nvSpPr>
          <p:cNvPr id="3" name="Date Placeholder 2"/>
          <p:cNvSpPr>
            <a:spLocks noGrp="1"/>
          </p:cNvSpPr>
          <p:nvPr>
            <p:ph type="dt" idx="1"/>
          </p:nvPr>
        </p:nvSpPr>
        <p:spPr>
          <a:xfrm>
            <a:off x="3937010" y="0"/>
            <a:ext cx="3011489" cy="461804"/>
          </a:xfrm>
          <a:prstGeom prst="rect">
            <a:avLst/>
          </a:prstGeom>
        </p:spPr>
        <p:txBody>
          <a:bodyPr vert="horz" wrap="square" lIns="92483" tIns="46242" rIns="92483" bIns="46242" numCol="1" anchor="t" anchorCtr="0" compatLnSpc="1">
            <a:prstTxWarp prst="textNoShape">
              <a:avLst/>
            </a:prstTxWarp>
          </a:bodyPr>
          <a:lstStyle>
            <a:lvl1pPr algn="r">
              <a:defRPr sz="1300">
                <a:latin typeface="Calibri" charset="0"/>
              </a:defRPr>
            </a:lvl1pPr>
          </a:lstStyle>
          <a:p>
            <a:pPr>
              <a:defRPr/>
            </a:pPr>
            <a:fld id="{00198FCD-DB18-4A9C-B112-BF91BBEC7F2F}" type="datetime1">
              <a:rPr lang="en-US"/>
              <a:pPr>
                <a:defRPr/>
              </a:pPr>
              <a:t>5/23/2012</a:t>
            </a:fld>
            <a:endParaRPr lang="en-US"/>
          </a:p>
        </p:txBody>
      </p:sp>
      <p:sp>
        <p:nvSpPr>
          <p:cNvPr id="4" name="Slide Image Placeholder 3"/>
          <p:cNvSpPr>
            <a:spLocks noGrp="1" noRot="1" noChangeAspect="1"/>
          </p:cNvSpPr>
          <p:nvPr>
            <p:ph type="sldImg" idx="2"/>
          </p:nvPr>
        </p:nvSpPr>
        <p:spPr>
          <a:xfrm>
            <a:off x="1166813" y="692150"/>
            <a:ext cx="4616450" cy="3463925"/>
          </a:xfrm>
          <a:prstGeom prst="rect">
            <a:avLst/>
          </a:prstGeom>
          <a:noFill/>
          <a:ln w="12700">
            <a:solidFill>
              <a:prstClr val="black"/>
            </a:solidFill>
          </a:ln>
        </p:spPr>
        <p:txBody>
          <a:bodyPr vert="horz" lIns="92483" tIns="46242" rIns="92483" bIns="46242" rtlCol="0" anchor="ctr"/>
          <a:lstStyle/>
          <a:p>
            <a:pPr lvl="0"/>
            <a:endParaRPr lang="en-US" noProof="0" smtClean="0"/>
          </a:p>
        </p:txBody>
      </p:sp>
      <p:sp>
        <p:nvSpPr>
          <p:cNvPr id="5" name="Notes Placeholder 4"/>
          <p:cNvSpPr>
            <a:spLocks noGrp="1"/>
          </p:cNvSpPr>
          <p:nvPr>
            <p:ph type="body" sz="quarter" idx="3"/>
          </p:nvPr>
        </p:nvSpPr>
        <p:spPr>
          <a:xfrm>
            <a:off x="695324" y="4387136"/>
            <a:ext cx="5559429" cy="4156234"/>
          </a:xfrm>
          <a:prstGeom prst="rect">
            <a:avLst/>
          </a:prstGeom>
        </p:spPr>
        <p:txBody>
          <a:bodyPr vert="horz" lIns="92483" tIns="46242" rIns="92483" bIns="46242"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772690"/>
            <a:ext cx="3011489" cy="461804"/>
          </a:xfrm>
          <a:prstGeom prst="rect">
            <a:avLst/>
          </a:prstGeom>
        </p:spPr>
        <p:txBody>
          <a:bodyPr vert="horz" lIns="92483" tIns="46242" rIns="92483" bIns="46242" rtlCol="0" anchor="b"/>
          <a:lstStyle>
            <a:lvl1pPr algn="l" fontAlgn="auto">
              <a:spcBef>
                <a:spcPts val="0"/>
              </a:spcBef>
              <a:spcAft>
                <a:spcPts val="0"/>
              </a:spcAft>
              <a:defRPr sz="1300">
                <a:latin typeface="+mn-lt"/>
                <a:ea typeface="+mn-ea"/>
              </a:defRPr>
            </a:lvl1pPr>
          </a:lstStyle>
          <a:p>
            <a:pPr>
              <a:defRPr/>
            </a:pPr>
            <a:endParaRPr lang="en-US"/>
          </a:p>
        </p:txBody>
      </p:sp>
      <p:sp>
        <p:nvSpPr>
          <p:cNvPr id="7" name="Slide Number Placeholder 6"/>
          <p:cNvSpPr>
            <a:spLocks noGrp="1"/>
          </p:cNvSpPr>
          <p:nvPr>
            <p:ph type="sldNum" sz="quarter" idx="5"/>
          </p:nvPr>
        </p:nvSpPr>
        <p:spPr>
          <a:xfrm>
            <a:off x="3937010" y="8772690"/>
            <a:ext cx="3011489" cy="461804"/>
          </a:xfrm>
          <a:prstGeom prst="rect">
            <a:avLst/>
          </a:prstGeom>
        </p:spPr>
        <p:txBody>
          <a:bodyPr vert="horz" wrap="square" lIns="92483" tIns="46242" rIns="92483" bIns="46242" numCol="1" anchor="b" anchorCtr="0" compatLnSpc="1">
            <a:prstTxWarp prst="textNoShape">
              <a:avLst/>
            </a:prstTxWarp>
          </a:bodyPr>
          <a:lstStyle>
            <a:lvl1pPr algn="r">
              <a:defRPr sz="1300">
                <a:latin typeface="Calibri" charset="0"/>
              </a:defRPr>
            </a:lvl1pPr>
          </a:lstStyle>
          <a:p>
            <a:pPr>
              <a:defRPr/>
            </a:pPr>
            <a:fld id="{42C59E90-AC6F-4C65-9419-9E28A166C4B5}" type="slidenum">
              <a:rPr lang="en-US"/>
              <a:pPr>
                <a:defRPr/>
              </a:pPr>
              <a:t>‹#›</a:t>
            </a:fld>
            <a:endParaRPr lang="en-US"/>
          </a:p>
        </p:txBody>
      </p:sp>
    </p:spTree>
    <p:extLst>
      <p:ext uri="{BB962C8B-B14F-4D97-AF65-F5344CB8AC3E}">
        <p14:creationId xmlns:p14="http://schemas.microsoft.com/office/powerpoint/2010/main" val="154836274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39161" indent="-284293" eaLnBrk="0" hangingPunct="0">
              <a:defRPr>
                <a:solidFill>
                  <a:schemeClr val="tx1"/>
                </a:solidFill>
                <a:latin typeface="Arial" charset="0"/>
                <a:ea typeface="ＭＳ Ｐゴシック" charset="-128"/>
              </a:defRPr>
            </a:lvl2pPr>
            <a:lvl3pPr marL="1137171" indent="-227434" eaLnBrk="0" hangingPunct="0">
              <a:defRPr>
                <a:solidFill>
                  <a:schemeClr val="tx1"/>
                </a:solidFill>
                <a:latin typeface="Arial" charset="0"/>
                <a:ea typeface="ＭＳ Ｐゴシック" charset="-128"/>
              </a:defRPr>
            </a:lvl3pPr>
            <a:lvl4pPr marL="1592039" indent="-227434" eaLnBrk="0" hangingPunct="0">
              <a:defRPr>
                <a:solidFill>
                  <a:schemeClr val="tx1"/>
                </a:solidFill>
                <a:latin typeface="Arial" charset="0"/>
                <a:ea typeface="ＭＳ Ｐゴシック" charset="-128"/>
              </a:defRPr>
            </a:lvl4pPr>
            <a:lvl5pPr marL="2046907" indent="-227434" eaLnBrk="0" hangingPunct="0">
              <a:defRPr>
                <a:solidFill>
                  <a:schemeClr val="tx1"/>
                </a:solidFill>
                <a:latin typeface="Arial" charset="0"/>
                <a:ea typeface="ＭＳ Ｐゴシック" charset="-128"/>
              </a:defRPr>
            </a:lvl5pPr>
            <a:lvl6pPr marL="2501776" indent="-227434" eaLnBrk="0" fontAlgn="base" hangingPunct="0">
              <a:spcBef>
                <a:spcPct val="0"/>
              </a:spcBef>
              <a:spcAft>
                <a:spcPct val="0"/>
              </a:spcAft>
              <a:defRPr>
                <a:solidFill>
                  <a:schemeClr val="tx1"/>
                </a:solidFill>
                <a:latin typeface="Arial" charset="0"/>
                <a:ea typeface="ＭＳ Ｐゴシック" charset="-128"/>
              </a:defRPr>
            </a:lvl6pPr>
            <a:lvl7pPr marL="2956644" indent="-227434" eaLnBrk="0" fontAlgn="base" hangingPunct="0">
              <a:spcBef>
                <a:spcPct val="0"/>
              </a:spcBef>
              <a:spcAft>
                <a:spcPct val="0"/>
              </a:spcAft>
              <a:defRPr>
                <a:solidFill>
                  <a:schemeClr val="tx1"/>
                </a:solidFill>
                <a:latin typeface="Arial" charset="0"/>
                <a:ea typeface="ＭＳ Ｐゴシック" charset="-128"/>
              </a:defRPr>
            </a:lvl7pPr>
            <a:lvl8pPr marL="3411512" indent="-227434" eaLnBrk="0" fontAlgn="base" hangingPunct="0">
              <a:spcBef>
                <a:spcPct val="0"/>
              </a:spcBef>
              <a:spcAft>
                <a:spcPct val="0"/>
              </a:spcAft>
              <a:defRPr>
                <a:solidFill>
                  <a:schemeClr val="tx1"/>
                </a:solidFill>
                <a:latin typeface="Arial" charset="0"/>
                <a:ea typeface="ＭＳ Ｐゴシック" charset="-128"/>
              </a:defRPr>
            </a:lvl8pPr>
            <a:lvl9pPr marL="3866380" indent="-227434"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34B295C4-EC05-499F-8131-9A910E0F53C6}" type="slidenum">
              <a:rPr lang="en-US" smtClean="0">
                <a:latin typeface="Calibri" pitchFamily="34" charset="0"/>
              </a:rPr>
              <a:pPr eaLnBrk="1" hangingPunct="1"/>
              <a:t>1</a:t>
            </a:fld>
            <a:endParaRPr lang="en-US" smtClean="0">
              <a:latin typeface="Calibri"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39161" indent="-284293" eaLnBrk="0" hangingPunct="0">
              <a:defRPr>
                <a:solidFill>
                  <a:schemeClr val="tx1"/>
                </a:solidFill>
                <a:latin typeface="Arial" charset="0"/>
                <a:ea typeface="ＭＳ Ｐゴシック" charset="-128"/>
              </a:defRPr>
            </a:lvl2pPr>
            <a:lvl3pPr marL="1137171" indent="-227434" eaLnBrk="0" hangingPunct="0">
              <a:defRPr>
                <a:solidFill>
                  <a:schemeClr val="tx1"/>
                </a:solidFill>
                <a:latin typeface="Arial" charset="0"/>
                <a:ea typeface="ＭＳ Ｐゴシック" charset="-128"/>
              </a:defRPr>
            </a:lvl3pPr>
            <a:lvl4pPr marL="1592039" indent="-227434" eaLnBrk="0" hangingPunct="0">
              <a:defRPr>
                <a:solidFill>
                  <a:schemeClr val="tx1"/>
                </a:solidFill>
                <a:latin typeface="Arial" charset="0"/>
                <a:ea typeface="ＭＳ Ｐゴシック" charset="-128"/>
              </a:defRPr>
            </a:lvl4pPr>
            <a:lvl5pPr marL="2046907" indent="-227434" eaLnBrk="0" hangingPunct="0">
              <a:defRPr>
                <a:solidFill>
                  <a:schemeClr val="tx1"/>
                </a:solidFill>
                <a:latin typeface="Arial" charset="0"/>
                <a:ea typeface="ＭＳ Ｐゴシック" charset="-128"/>
              </a:defRPr>
            </a:lvl5pPr>
            <a:lvl6pPr marL="2501776" indent="-227434" eaLnBrk="0" fontAlgn="base" hangingPunct="0">
              <a:spcBef>
                <a:spcPct val="0"/>
              </a:spcBef>
              <a:spcAft>
                <a:spcPct val="0"/>
              </a:spcAft>
              <a:defRPr>
                <a:solidFill>
                  <a:schemeClr val="tx1"/>
                </a:solidFill>
                <a:latin typeface="Arial" charset="0"/>
                <a:ea typeface="ＭＳ Ｐゴシック" charset="-128"/>
              </a:defRPr>
            </a:lvl6pPr>
            <a:lvl7pPr marL="2956644" indent="-227434" eaLnBrk="0" fontAlgn="base" hangingPunct="0">
              <a:spcBef>
                <a:spcPct val="0"/>
              </a:spcBef>
              <a:spcAft>
                <a:spcPct val="0"/>
              </a:spcAft>
              <a:defRPr>
                <a:solidFill>
                  <a:schemeClr val="tx1"/>
                </a:solidFill>
                <a:latin typeface="Arial" charset="0"/>
                <a:ea typeface="ＭＳ Ｐゴシック" charset="-128"/>
              </a:defRPr>
            </a:lvl7pPr>
            <a:lvl8pPr marL="3411512" indent="-227434" eaLnBrk="0" fontAlgn="base" hangingPunct="0">
              <a:spcBef>
                <a:spcPct val="0"/>
              </a:spcBef>
              <a:spcAft>
                <a:spcPct val="0"/>
              </a:spcAft>
              <a:defRPr>
                <a:solidFill>
                  <a:schemeClr val="tx1"/>
                </a:solidFill>
                <a:latin typeface="Arial" charset="0"/>
                <a:ea typeface="ＭＳ Ｐゴシック" charset="-128"/>
              </a:defRPr>
            </a:lvl8pPr>
            <a:lvl9pPr marL="3866380" indent="-227434"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34B295C4-EC05-499F-8131-9A910E0F53C6}" type="slidenum">
              <a:rPr lang="en-US" smtClean="0">
                <a:latin typeface="Calibri" pitchFamily="34" charset="0"/>
              </a:rPr>
              <a:pPr eaLnBrk="1" hangingPunct="1"/>
              <a:t>10</a:t>
            </a:fld>
            <a:endParaRPr lang="en-US" smtClean="0">
              <a:latin typeface="Calibri"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39161" indent="-284293" eaLnBrk="0" hangingPunct="0">
              <a:defRPr>
                <a:solidFill>
                  <a:schemeClr val="tx1"/>
                </a:solidFill>
                <a:latin typeface="Arial" charset="0"/>
                <a:ea typeface="ＭＳ Ｐゴシック" charset="-128"/>
              </a:defRPr>
            </a:lvl2pPr>
            <a:lvl3pPr marL="1137171" indent="-227434" eaLnBrk="0" hangingPunct="0">
              <a:defRPr>
                <a:solidFill>
                  <a:schemeClr val="tx1"/>
                </a:solidFill>
                <a:latin typeface="Arial" charset="0"/>
                <a:ea typeface="ＭＳ Ｐゴシック" charset="-128"/>
              </a:defRPr>
            </a:lvl3pPr>
            <a:lvl4pPr marL="1592039" indent="-227434" eaLnBrk="0" hangingPunct="0">
              <a:defRPr>
                <a:solidFill>
                  <a:schemeClr val="tx1"/>
                </a:solidFill>
                <a:latin typeface="Arial" charset="0"/>
                <a:ea typeface="ＭＳ Ｐゴシック" charset="-128"/>
              </a:defRPr>
            </a:lvl4pPr>
            <a:lvl5pPr marL="2046907" indent="-227434" eaLnBrk="0" hangingPunct="0">
              <a:defRPr>
                <a:solidFill>
                  <a:schemeClr val="tx1"/>
                </a:solidFill>
                <a:latin typeface="Arial" charset="0"/>
                <a:ea typeface="ＭＳ Ｐゴシック" charset="-128"/>
              </a:defRPr>
            </a:lvl5pPr>
            <a:lvl6pPr marL="2501776" indent="-227434" eaLnBrk="0" fontAlgn="base" hangingPunct="0">
              <a:spcBef>
                <a:spcPct val="0"/>
              </a:spcBef>
              <a:spcAft>
                <a:spcPct val="0"/>
              </a:spcAft>
              <a:defRPr>
                <a:solidFill>
                  <a:schemeClr val="tx1"/>
                </a:solidFill>
                <a:latin typeface="Arial" charset="0"/>
                <a:ea typeface="ＭＳ Ｐゴシック" charset="-128"/>
              </a:defRPr>
            </a:lvl6pPr>
            <a:lvl7pPr marL="2956644" indent="-227434" eaLnBrk="0" fontAlgn="base" hangingPunct="0">
              <a:spcBef>
                <a:spcPct val="0"/>
              </a:spcBef>
              <a:spcAft>
                <a:spcPct val="0"/>
              </a:spcAft>
              <a:defRPr>
                <a:solidFill>
                  <a:schemeClr val="tx1"/>
                </a:solidFill>
                <a:latin typeface="Arial" charset="0"/>
                <a:ea typeface="ＭＳ Ｐゴシック" charset="-128"/>
              </a:defRPr>
            </a:lvl7pPr>
            <a:lvl8pPr marL="3411512" indent="-227434" eaLnBrk="0" fontAlgn="base" hangingPunct="0">
              <a:spcBef>
                <a:spcPct val="0"/>
              </a:spcBef>
              <a:spcAft>
                <a:spcPct val="0"/>
              </a:spcAft>
              <a:defRPr>
                <a:solidFill>
                  <a:schemeClr val="tx1"/>
                </a:solidFill>
                <a:latin typeface="Arial" charset="0"/>
                <a:ea typeface="ＭＳ Ｐゴシック" charset="-128"/>
              </a:defRPr>
            </a:lvl8pPr>
            <a:lvl9pPr marL="3866380" indent="-227434"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34B295C4-EC05-499F-8131-9A910E0F53C6}" type="slidenum">
              <a:rPr lang="en-US" smtClean="0">
                <a:latin typeface="Calibri" pitchFamily="34" charset="0"/>
              </a:rPr>
              <a:pPr eaLnBrk="1" hangingPunct="1"/>
              <a:t>11</a:t>
            </a:fld>
            <a:endParaRPr lang="en-US" smtClean="0">
              <a:latin typeface="Calibri"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39161" indent="-284293" eaLnBrk="0" hangingPunct="0">
              <a:defRPr>
                <a:solidFill>
                  <a:schemeClr val="tx1"/>
                </a:solidFill>
                <a:latin typeface="Arial" charset="0"/>
                <a:ea typeface="ＭＳ Ｐゴシック" charset="-128"/>
              </a:defRPr>
            </a:lvl2pPr>
            <a:lvl3pPr marL="1137171" indent="-227434" eaLnBrk="0" hangingPunct="0">
              <a:defRPr>
                <a:solidFill>
                  <a:schemeClr val="tx1"/>
                </a:solidFill>
                <a:latin typeface="Arial" charset="0"/>
                <a:ea typeface="ＭＳ Ｐゴシック" charset="-128"/>
              </a:defRPr>
            </a:lvl3pPr>
            <a:lvl4pPr marL="1592039" indent="-227434" eaLnBrk="0" hangingPunct="0">
              <a:defRPr>
                <a:solidFill>
                  <a:schemeClr val="tx1"/>
                </a:solidFill>
                <a:latin typeface="Arial" charset="0"/>
                <a:ea typeface="ＭＳ Ｐゴシック" charset="-128"/>
              </a:defRPr>
            </a:lvl4pPr>
            <a:lvl5pPr marL="2046907" indent="-227434" eaLnBrk="0" hangingPunct="0">
              <a:defRPr>
                <a:solidFill>
                  <a:schemeClr val="tx1"/>
                </a:solidFill>
                <a:latin typeface="Arial" charset="0"/>
                <a:ea typeface="ＭＳ Ｐゴシック" charset="-128"/>
              </a:defRPr>
            </a:lvl5pPr>
            <a:lvl6pPr marL="2501776" indent="-227434" eaLnBrk="0" fontAlgn="base" hangingPunct="0">
              <a:spcBef>
                <a:spcPct val="0"/>
              </a:spcBef>
              <a:spcAft>
                <a:spcPct val="0"/>
              </a:spcAft>
              <a:defRPr>
                <a:solidFill>
                  <a:schemeClr val="tx1"/>
                </a:solidFill>
                <a:latin typeface="Arial" charset="0"/>
                <a:ea typeface="ＭＳ Ｐゴシック" charset="-128"/>
              </a:defRPr>
            </a:lvl6pPr>
            <a:lvl7pPr marL="2956644" indent="-227434" eaLnBrk="0" fontAlgn="base" hangingPunct="0">
              <a:spcBef>
                <a:spcPct val="0"/>
              </a:spcBef>
              <a:spcAft>
                <a:spcPct val="0"/>
              </a:spcAft>
              <a:defRPr>
                <a:solidFill>
                  <a:schemeClr val="tx1"/>
                </a:solidFill>
                <a:latin typeface="Arial" charset="0"/>
                <a:ea typeface="ＭＳ Ｐゴシック" charset="-128"/>
              </a:defRPr>
            </a:lvl7pPr>
            <a:lvl8pPr marL="3411512" indent="-227434" eaLnBrk="0" fontAlgn="base" hangingPunct="0">
              <a:spcBef>
                <a:spcPct val="0"/>
              </a:spcBef>
              <a:spcAft>
                <a:spcPct val="0"/>
              </a:spcAft>
              <a:defRPr>
                <a:solidFill>
                  <a:schemeClr val="tx1"/>
                </a:solidFill>
                <a:latin typeface="Arial" charset="0"/>
                <a:ea typeface="ＭＳ Ｐゴシック" charset="-128"/>
              </a:defRPr>
            </a:lvl8pPr>
            <a:lvl9pPr marL="3866380" indent="-227434"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34B295C4-EC05-499F-8131-9A910E0F53C6}" type="slidenum">
              <a:rPr lang="en-US" smtClean="0">
                <a:latin typeface="Calibri" pitchFamily="34" charset="0"/>
              </a:rPr>
              <a:pPr eaLnBrk="1" hangingPunct="1"/>
              <a:t>12</a:t>
            </a:fld>
            <a:endParaRPr lang="en-US" smtClean="0">
              <a:latin typeface="Calibri"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2C59E90-AC6F-4C65-9419-9E28A166C4B5}"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39161" indent="-284293" eaLnBrk="0" hangingPunct="0">
              <a:defRPr>
                <a:solidFill>
                  <a:schemeClr val="tx1"/>
                </a:solidFill>
                <a:latin typeface="Arial" charset="0"/>
                <a:ea typeface="ＭＳ Ｐゴシック" charset="-128"/>
              </a:defRPr>
            </a:lvl2pPr>
            <a:lvl3pPr marL="1137171" indent="-227434" eaLnBrk="0" hangingPunct="0">
              <a:defRPr>
                <a:solidFill>
                  <a:schemeClr val="tx1"/>
                </a:solidFill>
                <a:latin typeface="Arial" charset="0"/>
                <a:ea typeface="ＭＳ Ｐゴシック" charset="-128"/>
              </a:defRPr>
            </a:lvl3pPr>
            <a:lvl4pPr marL="1592039" indent="-227434" eaLnBrk="0" hangingPunct="0">
              <a:defRPr>
                <a:solidFill>
                  <a:schemeClr val="tx1"/>
                </a:solidFill>
                <a:latin typeface="Arial" charset="0"/>
                <a:ea typeface="ＭＳ Ｐゴシック" charset="-128"/>
              </a:defRPr>
            </a:lvl4pPr>
            <a:lvl5pPr marL="2046907" indent="-227434" eaLnBrk="0" hangingPunct="0">
              <a:defRPr>
                <a:solidFill>
                  <a:schemeClr val="tx1"/>
                </a:solidFill>
                <a:latin typeface="Arial" charset="0"/>
                <a:ea typeface="ＭＳ Ｐゴシック" charset="-128"/>
              </a:defRPr>
            </a:lvl5pPr>
            <a:lvl6pPr marL="2501776" indent="-227434" eaLnBrk="0" fontAlgn="base" hangingPunct="0">
              <a:spcBef>
                <a:spcPct val="0"/>
              </a:spcBef>
              <a:spcAft>
                <a:spcPct val="0"/>
              </a:spcAft>
              <a:defRPr>
                <a:solidFill>
                  <a:schemeClr val="tx1"/>
                </a:solidFill>
                <a:latin typeface="Arial" charset="0"/>
                <a:ea typeface="ＭＳ Ｐゴシック" charset="-128"/>
              </a:defRPr>
            </a:lvl6pPr>
            <a:lvl7pPr marL="2956644" indent="-227434" eaLnBrk="0" fontAlgn="base" hangingPunct="0">
              <a:spcBef>
                <a:spcPct val="0"/>
              </a:spcBef>
              <a:spcAft>
                <a:spcPct val="0"/>
              </a:spcAft>
              <a:defRPr>
                <a:solidFill>
                  <a:schemeClr val="tx1"/>
                </a:solidFill>
                <a:latin typeface="Arial" charset="0"/>
                <a:ea typeface="ＭＳ Ｐゴシック" charset="-128"/>
              </a:defRPr>
            </a:lvl7pPr>
            <a:lvl8pPr marL="3411512" indent="-227434" eaLnBrk="0" fontAlgn="base" hangingPunct="0">
              <a:spcBef>
                <a:spcPct val="0"/>
              </a:spcBef>
              <a:spcAft>
                <a:spcPct val="0"/>
              </a:spcAft>
              <a:defRPr>
                <a:solidFill>
                  <a:schemeClr val="tx1"/>
                </a:solidFill>
                <a:latin typeface="Arial" charset="0"/>
                <a:ea typeface="ＭＳ Ｐゴシック" charset="-128"/>
              </a:defRPr>
            </a:lvl8pPr>
            <a:lvl9pPr marL="3866380" indent="-227434"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34B295C4-EC05-499F-8131-9A910E0F53C6}" type="slidenum">
              <a:rPr lang="en-US" smtClean="0">
                <a:latin typeface="Calibri" pitchFamily="34" charset="0"/>
              </a:rPr>
              <a:pPr eaLnBrk="1" hangingPunct="1"/>
              <a:t>16</a:t>
            </a:fld>
            <a:endParaRPr lang="en-US" smtClean="0">
              <a:latin typeface="Calibri"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39161" indent="-284293" eaLnBrk="0" hangingPunct="0">
              <a:defRPr>
                <a:solidFill>
                  <a:schemeClr val="tx1"/>
                </a:solidFill>
                <a:latin typeface="Arial" charset="0"/>
                <a:ea typeface="ＭＳ Ｐゴシック" charset="-128"/>
              </a:defRPr>
            </a:lvl2pPr>
            <a:lvl3pPr marL="1137171" indent="-227434" eaLnBrk="0" hangingPunct="0">
              <a:defRPr>
                <a:solidFill>
                  <a:schemeClr val="tx1"/>
                </a:solidFill>
                <a:latin typeface="Arial" charset="0"/>
                <a:ea typeface="ＭＳ Ｐゴシック" charset="-128"/>
              </a:defRPr>
            </a:lvl3pPr>
            <a:lvl4pPr marL="1592039" indent="-227434" eaLnBrk="0" hangingPunct="0">
              <a:defRPr>
                <a:solidFill>
                  <a:schemeClr val="tx1"/>
                </a:solidFill>
                <a:latin typeface="Arial" charset="0"/>
                <a:ea typeface="ＭＳ Ｐゴシック" charset="-128"/>
              </a:defRPr>
            </a:lvl4pPr>
            <a:lvl5pPr marL="2046907" indent="-227434" eaLnBrk="0" hangingPunct="0">
              <a:defRPr>
                <a:solidFill>
                  <a:schemeClr val="tx1"/>
                </a:solidFill>
                <a:latin typeface="Arial" charset="0"/>
                <a:ea typeface="ＭＳ Ｐゴシック" charset="-128"/>
              </a:defRPr>
            </a:lvl5pPr>
            <a:lvl6pPr marL="2501776" indent="-227434" eaLnBrk="0" fontAlgn="base" hangingPunct="0">
              <a:spcBef>
                <a:spcPct val="0"/>
              </a:spcBef>
              <a:spcAft>
                <a:spcPct val="0"/>
              </a:spcAft>
              <a:defRPr>
                <a:solidFill>
                  <a:schemeClr val="tx1"/>
                </a:solidFill>
                <a:latin typeface="Arial" charset="0"/>
                <a:ea typeface="ＭＳ Ｐゴシック" charset="-128"/>
              </a:defRPr>
            </a:lvl6pPr>
            <a:lvl7pPr marL="2956644" indent="-227434" eaLnBrk="0" fontAlgn="base" hangingPunct="0">
              <a:spcBef>
                <a:spcPct val="0"/>
              </a:spcBef>
              <a:spcAft>
                <a:spcPct val="0"/>
              </a:spcAft>
              <a:defRPr>
                <a:solidFill>
                  <a:schemeClr val="tx1"/>
                </a:solidFill>
                <a:latin typeface="Arial" charset="0"/>
                <a:ea typeface="ＭＳ Ｐゴシック" charset="-128"/>
              </a:defRPr>
            </a:lvl7pPr>
            <a:lvl8pPr marL="3411512" indent="-227434" eaLnBrk="0" fontAlgn="base" hangingPunct="0">
              <a:spcBef>
                <a:spcPct val="0"/>
              </a:spcBef>
              <a:spcAft>
                <a:spcPct val="0"/>
              </a:spcAft>
              <a:defRPr>
                <a:solidFill>
                  <a:schemeClr val="tx1"/>
                </a:solidFill>
                <a:latin typeface="Arial" charset="0"/>
                <a:ea typeface="ＭＳ Ｐゴシック" charset="-128"/>
              </a:defRPr>
            </a:lvl8pPr>
            <a:lvl9pPr marL="3866380" indent="-227434"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34B295C4-EC05-499F-8131-9A910E0F53C6}" type="slidenum">
              <a:rPr lang="en-US" smtClean="0">
                <a:latin typeface="Calibri" pitchFamily="34" charset="0"/>
              </a:rPr>
              <a:pPr eaLnBrk="1" hangingPunct="1"/>
              <a:t>17</a:t>
            </a:fld>
            <a:endParaRPr lang="en-US" smtClean="0">
              <a:latin typeface="Calibri"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39161" indent="-284293" eaLnBrk="0" hangingPunct="0">
              <a:defRPr>
                <a:solidFill>
                  <a:schemeClr val="tx1"/>
                </a:solidFill>
                <a:latin typeface="Arial" charset="0"/>
                <a:ea typeface="ＭＳ Ｐゴシック" charset="-128"/>
              </a:defRPr>
            </a:lvl2pPr>
            <a:lvl3pPr marL="1137171" indent="-227434" eaLnBrk="0" hangingPunct="0">
              <a:defRPr>
                <a:solidFill>
                  <a:schemeClr val="tx1"/>
                </a:solidFill>
                <a:latin typeface="Arial" charset="0"/>
                <a:ea typeface="ＭＳ Ｐゴシック" charset="-128"/>
              </a:defRPr>
            </a:lvl3pPr>
            <a:lvl4pPr marL="1592039" indent="-227434" eaLnBrk="0" hangingPunct="0">
              <a:defRPr>
                <a:solidFill>
                  <a:schemeClr val="tx1"/>
                </a:solidFill>
                <a:latin typeface="Arial" charset="0"/>
                <a:ea typeface="ＭＳ Ｐゴシック" charset="-128"/>
              </a:defRPr>
            </a:lvl4pPr>
            <a:lvl5pPr marL="2046907" indent="-227434" eaLnBrk="0" hangingPunct="0">
              <a:defRPr>
                <a:solidFill>
                  <a:schemeClr val="tx1"/>
                </a:solidFill>
                <a:latin typeface="Arial" charset="0"/>
                <a:ea typeface="ＭＳ Ｐゴシック" charset="-128"/>
              </a:defRPr>
            </a:lvl5pPr>
            <a:lvl6pPr marL="2501776" indent="-227434" eaLnBrk="0" fontAlgn="base" hangingPunct="0">
              <a:spcBef>
                <a:spcPct val="0"/>
              </a:spcBef>
              <a:spcAft>
                <a:spcPct val="0"/>
              </a:spcAft>
              <a:defRPr>
                <a:solidFill>
                  <a:schemeClr val="tx1"/>
                </a:solidFill>
                <a:latin typeface="Arial" charset="0"/>
                <a:ea typeface="ＭＳ Ｐゴシック" charset="-128"/>
              </a:defRPr>
            </a:lvl6pPr>
            <a:lvl7pPr marL="2956644" indent="-227434" eaLnBrk="0" fontAlgn="base" hangingPunct="0">
              <a:spcBef>
                <a:spcPct val="0"/>
              </a:spcBef>
              <a:spcAft>
                <a:spcPct val="0"/>
              </a:spcAft>
              <a:defRPr>
                <a:solidFill>
                  <a:schemeClr val="tx1"/>
                </a:solidFill>
                <a:latin typeface="Arial" charset="0"/>
                <a:ea typeface="ＭＳ Ｐゴシック" charset="-128"/>
              </a:defRPr>
            </a:lvl7pPr>
            <a:lvl8pPr marL="3411512" indent="-227434" eaLnBrk="0" fontAlgn="base" hangingPunct="0">
              <a:spcBef>
                <a:spcPct val="0"/>
              </a:spcBef>
              <a:spcAft>
                <a:spcPct val="0"/>
              </a:spcAft>
              <a:defRPr>
                <a:solidFill>
                  <a:schemeClr val="tx1"/>
                </a:solidFill>
                <a:latin typeface="Arial" charset="0"/>
                <a:ea typeface="ＭＳ Ｐゴシック" charset="-128"/>
              </a:defRPr>
            </a:lvl8pPr>
            <a:lvl9pPr marL="3866380" indent="-227434"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34B295C4-EC05-499F-8131-9A910E0F53C6}" type="slidenum">
              <a:rPr lang="en-US" smtClean="0">
                <a:latin typeface="Calibri" pitchFamily="34" charset="0"/>
              </a:rPr>
              <a:pPr eaLnBrk="1" hangingPunct="1"/>
              <a:t>18</a:t>
            </a:fld>
            <a:endParaRPr lang="en-US" smtClean="0">
              <a:latin typeface="Calibri"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39161" indent="-284293" eaLnBrk="0" hangingPunct="0">
              <a:defRPr>
                <a:solidFill>
                  <a:schemeClr val="tx1"/>
                </a:solidFill>
                <a:latin typeface="Arial" charset="0"/>
                <a:ea typeface="ＭＳ Ｐゴシック" charset="-128"/>
              </a:defRPr>
            </a:lvl2pPr>
            <a:lvl3pPr marL="1137171" indent="-227434" eaLnBrk="0" hangingPunct="0">
              <a:defRPr>
                <a:solidFill>
                  <a:schemeClr val="tx1"/>
                </a:solidFill>
                <a:latin typeface="Arial" charset="0"/>
                <a:ea typeface="ＭＳ Ｐゴシック" charset="-128"/>
              </a:defRPr>
            </a:lvl3pPr>
            <a:lvl4pPr marL="1592039" indent="-227434" eaLnBrk="0" hangingPunct="0">
              <a:defRPr>
                <a:solidFill>
                  <a:schemeClr val="tx1"/>
                </a:solidFill>
                <a:latin typeface="Arial" charset="0"/>
                <a:ea typeface="ＭＳ Ｐゴシック" charset="-128"/>
              </a:defRPr>
            </a:lvl4pPr>
            <a:lvl5pPr marL="2046907" indent="-227434" eaLnBrk="0" hangingPunct="0">
              <a:defRPr>
                <a:solidFill>
                  <a:schemeClr val="tx1"/>
                </a:solidFill>
                <a:latin typeface="Arial" charset="0"/>
                <a:ea typeface="ＭＳ Ｐゴシック" charset="-128"/>
              </a:defRPr>
            </a:lvl5pPr>
            <a:lvl6pPr marL="2501776" indent="-227434" eaLnBrk="0" fontAlgn="base" hangingPunct="0">
              <a:spcBef>
                <a:spcPct val="0"/>
              </a:spcBef>
              <a:spcAft>
                <a:spcPct val="0"/>
              </a:spcAft>
              <a:defRPr>
                <a:solidFill>
                  <a:schemeClr val="tx1"/>
                </a:solidFill>
                <a:latin typeface="Arial" charset="0"/>
                <a:ea typeface="ＭＳ Ｐゴシック" charset="-128"/>
              </a:defRPr>
            </a:lvl6pPr>
            <a:lvl7pPr marL="2956644" indent="-227434" eaLnBrk="0" fontAlgn="base" hangingPunct="0">
              <a:spcBef>
                <a:spcPct val="0"/>
              </a:spcBef>
              <a:spcAft>
                <a:spcPct val="0"/>
              </a:spcAft>
              <a:defRPr>
                <a:solidFill>
                  <a:schemeClr val="tx1"/>
                </a:solidFill>
                <a:latin typeface="Arial" charset="0"/>
                <a:ea typeface="ＭＳ Ｐゴシック" charset="-128"/>
              </a:defRPr>
            </a:lvl7pPr>
            <a:lvl8pPr marL="3411512" indent="-227434" eaLnBrk="0" fontAlgn="base" hangingPunct="0">
              <a:spcBef>
                <a:spcPct val="0"/>
              </a:spcBef>
              <a:spcAft>
                <a:spcPct val="0"/>
              </a:spcAft>
              <a:defRPr>
                <a:solidFill>
                  <a:schemeClr val="tx1"/>
                </a:solidFill>
                <a:latin typeface="Arial" charset="0"/>
                <a:ea typeface="ＭＳ Ｐゴシック" charset="-128"/>
              </a:defRPr>
            </a:lvl8pPr>
            <a:lvl9pPr marL="3866380" indent="-227434"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34B295C4-EC05-499F-8131-9A910E0F53C6}" type="slidenum">
              <a:rPr lang="en-US" smtClean="0">
                <a:latin typeface="Calibri" pitchFamily="34" charset="0"/>
              </a:rPr>
              <a:pPr eaLnBrk="1" hangingPunct="1"/>
              <a:t>19</a:t>
            </a:fld>
            <a:endParaRPr lang="en-US" smtClean="0">
              <a:latin typeface="Calibri"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39161" indent="-284293" eaLnBrk="0" hangingPunct="0">
              <a:defRPr>
                <a:solidFill>
                  <a:schemeClr val="tx1"/>
                </a:solidFill>
                <a:latin typeface="Arial" charset="0"/>
                <a:ea typeface="ＭＳ Ｐゴシック" charset="-128"/>
              </a:defRPr>
            </a:lvl2pPr>
            <a:lvl3pPr marL="1137171" indent="-227434" eaLnBrk="0" hangingPunct="0">
              <a:defRPr>
                <a:solidFill>
                  <a:schemeClr val="tx1"/>
                </a:solidFill>
                <a:latin typeface="Arial" charset="0"/>
                <a:ea typeface="ＭＳ Ｐゴシック" charset="-128"/>
              </a:defRPr>
            </a:lvl3pPr>
            <a:lvl4pPr marL="1592039" indent="-227434" eaLnBrk="0" hangingPunct="0">
              <a:defRPr>
                <a:solidFill>
                  <a:schemeClr val="tx1"/>
                </a:solidFill>
                <a:latin typeface="Arial" charset="0"/>
                <a:ea typeface="ＭＳ Ｐゴシック" charset="-128"/>
              </a:defRPr>
            </a:lvl4pPr>
            <a:lvl5pPr marL="2046907" indent="-227434" eaLnBrk="0" hangingPunct="0">
              <a:defRPr>
                <a:solidFill>
                  <a:schemeClr val="tx1"/>
                </a:solidFill>
                <a:latin typeface="Arial" charset="0"/>
                <a:ea typeface="ＭＳ Ｐゴシック" charset="-128"/>
              </a:defRPr>
            </a:lvl5pPr>
            <a:lvl6pPr marL="2501776" indent="-227434" eaLnBrk="0" fontAlgn="base" hangingPunct="0">
              <a:spcBef>
                <a:spcPct val="0"/>
              </a:spcBef>
              <a:spcAft>
                <a:spcPct val="0"/>
              </a:spcAft>
              <a:defRPr>
                <a:solidFill>
                  <a:schemeClr val="tx1"/>
                </a:solidFill>
                <a:latin typeface="Arial" charset="0"/>
                <a:ea typeface="ＭＳ Ｐゴシック" charset="-128"/>
              </a:defRPr>
            </a:lvl6pPr>
            <a:lvl7pPr marL="2956644" indent="-227434" eaLnBrk="0" fontAlgn="base" hangingPunct="0">
              <a:spcBef>
                <a:spcPct val="0"/>
              </a:spcBef>
              <a:spcAft>
                <a:spcPct val="0"/>
              </a:spcAft>
              <a:defRPr>
                <a:solidFill>
                  <a:schemeClr val="tx1"/>
                </a:solidFill>
                <a:latin typeface="Arial" charset="0"/>
                <a:ea typeface="ＭＳ Ｐゴシック" charset="-128"/>
              </a:defRPr>
            </a:lvl7pPr>
            <a:lvl8pPr marL="3411512" indent="-227434" eaLnBrk="0" fontAlgn="base" hangingPunct="0">
              <a:spcBef>
                <a:spcPct val="0"/>
              </a:spcBef>
              <a:spcAft>
                <a:spcPct val="0"/>
              </a:spcAft>
              <a:defRPr>
                <a:solidFill>
                  <a:schemeClr val="tx1"/>
                </a:solidFill>
                <a:latin typeface="Arial" charset="0"/>
                <a:ea typeface="ＭＳ Ｐゴシック" charset="-128"/>
              </a:defRPr>
            </a:lvl8pPr>
            <a:lvl9pPr marL="3866380" indent="-227434"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34B295C4-EC05-499F-8131-9A910E0F53C6}" type="slidenum">
              <a:rPr lang="en-US" smtClean="0">
                <a:latin typeface="Calibri" pitchFamily="34" charset="0"/>
              </a:rPr>
              <a:pPr eaLnBrk="1" hangingPunct="1"/>
              <a:t>20</a:t>
            </a:fld>
            <a:endParaRPr lang="en-US" smtClean="0">
              <a:latin typeface="Calibri"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39161" indent="-284293" eaLnBrk="0" hangingPunct="0">
              <a:defRPr>
                <a:solidFill>
                  <a:schemeClr val="tx1"/>
                </a:solidFill>
                <a:latin typeface="Arial" charset="0"/>
                <a:ea typeface="ＭＳ Ｐゴシック" charset="-128"/>
              </a:defRPr>
            </a:lvl2pPr>
            <a:lvl3pPr marL="1137171" indent="-227434" eaLnBrk="0" hangingPunct="0">
              <a:defRPr>
                <a:solidFill>
                  <a:schemeClr val="tx1"/>
                </a:solidFill>
                <a:latin typeface="Arial" charset="0"/>
                <a:ea typeface="ＭＳ Ｐゴシック" charset="-128"/>
              </a:defRPr>
            </a:lvl3pPr>
            <a:lvl4pPr marL="1592039" indent="-227434" eaLnBrk="0" hangingPunct="0">
              <a:defRPr>
                <a:solidFill>
                  <a:schemeClr val="tx1"/>
                </a:solidFill>
                <a:latin typeface="Arial" charset="0"/>
                <a:ea typeface="ＭＳ Ｐゴシック" charset="-128"/>
              </a:defRPr>
            </a:lvl4pPr>
            <a:lvl5pPr marL="2046907" indent="-227434" eaLnBrk="0" hangingPunct="0">
              <a:defRPr>
                <a:solidFill>
                  <a:schemeClr val="tx1"/>
                </a:solidFill>
                <a:latin typeface="Arial" charset="0"/>
                <a:ea typeface="ＭＳ Ｐゴシック" charset="-128"/>
              </a:defRPr>
            </a:lvl5pPr>
            <a:lvl6pPr marL="2501776" indent="-227434" eaLnBrk="0" fontAlgn="base" hangingPunct="0">
              <a:spcBef>
                <a:spcPct val="0"/>
              </a:spcBef>
              <a:spcAft>
                <a:spcPct val="0"/>
              </a:spcAft>
              <a:defRPr>
                <a:solidFill>
                  <a:schemeClr val="tx1"/>
                </a:solidFill>
                <a:latin typeface="Arial" charset="0"/>
                <a:ea typeface="ＭＳ Ｐゴシック" charset="-128"/>
              </a:defRPr>
            </a:lvl6pPr>
            <a:lvl7pPr marL="2956644" indent="-227434" eaLnBrk="0" fontAlgn="base" hangingPunct="0">
              <a:spcBef>
                <a:spcPct val="0"/>
              </a:spcBef>
              <a:spcAft>
                <a:spcPct val="0"/>
              </a:spcAft>
              <a:defRPr>
                <a:solidFill>
                  <a:schemeClr val="tx1"/>
                </a:solidFill>
                <a:latin typeface="Arial" charset="0"/>
                <a:ea typeface="ＭＳ Ｐゴシック" charset="-128"/>
              </a:defRPr>
            </a:lvl7pPr>
            <a:lvl8pPr marL="3411512" indent="-227434" eaLnBrk="0" fontAlgn="base" hangingPunct="0">
              <a:spcBef>
                <a:spcPct val="0"/>
              </a:spcBef>
              <a:spcAft>
                <a:spcPct val="0"/>
              </a:spcAft>
              <a:defRPr>
                <a:solidFill>
                  <a:schemeClr val="tx1"/>
                </a:solidFill>
                <a:latin typeface="Arial" charset="0"/>
                <a:ea typeface="ＭＳ Ｐゴシック" charset="-128"/>
              </a:defRPr>
            </a:lvl8pPr>
            <a:lvl9pPr marL="3866380" indent="-227434"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34B295C4-EC05-499F-8131-9A910E0F53C6}" type="slidenum">
              <a:rPr lang="en-US" smtClean="0">
                <a:latin typeface="Calibri" pitchFamily="34" charset="0"/>
              </a:rPr>
              <a:pPr eaLnBrk="1" hangingPunct="1"/>
              <a:t>21</a:t>
            </a:fld>
            <a:endParaRPr lang="en-US" smtClean="0">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39161" indent="-284293" eaLnBrk="0" hangingPunct="0">
              <a:defRPr>
                <a:solidFill>
                  <a:schemeClr val="tx1"/>
                </a:solidFill>
                <a:latin typeface="Arial" charset="0"/>
                <a:ea typeface="ＭＳ Ｐゴシック" charset="-128"/>
              </a:defRPr>
            </a:lvl2pPr>
            <a:lvl3pPr marL="1137171" indent="-227434" eaLnBrk="0" hangingPunct="0">
              <a:defRPr>
                <a:solidFill>
                  <a:schemeClr val="tx1"/>
                </a:solidFill>
                <a:latin typeface="Arial" charset="0"/>
                <a:ea typeface="ＭＳ Ｐゴシック" charset="-128"/>
              </a:defRPr>
            </a:lvl3pPr>
            <a:lvl4pPr marL="1592039" indent="-227434" eaLnBrk="0" hangingPunct="0">
              <a:defRPr>
                <a:solidFill>
                  <a:schemeClr val="tx1"/>
                </a:solidFill>
                <a:latin typeface="Arial" charset="0"/>
                <a:ea typeface="ＭＳ Ｐゴシック" charset="-128"/>
              </a:defRPr>
            </a:lvl4pPr>
            <a:lvl5pPr marL="2046907" indent="-227434" eaLnBrk="0" hangingPunct="0">
              <a:defRPr>
                <a:solidFill>
                  <a:schemeClr val="tx1"/>
                </a:solidFill>
                <a:latin typeface="Arial" charset="0"/>
                <a:ea typeface="ＭＳ Ｐゴシック" charset="-128"/>
              </a:defRPr>
            </a:lvl5pPr>
            <a:lvl6pPr marL="2501776" indent="-227434" eaLnBrk="0" fontAlgn="base" hangingPunct="0">
              <a:spcBef>
                <a:spcPct val="0"/>
              </a:spcBef>
              <a:spcAft>
                <a:spcPct val="0"/>
              </a:spcAft>
              <a:defRPr>
                <a:solidFill>
                  <a:schemeClr val="tx1"/>
                </a:solidFill>
                <a:latin typeface="Arial" charset="0"/>
                <a:ea typeface="ＭＳ Ｐゴシック" charset="-128"/>
              </a:defRPr>
            </a:lvl6pPr>
            <a:lvl7pPr marL="2956644" indent="-227434" eaLnBrk="0" fontAlgn="base" hangingPunct="0">
              <a:spcBef>
                <a:spcPct val="0"/>
              </a:spcBef>
              <a:spcAft>
                <a:spcPct val="0"/>
              </a:spcAft>
              <a:defRPr>
                <a:solidFill>
                  <a:schemeClr val="tx1"/>
                </a:solidFill>
                <a:latin typeface="Arial" charset="0"/>
                <a:ea typeface="ＭＳ Ｐゴシック" charset="-128"/>
              </a:defRPr>
            </a:lvl7pPr>
            <a:lvl8pPr marL="3411512" indent="-227434" eaLnBrk="0" fontAlgn="base" hangingPunct="0">
              <a:spcBef>
                <a:spcPct val="0"/>
              </a:spcBef>
              <a:spcAft>
                <a:spcPct val="0"/>
              </a:spcAft>
              <a:defRPr>
                <a:solidFill>
                  <a:schemeClr val="tx1"/>
                </a:solidFill>
                <a:latin typeface="Arial" charset="0"/>
                <a:ea typeface="ＭＳ Ｐゴシック" charset="-128"/>
              </a:defRPr>
            </a:lvl8pPr>
            <a:lvl9pPr marL="3866380" indent="-227434"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34B295C4-EC05-499F-8131-9A910E0F53C6}" type="slidenum">
              <a:rPr lang="en-US" smtClean="0">
                <a:latin typeface="Calibri" pitchFamily="34" charset="0"/>
              </a:rPr>
              <a:pPr eaLnBrk="1" hangingPunct="1"/>
              <a:t>2</a:t>
            </a:fld>
            <a:endParaRPr lang="en-US" smtClean="0">
              <a:latin typeface="Calibri"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39161" indent="-284293" eaLnBrk="0" hangingPunct="0">
              <a:defRPr>
                <a:solidFill>
                  <a:schemeClr val="tx1"/>
                </a:solidFill>
                <a:latin typeface="Arial" charset="0"/>
                <a:ea typeface="ＭＳ Ｐゴシック" charset="-128"/>
              </a:defRPr>
            </a:lvl2pPr>
            <a:lvl3pPr marL="1137171" indent="-227434" eaLnBrk="0" hangingPunct="0">
              <a:defRPr>
                <a:solidFill>
                  <a:schemeClr val="tx1"/>
                </a:solidFill>
                <a:latin typeface="Arial" charset="0"/>
                <a:ea typeface="ＭＳ Ｐゴシック" charset="-128"/>
              </a:defRPr>
            </a:lvl3pPr>
            <a:lvl4pPr marL="1592039" indent="-227434" eaLnBrk="0" hangingPunct="0">
              <a:defRPr>
                <a:solidFill>
                  <a:schemeClr val="tx1"/>
                </a:solidFill>
                <a:latin typeface="Arial" charset="0"/>
                <a:ea typeface="ＭＳ Ｐゴシック" charset="-128"/>
              </a:defRPr>
            </a:lvl4pPr>
            <a:lvl5pPr marL="2046907" indent="-227434" eaLnBrk="0" hangingPunct="0">
              <a:defRPr>
                <a:solidFill>
                  <a:schemeClr val="tx1"/>
                </a:solidFill>
                <a:latin typeface="Arial" charset="0"/>
                <a:ea typeface="ＭＳ Ｐゴシック" charset="-128"/>
              </a:defRPr>
            </a:lvl5pPr>
            <a:lvl6pPr marL="2501776" indent="-227434" eaLnBrk="0" fontAlgn="base" hangingPunct="0">
              <a:spcBef>
                <a:spcPct val="0"/>
              </a:spcBef>
              <a:spcAft>
                <a:spcPct val="0"/>
              </a:spcAft>
              <a:defRPr>
                <a:solidFill>
                  <a:schemeClr val="tx1"/>
                </a:solidFill>
                <a:latin typeface="Arial" charset="0"/>
                <a:ea typeface="ＭＳ Ｐゴシック" charset="-128"/>
              </a:defRPr>
            </a:lvl6pPr>
            <a:lvl7pPr marL="2956644" indent="-227434" eaLnBrk="0" fontAlgn="base" hangingPunct="0">
              <a:spcBef>
                <a:spcPct val="0"/>
              </a:spcBef>
              <a:spcAft>
                <a:spcPct val="0"/>
              </a:spcAft>
              <a:defRPr>
                <a:solidFill>
                  <a:schemeClr val="tx1"/>
                </a:solidFill>
                <a:latin typeface="Arial" charset="0"/>
                <a:ea typeface="ＭＳ Ｐゴシック" charset="-128"/>
              </a:defRPr>
            </a:lvl7pPr>
            <a:lvl8pPr marL="3411512" indent="-227434" eaLnBrk="0" fontAlgn="base" hangingPunct="0">
              <a:spcBef>
                <a:spcPct val="0"/>
              </a:spcBef>
              <a:spcAft>
                <a:spcPct val="0"/>
              </a:spcAft>
              <a:defRPr>
                <a:solidFill>
                  <a:schemeClr val="tx1"/>
                </a:solidFill>
                <a:latin typeface="Arial" charset="0"/>
                <a:ea typeface="ＭＳ Ｐゴシック" charset="-128"/>
              </a:defRPr>
            </a:lvl8pPr>
            <a:lvl9pPr marL="3866380" indent="-227434"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34B295C4-EC05-499F-8131-9A910E0F53C6}" type="slidenum">
              <a:rPr lang="en-US" smtClean="0">
                <a:latin typeface="Calibri" pitchFamily="34" charset="0"/>
              </a:rPr>
              <a:pPr eaLnBrk="1" hangingPunct="1"/>
              <a:t>22</a:t>
            </a:fld>
            <a:endParaRPr lang="en-US" smtClean="0">
              <a:latin typeface="Calibri"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39161" indent="-284293" eaLnBrk="0" hangingPunct="0">
              <a:defRPr>
                <a:solidFill>
                  <a:schemeClr val="tx1"/>
                </a:solidFill>
                <a:latin typeface="Arial" charset="0"/>
                <a:ea typeface="ＭＳ Ｐゴシック" charset="-128"/>
              </a:defRPr>
            </a:lvl2pPr>
            <a:lvl3pPr marL="1137171" indent="-227434" eaLnBrk="0" hangingPunct="0">
              <a:defRPr>
                <a:solidFill>
                  <a:schemeClr val="tx1"/>
                </a:solidFill>
                <a:latin typeface="Arial" charset="0"/>
                <a:ea typeface="ＭＳ Ｐゴシック" charset="-128"/>
              </a:defRPr>
            </a:lvl3pPr>
            <a:lvl4pPr marL="1592039" indent="-227434" eaLnBrk="0" hangingPunct="0">
              <a:defRPr>
                <a:solidFill>
                  <a:schemeClr val="tx1"/>
                </a:solidFill>
                <a:latin typeface="Arial" charset="0"/>
                <a:ea typeface="ＭＳ Ｐゴシック" charset="-128"/>
              </a:defRPr>
            </a:lvl4pPr>
            <a:lvl5pPr marL="2046907" indent="-227434" eaLnBrk="0" hangingPunct="0">
              <a:defRPr>
                <a:solidFill>
                  <a:schemeClr val="tx1"/>
                </a:solidFill>
                <a:latin typeface="Arial" charset="0"/>
                <a:ea typeface="ＭＳ Ｐゴシック" charset="-128"/>
              </a:defRPr>
            </a:lvl5pPr>
            <a:lvl6pPr marL="2501776" indent="-227434" eaLnBrk="0" fontAlgn="base" hangingPunct="0">
              <a:spcBef>
                <a:spcPct val="0"/>
              </a:spcBef>
              <a:spcAft>
                <a:spcPct val="0"/>
              </a:spcAft>
              <a:defRPr>
                <a:solidFill>
                  <a:schemeClr val="tx1"/>
                </a:solidFill>
                <a:latin typeface="Arial" charset="0"/>
                <a:ea typeface="ＭＳ Ｐゴシック" charset="-128"/>
              </a:defRPr>
            </a:lvl6pPr>
            <a:lvl7pPr marL="2956644" indent="-227434" eaLnBrk="0" fontAlgn="base" hangingPunct="0">
              <a:spcBef>
                <a:spcPct val="0"/>
              </a:spcBef>
              <a:spcAft>
                <a:spcPct val="0"/>
              </a:spcAft>
              <a:defRPr>
                <a:solidFill>
                  <a:schemeClr val="tx1"/>
                </a:solidFill>
                <a:latin typeface="Arial" charset="0"/>
                <a:ea typeface="ＭＳ Ｐゴシック" charset="-128"/>
              </a:defRPr>
            </a:lvl7pPr>
            <a:lvl8pPr marL="3411512" indent="-227434" eaLnBrk="0" fontAlgn="base" hangingPunct="0">
              <a:spcBef>
                <a:spcPct val="0"/>
              </a:spcBef>
              <a:spcAft>
                <a:spcPct val="0"/>
              </a:spcAft>
              <a:defRPr>
                <a:solidFill>
                  <a:schemeClr val="tx1"/>
                </a:solidFill>
                <a:latin typeface="Arial" charset="0"/>
                <a:ea typeface="ＭＳ Ｐゴシック" charset="-128"/>
              </a:defRPr>
            </a:lvl8pPr>
            <a:lvl9pPr marL="3866380" indent="-227434"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34B295C4-EC05-499F-8131-9A910E0F53C6}" type="slidenum">
              <a:rPr lang="en-US" smtClean="0">
                <a:latin typeface="Calibri" pitchFamily="34" charset="0"/>
              </a:rPr>
              <a:pPr eaLnBrk="1" hangingPunct="1"/>
              <a:t>23</a:t>
            </a:fld>
            <a:endParaRPr lang="en-US" smtClean="0">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39161" indent="-284293" eaLnBrk="0" hangingPunct="0">
              <a:defRPr>
                <a:solidFill>
                  <a:schemeClr val="tx1"/>
                </a:solidFill>
                <a:latin typeface="Arial" charset="0"/>
                <a:ea typeface="ＭＳ Ｐゴシック" charset="-128"/>
              </a:defRPr>
            </a:lvl2pPr>
            <a:lvl3pPr marL="1137171" indent="-227434" eaLnBrk="0" hangingPunct="0">
              <a:defRPr>
                <a:solidFill>
                  <a:schemeClr val="tx1"/>
                </a:solidFill>
                <a:latin typeface="Arial" charset="0"/>
                <a:ea typeface="ＭＳ Ｐゴシック" charset="-128"/>
              </a:defRPr>
            </a:lvl3pPr>
            <a:lvl4pPr marL="1592039" indent="-227434" eaLnBrk="0" hangingPunct="0">
              <a:defRPr>
                <a:solidFill>
                  <a:schemeClr val="tx1"/>
                </a:solidFill>
                <a:latin typeface="Arial" charset="0"/>
                <a:ea typeface="ＭＳ Ｐゴシック" charset="-128"/>
              </a:defRPr>
            </a:lvl4pPr>
            <a:lvl5pPr marL="2046907" indent="-227434" eaLnBrk="0" hangingPunct="0">
              <a:defRPr>
                <a:solidFill>
                  <a:schemeClr val="tx1"/>
                </a:solidFill>
                <a:latin typeface="Arial" charset="0"/>
                <a:ea typeface="ＭＳ Ｐゴシック" charset="-128"/>
              </a:defRPr>
            </a:lvl5pPr>
            <a:lvl6pPr marL="2501776" indent="-227434" eaLnBrk="0" fontAlgn="base" hangingPunct="0">
              <a:spcBef>
                <a:spcPct val="0"/>
              </a:spcBef>
              <a:spcAft>
                <a:spcPct val="0"/>
              </a:spcAft>
              <a:defRPr>
                <a:solidFill>
                  <a:schemeClr val="tx1"/>
                </a:solidFill>
                <a:latin typeface="Arial" charset="0"/>
                <a:ea typeface="ＭＳ Ｐゴシック" charset="-128"/>
              </a:defRPr>
            </a:lvl6pPr>
            <a:lvl7pPr marL="2956644" indent="-227434" eaLnBrk="0" fontAlgn="base" hangingPunct="0">
              <a:spcBef>
                <a:spcPct val="0"/>
              </a:spcBef>
              <a:spcAft>
                <a:spcPct val="0"/>
              </a:spcAft>
              <a:defRPr>
                <a:solidFill>
                  <a:schemeClr val="tx1"/>
                </a:solidFill>
                <a:latin typeface="Arial" charset="0"/>
                <a:ea typeface="ＭＳ Ｐゴシック" charset="-128"/>
              </a:defRPr>
            </a:lvl7pPr>
            <a:lvl8pPr marL="3411512" indent="-227434" eaLnBrk="0" fontAlgn="base" hangingPunct="0">
              <a:spcBef>
                <a:spcPct val="0"/>
              </a:spcBef>
              <a:spcAft>
                <a:spcPct val="0"/>
              </a:spcAft>
              <a:defRPr>
                <a:solidFill>
                  <a:schemeClr val="tx1"/>
                </a:solidFill>
                <a:latin typeface="Arial" charset="0"/>
                <a:ea typeface="ＭＳ Ｐゴシック" charset="-128"/>
              </a:defRPr>
            </a:lvl8pPr>
            <a:lvl9pPr marL="3866380" indent="-227434"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34B295C4-EC05-499F-8131-9A910E0F53C6}" type="slidenum">
              <a:rPr lang="en-US" smtClean="0">
                <a:latin typeface="Calibri" pitchFamily="34" charset="0"/>
              </a:rPr>
              <a:pPr eaLnBrk="1" hangingPunct="1"/>
              <a:t>3</a:t>
            </a:fld>
            <a:endParaRPr lang="en-US" smtClean="0">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39161" indent="-284293" eaLnBrk="0" hangingPunct="0">
              <a:defRPr>
                <a:solidFill>
                  <a:schemeClr val="tx1"/>
                </a:solidFill>
                <a:latin typeface="Arial" charset="0"/>
                <a:ea typeface="ＭＳ Ｐゴシック" charset="-128"/>
              </a:defRPr>
            </a:lvl2pPr>
            <a:lvl3pPr marL="1137171" indent="-227434" eaLnBrk="0" hangingPunct="0">
              <a:defRPr>
                <a:solidFill>
                  <a:schemeClr val="tx1"/>
                </a:solidFill>
                <a:latin typeface="Arial" charset="0"/>
                <a:ea typeface="ＭＳ Ｐゴシック" charset="-128"/>
              </a:defRPr>
            </a:lvl3pPr>
            <a:lvl4pPr marL="1592039" indent="-227434" eaLnBrk="0" hangingPunct="0">
              <a:defRPr>
                <a:solidFill>
                  <a:schemeClr val="tx1"/>
                </a:solidFill>
                <a:latin typeface="Arial" charset="0"/>
                <a:ea typeface="ＭＳ Ｐゴシック" charset="-128"/>
              </a:defRPr>
            </a:lvl4pPr>
            <a:lvl5pPr marL="2046907" indent="-227434" eaLnBrk="0" hangingPunct="0">
              <a:defRPr>
                <a:solidFill>
                  <a:schemeClr val="tx1"/>
                </a:solidFill>
                <a:latin typeface="Arial" charset="0"/>
                <a:ea typeface="ＭＳ Ｐゴシック" charset="-128"/>
              </a:defRPr>
            </a:lvl5pPr>
            <a:lvl6pPr marL="2501776" indent="-227434" eaLnBrk="0" fontAlgn="base" hangingPunct="0">
              <a:spcBef>
                <a:spcPct val="0"/>
              </a:spcBef>
              <a:spcAft>
                <a:spcPct val="0"/>
              </a:spcAft>
              <a:defRPr>
                <a:solidFill>
                  <a:schemeClr val="tx1"/>
                </a:solidFill>
                <a:latin typeface="Arial" charset="0"/>
                <a:ea typeface="ＭＳ Ｐゴシック" charset="-128"/>
              </a:defRPr>
            </a:lvl6pPr>
            <a:lvl7pPr marL="2956644" indent="-227434" eaLnBrk="0" fontAlgn="base" hangingPunct="0">
              <a:spcBef>
                <a:spcPct val="0"/>
              </a:spcBef>
              <a:spcAft>
                <a:spcPct val="0"/>
              </a:spcAft>
              <a:defRPr>
                <a:solidFill>
                  <a:schemeClr val="tx1"/>
                </a:solidFill>
                <a:latin typeface="Arial" charset="0"/>
                <a:ea typeface="ＭＳ Ｐゴシック" charset="-128"/>
              </a:defRPr>
            </a:lvl7pPr>
            <a:lvl8pPr marL="3411512" indent="-227434" eaLnBrk="0" fontAlgn="base" hangingPunct="0">
              <a:spcBef>
                <a:spcPct val="0"/>
              </a:spcBef>
              <a:spcAft>
                <a:spcPct val="0"/>
              </a:spcAft>
              <a:defRPr>
                <a:solidFill>
                  <a:schemeClr val="tx1"/>
                </a:solidFill>
                <a:latin typeface="Arial" charset="0"/>
                <a:ea typeface="ＭＳ Ｐゴシック" charset="-128"/>
              </a:defRPr>
            </a:lvl8pPr>
            <a:lvl9pPr marL="3866380" indent="-227434"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34B295C4-EC05-499F-8131-9A910E0F53C6}" type="slidenum">
              <a:rPr lang="en-US" smtClean="0">
                <a:latin typeface="Calibri" pitchFamily="34" charset="0"/>
              </a:rPr>
              <a:pPr eaLnBrk="1" hangingPunct="1"/>
              <a:t>4</a:t>
            </a:fld>
            <a:endParaRPr lang="en-US" smtClean="0">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39161" indent="-284293" eaLnBrk="0" hangingPunct="0">
              <a:defRPr>
                <a:solidFill>
                  <a:schemeClr val="tx1"/>
                </a:solidFill>
                <a:latin typeface="Arial" charset="0"/>
                <a:ea typeface="ＭＳ Ｐゴシック" charset="-128"/>
              </a:defRPr>
            </a:lvl2pPr>
            <a:lvl3pPr marL="1137171" indent="-227434" eaLnBrk="0" hangingPunct="0">
              <a:defRPr>
                <a:solidFill>
                  <a:schemeClr val="tx1"/>
                </a:solidFill>
                <a:latin typeface="Arial" charset="0"/>
                <a:ea typeface="ＭＳ Ｐゴシック" charset="-128"/>
              </a:defRPr>
            </a:lvl3pPr>
            <a:lvl4pPr marL="1592039" indent="-227434" eaLnBrk="0" hangingPunct="0">
              <a:defRPr>
                <a:solidFill>
                  <a:schemeClr val="tx1"/>
                </a:solidFill>
                <a:latin typeface="Arial" charset="0"/>
                <a:ea typeface="ＭＳ Ｐゴシック" charset="-128"/>
              </a:defRPr>
            </a:lvl4pPr>
            <a:lvl5pPr marL="2046907" indent="-227434" eaLnBrk="0" hangingPunct="0">
              <a:defRPr>
                <a:solidFill>
                  <a:schemeClr val="tx1"/>
                </a:solidFill>
                <a:latin typeface="Arial" charset="0"/>
                <a:ea typeface="ＭＳ Ｐゴシック" charset="-128"/>
              </a:defRPr>
            </a:lvl5pPr>
            <a:lvl6pPr marL="2501776" indent="-227434" eaLnBrk="0" fontAlgn="base" hangingPunct="0">
              <a:spcBef>
                <a:spcPct val="0"/>
              </a:spcBef>
              <a:spcAft>
                <a:spcPct val="0"/>
              </a:spcAft>
              <a:defRPr>
                <a:solidFill>
                  <a:schemeClr val="tx1"/>
                </a:solidFill>
                <a:latin typeface="Arial" charset="0"/>
                <a:ea typeface="ＭＳ Ｐゴシック" charset="-128"/>
              </a:defRPr>
            </a:lvl6pPr>
            <a:lvl7pPr marL="2956644" indent="-227434" eaLnBrk="0" fontAlgn="base" hangingPunct="0">
              <a:spcBef>
                <a:spcPct val="0"/>
              </a:spcBef>
              <a:spcAft>
                <a:spcPct val="0"/>
              </a:spcAft>
              <a:defRPr>
                <a:solidFill>
                  <a:schemeClr val="tx1"/>
                </a:solidFill>
                <a:latin typeface="Arial" charset="0"/>
                <a:ea typeface="ＭＳ Ｐゴシック" charset="-128"/>
              </a:defRPr>
            </a:lvl7pPr>
            <a:lvl8pPr marL="3411512" indent="-227434" eaLnBrk="0" fontAlgn="base" hangingPunct="0">
              <a:spcBef>
                <a:spcPct val="0"/>
              </a:spcBef>
              <a:spcAft>
                <a:spcPct val="0"/>
              </a:spcAft>
              <a:defRPr>
                <a:solidFill>
                  <a:schemeClr val="tx1"/>
                </a:solidFill>
                <a:latin typeface="Arial" charset="0"/>
                <a:ea typeface="ＭＳ Ｐゴシック" charset="-128"/>
              </a:defRPr>
            </a:lvl8pPr>
            <a:lvl9pPr marL="3866380" indent="-227434"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34B295C4-EC05-499F-8131-9A910E0F53C6}" type="slidenum">
              <a:rPr lang="en-US" smtClean="0">
                <a:latin typeface="Calibri" pitchFamily="34" charset="0"/>
              </a:rPr>
              <a:pPr eaLnBrk="1" hangingPunct="1"/>
              <a:t>5</a:t>
            </a:fld>
            <a:endParaRPr lang="en-US" smtClean="0">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39161" indent="-284293" eaLnBrk="0" hangingPunct="0">
              <a:defRPr>
                <a:solidFill>
                  <a:schemeClr val="tx1"/>
                </a:solidFill>
                <a:latin typeface="Arial" charset="0"/>
                <a:ea typeface="ＭＳ Ｐゴシック" charset="-128"/>
              </a:defRPr>
            </a:lvl2pPr>
            <a:lvl3pPr marL="1137171" indent="-227434" eaLnBrk="0" hangingPunct="0">
              <a:defRPr>
                <a:solidFill>
                  <a:schemeClr val="tx1"/>
                </a:solidFill>
                <a:latin typeface="Arial" charset="0"/>
                <a:ea typeface="ＭＳ Ｐゴシック" charset="-128"/>
              </a:defRPr>
            </a:lvl3pPr>
            <a:lvl4pPr marL="1592039" indent="-227434" eaLnBrk="0" hangingPunct="0">
              <a:defRPr>
                <a:solidFill>
                  <a:schemeClr val="tx1"/>
                </a:solidFill>
                <a:latin typeface="Arial" charset="0"/>
                <a:ea typeface="ＭＳ Ｐゴシック" charset="-128"/>
              </a:defRPr>
            </a:lvl4pPr>
            <a:lvl5pPr marL="2046907" indent="-227434" eaLnBrk="0" hangingPunct="0">
              <a:defRPr>
                <a:solidFill>
                  <a:schemeClr val="tx1"/>
                </a:solidFill>
                <a:latin typeface="Arial" charset="0"/>
                <a:ea typeface="ＭＳ Ｐゴシック" charset="-128"/>
              </a:defRPr>
            </a:lvl5pPr>
            <a:lvl6pPr marL="2501776" indent="-227434" eaLnBrk="0" fontAlgn="base" hangingPunct="0">
              <a:spcBef>
                <a:spcPct val="0"/>
              </a:spcBef>
              <a:spcAft>
                <a:spcPct val="0"/>
              </a:spcAft>
              <a:defRPr>
                <a:solidFill>
                  <a:schemeClr val="tx1"/>
                </a:solidFill>
                <a:latin typeface="Arial" charset="0"/>
                <a:ea typeface="ＭＳ Ｐゴシック" charset="-128"/>
              </a:defRPr>
            </a:lvl6pPr>
            <a:lvl7pPr marL="2956644" indent="-227434" eaLnBrk="0" fontAlgn="base" hangingPunct="0">
              <a:spcBef>
                <a:spcPct val="0"/>
              </a:spcBef>
              <a:spcAft>
                <a:spcPct val="0"/>
              </a:spcAft>
              <a:defRPr>
                <a:solidFill>
                  <a:schemeClr val="tx1"/>
                </a:solidFill>
                <a:latin typeface="Arial" charset="0"/>
                <a:ea typeface="ＭＳ Ｐゴシック" charset="-128"/>
              </a:defRPr>
            </a:lvl7pPr>
            <a:lvl8pPr marL="3411512" indent="-227434" eaLnBrk="0" fontAlgn="base" hangingPunct="0">
              <a:spcBef>
                <a:spcPct val="0"/>
              </a:spcBef>
              <a:spcAft>
                <a:spcPct val="0"/>
              </a:spcAft>
              <a:defRPr>
                <a:solidFill>
                  <a:schemeClr val="tx1"/>
                </a:solidFill>
                <a:latin typeface="Arial" charset="0"/>
                <a:ea typeface="ＭＳ Ｐゴシック" charset="-128"/>
              </a:defRPr>
            </a:lvl8pPr>
            <a:lvl9pPr marL="3866380" indent="-227434"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34B295C4-EC05-499F-8131-9A910E0F53C6}" type="slidenum">
              <a:rPr lang="en-US" smtClean="0">
                <a:latin typeface="Calibri" pitchFamily="34" charset="0"/>
              </a:rPr>
              <a:pPr eaLnBrk="1" hangingPunct="1"/>
              <a:t>6</a:t>
            </a:fld>
            <a:endParaRPr lang="en-US" smtClean="0">
              <a:latin typeface="Calibri"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39161" indent="-284293" eaLnBrk="0" hangingPunct="0">
              <a:defRPr>
                <a:solidFill>
                  <a:schemeClr val="tx1"/>
                </a:solidFill>
                <a:latin typeface="Arial" charset="0"/>
                <a:ea typeface="ＭＳ Ｐゴシック" charset="-128"/>
              </a:defRPr>
            </a:lvl2pPr>
            <a:lvl3pPr marL="1137171" indent="-227434" eaLnBrk="0" hangingPunct="0">
              <a:defRPr>
                <a:solidFill>
                  <a:schemeClr val="tx1"/>
                </a:solidFill>
                <a:latin typeface="Arial" charset="0"/>
                <a:ea typeface="ＭＳ Ｐゴシック" charset="-128"/>
              </a:defRPr>
            </a:lvl3pPr>
            <a:lvl4pPr marL="1592039" indent="-227434" eaLnBrk="0" hangingPunct="0">
              <a:defRPr>
                <a:solidFill>
                  <a:schemeClr val="tx1"/>
                </a:solidFill>
                <a:latin typeface="Arial" charset="0"/>
                <a:ea typeface="ＭＳ Ｐゴシック" charset="-128"/>
              </a:defRPr>
            </a:lvl4pPr>
            <a:lvl5pPr marL="2046907" indent="-227434" eaLnBrk="0" hangingPunct="0">
              <a:defRPr>
                <a:solidFill>
                  <a:schemeClr val="tx1"/>
                </a:solidFill>
                <a:latin typeface="Arial" charset="0"/>
                <a:ea typeface="ＭＳ Ｐゴシック" charset="-128"/>
              </a:defRPr>
            </a:lvl5pPr>
            <a:lvl6pPr marL="2501776" indent="-227434" eaLnBrk="0" fontAlgn="base" hangingPunct="0">
              <a:spcBef>
                <a:spcPct val="0"/>
              </a:spcBef>
              <a:spcAft>
                <a:spcPct val="0"/>
              </a:spcAft>
              <a:defRPr>
                <a:solidFill>
                  <a:schemeClr val="tx1"/>
                </a:solidFill>
                <a:latin typeface="Arial" charset="0"/>
                <a:ea typeface="ＭＳ Ｐゴシック" charset="-128"/>
              </a:defRPr>
            </a:lvl6pPr>
            <a:lvl7pPr marL="2956644" indent="-227434" eaLnBrk="0" fontAlgn="base" hangingPunct="0">
              <a:spcBef>
                <a:spcPct val="0"/>
              </a:spcBef>
              <a:spcAft>
                <a:spcPct val="0"/>
              </a:spcAft>
              <a:defRPr>
                <a:solidFill>
                  <a:schemeClr val="tx1"/>
                </a:solidFill>
                <a:latin typeface="Arial" charset="0"/>
                <a:ea typeface="ＭＳ Ｐゴシック" charset="-128"/>
              </a:defRPr>
            </a:lvl7pPr>
            <a:lvl8pPr marL="3411512" indent="-227434" eaLnBrk="0" fontAlgn="base" hangingPunct="0">
              <a:spcBef>
                <a:spcPct val="0"/>
              </a:spcBef>
              <a:spcAft>
                <a:spcPct val="0"/>
              </a:spcAft>
              <a:defRPr>
                <a:solidFill>
                  <a:schemeClr val="tx1"/>
                </a:solidFill>
                <a:latin typeface="Arial" charset="0"/>
                <a:ea typeface="ＭＳ Ｐゴシック" charset="-128"/>
              </a:defRPr>
            </a:lvl8pPr>
            <a:lvl9pPr marL="3866380" indent="-227434"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34B295C4-EC05-499F-8131-9A910E0F53C6}" type="slidenum">
              <a:rPr lang="en-US" smtClean="0">
                <a:latin typeface="Calibri" pitchFamily="34" charset="0"/>
              </a:rPr>
              <a:pPr eaLnBrk="1" hangingPunct="1"/>
              <a:t>7</a:t>
            </a:fld>
            <a:endParaRPr lang="en-US" smtClean="0">
              <a:latin typeface="Calibri"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39161" indent="-284293" eaLnBrk="0" hangingPunct="0">
              <a:defRPr>
                <a:solidFill>
                  <a:schemeClr val="tx1"/>
                </a:solidFill>
                <a:latin typeface="Arial" charset="0"/>
                <a:ea typeface="ＭＳ Ｐゴシック" charset="-128"/>
              </a:defRPr>
            </a:lvl2pPr>
            <a:lvl3pPr marL="1137171" indent="-227434" eaLnBrk="0" hangingPunct="0">
              <a:defRPr>
                <a:solidFill>
                  <a:schemeClr val="tx1"/>
                </a:solidFill>
                <a:latin typeface="Arial" charset="0"/>
                <a:ea typeface="ＭＳ Ｐゴシック" charset="-128"/>
              </a:defRPr>
            </a:lvl3pPr>
            <a:lvl4pPr marL="1592039" indent="-227434" eaLnBrk="0" hangingPunct="0">
              <a:defRPr>
                <a:solidFill>
                  <a:schemeClr val="tx1"/>
                </a:solidFill>
                <a:latin typeface="Arial" charset="0"/>
                <a:ea typeface="ＭＳ Ｐゴシック" charset="-128"/>
              </a:defRPr>
            </a:lvl4pPr>
            <a:lvl5pPr marL="2046907" indent="-227434" eaLnBrk="0" hangingPunct="0">
              <a:defRPr>
                <a:solidFill>
                  <a:schemeClr val="tx1"/>
                </a:solidFill>
                <a:latin typeface="Arial" charset="0"/>
                <a:ea typeface="ＭＳ Ｐゴシック" charset="-128"/>
              </a:defRPr>
            </a:lvl5pPr>
            <a:lvl6pPr marL="2501776" indent="-227434" eaLnBrk="0" fontAlgn="base" hangingPunct="0">
              <a:spcBef>
                <a:spcPct val="0"/>
              </a:spcBef>
              <a:spcAft>
                <a:spcPct val="0"/>
              </a:spcAft>
              <a:defRPr>
                <a:solidFill>
                  <a:schemeClr val="tx1"/>
                </a:solidFill>
                <a:latin typeface="Arial" charset="0"/>
                <a:ea typeface="ＭＳ Ｐゴシック" charset="-128"/>
              </a:defRPr>
            </a:lvl6pPr>
            <a:lvl7pPr marL="2956644" indent="-227434" eaLnBrk="0" fontAlgn="base" hangingPunct="0">
              <a:spcBef>
                <a:spcPct val="0"/>
              </a:spcBef>
              <a:spcAft>
                <a:spcPct val="0"/>
              </a:spcAft>
              <a:defRPr>
                <a:solidFill>
                  <a:schemeClr val="tx1"/>
                </a:solidFill>
                <a:latin typeface="Arial" charset="0"/>
                <a:ea typeface="ＭＳ Ｐゴシック" charset="-128"/>
              </a:defRPr>
            </a:lvl7pPr>
            <a:lvl8pPr marL="3411512" indent="-227434" eaLnBrk="0" fontAlgn="base" hangingPunct="0">
              <a:spcBef>
                <a:spcPct val="0"/>
              </a:spcBef>
              <a:spcAft>
                <a:spcPct val="0"/>
              </a:spcAft>
              <a:defRPr>
                <a:solidFill>
                  <a:schemeClr val="tx1"/>
                </a:solidFill>
                <a:latin typeface="Arial" charset="0"/>
                <a:ea typeface="ＭＳ Ｐゴシック" charset="-128"/>
              </a:defRPr>
            </a:lvl8pPr>
            <a:lvl9pPr marL="3866380" indent="-227434"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34B295C4-EC05-499F-8131-9A910E0F53C6}" type="slidenum">
              <a:rPr lang="en-US" smtClean="0">
                <a:latin typeface="Calibri" pitchFamily="34" charset="0"/>
              </a:rPr>
              <a:pPr eaLnBrk="1" hangingPunct="1"/>
              <a:t>8</a:t>
            </a:fld>
            <a:endParaRPr lang="en-US" smtClean="0">
              <a:latin typeface="Calibri"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39161" indent="-284293" eaLnBrk="0" hangingPunct="0">
              <a:defRPr>
                <a:solidFill>
                  <a:schemeClr val="tx1"/>
                </a:solidFill>
                <a:latin typeface="Arial" charset="0"/>
                <a:ea typeface="ＭＳ Ｐゴシック" charset="-128"/>
              </a:defRPr>
            </a:lvl2pPr>
            <a:lvl3pPr marL="1137171" indent="-227434" eaLnBrk="0" hangingPunct="0">
              <a:defRPr>
                <a:solidFill>
                  <a:schemeClr val="tx1"/>
                </a:solidFill>
                <a:latin typeface="Arial" charset="0"/>
                <a:ea typeface="ＭＳ Ｐゴシック" charset="-128"/>
              </a:defRPr>
            </a:lvl3pPr>
            <a:lvl4pPr marL="1592039" indent="-227434" eaLnBrk="0" hangingPunct="0">
              <a:defRPr>
                <a:solidFill>
                  <a:schemeClr val="tx1"/>
                </a:solidFill>
                <a:latin typeface="Arial" charset="0"/>
                <a:ea typeface="ＭＳ Ｐゴシック" charset="-128"/>
              </a:defRPr>
            </a:lvl4pPr>
            <a:lvl5pPr marL="2046907" indent="-227434" eaLnBrk="0" hangingPunct="0">
              <a:defRPr>
                <a:solidFill>
                  <a:schemeClr val="tx1"/>
                </a:solidFill>
                <a:latin typeface="Arial" charset="0"/>
                <a:ea typeface="ＭＳ Ｐゴシック" charset="-128"/>
              </a:defRPr>
            </a:lvl5pPr>
            <a:lvl6pPr marL="2501776" indent="-227434" eaLnBrk="0" fontAlgn="base" hangingPunct="0">
              <a:spcBef>
                <a:spcPct val="0"/>
              </a:spcBef>
              <a:spcAft>
                <a:spcPct val="0"/>
              </a:spcAft>
              <a:defRPr>
                <a:solidFill>
                  <a:schemeClr val="tx1"/>
                </a:solidFill>
                <a:latin typeface="Arial" charset="0"/>
                <a:ea typeface="ＭＳ Ｐゴシック" charset="-128"/>
              </a:defRPr>
            </a:lvl6pPr>
            <a:lvl7pPr marL="2956644" indent="-227434" eaLnBrk="0" fontAlgn="base" hangingPunct="0">
              <a:spcBef>
                <a:spcPct val="0"/>
              </a:spcBef>
              <a:spcAft>
                <a:spcPct val="0"/>
              </a:spcAft>
              <a:defRPr>
                <a:solidFill>
                  <a:schemeClr val="tx1"/>
                </a:solidFill>
                <a:latin typeface="Arial" charset="0"/>
                <a:ea typeface="ＭＳ Ｐゴシック" charset="-128"/>
              </a:defRPr>
            </a:lvl7pPr>
            <a:lvl8pPr marL="3411512" indent="-227434" eaLnBrk="0" fontAlgn="base" hangingPunct="0">
              <a:spcBef>
                <a:spcPct val="0"/>
              </a:spcBef>
              <a:spcAft>
                <a:spcPct val="0"/>
              </a:spcAft>
              <a:defRPr>
                <a:solidFill>
                  <a:schemeClr val="tx1"/>
                </a:solidFill>
                <a:latin typeface="Arial" charset="0"/>
                <a:ea typeface="ＭＳ Ｐゴシック" charset="-128"/>
              </a:defRPr>
            </a:lvl8pPr>
            <a:lvl9pPr marL="3866380" indent="-227434"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34B295C4-EC05-499F-8131-9A910E0F53C6}" type="slidenum">
              <a:rPr lang="en-US" smtClean="0">
                <a:latin typeface="Calibri" pitchFamily="34" charset="0"/>
              </a:rPr>
              <a:pPr eaLnBrk="1" hangingPunct="1"/>
              <a:t>9</a:t>
            </a:fld>
            <a:endParaRPr lang="en-US" smtClean="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LIGO-G1200555-V2</a:t>
            </a:r>
            <a:endParaRPr lang="en-US"/>
          </a:p>
        </p:txBody>
      </p:sp>
      <p:sp>
        <p:nvSpPr>
          <p:cNvPr id="3" name="Slide Number Placeholder 5"/>
          <p:cNvSpPr>
            <a:spLocks noGrp="1"/>
          </p:cNvSpPr>
          <p:nvPr>
            <p:ph type="sldNum" sz="quarter" idx="11"/>
          </p:nvPr>
        </p:nvSpPr>
        <p:spPr/>
        <p:txBody>
          <a:bodyPr/>
          <a:lstStyle>
            <a:lvl1pPr>
              <a:defRPr/>
            </a:lvl1pPr>
          </a:lstStyle>
          <a:p>
            <a:pPr>
              <a:defRPr/>
            </a:pPr>
            <a:fld id="{3DA486EA-5BCF-4CC6-87AB-E8D9FE1E02E4}" type="slidenum">
              <a:rPr lang="en-US"/>
              <a:pPr>
                <a:defRPr/>
              </a:pPr>
              <a:t>‹#›</a:t>
            </a:fld>
            <a:endParaRPr lang="en-US"/>
          </a:p>
        </p:txBody>
      </p:sp>
    </p:spTree>
    <p:extLst>
      <p:ext uri="{BB962C8B-B14F-4D97-AF65-F5344CB8AC3E}">
        <p14:creationId xmlns:p14="http://schemas.microsoft.com/office/powerpoint/2010/main" val="1884067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9" name="Title Placeholder 1"/>
          <p:cNvSpPr>
            <a:spLocks noGrp="1"/>
          </p:cNvSpPr>
          <p:nvPr>
            <p:ph type="title"/>
          </p:nvPr>
        </p:nvSpPr>
        <p:spPr>
          <a:xfrm>
            <a:off x="1726386" y="274638"/>
            <a:ext cx="6960413" cy="405676"/>
          </a:xfrm>
          <a:prstGeom prst="rect">
            <a:avLst/>
          </a:prstGeom>
        </p:spPr>
        <p:txBody>
          <a:bodyPr rtlCol="0">
            <a:noAutofit/>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LIGO-G1200555-V2</a:t>
            </a:r>
            <a:endParaRPr lang="en-US"/>
          </a:p>
        </p:txBody>
      </p:sp>
      <p:sp>
        <p:nvSpPr>
          <p:cNvPr id="4" name="Slide Number Placeholder 5"/>
          <p:cNvSpPr>
            <a:spLocks noGrp="1"/>
          </p:cNvSpPr>
          <p:nvPr>
            <p:ph type="sldNum" sz="quarter" idx="11"/>
          </p:nvPr>
        </p:nvSpPr>
        <p:spPr/>
        <p:txBody>
          <a:bodyPr/>
          <a:lstStyle>
            <a:lvl1pPr>
              <a:defRPr/>
            </a:lvl1pPr>
          </a:lstStyle>
          <a:p>
            <a:pPr>
              <a:defRPr/>
            </a:pPr>
            <a:fld id="{CDA697EA-C746-4867-84C8-FA269388889D}" type="slidenum">
              <a:rPr lang="en-US"/>
              <a:pPr>
                <a:defRPr/>
              </a:pPr>
              <a:t>‹#›</a:t>
            </a:fld>
            <a:endParaRPr lang="en-US"/>
          </a:p>
        </p:txBody>
      </p:sp>
    </p:spTree>
    <p:extLst>
      <p:ext uri="{BB962C8B-B14F-4D97-AF65-F5344CB8AC3E}">
        <p14:creationId xmlns:p14="http://schemas.microsoft.com/office/powerpoint/2010/main" val="20476504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LIGO-G1200555-V2</a:t>
            </a:r>
            <a:endParaRPr lang="en-US"/>
          </a:p>
        </p:txBody>
      </p:sp>
      <p:sp>
        <p:nvSpPr>
          <p:cNvPr id="5" name="Slide Number Placeholder 5"/>
          <p:cNvSpPr>
            <a:spLocks noGrp="1"/>
          </p:cNvSpPr>
          <p:nvPr>
            <p:ph type="sldNum" sz="quarter" idx="11"/>
          </p:nvPr>
        </p:nvSpPr>
        <p:spPr/>
        <p:txBody>
          <a:bodyPr/>
          <a:lstStyle>
            <a:lvl1pPr>
              <a:defRPr/>
            </a:lvl1pPr>
          </a:lstStyle>
          <a:p>
            <a:pPr>
              <a:defRPr/>
            </a:pPr>
            <a:fld id="{309DA352-542B-4FCA-A44D-91993FE6AE49}" type="slidenum">
              <a:rPr lang="en-US"/>
              <a:pPr>
                <a:defRPr/>
              </a:pPr>
              <a:t>‹#›</a:t>
            </a:fld>
            <a:endParaRPr lang="en-US"/>
          </a:p>
        </p:txBody>
      </p:sp>
    </p:spTree>
    <p:extLst>
      <p:ext uri="{BB962C8B-B14F-4D97-AF65-F5344CB8AC3E}">
        <p14:creationId xmlns:p14="http://schemas.microsoft.com/office/powerpoint/2010/main" val="345713193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oleObject" Target="../embeddings/oleObject1.bin"/><Relationship Id="rId5" Type="http://schemas.openxmlformats.org/officeDocument/2006/relationships/vmlDrawing" Target="../drawings/vmlDrawing1.v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8" name="Title Placeholder 1"/>
          <p:cNvSpPr>
            <a:spLocks noGrp="1"/>
          </p:cNvSpPr>
          <p:nvPr>
            <p:ph type="title"/>
          </p:nvPr>
        </p:nvSpPr>
        <p:spPr bwMode="auto">
          <a:xfrm>
            <a:off x="1725613" y="274638"/>
            <a:ext cx="6961187"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0" y="6669088"/>
            <a:ext cx="1273175" cy="185737"/>
          </a:xfrm>
          <a:prstGeom prst="rect">
            <a:avLst/>
          </a:prstGeom>
        </p:spPr>
        <p:txBody>
          <a:bodyPr vert="horz" lIns="91440" tIns="45720" rIns="91440" bIns="45720" rtlCol="0" anchor="ctr"/>
          <a:lstStyle>
            <a:lvl1pPr algn="l" fontAlgn="auto">
              <a:spcBef>
                <a:spcPts val="0"/>
              </a:spcBef>
              <a:spcAft>
                <a:spcPts val="0"/>
              </a:spcAft>
              <a:defRPr sz="800">
                <a:solidFill>
                  <a:schemeClr val="tx1">
                    <a:tint val="75000"/>
                  </a:schemeClr>
                </a:solidFill>
                <a:latin typeface="Comic Sans MS" pitchFamily="66" charset="0"/>
                <a:ea typeface="+mn-ea"/>
              </a:defRPr>
            </a:lvl1pPr>
          </a:lstStyle>
          <a:p>
            <a:pPr>
              <a:defRPr/>
            </a:pPr>
            <a:r>
              <a:rPr lang="en-US" smtClean="0"/>
              <a:t>LIGO-G1200555-V2</a:t>
            </a:r>
            <a:endParaRPr lang="en-US"/>
          </a:p>
        </p:txBody>
      </p:sp>
      <p:sp>
        <p:nvSpPr>
          <p:cNvPr id="6" name="Slide Number Placeholder 5"/>
          <p:cNvSpPr>
            <a:spLocks noGrp="1"/>
          </p:cNvSpPr>
          <p:nvPr>
            <p:ph type="sldNum" sz="quarter" idx="4"/>
          </p:nvPr>
        </p:nvSpPr>
        <p:spPr>
          <a:xfrm>
            <a:off x="8462963" y="6650038"/>
            <a:ext cx="669925" cy="203200"/>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defRPr>
            </a:lvl1pPr>
          </a:lstStyle>
          <a:p>
            <a:pPr>
              <a:defRPr/>
            </a:pPr>
            <a:fld id="{D2C4E7D3-EC07-4B18-AE64-54C3E5C89EE1}" type="slidenum">
              <a:rPr lang="en-US"/>
              <a:pPr>
                <a:defRPr/>
              </a:pPr>
              <a:t>‹#›</a:t>
            </a:fld>
            <a:endParaRPr lang="en-US"/>
          </a:p>
        </p:txBody>
      </p:sp>
      <p:graphicFrame>
        <p:nvGraphicFramePr>
          <p:cNvPr id="1026" name="Object 14"/>
          <p:cNvGraphicFramePr>
            <a:graphicFrameLocks noChangeAspect="1"/>
          </p:cNvGraphicFramePr>
          <p:nvPr/>
        </p:nvGraphicFramePr>
        <p:xfrm>
          <a:off x="0" y="0"/>
          <a:ext cx="1366838" cy="998538"/>
        </p:xfrm>
        <a:graphic>
          <a:graphicData uri="http://schemas.openxmlformats.org/presentationml/2006/ole">
            <mc:AlternateContent xmlns:mc="http://schemas.openxmlformats.org/markup-compatibility/2006">
              <mc:Choice xmlns:v="urn:schemas-microsoft-com:vml" Requires="v">
                <p:oleObj spid="_x0000_s1049" name="Photo Editor Photo" r:id="rId6" imgW="4409524" imgH="3219899" progId="">
                  <p:embed/>
                </p:oleObj>
              </mc:Choice>
              <mc:Fallback>
                <p:oleObj name="Photo Editor Photo" r:id="rId6" imgW="4409524" imgH="3219899" progId="">
                  <p:embed/>
                  <p:pic>
                    <p:nvPicPr>
                      <p:cNvPr id="0" name="Picture 2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1366838" cy="998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 name="Rectangle 11"/>
          <p:cNvSpPr>
            <a:spLocks noChangeArrowheads="1"/>
          </p:cNvSpPr>
          <p:nvPr/>
        </p:nvSpPr>
        <p:spPr bwMode="auto">
          <a:xfrm>
            <a:off x="0" y="676275"/>
            <a:ext cx="9132888" cy="38100"/>
          </a:xfrm>
          <a:prstGeom prst="rect">
            <a:avLst/>
          </a:prstGeom>
          <a:solidFill>
            <a:schemeClr val="accent5">
              <a:lumMod val="60000"/>
              <a:lumOff val="40000"/>
            </a:schemeClr>
          </a:solidFill>
          <a:ln w="9525">
            <a:solidFill>
              <a:schemeClr val="accent1"/>
            </a:solidFill>
            <a:miter lim="800000"/>
            <a:headEnd/>
            <a:tailEnd/>
          </a:ln>
          <a:effectLst/>
        </p:spPr>
        <p:txBody>
          <a:bodyPr wrap="none" anchor="ctr"/>
          <a:lstStyle/>
          <a:p>
            <a:pPr fontAlgn="auto">
              <a:spcBef>
                <a:spcPts val="0"/>
              </a:spcBef>
              <a:spcAft>
                <a:spcPts val="0"/>
              </a:spcAft>
              <a:defRPr/>
            </a:pPr>
            <a:endParaRPr lang="en-US" sz="2400">
              <a:latin typeface="Times New Roman" charset="0"/>
              <a:ea typeface="+mn-ea"/>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hf hdr="0" ftr="0"/>
  <p:txStyles>
    <p:titleStyle>
      <a:lvl1pPr algn="ctr" rtl="0" eaLnBrk="0" fontAlgn="base" hangingPunct="0">
        <a:spcBef>
          <a:spcPct val="0"/>
        </a:spcBef>
        <a:spcAft>
          <a:spcPct val="0"/>
        </a:spcAft>
        <a:defRPr sz="2400" kern="1200">
          <a:solidFill>
            <a:schemeClr val="tx1"/>
          </a:solidFill>
          <a:latin typeface="Comic Sans MS" pitchFamily="66" charset="0"/>
          <a:ea typeface="ＭＳ Ｐゴシック" charset="-128"/>
          <a:cs typeface="+mj-cs"/>
        </a:defRPr>
      </a:lvl1pPr>
      <a:lvl2pPr algn="ctr" rtl="0" eaLnBrk="0" fontAlgn="base" hangingPunct="0">
        <a:spcBef>
          <a:spcPct val="0"/>
        </a:spcBef>
        <a:spcAft>
          <a:spcPct val="0"/>
        </a:spcAft>
        <a:defRPr sz="2400">
          <a:solidFill>
            <a:schemeClr val="tx1"/>
          </a:solidFill>
          <a:latin typeface="Comic Sans MS" pitchFamily="66" charset="0"/>
          <a:ea typeface="ＭＳ Ｐゴシック" charset="-128"/>
        </a:defRPr>
      </a:lvl2pPr>
      <a:lvl3pPr algn="ctr" rtl="0" eaLnBrk="0" fontAlgn="base" hangingPunct="0">
        <a:spcBef>
          <a:spcPct val="0"/>
        </a:spcBef>
        <a:spcAft>
          <a:spcPct val="0"/>
        </a:spcAft>
        <a:defRPr sz="2400">
          <a:solidFill>
            <a:schemeClr val="tx1"/>
          </a:solidFill>
          <a:latin typeface="Comic Sans MS" pitchFamily="66" charset="0"/>
          <a:ea typeface="ＭＳ Ｐゴシック" charset="-128"/>
        </a:defRPr>
      </a:lvl3pPr>
      <a:lvl4pPr algn="ctr" rtl="0" eaLnBrk="0" fontAlgn="base" hangingPunct="0">
        <a:spcBef>
          <a:spcPct val="0"/>
        </a:spcBef>
        <a:spcAft>
          <a:spcPct val="0"/>
        </a:spcAft>
        <a:defRPr sz="2400">
          <a:solidFill>
            <a:schemeClr val="tx1"/>
          </a:solidFill>
          <a:latin typeface="Comic Sans MS" pitchFamily="66" charset="0"/>
          <a:ea typeface="ＭＳ Ｐゴシック" charset="-128"/>
        </a:defRPr>
      </a:lvl4pPr>
      <a:lvl5pPr algn="ctr" rtl="0" eaLnBrk="0" fontAlgn="base" hangingPunct="0">
        <a:spcBef>
          <a:spcPct val="0"/>
        </a:spcBef>
        <a:spcAft>
          <a:spcPct val="0"/>
        </a:spcAft>
        <a:defRPr sz="2400">
          <a:solidFill>
            <a:schemeClr val="tx1"/>
          </a:solidFill>
          <a:latin typeface="Comic Sans MS" pitchFamily="66" charset="0"/>
          <a:ea typeface="ＭＳ Ｐゴシック" charset="-128"/>
        </a:defRPr>
      </a:lvl5pPr>
      <a:lvl6pPr marL="457200" algn="ctr" rtl="0" fontAlgn="base">
        <a:spcBef>
          <a:spcPct val="0"/>
        </a:spcBef>
        <a:spcAft>
          <a:spcPct val="0"/>
        </a:spcAft>
        <a:defRPr sz="2400">
          <a:solidFill>
            <a:schemeClr val="tx1"/>
          </a:solidFill>
          <a:latin typeface="Comic Sans MS" pitchFamily="66" charset="0"/>
        </a:defRPr>
      </a:lvl6pPr>
      <a:lvl7pPr marL="914400" algn="ctr" rtl="0" fontAlgn="base">
        <a:spcBef>
          <a:spcPct val="0"/>
        </a:spcBef>
        <a:spcAft>
          <a:spcPct val="0"/>
        </a:spcAft>
        <a:defRPr sz="2400">
          <a:solidFill>
            <a:schemeClr val="tx1"/>
          </a:solidFill>
          <a:latin typeface="Comic Sans MS" pitchFamily="66" charset="0"/>
        </a:defRPr>
      </a:lvl7pPr>
      <a:lvl8pPr marL="1371600" algn="ctr" rtl="0" fontAlgn="base">
        <a:spcBef>
          <a:spcPct val="0"/>
        </a:spcBef>
        <a:spcAft>
          <a:spcPct val="0"/>
        </a:spcAft>
        <a:defRPr sz="2400">
          <a:solidFill>
            <a:schemeClr val="tx1"/>
          </a:solidFill>
          <a:latin typeface="Comic Sans MS" pitchFamily="66" charset="0"/>
        </a:defRPr>
      </a:lvl8pPr>
      <a:lvl9pPr marL="1828800" algn="ctr" rtl="0" fontAlgn="base">
        <a:spcBef>
          <a:spcPct val="0"/>
        </a:spcBef>
        <a:spcAft>
          <a:spcPct val="0"/>
        </a:spcAft>
        <a:defRPr sz="2400">
          <a:solidFill>
            <a:schemeClr val="tx1"/>
          </a:solidFill>
          <a:latin typeface="Comic Sans MS" pitchFamily="66" charset="0"/>
        </a:defRPr>
      </a:lvl9pPr>
    </p:titleStyle>
    <p:bodyStyle>
      <a:lvl1pPr marL="342900" indent="-342900" algn="l" rtl="0" eaLnBrk="0" fontAlgn="base" hangingPunct="0">
        <a:spcBef>
          <a:spcPct val="20000"/>
        </a:spcBef>
        <a:spcAft>
          <a:spcPct val="0"/>
        </a:spcAft>
        <a:buFont typeface="Arial" charset="0"/>
        <a:buChar char="•"/>
        <a:defRPr kern="1200">
          <a:solidFill>
            <a:schemeClr val="tx1"/>
          </a:solidFill>
          <a:latin typeface="Comic Sans MS" pitchFamily="66" charset="0"/>
          <a:ea typeface="ＭＳ Ｐゴシック" charset="-128"/>
          <a:cs typeface="+mn-cs"/>
        </a:defRPr>
      </a:lvl1pPr>
      <a:lvl2pPr marL="742950" indent="-285750" algn="l" rtl="0" eaLnBrk="0" fontAlgn="base" hangingPunct="0">
        <a:spcBef>
          <a:spcPct val="20000"/>
        </a:spcBef>
        <a:spcAft>
          <a:spcPct val="0"/>
        </a:spcAft>
        <a:buFont typeface="Arial" charset="0"/>
        <a:buChar char="–"/>
        <a:defRPr sz="1600" kern="1200">
          <a:solidFill>
            <a:schemeClr val="tx1"/>
          </a:solidFill>
          <a:latin typeface="Comic Sans MS" pitchFamily="66" charset="0"/>
          <a:ea typeface="ＭＳ Ｐゴシック" charset="-128"/>
          <a:cs typeface="+mn-cs"/>
        </a:defRPr>
      </a:lvl2pPr>
      <a:lvl3pPr marL="1143000" indent="-228600" algn="l" rtl="0" eaLnBrk="0" fontAlgn="base" hangingPunct="0">
        <a:spcBef>
          <a:spcPct val="20000"/>
        </a:spcBef>
        <a:spcAft>
          <a:spcPct val="0"/>
        </a:spcAft>
        <a:buFont typeface="Arial" charset="0"/>
        <a:buChar char="•"/>
        <a:defRPr sz="1400" kern="1200">
          <a:solidFill>
            <a:schemeClr val="tx1"/>
          </a:solidFill>
          <a:latin typeface="Comic Sans MS" pitchFamily="66" charset="0"/>
          <a:ea typeface="ＭＳ Ｐゴシック" charset="-128"/>
          <a:cs typeface="+mn-cs"/>
        </a:defRPr>
      </a:lvl3pPr>
      <a:lvl4pPr marL="1600200" indent="-228600" algn="l" rtl="0" eaLnBrk="0" fontAlgn="base" hangingPunct="0">
        <a:spcBef>
          <a:spcPct val="20000"/>
        </a:spcBef>
        <a:spcAft>
          <a:spcPct val="0"/>
        </a:spcAft>
        <a:buFont typeface="Arial" charset="0"/>
        <a:buChar char="–"/>
        <a:defRPr sz="1200" kern="1200">
          <a:solidFill>
            <a:schemeClr val="tx1"/>
          </a:solidFill>
          <a:latin typeface="Comic Sans MS" pitchFamily="66" charset="0"/>
          <a:ea typeface="ＭＳ Ｐゴシック" charset="-128"/>
          <a:cs typeface="+mn-cs"/>
        </a:defRPr>
      </a:lvl4pPr>
      <a:lvl5pPr marL="2057400" indent="-228600" algn="l" rtl="0" eaLnBrk="0" fontAlgn="base" hangingPunct="0">
        <a:spcBef>
          <a:spcPct val="20000"/>
        </a:spcBef>
        <a:spcAft>
          <a:spcPct val="0"/>
        </a:spcAft>
        <a:buFont typeface="Arial" charset="0"/>
        <a:buChar char="»"/>
        <a:defRPr sz="1000" kern="1200">
          <a:solidFill>
            <a:schemeClr val="tx1"/>
          </a:solidFill>
          <a:latin typeface="Comic Sans MS" pitchFamily="66" charset="0"/>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1"/>
          <p:cNvSpPr>
            <a:spLocks noGrp="1"/>
          </p:cNvSpPr>
          <p:nvPr>
            <p:ph type="title"/>
          </p:nvPr>
        </p:nvSpPr>
        <p:spPr>
          <a:xfrm>
            <a:off x="1725613" y="274638"/>
            <a:ext cx="6961187" cy="406400"/>
          </a:xfrm>
        </p:spPr>
        <p:txBody>
          <a:bodyPr/>
          <a:lstStyle/>
          <a:p>
            <a:r>
              <a:rPr lang="en-US" dirty="0" smtClean="0"/>
              <a:t>LAE Access Discussion</a:t>
            </a:r>
          </a:p>
        </p:txBody>
      </p:sp>
      <p:sp>
        <p:nvSpPr>
          <p:cNvPr id="3076"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8112EE91-D222-40B1-B32C-450EA3FB3CFD}" type="slidenum">
              <a:rPr lang="en-US" smtClean="0">
                <a:solidFill>
                  <a:srgbClr val="898989"/>
                </a:solidFill>
                <a:latin typeface="Calibri" pitchFamily="34" charset="0"/>
              </a:rPr>
              <a:pPr eaLnBrk="1" hangingPunct="1"/>
              <a:t>1</a:t>
            </a:fld>
            <a:endParaRPr lang="en-US" smtClean="0">
              <a:solidFill>
                <a:srgbClr val="898989"/>
              </a:solidFill>
              <a:latin typeface="Calibri" pitchFamily="34" charset="0"/>
            </a:endParaRPr>
          </a:p>
        </p:txBody>
      </p:sp>
      <p:sp>
        <p:nvSpPr>
          <p:cNvPr id="16" name="Date Placeholder 15"/>
          <p:cNvSpPr>
            <a:spLocks noGrp="1"/>
          </p:cNvSpPr>
          <p:nvPr>
            <p:ph type="dt" sz="quarter" idx="10"/>
          </p:nvPr>
        </p:nvSpPr>
        <p:spPr/>
        <p:txBody>
          <a:bodyPr/>
          <a:lstStyle/>
          <a:p>
            <a:pPr>
              <a:defRPr/>
            </a:pPr>
            <a:r>
              <a:rPr lang="en-US" smtClean="0"/>
              <a:t>LIGO-G1200555-V2</a:t>
            </a:r>
            <a:endParaRPr lang="en-US"/>
          </a:p>
        </p:txBody>
      </p:sp>
      <p:sp>
        <p:nvSpPr>
          <p:cNvPr id="5" name="Rectangle 4"/>
          <p:cNvSpPr/>
          <p:nvPr/>
        </p:nvSpPr>
        <p:spPr>
          <a:xfrm>
            <a:off x="1133510" y="991768"/>
            <a:ext cx="7245457" cy="4955202"/>
          </a:xfrm>
          <a:prstGeom prst="rect">
            <a:avLst/>
          </a:prstGeom>
        </p:spPr>
        <p:txBody>
          <a:bodyPr wrap="square">
            <a:spAutoFit/>
          </a:bodyPr>
          <a:lstStyle/>
          <a:p>
            <a:pPr lvl="0" algn="ctr"/>
            <a:r>
              <a:rPr lang="en-US" sz="1600" dirty="0" smtClean="0">
                <a:solidFill>
                  <a:prstClr val="black"/>
                </a:solidFill>
                <a:latin typeface="Comic Sans MS"/>
              </a:rPr>
              <a:t>LAE Access Discussion – 20120511</a:t>
            </a:r>
            <a:endParaRPr lang="en-US" sz="1200" dirty="0" smtClean="0">
              <a:latin typeface="Comic Sans MS"/>
            </a:endParaRPr>
          </a:p>
          <a:p>
            <a:pPr marL="171450" lvl="0" indent="-171450"/>
            <a:r>
              <a:rPr lang="en-US" sz="1200" dirty="0" smtClean="0">
                <a:latin typeface="Comic Sans MS"/>
              </a:rPr>
              <a:t>		</a:t>
            </a:r>
            <a:r>
              <a:rPr lang="en-US" sz="900" dirty="0" smtClean="0">
                <a:latin typeface="Comic Sans MS"/>
              </a:rPr>
              <a:t>by David Kinzel and Richard McCarthy, with input from Peter King and Michael Roderick</a:t>
            </a:r>
          </a:p>
          <a:p>
            <a:pPr marL="171450" lvl="0" indent="-171450"/>
            <a:r>
              <a:rPr lang="en-US" sz="1200" dirty="0" smtClean="0">
                <a:latin typeface="Comic Sans MS"/>
              </a:rPr>
              <a:t>		</a:t>
            </a:r>
          </a:p>
          <a:p>
            <a:pPr marL="171450" lvl="0" indent="-171450"/>
            <a:r>
              <a:rPr lang="en-US" sz="1200" dirty="0" smtClean="0">
                <a:latin typeface="Comic Sans MS"/>
              </a:rPr>
              <a:t>		The purpose of this document is to show and explain a </a:t>
            </a:r>
            <a:r>
              <a:rPr lang="en-US" sz="1200" dirty="0">
                <a:latin typeface="Comic Sans MS"/>
              </a:rPr>
              <a:t>common user-access flow chart for </a:t>
            </a:r>
            <a:r>
              <a:rPr lang="en-US" sz="1200" dirty="0" smtClean="0">
                <a:latin typeface="Comic Sans MS"/>
              </a:rPr>
              <a:t>the laser </a:t>
            </a:r>
            <a:r>
              <a:rPr lang="en-US" sz="1200" dirty="0">
                <a:latin typeface="Comic Sans MS"/>
              </a:rPr>
              <a:t>enclosure, one that will allow users to follow the same procedures at both LIGO sites (different access hardware and software notwithstanding), and will always allow a human being to force entry to the space for rescue without running around looking for keys or cards (and despite arbitrarily-malfunctioning computers and processors</a:t>
            </a:r>
            <a:r>
              <a:rPr lang="en-US" sz="1200" dirty="0" smtClean="0">
                <a:latin typeface="Comic Sans MS"/>
              </a:rPr>
              <a:t>.)</a:t>
            </a:r>
          </a:p>
          <a:p>
            <a:pPr marL="171450" lvl="0" indent="-171450"/>
            <a:r>
              <a:rPr lang="en-US" sz="1200" dirty="0" smtClean="0">
                <a:solidFill>
                  <a:prstClr val="black"/>
                </a:solidFill>
                <a:latin typeface="Comic Sans MS"/>
              </a:rPr>
              <a:t>		</a:t>
            </a:r>
          </a:p>
          <a:p>
            <a:pPr marL="171450" lvl="0" indent="-171450"/>
            <a:r>
              <a:rPr lang="en-US" sz="1200" dirty="0" smtClean="0">
                <a:solidFill>
                  <a:prstClr val="black"/>
                </a:solidFill>
                <a:latin typeface="Comic Sans MS"/>
              </a:rPr>
              <a:t>		It includes a </a:t>
            </a:r>
            <a:r>
              <a:rPr lang="en-US" sz="1200" dirty="0">
                <a:solidFill>
                  <a:prstClr val="black"/>
                </a:solidFill>
                <a:latin typeface="Comic Sans MS"/>
              </a:rPr>
              <a:t>narrative text that</a:t>
            </a:r>
            <a:r>
              <a:rPr lang="en-US" sz="1200" dirty="0" smtClean="0">
                <a:solidFill>
                  <a:prstClr val="black"/>
                </a:solidFill>
                <a:latin typeface="Comic Sans MS"/>
              </a:rPr>
              <a:t> details thinking that informed the </a:t>
            </a:r>
            <a:r>
              <a:rPr lang="en-US" sz="1200" dirty="0">
                <a:solidFill>
                  <a:prstClr val="black"/>
                </a:solidFill>
                <a:latin typeface="Comic Sans MS"/>
              </a:rPr>
              <a:t>flow-chart, based on the principles that both sites follow in our rules and </a:t>
            </a:r>
            <a:r>
              <a:rPr lang="en-US" sz="1200" dirty="0" smtClean="0">
                <a:solidFill>
                  <a:prstClr val="black"/>
                </a:solidFill>
                <a:latin typeface="Comic Sans MS"/>
              </a:rPr>
              <a:t>SOPs.</a:t>
            </a:r>
          </a:p>
          <a:p>
            <a:pPr marL="171450" lvl="0" indent="-171450">
              <a:buFontTx/>
              <a:buChar char="-"/>
            </a:pPr>
            <a:endParaRPr lang="en-US" sz="1200" dirty="0" smtClean="0">
              <a:solidFill>
                <a:prstClr val="black"/>
              </a:solidFill>
              <a:latin typeface="Comic Sans MS"/>
            </a:endParaRPr>
          </a:p>
          <a:p>
            <a:pPr marL="171450" lvl="0" indent="-171450"/>
            <a:r>
              <a:rPr lang="en-US" sz="1200" dirty="0" smtClean="0">
                <a:solidFill>
                  <a:prstClr val="black"/>
                </a:solidFill>
                <a:latin typeface="Comic Sans MS"/>
              </a:rPr>
              <a:t>		The intended </a:t>
            </a:r>
            <a:r>
              <a:rPr lang="en-US" sz="1200" dirty="0">
                <a:solidFill>
                  <a:prstClr val="black"/>
                </a:solidFill>
                <a:latin typeface="Comic Sans MS"/>
              </a:rPr>
              <a:t>outcome is enough information to allow both sites to complete design and execution of the laser enclosure access control system.</a:t>
            </a:r>
            <a:r>
              <a:rPr lang="en-US" sz="1200" dirty="0" smtClean="0">
                <a:solidFill>
                  <a:prstClr val="black"/>
                </a:solidFill>
                <a:latin typeface="Comic Sans MS"/>
              </a:rPr>
              <a:t>  </a:t>
            </a:r>
          </a:p>
          <a:p>
            <a:pPr marL="171450" indent="-171450"/>
            <a:r>
              <a:rPr lang="en-US" sz="1200" dirty="0" smtClean="0">
                <a:solidFill>
                  <a:prstClr val="black"/>
                </a:solidFill>
                <a:latin typeface="Comic Sans MS"/>
              </a:rPr>
              <a:t>		</a:t>
            </a:r>
          </a:p>
          <a:p>
            <a:pPr marL="171450" indent="-171450"/>
            <a:r>
              <a:rPr lang="en-US" sz="1200" dirty="0" smtClean="0">
                <a:solidFill>
                  <a:prstClr val="black"/>
                </a:solidFill>
                <a:latin typeface="Comic Sans MS"/>
              </a:rPr>
              <a:t>		Access has two reciprocal sets of activities: entering an area, and exiting an area.  There is an outline provided that expresses the subset of situations that are germane to entering and exiting the LAE – the Laser Area Enclosure – at the LIGO Observatories. </a:t>
            </a:r>
          </a:p>
          <a:p>
            <a:pPr marL="171450" indent="-171450"/>
            <a:endParaRPr lang="en-US" sz="1200" dirty="0" smtClean="0">
              <a:solidFill>
                <a:prstClr val="black"/>
              </a:solidFill>
              <a:latin typeface="Comic Sans MS"/>
            </a:endParaRPr>
          </a:p>
          <a:p>
            <a:pPr marL="171450" indent="-171450"/>
            <a:r>
              <a:rPr lang="en-US" sz="1200" dirty="0" smtClean="0">
                <a:solidFill>
                  <a:prstClr val="black"/>
                </a:solidFill>
                <a:latin typeface="Comic Sans MS"/>
              </a:rPr>
              <a:t>		There follows a brief discussion of RLO responsibilities as they are major administrative considerations regarding access.</a:t>
            </a:r>
          </a:p>
          <a:p>
            <a:pPr marL="171450" indent="-171450"/>
            <a:endParaRPr lang="en-US" sz="1200" dirty="0" smtClean="0">
              <a:solidFill>
                <a:prstClr val="black"/>
              </a:solidFill>
              <a:latin typeface="Comic Sans MS"/>
            </a:endParaRPr>
          </a:p>
          <a:p>
            <a:pPr marL="171450" indent="-171450"/>
            <a:r>
              <a:rPr lang="en-US" sz="1200" dirty="0" smtClean="0">
                <a:solidFill>
                  <a:prstClr val="black"/>
                </a:solidFill>
                <a:latin typeface="Comic Sans MS"/>
              </a:rPr>
              <a:t>		The flow chart is next and several subsequent slides narrate the flow chart.</a:t>
            </a:r>
          </a:p>
          <a:p>
            <a:pPr marL="171450" indent="-171450"/>
            <a:endParaRPr lang="en-US" sz="1200" dirty="0" smtClean="0">
              <a:solidFill>
                <a:prstClr val="black"/>
              </a:solidFill>
              <a:latin typeface="Comic Sans MS"/>
            </a:endParaRPr>
          </a:p>
          <a:p>
            <a:pPr marL="171450" indent="-171450"/>
            <a:r>
              <a:rPr lang="en-US" sz="1200" dirty="0" smtClean="0">
                <a:solidFill>
                  <a:prstClr val="black"/>
                </a:solidFill>
                <a:latin typeface="Comic Sans MS"/>
              </a:rPr>
              <a:t>		The final slides are cartoons of locations of buttons and card readers. </a:t>
            </a:r>
          </a:p>
          <a:p>
            <a:pPr lvl="0"/>
            <a:endParaRPr lang="en-US" sz="1200" dirty="0">
              <a:solidFill>
                <a:prstClr val="black"/>
              </a:solidFill>
              <a:latin typeface="Comic Sans MS"/>
            </a:endParaRPr>
          </a:p>
        </p:txBody>
      </p:sp>
    </p:spTree>
    <p:extLst>
      <p:ext uri="{BB962C8B-B14F-4D97-AF65-F5344CB8AC3E}">
        <p14:creationId xmlns:p14="http://schemas.microsoft.com/office/powerpoint/2010/main" val="20606798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1"/>
          <p:cNvSpPr>
            <a:spLocks noGrp="1"/>
          </p:cNvSpPr>
          <p:nvPr>
            <p:ph type="title"/>
          </p:nvPr>
        </p:nvSpPr>
        <p:spPr>
          <a:xfrm>
            <a:off x="1725613" y="274638"/>
            <a:ext cx="6961187" cy="406400"/>
          </a:xfrm>
        </p:spPr>
        <p:txBody>
          <a:bodyPr/>
          <a:lstStyle/>
          <a:p>
            <a:r>
              <a:rPr lang="en-US" dirty="0" smtClean="0"/>
              <a:t>LAE Access – Narrative </a:t>
            </a:r>
            <a:r>
              <a:rPr lang="en-US" dirty="0" smtClean="0"/>
              <a:t>4</a:t>
            </a:r>
            <a:endParaRPr lang="en-US" dirty="0" smtClean="0"/>
          </a:p>
        </p:txBody>
      </p:sp>
      <p:sp>
        <p:nvSpPr>
          <p:cNvPr id="3076"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8112EE91-D222-40B1-B32C-450EA3FB3CFD}" type="slidenum">
              <a:rPr lang="en-US" smtClean="0">
                <a:solidFill>
                  <a:srgbClr val="898989"/>
                </a:solidFill>
                <a:latin typeface="Calibri" pitchFamily="34" charset="0"/>
              </a:rPr>
              <a:pPr eaLnBrk="1" hangingPunct="1"/>
              <a:t>10</a:t>
            </a:fld>
            <a:endParaRPr lang="en-US" smtClean="0">
              <a:solidFill>
                <a:srgbClr val="898989"/>
              </a:solidFill>
              <a:latin typeface="Calibri" pitchFamily="34" charset="0"/>
            </a:endParaRPr>
          </a:p>
        </p:txBody>
      </p:sp>
      <p:sp>
        <p:nvSpPr>
          <p:cNvPr id="16" name="Date Placeholder 15"/>
          <p:cNvSpPr>
            <a:spLocks noGrp="1"/>
          </p:cNvSpPr>
          <p:nvPr>
            <p:ph type="dt" sz="quarter" idx="10"/>
          </p:nvPr>
        </p:nvSpPr>
        <p:spPr/>
        <p:txBody>
          <a:bodyPr/>
          <a:lstStyle/>
          <a:p>
            <a:pPr>
              <a:defRPr/>
            </a:pPr>
            <a:r>
              <a:rPr lang="en-US" smtClean="0"/>
              <a:t>LIGO-G1200555-V2</a:t>
            </a:r>
            <a:endParaRPr lang="en-US"/>
          </a:p>
        </p:txBody>
      </p:sp>
      <p:sp>
        <p:nvSpPr>
          <p:cNvPr id="5" name="Rectangle 4"/>
          <p:cNvSpPr/>
          <p:nvPr/>
        </p:nvSpPr>
        <p:spPr>
          <a:xfrm>
            <a:off x="1100379" y="728870"/>
            <a:ext cx="7245457" cy="646331"/>
          </a:xfrm>
          <a:prstGeom prst="rect">
            <a:avLst/>
          </a:prstGeom>
        </p:spPr>
        <p:txBody>
          <a:bodyPr wrap="square">
            <a:spAutoFit/>
          </a:bodyPr>
          <a:lstStyle/>
          <a:p>
            <a:pPr lvl="0"/>
            <a:endParaRPr lang="en-US" sz="1200" dirty="0" smtClean="0">
              <a:solidFill>
                <a:prstClr val="black"/>
              </a:solidFill>
            </a:endParaRPr>
          </a:p>
          <a:p>
            <a:pPr lvl="0"/>
            <a:endParaRPr lang="en-US" sz="1200" dirty="0" smtClean="0">
              <a:solidFill>
                <a:prstClr val="black"/>
              </a:solidFill>
            </a:endParaRPr>
          </a:p>
          <a:p>
            <a:pPr lvl="0"/>
            <a:endParaRPr lang="en-US" sz="1200" dirty="0">
              <a:solidFill>
                <a:prstClr val="black"/>
              </a:solidFill>
            </a:endParaRPr>
          </a:p>
        </p:txBody>
      </p:sp>
      <p:sp>
        <p:nvSpPr>
          <p:cNvPr id="6" name="Rectangle 5"/>
          <p:cNvSpPr/>
          <p:nvPr/>
        </p:nvSpPr>
        <p:spPr>
          <a:xfrm>
            <a:off x="1314174" y="1037333"/>
            <a:ext cx="6968435" cy="1077218"/>
          </a:xfrm>
          <a:prstGeom prst="rect">
            <a:avLst/>
          </a:prstGeom>
        </p:spPr>
        <p:txBody>
          <a:bodyPr wrap="square">
            <a:spAutoFit/>
          </a:bodyPr>
          <a:lstStyle/>
          <a:p>
            <a:pPr lvl="1" algn="ctr"/>
            <a:r>
              <a:rPr lang="en-US" sz="1600" dirty="0" smtClean="0">
                <a:solidFill>
                  <a:prstClr val="black"/>
                </a:solidFill>
                <a:latin typeface="Comic Sans MS"/>
              </a:rPr>
              <a:t>Abnormal </a:t>
            </a:r>
            <a:r>
              <a:rPr lang="en-US" sz="1600" dirty="0" smtClean="0">
                <a:solidFill>
                  <a:prstClr val="black"/>
                </a:solidFill>
                <a:latin typeface="Comic Sans MS"/>
              </a:rPr>
              <a:t>Entering (Breached Door)</a:t>
            </a:r>
          </a:p>
          <a:p>
            <a:endParaRPr lang="en-US" sz="1200" dirty="0" smtClean="0">
              <a:solidFill>
                <a:prstClr val="black"/>
              </a:solidFill>
              <a:latin typeface="Comic Sans MS"/>
            </a:endParaRPr>
          </a:p>
          <a:p>
            <a:r>
              <a:rPr lang="en-US" sz="1200" dirty="0" smtClean="0">
                <a:solidFill>
                  <a:prstClr val="black"/>
                </a:solidFill>
                <a:latin typeface="Comic Sans MS"/>
              </a:rPr>
              <a:t>	When an abnormal condition with respect to the LAE is encountered, it will be treated as if an E-Stop button was pressed.  Such conditions include a breached air shower door or a breached LAE cargo door. </a:t>
            </a:r>
            <a:endParaRPr lang="en-US" sz="1200" dirty="0">
              <a:solidFill>
                <a:prstClr val="black"/>
              </a:solidFill>
              <a:latin typeface="Comic Sans MS"/>
            </a:endParaRPr>
          </a:p>
        </p:txBody>
      </p:sp>
    </p:spTree>
    <p:extLst>
      <p:ext uri="{BB962C8B-B14F-4D97-AF65-F5344CB8AC3E}">
        <p14:creationId xmlns:p14="http://schemas.microsoft.com/office/powerpoint/2010/main" val="1512495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1"/>
          <p:cNvSpPr>
            <a:spLocks noGrp="1"/>
          </p:cNvSpPr>
          <p:nvPr>
            <p:ph type="title"/>
          </p:nvPr>
        </p:nvSpPr>
        <p:spPr>
          <a:xfrm>
            <a:off x="1725613" y="274638"/>
            <a:ext cx="6961187" cy="406400"/>
          </a:xfrm>
        </p:spPr>
        <p:txBody>
          <a:bodyPr/>
          <a:lstStyle/>
          <a:p>
            <a:r>
              <a:rPr lang="en-US" dirty="0" smtClean="0"/>
              <a:t>LAE Access – Narrative </a:t>
            </a:r>
            <a:r>
              <a:rPr lang="en-US" dirty="0" smtClean="0"/>
              <a:t>5</a:t>
            </a:r>
            <a:endParaRPr lang="en-US" dirty="0" smtClean="0"/>
          </a:p>
        </p:txBody>
      </p:sp>
      <p:sp>
        <p:nvSpPr>
          <p:cNvPr id="3076"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8112EE91-D222-40B1-B32C-450EA3FB3CFD}" type="slidenum">
              <a:rPr lang="en-US" smtClean="0">
                <a:solidFill>
                  <a:srgbClr val="898989"/>
                </a:solidFill>
                <a:latin typeface="Calibri" pitchFamily="34" charset="0"/>
              </a:rPr>
              <a:pPr eaLnBrk="1" hangingPunct="1"/>
              <a:t>11</a:t>
            </a:fld>
            <a:endParaRPr lang="en-US" smtClean="0">
              <a:solidFill>
                <a:srgbClr val="898989"/>
              </a:solidFill>
              <a:latin typeface="Calibri" pitchFamily="34" charset="0"/>
            </a:endParaRPr>
          </a:p>
        </p:txBody>
      </p:sp>
      <p:sp>
        <p:nvSpPr>
          <p:cNvPr id="16" name="Date Placeholder 15"/>
          <p:cNvSpPr>
            <a:spLocks noGrp="1"/>
          </p:cNvSpPr>
          <p:nvPr>
            <p:ph type="dt" sz="quarter" idx="10"/>
          </p:nvPr>
        </p:nvSpPr>
        <p:spPr/>
        <p:txBody>
          <a:bodyPr/>
          <a:lstStyle/>
          <a:p>
            <a:pPr>
              <a:defRPr/>
            </a:pPr>
            <a:r>
              <a:rPr lang="en-US" smtClean="0"/>
              <a:t>LIGO-G1200555-V2</a:t>
            </a:r>
            <a:endParaRPr lang="en-US"/>
          </a:p>
        </p:txBody>
      </p:sp>
      <p:sp>
        <p:nvSpPr>
          <p:cNvPr id="5" name="Rectangle 4"/>
          <p:cNvSpPr/>
          <p:nvPr/>
        </p:nvSpPr>
        <p:spPr>
          <a:xfrm>
            <a:off x="1100379" y="728870"/>
            <a:ext cx="7245457" cy="646331"/>
          </a:xfrm>
          <a:prstGeom prst="rect">
            <a:avLst/>
          </a:prstGeom>
        </p:spPr>
        <p:txBody>
          <a:bodyPr wrap="square">
            <a:spAutoFit/>
          </a:bodyPr>
          <a:lstStyle/>
          <a:p>
            <a:pPr lvl="0"/>
            <a:endParaRPr lang="en-US" sz="1200" dirty="0" smtClean="0">
              <a:solidFill>
                <a:prstClr val="black"/>
              </a:solidFill>
            </a:endParaRPr>
          </a:p>
          <a:p>
            <a:pPr lvl="0"/>
            <a:endParaRPr lang="en-US" sz="1200" dirty="0" smtClean="0">
              <a:solidFill>
                <a:prstClr val="black"/>
              </a:solidFill>
            </a:endParaRPr>
          </a:p>
          <a:p>
            <a:pPr lvl="0"/>
            <a:endParaRPr lang="en-US" sz="1200" dirty="0">
              <a:solidFill>
                <a:prstClr val="black"/>
              </a:solidFill>
            </a:endParaRPr>
          </a:p>
        </p:txBody>
      </p:sp>
      <p:sp>
        <p:nvSpPr>
          <p:cNvPr id="6" name="Rectangle 5"/>
          <p:cNvSpPr/>
          <p:nvPr/>
        </p:nvSpPr>
        <p:spPr>
          <a:xfrm>
            <a:off x="850349" y="993160"/>
            <a:ext cx="7675218" cy="2554545"/>
          </a:xfrm>
          <a:prstGeom prst="rect">
            <a:avLst/>
          </a:prstGeom>
        </p:spPr>
        <p:txBody>
          <a:bodyPr wrap="square">
            <a:spAutoFit/>
          </a:bodyPr>
          <a:lstStyle/>
          <a:p>
            <a:pPr lvl="1" algn="ctr"/>
            <a:r>
              <a:rPr lang="en-US" sz="1600" dirty="0" smtClean="0">
                <a:solidFill>
                  <a:prstClr val="black"/>
                </a:solidFill>
                <a:latin typeface="Comic Sans MS"/>
              </a:rPr>
              <a:t>Normal Exiting</a:t>
            </a:r>
            <a:endParaRPr lang="en-US" sz="1200" dirty="0" smtClean="0">
              <a:solidFill>
                <a:prstClr val="black"/>
              </a:solidFill>
              <a:latin typeface="Comic Sans MS"/>
            </a:endParaRPr>
          </a:p>
          <a:p>
            <a:pPr lvl="1"/>
            <a:r>
              <a:rPr lang="en-US" sz="1200" dirty="0" smtClean="0">
                <a:solidFill>
                  <a:prstClr val="black"/>
                </a:solidFill>
                <a:latin typeface="Comic Sans MS"/>
              </a:rPr>
              <a:t>	</a:t>
            </a:r>
          </a:p>
          <a:p>
            <a:pPr lvl="1"/>
            <a:r>
              <a:rPr lang="en-US" sz="1200" dirty="0" smtClean="0">
                <a:solidFill>
                  <a:prstClr val="black"/>
                </a:solidFill>
                <a:latin typeface="Comic Sans MS"/>
              </a:rPr>
              <a:t>	The normal way to exit the LAE is to open the inner air shower door when its signifying green light is lit, enter the air shower allowing the inner door to close, waiting for the outer air shower door to release signified by its own green light, and exiting the air shower.  This is usually done one at a time.</a:t>
            </a:r>
          </a:p>
          <a:p>
            <a:pPr lvl="1"/>
            <a:endParaRPr lang="en-US" sz="1200" dirty="0" smtClean="0">
              <a:solidFill>
                <a:prstClr val="black"/>
              </a:solidFill>
              <a:latin typeface="Comic Sans MS"/>
            </a:endParaRPr>
          </a:p>
          <a:p>
            <a:pPr lvl="1"/>
            <a:r>
              <a:rPr lang="en-US" sz="1200" dirty="0" smtClean="0">
                <a:solidFill>
                  <a:prstClr val="black"/>
                </a:solidFill>
                <a:latin typeface="Comic Sans MS"/>
              </a:rPr>
              <a:t>	If the person exiting is a qualified laser operator who swiped in to enter the LAE, then swiping out may have to occur to align the access system with the location of the person.  In the case of non-qualified personnel no such swiping is necessary.</a:t>
            </a:r>
          </a:p>
          <a:p>
            <a:pPr lvl="1"/>
            <a:endParaRPr lang="en-US" sz="1200" dirty="0" smtClean="0">
              <a:solidFill>
                <a:prstClr val="black"/>
              </a:solidFill>
              <a:latin typeface="Comic Sans MS"/>
            </a:endParaRPr>
          </a:p>
          <a:p>
            <a:pPr lvl="1"/>
            <a:r>
              <a:rPr lang="en-US" sz="1200" dirty="0" smtClean="0">
                <a:solidFill>
                  <a:prstClr val="black"/>
                </a:solidFill>
                <a:latin typeface="Comic Sans MS"/>
              </a:rPr>
              <a:t>	The RLO designated on the Work Permit is normally the last person to exit the LAE, and the last person to swipe out</a:t>
            </a:r>
            <a:r>
              <a:rPr lang="en-US" sz="1200" dirty="0" smtClean="0">
                <a:solidFill>
                  <a:prstClr val="black"/>
                </a:solidFill>
                <a:latin typeface="Comic Sans MS"/>
              </a:rPr>
              <a:t>.</a:t>
            </a:r>
            <a:endParaRPr lang="en-US" sz="1200" dirty="0" smtClean="0">
              <a:solidFill>
                <a:prstClr val="black"/>
              </a:solidFill>
              <a:latin typeface="Comic Sans MS"/>
            </a:endParaRPr>
          </a:p>
        </p:txBody>
      </p:sp>
    </p:spTree>
    <p:extLst>
      <p:ext uri="{BB962C8B-B14F-4D97-AF65-F5344CB8AC3E}">
        <p14:creationId xmlns:p14="http://schemas.microsoft.com/office/powerpoint/2010/main" val="33556297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1"/>
          <p:cNvSpPr>
            <a:spLocks noGrp="1"/>
          </p:cNvSpPr>
          <p:nvPr>
            <p:ph type="title"/>
          </p:nvPr>
        </p:nvSpPr>
        <p:spPr>
          <a:xfrm>
            <a:off x="1725613" y="274638"/>
            <a:ext cx="6961187" cy="406400"/>
          </a:xfrm>
        </p:spPr>
        <p:txBody>
          <a:bodyPr/>
          <a:lstStyle/>
          <a:p>
            <a:r>
              <a:rPr lang="en-US" dirty="0" smtClean="0"/>
              <a:t>LAE Access – Narrative </a:t>
            </a:r>
            <a:r>
              <a:rPr lang="en-US" dirty="0"/>
              <a:t>6</a:t>
            </a:r>
            <a:endParaRPr lang="en-US" dirty="0" smtClean="0"/>
          </a:p>
        </p:txBody>
      </p:sp>
      <p:sp>
        <p:nvSpPr>
          <p:cNvPr id="3076"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8112EE91-D222-40B1-B32C-450EA3FB3CFD}" type="slidenum">
              <a:rPr lang="en-US" smtClean="0">
                <a:solidFill>
                  <a:srgbClr val="898989"/>
                </a:solidFill>
                <a:latin typeface="Calibri" pitchFamily="34" charset="0"/>
              </a:rPr>
              <a:pPr eaLnBrk="1" hangingPunct="1"/>
              <a:t>12</a:t>
            </a:fld>
            <a:endParaRPr lang="en-US" smtClean="0">
              <a:solidFill>
                <a:srgbClr val="898989"/>
              </a:solidFill>
              <a:latin typeface="Calibri" pitchFamily="34" charset="0"/>
            </a:endParaRPr>
          </a:p>
        </p:txBody>
      </p:sp>
      <p:sp>
        <p:nvSpPr>
          <p:cNvPr id="16" name="Date Placeholder 15"/>
          <p:cNvSpPr>
            <a:spLocks noGrp="1"/>
          </p:cNvSpPr>
          <p:nvPr>
            <p:ph type="dt" sz="quarter" idx="10"/>
          </p:nvPr>
        </p:nvSpPr>
        <p:spPr/>
        <p:txBody>
          <a:bodyPr/>
          <a:lstStyle/>
          <a:p>
            <a:pPr>
              <a:defRPr/>
            </a:pPr>
            <a:r>
              <a:rPr lang="en-US" smtClean="0"/>
              <a:t>LIGO-G1200555-V2</a:t>
            </a:r>
            <a:endParaRPr lang="en-US"/>
          </a:p>
        </p:txBody>
      </p:sp>
      <p:sp>
        <p:nvSpPr>
          <p:cNvPr id="5" name="Rectangle 4"/>
          <p:cNvSpPr/>
          <p:nvPr/>
        </p:nvSpPr>
        <p:spPr>
          <a:xfrm>
            <a:off x="1100379" y="728870"/>
            <a:ext cx="7245457" cy="646331"/>
          </a:xfrm>
          <a:prstGeom prst="rect">
            <a:avLst/>
          </a:prstGeom>
        </p:spPr>
        <p:txBody>
          <a:bodyPr wrap="square">
            <a:spAutoFit/>
          </a:bodyPr>
          <a:lstStyle/>
          <a:p>
            <a:pPr lvl="0"/>
            <a:endParaRPr lang="en-US" sz="1200" dirty="0" smtClean="0">
              <a:solidFill>
                <a:prstClr val="black"/>
              </a:solidFill>
            </a:endParaRPr>
          </a:p>
          <a:p>
            <a:pPr lvl="0"/>
            <a:endParaRPr lang="en-US" sz="1200" dirty="0" smtClean="0">
              <a:solidFill>
                <a:prstClr val="black"/>
              </a:solidFill>
            </a:endParaRPr>
          </a:p>
          <a:p>
            <a:pPr lvl="0"/>
            <a:endParaRPr lang="en-US" sz="1200" dirty="0">
              <a:solidFill>
                <a:prstClr val="black"/>
              </a:solidFill>
            </a:endParaRPr>
          </a:p>
        </p:txBody>
      </p:sp>
      <p:sp>
        <p:nvSpPr>
          <p:cNvPr id="6" name="Rectangle 5"/>
          <p:cNvSpPr/>
          <p:nvPr/>
        </p:nvSpPr>
        <p:spPr>
          <a:xfrm>
            <a:off x="850349" y="993160"/>
            <a:ext cx="7675218" cy="2739211"/>
          </a:xfrm>
          <a:prstGeom prst="rect">
            <a:avLst/>
          </a:prstGeom>
        </p:spPr>
        <p:txBody>
          <a:bodyPr wrap="square">
            <a:spAutoFit/>
          </a:bodyPr>
          <a:lstStyle/>
          <a:p>
            <a:pPr lvl="1" algn="ctr"/>
            <a:r>
              <a:rPr lang="en-US" sz="1600" dirty="0" smtClean="0">
                <a:solidFill>
                  <a:prstClr val="black"/>
                </a:solidFill>
                <a:latin typeface="Comic Sans MS"/>
              </a:rPr>
              <a:t>Emergency </a:t>
            </a:r>
            <a:r>
              <a:rPr lang="en-US" sz="1600" dirty="0" smtClean="0">
                <a:solidFill>
                  <a:prstClr val="black"/>
                </a:solidFill>
                <a:latin typeface="Comic Sans MS"/>
              </a:rPr>
              <a:t>Exiting</a:t>
            </a:r>
            <a:endParaRPr lang="en-US" sz="1200" dirty="0" smtClean="0">
              <a:solidFill>
                <a:prstClr val="black"/>
              </a:solidFill>
              <a:latin typeface="Comic Sans MS"/>
            </a:endParaRPr>
          </a:p>
          <a:p>
            <a:pPr lvl="1"/>
            <a:r>
              <a:rPr lang="en-US" sz="1200" dirty="0" smtClean="0">
                <a:solidFill>
                  <a:prstClr val="black"/>
                </a:solidFill>
                <a:latin typeface="Comic Sans MS"/>
              </a:rPr>
              <a:t>	</a:t>
            </a:r>
          </a:p>
          <a:p>
            <a:pPr lvl="1"/>
            <a:r>
              <a:rPr lang="en-US" sz="1200" dirty="0" smtClean="0">
                <a:solidFill>
                  <a:prstClr val="black"/>
                </a:solidFill>
                <a:latin typeface="Comic Sans MS"/>
              </a:rPr>
              <a:t>	There are two alternatives for emergency exiting because there are two paths out of the LAE.  The first path is through the air shower.  This path is the same as the normal exit.  But if the Release Door button located inside the air shower is pressed, the outer door is immediately unsecured, permitting a quicker exit.  The second path is through the cargo doors.  Use the crash bars on the cargo doors if more than one person is trying to leave hurriedly. </a:t>
            </a:r>
          </a:p>
          <a:p>
            <a:pPr lvl="1"/>
            <a:endParaRPr lang="en-US" sz="1200" dirty="0" smtClean="0">
              <a:solidFill>
                <a:prstClr val="black"/>
              </a:solidFill>
              <a:latin typeface="Comic Sans MS"/>
            </a:endParaRPr>
          </a:p>
          <a:p>
            <a:pPr lvl="1"/>
            <a:r>
              <a:rPr lang="en-US" sz="1200" dirty="0" smtClean="0">
                <a:solidFill>
                  <a:prstClr val="black"/>
                </a:solidFill>
                <a:latin typeface="Comic Sans MS"/>
              </a:rPr>
              <a:t>	Once outside, the decision to disable all lasers can be made.  Emergency exiting does not automatically act as an E-Stop button; this decision should be made judiciously consulting with the RLO, but if there is any question about safety, press the first encountered E-Stop button.</a:t>
            </a:r>
          </a:p>
          <a:p>
            <a:pPr lvl="1"/>
            <a:endParaRPr lang="en-US" sz="1200" dirty="0" smtClean="0">
              <a:solidFill>
                <a:prstClr val="black"/>
              </a:solidFill>
              <a:latin typeface="Comic Sans MS"/>
            </a:endParaRPr>
          </a:p>
          <a:p>
            <a:pPr lvl="1"/>
            <a:r>
              <a:rPr lang="en-US" sz="1200" dirty="0" smtClean="0">
                <a:solidFill>
                  <a:prstClr val="black"/>
                </a:solidFill>
                <a:latin typeface="Comic Sans MS"/>
              </a:rPr>
              <a:t>	In all circumstances there will be an investigation.  All pertinent authorities must be notified, and work will stop until the emergency is resolved satisfactorily</a:t>
            </a:r>
            <a:endParaRPr lang="en-US" sz="1200" dirty="0">
              <a:solidFill>
                <a:prstClr val="black"/>
              </a:solidFill>
              <a:latin typeface="Comic Sans MS"/>
            </a:endParaRPr>
          </a:p>
        </p:txBody>
      </p:sp>
    </p:spTree>
    <p:extLst>
      <p:ext uri="{BB962C8B-B14F-4D97-AF65-F5344CB8AC3E}">
        <p14:creationId xmlns:p14="http://schemas.microsoft.com/office/powerpoint/2010/main" val="5216121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46" name="Picture 2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5426" y="700288"/>
            <a:ext cx="6762750" cy="5838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123" name="Title 1"/>
          <p:cNvSpPr>
            <a:spLocks noGrp="1"/>
          </p:cNvSpPr>
          <p:nvPr>
            <p:ph type="title"/>
          </p:nvPr>
        </p:nvSpPr>
        <p:spPr>
          <a:xfrm>
            <a:off x="1725613" y="274638"/>
            <a:ext cx="6961187" cy="406400"/>
          </a:xfrm>
        </p:spPr>
        <p:txBody>
          <a:bodyPr/>
          <a:lstStyle/>
          <a:p>
            <a:r>
              <a:rPr lang="en-US" dirty="0" smtClean="0"/>
              <a:t>E-Stop Locations (ALL Lasers Shut Off)</a:t>
            </a:r>
          </a:p>
        </p:txBody>
      </p:sp>
      <p:sp>
        <p:nvSpPr>
          <p:cNvPr id="16" name="TextBox 15"/>
          <p:cNvSpPr txBox="1"/>
          <p:nvPr/>
        </p:nvSpPr>
        <p:spPr>
          <a:xfrm>
            <a:off x="1843176" y="4897438"/>
            <a:ext cx="1214438" cy="214312"/>
          </a:xfrm>
          <a:prstGeom prst="rect">
            <a:avLst/>
          </a:prstGeom>
          <a:solidFill>
            <a:schemeClr val="bg2">
              <a:lumMod val="90000"/>
            </a:schemeClr>
          </a:solidFill>
          <a:ln>
            <a:solidFill>
              <a:schemeClr val="tx1"/>
            </a:solidFill>
          </a:ln>
          <a:effectLst>
            <a:outerShdw blurRad="63500" sx="102000" sy="102000" algn="ctr" rotWithShape="0">
              <a:prstClr val="black">
                <a:alpha val="40000"/>
              </a:prstClr>
            </a:outerShdw>
          </a:effectLst>
        </p:spPr>
        <p:txBody>
          <a:bodyPr anchor="ctr">
            <a:spAutoFit/>
          </a:bodyPr>
          <a:lstStyle/>
          <a:p>
            <a:pPr>
              <a:defRPr/>
            </a:pPr>
            <a:r>
              <a:rPr lang="en-US" sz="800" b="1" dirty="0">
                <a:latin typeface="Comic Sans MS" pitchFamily="66" charset="0"/>
              </a:rPr>
              <a:t>LVEA Entrance Door</a:t>
            </a:r>
          </a:p>
        </p:txBody>
      </p:sp>
      <p:sp>
        <p:nvSpPr>
          <p:cNvPr id="17" name="TextBox 16"/>
          <p:cNvSpPr txBox="1"/>
          <p:nvPr/>
        </p:nvSpPr>
        <p:spPr>
          <a:xfrm>
            <a:off x="3277832" y="4784953"/>
            <a:ext cx="1251838" cy="215444"/>
          </a:xfrm>
          <a:prstGeom prst="rect">
            <a:avLst/>
          </a:prstGeom>
          <a:solidFill>
            <a:schemeClr val="bg2">
              <a:lumMod val="90000"/>
            </a:schemeClr>
          </a:solidFill>
          <a:ln>
            <a:solidFill>
              <a:schemeClr val="tx1"/>
            </a:solidFill>
          </a:ln>
          <a:effectLst>
            <a:outerShdw blurRad="63500" sx="102000" sy="102000" algn="ctr" rotWithShape="0">
              <a:prstClr val="black">
                <a:alpha val="40000"/>
              </a:prstClr>
            </a:outerShdw>
          </a:effectLst>
        </p:spPr>
        <p:txBody>
          <a:bodyPr wrap="square" anchor="ctr">
            <a:spAutoFit/>
          </a:bodyPr>
          <a:lstStyle/>
          <a:p>
            <a:pPr algn="ctr">
              <a:defRPr/>
            </a:pPr>
            <a:r>
              <a:rPr lang="en-US" sz="800" b="1" dirty="0" smtClean="0">
                <a:latin typeface="Comic Sans MS" pitchFamily="66" charset="0"/>
              </a:rPr>
              <a:t>LDR Entrance Door</a:t>
            </a:r>
            <a:endParaRPr lang="en-US" sz="800" b="1" dirty="0">
              <a:latin typeface="Comic Sans MS" pitchFamily="66" charset="0"/>
            </a:endParaRPr>
          </a:p>
        </p:txBody>
      </p:sp>
      <p:cxnSp>
        <p:nvCxnSpPr>
          <p:cNvPr id="19" name="Straight Arrow Connector 18"/>
          <p:cNvCxnSpPr>
            <a:stCxn id="16" idx="0"/>
          </p:cNvCxnSpPr>
          <p:nvPr/>
        </p:nvCxnSpPr>
        <p:spPr>
          <a:xfrm flipV="1">
            <a:off x="2450395" y="4501220"/>
            <a:ext cx="301303" cy="39621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17" idx="2"/>
          </p:cNvCxnSpPr>
          <p:nvPr/>
        </p:nvCxnSpPr>
        <p:spPr>
          <a:xfrm flipH="1">
            <a:off x="3478934" y="5000397"/>
            <a:ext cx="424817" cy="27302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2291428" y="3262110"/>
            <a:ext cx="986404" cy="215444"/>
          </a:xfrm>
          <a:prstGeom prst="rect">
            <a:avLst/>
          </a:prstGeom>
          <a:solidFill>
            <a:schemeClr val="bg2">
              <a:lumMod val="90000"/>
            </a:schemeClr>
          </a:solidFill>
          <a:ln>
            <a:solidFill>
              <a:schemeClr val="tx1"/>
            </a:solidFill>
          </a:ln>
          <a:effectLst>
            <a:outerShdw blurRad="63500" sx="102000" sy="102000" algn="ctr" rotWithShape="0">
              <a:prstClr val="black">
                <a:alpha val="40000"/>
              </a:prstClr>
            </a:outerShdw>
          </a:effectLst>
        </p:spPr>
        <p:txBody>
          <a:bodyPr wrap="square" anchor="ctr">
            <a:spAutoFit/>
          </a:bodyPr>
          <a:lstStyle/>
          <a:p>
            <a:pPr algn="ctr">
              <a:defRPr/>
            </a:pPr>
            <a:r>
              <a:rPr lang="en-US" sz="800" b="1" dirty="0" smtClean="0">
                <a:latin typeface="Comic Sans MS" pitchFamily="66" charset="0"/>
              </a:rPr>
              <a:t>LAE-PSL Doors</a:t>
            </a:r>
            <a:endParaRPr lang="en-US" sz="800" b="1" dirty="0">
              <a:latin typeface="Comic Sans MS" pitchFamily="66" charset="0"/>
              <a:hlinkClick r:id="" action="ppaction://noaction"/>
            </a:endParaRPr>
          </a:p>
        </p:txBody>
      </p:sp>
      <p:cxnSp>
        <p:nvCxnSpPr>
          <p:cNvPr id="36" name="Straight Arrow Connector 35"/>
          <p:cNvCxnSpPr>
            <a:stCxn id="35" idx="2"/>
          </p:cNvCxnSpPr>
          <p:nvPr/>
        </p:nvCxnSpPr>
        <p:spPr>
          <a:xfrm flipH="1">
            <a:off x="2004045" y="3477554"/>
            <a:ext cx="780585" cy="38555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144" name="Slide Number Placeholder 5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0DE6C86D-D326-48C0-9E1F-982B473380F6}" type="slidenum">
              <a:rPr lang="en-US" smtClean="0">
                <a:solidFill>
                  <a:srgbClr val="898989"/>
                </a:solidFill>
                <a:latin typeface="Calibri" pitchFamily="34" charset="0"/>
              </a:rPr>
              <a:pPr eaLnBrk="1" hangingPunct="1"/>
              <a:t>13</a:t>
            </a:fld>
            <a:endParaRPr lang="en-US" smtClean="0">
              <a:solidFill>
                <a:srgbClr val="898989"/>
              </a:solidFill>
              <a:latin typeface="Calibri" pitchFamily="34" charset="0"/>
            </a:endParaRPr>
          </a:p>
        </p:txBody>
      </p:sp>
      <p:sp>
        <p:nvSpPr>
          <p:cNvPr id="56" name="Date Placeholder 55"/>
          <p:cNvSpPr>
            <a:spLocks noGrp="1"/>
          </p:cNvSpPr>
          <p:nvPr>
            <p:ph type="dt" sz="quarter" idx="10"/>
          </p:nvPr>
        </p:nvSpPr>
        <p:spPr/>
        <p:txBody>
          <a:bodyPr/>
          <a:lstStyle/>
          <a:p>
            <a:pPr>
              <a:defRPr/>
            </a:pPr>
            <a:r>
              <a:rPr lang="en-US" smtClean="0"/>
              <a:t>LIGO-G1200555-V2</a:t>
            </a:r>
            <a:endParaRPr lang="en-US"/>
          </a:p>
        </p:txBody>
      </p:sp>
      <p:cxnSp>
        <p:nvCxnSpPr>
          <p:cNvPr id="41" name="Straight Arrow Connector 40"/>
          <p:cNvCxnSpPr>
            <a:stCxn id="17" idx="2"/>
          </p:cNvCxnSpPr>
          <p:nvPr/>
        </p:nvCxnSpPr>
        <p:spPr>
          <a:xfrm flipH="1">
            <a:off x="3586251" y="5000397"/>
            <a:ext cx="317500" cy="28323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stCxn id="35" idx="2"/>
          </p:cNvCxnSpPr>
          <p:nvPr/>
        </p:nvCxnSpPr>
        <p:spPr>
          <a:xfrm flipH="1">
            <a:off x="2124270" y="3477554"/>
            <a:ext cx="660360" cy="39834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a:stCxn id="54" idx="2"/>
            <a:endCxn id="92" idx="1"/>
          </p:cNvCxnSpPr>
          <p:nvPr/>
        </p:nvCxnSpPr>
        <p:spPr>
          <a:xfrm rot="16200000" flipH="1">
            <a:off x="989638" y="3440966"/>
            <a:ext cx="665444" cy="7342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119083" y="4704212"/>
            <a:ext cx="986404" cy="215444"/>
          </a:xfrm>
          <a:prstGeom prst="rect">
            <a:avLst/>
          </a:prstGeom>
          <a:solidFill>
            <a:schemeClr val="bg2">
              <a:lumMod val="90000"/>
            </a:schemeClr>
          </a:solidFill>
          <a:ln>
            <a:solidFill>
              <a:schemeClr val="tx1"/>
            </a:solidFill>
          </a:ln>
          <a:effectLst>
            <a:outerShdw blurRad="63500" sx="102000" sy="102000" algn="ctr" rotWithShape="0">
              <a:prstClr val="black">
                <a:alpha val="40000"/>
              </a:prstClr>
            </a:outerShdw>
          </a:effectLst>
        </p:spPr>
        <p:txBody>
          <a:bodyPr wrap="square" anchor="ctr">
            <a:spAutoFit/>
          </a:bodyPr>
          <a:lstStyle/>
          <a:p>
            <a:pPr algn="ctr">
              <a:defRPr/>
            </a:pPr>
            <a:r>
              <a:rPr lang="en-US" sz="800" b="1" dirty="0" smtClean="0">
                <a:latin typeface="Comic Sans MS" pitchFamily="66" charset="0"/>
              </a:rPr>
              <a:t>Control Room</a:t>
            </a:r>
            <a:endParaRPr lang="en-US" sz="800" b="1" dirty="0">
              <a:latin typeface="Comic Sans MS" pitchFamily="66" charset="0"/>
              <a:hlinkClick r:id="" action="ppaction://noaction"/>
            </a:endParaRPr>
          </a:p>
        </p:txBody>
      </p:sp>
      <p:cxnSp>
        <p:nvCxnSpPr>
          <p:cNvPr id="63" name="Straight Arrow Connector 62"/>
          <p:cNvCxnSpPr>
            <a:stCxn id="62" idx="3"/>
          </p:cNvCxnSpPr>
          <p:nvPr/>
        </p:nvCxnSpPr>
        <p:spPr>
          <a:xfrm>
            <a:off x="1105487" y="4811934"/>
            <a:ext cx="528948" cy="4719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4710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85034" y="3697077"/>
            <a:ext cx="1515146" cy="1360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2" name="TextBox 71"/>
          <p:cNvSpPr txBox="1"/>
          <p:nvPr/>
        </p:nvSpPr>
        <p:spPr bwMode="auto">
          <a:xfrm>
            <a:off x="1583668" y="2930230"/>
            <a:ext cx="1112292" cy="215444"/>
          </a:xfrm>
          <a:prstGeom prst="rect">
            <a:avLst/>
          </a:prstGeom>
          <a:solidFill>
            <a:schemeClr val="bg2">
              <a:lumMod val="90000"/>
            </a:schemeClr>
          </a:solidFill>
          <a:ln>
            <a:solidFill>
              <a:schemeClr val="tx1"/>
            </a:solidFill>
          </a:ln>
          <a:effectLst>
            <a:outerShdw blurRad="63500" sx="102000" sy="102000" algn="ctr" rotWithShape="0">
              <a:prstClr val="black">
                <a:alpha val="40000"/>
              </a:prstClr>
            </a:outerShdw>
          </a:effectLst>
        </p:spPr>
        <p:txBody>
          <a:bodyPr wrap="square" anchor="ctr">
            <a:spAutoFit/>
          </a:bodyPr>
          <a:lstStyle/>
          <a:p>
            <a:pPr algn="ctr">
              <a:defRPr/>
            </a:pPr>
            <a:r>
              <a:rPr lang="en-US" sz="800" b="1" dirty="0">
                <a:latin typeface="Comic Sans MS" pitchFamily="66" charset="0"/>
              </a:rPr>
              <a:t>LAE Cargo Doors</a:t>
            </a:r>
          </a:p>
        </p:txBody>
      </p:sp>
      <p:cxnSp>
        <p:nvCxnSpPr>
          <p:cNvPr id="73" name="Straight Arrow Connector 72"/>
          <p:cNvCxnSpPr>
            <a:stCxn id="72" idx="2"/>
            <a:endCxn id="57" idx="0"/>
          </p:cNvCxnSpPr>
          <p:nvPr/>
        </p:nvCxnSpPr>
        <p:spPr bwMode="auto">
          <a:xfrm rot="5400000">
            <a:off x="1784113" y="3235639"/>
            <a:ext cx="445666" cy="26573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33129" y="3259900"/>
            <a:ext cx="1844261" cy="215444"/>
          </a:xfrm>
          <a:prstGeom prst="rect">
            <a:avLst/>
          </a:prstGeom>
          <a:solidFill>
            <a:schemeClr val="bg2">
              <a:lumMod val="90000"/>
            </a:schemeClr>
          </a:solidFill>
          <a:ln>
            <a:solidFill>
              <a:schemeClr val="tx1"/>
            </a:solidFill>
          </a:ln>
          <a:effectLst>
            <a:outerShdw blurRad="63500" sx="102000" sy="102000" algn="ctr" rotWithShape="0">
              <a:prstClr val="black">
                <a:alpha val="40000"/>
              </a:prstClr>
            </a:outerShdw>
          </a:effectLst>
        </p:spPr>
        <p:txBody>
          <a:bodyPr wrap="square" anchor="ctr">
            <a:spAutoFit/>
          </a:bodyPr>
          <a:lstStyle/>
          <a:p>
            <a:pPr algn="ctr">
              <a:defRPr/>
            </a:pPr>
            <a:r>
              <a:rPr lang="en-US" sz="800" b="1" dirty="0" smtClean="0">
                <a:latin typeface="Comic Sans MS" pitchFamily="66" charset="0"/>
              </a:rPr>
              <a:t>LAE Air Shower Entrance Door</a:t>
            </a:r>
          </a:p>
        </p:txBody>
      </p:sp>
      <p:sp>
        <p:nvSpPr>
          <p:cNvPr id="84" name="TextBox 83"/>
          <p:cNvSpPr txBox="1"/>
          <p:nvPr/>
        </p:nvSpPr>
        <p:spPr bwMode="auto">
          <a:xfrm>
            <a:off x="7863829" y="3414054"/>
            <a:ext cx="1236663" cy="215900"/>
          </a:xfrm>
          <a:prstGeom prst="rect">
            <a:avLst/>
          </a:prstGeom>
          <a:solidFill>
            <a:schemeClr val="bg2">
              <a:lumMod val="90000"/>
            </a:schemeClr>
          </a:solidFill>
          <a:ln>
            <a:solidFill>
              <a:schemeClr val="tx1"/>
            </a:solidFill>
          </a:ln>
          <a:effectLst>
            <a:outerShdw blurRad="63500" sx="102000" sy="102000" algn="ctr" rotWithShape="0">
              <a:prstClr val="black">
                <a:alpha val="40000"/>
              </a:prstClr>
            </a:outerShdw>
          </a:effectLst>
        </p:spPr>
        <p:txBody>
          <a:bodyPr anchor="ctr">
            <a:spAutoFit/>
          </a:bodyPr>
          <a:lstStyle/>
          <a:p>
            <a:pPr>
              <a:defRPr/>
            </a:pPr>
            <a:r>
              <a:rPr lang="en-US" sz="800" b="1" dirty="0">
                <a:latin typeface="Comic Sans MS" pitchFamily="66" charset="0"/>
              </a:rPr>
              <a:t>VEAX Entrance Door</a:t>
            </a:r>
          </a:p>
        </p:txBody>
      </p:sp>
      <p:cxnSp>
        <p:nvCxnSpPr>
          <p:cNvPr id="85" name="Straight Arrow Connector 84"/>
          <p:cNvCxnSpPr>
            <a:stCxn id="84" idx="2"/>
          </p:cNvCxnSpPr>
          <p:nvPr/>
        </p:nvCxnSpPr>
        <p:spPr bwMode="auto">
          <a:xfrm rot="16200000" flipH="1">
            <a:off x="8237433" y="3874682"/>
            <a:ext cx="556982" cy="6752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7" name="Slide Number Placeholder 54"/>
          <p:cNvSpPr txBox="1">
            <a:spLocks/>
          </p:cNvSpPr>
          <p:nvPr/>
        </p:nvSpPr>
        <p:spPr bwMode="auto">
          <a:xfrm>
            <a:off x="8462963" y="6650038"/>
            <a:ext cx="669925" cy="203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0" fontAlgn="base" hangingPunct="0">
              <a:spcBef>
                <a:spcPct val="0"/>
              </a:spcBef>
              <a:spcAft>
                <a:spcPct val="0"/>
              </a:spcAft>
              <a:defRPr sz="1200" kern="1200">
                <a:solidFill>
                  <a:schemeClr val="tx1"/>
                </a:solidFill>
                <a:latin typeface="Arial" charset="0"/>
                <a:ea typeface="ＭＳ Ｐゴシック" charset="-128"/>
                <a:cs typeface="+mn-cs"/>
              </a:defRPr>
            </a:lvl1pPr>
            <a:lvl2pPr marL="742950" indent="-285750" algn="l" rtl="0" eaLnBrk="0" fontAlgn="base" hangingPunct="0">
              <a:spcBef>
                <a:spcPct val="0"/>
              </a:spcBef>
              <a:spcAft>
                <a:spcPct val="0"/>
              </a:spcAft>
              <a:defRPr kern="1200">
                <a:solidFill>
                  <a:schemeClr val="tx1"/>
                </a:solidFill>
                <a:latin typeface="Arial" charset="0"/>
                <a:ea typeface="ＭＳ Ｐゴシック" charset="-128"/>
                <a:cs typeface="+mn-cs"/>
              </a:defRPr>
            </a:lvl2pPr>
            <a:lvl3pPr marL="1143000" indent="-228600" algn="l" rtl="0" eaLnBrk="0" fontAlgn="base" hangingPunct="0">
              <a:spcBef>
                <a:spcPct val="0"/>
              </a:spcBef>
              <a:spcAft>
                <a:spcPct val="0"/>
              </a:spcAft>
              <a:defRPr kern="1200">
                <a:solidFill>
                  <a:schemeClr val="tx1"/>
                </a:solidFill>
                <a:latin typeface="Arial" charset="0"/>
                <a:ea typeface="ＭＳ Ｐゴシック" charset="-128"/>
                <a:cs typeface="+mn-cs"/>
              </a:defRPr>
            </a:lvl3pPr>
            <a:lvl4pPr marL="1600200" indent="-228600" algn="l" rtl="0" eaLnBrk="0" fontAlgn="base" hangingPunct="0">
              <a:spcBef>
                <a:spcPct val="0"/>
              </a:spcBef>
              <a:spcAft>
                <a:spcPct val="0"/>
              </a:spcAft>
              <a:defRPr kern="1200">
                <a:solidFill>
                  <a:schemeClr val="tx1"/>
                </a:solidFill>
                <a:latin typeface="Arial" charset="0"/>
                <a:ea typeface="ＭＳ Ｐゴシック" charset="-128"/>
                <a:cs typeface="+mn-cs"/>
              </a:defRPr>
            </a:lvl4pPr>
            <a:lvl5pPr marL="2057400" indent="-228600" algn="l" rtl="0" eaLnBrk="0" fontAlgn="base" hangingPunct="0">
              <a:spcBef>
                <a:spcPct val="0"/>
              </a:spcBef>
              <a:spcAft>
                <a:spcPct val="0"/>
              </a:spcAft>
              <a:defRPr kern="1200">
                <a:solidFill>
                  <a:schemeClr val="tx1"/>
                </a:solidFill>
                <a:latin typeface="Arial" charset="0"/>
                <a:ea typeface="ＭＳ Ｐゴシック" charset="-128"/>
                <a:cs typeface="+mn-cs"/>
              </a:defRPr>
            </a:lvl5pPr>
            <a:lvl6pPr marL="2514600" indent="-228600" algn="l" defTabSz="914400" rtl="0" eaLnBrk="0" fontAlgn="base" latinLnBrk="0" hangingPunct="0">
              <a:spcBef>
                <a:spcPct val="0"/>
              </a:spcBef>
              <a:spcAft>
                <a:spcPct val="0"/>
              </a:spcAft>
              <a:defRPr kern="1200">
                <a:solidFill>
                  <a:schemeClr val="tx1"/>
                </a:solidFill>
                <a:latin typeface="Arial" charset="0"/>
                <a:ea typeface="ＭＳ Ｐゴシック" charset="-128"/>
                <a:cs typeface="+mn-cs"/>
              </a:defRPr>
            </a:lvl6pPr>
            <a:lvl7pPr marL="2971800" indent="-228600" algn="l" defTabSz="914400" rtl="0" eaLnBrk="0" fontAlgn="base" latinLnBrk="0" hangingPunct="0">
              <a:spcBef>
                <a:spcPct val="0"/>
              </a:spcBef>
              <a:spcAft>
                <a:spcPct val="0"/>
              </a:spcAft>
              <a:defRPr kern="1200">
                <a:solidFill>
                  <a:schemeClr val="tx1"/>
                </a:solidFill>
                <a:latin typeface="Arial" charset="0"/>
                <a:ea typeface="ＭＳ Ｐゴシック" charset="-128"/>
                <a:cs typeface="+mn-cs"/>
              </a:defRPr>
            </a:lvl7pPr>
            <a:lvl8pPr marL="3429000" indent="-228600" algn="l" defTabSz="914400" rtl="0" eaLnBrk="0" fontAlgn="base" latinLnBrk="0" hangingPunct="0">
              <a:spcBef>
                <a:spcPct val="0"/>
              </a:spcBef>
              <a:spcAft>
                <a:spcPct val="0"/>
              </a:spcAft>
              <a:defRPr kern="1200">
                <a:solidFill>
                  <a:schemeClr val="tx1"/>
                </a:solidFill>
                <a:latin typeface="Arial" charset="0"/>
                <a:ea typeface="ＭＳ Ｐゴシック" charset="-128"/>
                <a:cs typeface="+mn-cs"/>
              </a:defRPr>
            </a:lvl8pPr>
            <a:lvl9pPr marL="3886200" indent="-228600" algn="l" defTabSz="914400" rtl="0" eaLnBrk="0" fontAlgn="base" latinLnBrk="0" hangingPunct="0">
              <a:spcBef>
                <a:spcPct val="0"/>
              </a:spcBef>
              <a:spcAft>
                <a:spcPct val="0"/>
              </a:spcAft>
              <a:defRPr kern="1200">
                <a:solidFill>
                  <a:schemeClr val="tx1"/>
                </a:solidFill>
                <a:latin typeface="Arial" charset="0"/>
                <a:ea typeface="ＭＳ Ｐゴシック" charset="-128"/>
                <a:cs typeface="+mn-cs"/>
              </a:defRPr>
            </a:lvl9pPr>
          </a:lstStyle>
          <a:p>
            <a:pPr eaLnBrk="1" hangingPunct="1"/>
            <a:fld id="{E0626C78-6B58-4163-B6BC-A555F6C85A23}" type="slidenum">
              <a:rPr lang="en-US" smtClean="0">
                <a:solidFill>
                  <a:srgbClr val="898989"/>
                </a:solidFill>
                <a:latin typeface="Calibri" pitchFamily="34" charset="0"/>
              </a:rPr>
              <a:pPr eaLnBrk="1" hangingPunct="1"/>
              <a:t>13</a:t>
            </a:fld>
            <a:endParaRPr lang="en-US" smtClean="0">
              <a:solidFill>
                <a:srgbClr val="898989"/>
              </a:solidFill>
              <a:latin typeface="Calibri" pitchFamily="34" charset="0"/>
            </a:endParaRPr>
          </a:p>
        </p:txBody>
      </p:sp>
      <p:sp>
        <p:nvSpPr>
          <p:cNvPr id="48" name="Date Placeholder 55"/>
          <p:cNvSpPr txBox="1">
            <a:spLocks/>
          </p:cNvSpPr>
          <p:nvPr/>
        </p:nvSpPr>
        <p:spPr>
          <a:xfrm>
            <a:off x="0" y="6669088"/>
            <a:ext cx="1273175" cy="185737"/>
          </a:xfrm>
          <a:prstGeom prst="rect">
            <a:avLst/>
          </a:prstGeom>
        </p:spPr>
        <p:txBody>
          <a:bodyPr vert="horz" lIns="91440" tIns="45720" rIns="91440" bIns="45720" rtlCol="0" anchor="ctr"/>
          <a:lstStyle>
            <a:defPPr>
              <a:defRPr lang="en-US"/>
            </a:defPPr>
            <a:lvl1pPr algn="l" rtl="0" fontAlgn="auto">
              <a:spcBef>
                <a:spcPts val="0"/>
              </a:spcBef>
              <a:spcAft>
                <a:spcPts val="0"/>
              </a:spcAft>
              <a:defRPr sz="800" kern="1200">
                <a:solidFill>
                  <a:schemeClr val="tx1">
                    <a:tint val="75000"/>
                  </a:schemeClr>
                </a:solidFill>
                <a:latin typeface="Comic Sans MS" pitchFamily="66" charset="0"/>
                <a:ea typeface="+mn-ea"/>
                <a:cs typeface="+mn-cs"/>
              </a:defRPr>
            </a:lvl1pPr>
            <a:lvl2pPr marL="457200" algn="l" rtl="0" fontAlgn="base">
              <a:spcBef>
                <a:spcPct val="0"/>
              </a:spcBef>
              <a:spcAft>
                <a:spcPct val="0"/>
              </a:spcAft>
              <a:defRPr kern="1200">
                <a:solidFill>
                  <a:schemeClr val="tx1"/>
                </a:solidFill>
                <a:latin typeface="Arial" charset="0"/>
                <a:ea typeface="ＭＳ Ｐゴシック" charset="-128"/>
                <a:cs typeface="+mn-cs"/>
              </a:defRPr>
            </a:lvl2pPr>
            <a:lvl3pPr marL="914400" algn="l" rtl="0" fontAlgn="base">
              <a:spcBef>
                <a:spcPct val="0"/>
              </a:spcBef>
              <a:spcAft>
                <a:spcPct val="0"/>
              </a:spcAft>
              <a:defRPr kern="1200">
                <a:solidFill>
                  <a:schemeClr val="tx1"/>
                </a:solidFill>
                <a:latin typeface="Arial" charset="0"/>
                <a:ea typeface="ＭＳ Ｐゴシック" charset="-128"/>
                <a:cs typeface="+mn-cs"/>
              </a:defRPr>
            </a:lvl3pPr>
            <a:lvl4pPr marL="1371600" algn="l" rtl="0" fontAlgn="base">
              <a:spcBef>
                <a:spcPct val="0"/>
              </a:spcBef>
              <a:spcAft>
                <a:spcPct val="0"/>
              </a:spcAft>
              <a:defRPr kern="1200">
                <a:solidFill>
                  <a:schemeClr val="tx1"/>
                </a:solidFill>
                <a:latin typeface="Arial" charset="0"/>
                <a:ea typeface="ＭＳ Ｐゴシック" charset="-128"/>
                <a:cs typeface="+mn-cs"/>
              </a:defRPr>
            </a:lvl4pPr>
            <a:lvl5pPr marL="1828800" algn="l"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a:lstStyle>
          <a:p>
            <a:pPr>
              <a:defRPr/>
            </a:pPr>
            <a:r>
              <a:rPr lang="en-US" smtClean="0"/>
              <a:t>LIGO-G1200383-V1+</a:t>
            </a:r>
            <a:endParaRPr lang="en-US"/>
          </a:p>
        </p:txBody>
      </p:sp>
      <p:pic>
        <p:nvPicPr>
          <p:cNvPr id="4100"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049360" y="1224370"/>
            <a:ext cx="1433470" cy="1488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8" name="TextBox 57"/>
          <p:cNvSpPr txBox="1"/>
          <p:nvPr/>
        </p:nvSpPr>
        <p:spPr bwMode="auto">
          <a:xfrm>
            <a:off x="1601409" y="923993"/>
            <a:ext cx="1236663" cy="215900"/>
          </a:xfrm>
          <a:prstGeom prst="rect">
            <a:avLst/>
          </a:prstGeom>
          <a:solidFill>
            <a:schemeClr val="bg2">
              <a:lumMod val="90000"/>
            </a:schemeClr>
          </a:solidFill>
          <a:ln>
            <a:solidFill>
              <a:schemeClr val="tx1"/>
            </a:solidFill>
          </a:ln>
          <a:effectLst>
            <a:outerShdw blurRad="63500" sx="102000" sy="102000" algn="ctr" rotWithShape="0">
              <a:prstClr val="black">
                <a:alpha val="40000"/>
              </a:prstClr>
            </a:outerShdw>
          </a:effectLst>
        </p:spPr>
        <p:txBody>
          <a:bodyPr anchor="ctr">
            <a:spAutoFit/>
          </a:bodyPr>
          <a:lstStyle/>
          <a:p>
            <a:pPr>
              <a:defRPr/>
            </a:pPr>
            <a:r>
              <a:rPr lang="en-US" sz="800" b="1" dirty="0" smtClean="0">
                <a:latin typeface="Comic Sans MS" pitchFamily="66" charset="0"/>
              </a:rPr>
              <a:t>VEAY </a:t>
            </a:r>
            <a:r>
              <a:rPr lang="en-US" sz="800" b="1" dirty="0">
                <a:latin typeface="Comic Sans MS" pitchFamily="66" charset="0"/>
              </a:rPr>
              <a:t>Entrance Door</a:t>
            </a:r>
          </a:p>
        </p:txBody>
      </p:sp>
      <p:cxnSp>
        <p:nvCxnSpPr>
          <p:cNvPr id="59" name="Straight Arrow Connector 58"/>
          <p:cNvCxnSpPr>
            <a:stCxn id="58" idx="2"/>
          </p:cNvCxnSpPr>
          <p:nvPr/>
        </p:nvCxnSpPr>
        <p:spPr bwMode="auto">
          <a:xfrm rot="16200000" flipH="1">
            <a:off x="2272250" y="1087384"/>
            <a:ext cx="491315" cy="59633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4" name="TextBox 63"/>
          <p:cNvSpPr txBox="1"/>
          <p:nvPr/>
        </p:nvSpPr>
        <p:spPr>
          <a:xfrm>
            <a:off x="5778135" y="786613"/>
            <a:ext cx="2890435" cy="2308325"/>
          </a:xfrm>
          <a:prstGeom prst="rect">
            <a:avLst/>
          </a:prstGeom>
          <a:noFill/>
        </p:spPr>
        <p:txBody>
          <a:bodyPr wrap="square" rtlCol="0">
            <a:spAutoFit/>
          </a:bodyPr>
          <a:lstStyle/>
          <a:p>
            <a:r>
              <a:rPr lang="en-US" sz="900" b="1" dirty="0" smtClean="0">
                <a:latin typeface="Comic Sans MS" pitchFamily="66" charset="0"/>
              </a:rPr>
              <a:t>E-Stop buttons are RED mushroom buttons.  They are located in a variety of places.  </a:t>
            </a:r>
          </a:p>
          <a:p>
            <a:endParaRPr lang="en-US" sz="900" b="1" dirty="0">
              <a:latin typeface="Comic Sans MS" pitchFamily="66" charset="0"/>
            </a:endParaRPr>
          </a:p>
          <a:p>
            <a:r>
              <a:rPr lang="en-US" sz="900" b="1" dirty="0" smtClean="0">
                <a:latin typeface="Comic Sans MS" pitchFamily="66" charset="0"/>
              </a:rPr>
              <a:t>If </a:t>
            </a:r>
            <a:r>
              <a:rPr lang="en-US" sz="900" b="1" i="1" dirty="0" smtClean="0">
                <a:latin typeface="Comic Sans MS" pitchFamily="66" charset="0"/>
              </a:rPr>
              <a:t>ANY</a:t>
            </a:r>
            <a:r>
              <a:rPr lang="en-US" sz="900" b="1" dirty="0" smtClean="0">
                <a:latin typeface="Comic Sans MS" pitchFamily="66" charset="0"/>
              </a:rPr>
              <a:t> E-Stop is pressed, </a:t>
            </a:r>
            <a:r>
              <a:rPr lang="en-US" sz="900" b="1" i="1" dirty="0" smtClean="0">
                <a:latin typeface="Comic Sans MS" pitchFamily="66" charset="0"/>
              </a:rPr>
              <a:t>ALL</a:t>
            </a:r>
            <a:r>
              <a:rPr lang="en-US" sz="900" b="1" dirty="0" smtClean="0">
                <a:latin typeface="Comic Sans MS" pitchFamily="66" charset="0"/>
              </a:rPr>
              <a:t> interferometer lasers lose power, including those at the End Stations.</a:t>
            </a:r>
          </a:p>
          <a:p>
            <a:endParaRPr lang="en-US" sz="900" b="1" dirty="0" smtClean="0">
              <a:latin typeface="Comic Sans MS" pitchFamily="66" charset="0"/>
            </a:endParaRPr>
          </a:p>
          <a:p>
            <a:r>
              <a:rPr lang="en-US" sz="900" b="1" dirty="0" smtClean="0">
                <a:latin typeface="Comic Sans MS" pitchFamily="66" charset="0"/>
              </a:rPr>
              <a:t>When a corner station E-Stop is pressed, the LVEA entrance door, the LVEA man door, the LDR door, and ALL LAE doors will be unsecured allowing them to be opened from the outside.</a:t>
            </a:r>
          </a:p>
          <a:p>
            <a:endParaRPr lang="en-US" sz="900" b="1" dirty="0" smtClean="0">
              <a:latin typeface="Comic Sans MS" pitchFamily="66" charset="0"/>
            </a:endParaRPr>
          </a:p>
          <a:p>
            <a:r>
              <a:rPr lang="en-US" sz="900" b="1" dirty="0" smtClean="0">
                <a:latin typeface="Comic Sans MS" pitchFamily="66" charset="0"/>
              </a:rPr>
              <a:t>The VEA doors are unsecured only when the E-Stop button located in that VEA is pressed,  while the Corner Station Doors are unaffected. </a:t>
            </a:r>
          </a:p>
          <a:p>
            <a:endParaRPr lang="en-US" sz="900" b="1" dirty="0">
              <a:latin typeface="Comic Sans MS" pitchFamily="66" charset="0"/>
            </a:endParaRPr>
          </a:p>
        </p:txBody>
      </p:sp>
      <p:sp>
        <p:nvSpPr>
          <p:cNvPr id="61" name="TextBox 60"/>
          <p:cNvSpPr txBox="1"/>
          <p:nvPr/>
        </p:nvSpPr>
        <p:spPr bwMode="auto">
          <a:xfrm>
            <a:off x="7302501" y="5109732"/>
            <a:ext cx="1391592" cy="215444"/>
          </a:xfrm>
          <a:prstGeom prst="rect">
            <a:avLst/>
          </a:prstGeom>
          <a:solidFill>
            <a:schemeClr val="bg2">
              <a:lumMod val="90000"/>
            </a:schemeClr>
          </a:solidFill>
          <a:ln>
            <a:solidFill>
              <a:schemeClr val="tx1"/>
            </a:solidFill>
          </a:ln>
          <a:effectLst>
            <a:outerShdw blurRad="63500" sx="102000" sy="102000" algn="ctr" rotWithShape="0">
              <a:prstClr val="black">
                <a:alpha val="40000"/>
              </a:prstClr>
            </a:outerShdw>
          </a:effectLst>
        </p:spPr>
        <p:txBody>
          <a:bodyPr wrap="square" anchor="ctr">
            <a:spAutoFit/>
          </a:bodyPr>
          <a:lstStyle/>
          <a:p>
            <a:pPr>
              <a:defRPr/>
            </a:pPr>
            <a:r>
              <a:rPr lang="en-US" sz="800" b="1" dirty="0">
                <a:latin typeface="Comic Sans MS" pitchFamily="66" charset="0"/>
              </a:rPr>
              <a:t>VEAX</a:t>
            </a:r>
            <a:r>
              <a:rPr lang="en-US" sz="800" b="1" dirty="0" smtClean="0">
                <a:latin typeface="Comic Sans MS" pitchFamily="66" charset="0"/>
              </a:rPr>
              <a:t> Garb Room Door</a:t>
            </a:r>
            <a:endParaRPr lang="en-US" sz="800" b="1" dirty="0">
              <a:latin typeface="Comic Sans MS" pitchFamily="66" charset="0"/>
            </a:endParaRPr>
          </a:p>
        </p:txBody>
      </p:sp>
      <p:cxnSp>
        <p:nvCxnSpPr>
          <p:cNvPr id="65" name="Straight Arrow Connector 64"/>
          <p:cNvCxnSpPr>
            <a:stCxn id="61" idx="0"/>
          </p:cNvCxnSpPr>
          <p:nvPr/>
        </p:nvCxnSpPr>
        <p:spPr bwMode="auto">
          <a:xfrm rot="5400000" flipH="1" flipV="1">
            <a:off x="8227884" y="4699029"/>
            <a:ext cx="181116" cy="64029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bwMode="auto">
          <a:xfrm>
            <a:off x="920751" y="1883071"/>
            <a:ext cx="1377572" cy="215444"/>
          </a:xfrm>
          <a:prstGeom prst="rect">
            <a:avLst/>
          </a:prstGeom>
          <a:solidFill>
            <a:schemeClr val="bg2">
              <a:lumMod val="90000"/>
            </a:schemeClr>
          </a:solidFill>
          <a:ln>
            <a:solidFill>
              <a:schemeClr val="tx1"/>
            </a:solidFill>
          </a:ln>
          <a:effectLst>
            <a:outerShdw blurRad="63500" sx="102000" sy="102000" algn="ctr" rotWithShape="0">
              <a:prstClr val="black">
                <a:alpha val="40000"/>
              </a:prstClr>
            </a:outerShdw>
          </a:effectLst>
        </p:spPr>
        <p:txBody>
          <a:bodyPr wrap="square" anchor="ctr">
            <a:spAutoFit/>
          </a:bodyPr>
          <a:lstStyle/>
          <a:p>
            <a:pPr>
              <a:defRPr/>
            </a:pPr>
            <a:r>
              <a:rPr lang="en-US" sz="800" b="1" dirty="0" smtClean="0">
                <a:latin typeface="Comic Sans MS" pitchFamily="66" charset="0"/>
              </a:rPr>
              <a:t>VEAY Garb Room Door</a:t>
            </a:r>
            <a:endParaRPr lang="en-US" sz="800" b="1" dirty="0">
              <a:latin typeface="Comic Sans MS" pitchFamily="66" charset="0"/>
            </a:endParaRPr>
          </a:p>
        </p:txBody>
      </p:sp>
      <p:cxnSp>
        <p:nvCxnSpPr>
          <p:cNvPr id="76" name="Straight Arrow Connector 75"/>
          <p:cNvCxnSpPr>
            <a:stCxn id="75" idx="0"/>
          </p:cNvCxnSpPr>
          <p:nvPr/>
        </p:nvCxnSpPr>
        <p:spPr bwMode="auto">
          <a:xfrm rot="5400000" flipH="1" flipV="1">
            <a:off x="1782074" y="1420572"/>
            <a:ext cx="289963" cy="63503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1" name="TextBox 80"/>
          <p:cNvSpPr txBox="1"/>
          <p:nvPr/>
        </p:nvSpPr>
        <p:spPr bwMode="auto">
          <a:xfrm>
            <a:off x="5152953" y="4972832"/>
            <a:ext cx="1015809" cy="215444"/>
          </a:xfrm>
          <a:prstGeom prst="rect">
            <a:avLst/>
          </a:prstGeom>
          <a:solidFill>
            <a:schemeClr val="bg2">
              <a:lumMod val="90000"/>
            </a:schemeClr>
          </a:solidFill>
          <a:ln>
            <a:solidFill>
              <a:schemeClr val="tx1"/>
            </a:solidFill>
          </a:ln>
          <a:effectLst>
            <a:outerShdw blurRad="63500" sx="102000" sy="102000" algn="ctr" rotWithShape="0">
              <a:prstClr val="black">
                <a:alpha val="40000"/>
              </a:prstClr>
            </a:outerShdw>
          </a:effectLst>
        </p:spPr>
        <p:txBody>
          <a:bodyPr wrap="square" anchor="ctr">
            <a:spAutoFit/>
          </a:bodyPr>
          <a:lstStyle/>
          <a:p>
            <a:pPr>
              <a:defRPr/>
            </a:pPr>
            <a:r>
              <a:rPr lang="en-US" sz="800" b="1" dirty="0" smtClean="0">
                <a:latin typeface="Comic Sans MS" pitchFamily="66" charset="0"/>
              </a:rPr>
              <a:t>LVEA Man Door</a:t>
            </a:r>
            <a:endParaRPr lang="en-US" sz="800" b="1" dirty="0">
              <a:latin typeface="Comic Sans MS" pitchFamily="66" charset="0"/>
            </a:endParaRPr>
          </a:p>
        </p:txBody>
      </p:sp>
      <p:cxnSp>
        <p:nvCxnSpPr>
          <p:cNvPr id="82" name="Straight Arrow Connector 81"/>
          <p:cNvCxnSpPr>
            <a:stCxn id="81" idx="0"/>
          </p:cNvCxnSpPr>
          <p:nvPr/>
        </p:nvCxnSpPr>
        <p:spPr bwMode="auto">
          <a:xfrm rot="16200000" flipV="1">
            <a:off x="5442981" y="4754955"/>
            <a:ext cx="368105" cy="6765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6" name="Oval 65"/>
          <p:cNvSpPr/>
          <p:nvPr/>
        </p:nvSpPr>
        <p:spPr bwMode="auto">
          <a:xfrm>
            <a:off x="8459305" y="4185478"/>
            <a:ext cx="209826" cy="207617"/>
          </a:xfrm>
          <a:prstGeom prst="ellipse">
            <a:avLst/>
          </a:prstGeom>
          <a:solidFill>
            <a:srgbClr val="FF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p>
        </p:txBody>
      </p:sp>
      <p:sp>
        <p:nvSpPr>
          <p:cNvPr id="67" name="Oval 66"/>
          <p:cNvSpPr/>
          <p:nvPr/>
        </p:nvSpPr>
        <p:spPr bwMode="auto">
          <a:xfrm>
            <a:off x="8490227" y="4702313"/>
            <a:ext cx="209826" cy="207617"/>
          </a:xfrm>
          <a:prstGeom prst="ellipse">
            <a:avLst/>
          </a:prstGeom>
          <a:solidFill>
            <a:srgbClr val="FF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p>
        </p:txBody>
      </p:sp>
      <p:sp>
        <p:nvSpPr>
          <p:cNvPr id="68" name="Oval 67"/>
          <p:cNvSpPr/>
          <p:nvPr/>
        </p:nvSpPr>
        <p:spPr bwMode="auto">
          <a:xfrm>
            <a:off x="2791793" y="1599096"/>
            <a:ext cx="209826" cy="207617"/>
          </a:xfrm>
          <a:prstGeom prst="ellipse">
            <a:avLst/>
          </a:prstGeom>
          <a:solidFill>
            <a:srgbClr val="FF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p>
        </p:txBody>
      </p:sp>
      <p:sp>
        <p:nvSpPr>
          <p:cNvPr id="74" name="Oval 73"/>
          <p:cNvSpPr/>
          <p:nvPr/>
        </p:nvSpPr>
        <p:spPr bwMode="auto">
          <a:xfrm>
            <a:off x="2248454" y="1519583"/>
            <a:ext cx="209826" cy="207617"/>
          </a:xfrm>
          <a:prstGeom prst="ellipse">
            <a:avLst/>
          </a:prstGeom>
          <a:solidFill>
            <a:srgbClr val="FF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p>
        </p:txBody>
      </p:sp>
      <p:sp>
        <p:nvSpPr>
          <p:cNvPr id="77" name="Oval 76"/>
          <p:cNvSpPr/>
          <p:nvPr/>
        </p:nvSpPr>
        <p:spPr bwMode="auto">
          <a:xfrm>
            <a:off x="5451062" y="4203148"/>
            <a:ext cx="209826" cy="207617"/>
          </a:xfrm>
          <a:prstGeom prst="ellipse">
            <a:avLst/>
          </a:prstGeom>
          <a:solidFill>
            <a:srgbClr val="FF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p>
        </p:txBody>
      </p:sp>
      <p:sp>
        <p:nvSpPr>
          <p:cNvPr id="78" name="Oval 77"/>
          <p:cNvSpPr/>
          <p:nvPr/>
        </p:nvSpPr>
        <p:spPr bwMode="auto">
          <a:xfrm>
            <a:off x="5451063" y="4424018"/>
            <a:ext cx="209826" cy="207617"/>
          </a:xfrm>
          <a:prstGeom prst="ellipse">
            <a:avLst/>
          </a:prstGeom>
          <a:solidFill>
            <a:srgbClr val="FF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p>
        </p:txBody>
      </p:sp>
      <p:sp>
        <p:nvSpPr>
          <p:cNvPr id="79" name="Oval 78"/>
          <p:cNvSpPr/>
          <p:nvPr/>
        </p:nvSpPr>
        <p:spPr bwMode="auto">
          <a:xfrm>
            <a:off x="3518454" y="5263322"/>
            <a:ext cx="209826" cy="207617"/>
          </a:xfrm>
          <a:prstGeom prst="ellipse">
            <a:avLst/>
          </a:prstGeom>
          <a:solidFill>
            <a:srgbClr val="FF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p>
        </p:txBody>
      </p:sp>
      <p:sp>
        <p:nvSpPr>
          <p:cNvPr id="83" name="Oval 82"/>
          <p:cNvSpPr/>
          <p:nvPr/>
        </p:nvSpPr>
        <p:spPr bwMode="auto">
          <a:xfrm>
            <a:off x="3317463" y="5261113"/>
            <a:ext cx="209826" cy="207617"/>
          </a:xfrm>
          <a:prstGeom prst="ellipse">
            <a:avLst/>
          </a:prstGeom>
          <a:solidFill>
            <a:srgbClr val="FF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p>
        </p:txBody>
      </p:sp>
      <p:sp>
        <p:nvSpPr>
          <p:cNvPr id="86" name="Oval 85"/>
          <p:cNvSpPr/>
          <p:nvPr/>
        </p:nvSpPr>
        <p:spPr bwMode="auto">
          <a:xfrm>
            <a:off x="2743199" y="4399722"/>
            <a:ext cx="209826" cy="207617"/>
          </a:xfrm>
          <a:prstGeom prst="ellipse">
            <a:avLst/>
          </a:prstGeom>
          <a:solidFill>
            <a:srgbClr val="FF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p>
        </p:txBody>
      </p:sp>
      <p:sp>
        <p:nvSpPr>
          <p:cNvPr id="87" name="Oval 86"/>
          <p:cNvSpPr/>
          <p:nvPr/>
        </p:nvSpPr>
        <p:spPr bwMode="auto">
          <a:xfrm>
            <a:off x="1605723" y="4753113"/>
            <a:ext cx="209826" cy="207617"/>
          </a:xfrm>
          <a:prstGeom prst="ellipse">
            <a:avLst/>
          </a:prstGeom>
          <a:solidFill>
            <a:srgbClr val="FF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p>
        </p:txBody>
      </p:sp>
      <p:sp>
        <p:nvSpPr>
          <p:cNvPr id="90" name="Oval 89"/>
          <p:cNvSpPr/>
          <p:nvPr/>
        </p:nvSpPr>
        <p:spPr bwMode="auto">
          <a:xfrm>
            <a:off x="2067340" y="3856383"/>
            <a:ext cx="209826" cy="207617"/>
          </a:xfrm>
          <a:prstGeom prst="ellipse">
            <a:avLst/>
          </a:prstGeom>
          <a:solidFill>
            <a:srgbClr val="FF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p>
        </p:txBody>
      </p:sp>
      <p:sp>
        <p:nvSpPr>
          <p:cNvPr id="91" name="Oval 90"/>
          <p:cNvSpPr/>
          <p:nvPr/>
        </p:nvSpPr>
        <p:spPr bwMode="auto">
          <a:xfrm>
            <a:off x="1835428" y="3856383"/>
            <a:ext cx="209826" cy="207617"/>
          </a:xfrm>
          <a:prstGeom prst="ellipse">
            <a:avLst/>
          </a:prstGeom>
          <a:solidFill>
            <a:srgbClr val="FF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p>
        </p:txBody>
      </p:sp>
      <p:sp>
        <p:nvSpPr>
          <p:cNvPr id="92" name="Oval 91"/>
          <p:cNvSpPr/>
          <p:nvPr/>
        </p:nvSpPr>
        <p:spPr bwMode="auto">
          <a:xfrm>
            <a:off x="1658732" y="4110383"/>
            <a:ext cx="209826" cy="207617"/>
          </a:xfrm>
          <a:prstGeom prst="ellipse">
            <a:avLst/>
          </a:prstGeom>
          <a:solidFill>
            <a:srgbClr val="FF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p>
        </p:txBody>
      </p:sp>
      <p:sp>
        <p:nvSpPr>
          <p:cNvPr id="57" name="Oval 56"/>
          <p:cNvSpPr/>
          <p:nvPr/>
        </p:nvSpPr>
        <p:spPr bwMode="auto">
          <a:xfrm>
            <a:off x="1769164" y="3591340"/>
            <a:ext cx="209826" cy="207617"/>
          </a:xfrm>
          <a:prstGeom prst="ellipse">
            <a:avLst/>
          </a:prstGeom>
          <a:solidFill>
            <a:srgbClr val="FF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p>
        </p:txBody>
      </p:sp>
    </p:spTree>
    <p:extLst>
      <p:ext uri="{BB962C8B-B14F-4D97-AF65-F5344CB8AC3E}">
        <p14:creationId xmlns:p14="http://schemas.microsoft.com/office/powerpoint/2010/main" val="33839461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Oval 41"/>
          <p:cNvSpPr/>
          <p:nvPr/>
        </p:nvSpPr>
        <p:spPr bwMode="auto">
          <a:xfrm>
            <a:off x="4042342" y="2857698"/>
            <a:ext cx="99291" cy="85697"/>
          </a:xfrm>
          <a:prstGeom prst="ellipse">
            <a:avLst/>
          </a:prstGeom>
          <a:solidFill>
            <a:srgbClr val="FF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p>
        </p:txBody>
      </p:sp>
      <p:sp>
        <p:nvSpPr>
          <p:cNvPr id="43" name="Oval 42"/>
          <p:cNvSpPr/>
          <p:nvPr/>
        </p:nvSpPr>
        <p:spPr bwMode="auto">
          <a:xfrm>
            <a:off x="3854684" y="2860862"/>
            <a:ext cx="96451" cy="82533"/>
          </a:xfrm>
          <a:prstGeom prst="ellipse">
            <a:avLst/>
          </a:prstGeom>
          <a:solidFill>
            <a:srgbClr val="FF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2361" y="1603590"/>
            <a:ext cx="6734055" cy="38372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123" name="Title 1"/>
          <p:cNvSpPr>
            <a:spLocks noGrp="1"/>
          </p:cNvSpPr>
          <p:nvPr>
            <p:ph type="title"/>
          </p:nvPr>
        </p:nvSpPr>
        <p:spPr>
          <a:xfrm>
            <a:off x="1725613" y="274638"/>
            <a:ext cx="6961187" cy="406400"/>
          </a:xfrm>
        </p:spPr>
        <p:txBody>
          <a:bodyPr/>
          <a:lstStyle/>
          <a:p>
            <a:r>
              <a:rPr lang="en-US" dirty="0" smtClean="0"/>
              <a:t>LAE Button Locations</a:t>
            </a:r>
          </a:p>
        </p:txBody>
      </p:sp>
      <p:sp>
        <p:nvSpPr>
          <p:cNvPr id="16" name="TextBox 15"/>
          <p:cNvSpPr txBox="1"/>
          <p:nvPr/>
        </p:nvSpPr>
        <p:spPr>
          <a:xfrm>
            <a:off x="6779201" y="5374613"/>
            <a:ext cx="1214438" cy="214312"/>
          </a:xfrm>
          <a:prstGeom prst="rect">
            <a:avLst/>
          </a:prstGeom>
          <a:solidFill>
            <a:schemeClr val="bg2">
              <a:lumMod val="90000"/>
            </a:schemeClr>
          </a:solidFill>
          <a:ln>
            <a:solidFill>
              <a:schemeClr val="tx1"/>
            </a:solidFill>
          </a:ln>
          <a:effectLst>
            <a:outerShdw blurRad="63500" sx="102000" sy="102000" algn="ctr" rotWithShape="0">
              <a:prstClr val="black">
                <a:alpha val="40000"/>
              </a:prstClr>
            </a:outerShdw>
          </a:effectLst>
        </p:spPr>
        <p:txBody>
          <a:bodyPr anchor="ctr">
            <a:spAutoFit/>
          </a:bodyPr>
          <a:lstStyle/>
          <a:p>
            <a:pPr>
              <a:defRPr/>
            </a:pPr>
            <a:r>
              <a:rPr lang="en-US" sz="800" b="1" dirty="0">
                <a:latin typeface="Comic Sans MS" pitchFamily="66" charset="0"/>
              </a:rPr>
              <a:t>LVEA Entrance Door</a:t>
            </a:r>
          </a:p>
        </p:txBody>
      </p:sp>
      <p:sp>
        <p:nvSpPr>
          <p:cNvPr id="35" name="TextBox 34"/>
          <p:cNvSpPr txBox="1"/>
          <p:nvPr/>
        </p:nvSpPr>
        <p:spPr>
          <a:xfrm>
            <a:off x="3903751" y="2385504"/>
            <a:ext cx="986404" cy="215444"/>
          </a:xfrm>
          <a:prstGeom prst="rect">
            <a:avLst/>
          </a:prstGeom>
          <a:solidFill>
            <a:schemeClr val="bg2">
              <a:lumMod val="90000"/>
            </a:schemeClr>
          </a:solidFill>
          <a:ln>
            <a:solidFill>
              <a:schemeClr val="tx1"/>
            </a:solidFill>
          </a:ln>
          <a:effectLst>
            <a:outerShdw blurRad="63500" sx="102000" sy="102000" algn="ctr" rotWithShape="0">
              <a:prstClr val="black">
                <a:alpha val="40000"/>
              </a:prstClr>
            </a:outerShdw>
          </a:effectLst>
        </p:spPr>
        <p:txBody>
          <a:bodyPr wrap="square" anchor="ctr">
            <a:spAutoFit/>
          </a:bodyPr>
          <a:lstStyle/>
          <a:p>
            <a:pPr algn="ctr">
              <a:defRPr/>
            </a:pPr>
            <a:r>
              <a:rPr lang="en-US" sz="800" b="1" dirty="0" smtClean="0">
                <a:latin typeface="Comic Sans MS" pitchFamily="66" charset="0"/>
              </a:rPr>
              <a:t>LAE-PSL Doors</a:t>
            </a:r>
            <a:endParaRPr lang="en-US" sz="800" b="1" dirty="0">
              <a:latin typeface="Comic Sans MS" pitchFamily="66" charset="0"/>
              <a:hlinkClick r:id="" action="ppaction://noaction"/>
            </a:endParaRPr>
          </a:p>
        </p:txBody>
      </p:sp>
      <p:cxnSp>
        <p:nvCxnSpPr>
          <p:cNvPr id="36" name="Straight Arrow Connector 35"/>
          <p:cNvCxnSpPr>
            <a:stCxn id="35" idx="2"/>
            <a:endCxn id="43" idx="0"/>
          </p:cNvCxnSpPr>
          <p:nvPr/>
        </p:nvCxnSpPr>
        <p:spPr>
          <a:xfrm flipH="1">
            <a:off x="3902910" y="2600948"/>
            <a:ext cx="494043" cy="25991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144" name="Slide Number Placeholder 5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0DE6C86D-D326-48C0-9E1F-982B473380F6}" type="slidenum">
              <a:rPr lang="en-US" smtClean="0">
                <a:solidFill>
                  <a:srgbClr val="898989"/>
                </a:solidFill>
                <a:latin typeface="Calibri" pitchFamily="34" charset="0"/>
              </a:rPr>
              <a:pPr eaLnBrk="1" hangingPunct="1"/>
              <a:t>14</a:t>
            </a:fld>
            <a:endParaRPr lang="en-US" smtClean="0">
              <a:solidFill>
                <a:srgbClr val="898989"/>
              </a:solidFill>
              <a:latin typeface="Calibri" pitchFamily="34" charset="0"/>
            </a:endParaRPr>
          </a:p>
        </p:txBody>
      </p:sp>
      <p:sp>
        <p:nvSpPr>
          <p:cNvPr id="56" name="Date Placeholder 55"/>
          <p:cNvSpPr>
            <a:spLocks noGrp="1"/>
          </p:cNvSpPr>
          <p:nvPr>
            <p:ph type="dt" sz="quarter" idx="10"/>
          </p:nvPr>
        </p:nvSpPr>
        <p:spPr/>
        <p:txBody>
          <a:bodyPr/>
          <a:lstStyle/>
          <a:p>
            <a:pPr>
              <a:defRPr/>
            </a:pPr>
            <a:r>
              <a:rPr lang="en-US" smtClean="0"/>
              <a:t>LIGO-G1200555-V2</a:t>
            </a:r>
            <a:endParaRPr lang="en-US"/>
          </a:p>
        </p:txBody>
      </p:sp>
      <p:cxnSp>
        <p:nvCxnSpPr>
          <p:cNvPr id="45" name="Straight Arrow Connector 44"/>
          <p:cNvCxnSpPr>
            <a:stCxn id="35" idx="2"/>
            <a:endCxn id="42" idx="7"/>
          </p:cNvCxnSpPr>
          <p:nvPr/>
        </p:nvCxnSpPr>
        <p:spPr>
          <a:xfrm flipH="1">
            <a:off x="4127092" y="2600948"/>
            <a:ext cx="269861" cy="2693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a:stCxn id="54" idx="0"/>
            <a:endCxn id="40" idx="4"/>
          </p:cNvCxnSpPr>
          <p:nvPr/>
        </p:nvCxnSpPr>
        <p:spPr>
          <a:xfrm rot="16200000" flipV="1">
            <a:off x="2565791" y="4156375"/>
            <a:ext cx="694472" cy="20050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1201052" y="5758478"/>
            <a:ext cx="986404" cy="215444"/>
          </a:xfrm>
          <a:prstGeom prst="rect">
            <a:avLst/>
          </a:prstGeom>
          <a:solidFill>
            <a:schemeClr val="bg2">
              <a:lumMod val="90000"/>
            </a:schemeClr>
          </a:solidFill>
          <a:ln>
            <a:solidFill>
              <a:schemeClr val="tx1"/>
            </a:solidFill>
          </a:ln>
          <a:effectLst>
            <a:outerShdw blurRad="63500" sx="102000" sy="102000" algn="ctr" rotWithShape="0">
              <a:prstClr val="black">
                <a:alpha val="40000"/>
              </a:prstClr>
            </a:outerShdw>
          </a:effectLst>
        </p:spPr>
        <p:txBody>
          <a:bodyPr wrap="square" anchor="ctr">
            <a:spAutoFit/>
          </a:bodyPr>
          <a:lstStyle/>
          <a:p>
            <a:pPr algn="ctr">
              <a:defRPr/>
            </a:pPr>
            <a:r>
              <a:rPr lang="en-US" sz="800" b="1" dirty="0" smtClean="0">
                <a:latin typeface="Comic Sans MS" pitchFamily="66" charset="0"/>
              </a:rPr>
              <a:t>Control Room</a:t>
            </a:r>
            <a:endParaRPr lang="en-US" sz="800" b="1" dirty="0">
              <a:latin typeface="Comic Sans MS" pitchFamily="66" charset="0"/>
              <a:hlinkClick r:id="" action="ppaction://noaction"/>
            </a:endParaRPr>
          </a:p>
        </p:txBody>
      </p:sp>
      <p:cxnSp>
        <p:nvCxnSpPr>
          <p:cNvPr id="63" name="Straight Arrow Connector 62"/>
          <p:cNvCxnSpPr>
            <a:stCxn id="62" idx="3"/>
          </p:cNvCxnSpPr>
          <p:nvPr/>
        </p:nvCxnSpPr>
        <p:spPr>
          <a:xfrm>
            <a:off x="2187456" y="5866200"/>
            <a:ext cx="610549" cy="2625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bwMode="auto">
          <a:xfrm>
            <a:off x="2517236" y="1786063"/>
            <a:ext cx="1112292" cy="215444"/>
          </a:xfrm>
          <a:prstGeom prst="rect">
            <a:avLst/>
          </a:prstGeom>
          <a:solidFill>
            <a:schemeClr val="bg2">
              <a:lumMod val="90000"/>
            </a:schemeClr>
          </a:solidFill>
          <a:ln>
            <a:solidFill>
              <a:schemeClr val="tx1"/>
            </a:solidFill>
          </a:ln>
          <a:effectLst>
            <a:outerShdw blurRad="63500" sx="102000" sy="102000" algn="ctr" rotWithShape="0">
              <a:prstClr val="black">
                <a:alpha val="40000"/>
              </a:prstClr>
            </a:outerShdw>
          </a:effectLst>
        </p:spPr>
        <p:txBody>
          <a:bodyPr wrap="square" anchor="ctr">
            <a:spAutoFit/>
          </a:bodyPr>
          <a:lstStyle/>
          <a:p>
            <a:pPr algn="ctr">
              <a:defRPr/>
            </a:pPr>
            <a:r>
              <a:rPr lang="en-US" sz="800" b="1" dirty="0">
                <a:latin typeface="Comic Sans MS" pitchFamily="66" charset="0"/>
              </a:rPr>
              <a:t>LAE Cargo Doors</a:t>
            </a:r>
          </a:p>
        </p:txBody>
      </p:sp>
      <p:cxnSp>
        <p:nvCxnSpPr>
          <p:cNvPr id="73" name="Straight Arrow Connector 72"/>
          <p:cNvCxnSpPr>
            <a:stCxn id="72" idx="2"/>
            <a:endCxn id="31" idx="0"/>
          </p:cNvCxnSpPr>
          <p:nvPr/>
        </p:nvCxnSpPr>
        <p:spPr bwMode="auto">
          <a:xfrm rot="16200000" flipH="1">
            <a:off x="2915684" y="2159205"/>
            <a:ext cx="394928" cy="7953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2065130" y="4603863"/>
            <a:ext cx="1896295" cy="215444"/>
          </a:xfrm>
          <a:prstGeom prst="rect">
            <a:avLst/>
          </a:prstGeom>
          <a:solidFill>
            <a:schemeClr val="bg2">
              <a:lumMod val="90000"/>
            </a:schemeClr>
          </a:solidFill>
          <a:ln>
            <a:solidFill>
              <a:schemeClr val="tx1"/>
            </a:solidFill>
          </a:ln>
          <a:effectLst>
            <a:outerShdw blurRad="63500" sx="102000" sy="102000" algn="ctr" rotWithShape="0">
              <a:prstClr val="black">
                <a:alpha val="40000"/>
              </a:prstClr>
            </a:outerShdw>
          </a:effectLst>
        </p:spPr>
        <p:txBody>
          <a:bodyPr wrap="square" anchor="ctr">
            <a:spAutoFit/>
          </a:bodyPr>
          <a:lstStyle/>
          <a:p>
            <a:pPr algn="ctr">
              <a:defRPr/>
            </a:pPr>
            <a:r>
              <a:rPr lang="en-US" sz="800" b="1" dirty="0" smtClean="0">
                <a:latin typeface="Comic Sans MS" pitchFamily="66" charset="0"/>
              </a:rPr>
              <a:t>LAE Air Shower Entrance Door</a:t>
            </a:r>
            <a:endParaRPr lang="en-US" sz="800" b="1" dirty="0">
              <a:latin typeface="Comic Sans MS" pitchFamily="66" charset="0"/>
            </a:endParaRPr>
          </a:p>
        </p:txBody>
      </p:sp>
      <p:sp>
        <p:nvSpPr>
          <p:cNvPr id="37" name="Oval 36"/>
          <p:cNvSpPr/>
          <p:nvPr/>
        </p:nvSpPr>
        <p:spPr bwMode="auto">
          <a:xfrm>
            <a:off x="6630507" y="5018156"/>
            <a:ext cx="209826" cy="207617"/>
          </a:xfrm>
          <a:prstGeom prst="ellipse">
            <a:avLst/>
          </a:prstGeom>
          <a:solidFill>
            <a:srgbClr val="FF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p>
        </p:txBody>
      </p:sp>
      <p:sp>
        <p:nvSpPr>
          <p:cNvPr id="38" name="Oval 37"/>
          <p:cNvSpPr/>
          <p:nvPr/>
        </p:nvSpPr>
        <p:spPr bwMode="auto">
          <a:xfrm>
            <a:off x="3977861" y="2840383"/>
            <a:ext cx="209826" cy="207617"/>
          </a:xfrm>
          <a:prstGeom prst="ellipse">
            <a:avLst/>
          </a:prstGeom>
          <a:solidFill>
            <a:srgbClr val="FF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p>
        </p:txBody>
      </p:sp>
      <p:sp>
        <p:nvSpPr>
          <p:cNvPr id="39" name="Oval 38"/>
          <p:cNvSpPr/>
          <p:nvPr/>
        </p:nvSpPr>
        <p:spPr bwMode="auto">
          <a:xfrm>
            <a:off x="3745949" y="2840383"/>
            <a:ext cx="209826" cy="207617"/>
          </a:xfrm>
          <a:prstGeom prst="ellipse">
            <a:avLst/>
          </a:prstGeom>
          <a:solidFill>
            <a:srgbClr val="FF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p>
        </p:txBody>
      </p:sp>
      <p:sp>
        <p:nvSpPr>
          <p:cNvPr id="40" name="Oval 39"/>
          <p:cNvSpPr/>
          <p:nvPr/>
        </p:nvSpPr>
        <p:spPr bwMode="auto">
          <a:xfrm>
            <a:off x="2707862" y="3701774"/>
            <a:ext cx="209826" cy="207617"/>
          </a:xfrm>
          <a:prstGeom prst="ellipse">
            <a:avLst/>
          </a:prstGeom>
          <a:solidFill>
            <a:srgbClr val="FF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p>
        </p:txBody>
      </p:sp>
      <p:sp>
        <p:nvSpPr>
          <p:cNvPr id="44" name="Oval 43"/>
          <p:cNvSpPr/>
          <p:nvPr/>
        </p:nvSpPr>
        <p:spPr bwMode="auto">
          <a:xfrm>
            <a:off x="2807255" y="5800035"/>
            <a:ext cx="209826" cy="207617"/>
          </a:xfrm>
          <a:prstGeom prst="ellipse">
            <a:avLst/>
          </a:prstGeom>
          <a:solidFill>
            <a:srgbClr val="FF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p>
        </p:txBody>
      </p:sp>
      <p:sp>
        <p:nvSpPr>
          <p:cNvPr id="31" name="Oval 30"/>
          <p:cNvSpPr/>
          <p:nvPr/>
        </p:nvSpPr>
        <p:spPr bwMode="auto">
          <a:xfrm>
            <a:off x="3048001" y="2396435"/>
            <a:ext cx="209826" cy="207617"/>
          </a:xfrm>
          <a:prstGeom prst="ellipse">
            <a:avLst/>
          </a:prstGeom>
          <a:solidFill>
            <a:srgbClr val="FF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p>
        </p:txBody>
      </p:sp>
      <p:sp>
        <p:nvSpPr>
          <p:cNvPr id="33" name="Oval 32"/>
          <p:cNvSpPr/>
          <p:nvPr/>
        </p:nvSpPr>
        <p:spPr bwMode="auto">
          <a:xfrm>
            <a:off x="3986696" y="3611218"/>
            <a:ext cx="209826" cy="207617"/>
          </a:xfrm>
          <a:prstGeom prst="ellipse">
            <a:avLst/>
          </a:prstGeom>
          <a:solidFill>
            <a:srgbClr val="3366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p>
        </p:txBody>
      </p:sp>
      <p:sp>
        <p:nvSpPr>
          <p:cNvPr id="46" name="Oval 45"/>
          <p:cNvSpPr/>
          <p:nvPr/>
        </p:nvSpPr>
        <p:spPr bwMode="auto">
          <a:xfrm>
            <a:off x="3730487" y="3609009"/>
            <a:ext cx="209826" cy="207617"/>
          </a:xfrm>
          <a:prstGeom prst="ellipse">
            <a:avLst/>
          </a:prstGeom>
          <a:solidFill>
            <a:srgbClr val="3366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p>
        </p:txBody>
      </p:sp>
      <p:sp>
        <p:nvSpPr>
          <p:cNvPr id="47" name="Oval 46"/>
          <p:cNvSpPr/>
          <p:nvPr/>
        </p:nvSpPr>
        <p:spPr bwMode="auto">
          <a:xfrm>
            <a:off x="2747618" y="3410228"/>
            <a:ext cx="209826" cy="207617"/>
          </a:xfrm>
          <a:prstGeom prst="ellipse">
            <a:avLst/>
          </a:prstGeom>
          <a:solidFill>
            <a:srgbClr val="3366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p>
        </p:txBody>
      </p:sp>
      <p:sp>
        <p:nvSpPr>
          <p:cNvPr id="48" name="Oval 47"/>
          <p:cNvSpPr/>
          <p:nvPr/>
        </p:nvSpPr>
        <p:spPr bwMode="auto">
          <a:xfrm>
            <a:off x="2504661" y="3410227"/>
            <a:ext cx="209826" cy="207617"/>
          </a:xfrm>
          <a:prstGeom prst="ellipse">
            <a:avLst/>
          </a:prstGeom>
          <a:solidFill>
            <a:srgbClr val="3366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p>
        </p:txBody>
      </p:sp>
      <p:sp>
        <p:nvSpPr>
          <p:cNvPr id="49" name="Rectangle 48"/>
          <p:cNvSpPr/>
          <p:nvPr/>
        </p:nvSpPr>
        <p:spPr bwMode="auto">
          <a:xfrm>
            <a:off x="2308087" y="3655391"/>
            <a:ext cx="364434" cy="187739"/>
          </a:xfrm>
          <a:prstGeom prst="rect">
            <a:avLst/>
          </a:prstGeom>
          <a:solidFill>
            <a:srgbClr val="3366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p>
        </p:txBody>
      </p:sp>
      <p:sp>
        <p:nvSpPr>
          <p:cNvPr id="50" name="Rectangle 49"/>
          <p:cNvSpPr/>
          <p:nvPr/>
        </p:nvSpPr>
        <p:spPr bwMode="auto">
          <a:xfrm>
            <a:off x="2305878" y="3874052"/>
            <a:ext cx="364434" cy="187739"/>
          </a:xfrm>
          <a:prstGeom prst="rect">
            <a:avLst/>
          </a:prstGeom>
          <a:solidFill>
            <a:srgbClr val="3366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p>
        </p:txBody>
      </p:sp>
      <p:sp>
        <p:nvSpPr>
          <p:cNvPr id="51" name="TextBox 50"/>
          <p:cNvSpPr txBox="1"/>
          <p:nvPr/>
        </p:nvSpPr>
        <p:spPr bwMode="auto">
          <a:xfrm>
            <a:off x="3288069" y="4301767"/>
            <a:ext cx="1449581" cy="215444"/>
          </a:xfrm>
          <a:prstGeom prst="rect">
            <a:avLst/>
          </a:prstGeom>
          <a:solidFill>
            <a:schemeClr val="bg2">
              <a:lumMod val="90000"/>
            </a:schemeClr>
          </a:solidFill>
          <a:ln>
            <a:solidFill>
              <a:schemeClr val="tx1"/>
            </a:solidFill>
          </a:ln>
          <a:effectLst>
            <a:outerShdw blurRad="63500" sx="102000" sy="102000" algn="ctr" rotWithShape="0">
              <a:prstClr val="black">
                <a:alpha val="40000"/>
              </a:prstClr>
            </a:outerShdw>
          </a:effectLst>
        </p:spPr>
        <p:txBody>
          <a:bodyPr wrap="square" anchor="ctr">
            <a:spAutoFit/>
          </a:bodyPr>
          <a:lstStyle/>
          <a:p>
            <a:pPr algn="ctr">
              <a:defRPr/>
            </a:pPr>
            <a:r>
              <a:rPr lang="en-US" sz="800" b="1" dirty="0" smtClean="0">
                <a:latin typeface="Comic Sans MS" pitchFamily="66" charset="0"/>
              </a:rPr>
              <a:t>Air Shower Initiator</a:t>
            </a:r>
            <a:endParaRPr lang="en-US" sz="800" b="1" dirty="0">
              <a:latin typeface="Comic Sans MS" pitchFamily="66" charset="0"/>
            </a:endParaRPr>
          </a:p>
        </p:txBody>
      </p:sp>
      <p:cxnSp>
        <p:nvCxnSpPr>
          <p:cNvPr id="52" name="Straight Arrow Connector 51"/>
          <p:cNvCxnSpPr>
            <a:stCxn id="51" idx="0"/>
            <a:endCxn id="33" idx="4"/>
          </p:cNvCxnSpPr>
          <p:nvPr/>
        </p:nvCxnSpPr>
        <p:spPr>
          <a:xfrm rot="5400000" flipH="1" flipV="1">
            <a:off x="3810768" y="4020927"/>
            <a:ext cx="482932" cy="7874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stCxn id="51" idx="0"/>
            <a:endCxn id="46" idx="4"/>
          </p:cNvCxnSpPr>
          <p:nvPr/>
        </p:nvCxnSpPr>
        <p:spPr>
          <a:xfrm rot="16200000" flipV="1">
            <a:off x="3681560" y="3970467"/>
            <a:ext cx="485141" cy="17746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bwMode="auto">
          <a:xfrm>
            <a:off x="1038087" y="3350709"/>
            <a:ext cx="1102137" cy="215444"/>
          </a:xfrm>
          <a:prstGeom prst="rect">
            <a:avLst/>
          </a:prstGeom>
          <a:solidFill>
            <a:schemeClr val="bg2">
              <a:lumMod val="90000"/>
            </a:schemeClr>
          </a:solidFill>
          <a:ln>
            <a:solidFill>
              <a:schemeClr val="tx1"/>
            </a:solidFill>
          </a:ln>
          <a:effectLst>
            <a:outerShdw blurRad="63500" sx="102000" sy="102000" algn="ctr" rotWithShape="0">
              <a:prstClr val="black">
                <a:alpha val="40000"/>
              </a:prstClr>
            </a:outerShdw>
          </a:effectLst>
        </p:spPr>
        <p:txBody>
          <a:bodyPr wrap="square" anchor="ctr">
            <a:spAutoFit/>
          </a:bodyPr>
          <a:lstStyle/>
          <a:p>
            <a:pPr algn="ctr">
              <a:defRPr/>
            </a:pPr>
            <a:r>
              <a:rPr lang="en-US" sz="800" b="1" dirty="0" smtClean="0">
                <a:latin typeface="Comic Sans MS" pitchFamily="66" charset="0"/>
              </a:rPr>
              <a:t>Air Shower Reset</a:t>
            </a:r>
            <a:endParaRPr lang="en-US" sz="800" b="1" dirty="0">
              <a:latin typeface="Comic Sans MS" pitchFamily="66" charset="0"/>
            </a:endParaRPr>
          </a:p>
        </p:txBody>
      </p:sp>
      <p:cxnSp>
        <p:nvCxnSpPr>
          <p:cNvPr id="68" name="Straight Arrow Connector 67"/>
          <p:cNvCxnSpPr>
            <a:stCxn id="65" idx="3"/>
            <a:endCxn id="48" idx="2"/>
          </p:cNvCxnSpPr>
          <p:nvPr/>
        </p:nvCxnSpPr>
        <p:spPr>
          <a:xfrm>
            <a:off x="2140224" y="3458431"/>
            <a:ext cx="364437" cy="5560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bwMode="auto">
          <a:xfrm>
            <a:off x="773043" y="2958005"/>
            <a:ext cx="1607929" cy="215444"/>
          </a:xfrm>
          <a:prstGeom prst="rect">
            <a:avLst/>
          </a:prstGeom>
          <a:solidFill>
            <a:schemeClr val="bg2">
              <a:lumMod val="90000"/>
            </a:schemeClr>
          </a:solidFill>
          <a:ln>
            <a:solidFill>
              <a:schemeClr val="tx1"/>
            </a:solidFill>
          </a:ln>
          <a:effectLst>
            <a:outerShdw blurRad="63500" sx="102000" sy="102000" algn="ctr" rotWithShape="0">
              <a:prstClr val="black">
                <a:alpha val="40000"/>
              </a:prstClr>
            </a:outerShdw>
          </a:effectLst>
        </p:spPr>
        <p:txBody>
          <a:bodyPr wrap="square" anchor="ctr">
            <a:spAutoFit/>
          </a:bodyPr>
          <a:lstStyle/>
          <a:p>
            <a:pPr algn="ctr">
              <a:defRPr/>
            </a:pPr>
            <a:r>
              <a:rPr lang="en-US" sz="800" b="1" dirty="0" smtClean="0">
                <a:latin typeface="Comic Sans MS" pitchFamily="66" charset="0"/>
              </a:rPr>
              <a:t>Outer Door Release Button</a:t>
            </a:r>
            <a:endParaRPr lang="en-US" sz="800" b="1" dirty="0">
              <a:latin typeface="Comic Sans MS" pitchFamily="66" charset="0"/>
            </a:endParaRPr>
          </a:p>
        </p:txBody>
      </p:sp>
      <p:cxnSp>
        <p:nvCxnSpPr>
          <p:cNvPr id="74" name="Straight Arrow Connector 73"/>
          <p:cNvCxnSpPr>
            <a:stCxn id="71" idx="3"/>
            <a:endCxn id="47" idx="1"/>
          </p:cNvCxnSpPr>
          <p:nvPr/>
        </p:nvCxnSpPr>
        <p:spPr>
          <a:xfrm>
            <a:off x="2380972" y="3065727"/>
            <a:ext cx="397374" cy="37490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7" name="Oval 76"/>
          <p:cNvSpPr/>
          <p:nvPr/>
        </p:nvSpPr>
        <p:spPr bwMode="auto">
          <a:xfrm>
            <a:off x="7169429" y="1029251"/>
            <a:ext cx="209826" cy="207617"/>
          </a:xfrm>
          <a:prstGeom prst="ellipse">
            <a:avLst/>
          </a:prstGeom>
          <a:solidFill>
            <a:srgbClr val="FF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p>
        </p:txBody>
      </p:sp>
      <p:sp>
        <p:nvSpPr>
          <p:cNvPr id="78" name="Oval 77"/>
          <p:cNvSpPr/>
          <p:nvPr/>
        </p:nvSpPr>
        <p:spPr bwMode="auto">
          <a:xfrm>
            <a:off x="7176053" y="1278835"/>
            <a:ext cx="209826" cy="207617"/>
          </a:xfrm>
          <a:prstGeom prst="ellipse">
            <a:avLst/>
          </a:prstGeom>
          <a:solidFill>
            <a:srgbClr val="3366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p>
        </p:txBody>
      </p:sp>
      <p:sp>
        <p:nvSpPr>
          <p:cNvPr id="79" name="Rectangle 78"/>
          <p:cNvSpPr/>
          <p:nvPr/>
        </p:nvSpPr>
        <p:spPr bwMode="auto">
          <a:xfrm>
            <a:off x="7107583" y="1530626"/>
            <a:ext cx="364434" cy="187739"/>
          </a:xfrm>
          <a:prstGeom prst="rect">
            <a:avLst/>
          </a:prstGeom>
          <a:solidFill>
            <a:srgbClr val="3366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p>
        </p:txBody>
      </p:sp>
      <p:sp>
        <p:nvSpPr>
          <p:cNvPr id="80" name="TextBox 79"/>
          <p:cNvSpPr txBox="1"/>
          <p:nvPr/>
        </p:nvSpPr>
        <p:spPr>
          <a:xfrm>
            <a:off x="7556934" y="1024947"/>
            <a:ext cx="1169616" cy="215444"/>
          </a:xfrm>
          <a:prstGeom prst="rect">
            <a:avLst/>
          </a:prstGeom>
          <a:solidFill>
            <a:schemeClr val="bg2">
              <a:lumMod val="90000"/>
            </a:schemeClr>
          </a:solidFill>
          <a:ln>
            <a:solidFill>
              <a:schemeClr val="tx1"/>
            </a:solidFill>
          </a:ln>
          <a:effectLst>
            <a:outerShdw blurRad="63500" sx="102000" sy="102000" algn="ctr" rotWithShape="0">
              <a:prstClr val="black">
                <a:alpha val="40000"/>
              </a:prstClr>
            </a:outerShdw>
          </a:effectLst>
        </p:spPr>
        <p:txBody>
          <a:bodyPr wrap="square" anchor="ctr">
            <a:spAutoFit/>
          </a:bodyPr>
          <a:lstStyle/>
          <a:p>
            <a:pPr algn="ctr">
              <a:defRPr/>
            </a:pPr>
            <a:r>
              <a:rPr lang="en-US" sz="800" b="1" dirty="0" smtClean="0">
                <a:latin typeface="Comic Sans MS" pitchFamily="66" charset="0"/>
              </a:rPr>
              <a:t>E-Stop</a:t>
            </a:r>
            <a:endParaRPr lang="en-US" sz="800" b="1" dirty="0">
              <a:latin typeface="Comic Sans MS" pitchFamily="66" charset="0"/>
              <a:hlinkClick r:id="" action="ppaction://noaction"/>
            </a:endParaRPr>
          </a:p>
        </p:txBody>
      </p:sp>
      <p:sp>
        <p:nvSpPr>
          <p:cNvPr id="81" name="TextBox 80"/>
          <p:cNvSpPr txBox="1"/>
          <p:nvPr/>
        </p:nvSpPr>
        <p:spPr>
          <a:xfrm>
            <a:off x="7554732" y="1265691"/>
            <a:ext cx="1169616" cy="215444"/>
          </a:xfrm>
          <a:prstGeom prst="rect">
            <a:avLst/>
          </a:prstGeom>
          <a:solidFill>
            <a:schemeClr val="bg2">
              <a:lumMod val="90000"/>
            </a:schemeClr>
          </a:solidFill>
          <a:ln>
            <a:solidFill>
              <a:schemeClr val="tx1"/>
            </a:solidFill>
          </a:ln>
          <a:effectLst>
            <a:outerShdw blurRad="63500" sx="102000" sy="102000" algn="ctr" rotWithShape="0">
              <a:prstClr val="black">
                <a:alpha val="40000"/>
              </a:prstClr>
            </a:outerShdw>
          </a:effectLst>
        </p:spPr>
        <p:txBody>
          <a:bodyPr wrap="square" anchor="ctr">
            <a:spAutoFit/>
          </a:bodyPr>
          <a:lstStyle/>
          <a:p>
            <a:pPr algn="ctr">
              <a:defRPr/>
            </a:pPr>
            <a:r>
              <a:rPr lang="en-US" sz="800" b="1" dirty="0" smtClean="0">
                <a:latin typeface="Comic Sans MS" pitchFamily="66" charset="0"/>
              </a:rPr>
              <a:t>Air Shower Control</a:t>
            </a:r>
            <a:endParaRPr lang="en-US" sz="800" b="1" dirty="0">
              <a:latin typeface="Comic Sans MS" pitchFamily="66" charset="0"/>
              <a:hlinkClick r:id="" action="ppaction://noaction"/>
            </a:endParaRPr>
          </a:p>
        </p:txBody>
      </p:sp>
      <p:sp>
        <p:nvSpPr>
          <p:cNvPr id="82" name="TextBox 81"/>
          <p:cNvSpPr txBox="1"/>
          <p:nvPr/>
        </p:nvSpPr>
        <p:spPr>
          <a:xfrm>
            <a:off x="7552530" y="1506435"/>
            <a:ext cx="1169616" cy="215444"/>
          </a:xfrm>
          <a:prstGeom prst="rect">
            <a:avLst/>
          </a:prstGeom>
          <a:solidFill>
            <a:schemeClr val="bg2">
              <a:lumMod val="90000"/>
            </a:schemeClr>
          </a:solidFill>
          <a:ln>
            <a:solidFill>
              <a:schemeClr val="tx1"/>
            </a:solidFill>
          </a:ln>
          <a:effectLst>
            <a:outerShdw blurRad="63500" sx="102000" sy="102000" algn="ctr" rotWithShape="0">
              <a:prstClr val="black">
                <a:alpha val="40000"/>
              </a:prstClr>
            </a:outerShdw>
          </a:effectLst>
        </p:spPr>
        <p:txBody>
          <a:bodyPr wrap="square" anchor="ctr">
            <a:spAutoFit/>
          </a:bodyPr>
          <a:lstStyle/>
          <a:p>
            <a:pPr algn="ctr">
              <a:defRPr/>
            </a:pPr>
            <a:r>
              <a:rPr lang="en-US" sz="800" b="1" dirty="0" smtClean="0">
                <a:latin typeface="Comic Sans MS" pitchFamily="66" charset="0"/>
              </a:rPr>
              <a:t>Card Reader</a:t>
            </a:r>
            <a:endParaRPr lang="en-US" sz="800" b="1" dirty="0">
              <a:latin typeface="Comic Sans MS" pitchFamily="66" charset="0"/>
              <a:hlinkClick r:id="" action="ppaction://noaction"/>
            </a:endParaRPr>
          </a:p>
        </p:txBody>
      </p:sp>
      <p:sp>
        <p:nvSpPr>
          <p:cNvPr id="84" name="Rectangle 83"/>
          <p:cNvSpPr/>
          <p:nvPr/>
        </p:nvSpPr>
        <p:spPr bwMode="auto">
          <a:xfrm>
            <a:off x="7173843" y="5020366"/>
            <a:ext cx="364434" cy="192157"/>
          </a:xfrm>
          <a:prstGeom prst="rect">
            <a:avLst/>
          </a:prstGeom>
          <a:solidFill>
            <a:srgbClr val="3366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p>
        </p:txBody>
      </p:sp>
      <p:sp>
        <p:nvSpPr>
          <p:cNvPr id="85" name="Rectangle 84"/>
          <p:cNvSpPr/>
          <p:nvPr/>
        </p:nvSpPr>
        <p:spPr bwMode="auto">
          <a:xfrm>
            <a:off x="7171634" y="4786244"/>
            <a:ext cx="364434" cy="192157"/>
          </a:xfrm>
          <a:prstGeom prst="rect">
            <a:avLst/>
          </a:prstGeom>
          <a:solidFill>
            <a:srgbClr val="3366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p>
        </p:txBody>
      </p:sp>
    </p:spTree>
    <p:extLst>
      <p:ext uri="{BB962C8B-B14F-4D97-AF65-F5344CB8AC3E}">
        <p14:creationId xmlns:p14="http://schemas.microsoft.com/office/powerpoint/2010/main" val="37654245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Tables and Enclosures Discussion</a:t>
            </a:r>
            <a:endParaRPr lang="en-US" dirty="0"/>
          </a:p>
        </p:txBody>
      </p:sp>
      <p:sp>
        <p:nvSpPr>
          <p:cNvPr id="3" name="Date Placeholder 2"/>
          <p:cNvSpPr>
            <a:spLocks noGrp="1"/>
          </p:cNvSpPr>
          <p:nvPr>
            <p:ph type="dt" sz="half" idx="10"/>
          </p:nvPr>
        </p:nvSpPr>
        <p:spPr/>
        <p:txBody>
          <a:bodyPr/>
          <a:lstStyle/>
          <a:p>
            <a:pPr>
              <a:defRPr/>
            </a:pPr>
            <a:r>
              <a:rPr lang="en-US" smtClean="0"/>
              <a:t>LIGO-G1200555-V2</a:t>
            </a:r>
            <a:endParaRPr lang="en-US"/>
          </a:p>
        </p:txBody>
      </p:sp>
      <p:sp>
        <p:nvSpPr>
          <p:cNvPr id="4" name="Slide Number Placeholder 3"/>
          <p:cNvSpPr>
            <a:spLocks noGrp="1"/>
          </p:cNvSpPr>
          <p:nvPr>
            <p:ph type="sldNum" sz="quarter" idx="11"/>
          </p:nvPr>
        </p:nvSpPr>
        <p:spPr/>
        <p:txBody>
          <a:bodyPr/>
          <a:lstStyle/>
          <a:p>
            <a:pPr>
              <a:defRPr/>
            </a:pPr>
            <a:fld id="{CDA697EA-C746-4867-84C8-FA269388889D}" type="slidenum">
              <a:rPr lang="en-US" smtClean="0"/>
              <a:pPr>
                <a:defRPr/>
              </a:pPr>
              <a:t>15</a:t>
            </a:fld>
            <a:endParaRPr lang="en-US"/>
          </a:p>
        </p:txBody>
      </p:sp>
      <p:sp>
        <p:nvSpPr>
          <p:cNvPr id="6" name="Rectangle 5"/>
          <p:cNvSpPr/>
          <p:nvPr/>
        </p:nvSpPr>
        <p:spPr>
          <a:xfrm>
            <a:off x="1133510" y="991768"/>
            <a:ext cx="7245457" cy="4539704"/>
          </a:xfrm>
          <a:prstGeom prst="rect">
            <a:avLst/>
          </a:prstGeom>
        </p:spPr>
        <p:txBody>
          <a:bodyPr wrap="square">
            <a:spAutoFit/>
          </a:bodyPr>
          <a:lstStyle/>
          <a:p>
            <a:pPr lvl="0" algn="ctr"/>
            <a:r>
              <a:rPr lang="en-US" sz="1600" dirty="0" smtClean="0">
                <a:solidFill>
                  <a:prstClr val="black"/>
                </a:solidFill>
                <a:latin typeface="Comic Sans MS"/>
              </a:rPr>
              <a:t>Tables and Enclosures </a:t>
            </a:r>
            <a:r>
              <a:rPr lang="en-US" sz="1600" dirty="0" smtClean="0">
                <a:solidFill>
                  <a:prstClr val="black"/>
                </a:solidFill>
                <a:latin typeface="Comic Sans MS"/>
              </a:rPr>
              <a:t>Discussion – </a:t>
            </a:r>
            <a:r>
              <a:rPr lang="en-US" sz="1600" dirty="0" smtClean="0">
                <a:solidFill>
                  <a:prstClr val="black"/>
                </a:solidFill>
                <a:latin typeface="Comic Sans MS"/>
              </a:rPr>
              <a:t>20120524</a:t>
            </a:r>
            <a:endParaRPr lang="en-US" sz="1200" dirty="0" smtClean="0">
              <a:latin typeface="Comic Sans MS"/>
            </a:endParaRPr>
          </a:p>
          <a:p>
            <a:pPr marL="171450" lvl="0" indent="-171450" algn="ctr"/>
            <a:r>
              <a:rPr lang="en-US" sz="900" dirty="0" smtClean="0">
                <a:latin typeface="Comic Sans MS"/>
              </a:rPr>
              <a:t>by </a:t>
            </a:r>
            <a:r>
              <a:rPr lang="en-US" sz="900" dirty="0" smtClean="0">
                <a:latin typeface="Comic Sans MS"/>
              </a:rPr>
              <a:t>David Kinzel and Richard McCarthy, with input from Peter </a:t>
            </a:r>
            <a:r>
              <a:rPr lang="en-US" sz="900" dirty="0" smtClean="0">
                <a:latin typeface="Comic Sans MS"/>
              </a:rPr>
              <a:t>King</a:t>
            </a:r>
          </a:p>
          <a:p>
            <a:pPr marL="171450" lvl="0" indent="-171450"/>
            <a:r>
              <a:rPr lang="en-US" sz="1200" dirty="0" smtClean="0">
                <a:latin typeface="Comic Sans MS"/>
              </a:rPr>
              <a:t>		</a:t>
            </a:r>
          </a:p>
          <a:p>
            <a:pPr marL="171450" lvl="0" indent="-171450"/>
            <a:r>
              <a:rPr lang="en-US" sz="1200" dirty="0" smtClean="0">
                <a:latin typeface="Comic Sans MS"/>
              </a:rPr>
              <a:t>		</a:t>
            </a:r>
            <a:r>
              <a:rPr lang="en-US" sz="1200" dirty="0" smtClean="0">
                <a:latin typeface="Comic Sans MS"/>
              </a:rPr>
              <a:t>The objective of a common methodology between sites must also include the various tables and enclosures that are part of the interferometer, but outsid</a:t>
            </a:r>
            <a:r>
              <a:rPr lang="en-US" sz="1200" dirty="0" smtClean="0">
                <a:latin typeface="Comic Sans MS"/>
              </a:rPr>
              <a:t>e the LAE.  In our thinking, it seems proper to design each table or enclosure to be as independent as possible.  This simplifies all interfaces to the E-Stop buttons while simultaneously preventing hard shutdowns of sensitive electronics. Towards that end, we are proposing the following outline, flowchart, and narrative.</a:t>
            </a:r>
            <a:endParaRPr lang="en-US" sz="1200" dirty="0" smtClean="0">
              <a:latin typeface="Comic Sans MS"/>
            </a:endParaRPr>
          </a:p>
          <a:p>
            <a:pPr marL="171450" lvl="0" indent="-171450"/>
            <a:r>
              <a:rPr lang="en-US" sz="1200" dirty="0" smtClean="0">
                <a:solidFill>
                  <a:prstClr val="black"/>
                </a:solidFill>
                <a:latin typeface="Comic Sans MS"/>
              </a:rPr>
              <a:t>		</a:t>
            </a:r>
          </a:p>
          <a:p>
            <a:pPr marL="171450" lvl="0" indent="-171450"/>
            <a:r>
              <a:rPr lang="en-US" sz="1200" dirty="0" smtClean="0">
                <a:solidFill>
                  <a:prstClr val="black"/>
                </a:solidFill>
                <a:latin typeface="Comic Sans MS"/>
              </a:rPr>
              <a:t>		</a:t>
            </a:r>
            <a:r>
              <a:rPr lang="en-US" sz="1200" dirty="0" smtClean="0">
                <a:solidFill>
                  <a:prstClr val="black"/>
                </a:solidFill>
                <a:latin typeface="Comic Sans MS"/>
              </a:rPr>
              <a:t>The </a:t>
            </a:r>
            <a:r>
              <a:rPr lang="en-US" sz="1200" dirty="0" smtClean="0">
                <a:solidFill>
                  <a:prstClr val="black"/>
                </a:solidFill>
                <a:latin typeface="Comic Sans MS"/>
              </a:rPr>
              <a:t>intended </a:t>
            </a:r>
            <a:r>
              <a:rPr lang="en-US" sz="1200" dirty="0">
                <a:solidFill>
                  <a:prstClr val="black"/>
                </a:solidFill>
                <a:latin typeface="Comic Sans MS"/>
              </a:rPr>
              <a:t>outcome is enough information to allow </a:t>
            </a:r>
            <a:r>
              <a:rPr lang="en-US" sz="1200" dirty="0" smtClean="0">
                <a:solidFill>
                  <a:prstClr val="black"/>
                </a:solidFill>
                <a:latin typeface="Comic Sans MS"/>
              </a:rPr>
              <a:t>the subsystems task groups to complete </a:t>
            </a:r>
            <a:r>
              <a:rPr lang="en-US" sz="1200" dirty="0">
                <a:solidFill>
                  <a:prstClr val="black"/>
                </a:solidFill>
                <a:latin typeface="Comic Sans MS"/>
              </a:rPr>
              <a:t>design and execution of </a:t>
            </a:r>
            <a:r>
              <a:rPr lang="en-US" sz="1200" dirty="0" smtClean="0">
                <a:solidFill>
                  <a:prstClr val="black"/>
                </a:solidFill>
                <a:latin typeface="Comic Sans MS"/>
              </a:rPr>
              <a:t>their respective </a:t>
            </a:r>
            <a:r>
              <a:rPr lang="en-US" sz="1200" dirty="0">
                <a:solidFill>
                  <a:prstClr val="black"/>
                </a:solidFill>
                <a:latin typeface="Comic Sans MS"/>
              </a:rPr>
              <a:t>laser enclosure access control </a:t>
            </a:r>
            <a:r>
              <a:rPr lang="en-US" sz="1200" dirty="0" smtClean="0">
                <a:solidFill>
                  <a:prstClr val="black"/>
                </a:solidFill>
                <a:latin typeface="Comic Sans MS"/>
              </a:rPr>
              <a:t>systems.  </a:t>
            </a:r>
            <a:endParaRPr lang="en-US" sz="1200" dirty="0" smtClean="0">
              <a:solidFill>
                <a:prstClr val="black"/>
              </a:solidFill>
              <a:latin typeface="Comic Sans MS"/>
            </a:endParaRPr>
          </a:p>
          <a:p>
            <a:pPr marL="171450" indent="-171450"/>
            <a:r>
              <a:rPr lang="en-US" sz="1200" dirty="0" smtClean="0">
                <a:solidFill>
                  <a:prstClr val="black"/>
                </a:solidFill>
                <a:latin typeface="Comic Sans MS"/>
              </a:rPr>
              <a:t>		</a:t>
            </a:r>
          </a:p>
          <a:p>
            <a:pPr marL="171450" indent="-171450"/>
            <a:r>
              <a:rPr lang="en-US" sz="1200" dirty="0" smtClean="0">
                <a:solidFill>
                  <a:prstClr val="black"/>
                </a:solidFill>
                <a:latin typeface="Comic Sans MS"/>
              </a:rPr>
              <a:t>		</a:t>
            </a:r>
            <a:r>
              <a:rPr lang="en-US" sz="1200" dirty="0" smtClean="0">
                <a:solidFill>
                  <a:prstClr val="black"/>
                </a:solidFill>
                <a:latin typeface="Comic Sans MS"/>
              </a:rPr>
              <a:t>Again, access </a:t>
            </a:r>
            <a:r>
              <a:rPr lang="en-US" sz="1200" dirty="0" smtClean="0">
                <a:solidFill>
                  <a:prstClr val="black"/>
                </a:solidFill>
                <a:latin typeface="Comic Sans MS"/>
              </a:rPr>
              <a:t>has two reciprocal sets of activities: entering an area, and exiting an area.  </a:t>
            </a:r>
            <a:r>
              <a:rPr lang="en-US" sz="1200" dirty="0" smtClean="0">
                <a:solidFill>
                  <a:prstClr val="black"/>
                </a:solidFill>
                <a:latin typeface="Comic Sans MS"/>
              </a:rPr>
              <a:t>The </a:t>
            </a:r>
            <a:r>
              <a:rPr lang="en-US" sz="1200" dirty="0" smtClean="0">
                <a:solidFill>
                  <a:prstClr val="black"/>
                </a:solidFill>
                <a:latin typeface="Comic Sans MS"/>
              </a:rPr>
              <a:t>outline provided </a:t>
            </a:r>
            <a:r>
              <a:rPr lang="en-US" sz="1200" dirty="0" smtClean="0">
                <a:solidFill>
                  <a:prstClr val="black"/>
                </a:solidFill>
                <a:latin typeface="Comic Sans MS"/>
              </a:rPr>
              <a:t>above expresses </a:t>
            </a:r>
            <a:r>
              <a:rPr lang="en-US" sz="1200" dirty="0" smtClean="0">
                <a:solidFill>
                  <a:prstClr val="black"/>
                </a:solidFill>
                <a:latin typeface="Comic Sans MS"/>
              </a:rPr>
              <a:t>the subset of situations that are germane to entering and exiting </a:t>
            </a:r>
            <a:r>
              <a:rPr lang="en-US" sz="1200" dirty="0" smtClean="0">
                <a:solidFill>
                  <a:prstClr val="black"/>
                </a:solidFill>
                <a:latin typeface="Comic Sans MS"/>
              </a:rPr>
              <a:t>each subsystem table or enclosure at </a:t>
            </a:r>
            <a:r>
              <a:rPr lang="en-US" sz="1200" dirty="0" smtClean="0">
                <a:solidFill>
                  <a:prstClr val="black"/>
                </a:solidFill>
                <a:latin typeface="Comic Sans MS"/>
              </a:rPr>
              <a:t>the LIGO Observatories. </a:t>
            </a:r>
          </a:p>
          <a:p>
            <a:pPr marL="171450" indent="-171450"/>
            <a:endParaRPr lang="en-US" sz="1200" dirty="0" smtClean="0">
              <a:solidFill>
                <a:prstClr val="black"/>
              </a:solidFill>
              <a:latin typeface="Comic Sans MS"/>
            </a:endParaRPr>
          </a:p>
          <a:p>
            <a:pPr marL="171450" indent="-171450"/>
            <a:r>
              <a:rPr lang="en-US" sz="1200" dirty="0" smtClean="0">
                <a:solidFill>
                  <a:prstClr val="black"/>
                </a:solidFill>
                <a:latin typeface="Comic Sans MS"/>
              </a:rPr>
              <a:t>		</a:t>
            </a:r>
            <a:r>
              <a:rPr lang="en-US" sz="1200" dirty="0" smtClean="0">
                <a:solidFill>
                  <a:prstClr val="black"/>
                </a:solidFill>
                <a:latin typeface="Comic Sans MS"/>
              </a:rPr>
              <a:t>The brief discussion of RLO responsibilities is as applicable to these enclosures as they are major administrative considerations regarding access.</a:t>
            </a:r>
          </a:p>
          <a:p>
            <a:pPr marL="171450" indent="-171450"/>
            <a:endParaRPr lang="en-US" sz="1200" dirty="0" smtClean="0">
              <a:solidFill>
                <a:prstClr val="black"/>
              </a:solidFill>
              <a:latin typeface="Comic Sans MS"/>
            </a:endParaRPr>
          </a:p>
          <a:p>
            <a:pPr marL="171450" indent="-171450"/>
            <a:r>
              <a:rPr lang="en-US" sz="1200" dirty="0" smtClean="0">
                <a:solidFill>
                  <a:prstClr val="black"/>
                </a:solidFill>
                <a:latin typeface="Comic Sans MS"/>
              </a:rPr>
              <a:t>		The flow chart is next and several subsequent slides narrate the flow chart.</a:t>
            </a:r>
          </a:p>
          <a:p>
            <a:pPr marL="171450" indent="-171450"/>
            <a:endParaRPr lang="en-US" sz="1200" dirty="0" smtClean="0">
              <a:solidFill>
                <a:prstClr val="black"/>
              </a:solidFill>
              <a:latin typeface="Comic Sans MS"/>
            </a:endParaRPr>
          </a:p>
          <a:p>
            <a:pPr marL="171450" indent="-171450"/>
            <a:r>
              <a:rPr lang="en-US" sz="1200" dirty="0" smtClean="0">
                <a:solidFill>
                  <a:prstClr val="black"/>
                </a:solidFill>
                <a:latin typeface="Comic Sans MS"/>
              </a:rPr>
              <a:t>		The final slides are cartoons of locations of </a:t>
            </a:r>
            <a:r>
              <a:rPr lang="en-US" sz="1200" dirty="0" smtClean="0">
                <a:solidFill>
                  <a:prstClr val="black"/>
                </a:solidFill>
                <a:latin typeface="Comic Sans MS"/>
              </a:rPr>
              <a:t>sensors </a:t>
            </a:r>
            <a:r>
              <a:rPr lang="en-US" sz="1200" dirty="0" smtClean="0">
                <a:solidFill>
                  <a:prstClr val="black"/>
                </a:solidFill>
                <a:latin typeface="Comic Sans MS"/>
              </a:rPr>
              <a:t>and card readers. </a:t>
            </a:r>
          </a:p>
          <a:p>
            <a:pPr lvl="0"/>
            <a:endParaRPr lang="en-US" sz="1200" dirty="0">
              <a:solidFill>
                <a:prstClr val="black"/>
              </a:solidFill>
              <a:latin typeface="Comic Sans MS"/>
            </a:endParaRPr>
          </a:p>
        </p:txBody>
      </p:sp>
    </p:spTree>
    <p:extLst>
      <p:ext uri="{BB962C8B-B14F-4D97-AF65-F5344CB8AC3E}">
        <p14:creationId xmlns:p14="http://schemas.microsoft.com/office/powerpoint/2010/main" val="2323590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1"/>
          <p:cNvSpPr>
            <a:spLocks noGrp="1"/>
          </p:cNvSpPr>
          <p:nvPr>
            <p:ph type="title"/>
          </p:nvPr>
        </p:nvSpPr>
        <p:spPr>
          <a:xfrm>
            <a:off x="1725613" y="274638"/>
            <a:ext cx="6961187" cy="406400"/>
          </a:xfrm>
        </p:spPr>
        <p:txBody>
          <a:bodyPr/>
          <a:lstStyle/>
          <a:p>
            <a:r>
              <a:rPr lang="en-US" dirty="0" smtClean="0"/>
              <a:t>Table or Enclosure - </a:t>
            </a:r>
            <a:r>
              <a:rPr lang="en-US" dirty="0" smtClean="0"/>
              <a:t>Entering Flowchart</a:t>
            </a:r>
          </a:p>
        </p:txBody>
      </p:sp>
      <p:sp>
        <p:nvSpPr>
          <p:cNvPr id="3076"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8112EE91-D222-40B1-B32C-450EA3FB3CFD}" type="slidenum">
              <a:rPr lang="en-US" smtClean="0">
                <a:solidFill>
                  <a:srgbClr val="898989"/>
                </a:solidFill>
                <a:latin typeface="Calibri" pitchFamily="34" charset="0"/>
              </a:rPr>
              <a:pPr eaLnBrk="1" hangingPunct="1"/>
              <a:t>16</a:t>
            </a:fld>
            <a:endParaRPr lang="en-US" smtClean="0">
              <a:solidFill>
                <a:srgbClr val="898989"/>
              </a:solidFill>
              <a:latin typeface="Calibri" pitchFamily="34" charset="0"/>
            </a:endParaRPr>
          </a:p>
        </p:txBody>
      </p:sp>
      <p:sp>
        <p:nvSpPr>
          <p:cNvPr id="16" name="Date Placeholder 15"/>
          <p:cNvSpPr>
            <a:spLocks noGrp="1"/>
          </p:cNvSpPr>
          <p:nvPr>
            <p:ph type="dt" sz="quarter" idx="10"/>
          </p:nvPr>
        </p:nvSpPr>
        <p:spPr/>
        <p:txBody>
          <a:bodyPr/>
          <a:lstStyle/>
          <a:p>
            <a:pPr>
              <a:defRPr/>
            </a:pPr>
            <a:r>
              <a:rPr lang="en-US" smtClean="0"/>
              <a:t>LIGO-G1200555-V2</a:t>
            </a:r>
            <a:endParaRPr lang="en-US"/>
          </a:p>
        </p:txBody>
      </p:sp>
      <p:sp>
        <p:nvSpPr>
          <p:cNvPr id="151" name="Rounded Rectangle 150"/>
          <p:cNvSpPr/>
          <p:nvPr/>
        </p:nvSpPr>
        <p:spPr bwMode="auto">
          <a:xfrm>
            <a:off x="457533" y="1017048"/>
            <a:ext cx="1065255" cy="687567"/>
          </a:xfrm>
          <a:prstGeom prst="roundRect">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normAutofit/>
          </a:bodyPr>
          <a:lstStyle/>
          <a:p>
            <a:pPr algn="ctr"/>
            <a:r>
              <a:rPr lang="en-US" sz="1100" b="1" dirty="0" smtClean="0">
                <a:solidFill>
                  <a:schemeClr val="tx1"/>
                </a:solidFill>
                <a:latin typeface="Comic Sans MS"/>
              </a:rPr>
              <a:t>Swipe </a:t>
            </a:r>
            <a:r>
              <a:rPr lang="en-US" sz="1100" b="1" dirty="0" smtClean="0">
                <a:solidFill>
                  <a:schemeClr val="tx1"/>
                </a:solidFill>
                <a:latin typeface="Comic Sans MS"/>
              </a:rPr>
              <a:t>In LVEA or VEA</a:t>
            </a:r>
            <a:endParaRPr lang="en-US" sz="1100" b="1" dirty="0">
              <a:solidFill>
                <a:schemeClr val="tx1"/>
              </a:solidFill>
              <a:latin typeface="Comic Sans MS"/>
            </a:endParaRPr>
          </a:p>
        </p:txBody>
      </p:sp>
      <p:grpSp>
        <p:nvGrpSpPr>
          <p:cNvPr id="253" name="Group 252"/>
          <p:cNvGrpSpPr/>
          <p:nvPr/>
        </p:nvGrpSpPr>
        <p:grpSpPr>
          <a:xfrm>
            <a:off x="1594108" y="864296"/>
            <a:ext cx="7280219" cy="5554985"/>
            <a:chOff x="1594108" y="864296"/>
            <a:chExt cx="7280219" cy="5554985"/>
          </a:xfrm>
        </p:grpSpPr>
        <p:sp>
          <p:nvSpPr>
            <p:cNvPr id="6" name="Rounded Rectangle 5"/>
            <p:cNvSpPr/>
            <p:nvPr/>
          </p:nvSpPr>
          <p:spPr bwMode="auto">
            <a:xfrm>
              <a:off x="2542801" y="1011824"/>
              <a:ext cx="1018872" cy="687567"/>
            </a:xfrm>
            <a:prstGeom prst="roundRect">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normAutofit/>
            </a:bodyPr>
            <a:lstStyle/>
            <a:p>
              <a:pPr algn="ctr"/>
              <a:r>
                <a:rPr lang="en-US" sz="1100" b="1" dirty="0" smtClean="0">
                  <a:solidFill>
                    <a:schemeClr val="tx1"/>
                  </a:solidFill>
                  <a:latin typeface="Comic Sans MS"/>
                </a:rPr>
                <a:t>Type of Entering Access</a:t>
              </a:r>
              <a:endParaRPr lang="en-US" sz="1100" b="1" dirty="0">
                <a:solidFill>
                  <a:schemeClr val="tx1"/>
                </a:solidFill>
                <a:latin typeface="Comic Sans MS"/>
              </a:endParaRPr>
            </a:p>
          </p:txBody>
        </p:sp>
        <p:sp>
          <p:nvSpPr>
            <p:cNvPr id="7" name="Rounded Rectangle 6"/>
            <p:cNvSpPr/>
            <p:nvPr/>
          </p:nvSpPr>
          <p:spPr bwMode="auto">
            <a:xfrm>
              <a:off x="3821633" y="1683255"/>
              <a:ext cx="1065255" cy="687567"/>
            </a:xfrm>
            <a:prstGeom prst="roundRect">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normAutofit/>
            </a:bodyPr>
            <a:lstStyle/>
            <a:p>
              <a:pPr algn="ctr"/>
              <a:r>
                <a:rPr lang="en-US" sz="1100" b="1" dirty="0" smtClean="0">
                  <a:solidFill>
                    <a:schemeClr val="tx1"/>
                  </a:solidFill>
                  <a:latin typeface="Comic Sans MS"/>
                </a:rPr>
                <a:t>Normal Enter</a:t>
              </a:r>
              <a:endParaRPr lang="en-US" sz="1100" b="1" dirty="0">
                <a:solidFill>
                  <a:schemeClr val="tx1"/>
                </a:solidFill>
                <a:latin typeface="Comic Sans MS"/>
              </a:endParaRPr>
            </a:p>
          </p:txBody>
        </p:sp>
        <p:cxnSp>
          <p:nvCxnSpPr>
            <p:cNvPr id="9" name="Elbow Connector 8"/>
            <p:cNvCxnSpPr>
              <a:stCxn id="6" idx="3"/>
              <a:endCxn id="7" idx="0"/>
            </p:cNvCxnSpPr>
            <p:nvPr/>
          </p:nvCxnSpPr>
          <p:spPr>
            <a:xfrm>
              <a:off x="3561673" y="1355608"/>
              <a:ext cx="792588" cy="327647"/>
            </a:xfrm>
            <a:prstGeom prst="bentConnector2">
              <a:avLst/>
            </a:prstGeom>
            <a:ln>
              <a:tailEnd type="arrow"/>
            </a:ln>
          </p:spPr>
          <p:style>
            <a:lnRef idx="2">
              <a:schemeClr val="accent1"/>
            </a:lnRef>
            <a:fillRef idx="0">
              <a:schemeClr val="accent1"/>
            </a:fillRef>
            <a:effectRef idx="1">
              <a:schemeClr val="accent1"/>
            </a:effectRef>
            <a:fontRef idx="minor">
              <a:schemeClr val="tx1"/>
            </a:fontRef>
          </p:style>
        </p:cxnSp>
        <p:sp>
          <p:nvSpPr>
            <p:cNvPr id="11" name="Rounded Rectangle 10"/>
            <p:cNvSpPr/>
            <p:nvPr/>
          </p:nvSpPr>
          <p:spPr bwMode="auto">
            <a:xfrm>
              <a:off x="6538412" y="1692089"/>
              <a:ext cx="1067463" cy="687567"/>
            </a:xfrm>
            <a:prstGeom prst="roundRect">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normAutofit/>
            </a:bodyPr>
            <a:lstStyle/>
            <a:p>
              <a:pPr algn="ctr"/>
              <a:r>
                <a:rPr lang="en-US" sz="1100" b="1" dirty="0" smtClean="0">
                  <a:solidFill>
                    <a:schemeClr val="tx1"/>
                  </a:solidFill>
                  <a:latin typeface="Comic Sans MS"/>
                </a:rPr>
                <a:t>Emergency Enter</a:t>
              </a:r>
              <a:endParaRPr lang="en-US" sz="1100" b="1" dirty="0">
                <a:solidFill>
                  <a:schemeClr val="tx1"/>
                </a:solidFill>
                <a:latin typeface="Comic Sans MS"/>
              </a:endParaRPr>
            </a:p>
          </p:txBody>
        </p:sp>
        <p:sp>
          <p:nvSpPr>
            <p:cNvPr id="14" name="Rounded Rectangle 13"/>
            <p:cNvSpPr/>
            <p:nvPr/>
          </p:nvSpPr>
          <p:spPr bwMode="auto">
            <a:xfrm>
              <a:off x="7781812" y="1667794"/>
              <a:ext cx="1067463" cy="687567"/>
            </a:xfrm>
            <a:prstGeom prst="roundRect">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normAutofit/>
            </a:bodyPr>
            <a:lstStyle/>
            <a:p>
              <a:pPr algn="ctr"/>
              <a:r>
                <a:rPr lang="en-US" sz="1100" b="1" dirty="0" smtClean="0">
                  <a:solidFill>
                    <a:schemeClr val="tx1"/>
                  </a:solidFill>
                  <a:latin typeface="Comic Sans MS"/>
                </a:rPr>
                <a:t>Abnormal (Breached Door)</a:t>
              </a:r>
              <a:endParaRPr lang="en-US" sz="1100" b="1" dirty="0">
                <a:solidFill>
                  <a:schemeClr val="tx1"/>
                </a:solidFill>
                <a:latin typeface="Comic Sans MS"/>
              </a:endParaRPr>
            </a:p>
          </p:txBody>
        </p:sp>
        <p:cxnSp>
          <p:nvCxnSpPr>
            <p:cNvPr id="15" name="Elbow Connector 8"/>
            <p:cNvCxnSpPr>
              <a:stCxn id="6" idx="3"/>
              <a:endCxn id="11" idx="0"/>
            </p:cNvCxnSpPr>
            <p:nvPr/>
          </p:nvCxnSpPr>
          <p:spPr>
            <a:xfrm>
              <a:off x="3561673" y="1355608"/>
              <a:ext cx="3510471" cy="336481"/>
            </a:xfrm>
            <a:prstGeom prst="bentConnector2">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9" name="Elbow Connector 8"/>
            <p:cNvCxnSpPr>
              <a:stCxn id="6" idx="3"/>
              <a:endCxn id="14" idx="0"/>
            </p:cNvCxnSpPr>
            <p:nvPr/>
          </p:nvCxnSpPr>
          <p:spPr>
            <a:xfrm>
              <a:off x="3561673" y="1355608"/>
              <a:ext cx="4753871" cy="312186"/>
            </a:xfrm>
            <a:prstGeom prst="bentConnector2">
              <a:avLst/>
            </a:prstGeom>
            <a:ln>
              <a:tailEnd type="arrow"/>
            </a:ln>
          </p:spPr>
          <p:style>
            <a:lnRef idx="2">
              <a:schemeClr val="accent1"/>
            </a:lnRef>
            <a:fillRef idx="0">
              <a:schemeClr val="accent1"/>
            </a:fillRef>
            <a:effectRef idx="1">
              <a:schemeClr val="accent1"/>
            </a:effectRef>
            <a:fontRef idx="minor">
              <a:schemeClr val="tx1"/>
            </a:fontRef>
          </p:style>
        </p:cxnSp>
        <p:sp>
          <p:nvSpPr>
            <p:cNvPr id="22" name="Rounded Rectangle 21"/>
            <p:cNvSpPr/>
            <p:nvPr/>
          </p:nvSpPr>
          <p:spPr bwMode="auto">
            <a:xfrm>
              <a:off x="3819425" y="2586607"/>
              <a:ext cx="1065255" cy="687567"/>
            </a:xfrm>
            <a:prstGeom prst="roundRect">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normAutofit/>
            </a:bodyPr>
            <a:lstStyle/>
            <a:p>
              <a:pPr algn="ctr"/>
              <a:r>
                <a:rPr lang="en-US" sz="1100" b="1" dirty="0" smtClean="0">
                  <a:solidFill>
                    <a:schemeClr val="tx1"/>
                  </a:solidFill>
                  <a:latin typeface="Comic Sans MS"/>
                </a:rPr>
                <a:t>Swipe </a:t>
              </a:r>
              <a:r>
                <a:rPr lang="en-US" sz="1100" b="1" dirty="0" smtClean="0">
                  <a:solidFill>
                    <a:schemeClr val="tx1"/>
                  </a:solidFill>
                  <a:latin typeface="Comic Sans MS"/>
                </a:rPr>
                <a:t>In Enclosure</a:t>
              </a:r>
              <a:endParaRPr lang="en-US" sz="1100" b="1" dirty="0">
                <a:solidFill>
                  <a:schemeClr val="tx1"/>
                </a:solidFill>
                <a:latin typeface="Comic Sans MS"/>
              </a:endParaRPr>
            </a:p>
          </p:txBody>
        </p:sp>
        <p:sp>
          <p:nvSpPr>
            <p:cNvPr id="23" name="Rounded Rectangle 22"/>
            <p:cNvSpPr/>
            <p:nvPr/>
          </p:nvSpPr>
          <p:spPr bwMode="auto">
            <a:xfrm>
              <a:off x="6538412" y="2597651"/>
              <a:ext cx="1065255" cy="687567"/>
            </a:xfrm>
            <a:prstGeom prst="roundRect">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normAutofit/>
            </a:bodyPr>
            <a:lstStyle/>
            <a:p>
              <a:pPr algn="ctr"/>
              <a:r>
                <a:rPr lang="en-US" sz="1100" b="1" dirty="0" smtClean="0">
                  <a:solidFill>
                    <a:schemeClr val="tx1"/>
                  </a:solidFill>
                  <a:latin typeface="Comic Sans MS"/>
                </a:rPr>
                <a:t>Push any </a:t>
              </a:r>
            </a:p>
            <a:p>
              <a:pPr algn="ctr"/>
              <a:r>
                <a:rPr lang="en-US" sz="1100" b="1" dirty="0" smtClean="0">
                  <a:solidFill>
                    <a:schemeClr val="tx1"/>
                  </a:solidFill>
                  <a:latin typeface="Comic Sans MS"/>
                </a:rPr>
                <a:t>E-Stop</a:t>
              </a:r>
              <a:endParaRPr lang="en-US" sz="1100" b="1" dirty="0">
                <a:solidFill>
                  <a:schemeClr val="tx1"/>
                </a:solidFill>
                <a:latin typeface="Comic Sans MS"/>
              </a:endParaRPr>
            </a:p>
          </p:txBody>
        </p:sp>
        <p:sp>
          <p:nvSpPr>
            <p:cNvPr id="25" name="Diamond 24"/>
            <p:cNvSpPr/>
            <p:nvPr/>
          </p:nvSpPr>
          <p:spPr bwMode="auto">
            <a:xfrm>
              <a:off x="3771512" y="3485550"/>
              <a:ext cx="1159565" cy="822960"/>
            </a:xfrm>
            <a:prstGeom prst="diamond">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noAutofit/>
            </a:bodyPr>
            <a:lstStyle/>
            <a:p>
              <a:pPr algn="ctr"/>
              <a:endParaRPr lang="en-US" sz="1100" b="1" dirty="0">
                <a:solidFill>
                  <a:schemeClr val="tx1"/>
                </a:solidFill>
                <a:latin typeface="Comic Sans MS"/>
              </a:endParaRPr>
            </a:p>
          </p:txBody>
        </p:sp>
        <p:cxnSp>
          <p:nvCxnSpPr>
            <p:cNvPr id="27" name="Elbow Connector 8"/>
            <p:cNvCxnSpPr>
              <a:stCxn id="7" idx="2"/>
              <a:endCxn id="22" idx="0"/>
            </p:cNvCxnSpPr>
            <p:nvPr/>
          </p:nvCxnSpPr>
          <p:spPr>
            <a:xfrm rot="5400000">
              <a:off x="4245265" y="2477610"/>
              <a:ext cx="215785" cy="2208"/>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0" name="Elbow Connector 8"/>
            <p:cNvCxnSpPr>
              <a:stCxn id="14" idx="2"/>
              <a:endCxn id="109" idx="0"/>
            </p:cNvCxnSpPr>
            <p:nvPr/>
          </p:nvCxnSpPr>
          <p:spPr>
            <a:xfrm rot="5400000">
              <a:off x="8192774" y="2474881"/>
              <a:ext cx="242290" cy="3250"/>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4" name="Elbow Connector 8"/>
            <p:cNvCxnSpPr>
              <a:stCxn id="11" idx="2"/>
              <a:endCxn id="23" idx="0"/>
            </p:cNvCxnSpPr>
            <p:nvPr/>
          </p:nvCxnSpPr>
          <p:spPr>
            <a:xfrm rot="5400000">
              <a:off x="6962595" y="2488101"/>
              <a:ext cx="217995" cy="1104"/>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8" name="Elbow Connector 8"/>
            <p:cNvCxnSpPr>
              <a:stCxn id="23" idx="2"/>
              <a:endCxn id="131" idx="0"/>
            </p:cNvCxnSpPr>
            <p:nvPr/>
          </p:nvCxnSpPr>
          <p:spPr>
            <a:xfrm rot="16200000" flipH="1">
              <a:off x="6850618" y="3505640"/>
              <a:ext cx="441283" cy="438"/>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0" name="Elbow Connector 8"/>
            <p:cNvCxnSpPr>
              <a:stCxn id="22" idx="2"/>
              <a:endCxn id="25" idx="0"/>
            </p:cNvCxnSpPr>
            <p:nvPr/>
          </p:nvCxnSpPr>
          <p:spPr>
            <a:xfrm rot="5400000">
              <a:off x="4245986" y="3379483"/>
              <a:ext cx="211376" cy="758"/>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sp>
          <p:nvSpPr>
            <p:cNvPr id="53" name="Rectangle 52"/>
            <p:cNvSpPr/>
            <p:nvPr/>
          </p:nvSpPr>
          <p:spPr>
            <a:xfrm>
              <a:off x="4863011" y="3651635"/>
              <a:ext cx="373532" cy="261610"/>
            </a:xfrm>
            <a:prstGeom prst="rect">
              <a:avLst/>
            </a:prstGeom>
          </p:spPr>
          <p:txBody>
            <a:bodyPr wrap="none">
              <a:spAutoFit/>
            </a:bodyPr>
            <a:lstStyle/>
            <a:p>
              <a:r>
                <a:rPr lang="en-US" sz="1100" b="1" dirty="0" smtClean="0">
                  <a:latin typeface="Comic Sans MS"/>
                </a:rPr>
                <a:t>No</a:t>
              </a:r>
              <a:endParaRPr lang="en-US" sz="1100" dirty="0"/>
            </a:p>
          </p:txBody>
        </p:sp>
        <p:sp>
          <p:nvSpPr>
            <p:cNvPr id="54" name="Rectangle 53"/>
            <p:cNvSpPr/>
            <p:nvPr/>
          </p:nvSpPr>
          <p:spPr>
            <a:xfrm>
              <a:off x="3933143" y="4267865"/>
              <a:ext cx="421816" cy="261610"/>
            </a:xfrm>
            <a:prstGeom prst="rect">
              <a:avLst/>
            </a:prstGeom>
          </p:spPr>
          <p:txBody>
            <a:bodyPr wrap="none">
              <a:spAutoFit/>
            </a:bodyPr>
            <a:lstStyle/>
            <a:p>
              <a:r>
                <a:rPr lang="en-US" sz="1100" b="1" dirty="0" smtClean="0">
                  <a:latin typeface="Comic Sans MS"/>
                </a:rPr>
                <a:t>Yes</a:t>
              </a:r>
              <a:endParaRPr lang="en-US" sz="1100" dirty="0"/>
            </a:p>
          </p:txBody>
        </p:sp>
        <p:cxnSp>
          <p:nvCxnSpPr>
            <p:cNvPr id="61" name="Elbow Connector 8"/>
            <p:cNvCxnSpPr>
              <a:stCxn id="25" idx="2"/>
              <a:endCxn id="171" idx="0"/>
            </p:cNvCxnSpPr>
            <p:nvPr/>
          </p:nvCxnSpPr>
          <p:spPr>
            <a:xfrm rot="5400000">
              <a:off x="4216451" y="4443354"/>
              <a:ext cx="269688" cy="1"/>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7" name="Elbow Connector 8"/>
            <p:cNvCxnSpPr>
              <a:stCxn id="25" idx="3"/>
              <a:endCxn id="114" idx="1"/>
            </p:cNvCxnSpPr>
            <p:nvPr/>
          </p:nvCxnSpPr>
          <p:spPr>
            <a:xfrm flipV="1">
              <a:off x="4931077" y="3894837"/>
              <a:ext cx="260626" cy="2193"/>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sp>
          <p:nvSpPr>
            <p:cNvPr id="118" name="Rounded Rectangle 117"/>
            <p:cNvSpPr/>
            <p:nvPr/>
          </p:nvSpPr>
          <p:spPr bwMode="auto">
            <a:xfrm>
              <a:off x="1790195" y="4578197"/>
              <a:ext cx="1065255" cy="687567"/>
            </a:xfrm>
            <a:prstGeom prst="roundRect">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normAutofit/>
            </a:bodyPr>
            <a:lstStyle/>
            <a:p>
              <a:pPr algn="ctr"/>
              <a:r>
                <a:rPr lang="en-US" sz="1100" b="1" dirty="0" smtClean="0">
                  <a:solidFill>
                    <a:schemeClr val="tx1"/>
                  </a:solidFill>
                  <a:latin typeface="Comic Sans MS"/>
                </a:rPr>
                <a:t>Allow Others To Enter</a:t>
              </a:r>
              <a:endParaRPr lang="en-US" sz="1100" b="1" dirty="0">
                <a:solidFill>
                  <a:schemeClr val="tx1"/>
                </a:solidFill>
                <a:latin typeface="Comic Sans MS"/>
              </a:endParaRPr>
            </a:p>
          </p:txBody>
        </p:sp>
        <p:cxnSp>
          <p:nvCxnSpPr>
            <p:cNvPr id="137" name="Elbow Connector 8"/>
            <p:cNvCxnSpPr>
              <a:stCxn id="118" idx="0"/>
              <a:endCxn id="6" idx="1"/>
            </p:cNvCxnSpPr>
            <p:nvPr/>
          </p:nvCxnSpPr>
          <p:spPr>
            <a:xfrm rot="5400000" flipH="1" flipV="1">
              <a:off x="821518" y="2856914"/>
              <a:ext cx="3222589" cy="219978"/>
            </a:xfrm>
            <a:prstGeom prst="bentConnector2">
              <a:avLst/>
            </a:prstGeom>
            <a:ln>
              <a:prstDash val="sysDash"/>
              <a:tailEnd type="arrow"/>
            </a:ln>
          </p:spPr>
          <p:style>
            <a:lnRef idx="2">
              <a:schemeClr val="accent1"/>
            </a:lnRef>
            <a:fillRef idx="0">
              <a:schemeClr val="accent1"/>
            </a:fillRef>
            <a:effectRef idx="1">
              <a:schemeClr val="accent1"/>
            </a:effectRef>
            <a:fontRef idx="minor">
              <a:schemeClr val="tx1"/>
            </a:fontRef>
          </p:style>
        </p:cxnSp>
        <p:grpSp>
          <p:nvGrpSpPr>
            <p:cNvPr id="143" name="Group 142"/>
            <p:cNvGrpSpPr/>
            <p:nvPr/>
          </p:nvGrpSpPr>
          <p:grpSpPr>
            <a:xfrm>
              <a:off x="8046824" y="3726360"/>
              <a:ext cx="572760" cy="357815"/>
              <a:chOff x="4436605" y="1906098"/>
              <a:chExt cx="572760" cy="357815"/>
            </a:xfrm>
          </p:grpSpPr>
          <p:sp>
            <p:nvSpPr>
              <p:cNvPr id="144" name="Merge 143"/>
              <p:cNvSpPr/>
              <p:nvPr/>
            </p:nvSpPr>
            <p:spPr bwMode="auto">
              <a:xfrm>
                <a:off x="4436605" y="1918694"/>
                <a:ext cx="532958" cy="345219"/>
              </a:xfrm>
              <a:prstGeom prst="flowChartMerge">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145" name="Rectangle 144"/>
              <p:cNvSpPr/>
              <p:nvPr/>
            </p:nvSpPr>
            <p:spPr>
              <a:xfrm flipH="1">
                <a:off x="4534496" y="1906098"/>
                <a:ext cx="474869" cy="261610"/>
              </a:xfrm>
              <a:prstGeom prst="rect">
                <a:avLst/>
              </a:prstGeom>
            </p:spPr>
            <p:txBody>
              <a:bodyPr wrap="square">
                <a:spAutoFit/>
              </a:bodyPr>
              <a:lstStyle/>
              <a:p>
                <a:r>
                  <a:rPr lang="en-US" sz="1100" b="1" dirty="0" smtClean="0">
                    <a:latin typeface="Comic Sans MS"/>
                  </a:rPr>
                  <a:t>P2</a:t>
                </a:r>
                <a:endParaRPr lang="en-US" sz="1100" dirty="0"/>
              </a:p>
            </p:txBody>
          </p:sp>
        </p:grpSp>
        <p:sp>
          <p:nvSpPr>
            <p:cNvPr id="148" name="Rectangle 147"/>
            <p:cNvSpPr/>
            <p:nvPr/>
          </p:nvSpPr>
          <p:spPr>
            <a:xfrm>
              <a:off x="3940324" y="3611886"/>
              <a:ext cx="885992" cy="600164"/>
            </a:xfrm>
            <a:prstGeom prst="rect">
              <a:avLst/>
            </a:prstGeom>
          </p:spPr>
          <p:txBody>
            <a:bodyPr wrap="none">
              <a:spAutoFit/>
            </a:bodyPr>
            <a:lstStyle/>
            <a:p>
              <a:pPr algn="ctr"/>
              <a:r>
                <a:rPr lang="en-US" sz="1100" b="1" dirty="0" smtClean="0">
                  <a:latin typeface="Comic Sans MS"/>
                </a:rPr>
                <a:t>Qualified</a:t>
              </a:r>
            </a:p>
            <a:p>
              <a:pPr algn="ctr"/>
              <a:r>
                <a:rPr lang="en-US" sz="1100" b="1" dirty="0" smtClean="0">
                  <a:latin typeface="Comic Sans MS"/>
                </a:rPr>
                <a:t>Laser</a:t>
              </a:r>
            </a:p>
            <a:p>
              <a:pPr algn="ctr"/>
              <a:r>
                <a:rPr lang="en-US" sz="1100" b="1" dirty="0" smtClean="0">
                  <a:latin typeface="Comic Sans MS"/>
                </a:rPr>
                <a:t>Operator?</a:t>
              </a:r>
              <a:endParaRPr lang="en-US" sz="1100" b="1" dirty="0">
                <a:latin typeface="Comic Sans MS"/>
              </a:endParaRPr>
            </a:p>
          </p:txBody>
        </p:sp>
        <p:grpSp>
          <p:nvGrpSpPr>
            <p:cNvPr id="159" name="Group 158"/>
            <p:cNvGrpSpPr/>
            <p:nvPr/>
          </p:nvGrpSpPr>
          <p:grpSpPr>
            <a:xfrm>
              <a:off x="1728059" y="1184741"/>
              <a:ext cx="559769" cy="356262"/>
              <a:chOff x="8390366" y="3070087"/>
              <a:chExt cx="559769" cy="356262"/>
            </a:xfrm>
          </p:grpSpPr>
          <p:sp>
            <p:nvSpPr>
              <p:cNvPr id="160" name="Oval 159"/>
              <p:cNvSpPr/>
              <p:nvPr/>
            </p:nvSpPr>
            <p:spPr bwMode="auto">
              <a:xfrm>
                <a:off x="8427944" y="3070087"/>
                <a:ext cx="451012" cy="356262"/>
              </a:xfrm>
              <a:prstGeom prst="ellipse">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161" name="Rectangle 160"/>
              <p:cNvSpPr/>
              <p:nvPr/>
            </p:nvSpPr>
            <p:spPr>
              <a:xfrm>
                <a:off x="8390366" y="3118888"/>
                <a:ext cx="559769" cy="261610"/>
              </a:xfrm>
              <a:prstGeom prst="rect">
                <a:avLst/>
              </a:prstGeom>
            </p:spPr>
            <p:txBody>
              <a:bodyPr wrap="none">
                <a:spAutoFit/>
              </a:bodyPr>
              <a:lstStyle/>
              <a:p>
                <a:r>
                  <a:rPr lang="en-US" sz="1100" b="1" dirty="0" smtClean="0">
                    <a:latin typeface="Comic Sans MS"/>
                  </a:rPr>
                  <a:t>Start</a:t>
                </a:r>
                <a:endParaRPr lang="en-US" sz="1100" dirty="0"/>
              </a:p>
            </p:txBody>
          </p:sp>
        </p:grpSp>
        <p:cxnSp>
          <p:nvCxnSpPr>
            <p:cNvPr id="165" name="Elbow Connector 8"/>
            <p:cNvCxnSpPr>
              <a:stCxn id="160" idx="6"/>
              <a:endCxn id="6" idx="1"/>
            </p:cNvCxnSpPr>
            <p:nvPr/>
          </p:nvCxnSpPr>
          <p:spPr>
            <a:xfrm flipV="1">
              <a:off x="2216649" y="1355608"/>
              <a:ext cx="326152" cy="7264"/>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sp>
          <p:nvSpPr>
            <p:cNvPr id="171" name="Rounded Rectangle 170"/>
            <p:cNvSpPr/>
            <p:nvPr/>
          </p:nvSpPr>
          <p:spPr bwMode="auto">
            <a:xfrm>
              <a:off x="3818666" y="4578198"/>
              <a:ext cx="1065255" cy="687567"/>
            </a:xfrm>
            <a:prstGeom prst="roundRect">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normAutofit/>
            </a:bodyPr>
            <a:lstStyle/>
            <a:p>
              <a:pPr algn="ctr"/>
              <a:r>
                <a:rPr lang="en-US" sz="1100" b="1" dirty="0" smtClean="0">
                  <a:solidFill>
                    <a:schemeClr val="tx1"/>
                  </a:solidFill>
                  <a:latin typeface="Comic Sans MS"/>
                </a:rPr>
                <a:t>Enter </a:t>
              </a:r>
              <a:r>
                <a:rPr lang="en-US" sz="1100" b="1" dirty="0" smtClean="0">
                  <a:solidFill>
                    <a:schemeClr val="tx1"/>
                  </a:solidFill>
                  <a:latin typeface="Comic Sans MS"/>
                </a:rPr>
                <a:t>Enclosure (Open Door)</a:t>
              </a:r>
              <a:endParaRPr lang="en-US" sz="1100" b="1" dirty="0">
                <a:solidFill>
                  <a:schemeClr val="tx1"/>
                </a:solidFill>
                <a:latin typeface="Comic Sans MS"/>
              </a:endParaRPr>
            </a:p>
          </p:txBody>
        </p:sp>
        <p:cxnSp>
          <p:nvCxnSpPr>
            <p:cNvPr id="212" name="Elbow Connector 8"/>
            <p:cNvCxnSpPr>
              <a:stCxn id="171" idx="2"/>
              <a:endCxn id="118" idx="2"/>
            </p:cNvCxnSpPr>
            <p:nvPr/>
          </p:nvCxnSpPr>
          <p:spPr>
            <a:xfrm rot="5400000" flipH="1">
              <a:off x="3337058" y="4251530"/>
              <a:ext cx="1" cy="2028471"/>
            </a:xfrm>
            <a:prstGeom prst="bentConnector3">
              <a:avLst>
                <a:gd name="adj1" fmla="val -22860000000"/>
              </a:avLst>
            </a:prstGeom>
            <a:ln>
              <a:prstDash val="sysDash"/>
              <a:tailEnd type="arrow"/>
            </a:ln>
          </p:spPr>
          <p:style>
            <a:lnRef idx="2">
              <a:schemeClr val="accent1"/>
            </a:lnRef>
            <a:fillRef idx="0">
              <a:schemeClr val="accent1"/>
            </a:fillRef>
            <a:effectRef idx="1">
              <a:schemeClr val="accent1"/>
            </a:effectRef>
            <a:fontRef idx="minor">
              <a:schemeClr val="tx1"/>
            </a:fontRef>
          </p:style>
        </p:cxnSp>
        <p:sp>
          <p:nvSpPr>
            <p:cNvPr id="109" name="Rounded Rectangle 108"/>
            <p:cNvSpPr/>
            <p:nvPr/>
          </p:nvSpPr>
          <p:spPr bwMode="auto">
            <a:xfrm>
              <a:off x="7779666" y="2597651"/>
              <a:ext cx="1065255" cy="687567"/>
            </a:xfrm>
            <a:prstGeom prst="roundRect">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normAutofit/>
            </a:bodyPr>
            <a:lstStyle/>
            <a:p>
              <a:pPr algn="ctr"/>
              <a:r>
                <a:rPr lang="en-US" sz="1100" b="1" dirty="0" smtClean="0">
                  <a:solidFill>
                    <a:schemeClr val="tx1"/>
                  </a:solidFill>
                  <a:latin typeface="Comic Sans MS"/>
                </a:rPr>
                <a:t>Sound Local Alarm</a:t>
              </a:r>
              <a:endParaRPr lang="en-US" sz="1100" b="1" dirty="0">
                <a:solidFill>
                  <a:schemeClr val="tx1"/>
                </a:solidFill>
                <a:latin typeface="Comic Sans MS"/>
              </a:endParaRPr>
            </a:p>
          </p:txBody>
        </p:sp>
        <p:cxnSp>
          <p:nvCxnSpPr>
            <p:cNvPr id="110" name="Elbow Connector 8"/>
            <p:cNvCxnSpPr>
              <a:stCxn id="109" idx="2"/>
              <a:endCxn id="144" idx="0"/>
            </p:cNvCxnSpPr>
            <p:nvPr/>
          </p:nvCxnSpPr>
          <p:spPr>
            <a:xfrm rot="16200000" flipH="1">
              <a:off x="8085929" y="3511582"/>
              <a:ext cx="453738" cy="1009"/>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sp>
          <p:nvSpPr>
            <p:cNvPr id="114" name="Rounded Rectangle 113"/>
            <p:cNvSpPr/>
            <p:nvPr/>
          </p:nvSpPr>
          <p:spPr bwMode="auto">
            <a:xfrm>
              <a:off x="5191703" y="3551053"/>
              <a:ext cx="1065255" cy="687567"/>
            </a:xfrm>
            <a:prstGeom prst="roundRect">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normAutofit/>
            </a:bodyPr>
            <a:lstStyle/>
            <a:p>
              <a:pPr algn="ctr"/>
              <a:r>
                <a:rPr lang="en-US" sz="1100" b="1" dirty="0" smtClean="0">
                  <a:solidFill>
                    <a:schemeClr val="tx1"/>
                  </a:solidFill>
                  <a:latin typeface="Comic Sans MS"/>
                </a:rPr>
                <a:t>Ignore Swipe In</a:t>
              </a:r>
              <a:endParaRPr lang="en-US" sz="1100" b="1" dirty="0">
                <a:solidFill>
                  <a:schemeClr val="tx1"/>
                </a:solidFill>
                <a:latin typeface="Comic Sans MS"/>
              </a:endParaRPr>
            </a:p>
          </p:txBody>
        </p:sp>
        <p:sp>
          <p:nvSpPr>
            <p:cNvPr id="115" name="Rounded Rectangle 114"/>
            <p:cNvSpPr/>
            <p:nvPr/>
          </p:nvSpPr>
          <p:spPr bwMode="auto">
            <a:xfrm>
              <a:off x="3814977" y="5681610"/>
              <a:ext cx="1065255" cy="687567"/>
            </a:xfrm>
            <a:prstGeom prst="roundRect">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normAutofit/>
            </a:bodyPr>
            <a:lstStyle/>
            <a:p>
              <a:pPr algn="ctr"/>
              <a:r>
                <a:rPr lang="en-US" sz="1100" b="1" dirty="0" smtClean="0">
                  <a:solidFill>
                    <a:schemeClr val="tx1"/>
                  </a:solidFill>
                  <a:latin typeface="Comic Sans MS"/>
                </a:rPr>
                <a:t>Do Work Permit Tasks</a:t>
              </a:r>
              <a:endParaRPr lang="en-US" sz="1100" b="1" dirty="0">
                <a:solidFill>
                  <a:schemeClr val="tx1"/>
                </a:solidFill>
                <a:latin typeface="Comic Sans MS"/>
              </a:endParaRPr>
            </a:p>
          </p:txBody>
        </p:sp>
        <p:cxnSp>
          <p:nvCxnSpPr>
            <p:cNvPr id="120" name="Elbow Connector 8"/>
            <p:cNvCxnSpPr>
              <a:stCxn id="171" idx="2"/>
              <a:endCxn id="115" idx="0"/>
            </p:cNvCxnSpPr>
            <p:nvPr/>
          </p:nvCxnSpPr>
          <p:spPr>
            <a:xfrm rot="5400000">
              <a:off x="4141528" y="5471843"/>
              <a:ext cx="415845" cy="3689"/>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grpSp>
          <p:nvGrpSpPr>
            <p:cNvPr id="123" name="Group 122"/>
            <p:cNvGrpSpPr/>
            <p:nvPr/>
          </p:nvGrpSpPr>
          <p:grpSpPr>
            <a:xfrm>
              <a:off x="5454520" y="4622023"/>
              <a:ext cx="559769" cy="356262"/>
              <a:chOff x="8390366" y="3070087"/>
              <a:chExt cx="559769" cy="356262"/>
            </a:xfrm>
          </p:grpSpPr>
          <p:sp>
            <p:nvSpPr>
              <p:cNvPr id="124" name="Oval 123"/>
              <p:cNvSpPr/>
              <p:nvPr/>
            </p:nvSpPr>
            <p:spPr bwMode="auto">
              <a:xfrm>
                <a:off x="8427944" y="3070087"/>
                <a:ext cx="451012" cy="356262"/>
              </a:xfrm>
              <a:prstGeom prst="ellipse">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125" name="Rectangle 124"/>
              <p:cNvSpPr/>
              <p:nvPr/>
            </p:nvSpPr>
            <p:spPr>
              <a:xfrm>
                <a:off x="8390366" y="3118888"/>
                <a:ext cx="559769" cy="261610"/>
              </a:xfrm>
              <a:prstGeom prst="rect">
                <a:avLst/>
              </a:prstGeom>
            </p:spPr>
            <p:txBody>
              <a:bodyPr wrap="none">
                <a:spAutoFit/>
              </a:bodyPr>
              <a:lstStyle/>
              <a:p>
                <a:r>
                  <a:rPr lang="en-US" sz="1100" b="1" dirty="0" smtClean="0">
                    <a:latin typeface="Comic Sans MS"/>
                  </a:rPr>
                  <a:t>Start</a:t>
                </a:r>
                <a:endParaRPr lang="en-US" sz="1100" dirty="0"/>
              </a:p>
            </p:txBody>
          </p:sp>
        </p:grpSp>
        <p:cxnSp>
          <p:nvCxnSpPr>
            <p:cNvPr id="126" name="Elbow Connector 8"/>
            <p:cNvCxnSpPr>
              <a:stCxn id="114" idx="2"/>
              <a:endCxn id="124" idx="0"/>
            </p:cNvCxnSpPr>
            <p:nvPr/>
          </p:nvCxnSpPr>
          <p:spPr>
            <a:xfrm rot="5400000">
              <a:off x="5529267" y="4426958"/>
              <a:ext cx="383403" cy="6727"/>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grpSp>
          <p:nvGrpSpPr>
            <p:cNvPr id="224" name="Group 223"/>
            <p:cNvGrpSpPr/>
            <p:nvPr/>
          </p:nvGrpSpPr>
          <p:grpSpPr>
            <a:xfrm>
              <a:off x="6804999" y="3713905"/>
              <a:ext cx="572760" cy="357815"/>
              <a:chOff x="6311722" y="4477991"/>
              <a:chExt cx="572760" cy="357815"/>
            </a:xfrm>
          </p:grpSpPr>
          <p:sp>
            <p:nvSpPr>
              <p:cNvPr id="131" name="Merge 143"/>
              <p:cNvSpPr/>
              <p:nvPr/>
            </p:nvSpPr>
            <p:spPr bwMode="auto">
              <a:xfrm>
                <a:off x="6311722" y="4490587"/>
                <a:ext cx="532958" cy="345219"/>
              </a:xfrm>
              <a:prstGeom prst="flowChartMerge">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133" name="Rectangle 132"/>
              <p:cNvSpPr/>
              <p:nvPr/>
            </p:nvSpPr>
            <p:spPr>
              <a:xfrm flipH="1">
                <a:off x="6409613" y="4477991"/>
                <a:ext cx="474869" cy="261610"/>
              </a:xfrm>
              <a:prstGeom prst="rect">
                <a:avLst/>
              </a:prstGeom>
            </p:spPr>
            <p:txBody>
              <a:bodyPr wrap="square">
                <a:spAutoFit/>
              </a:bodyPr>
              <a:lstStyle/>
              <a:p>
                <a:r>
                  <a:rPr lang="en-US" sz="1100" b="1" dirty="0" smtClean="0">
                    <a:latin typeface="Comic Sans MS"/>
                  </a:rPr>
                  <a:t>P1</a:t>
                </a:r>
                <a:endParaRPr lang="en-US" sz="1100" dirty="0"/>
              </a:p>
            </p:txBody>
          </p:sp>
        </p:grpSp>
        <p:sp>
          <p:nvSpPr>
            <p:cNvPr id="251" name="Rounded Rectangle 250"/>
            <p:cNvSpPr/>
            <p:nvPr/>
          </p:nvSpPr>
          <p:spPr bwMode="auto">
            <a:xfrm>
              <a:off x="1594108" y="864296"/>
              <a:ext cx="7280219" cy="5554985"/>
            </a:xfrm>
            <a:prstGeom prst="roundRect">
              <a:avLst/>
            </a:prstGeom>
            <a:noFill/>
            <a:ln w="317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p>
          </p:txBody>
        </p:sp>
      </p:grpSp>
      <p:cxnSp>
        <p:nvCxnSpPr>
          <p:cNvPr id="163" name="Elbow Connector 8"/>
          <p:cNvCxnSpPr>
            <a:stCxn id="151" idx="3"/>
            <a:endCxn id="160" idx="2"/>
          </p:cNvCxnSpPr>
          <p:nvPr/>
        </p:nvCxnSpPr>
        <p:spPr>
          <a:xfrm>
            <a:off x="1522788" y="1360832"/>
            <a:ext cx="242849" cy="2040"/>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575079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1"/>
          <p:cNvSpPr>
            <a:spLocks noGrp="1"/>
          </p:cNvSpPr>
          <p:nvPr>
            <p:ph type="title"/>
          </p:nvPr>
        </p:nvSpPr>
        <p:spPr>
          <a:xfrm>
            <a:off x="1725613" y="274638"/>
            <a:ext cx="6961187" cy="406400"/>
          </a:xfrm>
        </p:spPr>
        <p:txBody>
          <a:bodyPr/>
          <a:lstStyle/>
          <a:p>
            <a:r>
              <a:rPr lang="en-US" dirty="0"/>
              <a:t>Table or Enclosure </a:t>
            </a:r>
            <a:r>
              <a:rPr lang="en-US" dirty="0" smtClean="0"/>
              <a:t>– Exiting Flowchart</a:t>
            </a:r>
          </a:p>
        </p:txBody>
      </p:sp>
      <p:sp>
        <p:nvSpPr>
          <p:cNvPr id="3076"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8112EE91-D222-40B1-B32C-450EA3FB3CFD}" type="slidenum">
              <a:rPr lang="en-US" smtClean="0">
                <a:solidFill>
                  <a:srgbClr val="898989"/>
                </a:solidFill>
                <a:latin typeface="Calibri" pitchFamily="34" charset="0"/>
              </a:rPr>
              <a:pPr eaLnBrk="1" hangingPunct="1"/>
              <a:t>17</a:t>
            </a:fld>
            <a:endParaRPr lang="en-US" smtClean="0">
              <a:solidFill>
                <a:srgbClr val="898989"/>
              </a:solidFill>
              <a:latin typeface="Calibri" pitchFamily="34" charset="0"/>
            </a:endParaRPr>
          </a:p>
        </p:txBody>
      </p:sp>
      <p:sp>
        <p:nvSpPr>
          <p:cNvPr id="16" name="Date Placeholder 15"/>
          <p:cNvSpPr>
            <a:spLocks noGrp="1"/>
          </p:cNvSpPr>
          <p:nvPr>
            <p:ph type="dt" sz="quarter" idx="10"/>
          </p:nvPr>
        </p:nvSpPr>
        <p:spPr/>
        <p:txBody>
          <a:bodyPr/>
          <a:lstStyle/>
          <a:p>
            <a:pPr>
              <a:defRPr/>
            </a:pPr>
            <a:r>
              <a:rPr lang="en-US" smtClean="0"/>
              <a:t>LIGO-G1200555-V2</a:t>
            </a:r>
            <a:endParaRPr lang="en-US"/>
          </a:p>
        </p:txBody>
      </p:sp>
      <p:grpSp>
        <p:nvGrpSpPr>
          <p:cNvPr id="92" name="Group 91"/>
          <p:cNvGrpSpPr/>
          <p:nvPr/>
        </p:nvGrpSpPr>
        <p:grpSpPr>
          <a:xfrm>
            <a:off x="1255906" y="814192"/>
            <a:ext cx="7387054" cy="5731734"/>
            <a:chOff x="1594108" y="814192"/>
            <a:chExt cx="7387054" cy="5731734"/>
          </a:xfrm>
        </p:grpSpPr>
        <p:sp>
          <p:nvSpPr>
            <p:cNvPr id="6" name="Rounded Rectangle 5"/>
            <p:cNvSpPr/>
            <p:nvPr/>
          </p:nvSpPr>
          <p:spPr bwMode="auto">
            <a:xfrm>
              <a:off x="2812451" y="916262"/>
              <a:ext cx="1018872" cy="687567"/>
            </a:xfrm>
            <a:prstGeom prst="roundRect">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normAutofit/>
            </a:bodyPr>
            <a:lstStyle/>
            <a:p>
              <a:pPr algn="ctr"/>
              <a:r>
                <a:rPr lang="en-US" sz="1100" b="1" dirty="0" smtClean="0">
                  <a:solidFill>
                    <a:schemeClr val="tx1"/>
                  </a:solidFill>
                  <a:latin typeface="Comic Sans MS"/>
                </a:rPr>
                <a:t>Type of Exiting Access</a:t>
              </a:r>
              <a:endParaRPr lang="en-US" sz="1100" b="1" dirty="0">
                <a:solidFill>
                  <a:schemeClr val="tx1"/>
                </a:solidFill>
                <a:latin typeface="Comic Sans MS"/>
              </a:endParaRPr>
            </a:p>
          </p:txBody>
        </p:sp>
        <p:sp>
          <p:nvSpPr>
            <p:cNvPr id="7" name="Rounded Rectangle 6"/>
            <p:cNvSpPr/>
            <p:nvPr/>
          </p:nvSpPr>
          <p:spPr bwMode="auto">
            <a:xfrm>
              <a:off x="4267983" y="1488305"/>
              <a:ext cx="1065255" cy="687567"/>
            </a:xfrm>
            <a:prstGeom prst="roundRect">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normAutofit/>
            </a:bodyPr>
            <a:lstStyle/>
            <a:p>
              <a:pPr algn="ctr"/>
              <a:r>
                <a:rPr lang="en-US" sz="1100" b="1" dirty="0" smtClean="0">
                  <a:solidFill>
                    <a:schemeClr val="tx1"/>
                  </a:solidFill>
                  <a:latin typeface="Comic Sans MS"/>
                </a:rPr>
                <a:t>Normal Exit</a:t>
              </a:r>
              <a:endParaRPr lang="en-US" sz="1100" b="1" dirty="0">
                <a:solidFill>
                  <a:schemeClr val="tx1"/>
                </a:solidFill>
                <a:latin typeface="Comic Sans MS"/>
              </a:endParaRPr>
            </a:p>
          </p:txBody>
        </p:sp>
        <p:cxnSp>
          <p:nvCxnSpPr>
            <p:cNvPr id="9" name="Elbow Connector 8"/>
            <p:cNvCxnSpPr>
              <a:stCxn id="6" idx="3"/>
              <a:endCxn id="7" idx="0"/>
            </p:cNvCxnSpPr>
            <p:nvPr/>
          </p:nvCxnSpPr>
          <p:spPr>
            <a:xfrm>
              <a:off x="3831323" y="1260046"/>
              <a:ext cx="969288" cy="228259"/>
            </a:xfrm>
            <a:prstGeom prst="bentConnector2">
              <a:avLst/>
            </a:prstGeom>
            <a:ln>
              <a:tailEnd type="arrow"/>
            </a:ln>
          </p:spPr>
          <p:style>
            <a:lnRef idx="2">
              <a:schemeClr val="accent1"/>
            </a:lnRef>
            <a:fillRef idx="0">
              <a:schemeClr val="accent1"/>
            </a:fillRef>
            <a:effectRef idx="1">
              <a:schemeClr val="accent1"/>
            </a:effectRef>
            <a:fontRef idx="minor">
              <a:schemeClr val="tx1"/>
            </a:fontRef>
          </p:style>
        </p:cxnSp>
        <p:sp>
          <p:nvSpPr>
            <p:cNvPr id="14" name="Rounded Rectangle 13"/>
            <p:cNvSpPr/>
            <p:nvPr/>
          </p:nvSpPr>
          <p:spPr bwMode="auto">
            <a:xfrm>
              <a:off x="5618792" y="1495656"/>
              <a:ext cx="1067463" cy="687567"/>
            </a:xfrm>
            <a:prstGeom prst="roundRect">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normAutofit/>
            </a:bodyPr>
            <a:lstStyle/>
            <a:p>
              <a:pPr algn="ctr"/>
              <a:r>
                <a:rPr lang="en-US" sz="1100" b="1" dirty="0" smtClean="0">
                  <a:solidFill>
                    <a:schemeClr val="tx1"/>
                  </a:solidFill>
                  <a:latin typeface="Comic Sans MS"/>
                </a:rPr>
                <a:t>Abnormal </a:t>
              </a:r>
              <a:r>
                <a:rPr lang="en-US" sz="1100" b="1" dirty="0" smtClean="0">
                  <a:solidFill>
                    <a:schemeClr val="tx1"/>
                  </a:solidFill>
                  <a:latin typeface="Comic Sans MS"/>
                </a:rPr>
                <a:t>Exit</a:t>
              </a:r>
              <a:endParaRPr lang="en-US" sz="1100" b="1" dirty="0">
                <a:solidFill>
                  <a:schemeClr val="tx1"/>
                </a:solidFill>
                <a:latin typeface="Comic Sans MS"/>
              </a:endParaRPr>
            </a:p>
          </p:txBody>
        </p:sp>
        <p:cxnSp>
          <p:nvCxnSpPr>
            <p:cNvPr id="19" name="Elbow Connector 8"/>
            <p:cNvCxnSpPr>
              <a:stCxn id="6" idx="3"/>
              <a:endCxn id="14" idx="0"/>
            </p:cNvCxnSpPr>
            <p:nvPr/>
          </p:nvCxnSpPr>
          <p:spPr>
            <a:xfrm>
              <a:off x="3831323" y="1260046"/>
              <a:ext cx="2321201" cy="235610"/>
            </a:xfrm>
            <a:prstGeom prst="bentConnector2">
              <a:avLst/>
            </a:prstGeom>
            <a:ln>
              <a:tailEnd type="arrow"/>
            </a:ln>
          </p:spPr>
          <p:style>
            <a:lnRef idx="2">
              <a:schemeClr val="accent1"/>
            </a:lnRef>
            <a:fillRef idx="0">
              <a:schemeClr val="accent1"/>
            </a:fillRef>
            <a:effectRef idx="1">
              <a:schemeClr val="accent1"/>
            </a:effectRef>
            <a:fontRef idx="minor">
              <a:schemeClr val="tx1"/>
            </a:fontRef>
          </p:style>
        </p:cxnSp>
        <p:sp>
          <p:nvSpPr>
            <p:cNvPr id="22" name="Rounded Rectangle 21"/>
            <p:cNvSpPr/>
            <p:nvPr/>
          </p:nvSpPr>
          <p:spPr bwMode="auto">
            <a:xfrm>
              <a:off x="4265775" y="2443086"/>
              <a:ext cx="1065255" cy="712640"/>
            </a:xfrm>
            <a:prstGeom prst="roundRect">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normAutofit/>
            </a:bodyPr>
            <a:lstStyle/>
            <a:p>
              <a:pPr algn="ctr"/>
              <a:r>
                <a:rPr lang="en-US" sz="1100" b="1" dirty="0" smtClean="0">
                  <a:solidFill>
                    <a:schemeClr val="tx1"/>
                  </a:solidFill>
                  <a:latin typeface="Comic Sans MS"/>
                </a:rPr>
                <a:t>Close Enclosure Door</a:t>
              </a:r>
              <a:endParaRPr lang="en-US" sz="1100" b="1" dirty="0" smtClean="0">
                <a:solidFill>
                  <a:schemeClr val="tx1"/>
                </a:solidFill>
                <a:latin typeface="Comic Sans MS"/>
              </a:endParaRPr>
            </a:p>
          </p:txBody>
        </p:sp>
        <p:cxnSp>
          <p:nvCxnSpPr>
            <p:cNvPr id="27" name="Elbow Connector 8"/>
            <p:cNvCxnSpPr>
              <a:stCxn id="7" idx="2"/>
              <a:endCxn id="22" idx="0"/>
            </p:cNvCxnSpPr>
            <p:nvPr/>
          </p:nvCxnSpPr>
          <p:spPr>
            <a:xfrm rot="5400000">
              <a:off x="4665900" y="2308375"/>
              <a:ext cx="267214" cy="2208"/>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0" name="Elbow Connector 8"/>
            <p:cNvCxnSpPr>
              <a:stCxn id="14" idx="2"/>
              <a:endCxn id="66" idx="0"/>
            </p:cNvCxnSpPr>
            <p:nvPr/>
          </p:nvCxnSpPr>
          <p:spPr>
            <a:xfrm rot="5400000">
              <a:off x="4273659" y="2720164"/>
              <a:ext cx="2415806" cy="1341924"/>
            </a:xfrm>
            <a:prstGeom prst="bentConnector3">
              <a:avLst>
                <a:gd name="adj1" fmla="val 85777"/>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1" name="Elbow Connector 8"/>
            <p:cNvCxnSpPr>
              <a:stCxn id="22" idx="2"/>
              <a:endCxn id="63" idx="0"/>
            </p:cNvCxnSpPr>
            <p:nvPr/>
          </p:nvCxnSpPr>
          <p:spPr>
            <a:xfrm rot="16200000" flipH="1">
              <a:off x="4662599" y="3291530"/>
              <a:ext cx="273816" cy="2208"/>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37" name="Elbow Connector 8"/>
            <p:cNvCxnSpPr>
              <a:stCxn id="198" idx="0"/>
              <a:endCxn id="6" idx="1"/>
            </p:cNvCxnSpPr>
            <p:nvPr/>
          </p:nvCxnSpPr>
          <p:spPr>
            <a:xfrm rot="5400000" flipH="1" flipV="1">
              <a:off x="1693533" y="2193755"/>
              <a:ext cx="2052627" cy="185210"/>
            </a:xfrm>
            <a:prstGeom prst="bentConnector2">
              <a:avLst/>
            </a:prstGeom>
            <a:ln>
              <a:prstDash val="sysDash"/>
              <a:tailEnd type="arrow"/>
            </a:ln>
          </p:spPr>
          <p:style>
            <a:lnRef idx="2">
              <a:schemeClr val="accent1"/>
            </a:lnRef>
            <a:fillRef idx="0">
              <a:schemeClr val="accent1"/>
            </a:fillRef>
            <a:effectRef idx="1">
              <a:schemeClr val="accent1"/>
            </a:effectRef>
            <a:fontRef idx="minor">
              <a:schemeClr val="tx1"/>
            </a:fontRef>
          </p:style>
        </p:cxnSp>
        <p:sp>
          <p:nvSpPr>
            <p:cNvPr id="198" name="Rounded Rectangle 197"/>
            <p:cNvSpPr/>
            <p:nvPr/>
          </p:nvSpPr>
          <p:spPr bwMode="auto">
            <a:xfrm>
              <a:off x="2094613" y="3312673"/>
              <a:ext cx="1065255" cy="687567"/>
            </a:xfrm>
            <a:prstGeom prst="roundRect">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normAutofit/>
            </a:bodyPr>
            <a:lstStyle/>
            <a:p>
              <a:pPr algn="ctr"/>
              <a:r>
                <a:rPr lang="en-US" sz="1100" b="1" dirty="0" smtClean="0">
                  <a:solidFill>
                    <a:schemeClr val="tx1"/>
                  </a:solidFill>
                  <a:latin typeface="Comic Sans MS"/>
                </a:rPr>
                <a:t>Allow Others To Exit</a:t>
              </a:r>
              <a:endParaRPr lang="en-US" sz="1100" b="1" dirty="0">
                <a:solidFill>
                  <a:schemeClr val="tx1"/>
                </a:solidFill>
                <a:latin typeface="Comic Sans MS"/>
              </a:endParaRPr>
            </a:p>
          </p:txBody>
        </p:sp>
        <p:cxnSp>
          <p:nvCxnSpPr>
            <p:cNvPr id="200" name="Elbow Connector 8"/>
            <p:cNvCxnSpPr>
              <a:stCxn id="63" idx="2"/>
              <a:endCxn id="198" idx="2"/>
            </p:cNvCxnSpPr>
            <p:nvPr/>
          </p:nvCxnSpPr>
          <p:spPr>
            <a:xfrm rot="5400000" flipH="1">
              <a:off x="3655491" y="2971990"/>
              <a:ext cx="116869" cy="2173370"/>
            </a:xfrm>
            <a:prstGeom prst="bentConnector3">
              <a:avLst>
                <a:gd name="adj1" fmla="val -109860"/>
              </a:avLst>
            </a:prstGeom>
            <a:ln>
              <a:prstDash val="sysDash"/>
              <a:tailEnd type="arrow"/>
            </a:ln>
          </p:spPr>
          <p:style>
            <a:lnRef idx="2">
              <a:schemeClr val="accent1"/>
            </a:lnRef>
            <a:fillRef idx="0">
              <a:schemeClr val="accent1"/>
            </a:fillRef>
            <a:effectRef idx="1">
              <a:schemeClr val="accent1"/>
            </a:effectRef>
            <a:fontRef idx="minor">
              <a:schemeClr val="tx1"/>
            </a:fontRef>
          </p:style>
        </p:cxnSp>
        <p:sp>
          <p:nvSpPr>
            <p:cNvPr id="63" name="Rounded Rectangle 62"/>
            <p:cNvSpPr/>
            <p:nvPr/>
          </p:nvSpPr>
          <p:spPr bwMode="auto">
            <a:xfrm>
              <a:off x="4267983" y="3429542"/>
              <a:ext cx="1065255" cy="687567"/>
            </a:xfrm>
            <a:prstGeom prst="roundRect">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normAutofit/>
            </a:bodyPr>
            <a:lstStyle/>
            <a:p>
              <a:pPr algn="ctr"/>
              <a:r>
                <a:rPr lang="en-US" sz="1100" b="1" dirty="0" smtClean="0">
                  <a:solidFill>
                    <a:schemeClr val="tx1"/>
                  </a:solidFill>
                  <a:latin typeface="Comic Sans MS"/>
                </a:rPr>
                <a:t>Swipe </a:t>
              </a:r>
              <a:r>
                <a:rPr lang="en-US" sz="1100" b="1" dirty="0" smtClean="0">
                  <a:solidFill>
                    <a:schemeClr val="tx1"/>
                  </a:solidFill>
                  <a:latin typeface="Comic Sans MS"/>
                </a:rPr>
                <a:t>Out Enclosure</a:t>
              </a:r>
              <a:endParaRPr lang="en-US" sz="1100" b="1" dirty="0">
                <a:solidFill>
                  <a:schemeClr val="tx1"/>
                </a:solidFill>
                <a:latin typeface="Comic Sans MS"/>
              </a:endParaRPr>
            </a:p>
          </p:txBody>
        </p:sp>
        <p:sp>
          <p:nvSpPr>
            <p:cNvPr id="66" name="Rounded Rectangle 65"/>
            <p:cNvSpPr/>
            <p:nvPr/>
          </p:nvSpPr>
          <p:spPr bwMode="auto">
            <a:xfrm>
              <a:off x="4277972" y="4599029"/>
              <a:ext cx="1065255" cy="687567"/>
            </a:xfrm>
            <a:prstGeom prst="roundRect">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normAutofit/>
            </a:bodyPr>
            <a:lstStyle/>
            <a:p>
              <a:pPr algn="ctr"/>
              <a:r>
                <a:rPr lang="en-US" sz="1100" b="1" dirty="0" smtClean="0">
                  <a:solidFill>
                    <a:schemeClr val="tx1"/>
                  </a:solidFill>
                  <a:latin typeface="Comic Sans MS"/>
                </a:rPr>
                <a:t>Swipe </a:t>
              </a:r>
              <a:r>
                <a:rPr lang="en-US" sz="1100" b="1" dirty="0" smtClean="0">
                  <a:solidFill>
                    <a:schemeClr val="tx1"/>
                  </a:solidFill>
                  <a:latin typeface="Comic Sans MS"/>
                </a:rPr>
                <a:t>Out LVEA or VEA</a:t>
              </a:r>
              <a:endParaRPr lang="en-US" sz="1100" b="1" dirty="0">
                <a:solidFill>
                  <a:schemeClr val="tx1"/>
                </a:solidFill>
                <a:latin typeface="Comic Sans MS"/>
              </a:endParaRPr>
            </a:p>
          </p:txBody>
        </p:sp>
        <p:sp>
          <p:nvSpPr>
            <p:cNvPr id="67" name="Diamond 66"/>
            <p:cNvSpPr/>
            <p:nvPr/>
          </p:nvSpPr>
          <p:spPr bwMode="auto">
            <a:xfrm>
              <a:off x="4231958" y="5521381"/>
              <a:ext cx="1159565" cy="822960"/>
            </a:xfrm>
            <a:prstGeom prst="diamond">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noAutofit/>
            </a:bodyPr>
            <a:lstStyle/>
            <a:p>
              <a:pPr algn="ctr"/>
              <a:endParaRPr lang="en-US" sz="900" b="1" dirty="0">
                <a:solidFill>
                  <a:schemeClr val="tx1"/>
                </a:solidFill>
                <a:latin typeface="Comic Sans MS"/>
              </a:endParaRPr>
            </a:p>
          </p:txBody>
        </p:sp>
        <p:sp>
          <p:nvSpPr>
            <p:cNvPr id="68" name="Rectangle 67"/>
            <p:cNvSpPr/>
            <p:nvPr/>
          </p:nvSpPr>
          <p:spPr>
            <a:xfrm>
              <a:off x="4276736" y="5680153"/>
              <a:ext cx="1120821" cy="415498"/>
            </a:xfrm>
            <a:prstGeom prst="rect">
              <a:avLst/>
            </a:prstGeom>
          </p:spPr>
          <p:txBody>
            <a:bodyPr wrap="none">
              <a:spAutoFit/>
            </a:bodyPr>
            <a:lstStyle/>
            <a:p>
              <a:pPr algn="ctr"/>
              <a:r>
                <a:rPr lang="en-US" sz="1050" b="1" dirty="0" smtClean="0">
                  <a:latin typeface="Comic Sans MS"/>
                </a:rPr>
                <a:t>Anti-pass </a:t>
              </a:r>
            </a:p>
            <a:p>
              <a:pPr algn="ctr"/>
              <a:r>
                <a:rPr lang="en-US" sz="1050" b="1" dirty="0" smtClean="0">
                  <a:latin typeface="Comic Sans MS"/>
                </a:rPr>
                <a:t>Back Enabled?</a:t>
              </a:r>
              <a:endParaRPr lang="en-US" sz="1050" b="1" dirty="0">
                <a:latin typeface="Comic Sans MS"/>
              </a:endParaRPr>
            </a:p>
          </p:txBody>
        </p:sp>
        <p:sp>
          <p:nvSpPr>
            <p:cNvPr id="69" name="Rectangle 68"/>
            <p:cNvSpPr/>
            <p:nvPr/>
          </p:nvSpPr>
          <p:spPr>
            <a:xfrm flipH="1">
              <a:off x="5320384" y="5696006"/>
              <a:ext cx="474869" cy="261610"/>
            </a:xfrm>
            <a:prstGeom prst="rect">
              <a:avLst/>
            </a:prstGeom>
          </p:spPr>
          <p:txBody>
            <a:bodyPr wrap="square">
              <a:spAutoFit/>
            </a:bodyPr>
            <a:lstStyle/>
            <a:p>
              <a:r>
                <a:rPr lang="en-US" sz="1100" b="1" dirty="0" smtClean="0">
                  <a:latin typeface="Comic Sans MS"/>
                </a:rPr>
                <a:t>Yes</a:t>
              </a:r>
              <a:endParaRPr lang="en-US" sz="1100" dirty="0"/>
            </a:p>
          </p:txBody>
        </p:sp>
        <p:cxnSp>
          <p:nvCxnSpPr>
            <p:cNvPr id="71" name="Elbow Connector 8"/>
            <p:cNvCxnSpPr>
              <a:stCxn id="63" idx="2"/>
              <a:endCxn id="66" idx="0"/>
            </p:cNvCxnSpPr>
            <p:nvPr/>
          </p:nvCxnSpPr>
          <p:spPr>
            <a:xfrm rot="16200000" flipH="1">
              <a:off x="4564645" y="4353074"/>
              <a:ext cx="481920" cy="9989"/>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4" name="Elbow Connector 8"/>
            <p:cNvCxnSpPr>
              <a:stCxn id="66" idx="2"/>
              <a:endCxn id="67" idx="0"/>
            </p:cNvCxnSpPr>
            <p:nvPr/>
          </p:nvCxnSpPr>
          <p:spPr>
            <a:xfrm rot="16200000" flipH="1">
              <a:off x="4693778" y="5403417"/>
              <a:ext cx="234785" cy="1141"/>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sp>
          <p:nvSpPr>
            <p:cNvPr id="77" name="Rectangle 76"/>
            <p:cNvSpPr/>
            <p:nvPr/>
          </p:nvSpPr>
          <p:spPr>
            <a:xfrm>
              <a:off x="3906977" y="5680153"/>
              <a:ext cx="373532" cy="261610"/>
            </a:xfrm>
            <a:prstGeom prst="rect">
              <a:avLst/>
            </a:prstGeom>
          </p:spPr>
          <p:txBody>
            <a:bodyPr wrap="none">
              <a:spAutoFit/>
            </a:bodyPr>
            <a:lstStyle/>
            <a:p>
              <a:r>
                <a:rPr lang="en-US" sz="1100" b="1" dirty="0" smtClean="0">
                  <a:latin typeface="Comic Sans MS"/>
                </a:rPr>
                <a:t>No</a:t>
              </a:r>
              <a:endParaRPr lang="en-US" sz="1100" dirty="0"/>
            </a:p>
          </p:txBody>
        </p:sp>
        <p:sp>
          <p:nvSpPr>
            <p:cNvPr id="78" name="Diamond 77"/>
            <p:cNvSpPr/>
            <p:nvPr/>
          </p:nvSpPr>
          <p:spPr bwMode="auto">
            <a:xfrm>
              <a:off x="5699304" y="5521380"/>
              <a:ext cx="1159565" cy="822960"/>
            </a:xfrm>
            <a:prstGeom prst="diamond">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noAutofit/>
            </a:bodyPr>
            <a:lstStyle/>
            <a:p>
              <a:pPr algn="ctr"/>
              <a:endParaRPr lang="en-US" sz="900" b="1" dirty="0">
                <a:solidFill>
                  <a:schemeClr val="tx1"/>
                </a:solidFill>
                <a:latin typeface="Comic Sans MS"/>
              </a:endParaRPr>
            </a:p>
          </p:txBody>
        </p:sp>
        <p:sp>
          <p:nvSpPr>
            <p:cNvPr id="79" name="Rectangle 78"/>
            <p:cNvSpPr/>
            <p:nvPr/>
          </p:nvSpPr>
          <p:spPr>
            <a:xfrm>
              <a:off x="5699304" y="5680153"/>
              <a:ext cx="1194559" cy="415498"/>
            </a:xfrm>
            <a:prstGeom prst="rect">
              <a:avLst/>
            </a:prstGeom>
          </p:spPr>
          <p:txBody>
            <a:bodyPr wrap="none">
              <a:spAutoFit/>
            </a:bodyPr>
            <a:lstStyle/>
            <a:p>
              <a:pPr algn="ctr"/>
              <a:r>
                <a:rPr lang="en-US" sz="1050" b="1" dirty="0" smtClean="0">
                  <a:latin typeface="Comic Sans MS"/>
                </a:rPr>
                <a:t>Anti-pass </a:t>
              </a:r>
            </a:p>
            <a:p>
              <a:pPr algn="ctr"/>
              <a:r>
                <a:rPr lang="en-US" sz="1050" b="1" dirty="0" smtClean="0">
                  <a:latin typeface="Comic Sans MS"/>
                </a:rPr>
                <a:t>Back Signified?</a:t>
              </a:r>
              <a:endParaRPr lang="en-US" sz="1050" b="1" dirty="0">
                <a:latin typeface="Comic Sans MS"/>
              </a:endParaRPr>
            </a:p>
          </p:txBody>
        </p:sp>
        <p:sp>
          <p:nvSpPr>
            <p:cNvPr id="80" name="Rectangle 79"/>
            <p:cNvSpPr/>
            <p:nvPr/>
          </p:nvSpPr>
          <p:spPr>
            <a:xfrm flipH="1">
              <a:off x="6788950" y="5699810"/>
              <a:ext cx="474869" cy="261610"/>
            </a:xfrm>
            <a:prstGeom prst="rect">
              <a:avLst/>
            </a:prstGeom>
          </p:spPr>
          <p:txBody>
            <a:bodyPr wrap="square">
              <a:spAutoFit/>
            </a:bodyPr>
            <a:lstStyle/>
            <a:p>
              <a:r>
                <a:rPr lang="en-US" sz="1100" b="1" dirty="0" smtClean="0">
                  <a:latin typeface="Comic Sans MS"/>
                </a:rPr>
                <a:t>Yes</a:t>
              </a:r>
              <a:endParaRPr lang="en-US" sz="1100" dirty="0"/>
            </a:p>
          </p:txBody>
        </p:sp>
        <p:sp>
          <p:nvSpPr>
            <p:cNvPr id="81" name="Rectangle 80"/>
            <p:cNvSpPr/>
            <p:nvPr/>
          </p:nvSpPr>
          <p:spPr>
            <a:xfrm>
              <a:off x="6295306" y="6284316"/>
              <a:ext cx="373532" cy="261610"/>
            </a:xfrm>
            <a:prstGeom prst="rect">
              <a:avLst/>
            </a:prstGeom>
          </p:spPr>
          <p:txBody>
            <a:bodyPr wrap="none">
              <a:spAutoFit/>
            </a:bodyPr>
            <a:lstStyle/>
            <a:p>
              <a:r>
                <a:rPr lang="en-US" sz="1100" b="1" dirty="0" smtClean="0">
                  <a:latin typeface="Comic Sans MS"/>
                </a:rPr>
                <a:t>No</a:t>
              </a:r>
              <a:endParaRPr lang="en-US" sz="1100" dirty="0"/>
            </a:p>
          </p:txBody>
        </p:sp>
        <p:cxnSp>
          <p:nvCxnSpPr>
            <p:cNvPr id="84" name="Elbow Connector 8"/>
            <p:cNvCxnSpPr>
              <a:stCxn id="67" idx="3"/>
              <a:endCxn id="78" idx="1"/>
            </p:cNvCxnSpPr>
            <p:nvPr/>
          </p:nvCxnSpPr>
          <p:spPr>
            <a:xfrm flipV="1">
              <a:off x="5391523" y="5932860"/>
              <a:ext cx="307781" cy="1"/>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sp>
          <p:nvSpPr>
            <p:cNvPr id="88" name="Oval 87"/>
            <p:cNvSpPr/>
            <p:nvPr/>
          </p:nvSpPr>
          <p:spPr bwMode="auto">
            <a:xfrm>
              <a:off x="2094613" y="1075990"/>
              <a:ext cx="451012" cy="356262"/>
            </a:xfrm>
            <a:prstGeom prst="ellipse">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89" name="Rectangle 88"/>
            <p:cNvSpPr/>
            <p:nvPr/>
          </p:nvSpPr>
          <p:spPr>
            <a:xfrm>
              <a:off x="2061675" y="1124791"/>
              <a:ext cx="559769" cy="261610"/>
            </a:xfrm>
            <a:prstGeom prst="rect">
              <a:avLst/>
            </a:prstGeom>
          </p:spPr>
          <p:txBody>
            <a:bodyPr wrap="none">
              <a:spAutoFit/>
            </a:bodyPr>
            <a:lstStyle/>
            <a:p>
              <a:r>
                <a:rPr lang="en-US" sz="1100" b="1" dirty="0" smtClean="0">
                  <a:latin typeface="Comic Sans MS"/>
                </a:rPr>
                <a:t>Start</a:t>
              </a:r>
              <a:endParaRPr lang="en-US" sz="1100" dirty="0"/>
            </a:p>
          </p:txBody>
        </p:sp>
        <p:cxnSp>
          <p:nvCxnSpPr>
            <p:cNvPr id="90" name="Elbow Connector 8"/>
            <p:cNvCxnSpPr>
              <a:stCxn id="88" idx="6"/>
              <a:endCxn id="6" idx="1"/>
            </p:cNvCxnSpPr>
            <p:nvPr/>
          </p:nvCxnSpPr>
          <p:spPr>
            <a:xfrm>
              <a:off x="2545625" y="1254121"/>
              <a:ext cx="266826" cy="5925"/>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sp>
          <p:nvSpPr>
            <p:cNvPr id="93" name="Oval 92"/>
            <p:cNvSpPr/>
            <p:nvPr/>
          </p:nvSpPr>
          <p:spPr bwMode="auto">
            <a:xfrm>
              <a:off x="7237909" y="5754899"/>
              <a:ext cx="451012" cy="356263"/>
            </a:xfrm>
            <a:prstGeom prst="ellipse">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94" name="Rectangle 93"/>
            <p:cNvSpPr/>
            <p:nvPr/>
          </p:nvSpPr>
          <p:spPr>
            <a:xfrm>
              <a:off x="7318942" y="5803700"/>
              <a:ext cx="268022" cy="261610"/>
            </a:xfrm>
            <a:prstGeom prst="rect">
              <a:avLst/>
            </a:prstGeom>
          </p:spPr>
          <p:txBody>
            <a:bodyPr wrap="none">
              <a:spAutoFit/>
            </a:bodyPr>
            <a:lstStyle/>
            <a:p>
              <a:r>
                <a:rPr lang="en-US" sz="1100" b="1" dirty="0" smtClean="0">
                  <a:latin typeface="Comic Sans MS"/>
                </a:rPr>
                <a:t>b</a:t>
              </a:r>
              <a:endParaRPr lang="en-US" sz="1100" dirty="0"/>
            </a:p>
          </p:txBody>
        </p:sp>
        <p:cxnSp>
          <p:nvCxnSpPr>
            <p:cNvPr id="96" name="Elbow Connector 8"/>
            <p:cNvCxnSpPr>
              <a:stCxn id="78" idx="3"/>
              <a:endCxn id="93" idx="2"/>
            </p:cNvCxnSpPr>
            <p:nvPr/>
          </p:nvCxnSpPr>
          <p:spPr>
            <a:xfrm>
              <a:off x="6858869" y="5932860"/>
              <a:ext cx="379040" cy="171"/>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sp>
          <p:nvSpPr>
            <p:cNvPr id="99" name="Rounded Rectangle 98"/>
            <p:cNvSpPr/>
            <p:nvPr/>
          </p:nvSpPr>
          <p:spPr bwMode="auto">
            <a:xfrm>
              <a:off x="2106811" y="5590721"/>
              <a:ext cx="1065255" cy="687567"/>
            </a:xfrm>
            <a:prstGeom prst="roundRect">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normAutofit/>
            </a:bodyPr>
            <a:lstStyle/>
            <a:p>
              <a:pPr algn="ctr"/>
              <a:r>
                <a:rPr lang="en-US" sz="1100" b="1" dirty="0" smtClean="0">
                  <a:solidFill>
                    <a:schemeClr val="tx1"/>
                  </a:solidFill>
                  <a:latin typeface="Comic Sans MS"/>
                </a:rPr>
                <a:t>Exit LVEA or VEA</a:t>
              </a:r>
              <a:endParaRPr lang="en-US" sz="1100" b="1" dirty="0">
                <a:solidFill>
                  <a:schemeClr val="tx1"/>
                </a:solidFill>
                <a:latin typeface="Comic Sans MS"/>
              </a:endParaRPr>
            </a:p>
          </p:txBody>
        </p:sp>
        <p:cxnSp>
          <p:nvCxnSpPr>
            <p:cNvPr id="102" name="Elbow Connector 8"/>
            <p:cNvCxnSpPr>
              <a:stCxn id="67" idx="1"/>
              <a:endCxn id="99" idx="3"/>
            </p:cNvCxnSpPr>
            <p:nvPr/>
          </p:nvCxnSpPr>
          <p:spPr>
            <a:xfrm rot="10800000" flipV="1">
              <a:off x="3172066" y="5932861"/>
              <a:ext cx="1059892" cy="1644"/>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3" name="Elbow Connector 8"/>
            <p:cNvCxnSpPr>
              <a:stCxn id="78" idx="2"/>
              <a:endCxn id="99" idx="3"/>
            </p:cNvCxnSpPr>
            <p:nvPr/>
          </p:nvCxnSpPr>
          <p:spPr>
            <a:xfrm rot="5400000" flipH="1">
              <a:off x="4520659" y="4585913"/>
              <a:ext cx="409835" cy="3107021"/>
            </a:xfrm>
            <a:prstGeom prst="bentConnector4">
              <a:avLst>
                <a:gd name="adj1" fmla="val -55779"/>
                <a:gd name="adj2" fmla="val 88760"/>
              </a:avLst>
            </a:prstGeom>
            <a:ln>
              <a:tailEnd type="arrow"/>
            </a:ln>
          </p:spPr>
          <p:style>
            <a:lnRef idx="2">
              <a:schemeClr val="accent1"/>
            </a:lnRef>
            <a:fillRef idx="0">
              <a:schemeClr val="accent1"/>
            </a:fillRef>
            <a:effectRef idx="1">
              <a:schemeClr val="accent1"/>
            </a:effectRef>
            <a:fontRef idx="minor">
              <a:schemeClr val="tx1"/>
            </a:fontRef>
          </p:style>
        </p:cxnSp>
        <p:sp>
          <p:nvSpPr>
            <p:cNvPr id="115" name="Rounded Rectangle 114"/>
            <p:cNvSpPr/>
            <p:nvPr/>
          </p:nvSpPr>
          <p:spPr bwMode="auto">
            <a:xfrm>
              <a:off x="6972236" y="1495656"/>
              <a:ext cx="1067463" cy="687567"/>
            </a:xfrm>
            <a:prstGeom prst="roundRect">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normAutofit/>
            </a:bodyPr>
            <a:lstStyle/>
            <a:p>
              <a:pPr algn="ctr"/>
              <a:r>
                <a:rPr lang="en-US" sz="1100" b="1" dirty="0" smtClean="0">
                  <a:solidFill>
                    <a:schemeClr val="tx1"/>
                  </a:solidFill>
                  <a:latin typeface="Comic Sans MS"/>
                </a:rPr>
                <a:t>Emergency </a:t>
              </a:r>
              <a:r>
                <a:rPr lang="en-US" sz="1100" b="1" dirty="0" smtClean="0">
                  <a:solidFill>
                    <a:schemeClr val="tx1"/>
                  </a:solidFill>
                  <a:latin typeface="Comic Sans MS"/>
                </a:rPr>
                <a:t>Exit</a:t>
              </a:r>
              <a:endParaRPr lang="en-US" sz="1100" b="1" dirty="0">
                <a:solidFill>
                  <a:schemeClr val="tx1"/>
                </a:solidFill>
                <a:latin typeface="Comic Sans MS"/>
              </a:endParaRPr>
            </a:p>
          </p:txBody>
        </p:sp>
        <p:cxnSp>
          <p:nvCxnSpPr>
            <p:cNvPr id="116" name="Elbow Connector 8"/>
            <p:cNvCxnSpPr>
              <a:stCxn id="6" idx="3"/>
              <a:endCxn id="115" idx="0"/>
            </p:cNvCxnSpPr>
            <p:nvPr/>
          </p:nvCxnSpPr>
          <p:spPr>
            <a:xfrm>
              <a:off x="3831323" y="1260046"/>
              <a:ext cx="3674645" cy="235610"/>
            </a:xfrm>
            <a:prstGeom prst="bentConnector2">
              <a:avLst/>
            </a:prstGeom>
            <a:ln>
              <a:tailEnd type="arrow"/>
            </a:ln>
          </p:spPr>
          <p:style>
            <a:lnRef idx="2">
              <a:schemeClr val="accent1"/>
            </a:lnRef>
            <a:fillRef idx="0">
              <a:schemeClr val="accent1"/>
            </a:fillRef>
            <a:effectRef idx="1">
              <a:schemeClr val="accent1"/>
            </a:effectRef>
            <a:fontRef idx="minor">
              <a:schemeClr val="tx1"/>
            </a:fontRef>
          </p:style>
        </p:cxnSp>
        <p:sp>
          <p:nvSpPr>
            <p:cNvPr id="117" name="Rounded Rectangle 116"/>
            <p:cNvSpPr/>
            <p:nvPr/>
          </p:nvSpPr>
          <p:spPr bwMode="auto">
            <a:xfrm>
              <a:off x="6972236" y="2401218"/>
              <a:ext cx="1065255" cy="687567"/>
            </a:xfrm>
            <a:prstGeom prst="roundRect">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normAutofit/>
            </a:bodyPr>
            <a:lstStyle/>
            <a:p>
              <a:pPr algn="ctr"/>
              <a:r>
                <a:rPr lang="en-US" sz="1100" b="1" dirty="0" smtClean="0">
                  <a:solidFill>
                    <a:schemeClr val="tx1"/>
                  </a:solidFill>
                  <a:latin typeface="Comic Sans MS"/>
                </a:rPr>
                <a:t>Push any </a:t>
              </a:r>
            </a:p>
            <a:p>
              <a:pPr algn="ctr"/>
              <a:r>
                <a:rPr lang="en-US" sz="1100" b="1" dirty="0" smtClean="0">
                  <a:solidFill>
                    <a:schemeClr val="tx1"/>
                  </a:solidFill>
                  <a:latin typeface="Comic Sans MS"/>
                </a:rPr>
                <a:t>E-Stop</a:t>
              </a:r>
              <a:endParaRPr lang="en-US" sz="1100" b="1" dirty="0">
                <a:solidFill>
                  <a:schemeClr val="tx1"/>
                </a:solidFill>
                <a:latin typeface="Comic Sans MS"/>
              </a:endParaRPr>
            </a:p>
          </p:txBody>
        </p:sp>
        <p:cxnSp>
          <p:nvCxnSpPr>
            <p:cNvPr id="118" name="Elbow Connector 8"/>
            <p:cNvCxnSpPr>
              <a:stCxn id="115" idx="2"/>
              <a:endCxn id="117" idx="0"/>
            </p:cNvCxnSpPr>
            <p:nvPr/>
          </p:nvCxnSpPr>
          <p:spPr>
            <a:xfrm rot="5400000">
              <a:off x="7396419" y="2291668"/>
              <a:ext cx="217995" cy="1104"/>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19" name="Elbow Connector 8"/>
            <p:cNvCxnSpPr>
              <a:stCxn id="117" idx="2"/>
              <a:endCxn id="121" idx="0"/>
            </p:cNvCxnSpPr>
            <p:nvPr/>
          </p:nvCxnSpPr>
          <p:spPr>
            <a:xfrm rot="16200000" flipH="1">
              <a:off x="7359598" y="3234051"/>
              <a:ext cx="290971" cy="438"/>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grpSp>
          <p:nvGrpSpPr>
            <p:cNvPr id="120" name="Group 119"/>
            <p:cNvGrpSpPr/>
            <p:nvPr/>
          </p:nvGrpSpPr>
          <p:grpSpPr>
            <a:xfrm>
              <a:off x="7238823" y="3367160"/>
              <a:ext cx="572760" cy="357815"/>
              <a:chOff x="6311722" y="4477991"/>
              <a:chExt cx="572760" cy="357815"/>
            </a:xfrm>
          </p:grpSpPr>
          <p:sp>
            <p:nvSpPr>
              <p:cNvPr id="121" name="Merge 143"/>
              <p:cNvSpPr/>
              <p:nvPr/>
            </p:nvSpPr>
            <p:spPr bwMode="auto">
              <a:xfrm>
                <a:off x="6311722" y="4490587"/>
                <a:ext cx="532958" cy="345219"/>
              </a:xfrm>
              <a:prstGeom prst="flowChartMerge">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122" name="Rectangle 121"/>
              <p:cNvSpPr/>
              <p:nvPr/>
            </p:nvSpPr>
            <p:spPr>
              <a:xfrm flipH="1">
                <a:off x="6409613" y="4477991"/>
                <a:ext cx="474869" cy="261610"/>
              </a:xfrm>
              <a:prstGeom prst="rect">
                <a:avLst/>
              </a:prstGeom>
            </p:spPr>
            <p:txBody>
              <a:bodyPr wrap="square">
                <a:spAutoFit/>
              </a:bodyPr>
              <a:lstStyle/>
              <a:p>
                <a:r>
                  <a:rPr lang="en-US" sz="1100" b="1" dirty="0" smtClean="0">
                    <a:latin typeface="Comic Sans MS"/>
                  </a:rPr>
                  <a:t>P1</a:t>
                </a:r>
                <a:endParaRPr lang="en-US" sz="1100" dirty="0"/>
              </a:p>
            </p:txBody>
          </p:sp>
        </p:grpSp>
        <p:grpSp>
          <p:nvGrpSpPr>
            <p:cNvPr id="65" name="Group 64"/>
            <p:cNvGrpSpPr/>
            <p:nvPr/>
          </p:nvGrpSpPr>
          <p:grpSpPr>
            <a:xfrm>
              <a:off x="3605817" y="2086823"/>
              <a:ext cx="451012" cy="356263"/>
              <a:chOff x="5391063" y="5727788"/>
              <a:chExt cx="451012" cy="356263"/>
            </a:xfrm>
          </p:grpSpPr>
          <p:sp>
            <p:nvSpPr>
              <p:cNvPr id="129" name="Oval 128"/>
              <p:cNvSpPr/>
              <p:nvPr/>
            </p:nvSpPr>
            <p:spPr bwMode="auto">
              <a:xfrm>
                <a:off x="5391063" y="5727788"/>
                <a:ext cx="451012" cy="356263"/>
              </a:xfrm>
              <a:prstGeom prst="ellipse">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130" name="Rectangle 129"/>
              <p:cNvSpPr/>
              <p:nvPr/>
            </p:nvSpPr>
            <p:spPr>
              <a:xfrm>
                <a:off x="5472096" y="5776589"/>
                <a:ext cx="268022" cy="261610"/>
              </a:xfrm>
              <a:prstGeom prst="rect">
                <a:avLst/>
              </a:prstGeom>
            </p:spPr>
            <p:txBody>
              <a:bodyPr wrap="none">
                <a:spAutoFit/>
              </a:bodyPr>
              <a:lstStyle/>
              <a:p>
                <a:r>
                  <a:rPr lang="en-US" sz="1100" b="1" dirty="0" smtClean="0">
                    <a:latin typeface="Comic Sans MS"/>
                  </a:rPr>
                  <a:t>b</a:t>
                </a:r>
                <a:endParaRPr lang="en-US" sz="1100" dirty="0"/>
              </a:p>
            </p:txBody>
          </p:sp>
        </p:grpSp>
        <p:cxnSp>
          <p:nvCxnSpPr>
            <p:cNvPr id="132" name="Elbow Connector 8"/>
            <p:cNvCxnSpPr>
              <a:stCxn id="129" idx="6"/>
              <a:endCxn id="22" idx="0"/>
            </p:cNvCxnSpPr>
            <p:nvPr/>
          </p:nvCxnSpPr>
          <p:spPr>
            <a:xfrm>
              <a:off x="4056829" y="2264955"/>
              <a:ext cx="741574" cy="178131"/>
            </a:xfrm>
            <a:prstGeom prst="bentConnector2">
              <a:avLst/>
            </a:prstGeom>
            <a:ln>
              <a:tailEnd type="arrow"/>
            </a:ln>
          </p:spPr>
          <p:style>
            <a:lnRef idx="2">
              <a:schemeClr val="accent1"/>
            </a:lnRef>
            <a:fillRef idx="0">
              <a:schemeClr val="accent1"/>
            </a:fillRef>
            <a:effectRef idx="1">
              <a:schemeClr val="accent1"/>
            </a:effectRef>
            <a:fontRef idx="minor">
              <a:schemeClr val="tx1"/>
            </a:fontRef>
          </p:style>
        </p:cxnSp>
        <p:sp>
          <p:nvSpPr>
            <p:cNvPr id="141" name="Rounded Rectangle 140"/>
            <p:cNvSpPr/>
            <p:nvPr/>
          </p:nvSpPr>
          <p:spPr bwMode="auto">
            <a:xfrm>
              <a:off x="1594108" y="814192"/>
              <a:ext cx="7387054" cy="3596947"/>
            </a:xfrm>
            <a:prstGeom prst="roundRect">
              <a:avLst/>
            </a:prstGeom>
            <a:noFill/>
            <a:ln w="317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p>
          </p:txBody>
        </p:sp>
      </p:grpSp>
    </p:spTree>
    <p:extLst>
      <p:ext uri="{BB962C8B-B14F-4D97-AF65-F5344CB8AC3E}">
        <p14:creationId xmlns:p14="http://schemas.microsoft.com/office/powerpoint/2010/main" val="13054515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1"/>
          <p:cNvSpPr>
            <a:spLocks noGrp="1"/>
          </p:cNvSpPr>
          <p:nvPr>
            <p:ph type="title"/>
          </p:nvPr>
        </p:nvSpPr>
        <p:spPr>
          <a:xfrm>
            <a:off x="1725613" y="274638"/>
            <a:ext cx="6961187" cy="406400"/>
          </a:xfrm>
        </p:spPr>
        <p:txBody>
          <a:bodyPr/>
          <a:lstStyle/>
          <a:p>
            <a:r>
              <a:rPr lang="en-US" dirty="0"/>
              <a:t>Table or Enclosure </a:t>
            </a:r>
            <a:r>
              <a:rPr lang="en-US" dirty="0" smtClean="0"/>
              <a:t>– E-Stop Flowchart</a:t>
            </a:r>
          </a:p>
        </p:txBody>
      </p:sp>
      <p:sp>
        <p:nvSpPr>
          <p:cNvPr id="3076"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8112EE91-D222-40B1-B32C-450EA3FB3CFD}" type="slidenum">
              <a:rPr lang="en-US" smtClean="0">
                <a:solidFill>
                  <a:srgbClr val="898989"/>
                </a:solidFill>
                <a:latin typeface="Calibri" pitchFamily="34" charset="0"/>
              </a:rPr>
              <a:pPr eaLnBrk="1" hangingPunct="1"/>
              <a:t>18</a:t>
            </a:fld>
            <a:endParaRPr lang="en-US" smtClean="0">
              <a:solidFill>
                <a:srgbClr val="898989"/>
              </a:solidFill>
              <a:latin typeface="Calibri" pitchFamily="34" charset="0"/>
            </a:endParaRPr>
          </a:p>
        </p:txBody>
      </p:sp>
      <p:sp>
        <p:nvSpPr>
          <p:cNvPr id="16" name="Date Placeholder 15"/>
          <p:cNvSpPr>
            <a:spLocks noGrp="1"/>
          </p:cNvSpPr>
          <p:nvPr>
            <p:ph type="dt" sz="quarter" idx="10"/>
          </p:nvPr>
        </p:nvSpPr>
        <p:spPr/>
        <p:txBody>
          <a:bodyPr/>
          <a:lstStyle/>
          <a:p>
            <a:pPr>
              <a:defRPr/>
            </a:pPr>
            <a:r>
              <a:rPr lang="en-US" smtClean="0"/>
              <a:t>LIGO-G1200555-V2</a:t>
            </a:r>
            <a:endParaRPr lang="en-US"/>
          </a:p>
        </p:txBody>
      </p:sp>
      <p:sp>
        <p:nvSpPr>
          <p:cNvPr id="24" name="Rounded Rectangle 23"/>
          <p:cNvSpPr/>
          <p:nvPr/>
        </p:nvSpPr>
        <p:spPr bwMode="auto">
          <a:xfrm>
            <a:off x="4167029" y="2168295"/>
            <a:ext cx="1065255" cy="687567"/>
          </a:xfrm>
          <a:prstGeom prst="roundRect">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normAutofit/>
          </a:bodyPr>
          <a:lstStyle/>
          <a:p>
            <a:pPr algn="ctr"/>
            <a:r>
              <a:rPr lang="en-US" sz="1100" b="1" dirty="0" smtClean="0">
                <a:solidFill>
                  <a:schemeClr val="tx1"/>
                </a:solidFill>
                <a:latin typeface="Comic Sans MS"/>
              </a:rPr>
              <a:t>Disable</a:t>
            </a:r>
            <a:r>
              <a:rPr lang="en-US" sz="1100" b="1" dirty="0" smtClean="0">
                <a:solidFill>
                  <a:schemeClr val="tx1"/>
                </a:solidFill>
                <a:latin typeface="Comic Sans MS"/>
              </a:rPr>
              <a:t> </a:t>
            </a:r>
            <a:r>
              <a:rPr lang="en-US" sz="1100" b="1" dirty="0" smtClean="0">
                <a:solidFill>
                  <a:schemeClr val="tx1"/>
                </a:solidFill>
                <a:latin typeface="Comic Sans MS"/>
              </a:rPr>
              <a:t>ALL IFO Lasers</a:t>
            </a:r>
            <a:endParaRPr lang="en-US" sz="1100" b="1" dirty="0">
              <a:solidFill>
                <a:schemeClr val="tx1"/>
              </a:solidFill>
              <a:latin typeface="Comic Sans MS"/>
            </a:endParaRPr>
          </a:p>
        </p:txBody>
      </p:sp>
      <p:cxnSp>
        <p:nvCxnSpPr>
          <p:cNvPr id="38" name="Elbow Connector 8"/>
          <p:cNvCxnSpPr>
            <a:stCxn id="59" idx="2"/>
            <a:endCxn id="24" idx="0"/>
          </p:cNvCxnSpPr>
          <p:nvPr/>
        </p:nvCxnSpPr>
        <p:spPr>
          <a:xfrm rot="5400000">
            <a:off x="4566971" y="2032181"/>
            <a:ext cx="268801" cy="3427"/>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sp>
        <p:nvSpPr>
          <p:cNvPr id="42" name="Rounded Rectangle 41"/>
          <p:cNvSpPr/>
          <p:nvPr/>
        </p:nvSpPr>
        <p:spPr bwMode="auto">
          <a:xfrm>
            <a:off x="4164820" y="3148949"/>
            <a:ext cx="1065255" cy="687567"/>
          </a:xfrm>
          <a:prstGeom prst="roundRect">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normAutofit fontScale="92500"/>
          </a:bodyPr>
          <a:lstStyle/>
          <a:p>
            <a:pPr algn="ctr"/>
            <a:r>
              <a:rPr lang="en-US" sz="1100" b="1" dirty="0" smtClean="0">
                <a:solidFill>
                  <a:schemeClr val="tx1"/>
                </a:solidFill>
                <a:latin typeface="Comic Sans MS"/>
              </a:rPr>
              <a:t>Unsecure All Appropriate Doors</a:t>
            </a:r>
            <a:endParaRPr lang="en-US" sz="1100" b="1" dirty="0">
              <a:solidFill>
                <a:schemeClr val="tx1"/>
              </a:solidFill>
              <a:latin typeface="Comic Sans MS"/>
            </a:endParaRPr>
          </a:p>
        </p:txBody>
      </p:sp>
      <p:cxnSp>
        <p:nvCxnSpPr>
          <p:cNvPr id="43" name="Elbow Connector 8"/>
          <p:cNvCxnSpPr>
            <a:stCxn id="24" idx="2"/>
            <a:endCxn id="42" idx="0"/>
          </p:cNvCxnSpPr>
          <p:nvPr/>
        </p:nvCxnSpPr>
        <p:spPr>
          <a:xfrm rot="5400000">
            <a:off x="4552010" y="3001301"/>
            <a:ext cx="293087" cy="2209"/>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sp>
        <p:nvSpPr>
          <p:cNvPr id="70" name="Rounded Rectangle 69"/>
          <p:cNvSpPr/>
          <p:nvPr/>
        </p:nvSpPr>
        <p:spPr bwMode="auto">
          <a:xfrm>
            <a:off x="4162610" y="4593439"/>
            <a:ext cx="1065255" cy="806838"/>
          </a:xfrm>
          <a:prstGeom prst="roundRect">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normAutofit fontScale="92500" lnSpcReduction="20000"/>
          </a:bodyPr>
          <a:lstStyle/>
          <a:p>
            <a:pPr algn="ctr"/>
            <a:r>
              <a:rPr lang="en-US" sz="1100" b="1" dirty="0" smtClean="0">
                <a:solidFill>
                  <a:schemeClr val="tx1"/>
                </a:solidFill>
                <a:latin typeface="Comic Sans MS"/>
              </a:rPr>
              <a:t>Execute Alert Procedure </a:t>
            </a:r>
          </a:p>
          <a:p>
            <a:pPr algn="ctr"/>
            <a:r>
              <a:rPr lang="en-US" sz="1100" b="1" dirty="0" smtClean="0">
                <a:solidFill>
                  <a:schemeClr val="tx1"/>
                </a:solidFill>
                <a:latin typeface="Comic Sans MS"/>
              </a:rPr>
              <a:t>and Resolve Emergency.</a:t>
            </a:r>
            <a:endParaRPr lang="en-US" sz="1100" b="1" dirty="0">
              <a:solidFill>
                <a:schemeClr val="tx1"/>
              </a:solidFill>
              <a:latin typeface="Comic Sans MS"/>
            </a:endParaRPr>
          </a:p>
        </p:txBody>
      </p:sp>
      <p:cxnSp>
        <p:nvCxnSpPr>
          <p:cNvPr id="71" name="Elbow Connector 8"/>
          <p:cNvCxnSpPr>
            <a:stCxn id="42" idx="2"/>
            <a:endCxn id="70" idx="0"/>
          </p:cNvCxnSpPr>
          <p:nvPr/>
        </p:nvCxnSpPr>
        <p:spPr>
          <a:xfrm rot="5400000">
            <a:off x="4317882" y="4213872"/>
            <a:ext cx="756923" cy="2210"/>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grpSp>
        <p:nvGrpSpPr>
          <p:cNvPr id="68" name="Group 67"/>
          <p:cNvGrpSpPr/>
          <p:nvPr/>
        </p:nvGrpSpPr>
        <p:grpSpPr>
          <a:xfrm>
            <a:off x="4436605" y="1541679"/>
            <a:ext cx="572760" cy="357815"/>
            <a:chOff x="4436605" y="1906098"/>
            <a:chExt cx="572760" cy="357815"/>
          </a:xfrm>
        </p:grpSpPr>
        <p:sp>
          <p:nvSpPr>
            <p:cNvPr id="59" name="Merge 58"/>
            <p:cNvSpPr/>
            <p:nvPr/>
          </p:nvSpPr>
          <p:spPr bwMode="auto">
            <a:xfrm>
              <a:off x="4436605" y="1918694"/>
              <a:ext cx="532958" cy="345219"/>
            </a:xfrm>
            <a:prstGeom prst="flowChartMerge">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66" name="Rectangle 65"/>
            <p:cNvSpPr/>
            <p:nvPr/>
          </p:nvSpPr>
          <p:spPr>
            <a:xfrm flipH="1">
              <a:off x="4534496" y="1906098"/>
              <a:ext cx="474869" cy="261610"/>
            </a:xfrm>
            <a:prstGeom prst="rect">
              <a:avLst/>
            </a:prstGeom>
          </p:spPr>
          <p:txBody>
            <a:bodyPr wrap="square">
              <a:spAutoFit/>
            </a:bodyPr>
            <a:lstStyle/>
            <a:p>
              <a:r>
                <a:rPr lang="en-US" sz="1100" b="1" dirty="0" smtClean="0">
                  <a:latin typeface="Comic Sans MS"/>
                </a:rPr>
                <a:t>P1</a:t>
              </a:r>
              <a:endParaRPr lang="en-US" sz="1100" dirty="0"/>
            </a:p>
          </p:txBody>
        </p:sp>
      </p:grpSp>
      <p:grpSp>
        <p:nvGrpSpPr>
          <p:cNvPr id="80" name="Group 79"/>
          <p:cNvGrpSpPr/>
          <p:nvPr/>
        </p:nvGrpSpPr>
        <p:grpSpPr>
          <a:xfrm>
            <a:off x="3070526" y="1541679"/>
            <a:ext cx="572760" cy="357815"/>
            <a:chOff x="4436605" y="1906098"/>
            <a:chExt cx="572760" cy="357815"/>
          </a:xfrm>
        </p:grpSpPr>
        <p:sp>
          <p:nvSpPr>
            <p:cNvPr id="81" name="Merge 80"/>
            <p:cNvSpPr/>
            <p:nvPr/>
          </p:nvSpPr>
          <p:spPr bwMode="auto">
            <a:xfrm>
              <a:off x="4436605" y="1918694"/>
              <a:ext cx="532958" cy="345219"/>
            </a:xfrm>
            <a:prstGeom prst="flowChartMerge">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82" name="Rectangle 81"/>
            <p:cNvSpPr/>
            <p:nvPr/>
          </p:nvSpPr>
          <p:spPr>
            <a:xfrm flipH="1">
              <a:off x="4534496" y="1906098"/>
              <a:ext cx="474869" cy="261610"/>
            </a:xfrm>
            <a:prstGeom prst="rect">
              <a:avLst/>
            </a:prstGeom>
          </p:spPr>
          <p:txBody>
            <a:bodyPr wrap="square">
              <a:spAutoFit/>
            </a:bodyPr>
            <a:lstStyle/>
            <a:p>
              <a:r>
                <a:rPr lang="en-US" sz="1100" b="1" dirty="0" smtClean="0">
                  <a:latin typeface="Comic Sans MS"/>
                </a:rPr>
                <a:t>P2</a:t>
              </a:r>
              <a:endParaRPr lang="en-US" sz="1100" dirty="0"/>
            </a:p>
          </p:txBody>
        </p:sp>
      </p:grpSp>
      <p:cxnSp>
        <p:nvCxnSpPr>
          <p:cNvPr id="83" name="Elbow Connector 8"/>
          <p:cNvCxnSpPr>
            <a:stCxn id="81" idx="2"/>
            <a:endCxn id="20" idx="0"/>
          </p:cNvCxnSpPr>
          <p:nvPr/>
        </p:nvCxnSpPr>
        <p:spPr>
          <a:xfrm rot="5400000">
            <a:off x="3199517" y="2030806"/>
            <a:ext cx="268800" cy="6176"/>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sp>
        <p:nvSpPr>
          <p:cNvPr id="20" name="Rounded Rectangle 19"/>
          <p:cNvSpPr/>
          <p:nvPr/>
        </p:nvSpPr>
        <p:spPr bwMode="auto">
          <a:xfrm>
            <a:off x="2798201" y="2168294"/>
            <a:ext cx="1065255" cy="687567"/>
          </a:xfrm>
          <a:prstGeom prst="roundRect">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normAutofit/>
          </a:bodyPr>
          <a:lstStyle/>
          <a:p>
            <a:pPr algn="ctr"/>
            <a:r>
              <a:rPr lang="en-US" sz="1100" b="1" dirty="0" smtClean="0">
                <a:solidFill>
                  <a:schemeClr val="tx1"/>
                </a:solidFill>
                <a:latin typeface="Comic Sans MS"/>
              </a:rPr>
              <a:t>Disable Table or Enclosure</a:t>
            </a:r>
            <a:endParaRPr lang="en-US" sz="1100" b="1" dirty="0">
              <a:solidFill>
                <a:schemeClr val="tx1"/>
              </a:solidFill>
              <a:latin typeface="Comic Sans MS"/>
            </a:endParaRPr>
          </a:p>
        </p:txBody>
      </p:sp>
      <p:cxnSp>
        <p:nvCxnSpPr>
          <p:cNvPr id="22" name="Elbow Connector 8"/>
          <p:cNvCxnSpPr>
            <a:stCxn id="20" idx="2"/>
            <a:endCxn id="70" idx="0"/>
          </p:cNvCxnSpPr>
          <p:nvPr/>
        </p:nvCxnSpPr>
        <p:spPr>
          <a:xfrm rot="16200000" flipH="1">
            <a:off x="3144244" y="3042445"/>
            <a:ext cx="1737578" cy="1364409"/>
          </a:xfrm>
          <a:prstGeom prst="bentConnector3">
            <a:avLst>
              <a:gd name="adj1" fmla="val 77394"/>
            </a:avLst>
          </a:prstGeom>
          <a:ln>
            <a:tailEnd type="arrow"/>
          </a:ln>
        </p:spPr>
        <p:style>
          <a:lnRef idx="2">
            <a:schemeClr val="accent1"/>
          </a:lnRef>
          <a:fillRef idx="0">
            <a:schemeClr val="accent1"/>
          </a:fillRef>
          <a:effectRef idx="1">
            <a:schemeClr val="accent1"/>
          </a:effectRef>
          <a:fontRef idx="minor">
            <a:schemeClr val="tx1"/>
          </a:fontRef>
        </p:style>
      </p:cxnSp>
      <p:sp>
        <p:nvSpPr>
          <p:cNvPr id="26" name="Rounded Rectangle 25"/>
          <p:cNvSpPr/>
          <p:nvPr/>
        </p:nvSpPr>
        <p:spPr bwMode="auto">
          <a:xfrm>
            <a:off x="2642993" y="1377863"/>
            <a:ext cx="3031298" cy="4192928"/>
          </a:xfrm>
          <a:prstGeom prst="roundRect">
            <a:avLst/>
          </a:prstGeom>
          <a:noFill/>
          <a:ln w="317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p>
        </p:txBody>
      </p:sp>
    </p:spTree>
    <p:extLst>
      <p:ext uri="{BB962C8B-B14F-4D97-AF65-F5344CB8AC3E}">
        <p14:creationId xmlns:p14="http://schemas.microsoft.com/office/powerpoint/2010/main" val="30879954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1"/>
          <p:cNvSpPr>
            <a:spLocks noGrp="1"/>
          </p:cNvSpPr>
          <p:nvPr>
            <p:ph type="title"/>
          </p:nvPr>
        </p:nvSpPr>
        <p:spPr>
          <a:xfrm>
            <a:off x="1725613" y="274638"/>
            <a:ext cx="6961187" cy="406400"/>
          </a:xfrm>
        </p:spPr>
        <p:txBody>
          <a:bodyPr/>
          <a:lstStyle/>
          <a:p>
            <a:r>
              <a:rPr lang="en-US" dirty="0"/>
              <a:t>Table or Enclosure </a:t>
            </a:r>
            <a:r>
              <a:rPr lang="en-US" dirty="0" smtClean="0"/>
              <a:t>Access – Narrative 1</a:t>
            </a:r>
          </a:p>
        </p:txBody>
      </p:sp>
      <p:sp>
        <p:nvSpPr>
          <p:cNvPr id="3076"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8112EE91-D222-40B1-B32C-450EA3FB3CFD}" type="slidenum">
              <a:rPr lang="en-US" smtClean="0">
                <a:solidFill>
                  <a:srgbClr val="898989"/>
                </a:solidFill>
                <a:latin typeface="Calibri" pitchFamily="34" charset="0"/>
              </a:rPr>
              <a:pPr eaLnBrk="1" hangingPunct="1"/>
              <a:t>19</a:t>
            </a:fld>
            <a:endParaRPr lang="en-US" smtClean="0">
              <a:solidFill>
                <a:srgbClr val="898989"/>
              </a:solidFill>
              <a:latin typeface="Calibri" pitchFamily="34" charset="0"/>
            </a:endParaRPr>
          </a:p>
        </p:txBody>
      </p:sp>
      <p:sp>
        <p:nvSpPr>
          <p:cNvPr id="16" name="Date Placeholder 15"/>
          <p:cNvSpPr>
            <a:spLocks noGrp="1"/>
          </p:cNvSpPr>
          <p:nvPr>
            <p:ph type="dt" sz="quarter" idx="10"/>
          </p:nvPr>
        </p:nvSpPr>
        <p:spPr/>
        <p:txBody>
          <a:bodyPr/>
          <a:lstStyle/>
          <a:p>
            <a:pPr>
              <a:defRPr/>
            </a:pPr>
            <a:r>
              <a:rPr lang="en-US" smtClean="0"/>
              <a:t>LIGO-G1200555-V2</a:t>
            </a:r>
            <a:endParaRPr lang="en-US"/>
          </a:p>
        </p:txBody>
      </p:sp>
      <p:sp>
        <p:nvSpPr>
          <p:cNvPr id="5" name="Rectangle 4"/>
          <p:cNvSpPr/>
          <p:nvPr/>
        </p:nvSpPr>
        <p:spPr>
          <a:xfrm>
            <a:off x="1100379" y="728870"/>
            <a:ext cx="7245457" cy="646331"/>
          </a:xfrm>
          <a:prstGeom prst="rect">
            <a:avLst/>
          </a:prstGeom>
        </p:spPr>
        <p:txBody>
          <a:bodyPr wrap="square">
            <a:spAutoFit/>
          </a:bodyPr>
          <a:lstStyle/>
          <a:p>
            <a:pPr lvl="0"/>
            <a:endParaRPr lang="en-US" sz="1200" dirty="0" smtClean="0">
              <a:solidFill>
                <a:prstClr val="black"/>
              </a:solidFill>
            </a:endParaRPr>
          </a:p>
          <a:p>
            <a:pPr lvl="0"/>
            <a:endParaRPr lang="en-US" sz="1200" dirty="0" smtClean="0">
              <a:solidFill>
                <a:prstClr val="black"/>
              </a:solidFill>
            </a:endParaRPr>
          </a:p>
          <a:p>
            <a:pPr lvl="0"/>
            <a:endParaRPr lang="en-US" sz="1200" dirty="0">
              <a:solidFill>
                <a:prstClr val="black"/>
              </a:solidFill>
            </a:endParaRPr>
          </a:p>
        </p:txBody>
      </p:sp>
      <p:sp>
        <p:nvSpPr>
          <p:cNvPr id="6" name="Rectangle 5"/>
          <p:cNvSpPr/>
          <p:nvPr/>
        </p:nvSpPr>
        <p:spPr>
          <a:xfrm>
            <a:off x="850349" y="993160"/>
            <a:ext cx="7675218" cy="3108543"/>
          </a:xfrm>
          <a:prstGeom prst="rect">
            <a:avLst/>
          </a:prstGeom>
        </p:spPr>
        <p:txBody>
          <a:bodyPr wrap="square">
            <a:spAutoFit/>
          </a:bodyPr>
          <a:lstStyle/>
          <a:p>
            <a:pPr lvl="1" algn="ctr"/>
            <a:r>
              <a:rPr lang="en-US" sz="1600" dirty="0" smtClean="0">
                <a:solidFill>
                  <a:prstClr val="black"/>
                </a:solidFill>
                <a:latin typeface="Comic Sans MS"/>
              </a:rPr>
              <a:t>Normal Entering</a:t>
            </a:r>
            <a:endParaRPr lang="en-US" sz="1200" dirty="0" smtClean="0">
              <a:solidFill>
                <a:prstClr val="black"/>
              </a:solidFill>
              <a:latin typeface="Comic Sans MS"/>
            </a:endParaRPr>
          </a:p>
          <a:p>
            <a:pPr lvl="1"/>
            <a:r>
              <a:rPr lang="en-US" sz="1200" dirty="0" smtClean="0">
                <a:solidFill>
                  <a:prstClr val="black"/>
                </a:solidFill>
                <a:latin typeface="Comic Sans MS"/>
              </a:rPr>
              <a:t>	</a:t>
            </a:r>
          </a:p>
          <a:p>
            <a:pPr lvl="1"/>
            <a:r>
              <a:rPr lang="en-US" sz="1200" dirty="0" smtClean="0">
                <a:solidFill>
                  <a:prstClr val="black"/>
                </a:solidFill>
                <a:latin typeface="Comic Sans MS"/>
              </a:rPr>
              <a:t>	The normal way to enter </a:t>
            </a:r>
            <a:r>
              <a:rPr lang="en-US" sz="1200" dirty="0" smtClean="0">
                <a:solidFill>
                  <a:prstClr val="black"/>
                </a:solidFill>
                <a:latin typeface="Comic Sans MS"/>
              </a:rPr>
              <a:t>any table or enclosure </a:t>
            </a:r>
            <a:r>
              <a:rPr lang="en-US" sz="1200" dirty="0" smtClean="0">
                <a:solidFill>
                  <a:prstClr val="black"/>
                </a:solidFill>
                <a:latin typeface="Comic Sans MS"/>
              </a:rPr>
              <a:t>requires the use of a personalized swipe card in a card reader located at </a:t>
            </a:r>
            <a:r>
              <a:rPr lang="en-US" sz="1200" dirty="0" smtClean="0">
                <a:solidFill>
                  <a:prstClr val="black"/>
                </a:solidFill>
                <a:latin typeface="Comic Sans MS"/>
              </a:rPr>
              <a:t>or on the table or enclosure near its </a:t>
            </a:r>
            <a:r>
              <a:rPr lang="en-US" sz="1200" dirty="0" smtClean="0">
                <a:solidFill>
                  <a:prstClr val="black"/>
                </a:solidFill>
                <a:latin typeface="Comic Sans MS"/>
              </a:rPr>
              <a:t>entrance door.  To be successful, each card must have been assigned a level of access sufficient to trigger the opening sequence of </a:t>
            </a:r>
            <a:r>
              <a:rPr lang="en-US" sz="1200" dirty="0" smtClean="0">
                <a:solidFill>
                  <a:prstClr val="black"/>
                </a:solidFill>
                <a:latin typeface="Comic Sans MS"/>
              </a:rPr>
              <a:t>the specific enclosure.  </a:t>
            </a:r>
            <a:r>
              <a:rPr lang="en-US" sz="1200" dirty="0" smtClean="0">
                <a:solidFill>
                  <a:prstClr val="black"/>
                </a:solidFill>
                <a:latin typeface="Comic Sans MS"/>
              </a:rPr>
              <a:t>If the door does not open it may be because the card does not have a sufficient access level, and the RLO should be contacted for entry.  </a:t>
            </a:r>
          </a:p>
          <a:p>
            <a:pPr lvl="1"/>
            <a:endParaRPr lang="en-US" sz="1200" dirty="0" smtClean="0">
              <a:solidFill>
                <a:prstClr val="black"/>
              </a:solidFill>
              <a:latin typeface="Comic Sans MS"/>
            </a:endParaRPr>
          </a:p>
          <a:p>
            <a:pPr lvl="1"/>
            <a:r>
              <a:rPr lang="en-US" sz="1200" dirty="0" smtClean="0">
                <a:solidFill>
                  <a:prstClr val="black"/>
                </a:solidFill>
                <a:latin typeface="Comic Sans MS"/>
              </a:rPr>
              <a:t>	The RLO designated on the Work Permit is normally the </a:t>
            </a:r>
            <a:r>
              <a:rPr lang="en-US" sz="1200" dirty="0" smtClean="0">
                <a:solidFill>
                  <a:prstClr val="black"/>
                </a:solidFill>
                <a:latin typeface="Comic Sans MS"/>
              </a:rPr>
              <a:t>first person </a:t>
            </a:r>
            <a:r>
              <a:rPr lang="en-US" sz="1200" dirty="0" smtClean="0">
                <a:solidFill>
                  <a:prstClr val="black"/>
                </a:solidFill>
                <a:latin typeface="Comic Sans MS"/>
              </a:rPr>
              <a:t>to enter </a:t>
            </a:r>
            <a:r>
              <a:rPr lang="en-US" sz="1200" dirty="0" smtClean="0">
                <a:solidFill>
                  <a:prstClr val="black"/>
                </a:solidFill>
                <a:latin typeface="Comic Sans MS"/>
              </a:rPr>
              <a:t>an enclosure. Team </a:t>
            </a:r>
            <a:r>
              <a:rPr lang="en-US" sz="1200" dirty="0" smtClean="0">
                <a:solidFill>
                  <a:prstClr val="black"/>
                </a:solidFill>
                <a:latin typeface="Comic Sans MS"/>
              </a:rPr>
              <a:t>Members </a:t>
            </a:r>
            <a:r>
              <a:rPr lang="en-US" sz="1200" dirty="0">
                <a:solidFill>
                  <a:prstClr val="black"/>
                </a:solidFill>
                <a:latin typeface="Comic Sans MS"/>
              </a:rPr>
              <a:t>who are themselves qualified laser </a:t>
            </a:r>
            <a:r>
              <a:rPr lang="en-US" sz="1200" dirty="0" smtClean="0">
                <a:solidFill>
                  <a:prstClr val="black"/>
                </a:solidFill>
                <a:latin typeface="Comic Sans MS"/>
              </a:rPr>
              <a:t>operators may </a:t>
            </a:r>
            <a:r>
              <a:rPr lang="en-US" sz="1200" dirty="0" smtClean="0">
                <a:solidFill>
                  <a:prstClr val="black"/>
                </a:solidFill>
                <a:latin typeface="Comic Sans MS"/>
              </a:rPr>
              <a:t>follow </a:t>
            </a:r>
            <a:r>
              <a:rPr lang="en-US" sz="1200" dirty="0" smtClean="0">
                <a:solidFill>
                  <a:prstClr val="black"/>
                </a:solidFill>
                <a:latin typeface="Comic Sans MS"/>
              </a:rPr>
              <a:t>the </a:t>
            </a:r>
            <a:r>
              <a:rPr lang="en-US" sz="1200" dirty="0" smtClean="0">
                <a:solidFill>
                  <a:prstClr val="black"/>
                </a:solidFill>
                <a:latin typeface="Comic Sans MS"/>
              </a:rPr>
              <a:t>RLO.  (This is useful when a hand-off of RLO responsibilities is </a:t>
            </a:r>
            <a:r>
              <a:rPr lang="en-US" sz="1200" dirty="0" smtClean="0">
                <a:solidFill>
                  <a:prstClr val="black"/>
                </a:solidFill>
                <a:latin typeface="Comic Sans MS"/>
              </a:rPr>
              <a:t>necessitated.) Non-qualified personnel, including </a:t>
            </a:r>
            <a:r>
              <a:rPr lang="en-US" sz="1200" dirty="0" smtClean="0">
                <a:solidFill>
                  <a:prstClr val="black"/>
                </a:solidFill>
                <a:latin typeface="Comic Sans MS"/>
              </a:rPr>
              <a:t>visitors, do not swipe in to enclosures</a:t>
            </a:r>
          </a:p>
          <a:p>
            <a:pPr lvl="1"/>
            <a:endParaRPr lang="en-US" sz="1200" dirty="0" smtClean="0">
              <a:solidFill>
                <a:prstClr val="black"/>
              </a:solidFill>
              <a:latin typeface="Comic Sans MS"/>
            </a:endParaRPr>
          </a:p>
          <a:p>
            <a:pPr lvl="1"/>
            <a:r>
              <a:rPr lang="en-US" sz="1200" dirty="0" smtClean="0">
                <a:solidFill>
                  <a:prstClr val="black"/>
                </a:solidFill>
                <a:latin typeface="Comic Sans MS"/>
              </a:rPr>
              <a:t>	The RLO is responsible for the safety of each person in the NHZ, and in the case of non-qualified laser operators, gives or withholds permission for access for such </a:t>
            </a:r>
            <a:r>
              <a:rPr lang="en-US" sz="1200" dirty="0" smtClean="0">
                <a:solidFill>
                  <a:prstClr val="black"/>
                </a:solidFill>
                <a:latin typeface="Comic Sans MS"/>
              </a:rPr>
              <a:t>personnel.</a:t>
            </a:r>
            <a:endParaRPr lang="en-US" sz="1200" dirty="0" smtClean="0">
              <a:solidFill>
                <a:prstClr val="black"/>
              </a:solidFill>
              <a:latin typeface="Comic Sans MS"/>
            </a:endParaRPr>
          </a:p>
          <a:p>
            <a:pPr lvl="2"/>
            <a:r>
              <a:rPr lang="en-US" sz="1200" dirty="0" smtClean="0">
                <a:solidFill>
                  <a:prstClr val="black"/>
                </a:solidFill>
                <a:latin typeface="Comic Sans MS"/>
              </a:rPr>
              <a:t>	</a:t>
            </a:r>
            <a:endParaRPr lang="en-US" sz="1200" dirty="0">
              <a:solidFill>
                <a:prstClr val="black"/>
              </a:solidFill>
              <a:latin typeface="Comic Sans MS"/>
            </a:endParaRPr>
          </a:p>
        </p:txBody>
      </p:sp>
    </p:spTree>
    <p:extLst>
      <p:ext uri="{BB962C8B-B14F-4D97-AF65-F5344CB8AC3E}">
        <p14:creationId xmlns:p14="http://schemas.microsoft.com/office/powerpoint/2010/main" val="2132880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1"/>
          <p:cNvSpPr>
            <a:spLocks noGrp="1"/>
          </p:cNvSpPr>
          <p:nvPr>
            <p:ph type="title"/>
          </p:nvPr>
        </p:nvSpPr>
        <p:spPr>
          <a:xfrm>
            <a:off x="1725613" y="274638"/>
            <a:ext cx="6961187" cy="406400"/>
          </a:xfrm>
        </p:spPr>
        <p:txBody>
          <a:bodyPr/>
          <a:lstStyle/>
          <a:p>
            <a:r>
              <a:rPr lang="en-US" dirty="0" smtClean="0"/>
              <a:t>LAE Access Outline</a:t>
            </a:r>
          </a:p>
        </p:txBody>
      </p:sp>
      <p:sp>
        <p:nvSpPr>
          <p:cNvPr id="3076"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8112EE91-D222-40B1-B32C-450EA3FB3CFD}" type="slidenum">
              <a:rPr lang="en-US" smtClean="0">
                <a:solidFill>
                  <a:srgbClr val="898989"/>
                </a:solidFill>
                <a:latin typeface="Calibri" pitchFamily="34" charset="0"/>
              </a:rPr>
              <a:pPr eaLnBrk="1" hangingPunct="1"/>
              <a:t>2</a:t>
            </a:fld>
            <a:endParaRPr lang="en-US" smtClean="0">
              <a:solidFill>
                <a:srgbClr val="898989"/>
              </a:solidFill>
              <a:latin typeface="Calibri" pitchFamily="34" charset="0"/>
            </a:endParaRPr>
          </a:p>
        </p:txBody>
      </p:sp>
      <p:sp>
        <p:nvSpPr>
          <p:cNvPr id="16" name="Date Placeholder 15"/>
          <p:cNvSpPr>
            <a:spLocks noGrp="1"/>
          </p:cNvSpPr>
          <p:nvPr>
            <p:ph type="dt" sz="quarter" idx="10"/>
          </p:nvPr>
        </p:nvSpPr>
        <p:spPr/>
        <p:txBody>
          <a:bodyPr/>
          <a:lstStyle/>
          <a:p>
            <a:pPr>
              <a:defRPr/>
            </a:pPr>
            <a:r>
              <a:rPr lang="en-US" smtClean="0"/>
              <a:t>LIGO-G1200555-V2</a:t>
            </a:r>
            <a:endParaRPr lang="en-US"/>
          </a:p>
        </p:txBody>
      </p:sp>
      <p:sp>
        <p:nvSpPr>
          <p:cNvPr id="5" name="Rectangle 4"/>
          <p:cNvSpPr/>
          <p:nvPr/>
        </p:nvSpPr>
        <p:spPr>
          <a:xfrm>
            <a:off x="1122466" y="1026277"/>
            <a:ext cx="7245457" cy="4585870"/>
          </a:xfrm>
          <a:prstGeom prst="rect">
            <a:avLst/>
          </a:prstGeom>
        </p:spPr>
        <p:txBody>
          <a:bodyPr wrap="square">
            <a:spAutoFit/>
          </a:bodyPr>
          <a:lstStyle/>
          <a:p>
            <a:pPr lvl="1" algn="ctr"/>
            <a:r>
              <a:rPr lang="en-US" sz="1600" dirty="0" smtClean="0">
                <a:solidFill>
                  <a:prstClr val="black"/>
                </a:solidFill>
                <a:latin typeface="Comic Sans MS"/>
              </a:rPr>
              <a:t>LAE Access Outline</a:t>
            </a:r>
          </a:p>
          <a:p>
            <a:pPr lvl="1"/>
            <a:endParaRPr lang="en-US" sz="1200" dirty="0" smtClean="0">
              <a:solidFill>
                <a:prstClr val="black"/>
              </a:solidFill>
              <a:latin typeface="Comic Sans MS"/>
            </a:endParaRPr>
          </a:p>
          <a:p>
            <a:pPr lvl="2"/>
            <a:r>
              <a:rPr lang="en-US" sz="1200" dirty="0" smtClean="0">
                <a:solidFill>
                  <a:prstClr val="black"/>
                </a:solidFill>
                <a:latin typeface="Comic Sans MS"/>
              </a:rPr>
              <a:t>Access – Entering</a:t>
            </a:r>
          </a:p>
          <a:p>
            <a:pPr lvl="2"/>
            <a:r>
              <a:rPr lang="en-US" sz="1200" dirty="0">
                <a:solidFill>
                  <a:prstClr val="black"/>
                </a:solidFill>
                <a:latin typeface="Comic Sans MS"/>
              </a:rPr>
              <a:t>	</a:t>
            </a:r>
            <a:r>
              <a:rPr lang="en-US" sz="1200" dirty="0" smtClean="0">
                <a:solidFill>
                  <a:prstClr val="black"/>
                </a:solidFill>
                <a:latin typeface="Comic Sans MS"/>
              </a:rPr>
              <a:t>Normal Entering</a:t>
            </a:r>
          </a:p>
          <a:p>
            <a:pPr lvl="2"/>
            <a:r>
              <a:rPr lang="en-US" sz="1200" dirty="0">
                <a:solidFill>
                  <a:prstClr val="black"/>
                </a:solidFill>
                <a:latin typeface="Comic Sans MS"/>
              </a:rPr>
              <a:t>	</a:t>
            </a:r>
            <a:r>
              <a:rPr lang="en-US" sz="1200" dirty="0" smtClean="0">
                <a:solidFill>
                  <a:prstClr val="black"/>
                </a:solidFill>
                <a:latin typeface="Comic Sans MS"/>
              </a:rPr>
              <a:t>	RLO Responsibilities</a:t>
            </a:r>
          </a:p>
          <a:p>
            <a:pPr lvl="2"/>
            <a:r>
              <a:rPr lang="en-US" sz="1200" dirty="0">
                <a:solidFill>
                  <a:prstClr val="black"/>
                </a:solidFill>
                <a:latin typeface="Comic Sans MS"/>
              </a:rPr>
              <a:t>	</a:t>
            </a:r>
            <a:r>
              <a:rPr lang="en-US" sz="1200" dirty="0" smtClean="0">
                <a:solidFill>
                  <a:prstClr val="black"/>
                </a:solidFill>
                <a:latin typeface="Comic Sans MS"/>
              </a:rPr>
              <a:t>	Team Members</a:t>
            </a:r>
          </a:p>
          <a:p>
            <a:pPr lvl="2"/>
            <a:r>
              <a:rPr lang="en-US" sz="1200" dirty="0">
                <a:solidFill>
                  <a:prstClr val="black"/>
                </a:solidFill>
                <a:latin typeface="Comic Sans MS"/>
              </a:rPr>
              <a:t>	</a:t>
            </a:r>
            <a:r>
              <a:rPr lang="en-US" sz="1200" dirty="0" smtClean="0">
                <a:solidFill>
                  <a:prstClr val="black"/>
                </a:solidFill>
                <a:latin typeface="Comic Sans MS"/>
              </a:rPr>
              <a:t>	Visitors</a:t>
            </a:r>
          </a:p>
          <a:p>
            <a:pPr lvl="2"/>
            <a:r>
              <a:rPr lang="en-US" sz="1200" dirty="0" smtClean="0">
                <a:solidFill>
                  <a:prstClr val="black"/>
                </a:solidFill>
                <a:latin typeface="Comic Sans MS"/>
              </a:rPr>
              <a:t>	Emergency Entering</a:t>
            </a:r>
          </a:p>
          <a:p>
            <a:pPr lvl="2"/>
            <a:r>
              <a:rPr lang="en-US" sz="1200" dirty="0">
                <a:solidFill>
                  <a:prstClr val="black"/>
                </a:solidFill>
                <a:latin typeface="Comic Sans MS"/>
              </a:rPr>
              <a:t>	</a:t>
            </a:r>
            <a:r>
              <a:rPr lang="en-US" sz="1200" dirty="0" smtClean="0">
                <a:solidFill>
                  <a:prstClr val="black"/>
                </a:solidFill>
                <a:latin typeface="Comic Sans MS"/>
              </a:rPr>
              <a:t>	E-Stop Buttons</a:t>
            </a:r>
          </a:p>
          <a:p>
            <a:pPr lvl="2"/>
            <a:r>
              <a:rPr lang="en-US" sz="1200" dirty="0">
                <a:solidFill>
                  <a:prstClr val="black"/>
                </a:solidFill>
                <a:latin typeface="Comic Sans MS"/>
              </a:rPr>
              <a:t>	</a:t>
            </a:r>
            <a:r>
              <a:rPr lang="en-US" sz="1200" dirty="0" smtClean="0">
                <a:solidFill>
                  <a:prstClr val="black"/>
                </a:solidFill>
                <a:latin typeface="Comic Sans MS"/>
              </a:rPr>
              <a:t>	Release-Door Buttons</a:t>
            </a:r>
          </a:p>
          <a:p>
            <a:pPr lvl="2"/>
            <a:r>
              <a:rPr lang="en-US" sz="1200" dirty="0">
                <a:solidFill>
                  <a:prstClr val="black"/>
                </a:solidFill>
                <a:latin typeface="Comic Sans MS"/>
              </a:rPr>
              <a:t>	</a:t>
            </a:r>
            <a:r>
              <a:rPr lang="en-US" sz="1200" dirty="0" smtClean="0">
                <a:solidFill>
                  <a:prstClr val="black"/>
                </a:solidFill>
                <a:latin typeface="Comic Sans MS"/>
              </a:rPr>
              <a:t>Abnormal Entering</a:t>
            </a:r>
          </a:p>
          <a:p>
            <a:pPr lvl="2"/>
            <a:r>
              <a:rPr lang="en-US" sz="1200" dirty="0">
                <a:solidFill>
                  <a:prstClr val="black"/>
                </a:solidFill>
                <a:latin typeface="Comic Sans MS"/>
              </a:rPr>
              <a:t>	</a:t>
            </a:r>
            <a:r>
              <a:rPr lang="en-US" sz="1200" dirty="0" smtClean="0">
                <a:solidFill>
                  <a:prstClr val="black"/>
                </a:solidFill>
                <a:latin typeface="Comic Sans MS"/>
              </a:rPr>
              <a:t>	Consequences of Abnormal Entering			</a:t>
            </a:r>
            <a:r>
              <a:rPr lang="en-US" sz="1200" dirty="0">
                <a:solidFill>
                  <a:prstClr val="black"/>
                </a:solidFill>
                <a:latin typeface="Comic Sans MS"/>
              </a:rPr>
              <a:t>	</a:t>
            </a:r>
            <a:r>
              <a:rPr lang="en-US" sz="1200" dirty="0" smtClean="0">
                <a:solidFill>
                  <a:prstClr val="black"/>
                </a:solidFill>
                <a:latin typeface="Comic Sans MS"/>
              </a:rPr>
              <a:t>	</a:t>
            </a:r>
            <a:endParaRPr lang="en-US" sz="1200" dirty="0">
              <a:solidFill>
                <a:prstClr val="black"/>
              </a:solidFill>
              <a:latin typeface="Comic Sans MS"/>
            </a:endParaRPr>
          </a:p>
          <a:p>
            <a:pPr lvl="2"/>
            <a:r>
              <a:rPr lang="en-US" sz="1200" dirty="0" smtClean="0">
                <a:solidFill>
                  <a:prstClr val="black"/>
                </a:solidFill>
                <a:latin typeface="Comic Sans MS"/>
              </a:rPr>
              <a:t>Access – Exiting </a:t>
            </a:r>
          </a:p>
          <a:p>
            <a:pPr lvl="2"/>
            <a:r>
              <a:rPr lang="en-US" sz="1200" dirty="0">
                <a:solidFill>
                  <a:prstClr val="black"/>
                </a:solidFill>
                <a:latin typeface="Comic Sans MS"/>
              </a:rPr>
              <a:t>	</a:t>
            </a:r>
            <a:r>
              <a:rPr lang="en-US" sz="1200" dirty="0" smtClean="0">
                <a:solidFill>
                  <a:prstClr val="black"/>
                </a:solidFill>
                <a:latin typeface="Comic Sans MS"/>
              </a:rPr>
              <a:t>Normal Exiting</a:t>
            </a:r>
          </a:p>
          <a:p>
            <a:pPr lvl="2"/>
            <a:r>
              <a:rPr lang="en-US" sz="1200" dirty="0">
                <a:solidFill>
                  <a:prstClr val="black"/>
                </a:solidFill>
                <a:latin typeface="Comic Sans MS"/>
              </a:rPr>
              <a:t>	</a:t>
            </a:r>
            <a:r>
              <a:rPr lang="en-US" sz="1200" dirty="0" smtClean="0">
                <a:solidFill>
                  <a:prstClr val="black"/>
                </a:solidFill>
                <a:latin typeface="Comic Sans MS"/>
              </a:rPr>
              <a:t>	RLO Responsibilities</a:t>
            </a:r>
          </a:p>
          <a:p>
            <a:pPr lvl="2"/>
            <a:r>
              <a:rPr lang="en-US" sz="1200" dirty="0">
                <a:solidFill>
                  <a:prstClr val="black"/>
                </a:solidFill>
                <a:latin typeface="Comic Sans MS"/>
              </a:rPr>
              <a:t>	</a:t>
            </a:r>
            <a:r>
              <a:rPr lang="en-US" sz="1200" dirty="0" smtClean="0">
                <a:solidFill>
                  <a:prstClr val="black"/>
                </a:solidFill>
                <a:latin typeface="Comic Sans MS"/>
              </a:rPr>
              <a:t>	Team Members</a:t>
            </a:r>
          </a:p>
          <a:p>
            <a:pPr lvl="2"/>
            <a:r>
              <a:rPr lang="en-US" sz="1200" dirty="0">
                <a:solidFill>
                  <a:prstClr val="black"/>
                </a:solidFill>
                <a:latin typeface="Comic Sans MS"/>
              </a:rPr>
              <a:t>	</a:t>
            </a:r>
            <a:r>
              <a:rPr lang="en-US" sz="1200" dirty="0" smtClean="0">
                <a:solidFill>
                  <a:prstClr val="black"/>
                </a:solidFill>
                <a:latin typeface="Comic Sans MS"/>
              </a:rPr>
              <a:t>	Visitors</a:t>
            </a:r>
          </a:p>
          <a:p>
            <a:pPr lvl="2"/>
            <a:r>
              <a:rPr lang="en-US" sz="1200" dirty="0">
                <a:solidFill>
                  <a:prstClr val="black"/>
                </a:solidFill>
                <a:latin typeface="Comic Sans MS"/>
              </a:rPr>
              <a:t>	</a:t>
            </a:r>
            <a:r>
              <a:rPr lang="en-US" sz="1200" dirty="0" smtClean="0">
                <a:solidFill>
                  <a:prstClr val="black"/>
                </a:solidFill>
                <a:latin typeface="Comic Sans MS"/>
              </a:rPr>
              <a:t>Emergency Exiting </a:t>
            </a:r>
          </a:p>
          <a:p>
            <a:pPr lvl="2"/>
            <a:r>
              <a:rPr lang="en-US" sz="1200" dirty="0">
                <a:solidFill>
                  <a:prstClr val="black"/>
                </a:solidFill>
                <a:latin typeface="Comic Sans MS"/>
              </a:rPr>
              <a:t>	</a:t>
            </a:r>
            <a:r>
              <a:rPr lang="en-US" sz="1200" dirty="0" smtClean="0">
                <a:solidFill>
                  <a:prstClr val="black"/>
                </a:solidFill>
                <a:latin typeface="Comic Sans MS"/>
              </a:rPr>
              <a:t>	E-Stop Buttons</a:t>
            </a:r>
          </a:p>
          <a:p>
            <a:pPr lvl="2"/>
            <a:r>
              <a:rPr lang="en-US" sz="1200" dirty="0">
                <a:solidFill>
                  <a:prstClr val="black"/>
                </a:solidFill>
                <a:latin typeface="Comic Sans MS"/>
              </a:rPr>
              <a:t>	</a:t>
            </a:r>
            <a:r>
              <a:rPr lang="en-US" sz="1200" dirty="0" smtClean="0">
                <a:solidFill>
                  <a:prstClr val="black"/>
                </a:solidFill>
                <a:latin typeface="Comic Sans MS"/>
              </a:rPr>
              <a:t>	Release-Door Buttons</a:t>
            </a:r>
          </a:p>
          <a:p>
            <a:pPr lvl="2"/>
            <a:r>
              <a:rPr lang="en-US" sz="1200" dirty="0">
                <a:solidFill>
                  <a:prstClr val="black"/>
                </a:solidFill>
                <a:latin typeface="Comic Sans MS"/>
              </a:rPr>
              <a:t>	</a:t>
            </a:r>
            <a:r>
              <a:rPr lang="en-US" sz="1200" dirty="0" smtClean="0">
                <a:solidFill>
                  <a:prstClr val="black"/>
                </a:solidFill>
                <a:latin typeface="Comic Sans MS"/>
              </a:rPr>
              <a:t>	More than one person trying to exit</a:t>
            </a:r>
          </a:p>
          <a:p>
            <a:pPr lvl="2"/>
            <a:r>
              <a:rPr lang="en-US" sz="1200" dirty="0" smtClean="0">
                <a:solidFill>
                  <a:prstClr val="black"/>
                </a:solidFill>
                <a:latin typeface="Comic Sans MS"/>
              </a:rPr>
              <a:t>	Abnormal Exiting</a:t>
            </a:r>
          </a:p>
          <a:p>
            <a:pPr lvl="2"/>
            <a:r>
              <a:rPr lang="en-US" sz="1200" dirty="0">
                <a:solidFill>
                  <a:prstClr val="black"/>
                </a:solidFill>
                <a:latin typeface="Comic Sans MS"/>
              </a:rPr>
              <a:t>	</a:t>
            </a:r>
            <a:r>
              <a:rPr lang="en-US" sz="1200" dirty="0" smtClean="0">
                <a:solidFill>
                  <a:prstClr val="black"/>
                </a:solidFill>
                <a:latin typeface="Comic Sans MS"/>
              </a:rPr>
              <a:t>	There appears to be no abnormal exiting possible</a:t>
            </a:r>
            <a:endParaRPr lang="en-US" sz="1200" dirty="0">
              <a:solidFill>
                <a:prstClr val="black"/>
              </a:solidFill>
              <a:latin typeface="Comic Sans MS"/>
            </a:endParaRPr>
          </a:p>
        </p:txBody>
      </p:sp>
    </p:spTree>
    <p:extLst>
      <p:ext uri="{BB962C8B-B14F-4D97-AF65-F5344CB8AC3E}">
        <p14:creationId xmlns:p14="http://schemas.microsoft.com/office/powerpoint/2010/main" val="37532578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1"/>
          <p:cNvSpPr>
            <a:spLocks noGrp="1"/>
          </p:cNvSpPr>
          <p:nvPr>
            <p:ph type="title"/>
          </p:nvPr>
        </p:nvSpPr>
        <p:spPr>
          <a:xfrm>
            <a:off x="1725613" y="274638"/>
            <a:ext cx="6961187" cy="406400"/>
          </a:xfrm>
        </p:spPr>
        <p:txBody>
          <a:bodyPr/>
          <a:lstStyle/>
          <a:p>
            <a:r>
              <a:rPr lang="en-US" dirty="0"/>
              <a:t>Table or Enclosure Access – Narrative 2</a:t>
            </a:r>
            <a:endParaRPr lang="en-US" dirty="0" smtClean="0"/>
          </a:p>
        </p:txBody>
      </p:sp>
      <p:sp>
        <p:nvSpPr>
          <p:cNvPr id="3076"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8112EE91-D222-40B1-B32C-450EA3FB3CFD}" type="slidenum">
              <a:rPr lang="en-US" smtClean="0">
                <a:solidFill>
                  <a:srgbClr val="898989"/>
                </a:solidFill>
                <a:latin typeface="Calibri" pitchFamily="34" charset="0"/>
              </a:rPr>
              <a:pPr eaLnBrk="1" hangingPunct="1"/>
              <a:t>20</a:t>
            </a:fld>
            <a:endParaRPr lang="en-US" smtClean="0">
              <a:solidFill>
                <a:srgbClr val="898989"/>
              </a:solidFill>
              <a:latin typeface="Calibri" pitchFamily="34" charset="0"/>
            </a:endParaRPr>
          </a:p>
        </p:txBody>
      </p:sp>
      <p:sp>
        <p:nvSpPr>
          <p:cNvPr id="16" name="Date Placeholder 15"/>
          <p:cNvSpPr>
            <a:spLocks noGrp="1"/>
          </p:cNvSpPr>
          <p:nvPr>
            <p:ph type="dt" sz="quarter" idx="10"/>
          </p:nvPr>
        </p:nvSpPr>
        <p:spPr/>
        <p:txBody>
          <a:bodyPr/>
          <a:lstStyle/>
          <a:p>
            <a:pPr>
              <a:defRPr/>
            </a:pPr>
            <a:r>
              <a:rPr lang="en-US" smtClean="0"/>
              <a:t>LIGO-G1200555-V2</a:t>
            </a:r>
            <a:endParaRPr lang="en-US"/>
          </a:p>
        </p:txBody>
      </p:sp>
      <p:sp>
        <p:nvSpPr>
          <p:cNvPr id="5" name="Rectangle 4"/>
          <p:cNvSpPr/>
          <p:nvPr/>
        </p:nvSpPr>
        <p:spPr>
          <a:xfrm>
            <a:off x="1100379" y="728870"/>
            <a:ext cx="7245457" cy="646331"/>
          </a:xfrm>
          <a:prstGeom prst="rect">
            <a:avLst/>
          </a:prstGeom>
        </p:spPr>
        <p:txBody>
          <a:bodyPr wrap="square">
            <a:spAutoFit/>
          </a:bodyPr>
          <a:lstStyle/>
          <a:p>
            <a:pPr lvl="0"/>
            <a:endParaRPr lang="en-US" sz="1200" dirty="0" smtClean="0">
              <a:solidFill>
                <a:prstClr val="black"/>
              </a:solidFill>
            </a:endParaRPr>
          </a:p>
          <a:p>
            <a:pPr lvl="0"/>
            <a:endParaRPr lang="en-US" sz="1200" dirty="0" smtClean="0">
              <a:solidFill>
                <a:prstClr val="black"/>
              </a:solidFill>
            </a:endParaRPr>
          </a:p>
          <a:p>
            <a:pPr lvl="0"/>
            <a:endParaRPr lang="en-US" sz="1200" dirty="0">
              <a:solidFill>
                <a:prstClr val="black"/>
              </a:solidFill>
            </a:endParaRPr>
          </a:p>
        </p:txBody>
      </p:sp>
      <p:sp>
        <p:nvSpPr>
          <p:cNvPr id="6" name="Rectangle 5"/>
          <p:cNvSpPr/>
          <p:nvPr/>
        </p:nvSpPr>
        <p:spPr>
          <a:xfrm>
            <a:off x="1314174" y="1037333"/>
            <a:ext cx="6968435" cy="3847207"/>
          </a:xfrm>
          <a:prstGeom prst="rect">
            <a:avLst/>
          </a:prstGeom>
        </p:spPr>
        <p:txBody>
          <a:bodyPr wrap="square">
            <a:spAutoFit/>
          </a:bodyPr>
          <a:lstStyle/>
          <a:p>
            <a:pPr lvl="1" algn="ctr"/>
            <a:r>
              <a:rPr lang="en-US" sz="1600" dirty="0" smtClean="0">
                <a:solidFill>
                  <a:prstClr val="black"/>
                </a:solidFill>
                <a:latin typeface="Comic Sans MS"/>
              </a:rPr>
              <a:t>Emergency Entering</a:t>
            </a:r>
          </a:p>
          <a:p>
            <a:endParaRPr lang="en-US" sz="1200" dirty="0" smtClean="0">
              <a:solidFill>
                <a:prstClr val="black"/>
              </a:solidFill>
              <a:latin typeface="Comic Sans MS"/>
            </a:endParaRPr>
          </a:p>
          <a:p>
            <a:r>
              <a:rPr lang="en-US" sz="1200" dirty="0" smtClean="0">
                <a:solidFill>
                  <a:prstClr val="black"/>
                </a:solidFill>
                <a:latin typeface="Comic Sans MS"/>
              </a:rPr>
              <a:t>     	When an emergency arises, it is possible to enter </a:t>
            </a:r>
            <a:r>
              <a:rPr lang="en-US" sz="1200" dirty="0" smtClean="0">
                <a:solidFill>
                  <a:prstClr val="black"/>
                </a:solidFill>
                <a:latin typeface="Comic Sans MS"/>
              </a:rPr>
              <a:t>an enclosure without </a:t>
            </a:r>
            <a:r>
              <a:rPr lang="en-US" sz="1200" dirty="0" smtClean="0">
                <a:solidFill>
                  <a:prstClr val="black"/>
                </a:solidFill>
                <a:latin typeface="Comic Sans MS"/>
              </a:rPr>
              <a:t>the need for keys or cards by pressing an E-Stop button. </a:t>
            </a:r>
            <a:r>
              <a:rPr lang="en-US" sz="1200" dirty="0" smtClean="0">
                <a:latin typeface="Comic Sans MS"/>
              </a:rPr>
              <a:t>E-Stop buttons are RED mushroom buttons.  They are located in a variety of places.  If ANY E-Stop is pressed, ALL interferometer lasers are made incapable of lasing, including those at the End Stations</a:t>
            </a:r>
            <a:r>
              <a:rPr lang="en-US" sz="1200" dirty="0" smtClean="0">
                <a:latin typeface="Comic Sans MS"/>
              </a:rPr>
              <a:t>.  Lasers in enclosures will have their interloc</a:t>
            </a:r>
            <a:r>
              <a:rPr lang="en-US" sz="1200" dirty="0" smtClean="0">
                <a:latin typeface="Comic Sans MS"/>
              </a:rPr>
              <a:t>ks broken, causing them to cease lasing.  Doors on all enclosures will all be unlocked.</a:t>
            </a:r>
            <a:endParaRPr lang="en-US" sz="1200" dirty="0" smtClean="0">
              <a:latin typeface="Comic Sans MS"/>
            </a:endParaRPr>
          </a:p>
          <a:p>
            <a:endParaRPr lang="en-US" sz="1200" dirty="0" smtClean="0">
              <a:latin typeface="Comic Sans MS"/>
            </a:endParaRPr>
          </a:p>
          <a:p>
            <a:r>
              <a:rPr lang="en-US" sz="1200" dirty="0" smtClean="0">
                <a:latin typeface="Comic Sans MS"/>
              </a:rPr>
              <a:t>	When a corner station E-Stop is pressed, the LVEA entrance door, the LVEA man door, the LDR door, </a:t>
            </a:r>
            <a:r>
              <a:rPr lang="en-US" sz="1200" dirty="0" smtClean="0">
                <a:latin typeface="Comic Sans MS"/>
              </a:rPr>
              <a:t>and ALL </a:t>
            </a:r>
            <a:r>
              <a:rPr lang="en-US" sz="1200" dirty="0" smtClean="0">
                <a:latin typeface="Comic Sans MS"/>
              </a:rPr>
              <a:t>LAE </a:t>
            </a:r>
            <a:r>
              <a:rPr lang="en-US" sz="1200" dirty="0" smtClean="0">
                <a:latin typeface="Comic Sans MS"/>
              </a:rPr>
              <a:t>doors </a:t>
            </a:r>
            <a:r>
              <a:rPr lang="en-US" sz="1200" dirty="0" smtClean="0">
                <a:latin typeface="Comic Sans MS"/>
              </a:rPr>
              <a:t>will be unsecured allowing them to be opened from the outside without key or card</a:t>
            </a:r>
            <a:r>
              <a:rPr lang="en-US" sz="1200" dirty="0" smtClean="0">
                <a:latin typeface="Comic Sans MS"/>
              </a:rPr>
              <a:t>.  All tables and enclosures are isolated from the IFO and their doors may be opened without keys or cards.</a:t>
            </a:r>
            <a:endParaRPr lang="en-US" sz="1200" dirty="0" smtClean="0">
              <a:latin typeface="Comic Sans MS"/>
            </a:endParaRPr>
          </a:p>
          <a:p>
            <a:endParaRPr lang="en-US" sz="1200" dirty="0" smtClean="0">
              <a:latin typeface="Comic Sans MS"/>
            </a:endParaRPr>
          </a:p>
          <a:p>
            <a:r>
              <a:rPr lang="en-US" sz="1200" dirty="0" smtClean="0">
                <a:latin typeface="Comic Sans MS"/>
              </a:rPr>
              <a:t>	The End Station VEA doors are unsecured only when the E-Stop button located in that VEA is pressed,  while the Corner Station Doors are unaffected</a:t>
            </a:r>
            <a:r>
              <a:rPr lang="en-US" sz="1200" dirty="0" smtClean="0">
                <a:solidFill>
                  <a:prstClr val="black"/>
                </a:solidFill>
                <a:latin typeface="Comic Sans MS"/>
              </a:rPr>
              <a:t>.</a:t>
            </a:r>
          </a:p>
          <a:p>
            <a:endParaRPr lang="en-US" sz="1200" dirty="0" smtClean="0">
              <a:solidFill>
                <a:prstClr val="black"/>
              </a:solidFill>
              <a:latin typeface="Comic Sans MS"/>
            </a:endParaRPr>
          </a:p>
          <a:p>
            <a:r>
              <a:rPr lang="en-US" sz="1200" dirty="0" smtClean="0">
                <a:solidFill>
                  <a:prstClr val="black"/>
                </a:solidFill>
                <a:latin typeface="Comic Sans MS"/>
              </a:rPr>
              <a:t>	 If an E-Stop button is pressed, there will be an investigation.  All pertinent authorities will be notified, and work will stop until the emergency is resolved satisfactorily.</a:t>
            </a:r>
          </a:p>
          <a:p>
            <a:endParaRPr lang="en-US" sz="1200" dirty="0" smtClean="0">
              <a:solidFill>
                <a:prstClr val="black"/>
              </a:solidFill>
              <a:latin typeface="Comic Sans MS"/>
            </a:endParaRPr>
          </a:p>
        </p:txBody>
      </p:sp>
    </p:spTree>
    <p:extLst>
      <p:ext uri="{BB962C8B-B14F-4D97-AF65-F5344CB8AC3E}">
        <p14:creationId xmlns:p14="http://schemas.microsoft.com/office/powerpoint/2010/main" val="33990568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1"/>
          <p:cNvSpPr>
            <a:spLocks noGrp="1"/>
          </p:cNvSpPr>
          <p:nvPr>
            <p:ph type="title"/>
          </p:nvPr>
        </p:nvSpPr>
        <p:spPr>
          <a:xfrm>
            <a:off x="1725613" y="274638"/>
            <a:ext cx="6961187" cy="406400"/>
          </a:xfrm>
        </p:spPr>
        <p:txBody>
          <a:bodyPr/>
          <a:lstStyle/>
          <a:p>
            <a:r>
              <a:rPr lang="en-US" dirty="0"/>
              <a:t>Table or Enclosure Access – Narrative </a:t>
            </a:r>
            <a:r>
              <a:rPr lang="en-US" dirty="0" smtClean="0"/>
              <a:t>3</a:t>
            </a:r>
            <a:endParaRPr lang="en-US" dirty="0" smtClean="0"/>
          </a:p>
        </p:txBody>
      </p:sp>
      <p:sp>
        <p:nvSpPr>
          <p:cNvPr id="3076"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8112EE91-D222-40B1-B32C-450EA3FB3CFD}" type="slidenum">
              <a:rPr lang="en-US" smtClean="0">
                <a:solidFill>
                  <a:srgbClr val="898989"/>
                </a:solidFill>
                <a:latin typeface="Calibri" pitchFamily="34" charset="0"/>
              </a:rPr>
              <a:pPr eaLnBrk="1" hangingPunct="1"/>
              <a:t>21</a:t>
            </a:fld>
            <a:endParaRPr lang="en-US" smtClean="0">
              <a:solidFill>
                <a:srgbClr val="898989"/>
              </a:solidFill>
              <a:latin typeface="Calibri" pitchFamily="34" charset="0"/>
            </a:endParaRPr>
          </a:p>
        </p:txBody>
      </p:sp>
      <p:sp>
        <p:nvSpPr>
          <p:cNvPr id="16" name="Date Placeholder 15"/>
          <p:cNvSpPr>
            <a:spLocks noGrp="1"/>
          </p:cNvSpPr>
          <p:nvPr>
            <p:ph type="dt" sz="quarter" idx="10"/>
          </p:nvPr>
        </p:nvSpPr>
        <p:spPr/>
        <p:txBody>
          <a:bodyPr/>
          <a:lstStyle/>
          <a:p>
            <a:pPr>
              <a:defRPr/>
            </a:pPr>
            <a:r>
              <a:rPr lang="en-US" smtClean="0"/>
              <a:t>LIGO-G1200555-V2</a:t>
            </a:r>
            <a:endParaRPr lang="en-US"/>
          </a:p>
        </p:txBody>
      </p:sp>
      <p:sp>
        <p:nvSpPr>
          <p:cNvPr id="5" name="Rectangle 4"/>
          <p:cNvSpPr/>
          <p:nvPr/>
        </p:nvSpPr>
        <p:spPr>
          <a:xfrm>
            <a:off x="1100379" y="728870"/>
            <a:ext cx="7245457" cy="646331"/>
          </a:xfrm>
          <a:prstGeom prst="rect">
            <a:avLst/>
          </a:prstGeom>
        </p:spPr>
        <p:txBody>
          <a:bodyPr wrap="square">
            <a:spAutoFit/>
          </a:bodyPr>
          <a:lstStyle/>
          <a:p>
            <a:pPr lvl="0"/>
            <a:endParaRPr lang="en-US" sz="1200" dirty="0" smtClean="0">
              <a:solidFill>
                <a:prstClr val="black"/>
              </a:solidFill>
            </a:endParaRPr>
          </a:p>
          <a:p>
            <a:pPr lvl="0"/>
            <a:endParaRPr lang="en-US" sz="1200" dirty="0" smtClean="0">
              <a:solidFill>
                <a:prstClr val="black"/>
              </a:solidFill>
            </a:endParaRPr>
          </a:p>
          <a:p>
            <a:pPr lvl="0"/>
            <a:endParaRPr lang="en-US" sz="1200" dirty="0">
              <a:solidFill>
                <a:prstClr val="black"/>
              </a:solidFill>
            </a:endParaRPr>
          </a:p>
        </p:txBody>
      </p:sp>
      <p:sp>
        <p:nvSpPr>
          <p:cNvPr id="6" name="Rectangle 5"/>
          <p:cNvSpPr/>
          <p:nvPr/>
        </p:nvSpPr>
        <p:spPr>
          <a:xfrm>
            <a:off x="1314174" y="1037333"/>
            <a:ext cx="6968435" cy="4216539"/>
          </a:xfrm>
          <a:prstGeom prst="rect">
            <a:avLst/>
          </a:prstGeom>
        </p:spPr>
        <p:txBody>
          <a:bodyPr wrap="square">
            <a:spAutoFit/>
          </a:bodyPr>
          <a:lstStyle/>
          <a:p>
            <a:endParaRPr lang="en-US" sz="1200" dirty="0" smtClean="0">
              <a:solidFill>
                <a:prstClr val="black"/>
              </a:solidFill>
              <a:latin typeface="Comic Sans MS"/>
            </a:endParaRPr>
          </a:p>
          <a:p>
            <a:pPr lvl="1" algn="ctr"/>
            <a:r>
              <a:rPr lang="en-US" sz="1600" dirty="0" smtClean="0">
                <a:solidFill>
                  <a:prstClr val="black"/>
                </a:solidFill>
                <a:latin typeface="Comic Sans MS"/>
              </a:rPr>
              <a:t>Abnormal Entering (Breached Door)</a:t>
            </a:r>
          </a:p>
          <a:p>
            <a:endParaRPr lang="en-US" sz="1200" dirty="0" smtClean="0">
              <a:solidFill>
                <a:prstClr val="black"/>
              </a:solidFill>
              <a:latin typeface="Comic Sans MS"/>
            </a:endParaRPr>
          </a:p>
          <a:p>
            <a:r>
              <a:rPr lang="en-US" sz="1200" dirty="0" smtClean="0">
                <a:solidFill>
                  <a:prstClr val="black"/>
                </a:solidFill>
                <a:latin typeface="Comic Sans MS"/>
              </a:rPr>
              <a:t>	When an abnormal condition with respect to </a:t>
            </a:r>
            <a:r>
              <a:rPr lang="en-US" sz="1200" dirty="0" smtClean="0">
                <a:solidFill>
                  <a:prstClr val="black"/>
                </a:solidFill>
                <a:latin typeface="Comic Sans MS"/>
              </a:rPr>
              <a:t>an enclosure is </a:t>
            </a:r>
            <a:r>
              <a:rPr lang="en-US" sz="1200" dirty="0" smtClean="0">
                <a:solidFill>
                  <a:prstClr val="black"/>
                </a:solidFill>
                <a:latin typeface="Comic Sans MS"/>
              </a:rPr>
              <a:t>encountered, it will </a:t>
            </a:r>
            <a:r>
              <a:rPr lang="en-US" sz="1200" dirty="0" smtClean="0">
                <a:solidFill>
                  <a:prstClr val="black"/>
                </a:solidFill>
                <a:latin typeface="Comic Sans MS"/>
              </a:rPr>
              <a:t>NOT be </a:t>
            </a:r>
            <a:r>
              <a:rPr lang="en-US" sz="1200" dirty="0" smtClean="0">
                <a:solidFill>
                  <a:prstClr val="black"/>
                </a:solidFill>
                <a:latin typeface="Comic Sans MS"/>
              </a:rPr>
              <a:t>treated as if an E-Stop button was pressed.  </a:t>
            </a:r>
            <a:endParaRPr lang="en-US" sz="1200" dirty="0" smtClean="0">
              <a:solidFill>
                <a:prstClr val="black"/>
              </a:solidFill>
              <a:latin typeface="Comic Sans MS"/>
            </a:endParaRPr>
          </a:p>
          <a:p>
            <a:endParaRPr lang="en-US" sz="1200" dirty="0">
              <a:solidFill>
                <a:prstClr val="black"/>
              </a:solidFill>
              <a:latin typeface="Comic Sans MS"/>
            </a:endParaRPr>
          </a:p>
          <a:p>
            <a:r>
              <a:rPr lang="en-US" sz="1200" dirty="0" smtClean="0">
                <a:solidFill>
                  <a:prstClr val="black"/>
                </a:solidFill>
                <a:latin typeface="Comic Sans MS"/>
              </a:rPr>
              <a:t>	Instead, the specific enclosure that has been breached will be disabled </a:t>
            </a:r>
            <a:r>
              <a:rPr lang="en-US" sz="1200" dirty="0" smtClean="0">
                <a:solidFill>
                  <a:prstClr val="black"/>
                </a:solidFill>
                <a:latin typeface="Comic Sans MS"/>
              </a:rPr>
              <a:t>according to the type of enclosure that it is.  To help identify the breach, a noisy horn will also be activated at the specific enclosure.  A reset button will silence the horn.</a:t>
            </a:r>
          </a:p>
          <a:p>
            <a:endParaRPr lang="en-US" sz="1200" dirty="0">
              <a:solidFill>
                <a:prstClr val="black"/>
              </a:solidFill>
              <a:latin typeface="Comic Sans MS"/>
            </a:endParaRPr>
          </a:p>
          <a:p>
            <a:r>
              <a:rPr lang="en-US" sz="1200" dirty="0" smtClean="0">
                <a:solidFill>
                  <a:prstClr val="black"/>
                </a:solidFill>
                <a:latin typeface="Comic Sans MS"/>
              </a:rPr>
              <a:t>	There are three types of enclosures.  Type 1 has laser light only entering it.  Type 2 has laser light only leaving it.  And Type 3 has light both entering and leaving it.  </a:t>
            </a:r>
          </a:p>
          <a:p>
            <a:endParaRPr lang="en-US" sz="1200" dirty="0">
              <a:solidFill>
                <a:prstClr val="black"/>
              </a:solidFill>
              <a:latin typeface="Comic Sans MS"/>
            </a:endParaRPr>
          </a:p>
          <a:p>
            <a:r>
              <a:rPr lang="en-US" sz="1200" dirty="0" smtClean="0">
                <a:solidFill>
                  <a:prstClr val="black"/>
                </a:solidFill>
                <a:latin typeface="Comic Sans MS"/>
              </a:rPr>
              <a:t>	Type 1 enclosure breaches will cause a shutter to close preventing laser light from entering the enclosure.  </a:t>
            </a:r>
          </a:p>
          <a:p>
            <a:endParaRPr lang="en-US" sz="1200" dirty="0">
              <a:solidFill>
                <a:prstClr val="black"/>
              </a:solidFill>
              <a:latin typeface="Comic Sans MS"/>
            </a:endParaRPr>
          </a:p>
          <a:p>
            <a:r>
              <a:rPr lang="en-US" sz="1200" dirty="0" smtClean="0">
                <a:solidFill>
                  <a:prstClr val="black"/>
                </a:solidFill>
                <a:latin typeface="Comic Sans MS"/>
              </a:rPr>
              <a:t>	Type 2 enclosure breaches will break the interlock of the laser in the enclosure, causing it to cease lasing.  </a:t>
            </a:r>
          </a:p>
          <a:p>
            <a:r>
              <a:rPr lang="en-US" sz="1200" dirty="0">
                <a:solidFill>
                  <a:prstClr val="black"/>
                </a:solidFill>
                <a:latin typeface="Comic Sans MS"/>
              </a:rPr>
              <a:t>	</a:t>
            </a:r>
            <a:endParaRPr lang="en-US" sz="1200" dirty="0" smtClean="0">
              <a:solidFill>
                <a:prstClr val="black"/>
              </a:solidFill>
              <a:latin typeface="Comic Sans MS"/>
            </a:endParaRPr>
          </a:p>
          <a:p>
            <a:r>
              <a:rPr lang="en-US" sz="1200" dirty="0">
                <a:solidFill>
                  <a:prstClr val="black"/>
                </a:solidFill>
                <a:latin typeface="Comic Sans MS"/>
              </a:rPr>
              <a:t>	</a:t>
            </a:r>
            <a:r>
              <a:rPr lang="en-US" sz="1200" dirty="0" smtClean="0">
                <a:solidFill>
                  <a:prstClr val="black"/>
                </a:solidFill>
                <a:latin typeface="Comic Sans MS"/>
              </a:rPr>
              <a:t>Type 3 enclosure breaches will cause a shutter to close preventing laser light from entering the enclosure, and will break the interlock of the laser in the enclosure, causing it to cease lasing.  </a:t>
            </a:r>
            <a:endParaRPr lang="en-US" sz="1200" dirty="0">
              <a:solidFill>
                <a:prstClr val="black"/>
              </a:solidFill>
              <a:latin typeface="Comic Sans MS"/>
            </a:endParaRPr>
          </a:p>
        </p:txBody>
      </p:sp>
    </p:spTree>
    <p:extLst>
      <p:ext uri="{BB962C8B-B14F-4D97-AF65-F5344CB8AC3E}">
        <p14:creationId xmlns:p14="http://schemas.microsoft.com/office/powerpoint/2010/main" val="7919473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1"/>
          <p:cNvSpPr>
            <a:spLocks noGrp="1"/>
          </p:cNvSpPr>
          <p:nvPr>
            <p:ph type="title"/>
          </p:nvPr>
        </p:nvSpPr>
        <p:spPr>
          <a:xfrm>
            <a:off x="1725613" y="274638"/>
            <a:ext cx="6961187" cy="406400"/>
          </a:xfrm>
        </p:spPr>
        <p:txBody>
          <a:bodyPr/>
          <a:lstStyle/>
          <a:p>
            <a:r>
              <a:rPr lang="en-US" dirty="0"/>
              <a:t>Table or Enclosure Access – Narrative </a:t>
            </a:r>
            <a:r>
              <a:rPr lang="en-US" dirty="0" smtClean="0"/>
              <a:t>4</a:t>
            </a:r>
            <a:endParaRPr lang="en-US" dirty="0" smtClean="0"/>
          </a:p>
        </p:txBody>
      </p:sp>
      <p:sp>
        <p:nvSpPr>
          <p:cNvPr id="3076"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8112EE91-D222-40B1-B32C-450EA3FB3CFD}" type="slidenum">
              <a:rPr lang="en-US" smtClean="0">
                <a:solidFill>
                  <a:srgbClr val="898989"/>
                </a:solidFill>
                <a:latin typeface="Calibri" pitchFamily="34" charset="0"/>
              </a:rPr>
              <a:pPr eaLnBrk="1" hangingPunct="1"/>
              <a:t>22</a:t>
            </a:fld>
            <a:endParaRPr lang="en-US" smtClean="0">
              <a:solidFill>
                <a:srgbClr val="898989"/>
              </a:solidFill>
              <a:latin typeface="Calibri" pitchFamily="34" charset="0"/>
            </a:endParaRPr>
          </a:p>
        </p:txBody>
      </p:sp>
      <p:sp>
        <p:nvSpPr>
          <p:cNvPr id="16" name="Date Placeholder 15"/>
          <p:cNvSpPr>
            <a:spLocks noGrp="1"/>
          </p:cNvSpPr>
          <p:nvPr>
            <p:ph type="dt" sz="quarter" idx="10"/>
          </p:nvPr>
        </p:nvSpPr>
        <p:spPr/>
        <p:txBody>
          <a:bodyPr/>
          <a:lstStyle/>
          <a:p>
            <a:pPr>
              <a:defRPr/>
            </a:pPr>
            <a:r>
              <a:rPr lang="en-US" smtClean="0"/>
              <a:t>LIGO-G1200555-V2</a:t>
            </a:r>
            <a:endParaRPr lang="en-US"/>
          </a:p>
        </p:txBody>
      </p:sp>
      <p:sp>
        <p:nvSpPr>
          <p:cNvPr id="5" name="Rectangle 4"/>
          <p:cNvSpPr/>
          <p:nvPr/>
        </p:nvSpPr>
        <p:spPr>
          <a:xfrm>
            <a:off x="1100379" y="728870"/>
            <a:ext cx="7245457" cy="646331"/>
          </a:xfrm>
          <a:prstGeom prst="rect">
            <a:avLst/>
          </a:prstGeom>
        </p:spPr>
        <p:txBody>
          <a:bodyPr wrap="square">
            <a:spAutoFit/>
          </a:bodyPr>
          <a:lstStyle/>
          <a:p>
            <a:pPr lvl="0"/>
            <a:endParaRPr lang="en-US" sz="1200" dirty="0" smtClean="0">
              <a:solidFill>
                <a:prstClr val="black"/>
              </a:solidFill>
            </a:endParaRPr>
          </a:p>
          <a:p>
            <a:pPr lvl="0"/>
            <a:endParaRPr lang="en-US" sz="1200" dirty="0" smtClean="0">
              <a:solidFill>
                <a:prstClr val="black"/>
              </a:solidFill>
            </a:endParaRPr>
          </a:p>
          <a:p>
            <a:pPr lvl="0"/>
            <a:endParaRPr lang="en-US" sz="1200" dirty="0">
              <a:solidFill>
                <a:prstClr val="black"/>
              </a:solidFill>
            </a:endParaRPr>
          </a:p>
        </p:txBody>
      </p:sp>
      <p:sp>
        <p:nvSpPr>
          <p:cNvPr id="6" name="Rectangle 5"/>
          <p:cNvSpPr/>
          <p:nvPr/>
        </p:nvSpPr>
        <p:spPr>
          <a:xfrm>
            <a:off x="850349" y="993160"/>
            <a:ext cx="7675218" cy="2554545"/>
          </a:xfrm>
          <a:prstGeom prst="rect">
            <a:avLst/>
          </a:prstGeom>
        </p:spPr>
        <p:txBody>
          <a:bodyPr wrap="square">
            <a:spAutoFit/>
          </a:bodyPr>
          <a:lstStyle/>
          <a:p>
            <a:pPr lvl="1" algn="ctr"/>
            <a:r>
              <a:rPr lang="en-US" sz="1600" dirty="0" smtClean="0">
                <a:solidFill>
                  <a:prstClr val="black"/>
                </a:solidFill>
                <a:latin typeface="Comic Sans MS"/>
              </a:rPr>
              <a:t>Normal Exiting</a:t>
            </a:r>
            <a:endParaRPr lang="en-US" sz="1200" dirty="0" smtClean="0">
              <a:solidFill>
                <a:prstClr val="black"/>
              </a:solidFill>
              <a:latin typeface="Comic Sans MS"/>
            </a:endParaRPr>
          </a:p>
          <a:p>
            <a:pPr lvl="1"/>
            <a:r>
              <a:rPr lang="en-US" sz="1200" dirty="0" smtClean="0">
                <a:solidFill>
                  <a:prstClr val="black"/>
                </a:solidFill>
                <a:latin typeface="Comic Sans MS"/>
              </a:rPr>
              <a:t>	</a:t>
            </a:r>
          </a:p>
          <a:p>
            <a:pPr lvl="1"/>
            <a:r>
              <a:rPr lang="en-US" sz="1200" dirty="0" smtClean="0">
                <a:solidFill>
                  <a:prstClr val="black"/>
                </a:solidFill>
                <a:latin typeface="Comic Sans MS"/>
              </a:rPr>
              <a:t>	The normal way to exit </a:t>
            </a:r>
            <a:r>
              <a:rPr lang="en-US" sz="1200" dirty="0" smtClean="0">
                <a:solidFill>
                  <a:prstClr val="black"/>
                </a:solidFill>
                <a:latin typeface="Comic Sans MS"/>
              </a:rPr>
              <a:t>an enclosure </a:t>
            </a:r>
            <a:r>
              <a:rPr lang="en-US" sz="1200" dirty="0" smtClean="0">
                <a:solidFill>
                  <a:prstClr val="black"/>
                </a:solidFill>
                <a:latin typeface="Comic Sans MS"/>
              </a:rPr>
              <a:t>is to </a:t>
            </a:r>
            <a:r>
              <a:rPr lang="en-US" sz="1200" dirty="0" smtClean="0">
                <a:solidFill>
                  <a:prstClr val="black"/>
                </a:solidFill>
                <a:latin typeface="Comic Sans MS"/>
              </a:rPr>
              <a:t>ensure that the </a:t>
            </a:r>
            <a:r>
              <a:rPr lang="en-US" sz="1200" dirty="0" smtClean="0">
                <a:solidFill>
                  <a:prstClr val="black"/>
                </a:solidFill>
                <a:latin typeface="Comic Sans MS"/>
              </a:rPr>
              <a:t>door </a:t>
            </a:r>
            <a:r>
              <a:rPr lang="en-US" sz="1200" dirty="0" smtClean="0">
                <a:solidFill>
                  <a:prstClr val="black"/>
                </a:solidFill>
                <a:latin typeface="Comic Sans MS"/>
              </a:rPr>
              <a:t>is closed and then to swipe out.</a:t>
            </a:r>
            <a:r>
              <a:rPr lang="en-US" sz="1200" dirty="0" smtClean="0">
                <a:solidFill>
                  <a:prstClr val="black"/>
                </a:solidFill>
                <a:latin typeface="Comic Sans MS"/>
              </a:rPr>
              <a:t>	If the person exiting is a qualified laser operator who swiped in to enter the </a:t>
            </a:r>
            <a:r>
              <a:rPr lang="en-US" sz="1200" dirty="0" smtClean="0">
                <a:solidFill>
                  <a:prstClr val="black"/>
                </a:solidFill>
                <a:latin typeface="Comic Sans MS"/>
              </a:rPr>
              <a:t>enclosure, </a:t>
            </a:r>
            <a:r>
              <a:rPr lang="en-US" sz="1200" dirty="0" smtClean="0">
                <a:solidFill>
                  <a:prstClr val="black"/>
                </a:solidFill>
                <a:latin typeface="Comic Sans MS"/>
              </a:rPr>
              <a:t>then swiping out may have to occur to align the access system with the location of the person.  In the case of non-qualified personnel no such swiping is necessary.</a:t>
            </a:r>
          </a:p>
          <a:p>
            <a:pPr lvl="1"/>
            <a:endParaRPr lang="en-US" sz="1200" dirty="0" smtClean="0">
              <a:solidFill>
                <a:prstClr val="black"/>
              </a:solidFill>
              <a:latin typeface="Comic Sans MS"/>
            </a:endParaRPr>
          </a:p>
          <a:p>
            <a:pPr lvl="1"/>
            <a:r>
              <a:rPr lang="en-US" sz="1200" dirty="0" smtClean="0">
                <a:solidFill>
                  <a:prstClr val="black"/>
                </a:solidFill>
                <a:latin typeface="Comic Sans MS"/>
              </a:rPr>
              <a:t>	The RLO designated on the Work Permit is normally the last person to exit the </a:t>
            </a:r>
            <a:r>
              <a:rPr lang="en-US" sz="1200" dirty="0" smtClean="0">
                <a:solidFill>
                  <a:prstClr val="black"/>
                </a:solidFill>
                <a:latin typeface="Comic Sans MS"/>
              </a:rPr>
              <a:t>enclosure, </a:t>
            </a:r>
            <a:r>
              <a:rPr lang="en-US" sz="1200" dirty="0" smtClean="0">
                <a:solidFill>
                  <a:prstClr val="black"/>
                </a:solidFill>
                <a:latin typeface="Comic Sans MS"/>
              </a:rPr>
              <a:t>and the last person to swipe out</a:t>
            </a:r>
            <a:r>
              <a:rPr lang="en-US" sz="1200" dirty="0" smtClean="0">
                <a:solidFill>
                  <a:prstClr val="black"/>
                </a:solidFill>
                <a:latin typeface="Comic Sans MS"/>
              </a:rPr>
              <a:t>.</a:t>
            </a:r>
          </a:p>
          <a:p>
            <a:pPr lvl="1"/>
            <a:endParaRPr lang="en-US" sz="1200" dirty="0">
              <a:solidFill>
                <a:prstClr val="black"/>
              </a:solidFill>
              <a:latin typeface="Comic Sans MS"/>
            </a:endParaRPr>
          </a:p>
          <a:p>
            <a:pPr lvl="1"/>
            <a:r>
              <a:rPr lang="en-US" sz="1200" dirty="0" smtClean="0">
                <a:solidFill>
                  <a:prstClr val="black"/>
                </a:solidFill>
                <a:latin typeface="Comic Sans MS"/>
              </a:rPr>
              <a:t>	Where anti-pass-back is deployed, any personalized card that was last swiped in to an enclosure will be disallowed exiting at the anti-pass-back station.  This is to alert the holder of that card that it must be swiped out at the enclosure to ensure integrity of the card system. </a:t>
            </a:r>
            <a:endParaRPr lang="en-US" sz="1200" dirty="0" smtClean="0">
              <a:solidFill>
                <a:prstClr val="black"/>
              </a:solidFill>
              <a:latin typeface="Comic Sans MS"/>
            </a:endParaRPr>
          </a:p>
        </p:txBody>
      </p:sp>
    </p:spTree>
    <p:extLst>
      <p:ext uri="{BB962C8B-B14F-4D97-AF65-F5344CB8AC3E}">
        <p14:creationId xmlns:p14="http://schemas.microsoft.com/office/powerpoint/2010/main" val="15516285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1"/>
          <p:cNvSpPr>
            <a:spLocks noGrp="1"/>
          </p:cNvSpPr>
          <p:nvPr>
            <p:ph type="title"/>
          </p:nvPr>
        </p:nvSpPr>
        <p:spPr>
          <a:xfrm>
            <a:off x="1725613" y="274638"/>
            <a:ext cx="6961187" cy="406400"/>
          </a:xfrm>
        </p:spPr>
        <p:txBody>
          <a:bodyPr/>
          <a:lstStyle/>
          <a:p>
            <a:r>
              <a:rPr lang="en-US" dirty="0"/>
              <a:t>Table or Enclosure Access – Narrative </a:t>
            </a:r>
            <a:r>
              <a:rPr lang="en-US" dirty="0" smtClean="0"/>
              <a:t>5</a:t>
            </a:r>
            <a:endParaRPr lang="en-US" dirty="0" smtClean="0"/>
          </a:p>
        </p:txBody>
      </p:sp>
      <p:sp>
        <p:nvSpPr>
          <p:cNvPr id="3076"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8112EE91-D222-40B1-B32C-450EA3FB3CFD}" type="slidenum">
              <a:rPr lang="en-US" smtClean="0">
                <a:solidFill>
                  <a:srgbClr val="898989"/>
                </a:solidFill>
                <a:latin typeface="Calibri" pitchFamily="34" charset="0"/>
              </a:rPr>
              <a:pPr eaLnBrk="1" hangingPunct="1"/>
              <a:t>23</a:t>
            </a:fld>
            <a:endParaRPr lang="en-US" smtClean="0">
              <a:solidFill>
                <a:srgbClr val="898989"/>
              </a:solidFill>
              <a:latin typeface="Calibri" pitchFamily="34" charset="0"/>
            </a:endParaRPr>
          </a:p>
        </p:txBody>
      </p:sp>
      <p:sp>
        <p:nvSpPr>
          <p:cNvPr id="16" name="Date Placeholder 15"/>
          <p:cNvSpPr>
            <a:spLocks noGrp="1"/>
          </p:cNvSpPr>
          <p:nvPr>
            <p:ph type="dt" sz="quarter" idx="10"/>
          </p:nvPr>
        </p:nvSpPr>
        <p:spPr/>
        <p:txBody>
          <a:bodyPr/>
          <a:lstStyle/>
          <a:p>
            <a:pPr>
              <a:defRPr/>
            </a:pPr>
            <a:r>
              <a:rPr lang="en-US" smtClean="0"/>
              <a:t>LIGO-G1200555-V2</a:t>
            </a:r>
            <a:endParaRPr lang="en-US"/>
          </a:p>
        </p:txBody>
      </p:sp>
      <p:sp>
        <p:nvSpPr>
          <p:cNvPr id="5" name="Rectangle 4"/>
          <p:cNvSpPr/>
          <p:nvPr/>
        </p:nvSpPr>
        <p:spPr>
          <a:xfrm>
            <a:off x="1100379" y="728870"/>
            <a:ext cx="7245457" cy="646331"/>
          </a:xfrm>
          <a:prstGeom prst="rect">
            <a:avLst/>
          </a:prstGeom>
        </p:spPr>
        <p:txBody>
          <a:bodyPr wrap="square">
            <a:spAutoFit/>
          </a:bodyPr>
          <a:lstStyle/>
          <a:p>
            <a:pPr lvl="0"/>
            <a:endParaRPr lang="en-US" sz="1200" dirty="0" smtClean="0">
              <a:solidFill>
                <a:prstClr val="black"/>
              </a:solidFill>
            </a:endParaRPr>
          </a:p>
          <a:p>
            <a:pPr lvl="0"/>
            <a:endParaRPr lang="en-US" sz="1200" dirty="0" smtClean="0">
              <a:solidFill>
                <a:prstClr val="black"/>
              </a:solidFill>
            </a:endParaRPr>
          </a:p>
          <a:p>
            <a:pPr lvl="0"/>
            <a:endParaRPr lang="en-US" sz="1200" dirty="0">
              <a:solidFill>
                <a:prstClr val="black"/>
              </a:solidFill>
            </a:endParaRPr>
          </a:p>
        </p:txBody>
      </p:sp>
      <p:sp>
        <p:nvSpPr>
          <p:cNvPr id="2" name="Rectangle 1"/>
          <p:cNvSpPr/>
          <p:nvPr/>
        </p:nvSpPr>
        <p:spPr>
          <a:xfrm>
            <a:off x="826717" y="859066"/>
            <a:ext cx="7903923" cy="3662541"/>
          </a:xfrm>
          <a:prstGeom prst="rect">
            <a:avLst/>
          </a:prstGeom>
        </p:spPr>
        <p:txBody>
          <a:bodyPr wrap="square">
            <a:spAutoFit/>
          </a:bodyPr>
          <a:lstStyle/>
          <a:p>
            <a:pPr lvl="1" algn="ctr"/>
            <a:r>
              <a:rPr lang="en-US" sz="1600" dirty="0">
                <a:solidFill>
                  <a:prstClr val="black"/>
                </a:solidFill>
                <a:latin typeface="Comic Sans MS"/>
              </a:rPr>
              <a:t>Emergency </a:t>
            </a:r>
            <a:r>
              <a:rPr lang="en-US" sz="1600" dirty="0" smtClean="0">
                <a:solidFill>
                  <a:prstClr val="black"/>
                </a:solidFill>
                <a:latin typeface="Comic Sans MS"/>
              </a:rPr>
              <a:t>Exiting</a:t>
            </a:r>
            <a:endParaRPr lang="en-US" sz="1600" dirty="0">
              <a:solidFill>
                <a:prstClr val="black"/>
              </a:solidFill>
              <a:latin typeface="Comic Sans MS"/>
            </a:endParaRPr>
          </a:p>
          <a:p>
            <a:endParaRPr lang="en-US" sz="1200" dirty="0">
              <a:solidFill>
                <a:prstClr val="black"/>
              </a:solidFill>
              <a:latin typeface="Comic Sans MS"/>
            </a:endParaRPr>
          </a:p>
          <a:p>
            <a:r>
              <a:rPr lang="en-US" sz="1200" dirty="0">
                <a:solidFill>
                  <a:prstClr val="black"/>
                </a:solidFill>
                <a:latin typeface="Comic Sans MS"/>
              </a:rPr>
              <a:t>     	When an emergency arises, it is possible to </a:t>
            </a:r>
            <a:r>
              <a:rPr lang="en-US" sz="1200" dirty="0" smtClean="0">
                <a:solidFill>
                  <a:prstClr val="black"/>
                </a:solidFill>
                <a:latin typeface="Comic Sans MS"/>
              </a:rPr>
              <a:t>exit an </a:t>
            </a:r>
            <a:r>
              <a:rPr lang="en-US" sz="1200" dirty="0">
                <a:solidFill>
                  <a:prstClr val="black"/>
                </a:solidFill>
                <a:latin typeface="Comic Sans MS"/>
              </a:rPr>
              <a:t>enclosure without the need for keys or cards by pressing an E-Stop button. </a:t>
            </a:r>
            <a:r>
              <a:rPr lang="en-US" sz="1200" dirty="0">
                <a:latin typeface="Comic Sans MS"/>
              </a:rPr>
              <a:t>E-Stop buttons are RED mushroom buttons.  They are located in a variety of places.  If ANY E-Stop is pressed, ALL interferometer lasers are made incapable of lasing, including those at the End Stations.  Lasers in enclosures will have their interlocks broken, causing them to cease lasing.  Doors on all enclosures will all be unlocked.</a:t>
            </a:r>
          </a:p>
          <a:p>
            <a:endParaRPr lang="en-US" sz="1200" dirty="0">
              <a:latin typeface="Comic Sans MS"/>
            </a:endParaRPr>
          </a:p>
          <a:p>
            <a:r>
              <a:rPr lang="en-US" sz="1200" dirty="0">
                <a:latin typeface="Comic Sans MS"/>
              </a:rPr>
              <a:t>	When a corner station E-Stop is pressed, the LVEA entrance door, the LVEA man door, the LDR door, and ALL LAE doors will be unsecured allowing them to be opened from the outside without key or card.  All tables and enclosures are isolated from the IFO and their doors may be opened without keys or cards.</a:t>
            </a:r>
          </a:p>
          <a:p>
            <a:endParaRPr lang="en-US" sz="1200" dirty="0">
              <a:latin typeface="Comic Sans MS"/>
            </a:endParaRPr>
          </a:p>
          <a:p>
            <a:r>
              <a:rPr lang="en-US" sz="1200" dirty="0">
                <a:latin typeface="Comic Sans MS"/>
              </a:rPr>
              <a:t>	The End Station VEA doors are unsecured only when the E-Stop button located in that VEA is pressed,  while the Corner Station Doors are unaffected</a:t>
            </a:r>
            <a:r>
              <a:rPr lang="en-US" sz="1200" dirty="0">
                <a:solidFill>
                  <a:prstClr val="black"/>
                </a:solidFill>
                <a:latin typeface="Comic Sans MS"/>
              </a:rPr>
              <a:t>.</a:t>
            </a:r>
          </a:p>
          <a:p>
            <a:endParaRPr lang="en-US" sz="1200" dirty="0">
              <a:solidFill>
                <a:prstClr val="black"/>
              </a:solidFill>
              <a:latin typeface="Comic Sans MS"/>
            </a:endParaRPr>
          </a:p>
          <a:p>
            <a:r>
              <a:rPr lang="en-US" sz="1200" dirty="0">
                <a:solidFill>
                  <a:prstClr val="black"/>
                </a:solidFill>
                <a:latin typeface="Comic Sans MS"/>
              </a:rPr>
              <a:t>	 If an E-Stop button is pressed, there will be an investigation.  All pertinent authorities will be notified, and work will stop until the emergency is resolved satisfactorily.</a:t>
            </a:r>
          </a:p>
          <a:p>
            <a:endParaRPr lang="en-US" sz="1200" dirty="0">
              <a:solidFill>
                <a:prstClr val="black"/>
              </a:solidFill>
              <a:latin typeface="Comic Sans MS"/>
            </a:endParaRPr>
          </a:p>
        </p:txBody>
      </p:sp>
    </p:spTree>
    <p:extLst>
      <p:ext uri="{BB962C8B-B14F-4D97-AF65-F5344CB8AC3E}">
        <p14:creationId xmlns:p14="http://schemas.microsoft.com/office/powerpoint/2010/main" val="13524665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1"/>
          <p:cNvSpPr>
            <a:spLocks noGrp="1"/>
          </p:cNvSpPr>
          <p:nvPr>
            <p:ph type="title"/>
          </p:nvPr>
        </p:nvSpPr>
        <p:spPr>
          <a:xfrm>
            <a:off x="1725613" y="274638"/>
            <a:ext cx="6961187" cy="406400"/>
          </a:xfrm>
        </p:spPr>
        <p:txBody>
          <a:bodyPr/>
          <a:lstStyle/>
          <a:p>
            <a:r>
              <a:rPr lang="en-US" dirty="0" smtClean="0"/>
              <a:t>LAE Access - RLO Emphasis</a:t>
            </a:r>
          </a:p>
        </p:txBody>
      </p:sp>
      <p:sp>
        <p:nvSpPr>
          <p:cNvPr id="3076"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8112EE91-D222-40B1-B32C-450EA3FB3CFD}" type="slidenum">
              <a:rPr lang="en-US" smtClean="0">
                <a:solidFill>
                  <a:srgbClr val="898989"/>
                </a:solidFill>
                <a:latin typeface="Calibri" pitchFamily="34" charset="0"/>
              </a:rPr>
              <a:pPr eaLnBrk="1" hangingPunct="1"/>
              <a:t>3</a:t>
            </a:fld>
            <a:endParaRPr lang="en-US" smtClean="0">
              <a:solidFill>
                <a:srgbClr val="898989"/>
              </a:solidFill>
              <a:latin typeface="Calibri" pitchFamily="34" charset="0"/>
            </a:endParaRPr>
          </a:p>
        </p:txBody>
      </p:sp>
      <p:sp>
        <p:nvSpPr>
          <p:cNvPr id="16" name="Date Placeholder 15"/>
          <p:cNvSpPr>
            <a:spLocks noGrp="1"/>
          </p:cNvSpPr>
          <p:nvPr>
            <p:ph type="dt" sz="quarter" idx="10"/>
          </p:nvPr>
        </p:nvSpPr>
        <p:spPr/>
        <p:txBody>
          <a:bodyPr/>
          <a:lstStyle/>
          <a:p>
            <a:pPr>
              <a:defRPr/>
            </a:pPr>
            <a:r>
              <a:rPr lang="en-US" smtClean="0"/>
              <a:t>LIGO-G1200555-V2</a:t>
            </a:r>
            <a:endParaRPr lang="en-US"/>
          </a:p>
        </p:txBody>
      </p:sp>
      <p:sp>
        <p:nvSpPr>
          <p:cNvPr id="5" name="Rectangle 4"/>
          <p:cNvSpPr/>
          <p:nvPr/>
        </p:nvSpPr>
        <p:spPr>
          <a:xfrm>
            <a:off x="1089336" y="972976"/>
            <a:ext cx="7245457" cy="5570754"/>
          </a:xfrm>
          <a:prstGeom prst="rect">
            <a:avLst/>
          </a:prstGeom>
        </p:spPr>
        <p:txBody>
          <a:bodyPr wrap="square">
            <a:spAutoFit/>
          </a:bodyPr>
          <a:lstStyle/>
          <a:p>
            <a:pPr algn="ctr"/>
            <a:r>
              <a:rPr lang="en-US" sz="1600" dirty="0" smtClean="0">
                <a:solidFill>
                  <a:prstClr val="black"/>
                </a:solidFill>
                <a:latin typeface="Comic Sans MS"/>
              </a:rPr>
              <a:t>RLO Emphasis</a:t>
            </a:r>
          </a:p>
          <a:p>
            <a:pPr lvl="0" algn="ctr"/>
            <a:endParaRPr lang="en-US" sz="1600" dirty="0" smtClean="0">
              <a:solidFill>
                <a:prstClr val="black"/>
              </a:solidFill>
              <a:latin typeface="Comic Sans MS"/>
            </a:endParaRPr>
          </a:p>
          <a:p>
            <a:pPr lvl="0"/>
            <a:r>
              <a:rPr lang="en-US" sz="1200" dirty="0" smtClean="0">
                <a:solidFill>
                  <a:prstClr val="black"/>
                </a:solidFill>
                <a:latin typeface="Comic Sans MS"/>
              </a:rPr>
              <a:t>The RLO - Responsible Laser Operator – is by policy a qualified laser operator for a specific laser system who has taken the responsibility for the safety and leadership of a team of people who have a specific task to perform on or with that laser system.</a:t>
            </a:r>
          </a:p>
          <a:p>
            <a:pPr lvl="0"/>
            <a:endParaRPr lang="en-US" sz="1200" dirty="0" smtClean="0">
              <a:solidFill>
                <a:prstClr val="black"/>
              </a:solidFill>
              <a:latin typeface="Comic Sans MS"/>
            </a:endParaRPr>
          </a:p>
          <a:p>
            <a:pPr lvl="0"/>
            <a:r>
              <a:rPr lang="en-US" sz="1200" dirty="0" smtClean="0">
                <a:solidFill>
                  <a:prstClr val="black"/>
                </a:solidFill>
                <a:latin typeface="Comic Sans MS"/>
              </a:rPr>
              <a:t>A Work Permit states the work to be done. The RLO is designated on the Work Permit. The Team Members are designated on the Work Permit.</a:t>
            </a:r>
          </a:p>
          <a:p>
            <a:pPr lvl="0"/>
            <a:endParaRPr lang="en-US" sz="1200" dirty="0" smtClean="0">
              <a:solidFill>
                <a:prstClr val="black"/>
              </a:solidFill>
              <a:latin typeface="Comic Sans MS"/>
            </a:endParaRPr>
          </a:p>
          <a:p>
            <a:pPr lvl="0"/>
            <a:r>
              <a:rPr lang="en-US" sz="1200" dirty="0" smtClean="0">
                <a:solidFill>
                  <a:prstClr val="black"/>
                </a:solidFill>
                <a:latin typeface="Comic Sans MS"/>
              </a:rPr>
              <a:t>The RLO contacts the Operator-in-the-Chair when work is to commence, when changes in scope are encountered, and when work is completed.  Adding a new team member or a visitor is a change in scope, and the Operator-in-the-Chair must be informed of personnel changes. </a:t>
            </a:r>
          </a:p>
          <a:p>
            <a:pPr lvl="0"/>
            <a:endParaRPr lang="en-US" sz="1200" dirty="0" smtClean="0">
              <a:solidFill>
                <a:prstClr val="black"/>
              </a:solidFill>
              <a:latin typeface="Comic Sans MS"/>
            </a:endParaRPr>
          </a:p>
          <a:p>
            <a:pPr lvl="0"/>
            <a:r>
              <a:rPr lang="en-US" sz="1200" dirty="0" smtClean="0">
                <a:solidFill>
                  <a:prstClr val="black"/>
                </a:solidFill>
                <a:latin typeface="Comic Sans MS"/>
              </a:rPr>
              <a:t>The RLO transitions the NHZ to Hazard </a:t>
            </a:r>
            <a:r>
              <a:rPr lang="en-US" sz="1200" i="1" dirty="0" smtClean="0">
                <a:solidFill>
                  <a:prstClr val="black"/>
                </a:solidFill>
                <a:latin typeface="Comic Sans MS"/>
              </a:rPr>
              <a:t>before</a:t>
            </a:r>
            <a:r>
              <a:rPr lang="en-US" sz="1200" dirty="0" smtClean="0">
                <a:solidFill>
                  <a:prstClr val="black"/>
                </a:solidFill>
                <a:latin typeface="Comic Sans MS"/>
              </a:rPr>
              <a:t> introducing the hazard, or removes the hazard </a:t>
            </a:r>
            <a:r>
              <a:rPr lang="en-US" sz="1200" i="1" dirty="0" smtClean="0">
                <a:solidFill>
                  <a:prstClr val="black"/>
                </a:solidFill>
                <a:latin typeface="Comic Sans MS"/>
              </a:rPr>
              <a:t>before</a:t>
            </a:r>
            <a:r>
              <a:rPr lang="en-US" sz="1200" dirty="0" smtClean="0">
                <a:solidFill>
                  <a:prstClr val="black"/>
                </a:solidFill>
                <a:latin typeface="Comic Sans MS"/>
              </a:rPr>
              <a:t> transitioning to safe.</a:t>
            </a:r>
          </a:p>
          <a:p>
            <a:pPr lvl="0"/>
            <a:endParaRPr lang="en-US" sz="1200" dirty="0" smtClean="0">
              <a:solidFill>
                <a:prstClr val="black"/>
              </a:solidFill>
              <a:latin typeface="Comic Sans MS"/>
            </a:endParaRPr>
          </a:p>
          <a:p>
            <a:pPr lvl="0"/>
            <a:r>
              <a:rPr lang="en-US" sz="1200" dirty="0" smtClean="0">
                <a:solidFill>
                  <a:prstClr val="black"/>
                </a:solidFill>
                <a:latin typeface="Comic Sans MS"/>
              </a:rPr>
              <a:t>The RLO coordinates all activity according to the Work Permit.</a:t>
            </a:r>
          </a:p>
          <a:p>
            <a:pPr lvl="0"/>
            <a:endParaRPr lang="en-US" sz="1200" dirty="0" smtClean="0">
              <a:solidFill>
                <a:prstClr val="black"/>
              </a:solidFill>
              <a:latin typeface="Comic Sans MS"/>
            </a:endParaRPr>
          </a:p>
          <a:p>
            <a:pPr lvl="0"/>
            <a:r>
              <a:rPr lang="en-US" sz="1200" dirty="0" smtClean="0">
                <a:solidFill>
                  <a:prstClr val="black"/>
                </a:solidFill>
                <a:latin typeface="Comic Sans MS"/>
              </a:rPr>
              <a:t>Changes in the scope of work can and must be negotiated.  The LSO – Laser Safety Officer – must be consulted.</a:t>
            </a:r>
          </a:p>
          <a:p>
            <a:pPr lvl="0"/>
            <a:endParaRPr lang="en-US" sz="1200" dirty="0" smtClean="0">
              <a:solidFill>
                <a:prstClr val="black"/>
              </a:solidFill>
              <a:latin typeface="Comic Sans MS"/>
            </a:endParaRPr>
          </a:p>
          <a:p>
            <a:pPr lvl="0"/>
            <a:r>
              <a:rPr lang="en-US" sz="1200" dirty="0" smtClean="0">
                <a:solidFill>
                  <a:prstClr val="black"/>
                </a:solidFill>
                <a:latin typeface="Comic Sans MS"/>
              </a:rPr>
              <a:t>The RLO determines the state in which the hazard is to be left.</a:t>
            </a:r>
          </a:p>
          <a:p>
            <a:pPr lvl="0"/>
            <a:endParaRPr lang="en-US" sz="1200" dirty="0" smtClean="0">
              <a:solidFill>
                <a:prstClr val="black"/>
              </a:solidFill>
              <a:latin typeface="Comic Sans MS"/>
            </a:endParaRPr>
          </a:p>
          <a:p>
            <a:pPr lvl="0"/>
            <a:r>
              <a:rPr lang="en-US" sz="1200" dirty="0" smtClean="0">
                <a:solidFill>
                  <a:prstClr val="black"/>
                </a:solidFill>
                <a:latin typeface="Comic Sans MS"/>
              </a:rPr>
              <a:t>The RLO is responsible for alog entries for specific events.</a:t>
            </a:r>
          </a:p>
          <a:p>
            <a:pPr lvl="0"/>
            <a:endParaRPr lang="en-US" sz="1200" dirty="0" smtClean="0">
              <a:solidFill>
                <a:prstClr val="black"/>
              </a:solidFill>
              <a:latin typeface="Comic Sans MS"/>
            </a:endParaRPr>
          </a:p>
          <a:p>
            <a:pPr lvl="0"/>
            <a:r>
              <a:rPr lang="en-US" sz="1200" dirty="0" smtClean="0">
                <a:solidFill>
                  <a:prstClr val="black"/>
                </a:solidFill>
                <a:latin typeface="Comic Sans MS"/>
              </a:rPr>
              <a:t>The RLO is relieved of the responsibilities when the Work Permit is completed.</a:t>
            </a:r>
          </a:p>
          <a:p>
            <a:pPr lvl="0"/>
            <a:endParaRPr lang="en-US" sz="1200" dirty="0" smtClean="0">
              <a:solidFill>
                <a:prstClr val="black"/>
              </a:solidFill>
            </a:endParaRPr>
          </a:p>
          <a:p>
            <a:pPr lvl="0"/>
            <a:endParaRPr lang="en-US" sz="1200" dirty="0">
              <a:solidFill>
                <a:prstClr val="black"/>
              </a:solidFill>
            </a:endParaRPr>
          </a:p>
        </p:txBody>
      </p:sp>
    </p:spTree>
    <p:extLst>
      <p:ext uri="{BB962C8B-B14F-4D97-AF65-F5344CB8AC3E}">
        <p14:creationId xmlns:p14="http://schemas.microsoft.com/office/powerpoint/2010/main" val="33556297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1"/>
          <p:cNvSpPr>
            <a:spLocks noGrp="1"/>
          </p:cNvSpPr>
          <p:nvPr>
            <p:ph type="title"/>
          </p:nvPr>
        </p:nvSpPr>
        <p:spPr>
          <a:xfrm>
            <a:off x="1725613" y="274638"/>
            <a:ext cx="6961187" cy="406400"/>
          </a:xfrm>
        </p:spPr>
        <p:txBody>
          <a:bodyPr/>
          <a:lstStyle/>
          <a:p>
            <a:r>
              <a:rPr lang="en-US" dirty="0" smtClean="0"/>
              <a:t>LAE – Entering Flowchart</a:t>
            </a:r>
          </a:p>
        </p:txBody>
      </p:sp>
      <p:sp>
        <p:nvSpPr>
          <p:cNvPr id="3076"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8112EE91-D222-40B1-B32C-450EA3FB3CFD}" type="slidenum">
              <a:rPr lang="en-US" smtClean="0">
                <a:solidFill>
                  <a:srgbClr val="898989"/>
                </a:solidFill>
                <a:latin typeface="Calibri" pitchFamily="34" charset="0"/>
              </a:rPr>
              <a:pPr eaLnBrk="1" hangingPunct="1"/>
              <a:t>4</a:t>
            </a:fld>
            <a:endParaRPr lang="en-US" smtClean="0">
              <a:solidFill>
                <a:srgbClr val="898989"/>
              </a:solidFill>
              <a:latin typeface="Calibri" pitchFamily="34" charset="0"/>
            </a:endParaRPr>
          </a:p>
        </p:txBody>
      </p:sp>
      <p:sp>
        <p:nvSpPr>
          <p:cNvPr id="16" name="Date Placeholder 15"/>
          <p:cNvSpPr>
            <a:spLocks noGrp="1"/>
          </p:cNvSpPr>
          <p:nvPr>
            <p:ph type="dt" sz="quarter" idx="10"/>
          </p:nvPr>
        </p:nvSpPr>
        <p:spPr/>
        <p:txBody>
          <a:bodyPr/>
          <a:lstStyle/>
          <a:p>
            <a:pPr>
              <a:defRPr/>
            </a:pPr>
            <a:r>
              <a:rPr lang="en-US" smtClean="0"/>
              <a:t>LIGO-G1200555-V2</a:t>
            </a:r>
            <a:endParaRPr lang="en-US"/>
          </a:p>
        </p:txBody>
      </p:sp>
      <p:grpSp>
        <p:nvGrpSpPr>
          <p:cNvPr id="236" name="Group 235"/>
          <p:cNvGrpSpPr/>
          <p:nvPr/>
        </p:nvGrpSpPr>
        <p:grpSpPr>
          <a:xfrm>
            <a:off x="420715" y="739035"/>
            <a:ext cx="8656351" cy="6075607"/>
            <a:chOff x="195247" y="676405"/>
            <a:chExt cx="8656351" cy="6075607"/>
          </a:xfrm>
        </p:grpSpPr>
        <p:sp>
          <p:nvSpPr>
            <p:cNvPr id="6" name="Rounded Rectangle 5"/>
            <p:cNvSpPr/>
            <p:nvPr/>
          </p:nvSpPr>
          <p:spPr bwMode="auto">
            <a:xfrm>
              <a:off x="1102311" y="836460"/>
              <a:ext cx="1018872" cy="687567"/>
            </a:xfrm>
            <a:prstGeom prst="roundRect">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normAutofit/>
            </a:bodyPr>
            <a:lstStyle/>
            <a:p>
              <a:pPr algn="ctr"/>
              <a:r>
                <a:rPr lang="en-US" sz="1100" b="1" dirty="0" smtClean="0">
                  <a:solidFill>
                    <a:schemeClr val="tx1"/>
                  </a:solidFill>
                  <a:latin typeface="Comic Sans MS"/>
                </a:rPr>
                <a:t>Type of Entering Access</a:t>
              </a:r>
              <a:endParaRPr lang="en-US" sz="1100" b="1" dirty="0">
                <a:solidFill>
                  <a:schemeClr val="tx1"/>
                </a:solidFill>
                <a:latin typeface="Comic Sans MS"/>
              </a:endParaRPr>
            </a:p>
          </p:txBody>
        </p:sp>
        <p:sp>
          <p:nvSpPr>
            <p:cNvPr id="7" name="Rounded Rectangle 6"/>
            <p:cNvSpPr/>
            <p:nvPr/>
          </p:nvSpPr>
          <p:spPr bwMode="auto">
            <a:xfrm>
              <a:off x="2343565" y="1507891"/>
              <a:ext cx="1065255" cy="687567"/>
            </a:xfrm>
            <a:prstGeom prst="roundRect">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normAutofit/>
            </a:bodyPr>
            <a:lstStyle/>
            <a:p>
              <a:pPr algn="ctr"/>
              <a:r>
                <a:rPr lang="en-US" sz="1100" b="1" dirty="0" smtClean="0">
                  <a:solidFill>
                    <a:schemeClr val="tx1"/>
                  </a:solidFill>
                  <a:latin typeface="Comic Sans MS"/>
                </a:rPr>
                <a:t>Normal Enter</a:t>
              </a:r>
              <a:endParaRPr lang="en-US" sz="1100" b="1" dirty="0">
                <a:solidFill>
                  <a:schemeClr val="tx1"/>
                </a:solidFill>
                <a:latin typeface="Comic Sans MS"/>
              </a:endParaRPr>
            </a:p>
          </p:txBody>
        </p:sp>
        <p:cxnSp>
          <p:nvCxnSpPr>
            <p:cNvPr id="9" name="Elbow Connector 8"/>
            <p:cNvCxnSpPr>
              <a:stCxn id="6" idx="3"/>
              <a:endCxn id="7" idx="0"/>
            </p:cNvCxnSpPr>
            <p:nvPr/>
          </p:nvCxnSpPr>
          <p:spPr>
            <a:xfrm>
              <a:off x="2121183" y="1180244"/>
              <a:ext cx="755010" cy="327647"/>
            </a:xfrm>
            <a:prstGeom prst="bentConnector2">
              <a:avLst/>
            </a:prstGeom>
            <a:ln>
              <a:tailEnd type="arrow"/>
            </a:ln>
          </p:spPr>
          <p:style>
            <a:lnRef idx="2">
              <a:schemeClr val="accent1"/>
            </a:lnRef>
            <a:fillRef idx="0">
              <a:schemeClr val="accent1"/>
            </a:fillRef>
            <a:effectRef idx="1">
              <a:schemeClr val="accent1"/>
            </a:effectRef>
            <a:fontRef idx="minor">
              <a:schemeClr val="tx1"/>
            </a:fontRef>
          </p:style>
        </p:cxnSp>
        <p:sp>
          <p:nvSpPr>
            <p:cNvPr id="11" name="Rounded Rectangle 10"/>
            <p:cNvSpPr/>
            <p:nvPr/>
          </p:nvSpPr>
          <p:spPr bwMode="auto">
            <a:xfrm>
              <a:off x="6438204" y="1516725"/>
              <a:ext cx="1067463" cy="687567"/>
            </a:xfrm>
            <a:prstGeom prst="roundRect">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normAutofit/>
            </a:bodyPr>
            <a:lstStyle/>
            <a:p>
              <a:pPr algn="ctr"/>
              <a:r>
                <a:rPr lang="en-US" sz="1100" b="1" dirty="0" smtClean="0">
                  <a:solidFill>
                    <a:schemeClr val="tx1"/>
                  </a:solidFill>
                  <a:latin typeface="Comic Sans MS"/>
                </a:rPr>
                <a:t>Emergency Enter</a:t>
              </a:r>
              <a:endParaRPr lang="en-US" sz="1100" b="1" dirty="0">
                <a:solidFill>
                  <a:schemeClr val="tx1"/>
                </a:solidFill>
                <a:latin typeface="Comic Sans MS"/>
              </a:endParaRPr>
            </a:p>
          </p:txBody>
        </p:sp>
        <p:sp>
          <p:nvSpPr>
            <p:cNvPr id="14" name="Rounded Rectangle 13"/>
            <p:cNvSpPr/>
            <p:nvPr/>
          </p:nvSpPr>
          <p:spPr bwMode="auto">
            <a:xfrm>
              <a:off x="7593922" y="1504956"/>
              <a:ext cx="1067463" cy="687567"/>
            </a:xfrm>
            <a:prstGeom prst="roundRect">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normAutofit/>
            </a:bodyPr>
            <a:lstStyle/>
            <a:p>
              <a:pPr algn="ctr"/>
              <a:r>
                <a:rPr lang="en-US" sz="1100" b="1" dirty="0" smtClean="0">
                  <a:solidFill>
                    <a:schemeClr val="tx1"/>
                  </a:solidFill>
                  <a:latin typeface="Comic Sans MS"/>
                </a:rPr>
                <a:t>Abnormal (Breached Door)</a:t>
              </a:r>
              <a:endParaRPr lang="en-US" sz="1100" b="1" dirty="0">
                <a:solidFill>
                  <a:schemeClr val="tx1"/>
                </a:solidFill>
                <a:latin typeface="Comic Sans MS"/>
              </a:endParaRPr>
            </a:p>
          </p:txBody>
        </p:sp>
        <p:cxnSp>
          <p:nvCxnSpPr>
            <p:cNvPr id="15" name="Elbow Connector 8"/>
            <p:cNvCxnSpPr>
              <a:stCxn id="6" idx="3"/>
              <a:endCxn id="11" idx="0"/>
            </p:cNvCxnSpPr>
            <p:nvPr/>
          </p:nvCxnSpPr>
          <p:spPr>
            <a:xfrm>
              <a:off x="2121183" y="1180244"/>
              <a:ext cx="4850753" cy="336481"/>
            </a:xfrm>
            <a:prstGeom prst="bentConnector2">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9" name="Elbow Connector 8"/>
            <p:cNvCxnSpPr>
              <a:stCxn id="6" idx="3"/>
              <a:endCxn id="14" idx="0"/>
            </p:cNvCxnSpPr>
            <p:nvPr/>
          </p:nvCxnSpPr>
          <p:spPr>
            <a:xfrm>
              <a:off x="2121183" y="1180244"/>
              <a:ext cx="6006471" cy="324712"/>
            </a:xfrm>
            <a:prstGeom prst="bentConnector2">
              <a:avLst/>
            </a:prstGeom>
            <a:ln>
              <a:tailEnd type="arrow"/>
            </a:ln>
          </p:spPr>
          <p:style>
            <a:lnRef idx="2">
              <a:schemeClr val="accent1"/>
            </a:lnRef>
            <a:fillRef idx="0">
              <a:schemeClr val="accent1"/>
            </a:fillRef>
            <a:effectRef idx="1">
              <a:schemeClr val="accent1"/>
            </a:effectRef>
            <a:fontRef idx="minor">
              <a:schemeClr val="tx1"/>
            </a:fontRef>
          </p:style>
        </p:cxnSp>
        <p:sp>
          <p:nvSpPr>
            <p:cNvPr id="22" name="Rounded Rectangle 21"/>
            <p:cNvSpPr/>
            <p:nvPr/>
          </p:nvSpPr>
          <p:spPr bwMode="auto">
            <a:xfrm>
              <a:off x="2341357" y="2411243"/>
              <a:ext cx="1065255" cy="687567"/>
            </a:xfrm>
            <a:prstGeom prst="roundRect">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normAutofit/>
            </a:bodyPr>
            <a:lstStyle/>
            <a:p>
              <a:pPr algn="ctr"/>
              <a:r>
                <a:rPr lang="en-US" sz="1100" b="1" dirty="0" smtClean="0">
                  <a:solidFill>
                    <a:schemeClr val="tx1"/>
                  </a:solidFill>
                  <a:latin typeface="Comic Sans MS"/>
                </a:rPr>
                <a:t>Swipe In</a:t>
              </a:r>
              <a:endParaRPr lang="en-US" sz="1100" b="1" dirty="0">
                <a:solidFill>
                  <a:schemeClr val="tx1"/>
                </a:solidFill>
                <a:latin typeface="Comic Sans MS"/>
              </a:endParaRPr>
            </a:p>
          </p:txBody>
        </p:sp>
        <p:sp>
          <p:nvSpPr>
            <p:cNvPr id="23" name="Rounded Rectangle 22"/>
            <p:cNvSpPr/>
            <p:nvPr/>
          </p:nvSpPr>
          <p:spPr bwMode="auto">
            <a:xfrm>
              <a:off x="6438204" y="2422287"/>
              <a:ext cx="1065255" cy="687567"/>
            </a:xfrm>
            <a:prstGeom prst="roundRect">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normAutofit/>
            </a:bodyPr>
            <a:lstStyle/>
            <a:p>
              <a:pPr algn="ctr"/>
              <a:r>
                <a:rPr lang="en-US" sz="1100" b="1" dirty="0" smtClean="0">
                  <a:solidFill>
                    <a:schemeClr val="tx1"/>
                  </a:solidFill>
                  <a:latin typeface="Comic Sans MS"/>
                </a:rPr>
                <a:t>Push any </a:t>
              </a:r>
            </a:p>
            <a:p>
              <a:pPr algn="ctr"/>
              <a:r>
                <a:rPr lang="en-US" sz="1100" b="1" dirty="0" smtClean="0">
                  <a:solidFill>
                    <a:schemeClr val="tx1"/>
                  </a:solidFill>
                  <a:latin typeface="Comic Sans MS"/>
                </a:rPr>
                <a:t>E-Stop</a:t>
              </a:r>
              <a:endParaRPr lang="en-US" sz="1100" b="1" dirty="0">
                <a:solidFill>
                  <a:schemeClr val="tx1"/>
                </a:solidFill>
                <a:latin typeface="Comic Sans MS"/>
              </a:endParaRPr>
            </a:p>
          </p:txBody>
        </p:sp>
        <p:sp>
          <p:nvSpPr>
            <p:cNvPr id="25" name="Diamond 24"/>
            <p:cNvSpPr/>
            <p:nvPr/>
          </p:nvSpPr>
          <p:spPr bwMode="auto">
            <a:xfrm>
              <a:off x="2293444" y="3310186"/>
              <a:ext cx="1159565" cy="822960"/>
            </a:xfrm>
            <a:prstGeom prst="diamond">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noAutofit/>
            </a:bodyPr>
            <a:lstStyle/>
            <a:p>
              <a:pPr algn="ctr"/>
              <a:endParaRPr lang="en-US" sz="1100" b="1" dirty="0">
                <a:solidFill>
                  <a:schemeClr val="tx1"/>
                </a:solidFill>
                <a:latin typeface="Comic Sans MS"/>
              </a:endParaRPr>
            </a:p>
          </p:txBody>
        </p:sp>
        <p:cxnSp>
          <p:nvCxnSpPr>
            <p:cNvPr id="27" name="Elbow Connector 8"/>
            <p:cNvCxnSpPr>
              <a:stCxn id="7" idx="2"/>
              <a:endCxn id="22" idx="0"/>
            </p:cNvCxnSpPr>
            <p:nvPr/>
          </p:nvCxnSpPr>
          <p:spPr>
            <a:xfrm rot="5400000">
              <a:off x="2767197" y="2302246"/>
              <a:ext cx="215785" cy="2208"/>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0" name="Elbow Connector 8"/>
            <p:cNvCxnSpPr/>
            <p:nvPr/>
          </p:nvCxnSpPr>
          <p:spPr>
            <a:xfrm rot="5400000">
              <a:off x="7918233" y="2382918"/>
              <a:ext cx="412343" cy="6501"/>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4" name="Elbow Connector 8"/>
            <p:cNvCxnSpPr>
              <a:stCxn id="11" idx="2"/>
              <a:endCxn id="23" idx="0"/>
            </p:cNvCxnSpPr>
            <p:nvPr/>
          </p:nvCxnSpPr>
          <p:spPr>
            <a:xfrm rot="5400000">
              <a:off x="6862387" y="2312737"/>
              <a:ext cx="217995" cy="1104"/>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8" name="Elbow Connector 8"/>
            <p:cNvCxnSpPr>
              <a:stCxn id="23" idx="3"/>
              <a:endCxn id="144" idx="0"/>
            </p:cNvCxnSpPr>
            <p:nvPr/>
          </p:nvCxnSpPr>
          <p:spPr>
            <a:xfrm flipV="1">
              <a:off x="7503459" y="2592340"/>
              <a:ext cx="617694" cy="173731"/>
            </a:xfrm>
            <a:prstGeom prst="bentConnector4">
              <a:avLst>
                <a:gd name="adj1" fmla="val 28429"/>
                <a:gd name="adj2" fmla="val 228526"/>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0" name="Elbow Connector 8"/>
            <p:cNvCxnSpPr>
              <a:stCxn id="22" idx="2"/>
              <a:endCxn id="25" idx="0"/>
            </p:cNvCxnSpPr>
            <p:nvPr/>
          </p:nvCxnSpPr>
          <p:spPr>
            <a:xfrm rot="5400000">
              <a:off x="2767918" y="3204119"/>
              <a:ext cx="211376" cy="758"/>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sp>
          <p:nvSpPr>
            <p:cNvPr id="53" name="Rectangle 52"/>
            <p:cNvSpPr/>
            <p:nvPr/>
          </p:nvSpPr>
          <p:spPr>
            <a:xfrm>
              <a:off x="3322313" y="3476271"/>
              <a:ext cx="373532" cy="261610"/>
            </a:xfrm>
            <a:prstGeom prst="rect">
              <a:avLst/>
            </a:prstGeom>
          </p:spPr>
          <p:txBody>
            <a:bodyPr wrap="none">
              <a:spAutoFit/>
            </a:bodyPr>
            <a:lstStyle/>
            <a:p>
              <a:r>
                <a:rPr lang="en-US" sz="1100" b="1" dirty="0" smtClean="0">
                  <a:latin typeface="Comic Sans MS"/>
                </a:rPr>
                <a:t>No</a:t>
              </a:r>
              <a:endParaRPr lang="en-US" sz="1100" dirty="0"/>
            </a:p>
          </p:txBody>
        </p:sp>
        <p:sp>
          <p:nvSpPr>
            <p:cNvPr id="54" name="Rectangle 53"/>
            <p:cNvSpPr/>
            <p:nvPr/>
          </p:nvSpPr>
          <p:spPr>
            <a:xfrm>
              <a:off x="2455075" y="4092501"/>
              <a:ext cx="421816" cy="261610"/>
            </a:xfrm>
            <a:prstGeom prst="rect">
              <a:avLst/>
            </a:prstGeom>
          </p:spPr>
          <p:txBody>
            <a:bodyPr wrap="none">
              <a:spAutoFit/>
            </a:bodyPr>
            <a:lstStyle/>
            <a:p>
              <a:r>
                <a:rPr lang="en-US" sz="1100" b="1" dirty="0" smtClean="0">
                  <a:latin typeface="Comic Sans MS"/>
                </a:rPr>
                <a:t>Yes</a:t>
              </a:r>
              <a:endParaRPr lang="en-US" sz="1100" dirty="0"/>
            </a:p>
          </p:txBody>
        </p:sp>
        <p:sp>
          <p:nvSpPr>
            <p:cNvPr id="57" name="Rectangle 56"/>
            <p:cNvSpPr/>
            <p:nvPr/>
          </p:nvSpPr>
          <p:spPr>
            <a:xfrm flipH="1">
              <a:off x="1973194" y="4527821"/>
              <a:ext cx="474869" cy="261610"/>
            </a:xfrm>
            <a:prstGeom prst="rect">
              <a:avLst/>
            </a:prstGeom>
          </p:spPr>
          <p:txBody>
            <a:bodyPr wrap="square">
              <a:spAutoFit/>
            </a:bodyPr>
            <a:lstStyle/>
            <a:p>
              <a:r>
                <a:rPr lang="en-US" sz="1100" b="1" dirty="0" smtClean="0">
                  <a:latin typeface="Comic Sans MS"/>
                </a:rPr>
                <a:t>Yes</a:t>
              </a:r>
              <a:endParaRPr lang="en-US" sz="1100" dirty="0"/>
            </a:p>
          </p:txBody>
        </p:sp>
        <p:sp>
          <p:nvSpPr>
            <p:cNvPr id="58" name="Rounded Rectangle 57"/>
            <p:cNvSpPr/>
            <p:nvPr/>
          </p:nvSpPr>
          <p:spPr bwMode="auto">
            <a:xfrm>
              <a:off x="994064" y="4460901"/>
              <a:ext cx="1065255" cy="687567"/>
            </a:xfrm>
            <a:prstGeom prst="roundRect">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normAutofit fontScale="70000" lnSpcReduction="20000"/>
            </a:bodyPr>
            <a:lstStyle/>
            <a:p>
              <a:pPr algn="ctr"/>
              <a:r>
                <a:rPr lang="en-US" sz="1100" b="1" dirty="0" smtClean="0">
                  <a:solidFill>
                    <a:schemeClr val="tx1"/>
                  </a:solidFill>
                  <a:latin typeface="Comic Sans MS"/>
                </a:rPr>
                <a:t>Enter Air Shower and Wait for Cycle to Finish</a:t>
              </a:r>
              <a:endParaRPr lang="en-US" sz="1100" b="1" dirty="0">
                <a:solidFill>
                  <a:schemeClr val="tx1"/>
                </a:solidFill>
                <a:latin typeface="Comic Sans MS"/>
              </a:endParaRPr>
            </a:p>
          </p:txBody>
        </p:sp>
        <p:sp>
          <p:nvSpPr>
            <p:cNvPr id="60" name="Rectangle 59"/>
            <p:cNvSpPr/>
            <p:nvPr/>
          </p:nvSpPr>
          <p:spPr>
            <a:xfrm>
              <a:off x="3320099" y="4545280"/>
              <a:ext cx="373532" cy="261610"/>
            </a:xfrm>
            <a:prstGeom prst="rect">
              <a:avLst/>
            </a:prstGeom>
          </p:spPr>
          <p:txBody>
            <a:bodyPr wrap="none">
              <a:spAutoFit/>
            </a:bodyPr>
            <a:lstStyle/>
            <a:p>
              <a:r>
                <a:rPr lang="en-US" sz="1100" b="1" dirty="0" smtClean="0">
                  <a:latin typeface="Comic Sans MS"/>
                </a:rPr>
                <a:t>No</a:t>
              </a:r>
              <a:endParaRPr lang="en-US" sz="1100" dirty="0"/>
            </a:p>
          </p:txBody>
        </p:sp>
        <p:cxnSp>
          <p:nvCxnSpPr>
            <p:cNvPr id="61" name="Elbow Connector 8"/>
            <p:cNvCxnSpPr>
              <a:stCxn id="25" idx="2"/>
            </p:cNvCxnSpPr>
            <p:nvPr/>
          </p:nvCxnSpPr>
          <p:spPr>
            <a:xfrm rot="16200000" flipH="1">
              <a:off x="2749100" y="4257272"/>
              <a:ext cx="257089" cy="8835"/>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4" name="Elbow Connector 8"/>
            <p:cNvCxnSpPr>
              <a:endCxn id="58" idx="3"/>
            </p:cNvCxnSpPr>
            <p:nvPr/>
          </p:nvCxnSpPr>
          <p:spPr>
            <a:xfrm rot="10800000" flipV="1">
              <a:off x="2059319" y="4801715"/>
              <a:ext cx="280538" cy="2970"/>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7" name="Elbow Connector 8"/>
            <p:cNvCxnSpPr>
              <a:stCxn id="25" idx="3"/>
              <a:endCxn id="76" idx="1"/>
            </p:cNvCxnSpPr>
            <p:nvPr/>
          </p:nvCxnSpPr>
          <p:spPr>
            <a:xfrm>
              <a:off x="3453009" y="3721666"/>
              <a:ext cx="197996" cy="6625"/>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sp>
          <p:nvSpPr>
            <p:cNvPr id="75" name="Rounded Rectangle 74"/>
            <p:cNvSpPr/>
            <p:nvPr/>
          </p:nvSpPr>
          <p:spPr bwMode="auto">
            <a:xfrm>
              <a:off x="6431633" y="4458690"/>
              <a:ext cx="1065255" cy="687567"/>
            </a:xfrm>
            <a:prstGeom prst="roundRect">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normAutofit fontScale="92500"/>
            </a:bodyPr>
            <a:lstStyle/>
            <a:p>
              <a:pPr algn="ctr"/>
              <a:r>
                <a:rPr lang="en-US" sz="1100" b="1" dirty="0" smtClean="0">
                  <a:solidFill>
                    <a:schemeClr val="tx1"/>
                  </a:solidFill>
                  <a:latin typeface="Comic Sans MS"/>
                </a:rPr>
                <a:t>Press the Outer Reset Button</a:t>
              </a:r>
              <a:endParaRPr lang="en-US" sz="1100" b="1" dirty="0">
                <a:solidFill>
                  <a:schemeClr val="tx1"/>
                </a:solidFill>
                <a:latin typeface="Comic Sans MS"/>
              </a:endParaRPr>
            </a:p>
          </p:txBody>
        </p:sp>
        <p:sp>
          <p:nvSpPr>
            <p:cNvPr id="76" name="Diamond 75"/>
            <p:cNvSpPr/>
            <p:nvPr/>
          </p:nvSpPr>
          <p:spPr bwMode="auto">
            <a:xfrm>
              <a:off x="3651005" y="3316811"/>
              <a:ext cx="1159565" cy="822960"/>
            </a:xfrm>
            <a:prstGeom prst="diamond">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noAutofit/>
            </a:bodyPr>
            <a:lstStyle/>
            <a:p>
              <a:pPr algn="ctr"/>
              <a:endParaRPr lang="en-US" sz="900" b="1" dirty="0" smtClean="0">
                <a:solidFill>
                  <a:schemeClr val="tx1"/>
                </a:solidFill>
                <a:latin typeface="Comic Sans MS"/>
              </a:endParaRPr>
            </a:p>
            <a:p>
              <a:pPr algn="ctr"/>
              <a:r>
                <a:rPr lang="en-US" sz="900" dirty="0" smtClean="0"/>
                <a:t>8/1/86 </a:t>
              </a:r>
              <a:endParaRPr lang="en-US" sz="900" b="1" dirty="0">
                <a:solidFill>
                  <a:schemeClr val="tx1"/>
                </a:solidFill>
                <a:latin typeface="Comic Sans MS"/>
              </a:endParaRPr>
            </a:p>
          </p:txBody>
        </p:sp>
        <p:sp>
          <p:nvSpPr>
            <p:cNvPr id="77" name="Rectangle 76"/>
            <p:cNvSpPr/>
            <p:nvPr/>
          </p:nvSpPr>
          <p:spPr>
            <a:xfrm>
              <a:off x="3779177" y="3451982"/>
              <a:ext cx="962861" cy="600164"/>
            </a:xfrm>
            <a:prstGeom prst="rect">
              <a:avLst/>
            </a:prstGeom>
          </p:spPr>
          <p:txBody>
            <a:bodyPr wrap="none">
              <a:spAutoFit/>
            </a:bodyPr>
            <a:lstStyle/>
            <a:p>
              <a:pPr algn="ctr"/>
              <a:r>
                <a:rPr lang="en-US" sz="1100" b="1" dirty="0" smtClean="0">
                  <a:latin typeface="Comic Sans MS"/>
                </a:rPr>
                <a:t>Does The </a:t>
              </a:r>
            </a:p>
            <a:p>
              <a:pPr algn="ctr"/>
              <a:r>
                <a:rPr lang="en-US" sz="1100" b="1" dirty="0" smtClean="0">
                  <a:latin typeface="Comic Sans MS"/>
                </a:rPr>
                <a:t>Outer Door </a:t>
              </a:r>
            </a:p>
            <a:p>
              <a:pPr algn="ctr"/>
              <a:r>
                <a:rPr lang="en-US" sz="1100" b="1" dirty="0" smtClean="0">
                  <a:latin typeface="Comic Sans MS"/>
                </a:rPr>
                <a:t>Open?</a:t>
              </a:r>
              <a:endParaRPr lang="en-US" sz="1100" b="1" dirty="0">
                <a:latin typeface="Comic Sans MS"/>
              </a:endParaRPr>
            </a:p>
          </p:txBody>
        </p:sp>
        <p:grpSp>
          <p:nvGrpSpPr>
            <p:cNvPr id="84" name="Group 83"/>
            <p:cNvGrpSpPr/>
            <p:nvPr/>
          </p:nvGrpSpPr>
          <p:grpSpPr>
            <a:xfrm>
              <a:off x="7943004" y="750957"/>
              <a:ext cx="367306" cy="356262"/>
              <a:chOff x="8511650" y="3070087"/>
              <a:chExt cx="367306" cy="356262"/>
            </a:xfrm>
          </p:grpSpPr>
          <p:sp>
            <p:nvSpPr>
              <p:cNvPr id="78" name="Oval 77"/>
              <p:cNvSpPr/>
              <p:nvPr/>
            </p:nvSpPr>
            <p:spPr bwMode="auto">
              <a:xfrm>
                <a:off x="8511650" y="3070087"/>
                <a:ext cx="367306" cy="356262"/>
              </a:xfrm>
              <a:prstGeom prst="ellipse">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80" name="Rectangle 79"/>
              <p:cNvSpPr/>
              <p:nvPr/>
            </p:nvSpPr>
            <p:spPr>
              <a:xfrm>
                <a:off x="8565720" y="3109629"/>
                <a:ext cx="268354" cy="261610"/>
              </a:xfrm>
              <a:prstGeom prst="rect">
                <a:avLst/>
              </a:prstGeom>
            </p:spPr>
            <p:txBody>
              <a:bodyPr wrap="none">
                <a:spAutoFit/>
              </a:bodyPr>
              <a:lstStyle/>
              <a:p>
                <a:r>
                  <a:rPr lang="en-US" sz="1100" b="1" dirty="0" smtClean="0">
                    <a:latin typeface="Comic Sans MS"/>
                  </a:rPr>
                  <a:t>b</a:t>
                </a:r>
                <a:endParaRPr lang="en-US" sz="1100" dirty="0"/>
              </a:p>
            </p:txBody>
          </p:sp>
        </p:grpSp>
        <p:cxnSp>
          <p:nvCxnSpPr>
            <p:cNvPr id="81" name="Elbow Connector 8"/>
            <p:cNvCxnSpPr/>
            <p:nvPr/>
          </p:nvCxnSpPr>
          <p:spPr>
            <a:xfrm rot="16200000" flipH="1">
              <a:off x="7934550" y="1299325"/>
              <a:ext cx="385211" cy="997"/>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grpSp>
          <p:nvGrpSpPr>
            <p:cNvPr id="85" name="Group 84"/>
            <p:cNvGrpSpPr/>
            <p:nvPr/>
          </p:nvGrpSpPr>
          <p:grpSpPr>
            <a:xfrm>
              <a:off x="4047908" y="2747621"/>
              <a:ext cx="367306" cy="356262"/>
              <a:chOff x="8511650" y="3070087"/>
              <a:chExt cx="367306" cy="356262"/>
            </a:xfrm>
          </p:grpSpPr>
          <p:sp>
            <p:nvSpPr>
              <p:cNvPr id="86" name="Oval 85"/>
              <p:cNvSpPr/>
              <p:nvPr/>
            </p:nvSpPr>
            <p:spPr bwMode="auto">
              <a:xfrm>
                <a:off x="8511650" y="3070087"/>
                <a:ext cx="367306" cy="356262"/>
              </a:xfrm>
              <a:prstGeom prst="ellipse">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87" name="Rectangle 86"/>
              <p:cNvSpPr/>
              <p:nvPr/>
            </p:nvSpPr>
            <p:spPr>
              <a:xfrm>
                <a:off x="8565720" y="3109629"/>
                <a:ext cx="268354" cy="261610"/>
              </a:xfrm>
              <a:prstGeom prst="rect">
                <a:avLst/>
              </a:prstGeom>
            </p:spPr>
            <p:txBody>
              <a:bodyPr wrap="none">
                <a:spAutoFit/>
              </a:bodyPr>
              <a:lstStyle/>
              <a:p>
                <a:r>
                  <a:rPr lang="en-US" sz="1100" b="1" dirty="0" smtClean="0">
                    <a:latin typeface="Comic Sans MS"/>
                  </a:rPr>
                  <a:t>b</a:t>
                </a:r>
                <a:endParaRPr lang="en-US" sz="1100" dirty="0"/>
              </a:p>
            </p:txBody>
          </p:sp>
        </p:grpSp>
        <p:cxnSp>
          <p:nvCxnSpPr>
            <p:cNvPr id="88" name="Elbow Connector 8"/>
            <p:cNvCxnSpPr>
              <a:stCxn id="76" idx="0"/>
            </p:cNvCxnSpPr>
            <p:nvPr/>
          </p:nvCxnSpPr>
          <p:spPr>
            <a:xfrm rot="5400000" flipH="1" flipV="1">
              <a:off x="4124710" y="3209961"/>
              <a:ext cx="212928" cy="773"/>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cxnSp>
          <p:nvCxnSpPr>
            <p:cNvPr id="95" name="Elbow Connector 8"/>
            <p:cNvCxnSpPr>
              <a:stCxn id="207" idx="3"/>
              <a:endCxn id="260" idx="1"/>
            </p:cNvCxnSpPr>
            <p:nvPr/>
          </p:nvCxnSpPr>
          <p:spPr>
            <a:xfrm>
              <a:off x="4801736" y="4801718"/>
              <a:ext cx="334985" cy="2198"/>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grpSp>
          <p:nvGrpSpPr>
            <p:cNvPr id="152" name="Group 151"/>
            <p:cNvGrpSpPr/>
            <p:nvPr/>
          </p:nvGrpSpPr>
          <p:grpSpPr>
            <a:xfrm>
              <a:off x="2302279" y="4390235"/>
              <a:ext cx="1159565" cy="822960"/>
              <a:chOff x="2239649" y="4368149"/>
              <a:chExt cx="1159565" cy="822960"/>
            </a:xfrm>
          </p:grpSpPr>
          <p:sp>
            <p:nvSpPr>
              <p:cNvPr id="55" name="Diamond 54"/>
              <p:cNvSpPr/>
              <p:nvPr/>
            </p:nvSpPr>
            <p:spPr bwMode="auto">
              <a:xfrm>
                <a:off x="2239649" y="4368149"/>
                <a:ext cx="1159565" cy="822960"/>
              </a:xfrm>
              <a:prstGeom prst="diamond">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noAutofit/>
              </a:bodyPr>
              <a:lstStyle/>
              <a:p>
                <a:pPr algn="ctr"/>
                <a:endParaRPr lang="en-US" sz="900" b="1" dirty="0">
                  <a:solidFill>
                    <a:schemeClr val="tx1"/>
                  </a:solidFill>
                  <a:latin typeface="Comic Sans MS"/>
                </a:endParaRPr>
              </a:p>
            </p:txBody>
          </p:sp>
          <p:sp>
            <p:nvSpPr>
              <p:cNvPr id="101" name="Rectangle 100"/>
              <p:cNvSpPr/>
              <p:nvPr/>
            </p:nvSpPr>
            <p:spPr>
              <a:xfrm>
                <a:off x="2363402" y="4498903"/>
                <a:ext cx="962861" cy="600164"/>
              </a:xfrm>
              <a:prstGeom prst="rect">
                <a:avLst/>
              </a:prstGeom>
            </p:spPr>
            <p:txBody>
              <a:bodyPr wrap="none">
                <a:spAutoFit/>
              </a:bodyPr>
              <a:lstStyle/>
              <a:p>
                <a:pPr algn="ctr"/>
                <a:r>
                  <a:rPr lang="en-US" sz="1100" b="1" dirty="0" smtClean="0">
                    <a:latin typeface="Comic Sans MS"/>
                  </a:rPr>
                  <a:t>Does The </a:t>
                </a:r>
              </a:p>
              <a:p>
                <a:pPr algn="ctr"/>
                <a:r>
                  <a:rPr lang="en-US" sz="1100" b="1" dirty="0" smtClean="0">
                    <a:latin typeface="Comic Sans MS"/>
                  </a:rPr>
                  <a:t>Outer Door </a:t>
                </a:r>
              </a:p>
              <a:p>
                <a:pPr algn="ctr"/>
                <a:r>
                  <a:rPr lang="en-US" sz="1100" b="1" dirty="0" smtClean="0">
                    <a:latin typeface="Comic Sans MS"/>
                  </a:rPr>
                  <a:t>Open?</a:t>
                </a:r>
                <a:endParaRPr lang="en-US" sz="1100" b="1" dirty="0">
                  <a:latin typeface="Comic Sans MS"/>
                </a:endParaRPr>
              </a:p>
            </p:txBody>
          </p:sp>
        </p:grpSp>
        <p:sp>
          <p:nvSpPr>
            <p:cNvPr id="104" name="Rectangle 103"/>
            <p:cNvSpPr/>
            <p:nvPr/>
          </p:nvSpPr>
          <p:spPr>
            <a:xfrm flipH="1">
              <a:off x="1970984" y="5530568"/>
              <a:ext cx="474869" cy="261610"/>
            </a:xfrm>
            <a:prstGeom prst="rect">
              <a:avLst/>
            </a:prstGeom>
          </p:spPr>
          <p:txBody>
            <a:bodyPr wrap="square">
              <a:spAutoFit/>
            </a:bodyPr>
            <a:lstStyle/>
            <a:p>
              <a:r>
                <a:rPr lang="en-US" sz="1100" b="1" dirty="0" smtClean="0">
                  <a:latin typeface="Comic Sans MS"/>
                </a:rPr>
                <a:t>Yes</a:t>
              </a:r>
              <a:endParaRPr lang="en-US" sz="1100" dirty="0"/>
            </a:p>
          </p:txBody>
        </p:sp>
        <p:sp>
          <p:nvSpPr>
            <p:cNvPr id="105" name="Rectangle 104"/>
            <p:cNvSpPr/>
            <p:nvPr/>
          </p:nvSpPr>
          <p:spPr>
            <a:xfrm>
              <a:off x="3284763" y="5503856"/>
              <a:ext cx="373532" cy="261610"/>
            </a:xfrm>
            <a:prstGeom prst="rect">
              <a:avLst/>
            </a:prstGeom>
          </p:spPr>
          <p:txBody>
            <a:bodyPr wrap="none">
              <a:spAutoFit/>
            </a:bodyPr>
            <a:lstStyle/>
            <a:p>
              <a:r>
                <a:rPr lang="en-US" sz="1100" b="1" dirty="0" smtClean="0">
                  <a:latin typeface="Comic Sans MS"/>
                </a:rPr>
                <a:t>No</a:t>
              </a:r>
              <a:endParaRPr lang="en-US" sz="1100" dirty="0"/>
            </a:p>
          </p:txBody>
        </p:sp>
        <p:cxnSp>
          <p:nvCxnSpPr>
            <p:cNvPr id="107" name="Elbow Connector 8"/>
            <p:cNvCxnSpPr>
              <a:endCxn id="173" idx="1"/>
            </p:cNvCxnSpPr>
            <p:nvPr/>
          </p:nvCxnSpPr>
          <p:spPr>
            <a:xfrm>
              <a:off x="3385961" y="5782378"/>
              <a:ext cx="297479" cy="760"/>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sp>
          <p:nvSpPr>
            <p:cNvPr id="112" name="Rounded Rectangle 111"/>
            <p:cNvSpPr/>
            <p:nvPr/>
          </p:nvSpPr>
          <p:spPr bwMode="auto">
            <a:xfrm>
              <a:off x="7605865" y="5430552"/>
              <a:ext cx="1120473" cy="687567"/>
            </a:xfrm>
            <a:prstGeom prst="roundRect">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normAutofit/>
            </a:bodyPr>
            <a:lstStyle/>
            <a:p>
              <a:pPr algn="ctr"/>
              <a:r>
                <a:rPr lang="en-US" sz="1100" b="1" dirty="0" smtClean="0">
                  <a:solidFill>
                    <a:schemeClr val="tx1"/>
                  </a:solidFill>
                  <a:latin typeface="Comic Sans MS"/>
                </a:rPr>
                <a:t>Get The Air Shower Fixed</a:t>
              </a:r>
              <a:endParaRPr lang="en-US" sz="1100" b="1" dirty="0">
                <a:solidFill>
                  <a:schemeClr val="tx1"/>
                </a:solidFill>
                <a:latin typeface="Comic Sans MS"/>
              </a:endParaRPr>
            </a:p>
          </p:txBody>
        </p:sp>
        <p:sp>
          <p:nvSpPr>
            <p:cNvPr id="118" name="Rounded Rectangle 117"/>
            <p:cNvSpPr/>
            <p:nvPr/>
          </p:nvSpPr>
          <p:spPr bwMode="auto">
            <a:xfrm>
              <a:off x="396325" y="3288087"/>
              <a:ext cx="1065255" cy="687567"/>
            </a:xfrm>
            <a:prstGeom prst="roundRect">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normAutofit/>
            </a:bodyPr>
            <a:lstStyle/>
            <a:p>
              <a:pPr algn="ctr"/>
              <a:r>
                <a:rPr lang="en-US" sz="1100" b="1" dirty="0" smtClean="0">
                  <a:solidFill>
                    <a:schemeClr val="tx1"/>
                  </a:solidFill>
                  <a:latin typeface="Comic Sans MS"/>
                </a:rPr>
                <a:t>Allow Others To Enter</a:t>
              </a:r>
              <a:endParaRPr lang="en-US" sz="1100" b="1" dirty="0">
                <a:solidFill>
                  <a:schemeClr val="tx1"/>
                </a:solidFill>
                <a:latin typeface="Comic Sans MS"/>
              </a:endParaRPr>
            </a:p>
          </p:txBody>
        </p:sp>
        <p:cxnSp>
          <p:nvCxnSpPr>
            <p:cNvPr id="119" name="Elbow Connector 8"/>
            <p:cNvCxnSpPr>
              <a:stCxn id="58" idx="2"/>
              <a:endCxn id="154" idx="0"/>
            </p:cNvCxnSpPr>
            <p:nvPr/>
          </p:nvCxnSpPr>
          <p:spPr>
            <a:xfrm rot="16200000" flipH="1">
              <a:off x="2086535" y="4588624"/>
              <a:ext cx="222430" cy="1342117"/>
            </a:xfrm>
            <a:prstGeom prst="bentConnector3">
              <a:avLst>
                <a:gd name="adj1" fmla="val 44368"/>
              </a:avLst>
            </a:prstGeom>
            <a:ln>
              <a:tailEnd type="arrow"/>
            </a:ln>
          </p:spPr>
          <p:style>
            <a:lnRef idx="2">
              <a:schemeClr val="accent1"/>
            </a:lnRef>
            <a:fillRef idx="0">
              <a:schemeClr val="accent1"/>
            </a:fillRef>
            <a:effectRef idx="1">
              <a:schemeClr val="accent1"/>
            </a:effectRef>
            <a:fontRef idx="minor">
              <a:schemeClr val="tx1"/>
            </a:fontRef>
          </p:style>
        </p:cxnSp>
        <p:sp>
          <p:nvSpPr>
            <p:cNvPr id="129" name="Rectangle 128"/>
            <p:cNvSpPr/>
            <p:nvPr/>
          </p:nvSpPr>
          <p:spPr>
            <a:xfrm flipH="1">
              <a:off x="4247368" y="3120882"/>
              <a:ext cx="474869" cy="261610"/>
            </a:xfrm>
            <a:prstGeom prst="rect">
              <a:avLst/>
            </a:prstGeom>
          </p:spPr>
          <p:txBody>
            <a:bodyPr wrap="square">
              <a:spAutoFit/>
            </a:bodyPr>
            <a:lstStyle/>
            <a:p>
              <a:r>
                <a:rPr lang="en-US" sz="1100" b="1" dirty="0" smtClean="0">
                  <a:latin typeface="Comic Sans MS"/>
                </a:rPr>
                <a:t>Yes</a:t>
              </a:r>
              <a:endParaRPr lang="en-US" sz="1100" dirty="0"/>
            </a:p>
          </p:txBody>
        </p:sp>
        <p:sp>
          <p:nvSpPr>
            <p:cNvPr id="130" name="Rectangle 129"/>
            <p:cNvSpPr/>
            <p:nvPr/>
          </p:nvSpPr>
          <p:spPr>
            <a:xfrm>
              <a:off x="4654151" y="3460813"/>
              <a:ext cx="373532" cy="261610"/>
            </a:xfrm>
            <a:prstGeom prst="rect">
              <a:avLst/>
            </a:prstGeom>
          </p:spPr>
          <p:txBody>
            <a:bodyPr wrap="none">
              <a:spAutoFit/>
            </a:bodyPr>
            <a:lstStyle/>
            <a:p>
              <a:r>
                <a:rPr lang="en-US" sz="1100" b="1" dirty="0" smtClean="0">
                  <a:latin typeface="Comic Sans MS"/>
                </a:rPr>
                <a:t>No</a:t>
              </a:r>
              <a:endParaRPr lang="en-US" sz="1100" dirty="0"/>
            </a:p>
          </p:txBody>
        </p:sp>
        <p:cxnSp>
          <p:nvCxnSpPr>
            <p:cNvPr id="132" name="Elbow Connector 8"/>
            <p:cNvCxnSpPr>
              <a:stCxn id="76" idx="3"/>
              <a:endCxn id="127" idx="0"/>
            </p:cNvCxnSpPr>
            <p:nvPr/>
          </p:nvCxnSpPr>
          <p:spPr>
            <a:xfrm flipV="1">
              <a:off x="4810570" y="1516726"/>
              <a:ext cx="827913" cy="2211565"/>
            </a:xfrm>
            <a:prstGeom prst="bentConnector4">
              <a:avLst>
                <a:gd name="adj1" fmla="val 17833"/>
                <a:gd name="adj2" fmla="val 110337"/>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37" name="Elbow Connector 8"/>
            <p:cNvCxnSpPr>
              <a:stCxn id="118" idx="0"/>
              <a:endCxn id="6" idx="1"/>
            </p:cNvCxnSpPr>
            <p:nvPr/>
          </p:nvCxnSpPr>
          <p:spPr>
            <a:xfrm rot="5400000" flipH="1" flipV="1">
              <a:off x="-38289" y="2147487"/>
              <a:ext cx="2107843" cy="173358"/>
            </a:xfrm>
            <a:prstGeom prst="bentConnector2">
              <a:avLst/>
            </a:prstGeom>
            <a:ln>
              <a:prstDash val="sysDash"/>
              <a:tailEnd type="arrow"/>
            </a:ln>
          </p:spPr>
          <p:style>
            <a:lnRef idx="2">
              <a:schemeClr val="accent1"/>
            </a:lnRef>
            <a:fillRef idx="0">
              <a:schemeClr val="accent1"/>
            </a:fillRef>
            <a:effectRef idx="1">
              <a:schemeClr val="accent1"/>
            </a:effectRef>
            <a:fontRef idx="minor">
              <a:schemeClr val="tx1"/>
            </a:fontRef>
          </p:style>
        </p:cxnSp>
        <p:grpSp>
          <p:nvGrpSpPr>
            <p:cNvPr id="143" name="Group 142"/>
            <p:cNvGrpSpPr/>
            <p:nvPr/>
          </p:nvGrpSpPr>
          <p:grpSpPr>
            <a:xfrm>
              <a:off x="7854674" y="2579744"/>
              <a:ext cx="572760" cy="357815"/>
              <a:chOff x="4436605" y="1906098"/>
              <a:chExt cx="572760" cy="357815"/>
            </a:xfrm>
          </p:grpSpPr>
          <p:sp>
            <p:nvSpPr>
              <p:cNvPr id="144" name="Merge 143"/>
              <p:cNvSpPr/>
              <p:nvPr/>
            </p:nvSpPr>
            <p:spPr bwMode="auto">
              <a:xfrm>
                <a:off x="4436605" y="1918694"/>
                <a:ext cx="532958" cy="345219"/>
              </a:xfrm>
              <a:prstGeom prst="flowChartMerge">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145" name="Rectangle 144"/>
              <p:cNvSpPr/>
              <p:nvPr/>
            </p:nvSpPr>
            <p:spPr>
              <a:xfrm flipH="1">
                <a:off x="4534496" y="1906098"/>
                <a:ext cx="474869" cy="261610"/>
              </a:xfrm>
              <a:prstGeom prst="rect">
                <a:avLst/>
              </a:prstGeom>
            </p:spPr>
            <p:txBody>
              <a:bodyPr wrap="square">
                <a:spAutoFit/>
              </a:bodyPr>
              <a:lstStyle/>
              <a:p>
                <a:r>
                  <a:rPr lang="en-US" sz="1100" b="1" dirty="0" smtClean="0">
                    <a:latin typeface="Comic Sans MS"/>
                  </a:rPr>
                  <a:t>P1</a:t>
                </a:r>
                <a:endParaRPr lang="en-US" sz="1100" dirty="0"/>
              </a:p>
            </p:txBody>
          </p:sp>
        </p:grpSp>
        <p:sp>
          <p:nvSpPr>
            <p:cNvPr id="148" name="Rectangle 147"/>
            <p:cNvSpPr/>
            <p:nvPr/>
          </p:nvSpPr>
          <p:spPr>
            <a:xfrm>
              <a:off x="2462256" y="3436522"/>
              <a:ext cx="885992" cy="600164"/>
            </a:xfrm>
            <a:prstGeom prst="rect">
              <a:avLst/>
            </a:prstGeom>
          </p:spPr>
          <p:txBody>
            <a:bodyPr wrap="none">
              <a:spAutoFit/>
            </a:bodyPr>
            <a:lstStyle/>
            <a:p>
              <a:pPr algn="ctr"/>
              <a:r>
                <a:rPr lang="en-US" sz="1100" b="1" dirty="0" smtClean="0">
                  <a:latin typeface="Comic Sans MS"/>
                </a:rPr>
                <a:t>Qualified</a:t>
              </a:r>
            </a:p>
            <a:p>
              <a:pPr algn="ctr"/>
              <a:r>
                <a:rPr lang="en-US" sz="1100" b="1" dirty="0" smtClean="0">
                  <a:latin typeface="Comic Sans MS"/>
                </a:rPr>
                <a:t>Laser</a:t>
              </a:r>
            </a:p>
            <a:p>
              <a:pPr algn="ctr"/>
              <a:r>
                <a:rPr lang="en-US" sz="1100" b="1" dirty="0" smtClean="0">
                  <a:latin typeface="Comic Sans MS"/>
                </a:rPr>
                <a:t>Operator?</a:t>
              </a:r>
              <a:endParaRPr lang="en-US" sz="1100" b="1" dirty="0">
                <a:latin typeface="Comic Sans MS"/>
              </a:endParaRPr>
            </a:p>
          </p:txBody>
        </p:sp>
        <p:grpSp>
          <p:nvGrpSpPr>
            <p:cNvPr id="153" name="Group 152"/>
            <p:cNvGrpSpPr/>
            <p:nvPr/>
          </p:nvGrpSpPr>
          <p:grpSpPr>
            <a:xfrm>
              <a:off x="2289026" y="5370898"/>
              <a:ext cx="1159565" cy="822960"/>
              <a:chOff x="2239649" y="4368149"/>
              <a:chExt cx="1159565" cy="822960"/>
            </a:xfrm>
          </p:grpSpPr>
          <p:sp>
            <p:nvSpPr>
              <p:cNvPr id="154" name="Diamond 153"/>
              <p:cNvSpPr/>
              <p:nvPr/>
            </p:nvSpPr>
            <p:spPr bwMode="auto">
              <a:xfrm>
                <a:off x="2239649" y="4368149"/>
                <a:ext cx="1159565" cy="822960"/>
              </a:xfrm>
              <a:prstGeom prst="diamond">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noAutofit/>
              </a:bodyPr>
              <a:lstStyle/>
              <a:p>
                <a:pPr algn="ctr"/>
                <a:endParaRPr lang="en-US" sz="900" b="1" dirty="0">
                  <a:solidFill>
                    <a:schemeClr val="tx1"/>
                  </a:solidFill>
                  <a:latin typeface="Comic Sans MS"/>
                </a:endParaRPr>
              </a:p>
            </p:txBody>
          </p:sp>
          <p:sp>
            <p:nvSpPr>
              <p:cNvPr id="155" name="Rectangle 154"/>
              <p:cNvSpPr/>
              <p:nvPr/>
            </p:nvSpPr>
            <p:spPr>
              <a:xfrm>
                <a:off x="2349971" y="4454731"/>
                <a:ext cx="989724" cy="600164"/>
              </a:xfrm>
              <a:prstGeom prst="rect">
                <a:avLst/>
              </a:prstGeom>
            </p:spPr>
            <p:txBody>
              <a:bodyPr wrap="none">
                <a:spAutoFit/>
              </a:bodyPr>
              <a:lstStyle/>
              <a:p>
                <a:pPr algn="ctr"/>
                <a:r>
                  <a:rPr lang="en-US" sz="1100" b="1" dirty="0" smtClean="0">
                    <a:latin typeface="Comic Sans MS"/>
                  </a:rPr>
                  <a:t>Did The </a:t>
                </a:r>
              </a:p>
              <a:p>
                <a:pPr algn="ctr"/>
                <a:r>
                  <a:rPr lang="en-US" sz="1100" b="1" dirty="0" smtClean="0">
                    <a:latin typeface="Comic Sans MS"/>
                  </a:rPr>
                  <a:t>Cycle Finish</a:t>
                </a:r>
              </a:p>
              <a:p>
                <a:pPr algn="ctr"/>
                <a:r>
                  <a:rPr lang="en-US" sz="1100" b="1" dirty="0" smtClean="0">
                    <a:latin typeface="Comic Sans MS"/>
                  </a:rPr>
                  <a:t>Correctly?</a:t>
                </a:r>
                <a:endParaRPr lang="en-US" sz="1100" b="1" dirty="0">
                  <a:latin typeface="Comic Sans MS"/>
                </a:endParaRPr>
              </a:p>
            </p:txBody>
          </p:sp>
        </p:grpSp>
        <p:cxnSp>
          <p:nvCxnSpPr>
            <p:cNvPr id="162" name="Elbow Connector 8"/>
            <p:cNvCxnSpPr>
              <a:stCxn id="75" idx="3"/>
              <a:endCxn id="121" idx="2"/>
            </p:cNvCxnSpPr>
            <p:nvPr/>
          </p:nvCxnSpPr>
          <p:spPr>
            <a:xfrm flipV="1">
              <a:off x="7496888" y="4802473"/>
              <a:ext cx="222793" cy="1"/>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65" name="Elbow Connector 8"/>
            <p:cNvCxnSpPr>
              <a:stCxn id="110" idx="6"/>
              <a:endCxn id="6" idx="1"/>
            </p:cNvCxnSpPr>
            <p:nvPr/>
          </p:nvCxnSpPr>
          <p:spPr>
            <a:xfrm>
              <a:off x="855265" y="1174982"/>
              <a:ext cx="247046" cy="5262"/>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sp>
          <p:nvSpPr>
            <p:cNvPr id="171" name="Rounded Rectangle 170"/>
            <p:cNvSpPr/>
            <p:nvPr/>
          </p:nvSpPr>
          <p:spPr bwMode="auto">
            <a:xfrm>
              <a:off x="991855" y="5441566"/>
              <a:ext cx="1065255" cy="687567"/>
            </a:xfrm>
            <a:prstGeom prst="roundRect">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normAutofit/>
            </a:bodyPr>
            <a:lstStyle/>
            <a:p>
              <a:pPr algn="ctr"/>
              <a:r>
                <a:rPr lang="en-US" sz="1100" b="1" dirty="0" smtClean="0">
                  <a:solidFill>
                    <a:schemeClr val="tx1"/>
                  </a:solidFill>
                  <a:latin typeface="Comic Sans MS"/>
                </a:rPr>
                <a:t>Enter LAE</a:t>
              </a:r>
              <a:endParaRPr lang="en-US" sz="1100" b="1" dirty="0">
                <a:solidFill>
                  <a:schemeClr val="tx1"/>
                </a:solidFill>
                <a:latin typeface="Comic Sans MS"/>
              </a:endParaRPr>
            </a:p>
          </p:txBody>
        </p:sp>
        <p:sp>
          <p:nvSpPr>
            <p:cNvPr id="173" name="Rounded Rectangle 172"/>
            <p:cNvSpPr/>
            <p:nvPr/>
          </p:nvSpPr>
          <p:spPr bwMode="auto">
            <a:xfrm>
              <a:off x="3683440" y="5439354"/>
              <a:ext cx="1065255" cy="687567"/>
            </a:xfrm>
            <a:prstGeom prst="roundRect">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normAutofit fontScale="92500" lnSpcReduction="20000"/>
            </a:bodyPr>
            <a:lstStyle/>
            <a:p>
              <a:pPr algn="ctr"/>
              <a:r>
                <a:rPr lang="en-US" sz="1100" b="1" dirty="0" smtClean="0">
                  <a:solidFill>
                    <a:schemeClr val="tx1"/>
                  </a:solidFill>
                  <a:latin typeface="Comic Sans MS"/>
                </a:rPr>
                <a:t>Press the Middle Release Door Button</a:t>
              </a:r>
              <a:endParaRPr lang="en-US" sz="1100" b="1" dirty="0">
                <a:solidFill>
                  <a:schemeClr val="tx1"/>
                </a:solidFill>
                <a:latin typeface="Comic Sans MS"/>
              </a:endParaRPr>
            </a:p>
          </p:txBody>
        </p:sp>
        <p:sp>
          <p:nvSpPr>
            <p:cNvPr id="180" name="Rounded Rectangle 179"/>
            <p:cNvSpPr/>
            <p:nvPr/>
          </p:nvSpPr>
          <p:spPr bwMode="auto">
            <a:xfrm>
              <a:off x="5110253" y="5437131"/>
              <a:ext cx="1065255" cy="687567"/>
            </a:xfrm>
            <a:prstGeom prst="roundRect">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normAutofit/>
            </a:bodyPr>
            <a:lstStyle/>
            <a:p>
              <a:pPr algn="ctr"/>
              <a:r>
                <a:rPr lang="en-US" sz="1100" b="1" dirty="0" smtClean="0">
                  <a:solidFill>
                    <a:schemeClr val="tx1"/>
                  </a:solidFill>
                  <a:latin typeface="Comic Sans MS"/>
                </a:rPr>
                <a:t>Exit Air Shower</a:t>
              </a:r>
              <a:endParaRPr lang="en-US" sz="1100" b="1" dirty="0">
                <a:solidFill>
                  <a:schemeClr val="tx1"/>
                </a:solidFill>
                <a:latin typeface="Comic Sans MS"/>
              </a:endParaRPr>
            </a:p>
          </p:txBody>
        </p:sp>
        <p:cxnSp>
          <p:nvCxnSpPr>
            <p:cNvPr id="187" name="Elbow Connector 8"/>
            <p:cNvCxnSpPr>
              <a:stCxn id="173" idx="3"/>
              <a:endCxn id="180" idx="1"/>
            </p:cNvCxnSpPr>
            <p:nvPr/>
          </p:nvCxnSpPr>
          <p:spPr>
            <a:xfrm flipV="1">
              <a:off x="4748695" y="5780915"/>
              <a:ext cx="361558" cy="2223"/>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91" name="Elbow Connector 8"/>
            <p:cNvCxnSpPr>
              <a:stCxn id="180" idx="3"/>
            </p:cNvCxnSpPr>
            <p:nvPr/>
          </p:nvCxnSpPr>
          <p:spPr>
            <a:xfrm flipV="1">
              <a:off x="6175508" y="5776522"/>
              <a:ext cx="251151" cy="4393"/>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94" name="Elbow Connector 8"/>
            <p:cNvCxnSpPr>
              <a:stCxn id="227" idx="2"/>
              <a:endCxn id="230" idx="0"/>
            </p:cNvCxnSpPr>
            <p:nvPr/>
          </p:nvCxnSpPr>
          <p:spPr>
            <a:xfrm rot="16200000" flipH="1">
              <a:off x="6810764" y="6249496"/>
              <a:ext cx="134050" cy="696"/>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97" name="Elbow Connector 8"/>
            <p:cNvCxnSpPr>
              <a:endCxn id="171" idx="3"/>
            </p:cNvCxnSpPr>
            <p:nvPr/>
          </p:nvCxnSpPr>
          <p:spPr>
            <a:xfrm rot="10800000" flipV="1">
              <a:off x="2057110" y="5782378"/>
              <a:ext cx="269494" cy="2972"/>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12" name="Elbow Connector 8"/>
            <p:cNvCxnSpPr>
              <a:stCxn id="171" idx="1"/>
              <a:endCxn id="118" idx="2"/>
            </p:cNvCxnSpPr>
            <p:nvPr/>
          </p:nvCxnSpPr>
          <p:spPr>
            <a:xfrm rot="10800000">
              <a:off x="928953" y="3975654"/>
              <a:ext cx="62902" cy="1809696"/>
            </a:xfrm>
            <a:prstGeom prst="bentConnector2">
              <a:avLst/>
            </a:prstGeom>
            <a:ln>
              <a:prstDash val="sysDash"/>
              <a:tailEnd type="arrow"/>
            </a:ln>
          </p:spPr>
          <p:style>
            <a:lnRef idx="2">
              <a:schemeClr val="accent1"/>
            </a:lnRef>
            <a:fillRef idx="0">
              <a:schemeClr val="accent1"/>
            </a:fillRef>
            <a:effectRef idx="1">
              <a:schemeClr val="accent1"/>
            </a:effectRef>
            <a:fontRef idx="minor">
              <a:schemeClr val="tx1"/>
            </a:fontRef>
          </p:style>
        </p:cxnSp>
        <p:sp>
          <p:nvSpPr>
            <p:cNvPr id="103" name="Rounded Rectangle 102"/>
            <p:cNvSpPr/>
            <p:nvPr/>
          </p:nvSpPr>
          <p:spPr bwMode="auto">
            <a:xfrm>
              <a:off x="6405182" y="3427230"/>
              <a:ext cx="1175690" cy="687567"/>
            </a:xfrm>
            <a:prstGeom prst="roundRect">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nchorCtr="0">
              <a:normAutofit/>
            </a:bodyPr>
            <a:lstStyle/>
            <a:p>
              <a:pPr algn="ctr"/>
              <a:r>
                <a:rPr lang="en-US" sz="1100" b="1" dirty="0" smtClean="0">
                  <a:solidFill>
                    <a:schemeClr val="tx1"/>
                  </a:solidFill>
                  <a:latin typeface="Comic Sans MS"/>
                </a:rPr>
                <a:t>Respect RLO’s Judgment</a:t>
              </a:r>
              <a:endParaRPr lang="en-US" sz="1100" b="1" dirty="0">
                <a:solidFill>
                  <a:schemeClr val="tx1"/>
                </a:solidFill>
                <a:latin typeface="Comic Sans MS"/>
              </a:endParaRPr>
            </a:p>
          </p:txBody>
        </p:sp>
        <p:cxnSp>
          <p:nvCxnSpPr>
            <p:cNvPr id="108" name="Elbow Connector 8"/>
            <p:cNvCxnSpPr>
              <a:stCxn id="111" idx="3"/>
              <a:endCxn id="103" idx="1"/>
            </p:cNvCxnSpPr>
            <p:nvPr/>
          </p:nvCxnSpPr>
          <p:spPr>
            <a:xfrm>
              <a:off x="6232840" y="2798433"/>
              <a:ext cx="172342" cy="972581"/>
            </a:xfrm>
            <a:prstGeom prst="bentConnector3">
              <a:avLst>
                <a:gd name="adj1" fmla="val 28196"/>
              </a:avLst>
            </a:prstGeom>
            <a:ln>
              <a:tailEnd type="arrow"/>
            </a:ln>
          </p:spPr>
          <p:style>
            <a:lnRef idx="2">
              <a:schemeClr val="accent1"/>
            </a:lnRef>
            <a:fillRef idx="0">
              <a:schemeClr val="accent1"/>
            </a:fillRef>
            <a:effectRef idx="1">
              <a:schemeClr val="accent1"/>
            </a:effectRef>
            <a:fontRef idx="minor">
              <a:schemeClr val="tx1"/>
            </a:fontRef>
          </p:style>
        </p:cxnSp>
        <p:grpSp>
          <p:nvGrpSpPr>
            <p:cNvPr id="116" name="Group 115"/>
            <p:cNvGrpSpPr/>
            <p:nvPr/>
          </p:nvGrpSpPr>
          <p:grpSpPr>
            <a:xfrm>
              <a:off x="5057915" y="2386953"/>
              <a:ext cx="1174925" cy="865958"/>
              <a:chOff x="7425666" y="4065557"/>
              <a:chExt cx="1159565" cy="865958"/>
            </a:xfrm>
          </p:grpSpPr>
          <p:sp>
            <p:nvSpPr>
              <p:cNvPr id="111" name="Diamond 110"/>
              <p:cNvSpPr/>
              <p:nvPr/>
            </p:nvSpPr>
            <p:spPr bwMode="auto">
              <a:xfrm>
                <a:off x="7425666" y="4065557"/>
                <a:ext cx="1159565" cy="822960"/>
              </a:xfrm>
              <a:prstGeom prst="diamond">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noAutofit/>
              </a:bodyPr>
              <a:lstStyle/>
              <a:p>
                <a:pPr algn="ctr"/>
                <a:endParaRPr lang="en-US" sz="900" b="1" dirty="0" smtClean="0">
                  <a:solidFill>
                    <a:schemeClr val="tx1"/>
                  </a:solidFill>
                  <a:latin typeface="Comic Sans MS"/>
                </a:endParaRPr>
              </a:p>
              <a:p>
                <a:pPr algn="ctr"/>
                <a:r>
                  <a:rPr lang="en-US" sz="900" dirty="0" smtClean="0"/>
                  <a:t>8/1/86 </a:t>
                </a:r>
                <a:endParaRPr lang="en-US" sz="900" b="1" dirty="0">
                  <a:solidFill>
                    <a:schemeClr val="tx1"/>
                  </a:solidFill>
                  <a:latin typeface="Comic Sans MS"/>
                </a:endParaRPr>
              </a:p>
            </p:txBody>
          </p:sp>
          <p:sp>
            <p:nvSpPr>
              <p:cNvPr id="113" name="Rectangle 112"/>
              <p:cNvSpPr/>
              <p:nvPr/>
            </p:nvSpPr>
            <p:spPr>
              <a:xfrm>
                <a:off x="7452206" y="4132689"/>
                <a:ext cx="1121142" cy="798826"/>
              </a:xfrm>
              <a:prstGeom prst="rect">
                <a:avLst/>
              </a:prstGeom>
            </p:spPr>
            <p:txBody>
              <a:bodyPr wrap="square">
                <a:normAutofit/>
              </a:bodyPr>
              <a:lstStyle/>
              <a:p>
                <a:pPr algn="ctr"/>
                <a:r>
                  <a:rPr lang="en-US" sz="1100" b="1" dirty="0" smtClean="0">
                    <a:latin typeface="Comic Sans MS"/>
                  </a:rPr>
                  <a:t>RLO</a:t>
                </a:r>
              </a:p>
              <a:p>
                <a:pPr algn="ctr"/>
                <a:r>
                  <a:rPr lang="en-US" sz="1100" b="1" dirty="0" smtClean="0">
                    <a:latin typeface="Comic Sans MS"/>
                  </a:rPr>
                  <a:t>Permission Granted?</a:t>
                </a:r>
              </a:p>
              <a:p>
                <a:pPr algn="ctr"/>
                <a:endParaRPr lang="en-US" sz="1100" b="1" dirty="0">
                  <a:latin typeface="Comic Sans MS"/>
                </a:endParaRPr>
              </a:p>
            </p:txBody>
          </p:sp>
        </p:grpSp>
        <p:sp>
          <p:nvSpPr>
            <p:cNvPr id="127" name="Rounded Rectangle 126"/>
            <p:cNvSpPr/>
            <p:nvPr/>
          </p:nvSpPr>
          <p:spPr bwMode="auto">
            <a:xfrm>
              <a:off x="5105855" y="1516726"/>
              <a:ext cx="1065255" cy="687567"/>
            </a:xfrm>
            <a:prstGeom prst="roundRect">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normAutofit/>
            </a:bodyPr>
            <a:lstStyle/>
            <a:p>
              <a:pPr algn="ctr"/>
              <a:r>
                <a:rPr lang="en-US" sz="1100" b="1" dirty="0" smtClean="0">
                  <a:solidFill>
                    <a:schemeClr val="tx1"/>
                  </a:solidFill>
                  <a:latin typeface="Comic Sans MS"/>
                </a:rPr>
                <a:t>Request RLO Permission</a:t>
              </a:r>
              <a:endParaRPr lang="en-US" sz="1100" b="1" dirty="0">
                <a:solidFill>
                  <a:schemeClr val="tx1"/>
                </a:solidFill>
                <a:latin typeface="Comic Sans MS"/>
              </a:endParaRPr>
            </a:p>
          </p:txBody>
        </p:sp>
        <p:cxnSp>
          <p:nvCxnSpPr>
            <p:cNvPr id="128" name="Elbow Connector 8"/>
            <p:cNvCxnSpPr>
              <a:stCxn id="6" idx="3"/>
              <a:endCxn id="127" idx="0"/>
            </p:cNvCxnSpPr>
            <p:nvPr/>
          </p:nvCxnSpPr>
          <p:spPr>
            <a:xfrm>
              <a:off x="2121183" y="1180244"/>
              <a:ext cx="3517300" cy="336482"/>
            </a:xfrm>
            <a:prstGeom prst="bentConnector2">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39" name="Elbow Connector 8"/>
            <p:cNvCxnSpPr>
              <a:stCxn id="127" idx="2"/>
            </p:cNvCxnSpPr>
            <p:nvPr/>
          </p:nvCxnSpPr>
          <p:spPr>
            <a:xfrm rot="16200000" flipH="1">
              <a:off x="5550599" y="2292176"/>
              <a:ext cx="182660" cy="6893"/>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sp>
          <p:nvSpPr>
            <p:cNvPr id="167" name="Rounded Rectangle 166"/>
            <p:cNvSpPr/>
            <p:nvPr/>
          </p:nvSpPr>
          <p:spPr bwMode="auto">
            <a:xfrm>
              <a:off x="5059450" y="3425023"/>
              <a:ext cx="1175690" cy="687567"/>
            </a:xfrm>
            <a:prstGeom prst="roundRect">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nchorCtr="0">
              <a:normAutofit fontScale="92500" lnSpcReduction="20000"/>
            </a:bodyPr>
            <a:lstStyle/>
            <a:p>
              <a:pPr algn="ctr"/>
              <a:r>
                <a:rPr lang="en-US" sz="1100" b="1" dirty="0" smtClean="0">
                  <a:solidFill>
                    <a:schemeClr val="tx1"/>
                  </a:solidFill>
                  <a:latin typeface="Comic Sans MS"/>
                </a:rPr>
                <a:t>RLO Presses Air Shower Initiator Button</a:t>
              </a:r>
              <a:endParaRPr lang="en-US" sz="1100" b="1" dirty="0">
                <a:solidFill>
                  <a:schemeClr val="tx1"/>
                </a:solidFill>
                <a:latin typeface="Comic Sans MS"/>
              </a:endParaRPr>
            </a:p>
          </p:txBody>
        </p:sp>
        <p:cxnSp>
          <p:nvCxnSpPr>
            <p:cNvPr id="193" name="Elbow Connector 8"/>
            <p:cNvCxnSpPr>
              <a:endCxn id="167" idx="0"/>
            </p:cNvCxnSpPr>
            <p:nvPr/>
          </p:nvCxnSpPr>
          <p:spPr>
            <a:xfrm rot="16200000" flipH="1">
              <a:off x="5538780" y="3316508"/>
              <a:ext cx="215110" cy="1919"/>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sp>
          <p:nvSpPr>
            <p:cNvPr id="198" name="Rectangle 197"/>
            <p:cNvSpPr/>
            <p:nvPr/>
          </p:nvSpPr>
          <p:spPr>
            <a:xfrm>
              <a:off x="6133223" y="2524323"/>
              <a:ext cx="373532" cy="261610"/>
            </a:xfrm>
            <a:prstGeom prst="rect">
              <a:avLst/>
            </a:prstGeom>
          </p:spPr>
          <p:txBody>
            <a:bodyPr wrap="none">
              <a:spAutoFit/>
            </a:bodyPr>
            <a:lstStyle/>
            <a:p>
              <a:r>
                <a:rPr lang="en-US" sz="1100" b="1" dirty="0" smtClean="0">
                  <a:latin typeface="Comic Sans MS"/>
                </a:rPr>
                <a:t>No</a:t>
              </a:r>
              <a:endParaRPr lang="en-US" sz="1100" dirty="0"/>
            </a:p>
          </p:txBody>
        </p:sp>
        <p:sp>
          <p:nvSpPr>
            <p:cNvPr id="199" name="Rectangle 198"/>
            <p:cNvSpPr/>
            <p:nvPr/>
          </p:nvSpPr>
          <p:spPr>
            <a:xfrm flipH="1">
              <a:off x="5616757" y="3165051"/>
              <a:ext cx="474869" cy="261610"/>
            </a:xfrm>
            <a:prstGeom prst="rect">
              <a:avLst/>
            </a:prstGeom>
          </p:spPr>
          <p:txBody>
            <a:bodyPr wrap="square">
              <a:spAutoFit/>
            </a:bodyPr>
            <a:lstStyle/>
            <a:p>
              <a:r>
                <a:rPr lang="en-US" sz="1100" b="1" dirty="0" smtClean="0">
                  <a:latin typeface="Comic Sans MS"/>
                </a:rPr>
                <a:t>Yes</a:t>
              </a:r>
              <a:endParaRPr lang="en-US" sz="1100" dirty="0"/>
            </a:p>
          </p:txBody>
        </p:sp>
        <p:cxnSp>
          <p:nvCxnSpPr>
            <p:cNvPr id="201" name="Elbow Connector 8"/>
            <p:cNvCxnSpPr>
              <a:stCxn id="167" idx="2"/>
              <a:endCxn id="55" idx="0"/>
            </p:cNvCxnSpPr>
            <p:nvPr/>
          </p:nvCxnSpPr>
          <p:spPr>
            <a:xfrm rot="5400000">
              <a:off x="4125857" y="2868796"/>
              <a:ext cx="277645" cy="2765233"/>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sp>
          <p:nvSpPr>
            <p:cNvPr id="207" name="Diamond 206"/>
            <p:cNvSpPr/>
            <p:nvPr/>
          </p:nvSpPr>
          <p:spPr bwMode="auto">
            <a:xfrm>
              <a:off x="3642171" y="4390238"/>
              <a:ext cx="1159565" cy="822960"/>
            </a:xfrm>
            <a:prstGeom prst="diamond">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noAutofit/>
            </a:bodyPr>
            <a:lstStyle/>
            <a:p>
              <a:pPr algn="ctr"/>
              <a:endParaRPr lang="en-US" sz="1100" b="1" dirty="0">
                <a:solidFill>
                  <a:schemeClr val="tx1"/>
                </a:solidFill>
                <a:latin typeface="Comic Sans MS"/>
              </a:endParaRPr>
            </a:p>
          </p:txBody>
        </p:sp>
        <p:sp>
          <p:nvSpPr>
            <p:cNvPr id="208" name="Rectangle 207"/>
            <p:cNvSpPr/>
            <p:nvPr/>
          </p:nvSpPr>
          <p:spPr>
            <a:xfrm>
              <a:off x="3769154" y="4671182"/>
              <a:ext cx="947570" cy="261610"/>
            </a:xfrm>
            <a:prstGeom prst="rect">
              <a:avLst/>
            </a:prstGeom>
          </p:spPr>
          <p:txBody>
            <a:bodyPr wrap="none">
              <a:spAutoFit/>
            </a:bodyPr>
            <a:lstStyle/>
            <a:p>
              <a:pPr algn="ctr"/>
              <a:r>
                <a:rPr lang="en-US" sz="1100" b="1" dirty="0" smtClean="0">
                  <a:latin typeface="Comic Sans MS"/>
                </a:rPr>
                <a:t>Swiped In?</a:t>
              </a:r>
              <a:endParaRPr lang="en-US" sz="1100" b="1" dirty="0">
                <a:latin typeface="Comic Sans MS"/>
              </a:endParaRPr>
            </a:p>
          </p:txBody>
        </p:sp>
        <p:cxnSp>
          <p:nvCxnSpPr>
            <p:cNvPr id="210" name="Elbow Connector 8"/>
            <p:cNvCxnSpPr>
              <a:endCxn id="207" idx="1"/>
            </p:cNvCxnSpPr>
            <p:nvPr/>
          </p:nvCxnSpPr>
          <p:spPr>
            <a:xfrm>
              <a:off x="3399214" y="4801715"/>
              <a:ext cx="242957" cy="3"/>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sp>
          <p:nvSpPr>
            <p:cNvPr id="215" name="Rectangle 214"/>
            <p:cNvSpPr/>
            <p:nvPr/>
          </p:nvSpPr>
          <p:spPr>
            <a:xfrm>
              <a:off x="4358191" y="5020149"/>
              <a:ext cx="373532" cy="261610"/>
            </a:xfrm>
            <a:prstGeom prst="rect">
              <a:avLst/>
            </a:prstGeom>
          </p:spPr>
          <p:txBody>
            <a:bodyPr wrap="none">
              <a:spAutoFit/>
            </a:bodyPr>
            <a:lstStyle/>
            <a:p>
              <a:r>
                <a:rPr lang="en-US" sz="1100" b="1" dirty="0" smtClean="0">
                  <a:latin typeface="Comic Sans MS"/>
                </a:rPr>
                <a:t>No</a:t>
              </a:r>
              <a:endParaRPr lang="en-US" sz="1100" dirty="0"/>
            </a:p>
          </p:txBody>
        </p:sp>
        <p:sp>
          <p:nvSpPr>
            <p:cNvPr id="216" name="Rectangle 215"/>
            <p:cNvSpPr/>
            <p:nvPr/>
          </p:nvSpPr>
          <p:spPr>
            <a:xfrm flipH="1">
              <a:off x="4614008" y="4503524"/>
              <a:ext cx="474869" cy="261610"/>
            </a:xfrm>
            <a:prstGeom prst="rect">
              <a:avLst/>
            </a:prstGeom>
          </p:spPr>
          <p:txBody>
            <a:bodyPr wrap="square">
              <a:spAutoFit/>
            </a:bodyPr>
            <a:lstStyle/>
            <a:p>
              <a:r>
                <a:rPr lang="en-US" sz="1100" b="1" dirty="0" smtClean="0">
                  <a:latin typeface="Comic Sans MS"/>
                </a:rPr>
                <a:t>Yes</a:t>
              </a:r>
              <a:endParaRPr lang="en-US" sz="1100" dirty="0"/>
            </a:p>
          </p:txBody>
        </p:sp>
        <p:cxnSp>
          <p:nvCxnSpPr>
            <p:cNvPr id="217" name="Elbow Connector 8"/>
            <p:cNvCxnSpPr>
              <a:stCxn id="207" idx="2"/>
              <a:endCxn id="121" idx="2"/>
            </p:cNvCxnSpPr>
            <p:nvPr/>
          </p:nvCxnSpPr>
          <p:spPr>
            <a:xfrm rot="5400000" flipH="1" flipV="1">
              <a:off x="5765454" y="3258972"/>
              <a:ext cx="410725" cy="3497727"/>
            </a:xfrm>
            <a:prstGeom prst="bentConnector4">
              <a:avLst>
                <a:gd name="adj1" fmla="val -31260"/>
                <a:gd name="adj2" fmla="val 95891"/>
              </a:avLst>
            </a:prstGeom>
            <a:ln>
              <a:tailEnd type="arrow"/>
            </a:ln>
          </p:spPr>
          <p:style>
            <a:lnRef idx="2">
              <a:schemeClr val="accent1"/>
            </a:lnRef>
            <a:fillRef idx="0">
              <a:schemeClr val="accent1"/>
            </a:fillRef>
            <a:effectRef idx="1">
              <a:schemeClr val="accent1"/>
            </a:effectRef>
            <a:fontRef idx="minor">
              <a:schemeClr val="tx1"/>
            </a:fontRef>
          </p:style>
        </p:cxnSp>
        <p:sp>
          <p:nvSpPr>
            <p:cNvPr id="227" name="Diamond 226"/>
            <p:cNvSpPr/>
            <p:nvPr/>
          </p:nvSpPr>
          <p:spPr bwMode="auto">
            <a:xfrm>
              <a:off x="6297658" y="5359859"/>
              <a:ext cx="1159565" cy="822960"/>
            </a:xfrm>
            <a:prstGeom prst="diamond">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noAutofit/>
            </a:bodyPr>
            <a:lstStyle/>
            <a:p>
              <a:pPr algn="ctr"/>
              <a:endParaRPr lang="en-US" sz="1100" b="1" dirty="0">
                <a:solidFill>
                  <a:schemeClr val="tx1"/>
                </a:solidFill>
                <a:latin typeface="Comic Sans MS"/>
              </a:endParaRPr>
            </a:p>
          </p:txBody>
        </p:sp>
        <p:sp>
          <p:nvSpPr>
            <p:cNvPr id="228" name="Rectangle 227"/>
            <p:cNvSpPr/>
            <p:nvPr/>
          </p:nvSpPr>
          <p:spPr>
            <a:xfrm>
              <a:off x="6424641" y="5640803"/>
              <a:ext cx="947570" cy="261610"/>
            </a:xfrm>
            <a:prstGeom prst="rect">
              <a:avLst/>
            </a:prstGeom>
          </p:spPr>
          <p:txBody>
            <a:bodyPr wrap="none">
              <a:spAutoFit/>
            </a:bodyPr>
            <a:lstStyle/>
            <a:p>
              <a:pPr algn="ctr"/>
              <a:r>
                <a:rPr lang="en-US" sz="1100" b="1" dirty="0" smtClean="0">
                  <a:latin typeface="Comic Sans MS"/>
                </a:rPr>
                <a:t>Swiped In?</a:t>
              </a:r>
              <a:endParaRPr lang="en-US" sz="1100" b="1" dirty="0">
                <a:latin typeface="Comic Sans MS"/>
              </a:endParaRPr>
            </a:p>
          </p:txBody>
        </p:sp>
        <p:sp>
          <p:nvSpPr>
            <p:cNvPr id="229" name="Rectangle 228"/>
            <p:cNvSpPr/>
            <p:nvPr/>
          </p:nvSpPr>
          <p:spPr>
            <a:xfrm flipH="1">
              <a:off x="6441234" y="6069497"/>
              <a:ext cx="474869" cy="261610"/>
            </a:xfrm>
            <a:prstGeom prst="rect">
              <a:avLst/>
            </a:prstGeom>
          </p:spPr>
          <p:txBody>
            <a:bodyPr wrap="square">
              <a:spAutoFit/>
            </a:bodyPr>
            <a:lstStyle/>
            <a:p>
              <a:r>
                <a:rPr lang="en-US" sz="1100" b="1" dirty="0" smtClean="0">
                  <a:latin typeface="Comic Sans MS"/>
                </a:rPr>
                <a:t>Yes</a:t>
              </a:r>
              <a:endParaRPr lang="en-US" sz="1100" dirty="0"/>
            </a:p>
          </p:txBody>
        </p:sp>
        <p:sp>
          <p:nvSpPr>
            <p:cNvPr id="230" name="Rounded Rectangle 229"/>
            <p:cNvSpPr/>
            <p:nvPr/>
          </p:nvSpPr>
          <p:spPr bwMode="auto">
            <a:xfrm>
              <a:off x="6345509" y="6316869"/>
              <a:ext cx="1065255" cy="397565"/>
            </a:xfrm>
            <a:prstGeom prst="roundRect">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normAutofit/>
            </a:bodyPr>
            <a:lstStyle/>
            <a:p>
              <a:pPr algn="ctr"/>
              <a:r>
                <a:rPr lang="en-US" sz="1100" b="1" dirty="0" smtClean="0">
                  <a:solidFill>
                    <a:schemeClr val="tx1"/>
                  </a:solidFill>
                  <a:latin typeface="Comic Sans MS"/>
                </a:rPr>
                <a:t>Swipe Out</a:t>
              </a:r>
            </a:p>
          </p:txBody>
        </p:sp>
        <p:cxnSp>
          <p:nvCxnSpPr>
            <p:cNvPr id="241" name="Elbow Connector 8"/>
            <p:cNvCxnSpPr>
              <a:stCxn id="227" idx="3"/>
              <a:endCxn id="112" idx="1"/>
            </p:cNvCxnSpPr>
            <p:nvPr/>
          </p:nvCxnSpPr>
          <p:spPr>
            <a:xfrm>
              <a:off x="7457223" y="5771339"/>
              <a:ext cx="148642" cy="2997"/>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55" name="Elbow Connector 8"/>
            <p:cNvCxnSpPr>
              <a:stCxn id="230" idx="3"/>
              <a:endCxn id="112" idx="1"/>
            </p:cNvCxnSpPr>
            <p:nvPr/>
          </p:nvCxnSpPr>
          <p:spPr>
            <a:xfrm flipV="1">
              <a:off x="7410764" y="5774336"/>
              <a:ext cx="195101" cy="741316"/>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sp>
          <p:nvSpPr>
            <p:cNvPr id="260" name="Rounded Rectangle 259"/>
            <p:cNvSpPr/>
            <p:nvPr/>
          </p:nvSpPr>
          <p:spPr bwMode="auto">
            <a:xfrm>
              <a:off x="5136721" y="4616176"/>
              <a:ext cx="1065255" cy="375479"/>
            </a:xfrm>
            <a:prstGeom prst="roundRect">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normAutofit/>
            </a:bodyPr>
            <a:lstStyle/>
            <a:p>
              <a:pPr algn="ctr"/>
              <a:r>
                <a:rPr lang="en-US" sz="1100" b="1" dirty="0" smtClean="0">
                  <a:solidFill>
                    <a:schemeClr val="tx1"/>
                  </a:solidFill>
                  <a:latin typeface="Comic Sans MS"/>
                </a:rPr>
                <a:t>Swipe Out</a:t>
              </a:r>
            </a:p>
          </p:txBody>
        </p:sp>
        <p:cxnSp>
          <p:nvCxnSpPr>
            <p:cNvPr id="262" name="Elbow Connector 8"/>
            <p:cNvCxnSpPr>
              <a:stCxn id="260" idx="3"/>
              <a:endCxn id="75" idx="1"/>
            </p:cNvCxnSpPr>
            <p:nvPr/>
          </p:nvCxnSpPr>
          <p:spPr>
            <a:xfrm flipV="1">
              <a:off x="6201976" y="4802474"/>
              <a:ext cx="229657" cy="1442"/>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sp>
          <p:nvSpPr>
            <p:cNvPr id="265" name="Rectangle 264"/>
            <p:cNvSpPr/>
            <p:nvPr/>
          </p:nvSpPr>
          <p:spPr>
            <a:xfrm>
              <a:off x="7315480" y="5510695"/>
              <a:ext cx="436887" cy="261610"/>
            </a:xfrm>
            <a:prstGeom prst="rect">
              <a:avLst/>
            </a:prstGeom>
          </p:spPr>
          <p:txBody>
            <a:bodyPr wrap="square">
              <a:spAutoFit/>
            </a:bodyPr>
            <a:lstStyle/>
            <a:p>
              <a:r>
                <a:rPr lang="en-US" sz="1100" b="1" dirty="0" smtClean="0">
                  <a:latin typeface="Comic Sans MS"/>
                </a:rPr>
                <a:t>No</a:t>
              </a:r>
              <a:endParaRPr lang="en-US" sz="1100" dirty="0"/>
            </a:p>
          </p:txBody>
        </p:sp>
        <p:grpSp>
          <p:nvGrpSpPr>
            <p:cNvPr id="109" name="Group 108"/>
            <p:cNvGrpSpPr/>
            <p:nvPr/>
          </p:nvGrpSpPr>
          <p:grpSpPr>
            <a:xfrm>
              <a:off x="366675" y="996851"/>
              <a:ext cx="559769" cy="356262"/>
              <a:chOff x="8390366" y="3070087"/>
              <a:chExt cx="559769" cy="356262"/>
            </a:xfrm>
          </p:grpSpPr>
          <p:sp>
            <p:nvSpPr>
              <p:cNvPr id="110" name="Oval 109"/>
              <p:cNvSpPr/>
              <p:nvPr/>
            </p:nvSpPr>
            <p:spPr bwMode="auto">
              <a:xfrm>
                <a:off x="8427944" y="3070087"/>
                <a:ext cx="451012" cy="356262"/>
              </a:xfrm>
              <a:prstGeom prst="ellipse">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114" name="Rectangle 113"/>
              <p:cNvSpPr/>
              <p:nvPr/>
            </p:nvSpPr>
            <p:spPr>
              <a:xfrm>
                <a:off x="8390366" y="3118888"/>
                <a:ext cx="559769" cy="261610"/>
              </a:xfrm>
              <a:prstGeom prst="rect">
                <a:avLst/>
              </a:prstGeom>
            </p:spPr>
            <p:txBody>
              <a:bodyPr wrap="none">
                <a:spAutoFit/>
              </a:bodyPr>
              <a:lstStyle/>
              <a:p>
                <a:r>
                  <a:rPr lang="en-US" sz="1100" b="1" dirty="0" smtClean="0">
                    <a:latin typeface="Comic Sans MS"/>
                  </a:rPr>
                  <a:t>Start</a:t>
                </a:r>
                <a:endParaRPr lang="en-US" sz="1100" dirty="0"/>
              </a:p>
            </p:txBody>
          </p:sp>
        </p:grpSp>
        <p:grpSp>
          <p:nvGrpSpPr>
            <p:cNvPr id="120" name="Group 119"/>
            <p:cNvGrpSpPr/>
            <p:nvPr/>
          </p:nvGrpSpPr>
          <p:grpSpPr>
            <a:xfrm>
              <a:off x="7682103" y="4624342"/>
              <a:ext cx="559769" cy="356262"/>
              <a:chOff x="8390366" y="3070087"/>
              <a:chExt cx="559769" cy="356262"/>
            </a:xfrm>
          </p:grpSpPr>
          <p:sp>
            <p:nvSpPr>
              <p:cNvPr id="121" name="Oval 120"/>
              <p:cNvSpPr/>
              <p:nvPr/>
            </p:nvSpPr>
            <p:spPr bwMode="auto">
              <a:xfrm>
                <a:off x="8427944" y="3070087"/>
                <a:ext cx="451012" cy="356262"/>
              </a:xfrm>
              <a:prstGeom prst="ellipse">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122" name="Rectangle 121"/>
              <p:cNvSpPr/>
              <p:nvPr/>
            </p:nvSpPr>
            <p:spPr>
              <a:xfrm>
                <a:off x="8390366" y="3118888"/>
                <a:ext cx="559769" cy="261610"/>
              </a:xfrm>
              <a:prstGeom prst="rect">
                <a:avLst/>
              </a:prstGeom>
            </p:spPr>
            <p:txBody>
              <a:bodyPr wrap="none">
                <a:spAutoFit/>
              </a:bodyPr>
              <a:lstStyle/>
              <a:p>
                <a:r>
                  <a:rPr lang="en-US" sz="1100" b="1" dirty="0" smtClean="0">
                    <a:latin typeface="Comic Sans MS"/>
                  </a:rPr>
                  <a:t>Start</a:t>
                </a:r>
                <a:endParaRPr lang="en-US" sz="1100" dirty="0"/>
              </a:p>
            </p:txBody>
          </p:sp>
        </p:grpSp>
        <p:sp>
          <p:nvSpPr>
            <p:cNvPr id="134" name="Rounded Rectangle 133"/>
            <p:cNvSpPr/>
            <p:nvPr/>
          </p:nvSpPr>
          <p:spPr bwMode="auto">
            <a:xfrm>
              <a:off x="195247" y="676405"/>
              <a:ext cx="8656351" cy="6075607"/>
            </a:xfrm>
            <a:prstGeom prst="roundRect">
              <a:avLst/>
            </a:prstGeom>
            <a:noFill/>
            <a:ln w="317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p>
          </p:txBody>
        </p:sp>
      </p:grpSp>
      <p:sp>
        <p:nvSpPr>
          <p:cNvPr id="117" name="Rounded Rectangle 116"/>
          <p:cNvSpPr/>
          <p:nvPr/>
        </p:nvSpPr>
        <p:spPr bwMode="auto">
          <a:xfrm>
            <a:off x="95039" y="142342"/>
            <a:ext cx="1065255" cy="687567"/>
          </a:xfrm>
          <a:prstGeom prst="roundRect">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normAutofit/>
          </a:bodyPr>
          <a:lstStyle/>
          <a:p>
            <a:pPr algn="ctr"/>
            <a:r>
              <a:rPr lang="en-US" sz="1100" b="1" dirty="0" smtClean="0">
                <a:solidFill>
                  <a:schemeClr val="tx1"/>
                </a:solidFill>
                <a:latin typeface="Comic Sans MS"/>
              </a:rPr>
              <a:t>Swipe </a:t>
            </a:r>
            <a:r>
              <a:rPr lang="en-US" sz="1100" b="1" dirty="0" smtClean="0">
                <a:solidFill>
                  <a:schemeClr val="tx1"/>
                </a:solidFill>
                <a:latin typeface="Comic Sans MS"/>
              </a:rPr>
              <a:t>In LVEA or VEA</a:t>
            </a:r>
            <a:endParaRPr lang="en-US" sz="1100" b="1" dirty="0">
              <a:solidFill>
                <a:schemeClr val="tx1"/>
              </a:solidFill>
              <a:latin typeface="Comic Sans MS"/>
            </a:endParaRPr>
          </a:p>
        </p:txBody>
      </p:sp>
      <p:cxnSp>
        <p:nvCxnSpPr>
          <p:cNvPr id="140" name="Elbow Connector 8"/>
          <p:cNvCxnSpPr>
            <a:stCxn id="117" idx="2"/>
            <a:endCxn id="114" idx="0"/>
          </p:cNvCxnSpPr>
          <p:nvPr/>
        </p:nvCxnSpPr>
        <p:spPr>
          <a:xfrm rot="16200000" flipH="1">
            <a:off x="610661" y="846914"/>
            <a:ext cx="278373" cy="244361"/>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53257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1"/>
          <p:cNvSpPr>
            <a:spLocks noGrp="1"/>
          </p:cNvSpPr>
          <p:nvPr>
            <p:ph type="title"/>
          </p:nvPr>
        </p:nvSpPr>
        <p:spPr>
          <a:xfrm>
            <a:off x="1725613" y="274638"/>
            <a:ext cx="6961187" cy="406400"/>
          </a:xfrm>
        </p:spPr>
        <p:txBody>
          <a:bodyPr/>
          <a:lstStyle/>
          <a:p>
            <a:r>
              <a:rPr lang="en-US" dirty="0" smtClean="0"/>
              <a:t>LAE – Exiting Flowchart</a:t>
            </a:r>
          </a:p>
        </p:txBody>
      </p:sp>
      <p:sp>
        <p:nvSpPr>
          <p:cNvPr id="3076"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8112EE91-D222-40B1-B32C-450EA3FB3CFD}" type="slidenum">
              <a:rPr lang="en-US" smtClean="0">
                <a:solidFill>
                  <a:srgbClr val="898989"/>
                </a:solidFill>
                <a:latin typeface="Calibri" pitchFamily="34" charset="0"/>
              </a:rPr>
              <a:pPr eaLnBrk="1" hangingPunct="1"/>
              <a:t>5</a:t>
            </a:fld>
            <a:endParaRPr lang="en-US" smtClean="0">
              <a:solidFill>
                <a:srgbClr val="898989"/>
              </a:solidFill>
              <a:latin typeface="Calibri" pitchFamily="34" charset="0"/>
            </a:endParaRPr>
          </a:p>
        </p:txBody>
      </p:sp>
      <p:sp>
        <p:nvSpPr>
          <p:cNvPr id="16" name="Date Placeholder 15"/>
          <p:cNvSpPr>
            <a:spLocks noGrp="1"/>
          </p:cNvSpPr>
          <p:nvPr>
            <p:ph type="dt" sz="quarter" idx="10"/>
          </p:nvPr>
        </p:nvSpPr>
        <p:spPr/>
        <p:txBody>
          <a:bodyPr/>
          <a:lstStyle/>
          <a:p>
            <a:pPr>
              <a:defRPr/>
            </a:pPr>
            <a:r>
              <a:rPr lang="en-US" smtClean="0"/>
              <a:t>LIGO-G1200555-V2</a:t>
            </a:r>
            <a:endParaRPr lang="en-US"/>
          </a:p>
        </p:txBody>
      </p:sp>
      <p:grpSp>
        <p:nvGrpSpPr>
          <p:cNvPr id="114" name="Group 113"/>
          <p:cNvGrpSpPr/>
          <p:nvPr/>
        </p:nvGrpSpPr>
        <p:grpSpPr>
          <a:xfrm>
            <a:off x="605018" y="751562"/>
            <a:ext cx="8212962" cy="6006218"/>
            <a:chOff x="166608" y="751562"/>
            <a:chExt cx="8212962" cy="6006218"/>
          </a:xfrm>
        </p:grpSpPr>
        <p:grpSp>
          <p:nvGrpSpPr>
            <p:cNvPr id="18" name="Group 17"/>
            <p:cNvGrpSpPr/>
            <p:nvPr/>
          </p:nvGrpSpPr>
          <p:grpSpPr>
            <a:xfrm>
              <a:off x="758917" y="751562"/>
              <a:ext cx="7620653" cy="4819229"/>
              <a:chOff x="633657" y="1052186"/>
              <a:chExt cx="7620653" cy="4819229"/>
            </a:xfrm>
          </p:grpSpPr>
          <p:sp>
            <p:nvSpPr>
              <p:cNvPr id="6" name="Rounded Rectangle 5"/>
              <p:cNvSpPr/>
              <p:nvPr/>
            </p:nvSpPr>
            <p:spPr bwMode="auto">
              <a:xfrm>
                <a:off x="1464229" y="1175325"/>
                <a:ext cx="1018872" cy="687567"/>
              </a:xfrm>
              <a:prstGeom prst="roundRect">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normAutofit/>
              </a:bodyPr>
              <a:lstStyle/>
              <a:p>
                <a:pPr algn="ctr"/>
                <a:r>
                  <a:rPr lang="en-US" sz="1100" b="1" dirty="0" smtClean="0">
                    <a:solidFill>
                      <a:schemeClr val="tx1"/>
                    </a:solidFill>
                    <a:latin typeface="Comic Sans MS"/>
                  </a:rPr>
                  <a:t>Type of Exiting Access</a:t>
                </a:r>
                <a:endParaRPr lang="en-US" sz="1100" b="1" dirty="0">
                  <a:solidFill>
                    <a:schemeClr val="tx1"/>
                  </a:solidFill>
                  <a:latin typeface="Comic Sans MS"/>
                </a:endParaRPr>
              </a:p>
            </p:txBody>
          </p:sp>
          <p:sp>
            <p:nvSpPr>
              <p:cNvPr id="7" name="Rounded Rectangle 6"/>
              <p:cNvSpPr/>
              <p:nvPr/>
            </p:nvSpPr>
            <p:spPr bwMode="auto">
              <a:xfrm>
                <a:off x="2819553" y="1709790"/>
                <a:ext cx="1065255" cy="687567"/>
              </a:xfrm>
              <a:prstGeom prst="roundRect">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normAutofit/>
              </a:bodyPr>
              <a:lstStyle/>
              <a:p>
                <a:pPr algn="ctr"/>
                <a:r>
                  <a:rPr lang="en-US" sz="1100" b="1" dirty="0" smtClean="0">
                    <a:solidFill>
                      <a:schemeClr val="tx1"/>
                    </a:solidFill>
                    <a:latin typeface="Comic Sans MS"/>
                  </a:rPr>
                  <a:t>Normal Exit</a:t>
                </a:r>
                <a:endParaRPr lang="en-US" sz="1100" b="1" dirty="0">
                  <a:solidFill>
                    <a:schemeClr val="tx1"/>
                  </a:solidFill>
                  <a:latin typeface="Comic Sans MS"/>
                </a:endParaRPr>
              </a:p>
            </p:txBody>
          </p:sp>
          <p:cxnSp>
            <p:nvCxnSpPr>
              <p:cNvPr id="9" name="Elbow Connector 8"/>
              <p:cNvCxnSpPr>
                <a:stCxn id="6" idx="3"/>
                <a:endCxn id="7" idx="0"/>
              </p:cNvCxnSpPr>
              <p:nvPr/>
            </p:nvCxnSpPr>
            <p:spPr>
              <a:xfrm>
                <a:off x="2483101" y="1519109"/>
                <a:ext cx="869080" cy="190681"/>
              </a:xfrm>
              <a:prstGeom prst="bentConnector2">
                <a:avLst/>
              </a:prstGeom>
              <a:ln>
                <a:tailEnd type="arrow"/>
              </a:ln>
            </p:spPr>
            <p:style>
              <a:lnRef idx="2">
                <a:schemeClr val="accent1"/>
              </a:lnRef>
              <a:fillRef idx="0">
                <a:schemeClr val="accent1"/>
              </a:fillRef>
              <a:effectRef idx="1">
                <a:schemeClr val="accent1"/>
              </a:effectRef>
              <a:fontRef idx="minor">
                <a:schemeClr val="tx1"/>
              </a:fontRef>
            </p:style>
          </p:cxnSp>
          <p:sp>
            <p:nvSpPr>
              <p:cNvPr id="11" name="Rounded Rectangle 10"/>
              <p:cNvSpPr/>
              <p:nvPr/>
            </p:nvSpPr>
            <p:spPr bwMode="auto">
              <a:xfrm>
                <a:off x="4617984" y="1706098"/>
                <a:ext cx="1067463" cy="687567"/>
              </a:xfrm>
              <a:prstGeom prst="roundRect">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normAutofit/>
              </a:bodyPr>
              <a:lstStyle/>
              <a:p>
                <a:pPr algn="ctr"/>
                <a:r>
                  <a:rPr lang="en-US" sz="1100" b="1" dirty="0" smtClean="0">
                    <a:solidFill>
                      <a:schemeClr val="tx1"/>
                    </a:solidFill>
                    <a:latin typeface="Comic Sans MS"/>
                  </a:rPr>
                  <a:t>Emergency Exit - 2 Choices</a:t>
                </a:r>
                <a:endParaRPr lang="en-US" sz="1100" b="1" dirty="0">
                  <a:solidFill>
                    <a:schemeClr val="tx1"/>
                  </a:solidFill>
                  <a:latin typeface="Comic Sans MS"/>
                </a:endParaRPr>
              </a:p>
            </p:txBody>
          </p:sp>
          <p:sp>
            <p:nvSpPr>
              <p:cNvPr id="14" name="Rounded Rectangle 13"/>
              <p:cNvSpPr/>
              <p:nvPr/>
            </p:nvSpPr>
            <p:spPr bwMode="auto">
              <a:xfrm>
                <a:off x="7159458" y="1681803"/>
                <a:ext cx="1067463" cy="687567"/>
              </a:xfrm>
              <a:prstGeom prst="roundRect">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normAutofit/>
              </a:bodyPr>
              <a:lstStyle/>
              <a:p>
                <a:pPr algn="ctr"/>
                <a:r>
                  <a:rPr lang="en-US" sz="1100" b="1" dirty="0" smtClean="0">
                    <a:solidFill>
                      <a:schemeClr val="tx1"/>
                    </a:solidFill>
                    <a:latin typeface="Comic Sans MS"/>
                  </a:rPr>
                  <a:t>Abnormal Exit</a:t>
                </a:r>
                <a:endParaRPr lang="en-US" sz="1100" b="1" dirty="0">
                  <a:solidFill>
                    <a:schemeClr val="tx1"/>
                  </a:solidFill>
                  <a:latin typeface="Comic Sans MS"/>
                </a:endParaRPr>
              </a:p>
            </p:txBody>
          </p:sp>
          <p:cxnSp>
            <p:nvCxnSpPr>
              <p:cNvPr id="15" name="Elbow Connector 8"/>
              <p:cNvCxnSpPr>
                <a:stCxn id="6" idx="3"/>
                <a:endCxn id="11" idx="0"/>
              </p:cNvCxnSpPr>
              <p:nvPr/>
            </p:nvCxnSpPr>
            <p:spPr>
              <a:xfrm>
                <a:off x="2483101" y="1519109"/>
                <a:ext cx="2668615" cy="186989"/>
              </a:xfrm>
              <a:prstGeom prst="bentConnector2">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9" name="Elbow Connector 8"/>
              <p:cNvCxnSpPr>
                <a:stCxn id="6" idx="3"/>
                <a:endCxn id="14" idx="0"/>
              </p:cNvCxnSpPr>
              <p:nvPr/>
            </p:nvCxnSpPr>
            <p:spPr>
              <a:xfrm>
                <a:off x="2483101" y="1519109"/>
                <a:ext cx="5210089" cy="162694"/>
              </a:xfrm>
              <a:prstGeom prst="bentConnector2">
                <a:avLst/>
              </a:prstGeom>
              <a:ln>
                <a:tailEnd type="arrow"/>
              </a:ln>
            </p:spPr>
            <p:style>
              <a:lnRef idx="2">
                <a:schemeClr val="accent1"/>
              </a:lnRef>
              <a:fillRef idx="0">
                <a:schemeClr val="accent1"/>
              </a:fillRef>
              <a:effectRef idx="1">
                <a:schemeClr val="accent1"/>
              </a:effectRef>
              <a:fontRef idx="minor">
                <a:schemeClr val="tx1"/>
              </a:fontRef>
            </p:style>
          </p:cxnSp>
          <p:sp>
            <p:nvSpPr>
              <p:cNvPr id="22" name="Rounded Rectangle 21"/>
              <p:cNvSpPr/>
              <p:nvPr/>
            </p:nvSpPr>
            <p:spPr bwMode="auto">
              <a:xfrm>
                <a:off x="2817345" y="2576888"/>
                <a:ext cx="1065255" cy="1354595"/>
              </a:xfrm>
              <a:prstGeom prst="roundRect">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normAutofit fontScale="85000" lnSpcReduction="10000"/>
              </a:bodyPr>
              <a:lstStyle/>
              <a:p>
                <a:pPr algn="ctr"/>
                <a:r>
                  <a:rPr lang="en-US" sz="1100" b="1" dirty="0" smtClean="0">
                    <a:solidFill>
                      <a:schemeClr val="tx1"/>
                    </a:solidFill>
                    <a:latin typeface="Comic Sans MS"/>
                  </a:rPr>
                  <a:t>Open Inner Air Shower Door. Enter Air Shower. Wait for the Outer Air Shower Door to Open. Exit Air Shower</a:t>
                </a:r>
              </a:p>
            </p:txBody>
          </p:sp>
          <p:sp>
            <p:nvSpPr>
              <p:cNvPr id="23" name="Rounded Rectangle 22"/>
              <p:cNvSpPr/>
              <p:nvPr/>
            </p:nvSpPr>
            <p:spPr bwMode="auto">
              <a:xfrm>
                <a:off x="5921169" y="2610839"/>
                <a:ext cx="1065255" cy="687567"/>
              </a:xfrm>
              <a:prstGeom prst="roundRect">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normAutofit fontScale="92500"/>
              </a:bodyPr>
              <a:lstStyle/>
              <a:p>
                <a:pPr algn="ctr"/>
                <a:r>
                  <a:rPr lang="en-US" sz="1100" b="1" dirty="0" smtClean="0">
                    <a:solidFill>
                      <a:schemeClr val="tx1"/>
                    </a:solidFill>
                    <a:latin typeface="Comic Sans MS"/>
                  </a:rPr>
                  <a:t>Use Crash Bars on Cargo Doors</a:t>
                </a:r>
                <a:endParaRPr lang="en-US" sz="1100" b="1" dirty="0">
                  <a:solidFill>
                    <a:schemeClr val="tx1"/>
                  </a:solidFill>
                  <a:latin typeface="Comic Sans MS"/>
                </a:endParaRPr>
              </a:p>
            </p:txBody>
          </p:sp>
          <p:cxnSp>
            <p:nvCxnSpPr>
              <p:cNvPr id="27" name="Elbow Connector 8"/>
              <p:cNvCxnSpPr>
                <a:stCxn id="7" idx="2"/>
                <a:endCxn id="22" idx="0"/>
              </p:cNvCxnSpPr>
              <p:nvPr/>
            </p:nvCxnSpPr>
            <p:spPr>
              <a:xfrm rot="5400000">
                <a:off x="3261312" y="2486018"/>
                <a:ext cx="179531" cy="2208"/>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0" name="Elbow Connector 8"/>
              <p:cNvCxnSpPr>
                <a:stCxn id="14" idx="2"/>
                <a:endCxn id="62" idx="0"/>
              </p:cNvCxnSpPr>
              <p:nvPr/>
            </p:nvCxnSpPr>
            <p:spPr>
              <a:xfrm rot="16200000" flipH="1">
                <a:off x="7606403" y="2456156"/>
                <a:ext cx="175910" cy="2337"/>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4" name="Elbow Connector 8"/>
              <p:cNvCxnSpPr>
                <a:stCxn id="11" idx="2"/>
                <a:endCxn id="23" idx="0"/>
              </p:cNvCxnSpPr>
              <p:nvPr/>
            </p:nvCxnSpPr>
            <p:spPr>
              <a:xfrm rot="16200000" flipH="1">
                <a:off x="5694169" y="1851211"/>
                <a:ext cx="217174" cy="1302081"/>
              </a:xfrm>
              <a:prstGeom prst="bentConnector3">
                <a:avLst>
                  <a:gd name="adj1" fmla="val 32696"/>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8" name="Elbow Connector 8"/>
              <p:cNvCxnSpPr>
                <a:stCxn id="11" idx="2"/>
                <a:endCxn id="100" idx="0"/>
              </p:cNvCxnSpPr>
              <p:nvPr/>
            </p:nvCxnSpPr>
            <p:spPr>
              <a:xfrm rot="5400000">
                <a:off x="5057456" y="2484801"/>
                <a:ext cx="185397" cy="3124"/>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sp>
            <p:nvSpPr>
              <p:cNvPr id="55" name="Diamond 54"/>
              <p:cNvSpPr/>
              <p:nvPr/>
            </p:nvSpPr>
            <p:spPr bwMode="auto">
              <a:xfrm>
                <a:off x="2767224" y="4202504"/>
                <a:ext cx="1159565" cy="822960"/>
              </a:xfrm>
              <a:prstGeom prst="diamond">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noAutofit/>
              </a:bodyPr>
              <a:lstStyle/>
              <a:p>
                <a:pPr algn="ctr"/>
                <a:endParaRPr lang="en-US" sz="900" b="1" dirty="0">
                  <a:solidFill>
                    <a:schemeClr val="tx1"/>
                  </a:solidFill>
                  <a:latin typeface="Comic Sans MS"/>
                </a:endParaRPr>
              </a:p>
            </p:txBody>
          </p:sp>
          <p:sp>
            <p:nvSpPr>
              <p:cNvPr id="57" name="Rectangle 56"/>
              <p:cNvSpPr/>
              <p:nvPr/>
            </p:nvSpPr>
            <p:spPr>
              <a:xfrm flipH="1">
                <a:off x="2449182" y="4340090"/>
                <a:ext cx="474869" cy="261610"/>
              </a:xfrm>
              <a:prstGeom prst="rect">
                <a:avLst/>
              </a:prstGeom>
            </p:spPr>
            <p:txBody>
              <a:bodyPr wrap="square">
                <a:spAutoFit/>
              </a:bodyPr>
              <a:lstStyle/>
              <a:p>
                <a:r>
                  <a:rPr lang="en-US" sz="1100" b="1" dirty="0" smtClean="0">
                    <a:latin typeface="Comic Sans MS"/>
                  </a:rPr>
                  <a:t>Yes</a:t>
                </a:r>
                <a:endParaRPr lang="en-US" sz="1100" dirty="0"/>
              </a:p>
            </p:txBody>
          </p:sp>
          <p:sp>
            <p:nvSpPr>
              <p:cNvPr id="58" name="Rounded Rectangle 57"/>
              <p:cNvSpPr/>
              <p:nvPr/>
            </p:nvSpPr>
            <p:spPr bwMode="auto">
              <a:xfrm>
                <a:off x="1433295" y="4273170"/>
                <a:ext cx="1065255" cy="687567"/>
              </a:xfrm>
              <a:prstGeom prst="roundRect">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normAutofit/>
              </a:bodyPr>
              <a:lstStyle/>
              <a:p>
                <a:pPr algn="ctr"/>
                <a:r>
                  <a:rPr lang="en-US" sz="1100" b="1" dirty="0" smtClean="0">
                    <a:solidFill>
                      <a:schemeClr val="tx1"/>
                    </a:solidFill>
                    <a:latin typeface="Comic Sans MS"/>
                  </a:rPr>
                  <a:t>Exit Air Shower</a:t>
                </a:r>
                <a:endParaRPr lang="en-US" sz="1100" b="1" dirty="0">
                  <a:solidFill>
                    <a:schemeClr val="tx1"/>
                  </a:solidFill>
                  <a:latin typeface="Comic Sans MS"/>
                </a:endParaRPr>
              </a:p>
            </p:txBody>
          </p:sp>
          <p:sp>
            <p:nvSpPr>
              <p:cNvPr id="60" name="Rectangle 59"/>
              <p:cNvSpPr/>
              <p:nvPr/>
            </p:nvSpPr>
            <p:spPr>
              <a:xfrm>
                <a:off x="3782074" y="4357549"/>
                <a:ext cx="373532" cy="261610"/>
              </a:xfrm>
              <a:prstGeom prst="rect">
                <a:avLst/>
              </a:prstGeom>
            </p:spPr>
            <p:txBody>
              <a:bodyPr wrap="none">
                <a:spAutoFit/>
              </a:bodyPr>
              <a:lstStyle/>
              <a:p>
                <a:r>
                  <a:rPr lang="en-US" sz="1100" b="1" dirty="0" smtClean="0">
                    <a:latin typeface="Comic Sans MS"/>
                  </a:rPr>
                  <a:t>No</a:t>
                </a:r>
                <a:endParaRPr lang="en-US" sz="1100" dirty="0"/>
              </a:p>
            </p:txBody>
          </p:sp>
          <p:cxnSp>
            <p:nvCxnSpPr>
              <p:cNvPr id="61" name="Elbow Connector 8"/>
              <p:cNvCxnSpPr>
                <a:stCxn id="22" idx="2"/>
                <a:endCxn id="55" idx="0"/>
              </p:cNvCxnSpPr>
              <p:nvPr/>
            </p:nvCxnSpPr>
            <p:spPr>
              <a:xfrm rot="5400000">
                <a:off x="3212980" y="4065510"/>
                <a:ext cx="271021" cy="2966"/>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4" name="Elbow Connector 8"/>
              <p:cNvCxnSpPr>
                <a:stCxn id="55" idx="1"/>
                <a:endCxn id="58" idx="3"/>
              </p:cNvCxnSpPr>
              <p:nvPr/>
            </p:nvCxnSpPr>
            <p:spPr>
              <a:xfrm rot="10800000" flipV="1">
                <a:off x="2498550" y="4613984"/>
                <a:ext cx="268674" cy="2970"/>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sp>
            <p:nvSpPr>
              <p:cNvPr id="75" name="Rounded Rectangle 74"/>
              <p:cNvSpPr/>
              <p:nvPr/>
            </p:nvSpPr>
            <p:spPr bwMode="auto">
              <a:xfrm>
                <a:off x="4103456" y="4270959"/>
                <a:ext cx="1065255" cy="687567"/>
              </a:xfrm>
              <a:prstGeom prst="roundRect">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normAutofit fontScale="92500" lnSpcReduction="20000"/>
              </a:bodyPr>
              <a:lstStyle/>
              <a:p>
                <a:pPr algn="ctr"/>
                <a:r>
                  <a:rPr lang="en-US" sz="1100" b="1" dirty="0" smtClean="0">
                    <a:solidFill>
                      <a:schemeClr val="tx1"/>
                    </a:solidFill>
                    <a:latin typeface="Comic Sans MS"/>
                  </a:rPr>
                  <a:t>Press the Middle Release Door Button</a:t>
                </a:r>
                <a:endParaRPr lang="en-US" sz="1100" b="1" dirty="0">
                  <a:solidFill>
                    <a:schemeClr val="tx1"/>
                  </a:solidFill>
                  <a:latin typeface="Comic Sans MS"/>
                </a:endParaRPr>
              </a:p>
            </p:txBody>
          </p:sp>
          <p:cxnSp>
            <p:nvCxnSpPr>
              <p:cNvPr id="95" name="Elbow Connector 8"/>
              <p:cNvCxnSpPr>
                <a:stCxn id="55" idx="3"/>
                <a:endCxn id="75" idx="1"/>
              </p:cNvCxnSpPr>
              <p:nvPr/>
            </p:nvCxnSpPr>
            <p:spPr>
              <a:xfrm>
                <a:off x="3926789" y="4613984"/>
                <a:ext cx="176667" cy="759"/>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sp>
            <p:nvSpPr>
              <p:cNvPr id="101" name="Rectangle 100"/>
              <p:cNvSpPr/>
              <p:nvPr/>
            </p:nvSpPr>
            <p:spPr>
              <a:xfrm>
                <a:off x="2879934" y="4344301"/>
                <a:ext cx="962861" cy="600164"/>
              </a:xfrm>
              <a:prstGeom prst="rect">
                <a:avLst/>
              </a:prstGeom>
            </p:spPr>
            <p:txBody>
              <a:bodyPr wrap="none">
                <a:spAutoFit/>
              </a:bodyPr>
              <a:lstStyle/>
              <a:p>
                <a:pPr algn="ctr"/>
                <a:r>
                  <a:rPr lang="en-US" sz="1100" b="1" dirty="0" smtClean="0">
                    <a:latin typeface="Comic Sans MS"/>
                  </a:rPr>
                  <a:t>Does The </a:t>
                </a:r>
              </a:p>
              <a:p>
                <a:pPr algn="ctr"/>
                <a:r>
                  <a:rPr lang="en-US" sz="1100" b="1" dirty="0" smtClean="0">
                    <a:latin typeface="Comic Sans MS"/>
                  </a:rPr>
                  <a:t>Outer Door</a:t>
                </a:r>
              </a:p>
              <a:p>
                <a:pPr algn="ctr"/>
                <a:r>
                  <a:rPr lang="en-US" sz="1100" b="1" dirty="0" smtClean="0">
                    <a:latin typeface="Comic Sans MS"/>
                  </a:rPr>
                  <a:t> Open?</a:t>
                </a:r>
                <a:endParaRPr lang="en-US" sz="1100" b="1" dirty="0">
                  <a:latin typeface="Comic Sans MS"/>
                </a:endParaRPr>
              </a:p>
            </p:txBody>
          </p:sp>
          <p:cxnSp>
            <p:nvCxnSpPr>
              <p:cNvPr id="109" name="Elbow Connector 8"/>
              <p:cNvCxnSpPr>
                <a:stCxn id="75" idx="2"/>
                <a:endCxn id="204" idx="0"/>
              </p:cNvCxnSpPr>
              <p:nvPr/>
            </p:nvCxnSpPr>
            <p:spPr>
              <a:xfrm rot="16200000" flipH="1">
                <a:off x="4549578" y="5045031"/>
                <a:ext cx="173012" cy="1"/>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37" name="Elbow Connector 8"/>
              <p:cNvCxnSpPr>
                <a:stCxn id="198" idx="0"/>
                <a:endCxn id="6" idx="1"/>
              </p:cNvCxnSpPr>
              <p:nvPr/>
            </p:nvCxnSpPr>
            <p:spPr>
              <a:xfrm rot="5400000" flipH="1" flipV="1">
                <a:off x="483097" y="2340084"/>
                <a:ext cx="1802107" cy="160158"/>
              </a:xfrm>
              <a:prstGeom prst="bentConnector2">
                <a:avLst/>
              </a:prstGeom>
              <a:ln>
                <a:prstDash val="sysDash"/>
                <a:tailEnd type="arrow"/>
              </a:ln>
            </p:spPr>
            <p:style>
              <a:lnRef idx="2">
                <a:schemeClr val="accent1"/>
              </a:lnRef>
              <a:fillRef idx="0">
                <a:schemeClr val="accent1"/>
              </a:fillRef>
              <a:effectRef idx="1">
                <a:schemeClr val="accent1"/>
              </a:effectRef>
              <a:fontRef idx="minor">
                <a:schemeClr val="tx1"/>
              </a:fontRef>
            </p:style>
          </p:cxnSp>
          <p:sp>
            <p:nvSpPr>
              <p:cNvPr id="62" name="Rounded Rectangle 61"/>
              <p:cNvSpPr/>
              <p:nvPr/>
            </p:nvSpPr>
            <p:spPr bwMode="auto">
              <a:xfrm>
                <a:off x="7161795" y="2545280"/>
                <a:ext cx="1067463" cy="687567"/>
              </a:xfrm>
              <a:prstGeom prst="roundRect">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normAutofit/>
              </a:bodyPr>
              <a:lstStyle/>
              <a:p>
                <a:pPr algn="ctr"/>
                <a:r>
                  <a:rPr lang="en-US" sz="1100" b="1" dirty="0" smtClean="0">
                    <a:solidFill>
                      <a:schemeClr val="tx1"/>
                    </a:solidFill>
                    <a:latin typeface="Comic Sans MS"/>
                  </a:rPr>
                  <a:t>Not Applicable</a:t>
                </a:r>
                <a:endParaRPr lang="en-US" sz="1100" b="1" dirty="0">
                  <a:solidFill>
                    <a:schemeClr val="tx1"/>
                  </a:solidFill>
                  <a:latin typeface="Comic Sans MS"/>
                </a:endParaRPr>
              </a:p>
            </p:txBody>
          </p:sp>
          <p:sp>
            <p:nvSpPr>
              <p:cNvPr id="100" name="Rounded Rectangle 99"/>
              <p:cNvSpPr/>
              <p:nvPr/>
            </p:nvSpPr>
            <p:spPr bwMode="auto">
              <a:xfrm>
                <a:off x="4615964" y="2579062"/>
                <a:ext cx="1065255" cy="1557130"/>
              </a:xfrm>
              <a:prstGeom prst="roundRect">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normAutofit fontScale="85000" lnSpcReduction="10000"/>
              </a:bodyPr>
              <a:lstStyle/>
              <a:p>
                <a:pPr algn="ctr"/>
                <a:r>
                  <a:rPr lang="en-US" sz="1100" b="1" dirty="0" smtClean="0">
                    <a:solidFill>
                      <a:schemeClr val="tx1"/>
                    </a:solidFill>
                    <a:latin typeface="Comic Sans MS"/>
                  </a:rPr>
                  <a:t>Open Inner Air Shower Door. Enter Air Shower. Press the Middle Reset Button. Open Outer Air Shower Door. Exit Air Shower.</a:t>
                </a:r>
                <a:endParaRPr lang="en-US" sz="1100" b="1" dirty="0">
                  <a:solidFill>
                    <a:schemeClr val="tx1"/>
                  </a:solidFill>
                  <a:latin typeface="Comic Sans MS"/>
                </a:endParaRPr>
              </a:p>
            </p:txBody>
          </p:sp>
          <p:sp>
            <p:nvSpPr>
              <p:cNvPr id="125" name="Diamond 124"/>
              <p:cNvSpPr/>
              <p:nvPr/>
            </p:nvSpPr>
            <p:spPr bwMode="auto">
              <a:xfrm>
                <a:off x="5866756" y="4396859"/>
                <a:ext cx="1159565" cy="822960"/>
              </a:xfrm>
              <a:prstGeom prst="diamond">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noAutofit/>
              </a:bodyPr>
              <a:lstStyle/>
              <a:p>
                <a:pPr algn="ctr"/>
                <a:endParaRPr lang="en-US" sz="900" b="1" dirty="0">
                  <a:solidFill>
                    <a:schemeClr val="tx1"/>
                  </a:solidFill>
                  <a:latin typeface="Comic Sans MS"/>
                </a:endParaRPr>
              </a:p>
            </p:txBody>
          </p:sp>
          <p:sp>
            <p:nvSpPr>
              <p:cNvPr id="126" name="Rectangle 125"/>
              <p:cNvSpPr/>
              <p:nvPr/>
            </p:nvSpPr>
            <p:spPr>
              <a:xfrm>
                <a:off x="5974749" y="4505527"/>
                <a:ext cx="994383" cy="507831"/>
              </a:xfrm>
              <a:prstGeom prst="rect">
                <a:avLst/>
              </a:prstGeom>
            </p:spPr>
            <p:txBody>
              <a:bodyPr wrap="none">
                <a:spAutoFit/>
              </a:bodyPr>
              <a:lstStyle/>
              <a:p>
                <a:pPr algn="ctr"/>
                <a:r>
                  <a:rPr lang="en-US" sz="900" b="1" dirty="0" smtClean="0">
                    <a:latin typeface="Comic Sans MS"/>
                  </a:rPr>
                  <a:t>Does The </a:t>
                </a:r>
              </a:p>
              <a:p>
                <a:pPr algn="ctr"/>
                <a:r>
                  <a:rPr lang="en-US" sz="900" b="1" dirty="0" smtClean="0">
                    <a:latin typeface="Comic Sans MS"/>
                  </a:rPr>
                  <a:t>Laser Need to</a:t>
                </a:r>
              </a:p>
              <a:p>
                <a:pPr algn="ctr"/>
                <a:r>
                  <a:rPr lang="en-US" sz="900" b="1" dirty="0" smtClean="0">
                    <a:latin typeface="Comic Sans MS"/>
                  </a:rPr>
                  <a:t>be Shut Off?</a:t>
                </a:r>
                <a:endParaRPr lang="en-US" sz="900" b="1" dirty="0">
                  <a:latin typeface="Comic Sans MS"/>
                </a:endParaRPr>
              </a:p>
            </p:txBody>
          </p:sp>
          <p:sp>
            <p:nvSpPr>
              <p:cNvPr id="127" name="Rectangle 126"/>
              <p:cNvSpPr/>
              <p:nvPr/>
            </p:nvSpPr>
            <p:spPr>
              <a:xfrm>
                <a:off x="6452453" y="5128379"/>
                <a:ext cx="373532" cy="261610"/>
              </a:xfrm>
              <a:prstGeom prst="rect">
                <a:avLst/>
              </a:prstGeom>
            </p:spPr>
            <p:txBody>
              <a:bodyPr wrap="none">
                <a:spAutoFit/>
              </a:bodyPr>
              <a:lstStyle/>
              <a:p>
                <a:r>
                  <a:rPr lang="en-US" sz="1100" b="1" dirty="0" smtClean="0">
                    <a:latin typeface="Comic Sans MS"/>
                  </a:rPr>
                  <a:t>No</a:t>
                </a:r>
                <a:endParaRPr lang="en-US" sz="1100" dirty="0"/>
              </a:p>
            </p:txBody>
          </p:sp>
          <p:cxnSp>
            <p:nvCxnSpPr>
              <p:cNvPr id="128" name="Elbow Connector 8"/>
              <p:cNvCxnSpPr>
                <a:stCxn id="125" idx="2"/>
                <a:endCxn id="190" idx="0"/>
              </p:cNvCxnSpPr>
              <p:nvPr/>
            </p:nvCxnSpPr>
            <p:spPr>
              <a:xfrm rot="5400000">
                <a:off x="6357235" y="5306543"/>
                <a:ext cx="176029" cy="2581"/>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sp>
            <p:nvSpPr>
              <p:cNvPr id="135" name="Rectangle 134"/>
              <p:cNvSpPr/>
              <p:nvPr/>
            </p:nvSpPr>
            <p:spPr>
              <a:xfrm flipH="1">
                <a:off x="7076339" y="4567574"/>
                <a:ext cx="474869" cy="261610"/>
              </a:xfrm>
              <a:prstGeom prst="rect">
                <a:avLst/>
              </a:prstGeom>
            </p:spPr>
            <p:txBody>
              <a:bodyPr wrap="square">
                <a:spAutoFit/>
              </a:bodyPr>
              <a:lstStyle/>
              <a:p>
                <a:r>
                  <a:rPr lang="en-US" sz="1100" b="1" dirty="0" smtClean="0">
                    <a:latin typeface="Comic Sans MS"/>
                  </a:rPr>
                  <a:t>Yes</a:t>
                </a:r>
                <a:endParaRPr lang="en-US" sz="1100" dirty="0"/>
              </a:p>
            </p:txBody>
          </p:sp>
          <p:cxnSp>
            <p:nvCxnSpPr>
              <p:cNvPr id="139" name="Elbow Connector 8"/>
              <p:cNvCxnSpPr>
                <a:stCxn id="58" idx="2"/>
                <a:endCxn id="199" idx="0"/>
              </p:cNvCxnSpPr>
              <p:nvPr/>
            </p:nvCxnSpPr>
            <p:spPr>
              <a:xfrm rot="16200000" flipH="1">
                <a:off x="1879428" y="5047232"/>
                <a:ext cx="173007" cy="16"/>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43" name="Elbow Connector 8"/>
              <p:cNvCxnSpPr>
                <a:stCxn id="100" idx="2"/>
                <a:endCxn id="125" idx="0"/>
              </p:cNvCxnSpPr>
              <p:nvPr/>
            </p:nvCxnSpPr>
            <p:spPr>
              <a:xfrm rot="16200000" flipH="1">
                <a:off x="5667232" y="3617551"/>
                <a:ext cx="260667" cy="1297947"/>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sp>
            <p:nvSpPr>
              <p:cNvPr id="158" name="Rounded Rectangle 157"/>
              <p:cNvSpPr/>
              <p:nvPr/>
            </p:nvSpPr>
            <p:spPr bwMode="auto">
              <a:xfrm>
                <a:off x="7161656" y="4465328"/>
                <a:ext cx="1065255" cy="687567"/>
              </a:xfrm>
              <a:prstGeom prst="roundRect">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normAutofit/>
              </a:bodyPr>
              <a:lstStyle/>
              <a:p>
                <a:pPr algn="ctr"/>
                <a:r>
                  <a:rPr lang="en-US" sz="1100" b="1" dirty="0" smtClean="0">
                    <a:solidFill>
                      <a:schemeClr val="tx1"/>
                    </a:solidFill>
                    <a:latin typeface="Comic Sans MS"/>
                  </a:rPr>
                  <a:t>Push any </a:t>
                </a:r>
              </a:p>
              <a:p>
                <a:pPr algn="ctr"/>
                <a:r>
                  <a:rPr lang="en-US" sz="1100" b="1" dirty="0" smtClean="0">
                    <a:solidFill>
                      <a:schemeClr val="tx1"/>
                    </a:solidFill>
                    <a:latin typeface="Comic Sans MS"/>
                  </a:rPr>
                  <a:t>E-Stop</a:t>
                </a:r>
                <a:endParaRPr lang="en-US" sz="1100" b="1" dirty="0">
                  <a:solidFill>
                    <a:schemeClr val="tx1"/>
                  </a:solidFill>
                  <a:latin typeface="Comic Sans MS"/>
                </a:endParaRPr>
              </a:p>
            </p:txBody>
          </p:sp>
          <p:cxnSp>
            <p:nvCxnSpPr>
              <p:cNvPr id="159" name="Elbow Connector 8"/>
              <p:cNvCxnSpPr>
                <a:stCxn id="158" idx="2"/>
                <a:endCxn id="161" idx="0"/>
              </p:cNvCxnSpPr>
              <p:nvPr/>
            </p:nvCxnSpPr>
            <p:spPr>
              <a:xfrm rot="16200000" flipH="1">
                <a:off x="7578940" y="5268238"/>
                <a:ext cx="234114" cy="3427"/>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grpSp>
            <p:nvGrpSpPr>
              <p:cNvPr id="160" name="Group 159"/>
              <p:cNvGrpSpPr/>
              <p:nvPr/>
            </p:nvGrpSpPr>
            <p:grpSpPr>
              <a:xfrm>
                <a:off x="7431232" y="5374413"/>
                <a:ext cx="572760" cy="357815"/>
                <a:chOff x="4436605" y="1906098"/>
                <a:chExt cx="572760" cy="357815"/>
              </a:xfrm>
            </p:grpSpPr>
            <p:sp>
              <p:nvSpPr>
                <p:cNvPr id="161" name="Merge 160"/>
                <p:cNvSpPr/>
                <p:nvPr/>
              </p:nvSpPr>
              <p:spPr bwMode="auto">
                <a:xfrm>
                  <a:off x="4436605" y="1918694"/>
                  <a:ext cx="532958" cy="345219"/>
                </a:xfrm>
                <a:prstGeom prst="flowChartMerge">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162" name="Rectangle 161"/>
                <p:cNvSpPr/>
                <p:nvPr/>
              </p:nvSpPr>
              <p:spPr>
                <a:xfrm flipH="1">
                  <a:off x="4534496" y="1906098"/>
                  <a:ext cx="474869" cy="261610"/>
                </a:xfrm>
                <a:prstGeom prst="rect">
                  <a:avLst/>
                </a:prstGeom>
              </p:spPr>
              <p:txBody>
                <a:bodyPr wrap="square">
                  <a:spAutoFit/>
                </a:bodyPr>
                <a:lstStyle/>
                <a:p>
                  <a:r>
                    <a:rPr lang="en-US" sz="1100" b="1" dirty="0" smtClean="0">
                      <a:latin typeface="Comic Sans MS"/>
                    </a:rPr>
                    <a:t>P1</a:t>
                  </a:r>
                  <a:endParaRPr lang="en-US" sz="1100" dirty="0"/>
                </a:p>
              </p:txBody>
            </p:sp>
          </p:grpSp>
          <p:cxnSp>
            <p:nvCxnSpPr>
              <p:cNvPr id="163" name="Elbow Connector 8"/>
              <p:cNvCxnSpPr>
                <a:stCxn id="125" idx="3"/>
                <a:endCxn id="158" idx="1"/>
              </p:cNvCxnSpPr>
              <p:nvPr/>
            </p:nvCxnSpPr>
            <p:spPr>
              <a:xfrm>
                <a:off x="7026321" y="4808339"/>
                <a:ext cx="135335" cy="773"/>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sp>
            <p:nvSpPr>
              <p:cNvPr id="167" name="Rectangle 166"/>
              <p:cNvSpPr/>
              <p:nvPr/>
            </p:nvSpPr>
            <p:spPr>
              <a:xfrm flipH="1">
                <a:off x="6840038" y="4536651"/>
                <a:ext cx="474869" cy="261610"/>
              </a:xfrm>
              <a:prstGeom prst="rect">
                <a:avLst/>
              </a:prstGeom>
            </p:spPr>
            <p:txBody>
              <a:bodyPr wrap="square">
                <a:spAutoFit/>
              </a:bodyPr>
              <a:lstStyle/>
              <a:p>
                <a:r>
                  <a:rPr lang="en-US" sz="1100" b="1" dirty="0" smtClean="0">
                    <a:latin typeface="Comic Sans MS"/>
                  </a:rPr>
                  <a:t>Yes</a:t>
                </a:r>
                <a:endParaRPr lang="en-US" sz="1100" dirty="0"/>
              </a:p>
            </p:txBody>
          </p:sp>
          <p:sp>
            <p:nvSpPr>
              <p:cNvPr id="168" name="Rounded Rectangle 167"/>
              <p:cNvSpPr/>
              <p:nvPr/>
            </p:nvSpPr>
            <p:spPr bwMode="auto">
              <a:xfrm>
                <a:off x="5918960" y="3456016"/>
                <a:ext cx="1065255" cy="687567"/>
              </a:xfrm>
              <a:prstGeom prst="roundRect">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normAutofit/>
              </a:bodyPr>
              <a:lstStyle/>
              <a:p>
                <a:pPr algn="ctr"/>
                <a:r>
                  <a:rPr lang="en-US" sz="1100" b="1" dirty="0" smtClean="0">
                    <a:solidFill>
                      <a:schemeClr val="tx1"/>
                    </a:solidFill>
                    <a:latin typeface="Comic Sans MS"/>
                  </a:rPr>
                  <a:t>Exit Via Cargo Doors</a:t>
                </a:r>
                <a:endParaRPr lang="en-US" sz="1100" b="1" dirty="0">
                  <a:solidFill>
                    <a:schemeClr val="tx1"/>
                  </a:solidFill>
                  <a:latin typeface="Comic Sans MS"/>
                </a:endParaRPr>
              </a:p>
            </p:txBody>
          </p:sp>
          <p:cxnSp>
            <p:nvCxnSpPr>
              <p:cNvPr id="169" name="Elbow Connector 8"/>
              <p:cNvCxnSpPr>
                <a:stCxn id="23" idx="2"/>
                <a:endCxn id="168" idx="0"/>
              </p:cNvCxnSpPr>
              <p:nvPr/>
            </p:nvCxnSpPr>
            <p:spPr>
              <a:xfrm rot="5400000">
                <a:off x="6373888" y="3376107"/>
                <a:ext cx="157610" cy="2209"/>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72" name="Elbow Connector 8"/>
              <p:cNvCxnSpPr>
                <a:stCxn id="168" idx="2"/>
                <a:endCxn id="125" idx="0"/>
              </p:cNvCxnSpPr>
              <p:nvPr/>
            </p:nvCxnSpPr>
            <p:spPr>
              <a:xfrm rot="5400000">
                <a:off x="6322426" y="4267697"/>
                <a:ext cx="253276" cy="5049"/>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grpSp>
            <p:nvGrpSpPr>
              <p:cNvPr id="189" name="Group 188"/>
              <p:cNvGrpSpPr/>
              <p:nvPr/>
            </p:nvGrpSpPr>
            <p:grpSpPr>
              <a:xfrm>
                <a:off x="6177479" y="5383252"/>
                <a:ext cx="572760" cy="357815"/>
                <a:chOff x="4436605" y="1906098"/>
                <a:chExt cx="572760" cy="357815"/>
              </a:xfrm>
            </p:grpSpPr>
            <p:sp>
              <p:nvSpPr>
                <p:cNvPr id="190" name="Merge 189"/>
                <p:cNvSpPr/>
                <p:nvPr/>
              </p:nvSpPr>
              <p:spPr bwMode="auto">
                <a:xfrm>
                  <a:off x="4436605" y="1918694"/>
                  <a:ext cx="532958" cy="345219"/>
                </a:xfrm>
                <a:prstGeom prst="flowChartMerge">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191" name="Rectangle 190"/>
                <p:cNvSpPr/>
                <p:nvPr/>
              </p:nvSpPr>
              <p:spPr>
                <a:xfrm flipH="1">
                  <a:off x="4534496" y="1906098"/>
                  <a:ext cx="474869" cy="261610"/>
                </a:xfrm>
                <a:prstGeom prst="rect">
                  <a:avLst/>
                </a:prstGeom>
              </p:spPr>
              <p:txBody>
                <a:bodyPr wrap="square">
                  <a:spAutoFit/>
                </a:bodyPr>
                <a:lstStyle/>
                <a:p>
                  <a:r>
                    <a:rPr lang="en-US" sz="1100" b="1" dirty="0" smtClean="0">
                      <a:latin typeface="Comic Sans MS"/>
                    </a:rPr>
                    <a:t>P2</a:t>
                  </a:r>
                  <a:endParaRPr lang="en-US" sz="1100" dirty="0"/>
                </a:p>
              </p:txBody>
            </p:sp>
          </p:grpSp>
          <p:sp>
            <p:nvSpPr>
              <p:cNvPr id="198" name="Rounded Rectangle 197"/>
              <p:cNvSpPr/>
              <p:nvPr/>
            </p:nvSpPr>
            <p:spPr bwMode="auto">
              <a:xfrm>
                <a:off x="771443" y="3321216"/>
                <a:ext cx="1065255" cy="687567"/>
              </a:xfrm>
              <a:prstGeom prst="roundRect">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normAutofit/>
              </a:bodyPr>
              <a:lstStyle/>
              <a:p>
                <a:pPr algn="ctr"/>
                <a:r>
                  <a:rPr lang="en-US" sz="1100" b="1" dirty="0" smtClean="0">
                    <a:solidFill>
                      <a:schemeClr val="tx1"/>
                    </a:solidFill>
                    <a:latin typeface="Comic Sans MS"/>
                  </a:rPr>
                  <a:t>Allow Others To Exit</a:t>
                </a:r>
                <a:endParaRPr lang="en-US" sz="1100" b="1" dirty="0">
                  <a:solidFill>
                    <a:schemeClr val="tx1"/>
                  </a:solidFill>
                  <a:latin typeface="Comic Sans MS"/>
                </a:endParaRPr>
              </a:p>
            </p:txBody>
          </p:sp>
          <p:sp>
            <p:nvSpPr>
              <p:cNvPr id="199" name="Rounded Rectangle 198"/>
              <p:cNvSpPr/>
              <p:nvPr/>
            </p:nvSpPr>
            <p:spPr bwMode="auto">
              <a:xfrm>
                <a:off x="1433311" y="5133744"/>
                <a:ext cx="1065255" cy="687567"/>
              </a:xfrm>
              <a:prstGeom prst="roundRect">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normAutofit/>
              </a:bodyPr>
              <a:lstStyle/>
              <a:p>
                <a:pPr algn="ctr"/>
                <a:r>
                  <a:rPr lang="en-US" sz="1100" b="1" dirty="0" smtClean="0">
                    <a:solidFill>
                      <a:schemeClr val="tx1"/>
                    </a:solidFill>
                    <a:latin typeface="Comic Sans MS"/>
                  </a:rPr>
                  <a:t>Swipe Out (If Swiped In)</a:t>
                </a:r>
              </a:p>
            </p:txBody>
          </p:sp>
          <p:cxnSp>
            <p:nvCxnSpPr>
              <p:cNvPr id="200" name="Elbow Connector 8"/>
              <p:cNvCxnSpPr>
                <a:stCxn id="199" idx="1"/>
                <a:endCxn id="198" idx="2"/>
              </p:cNvCxnSpPr>
              <p:nvPr/>
            </p:nvCxnSpPr>
            <p:spPr>
              <a:xfrm rot="10800000">
                <a:off x="1304071" y="4008784"/>
                <a:ext cx="129240" cy="1468745"/>
              </a:xfrm>
              <a:prstGeom prst="bentConnector2">
                <a:avLst/>
              </a:prstGeom>
              <a:ln>
                <a:prstDash val="sysDash"/>
                <a:tailEnd type="arrow"/>
              </a:ln>
            </p:spPr>
            <p:style>
              <a:lnRef idx="2">
                <a:schemeClr val="accent1"/>
              </a:lnRef>
              <a:fillRef idx="0">
                <a:schemeClr val="accent1"/>
              </a:fillRef>
              <a:effectRef idx="1">
                <a:schemeClr val="accent1"/>
              </a:effectRef>
              <a:fontRef idx="minor">
                <a:schemeClr val="tx1"/>
              </a:fontRef>
            </p:style>
          </p:cxnSp>
          <p:sp>
            <p:nvSpPr>
              <p:cNvPr id="204" name="Rounded Rectangle 203"/>
              <p:cNvSpPr/>
              <p:nvPr/>
            </p:nvSpPr>
            <p:spPr bwMode="auto">
              <a:xfrm>
                <a:off x="4103457" y="5131538"/>
                <a:ext cx="1065255" cy="687567"/>
              </a:xfrm>
              <a:prstGeom prst="roundRect">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normAutofit/>
              </a:bodyPr>
              <a:lstStyle/>
              <a:p>
                <a:pPr algn="ctr"/>
                <a:r>
                  <a:rPr lang="en-US" sz="1100" b="1" dirty="0" smtClean="0">
                    <a:solidFill>
                      <a:schemeClr val="tx1"/>
                    </a:solidFill>
                    <a:latin typeface="Comic Sans MS"/>
                  </a:rPr>
                  <a:t>Exit Air Shower</a:t>
                </a:r>
                <a:endParaRPr lang="en-US" sz="1100" b="1" dirty="0">
                  <a:solidFill>
                    <a:schemeClr val="tx1"/>
                  </a:solidFill>
                  <a:latin typeface="Comic Sans MS"/>
                </a:endParaRPr>
              </a:p>
            </p:txBody>
          </p:sp>
          <p:sp>
            <p:nvSpPr>
              <p:cNvPr id="206" name="Rounded Rectangle 205"/>
              <p:cNvSpPr/>
              <p:nvPr/>
            </p:nvSpPr>
            <p:spPr bwMode="auto">
              <a:xfrm>
                <a:off x="2764321" y="5129325"/>
                <a:ext cx="1065255" cy="687567"/>
              </a:xfrm>
              <a:prstGeom prst="roundRect">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normAutofit fontScale="92500"/>
              </a:bodyPr>
              <a:lstStyle/>
              <a:p>
                <a:pPr algn="ctr"/>
                <a:r>
                  <a:rPr lang="en-US" sz="1100" b="1" dirty="0" smtClean="0">
                    <a:solidFill>
                      <a:schemeClr val="tx1"/>
                    </a:solidFill>
                    <a:latin typeface="Comic Sans MS"/>
                  </a:rPr>
                  <a:t>Press the Outer Reset Button</a:t>
                </a:r>
                <a:endParaRPr lang="en-US" sz="1100" b="1" dirty="0">
                  <a:solidFill>
                    <a:schemeClr val="tx1"/>
                  </a:solidFill>
                  <a:latin typeface="Comic Sans MS"/>
                </a:endParaRPr>
              </a:p>
            </p:txBody>
          </p:sp>
          <p:cxnSp>
            <p:nvCxnSpPr>
              <p:cNvPr id="207" name="Elbow Connector 8"/>
              <p:cNvCxnSpPr>
                <a:stCxn id="204" idx="1"/>
                <a:endCxn id="206" idx="3"/>
              </p:cNvCxnSpPr>
              <p:nvPr/>
            </p:nvCxnSpPr>
            <p:spPr>
              <a:xfrm rot="10800000">
                <a:off x="3829577" y="5473110"/>
                <a:ext cx="273881" cy="2213"/>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10" name="Elbow Connector 8"/>
              <p:cNvCxnSpPr>
                <a:stCxn id="206" idx="1"/>
                <a:endCxn id="199" idx="3"/>
              </p:cNvCxnSpPr>
              <p:nvPr/>
            </p:nvCxnSpPr>
            <p:spPr>
              <a:xfrm rot="10800000" flipV="1">
                <a:off x="2498567" y="5473108"/>
                <a:ext cx="265755" cy="4419"/>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sp>
            <p:nvSpPr>
              <p:cNvPr id="63" name="Rounded Rectangle 62"/>
              <p:cNvSpPr/>
              <p:nvPr/>
            </p:nvSpPr>
            <p:spPr bwMode="auto">
              <a:xfrm>
                <a:off x="633657" y="1052186"/>
                <a:ext cx="7620653" cy="4819229"/>
              </a:xfrm>
              <a:prstGeom prst="roundRect">
                <a:avLst/>
              </a:prstGeom>
              <a:noFill/>
              <a:ln w="317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p>
            </p:txBody>
          </p:sp>
          <p:grpSp>
            <p:nvGrpSpPr>
              <p:cNvPr id="2" name="Group 1"/>
              <p:cNvGrpSpPr/>
              <p:nvPr/>
            </p:nvGrpSpPr>
            <p:grpSpPr>
              <a:xfrm>
                <a:off x="724235" y="1341304"/>
                <a:ext cx="559769" cy="356262"/>
                <a:chOff x="592143" y="1059481"/>
                <a:chExt cx="559769" cy="356262"/>
              </a:xfrm>
            </p:grpSpPr>
            <p:sp>
              <p:nvSpPr>
                <p:cNvPr id="66" name="Oval 65"/>
                <p:cNvSpPr/>
                <p:nvPr/>
              </p:nvSpPr>
              <p:spPr bwMode="auto">
                <a:xfrm>
                  <a:off x="629721" y="1059481"/>
                  <a:ext cx="451012" cy="356262"/>
                </a:xfrm>
                <a:prstGeom prst="ellipse">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67" name="Rectangle 66"/>
                <p:cNvSpPr/>
                <p:nvPr/>
              </p:nvSpPr>
              <p:spPr>
                <a:xfrm>
                  <a:off x="592143" y="1108282"/>
                  <a:ext cx="559769" cy="261610"/>
                </a:xfrm>
                <a:prstGeom prst="rect">
                  <a:avLst/>
                </a:prstGeom>
              </p:spPr>
              <p:txBody>
                <a:bodyPr wrap="none">
                  <a:spAutoFit/>
                </a:bodyPr>
                <a:lstStyle/>
                <a:p>
                  <a:r>
                    <a:rPr lang="en-US" sz="1100" b="1" dirty="0" smtClean="0">
                      <a:latin typeface="Comic Sans MS"/>
                    </a:rPr>
                    <a:t>Start</a:t>
                  </a:r>
                  <a:endParaRPr lang="en-US" sz="1100" dirty="0"/>
                </a:p>
              </p:txBody>
            </p:sp>
          </p:grpSp>
          <p:cxnSp>
            <p:nvCxnSpPr>
              <p:cNvPr id="68" name="Elbow Connector 8"/>
              <p:cNvCxnSpPr>
                <a:stCxn id="66" idx="6"/>
                <a:endCxn id="6" idx="1"/>
              </p:cNvCxnSpPr>
              <p:nvPr/>
            </p:nvCxnSpPr>
            <p:spPr>
              <a:xfrm flipV="1">
                <a:off x="1212825" y="1519109"/>
                <a:ext cx="251404" cy="326"/>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grpSp>
        <p:sp>
          <p:nvSpPr>
            <p:cNvPr id="91" name="Rounded Rectangle 90"/>
            <p:cNvSpPr/>
            <p:nvPr/>
          </p:nvSpPr>
          <p:spPr bwMode="auto">
            <a:xfrm>
              <a:off x="209000" y="4827755"/>
              <a:ext cx="1065255" cy="687567"/>
            </a:xfrm>
            <a:prstGeom prst="roundRect">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normAutofit/>
            </a:bodyPr>
            <a:lstStyle/>
            <a:p>
              <a:pPr algn="ctr"/>
              <a:r>
                <a:rPr lang="en-US" sz="1100" b="1" dirty="0" smtClean="0">
                  <a:solidFill>
                    <a:schemeClr val="tx1"/>
                  </a:solidFill>
                  <a:latin typeface="Comic Sans MS"/>
                </a:rPr>
                <a:t>Swipe </a:t>
              </a:r>
              <a:r>
                <a:rPr lang="en-US" sz="1100" b="1" dirty="0" smtClean="0">
                  <a:solidFill>
                    <a:schemeClr val="tx1"/>
                  </a:solidFill>
                  <a:latin typeface="Comic Sans MS"/>
                </a:rPr>
                <a:t>Out LVEA or VEA</a:t>
              </a:r>
              <a:endParaRPr lang="en-US" sz="1100" b="1" dirty="0">
                <a:solidFill>
                  <a:schemeClr val="tx1"/>
                </a:solidFill>
                <a:latin typeface="Comic Sans MS"/>
              </a:endParaRPr>
            </a:p>
          </p:txBody>
        </p:sp>
        <p:sp>
          <p:nvSpPr>
            <p:cNvPr id="92" name="Diamond 91"/>
            <p:cNvSpPr/>
            <p:nvPr/>
          </p:nvSpPr>
          <p:spPr bwMode="auto">
            <a:xfrm>
              <a:off x="166608" y="5787032"/>
              <a:ext cx="1159565" cy="822960"/>
            </a:xfrm>
            <a:prstGeom prst="diamond">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noAutofit/>
            </a:bodyPr>
            <a:lstStyle/>
            <a:p>
              <a:pPr algn="ctr"/>
              <a:endParaRPr lang="en-US" sz="900" b="1" dirty="0">
                <a:solidFill>
                  <a:schemeClr val="tx1"/>
                </a:solidFill>
                <a:latin typeface="Comic Sans MS"/>
              </a:endParaRPr>
            </a:p>
          </p:txBody>
        </p:sp>
        <p:sp>
          <p:nvSpPr>
            <p:cNvPr id="93" name="Rectangle 92"/>
            <p:cNvSpPr/>
            <p:nvPr/>
          </p:nvSpPr>
          <p:spPr>
            <a:xfrm>
              <a:off x="223912" y="5945804"/>
              <a:ext cx="1120821" cy="415498"/>
            </a:xfrm>
            <a:prstGeom prst="rect">
              <a:avLst/>
            </a:prstGeom>
          </p:spPr>
          <p:txBody>
            <a:bodyPr wrap="none">
              <a:spAutoFit/>
            </a:bodyPr>
            <a:lstStyle/>
            <a:p>
              <a:pPr algn="ctr"/>
              <a:r>
                <a:rPr lang="en-US" sz="1050" b="1" dirty="0" smtClean="0">
                  <a:latin typeface="Comic Sans MS"/>
                </a:rPr>
                <a:t>Anti-pass </a:t>
              </a:r>
            </a:p>
            <a:p>
              <a:pPr algn="ctr"/>
              <a:r>
                <a:rPr lang="en-US" sz="1050" b="1" dirty="0" smtClean="0">
                  <a:latin typeface="Comic Sans MS"/>
                </a:rPr>
                <a:t>Back Enabled?</a:t>
              </a:r>
              <a:endParaRPr lang="en-US" sz="1050" b="1" dirty="0">
                <a:latin typeface="Comic Sans MS"/>
              </a:endParaRPr>
            </a:p>
          </p:txBody>
        </p:sp>
        <p:sp>
          <p:nvSpPr>
            <p:cNvPr id="94" name="Rectangle 93"/>
            <p:cNvSpPr/>
            <p:nvPr/>
          </p:nvSpPr>
          <p:spPr>
            <a:xfrm flipH="1">
              <a:off x="1177442" y="5937842"/>
              <a:ext cx="474869" cy="261610"/>
            </a:xfrm>
            <a:prstGeom prst="rect">
              <a:avLst/>
            </a:prstGeom>
          </p:spPr>
          <p:txBody>
            <a:bodyPr wrap="square">
              <a:spAutoFit/>
            </a:bodyPr>
            <a:lstStyle/>
            <a:p>
              <a:r>
                <a:rPr lang="en-US" sz="1100" b="1" dirty="0" smtClean="0">
                  <a:latin typeface="Comic Sans MS"/>
                </a:rPr>
                <a:t>Yes</a:t>
              </a:r>
              <a:endParaRPr lang="en-US" sz="1100" dirty="0"/>
            </a:p>
          </p:txBody>
        </p:sp>
        <p:cxnSp>
          <p:nvCxnSpPr>
            <p:cNvPr id="96" name="Elbow Connector 8"/>
            <p:cNvCxnSpPr>
              <a:stCxn id="91" idx="2"/>
              <a:endCxn id="92" idx="0"/>
            </p:cNvCxnSpPr>
            <p:nvPr/>
          </p:nvCxnSpPr>
          <p:spPr>
            <a:xfrm rot="16200000" flipH="1">
              <a:off x="608154" y="5648795"/>
              <a:ext cx="271710" cy="4763"/>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sp>
          <p:nvSpPr>
            <p:cNvPr id="97" name="Rectangle 96"/>
            <p:cNvSpPr/>
            <p:nvPr/>
          </p:nvSpPr>
          <p:spPr>
            <a:xfrm>
              <a:off x="787050" y="6496170"/>
              <a:ext cx="373532" cy="261610"/>
            </a:xfrm>
            <a:prstGeom prst="rect">
              <a:avLst/>
            </a:prstGeom>
          </p:spPr>
          <p:txBody>
            <a:bodyPr wrap="none">
              <a:spAutoFit/>
            </a:bodyPr>
            <a:lstStyle/>
            <a:p>
              <a:r>
                <a:rPr lang="en-US" sz="1100" b="1" dirty="0" smtClean="0">
                  <a:latin typeface="Comic Sans MS"/>
                </a:rPr>
                <a:t>No</a:t>
              </a:r>
              <a:endParaRPr lang="en-US" sz="1100" dirty="0"/>
            </a:p>
          </p:txBody>
        </p:sp>
        <p:sp>
          <p:nvSpPr>
            <p:cNvPr id="98" name="Diamond 97"/>
            <p:cNvSpPr/>
            <p:nvPr/>
          </p:nvSpPr>
          <p:spPr bwMode="auto">
            <a:xfrm>
              <a:off x="1652311" y="5787031"/>
              <a:ext cx="1159565" cy="822960"/>
            </a:xfrm>
            <a:prstGeom prst="diamond">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noAutofit/>
            </a:bodyPr>
            <a:lstStyle/>
            <a:p>
              <a:pPr algn="ctr"/>
              <a:endParaRPr lang="en-US" sz="900" b="1" dirty="0">
                <a:solidFill>
                  <a:schemeClr val="tx1"/>
                </a:solidFill>
                <a:latin typeface="Comic Sans MS"/>
              </a:endParaRPr>
            </a:p>
          </p:txBody>
        </p:sp>
        <p:sp>
          <p:nvSpPr>
            <p:cNvPr id="99" name="Rectangle 98"/>
            <p:cNvSpPr/>
            <p:nvPr/>
          </p:nvSpPr>
          <p:spPr>
            <a:xfrm>
              <a:off x="1652311" y="5945804"/>
              <a:ext cx="1194559" cy="415498"/>
            </a:xfrm>
            <a:prstGeom prst="rect">
              <a:avLst/>
            </a:prstGeom>
          </p:spPr>
          <p:txBody>
            <a:bodyPr wrap="none">
              <a:spAutoFit/>
            </a:bodyPr>
            <a:lstStyle/>
            <a:p>
              <a:pPr algn="ctr"/>
              <a:r>
                <a:rPr lang="en-US" sz="1050" b="1" dirty="0" smtClean="0">
                  <a:latin typeface="Comic Sans MS"/>
                </a:rPr>
                <a:t>Anti-pass </a:t>
              </a:r>
            </a:p>
            <a:p>
              <a:pPr algn="ctr"/>
              <a:r>
                <a:rPr lang="en-US" sz="1050" b="1" dirty="0" smtClean="0">
                  <a:latin typeface="Comic Sans MS"/>
                </a:rPr>
                <a:t>Back Signified?</a:t>
              </a:r>
              <a:endParaRPr lang="en-US" sz="1050" b="1" dirty="0">
                <a:latin typeface="Comic Sans MS"/>
              </a:endParaRPr>
            </a:p>
          </p:txBody>
        </p:sp>
        <p:sp>
          <p:nvSpPr>
            <p:cNvPr id="102" name="Rectangle 101"/>
            <p:cNvSpPr/>
            <p:nvPr/>
          </p:nvSpPr>
          <p:spPr>
            <a:xfrm flipH="1">
              <a:off x="1879359" y="5617141"/>
              <a:ext cx="474869" cy="261610"/>
            </a:xfrm>
            <a:prstGeom prst="rect">
              <a:avLst/>
            </a:prstGeom>
          </p:spPr>
          <p:txBody>
            <a:bodyPr wrap="square">
              <a:spAutoFit/>
            </a:bodyPr>
            <a:lstStyle/>
            <a:p>
              <a:r>
                <a:rPr lang="en-US" sz="1100" b="1" dirty="0" smtClean="0">
                  <a:latin typeface="Comic Sans MS"/>
                </a:rPr>
                <a:t>Yes</a:t>
              </a:r>
              <a:endParaRPr lang="en-US" sz="1100" dirty="0"/>
            </a:p>
          </p:txBody>
        </p:sp>
        <p:sp>
          <p:nvSpPr>
            <p:cNvPr id="103" name="Rectangle 102"/>
            <p:cNvSpPr/>
            <p:nvPr/>
          </p:nvSpPr>
          <p:spPr>
            <a:xfrm>
              <a:off x="2705718" y="5932541"/>
              <a:ext cx="373532" cy="261610"/>
            </a:xfrm>
            <a:prstGeom prst="rect">
              <a:avLst/>
            </a:prstGeom>
          </p:spPr>
          <p:txBody>
            <a:bodyPr wrap="none">
              <a:spAutoFit/>
            </a:bodyPr>
            <a:lstStyle/>
            <a:p>
              <a:r>
                <a:rPr lang="en-US" sz="1100" b="1" dirty="0" smtClean="0">
                  <a:latin typeface="Comic Sans MS"/>
                </a:rPr>
                <a:t>No</a:t>
              </a:r>
              <a:endParaRPr lang="en-US" sz="1100" dirty="0"/>
            </a:p>
          </p:txBody>
        </p:sp>
        <p:cxnSp>
          <p:nvCxnSpPr>
            <p:cNvPr id="104" name="Elbow Connector 8"/>
            <p:cNvCxnSpPr>
              <a:stCxn id="92" idx="3"/>
              <a:endCxn id="98" idx="1"/>
            </p:cNvCxnSpPr>
            <p:nvPr/>
          </p:nvCxnSpPr>
          <p:spPr>
            <a:xfrm flipV="1">
              <a:off x="1326173" y="6198511"/>
              <a:ext cx="326138" cy="1"/>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7" name="Elbow Connector 8"/>
            <p:cNvCxnSpPr>
              <a:stCxn id="98" idx="3"/>
              <a:endCxn id="108" idx="1"/>
            </p:cNvCxnSpPr>
            <p:nvPr/>
          </p:nvCxnSpPr>
          <p:spPr>
            <a:xfrm>
              <a:off x="2811876" y="6198511"/>
              <a:ext cx="1008196" cy="941"/>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sp>
          <p:nvSpPr>
            <p:cNvPr id="108" name="Rounded Rectangle 107"/>
            <p:cNvSpPr/>
            <p:nvPr/>
          </p:nvSpPr>
          <p:spPr bwMode="auto">
            <a:xfrm>
              <a:off x="3820072" y="5855668"/>
              <a:ext cx="1065255" cy="687567"/>
            </a:xfrm>
            <a:prstGeom prst="roundRect">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normAutofit/>
            </a:bodyPr>
            <a:lstStyle/>
            <a:p>
              <a:pPr algn="ctr"/>
              <a:r>
                <a:rPr lang="en-US" sz="1100" b="1" dirty="0" smtClean="0">
                  <a:solidFill>
                    <a:schemeClr val="tx1"/>
                  </a:solidFill>
                  <a:latin typeface="Comic Sans MS"/>
                </a:rPr>
                <a:t>Exit LVEA or VEA</a:t>
              </a:r>
              <a:endParaRPr lang="en-US" sz="1100" b="1" dirty="0">
                <a:solidFill>
                  <a:schemeClr val="tx1"/>
                </a:solidFill>
                <a:latin typeface="Comic Sans MS"/>
              </a:endParaRPr>
            </a:p>
          </p:txBody>
        </p:sp>
        <p:cxnSp>
          <p:nvCxnSpPr>
            <p:cNvPr id="110" name="Elbow Connector 8"/>
            <p:cNvCxnSpPr>
              <a:stCxn id="92" idx="2"/>
              <a:endCxn id="108" idx="1"/>
            </p:cNvCxnSpPr>
            <p:nvPr/>
          </p:nvCxnSpPr>
          <p:spPr>
            <a:xfrm rot="5400000" flipH="1" flipV="1">
              <a:off x="2077961" y="4867881"/>
              <a:ext cx="410540" cy="3073681"/>
            </a:xfrm>
            <a:prstGeom prst="bentConnector4">
              <a:avLst>
                <a:gd name="adj1" fmla="val -31322"/>
                <a:gd name="adj2" fmla="val 81898"/>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11" name="Elbow Connector 8"/>
            <p:cNvCxnSpPr>
              <a:stCxn id="98" idx="0"/>
              <a:endCxn id="199" idx="3"/>
            </p:cNvCxnSpPr>
            <p:nvPr/>
          </p:nvCxnSpPr>
          <p:spPr>
            <a:xfrm rot="5400000" flipH="1" flipV="1">
              <a:off x="2122897" y="5286102"/>
              <a:ext cx="610127" cy="391732"/>
            </a:xfrm>
            <a:prstGeom prst="bentConnector4">
              <a:avLst>
                <a:gd name="adj1" fmla="val 21827"/>
                <a:gd name="adj2" fmla="val 145565"/>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41" name="Elbow Connector 8"/>
            <p:cNvCxnSpPr>
              <a:stCxn id="199" idx="1"/>
              <a:endCxn id="91" idx="3"/>
            </p:cNvCxnSpPr>
            <p:nvPr/>
          </p:nvCxnSpPr>
          <p:spPr>
            <a:xfrm rot="10800000">
              <a:off x="1274255" y="5171540"/>
              <a:ext cx="284316" cy="5365"/>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7532578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1"/>
          <p:cNvSpPr>
            <a:spLocks noGrp="1"/>
          </p:cNvSpPr>
          <p:nvPr>
            <p:ph type="title"/>
          </p:nvPr>
        </p:nvSpPr>
        <p:spPr>
          <a:xfrm>
            <a:off x="1725613" y="274638"/>
            <a:ext cx="6961187" cy="406400"/>
          </a:xfrm>
        </p:spPr>
        <p:txBody>
          <a:bodyPr/>
          <a:lstStyle/>
          <a:p>
            <a:r>
              <a:rPr lang="en-US" dirty="0" smtClean="0"/>
              <a:t>LAE – E-Stop Flowchart</a:t>
            </a:r>
          </a:p>
        </p:txBody>
      </p:sp>
      <p:sp>
        <p:nvSpPr>
          <p:cNvPr id="3076"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8112EE91-D222-40B1-B32C-450EA3FB3CFD}" type="slidenum">
              <a:rPr lang="en-US" smtClean="0">
                <a:solidFill>
                  <a:srgbClr val="898989"/>
                </a:solidFill>
                <a:latin typeface="Calibri" pitchFamily="34" charset="0"/>
              </a:rPr>
              <a:pPr eaLnBrk="1" hangingPunct="1"/>
              <a:t>6</a:t>
            </a:fld>
            <a:endParaRPr lang="en-US" smtClean="0">
              <a:solidFill>
                <a:srgbClr val="898989"/>
              </a:solidFill>
              <a:latin typeface="Calibri" pitchFamily="34" charset="0"/>
            </a:endParaRPr>
          </a:p>
        </p:txBody>
      </p:sp>
      <p:sp>
        <p:nvSpPr>
          <p:cNvPr id="16" name="Date Placeholder 15"/>
          <p:cNvSpPr>
            <a:spLocks noGrp="1"/>
          </p:cNvSpPr>
          <p:nvPr>
            <p:ph type="dt" sz="quarter" idx="10"/>
          </p:nvPr>
        </p:nvSpPr>
        <p:spPr/>
        <p:txBody>
          <a:bodyPr/>
          <a:lstStyle/>
          <a:p>
            <a:pPr>
              <a:defRPr/>
            </a:pPr>
            <a:r>
              <a:rPr lang="en-US" smtClean="0"/>
              <a:t>LIGO-G1200555-V2</a:t>
            </a:r>
            <a:endParaRPr lang="en-US"/>
          </a:p>
        </p:txBody>
      </p:sp>
      <p:grpSp>
        <p:nvGrpSpPr>
          <p:cNvPr id="18" name="Group 17"/>
          <p:cNvGrpSpPr/>
          <p:nvPr/>
        </p:nvGrpSpPr>
        <p:grpSpPr>
          <a:xfrm>
            <a:off x="3307961" y="1541679"/>
            <a:ext cx="1924323" cy="3858598"/>
            <a:chOff x="3307961" y="1906098"/>
            <a:chExt cx="1924323" cy="3858598"/>
          </a:xfrm>
        </p:grpSpPr>
        <p:sp>
          <p:nvSpPr>
            <p:cNvPr id="24" name="Rounded Rectangle 23"/>
            <p:cNvSpPr/>
            <p:nvPr/>
          </p:nvSpPr>
          <p:spPr bwMode="auto">
            <a:xfrm>
              <a:off x="4167029" y="2532714"/>
              <a:ext cx="1065255" cy="687567"/>
            </a:xfrm>
            <a:prstGeom prst="roundRect">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normAutofit/>
            </a:bodyPr>
            <a:lstStyle/>
            <a:p>
              <a:pPr algn="ctr"/>
              <a:r>
                <a:rPr lang="en-US" sz="1100" b="1" dirty="0" smtClean="0">
                  <a:solidFill>
                    <a:schemeClr val="tx1"/>
                  </a:solidFill>
                  <a:latin typeface="Comic Sans MS"/>
                </a:rPr>
                <a:t>Disable ALL </a:t>
              </a:r>
              <a:r>
                <a:rPr lang="en-US" sz="1100" b="1" dirty="0" smtClean="0">
                  <a:solidFill>
                    <a:schemeClr val="tx1"/>
                  </a:solidFill>
                  <a:latin typeface="Comic Sans MS"/>
                </a:rPr>
                <a:t>IFO Lasers</a:t>
              </a:r>
              <a:endParaRPr lang="en-US" sz="1100" b="1" dirty="0">
                <a:solidFill>
                  <a:schemeClr val="tx1"/>
                </a:solidFill>
                <a:latin typeface="Comic Sans MS"/>
              </a:endParaRPr>
            </a:p>
          </p:txBody>
        </p:sp>
        <p:cxnSp>
          <p:nvCxnSpPr>
            <p:cNvPr id="38" name="Elbow Connector 8"/>
            <p:cNvCxnSpPr>
              <a:stCxn id="59" idx="2"/>
              <a:endCxn id="24" idx="0"/>
            </p:cNvCxnSpPr>
            <p:nvPr/>
          </p:nvCxnSpPr>
          <p:spPr>
            <a:xfrm rot="5400000">
              <a:off x="4566971" y="2396600"/>
              <a:ext cx="268801" cy="3427"/>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sp>
          <p:nvSpPr>
            <p:cNvPr id="42" name="Rounded Rectangle 41"/>
            <p:cNvSpPr/>
            <p:nvPr/>
          </p:nvSpPr>
          <p:spPr bwMode="auto">
            <a:xfrm>
              <a:off x="4164820" y="3513368"/>
              <a:ext cx="1065255" cy="687567"/>
            </a:xfrm>
            <a:prstGeom prst="roundRect">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normAutofit fontScale="92500"/>
            </a:bodyPr>
            <a:lstStyle/>
            <a:p>
              <a:pPr algn="ctr"/>
              <a:r>
                <a:rPr lang="en-US" sz="1100" b="1" dirty="0" smtClean="0">
                  <a:solidFill>
                    <a:schemeClr val="tx1"/>
                  </a:solidFill>
                  <a:latin typeface="Comic Sans MS"/>
                </a:rPr>
                <a:t>Unsecure All Appropriate Doors</a:t>
              </a:r>
              <a:endParaRPr lang="en-US" sz="1100" b="1" dirty="0">
                <a:solidFill>
                  <a:schemeClr val="tx1"/>
                </a:solidFill>
                <a:latin typeface="Comic Sans MS"/>
              </a:endParaRPr>
            </a:p>
          </p:txBody>
        </p:sp>
        <p:cxnSp>
          <p:nvCxnSpPr>
            <p:cNvPr id="43" name="Elbow Connector 8"/>
            <p:cNvCxnSpPr>
              <a:stCxn id="24" idx="2"/>
              <a:endCxn id="42" idx="0"/>
            </p:cNvCxnSpPr>
            <p:nvPr/>
          </p:nvCxnSpPr>
          <p:spPr>
            <a:xfrm rot="5400000">
              <a:off x="4552010" y="3365720"/>
              <a:ext cx="293087" cy="2209"/>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sp>
          <p:nvSpPr>
            <p:cNvPr id="70" name="Rounded Rectangle 69"/>
            <p:cNvSpPr/>
            <p:nvPr/>
          </p:nvSpPr>
          <p:spPr bwMode="auto">
            <a:xfrm>
              <a:off x="4162610" y="4957858"/>
              <a:ext cx="1065255" cy="806838"/>
            </a:xfrm>
            <a:prstGeom prst="roundRect">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normAutofit fontScale="92500" lnSpcReduction="20000"/>
            </a:bodyPr>
            <a:lstStyle/>
            <a:p>
              <a:pPr algn="ctr"/>
              <a:r>
                <a:rPr lang="en-US" sz="1100" b="1" dirty="0" smtClean="0">
                  <a:solidFill>
                    <a:schemeClr val="tx1"/>
                  </a:solidFill>
                  <a:latin typeface="Comic Sans MS"/>
                </a:rPr>
                <a:t>Execute Alert Procedure </a:t>
              </a:r>
            </a:p>
            <a:p>
              <a:pPr algn="ctr"/>
              <a:r>
                <a:rPr lang="en-US" sz="1100" b="1" dirty="0" smtClean="0">
                  <a:solidFill>
                    <a:schemeClr val="tx1"/>
                  </a:solidFill>
                  <a:latin typeface="Comic Sans MS"/>
                </a:rPr>
                <a:t>and Resolve Emergency.</a:t>
              </a:r>
              <a:endParaRPr lang="en-US" sz="1100" b="1" dirty="0">
                <a:solidFill>
                  <a:schemeClr val="tx1"/>
                </a:solidFill>
                <a:latin typeface="Comic Sans MS"/>
              </a:endParaRPr>
            </a:p>
          </p:txBody>
        </p:sp>
        <p:cxnSp>
          <p:nvCxnSpPr>
            <p:cNvPr id="71" name="Elbow Connector 8"/>
            <p:cNvCxnSpPr>
              <a:stCxn id="42" idx="2"/>
              <a:endCxn id="70" idx="0"/>
            </p:cNvCxnSpPr>
            <p:nvPr/>
          </p:nvCxnSpPr>
          <p:spPr>
            <a:xfrm rot="5400000">
              <a:off x="4317882" y="4578291"/>
              <a:ext cx="756923" cy="2210"/>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grpSp>
          <p:nvGrpSpPr>
            <p:cNvPr id="68" name="Group 67"/>
            <p:cNvGrpSpPr/>
            <p:nvPr/>
          </p:nvGrpSpPr>
          <p:grpSpPr>
            <a:xfrm>
              <a:off x="4436605" y="1906098"/>
              <a:ext cx="572760" cy="357815"/>
              <a:chOff x="4436605" y="1906098"/>
              <a:chExt cx="572760" cy="357815"/>
            </a:xfrm>
          </p:grpSpPr>
          <p:sp>
            <p:nvSpPr>
              <p:cNvPr id="59" name="Merge 58"/>
              <p:cNvSpPr/>
              <p:nvPr/>
            </p:nvSpPr>
            <p:spPr bwMode="auto">
              <a:xfrm>
                <a:off x="4436605" y="1918694"/>
                <a:ext cx="532958" cy="345219"/>
              </a:xfrm>
              <a:prstGeom prst="flowChartMerge">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66" name="Rectangle 65"/>
              <p:cNvSpPr/>
              <p:nvPr/>
            </p:nvSpPr>
            <p:spPr>
              <a:xfrm flipH="1">
                <a:off x="4534496" y="1906098"/>
                <a:ext cx="474869" cy="261610"/>
              </a:xfrm>
              <a:prstGeom prst="rect">
                <a:avLst/>
              </a:prstGeom>
            </p:spPr>
            <p:txBody>
              <a:bodyPr wrap="square">
                <a:spAutoFit/>
              </a:bodyPr>
              <a:lstStyle/>
              <a:p>
                <a:r>
                  <a:rPr lang="en-US" sz="1100" b="1" dirty="0" smtClean="0">
                    <a:latin typeface="Comic Sans MS"/>
                  </a:rPr>
                  <a:t>P1</a:t>
                </a:r>
                <a:endParaRPr lang="en-US" sz="1100" dirty="0"/>
              </a:p>
            </p:txBody>
          </p:sp>
        </p:grpSp>
        <p:grpSp>
          <p:nvGrpSpPr>
            <p:cNvPr id="80" name="Group 79"/>
            <p:cNvGrpSpPr/>
            <p:nvPr/>
          </p:nvGrpSpPr>
          <p:grpSpPr>
            <a:xfrm>
              <a:off x="3307961" y="1935590"/>
              <a:ext cx="572760" cy="357815"/>
              <a:chOff x="4436605" y="-259857"/>
              <a:chExt cx="572760" cy="357815"/>
            </a:xfrm>
          </p:grpSpPr>
          <p:sp>
            <p:nvSpPr>
              <p:cNvPr id="81" name="Merge 80"/>
              <p:cNvSpPr/>
              <p:nvPr/>
            </p:nvSpPr>
            <p:spPr bwMode="auto">
              <a:xfrm>
                <a:off x="4436605" y="-247261"/>
                <a:ext cx="532958" cy="345219"/>
              </a:xfrm>
              <a:prstGeom prst="flowChartMerge">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82" name="Rectangle 81"/>
              <p:cNvSpPr/>
              <p:nvPr/>
            </p:nvSpPr>
            <p:spPr>
              <a:xfrm flipH="1">
                <a:off x="4534496" y="-259857"/>
                <a:ext cx="474869" cy="261610"/>
              </a:xfrm>
              <a:prstGeom prst="rect">
                <a:avLst/>
              </a:prstGeom>
            </p:spPr>
            <p:txBody>
              <a:bodyPr wrap="square">
                <a:spAutoFit/>
              </a:bodyPr>
              <a:lstStyle/>
              <a:p>
                <a:r>
                  <a:rPr lang="en-US" sz="1100" b="1" dirty="0" smtClean="0">
                    <a:latin typeface="Comic Sans MS"/>
                  </a:rPr>
                  <a:t>P2</a:t>
                </a:r>
                <a:endParaRPr lang="en-US" sz="1100" dirty="0"/>
              </a:p>
            </p:txBody>
          </p:sp>
        </p:grpSp>
        <p:cxnSp>
          <p:nvCxnSpPr>
            <p:cNvPr id="83" name="Elbow Connector 8"/>
            <p:cNvCxnSpPr>
              <a:stCxn id="81" idx="2"/>
              <a:endCxn id="70" idx="0"/>
            </p:cNvCxnSpPr>
            <p:nvPr/>
          </p:nvCxnSpPr>
          <p:spPr>
            <a:xfrm rot="16200000" flipH="1">
              <a:off x="2802613" y="3065232"/>
              <a:ext cx="2664453" cy="1120798"/>
            </a:xfrm>
            <a:prstGeom prst="bentConnector3">
              <a:avLst>
                <a:gd name="adj1" fmla="val 85259"/>
              </a:avLst>
            </a:prstGeom>
            <a:ln>
              <a:tailEnd type="arrow"/>
            </a:ln>
          </p:spPr>
          <p:style>
            <a:lnRef idx="2">
              <a:schemeClr val="accent1"/>
            </a:lnRef>
            <a:fillRef idx="0">
              <a:schemeClr val="accent1"/>
            </a:fillRef>
            <a:effectRef idx="1">
              <a:schemeClr val="accent1"/>
            </a:effectRef>
            <a:fontRef idx="minor">
              <a:schemeClr val="tx1"/>
            </a:fontRef>
          </p:style>
        </p:cxnSp>
      </p:grpSp>
      <p:sp>
        <p:nvSpPr>
          <p:cNvPr id="21" name="Rounded Rectangle 20"/>
          <p:cNvSpPr/>
          <p:nvPr/>
        </p:nvSpPr>
        <p:spPr bwMode="auto">
          <a:xfrm>
            <a:off x="2993721" y="1377863"/>
            <a:ext cx="2680569" cy="4192928"/>
          </a:xfrm>
          <a:prstGeom prst="roundRect">
            <a:avLst/>
          </a:prstGeom>
          <a:noFill/>
          <a:ln w="317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p>
        </p:txBody>
      </p:sp>
    </p:spTree>
    <p:extLst>
      <p:ext uri="{BB962C8B-B14F-4D97-AF65-F5344CB8AC3E}">
        <p14:creationId xmlns:p14="http://schemas.microsoft.com/office/powerpoint/2010/main" val="37532578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1"/>
          <p:cNvSpPr>
            <a:spLocks noGrp="1"/>
          </p:cNvSpPr>
          <p:nvPr>
            <p:ph type="title"/>
          </p:nvPr>
        </p:nvSpPr>
        <p:spPr>
          <a:xfrm>
            <a:off x="1725613" y="274638"/>
            <a:ext cx="6961187" cy="406400"/>
          </a:xfrm>
        </p:spPr>
        <p:txBody>
          <a:bodyPr/>
          <a:lstStyle/>
          <a:p>
            <a:r>
              <a:rPr lang="en-US" dirty="0" smtClean="0"/>
              <a:t>LAE Access – Narrative 1</a:t>
            </a:r>
          </a:p>
        </p:txBody>
      </p:sp>
      <p:sp>
        <p:nvSpPr>
          <p:cNvPr id="3076"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8112EE91-D222-40B1-B32C-450EA3FB3CFD}" type="slidenum">
              <a:rPr lang="en-US" smtClean="0">
                <a:solidFill>
                  <a:srgbClr val="898989"/>
                </a:solidFill>
                <a:latin typeface="Calibri" pitchFamily="34" charset="0"/>
              </a:rPr>
              <a:pPr eaLnBrk="1" hangingPunct="1"/>
              <a:t>7</a:t>
            </a:fld>
            <a:endParaRPr lang="en-US" smtClean="0">
              <a:solidFill>
                <a:srgbClr val="898989"/>
              </a:solidFill>
              <a:latin typeface="Calibri" pitchFamily="34" charset="0"/>
            </a:endParaRPr>
          </a:p>
        </p:txBody>
      </p:sp>
      <p:sp>
        <p:nvSpPr>
          <p:cNvPr id="16" name="Date Placeholder 15"/>
          <p:cNvSpPr>
            <a:spLocks noGrp="1"/>
          </p:cNvSpPr>
          <p:nvPr>
            <p:ph type="dt" sz="quarter" idx="10"/>
          </p:nvPr>
        </p:nvSpPr>
        <p:spPr/>
        <p:txBody>
          <a:bodyPr/>
          <a:lstStyle/>
          <a:p>
            <a:pPr>
              <a:defRPr/>
            </a:pPr>
            <a:r>
              <a:rPr lang="en-US" smtClean="0"/>
              <a:t>LIGO-G1200555-V2</a:t>
            </a:r>
            <a:endParaRPr lang="en-US"/>
          </a:p>
        </p:txBody>
      </p:sp>
      <p:sp>
        <p:nvSpPr>
          <p:cNvPr id="5" name="Rectangle 4"/>
          <p:cNvSpPr/>
          <p:nvPr/>
        </p:nvSpPr>
        <p:spPr>
          <a:xfrm>
            <a:off x="1100379" y="728870"/>
            <a:ext cx="7245457" cy="646331"/>
          </a:xfrm>
          <a:prstGeom prst="rect">
            <a:avLst/>
          </a:prstGeom>
        </p:spPr>
        <p:txBody>
          <a:bodyPr wrap="square">
            <a:spAutoFit/>
          </a:bodyPr>
          <a:lstStyle/>
          <a:p>
            <a:pPr lvl="0"/>
            <a:endParaRPr lang="en-US" sz="1200" dirty="0" smtClean="0">
              <a:solidFill>
                <a:prstClr val="black"/>
              </a:solidFill>
            </a:endParaRPr>
          </a:p>
          <a:p>
            <a:pPr lvl="0"/>
            <a:endParaRPr lang="en-US" sz="1200" dirty="0" smtClean="0">
              <a:solidFill>
                <a:prstClr val="black"/>
              </a:solidFill>
            </a:endParaRPr>
          </a:p>
          <a:p>
            <a:pPr lvl="0"/>
            <a:endParaRPr lang="en-US" sz="1200" dirty="0">
              <a:solidFill>
                <a:prstClr val="black"/>
              </a:solidFill>
            </a:endParaRPr>
          </a:p>
        </p:txBody>
      </p:sp>
      <p:sp>
        <p:nvSpPr>
          <p:cNvPr id="6" name="Rectangle 5"/>
          <p:cNvSpPr/>
          <p:nvPr/>
        </p:nvSpPr>
        <p:spPr>
          <a:xfrm>
            <a:off x="850349" y="993160"/>
            <a:ext cx="7675218" cy="4031872"/>
          </a:xfrm>
          <a:prstGeom prst="rect">
            <a:avLst/>
          </a:prstGeom>
        </p:spPr>
        <p:txBody>
          <a:bodyPr wrap="square">
            <a:spAutoFit/>
          </a:bodyPr>
          <a:lstStyle/>
          <a:p>
            <a:pPr lvl="1" algn="ctr"/>
            <a:r>
              <a:rPr lang="en-US" sz="1600" dirty="0" smtClean="0">
                <a:solidFill>
                  <a:prstClr val="black"/>
                </a:solidFill>
                <a:latin typeface="Comic Sans MS"/>
              </a:rPr>
              <a:t>Normal Entering</a:t>
            </a:r>
            <a:endParaRPr lang="en-US" sz="1200" dirty="0" smtClean="0">
              <a:solidFill>
                <a:prstClr val="black"/>
              </a:solidFill>
              <a:latin typeface="Comic Sans MS"/>
            </a:endParaRPr>
          </a:p>
          <a:p>
            <a:pPr lvl="1"/>
            <a:r>
              <a:rPr lang="en-US" sz="1200" dirty="0" smtClean="0">
                <a:solidFill>
                  <a:prstClr val="black"/>
                </a:solidFill>
                <a:latin typeface="Comic Sans MS"/>
              </a:rPr>
              <a:t>	</a:t>
            </a:r>
          </a:p>
          <a:p>
            <a:pPr lvl="1"/>
            <a:r>
              <a:rPr lang="en-US" sz="1200" dirty="0" smtClean="0">
                <a:solidFill>
                  <a:prstClr val="black"/>
                </a:solidFill>
                <a:latin typeface="Comic Sans MS"/>
              </a:rPr>
              <a:t>	The normal way to enter the LAE requires the use of a personalized swipe card in a card reader located at the air shower entrance door.  To be successful, each card must have been assigned a level of access sufficient to trigger the opening sequence of the air shower door.  If the door does not open it may be because the card does not have a sufficient access level, and the RLO should be contacted for entry.  </a:t>
            </a:r>
          </a:p>
          <a:p>
            <a:pPr lvl="1"/>
            <a:endParaRPr lang="en-US" sz="1200" dirty="0" smtClean="0">
              <a:solidFill>
                <a:prstClr val="black"/>
              </a:solidFill>
              <a:latin typeface="Comic Sans MS"/>
            </a:endParaRPr>
          </a:p>
          <a:p>
            <a:pPr lvl="1"/>
            <a:r>
              <a:rPr lang="en-US" sz="1200" dirty="0" smtClean="0">
                <a:solidFill>
                  <a:prstClr val="black"/>
                </a:solidFill>
                <a:latin typeface="Comic Sans MS"/>
              </a:rPr>
              <a:t>	The RLO designated on the Work Permit is normally the first person to enter the LAE.  Subsequently, and one at a time, the Team Members follow the RLO, as do visitors.  It is possible that Team Members are themselves qualified laser operators, but it is not required.  When they are they each use their own swipe card to initiate the air shower opening sequence.</a:t>
            </a:r>
          </a:p>
          <a:p>
            <a:pPr lvl="1"/>
            <a:endParaRPr lang="en-US" sz="1200" dirty="0" smtClean="0">
              <a:solidFill>
                <a:prstClr val="black"/>
              </a:solidFill>
              <a:latin typeface="Comic Sans MS"/>
            </a:endParaRPr>
          </a:p>
          <a:p>
            <a:pPr lvl="1"/>
            <a:r>
              <a:rPr lang="en-US" sz="1200" dirty="0" smtClean="0">
                <a:solidFill>
                  <a:prstClr val="black"/>
                </a:solidFill>
                <a:latin typeface="Comic Sans MS"/>
              </a:rPr>
              <a:t>	The RLO is responsible for the safety of each person in the NHZ, and in the case of non-qualified laser operators, gives or withholds permission for access for such personnel.  To provide an opening sequence for non-qualified personnel, there are two Air Shower Initiator buttons located inside the LAE, one close to each phone, and the RLO must grant permission to such personnel for entrance by pressing one of these buttons.  This triggers the opening sequence for the air shower. </a:t>
            </a:r>
          </a:p>
          <a:p>
            <a:pPr lvl="1"/>
            <a:endParaRPr lang="en-US" sz="1200" dirty="0" smtClean="0">
              <a:solidFill>
                <a:prstClr val="black"/>
              </a:solidFill>
              <a:latin typeface="Comic Sans MS"/>
            </a:endParaRPr>
          </a:p>
          <a:p>
            <a:pPr lvl="2"/>
            <a:r>
              <a:rPr lang="en-US" sz="1200" dirty="0" smtClean="0">
                <a:solidFill>
                  <a:prstClr val="black"/>
                </a:solidFill>
                <a:latin typeface="Comic Sans MS"/>
              </a:rPr>
              <a:t>	</a:t>
            </a:r>
            <a:endParaRPr lang="en-US" sz="1200" dirty="0">
              <a:solidFill>
                <a:prstClr val="black"/>
              </a:solidFill>
              <a:latin typeface="Comic Sans MS"/>
            </a:endParaRPr>
          </a:p>
        </p:txBody>
      </p:sp>
    </p:spTree>
    <p:extLst>
      <p:ext uri="{BB962C8B-B14F-4D97-AF65-F5344CB8AC3E}">
        <p14:creationId xmlns:p14="http://schemas.microsoft.com/office/powerpoint/2010/main" val="33556297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1"/>
          <p:cNvSpPr>
            <a:spLocks noGrp="1"/>
          </p:cNvSpPr>
          <p:nvPr>
            <p:ph type="title"/>
          </p:nvPr>
        </p:nvSpPr>
        <p:spPr>
          <a:xfrm>
            <a:off x="1725613" y="274638"/>
            <a:ext cx="6961187" cy="406400"/>
          </a:xfrm>
        </p:spPr>
        <p:txBody>
          <a:bodyPr/>
          <a:lstStyle/>
          <a:p>
            <a:r>
              <a:rPr lang="en-US" dirty="0" smtClean="0"/>
              <a:t>LAE Access – Narrative 2</a:t>
            </a:r>
          </a:p>
        </p:txBody>
      </p:sp>
      <p:sp>
        <p:nvSpPr>
          <p:cNvPr id="3076"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8112EE91-D222-40B1-B32C-450EA3FB3CFD}" type="slidenum">
              <a:rPr lang="en-US" smtClean="0">
                <a:solidFill>
                  <a:srgbClr val="898989"/>
                </a:solidFill>
                <a:latin typeface="Calibri" pitchFamily="34" charset="0"/>
              </a:rPr>
              <a:pPr eaLnBrk="1" hangingPunct="1"/>
              <a:t>8</a:t>
            </a:fld>
            <a:endParaRPr lang="en-US" smtClean="0">
              <a:solidFill>
                <a:srgbClr val="898989"/>
              </a:solidFill>
              <a:latin typeface="Calibri" pitchFamily="34" charset="0"/>
            </a:endParaRPr>
          </a:p>
        </p:txBody>
      </p:sp>
      <p:sp>
        <p:nvSpPr>
          <p:cNvPr id="16" name="Date Placeholder 15"/>
          <p:cNvSpPr>
            <a:spLocks noGrp="1"/>
          </p:cNvSpPr>
          <p:nvPr>
            <p:ph type="dt" sz="quarter" idx="10"/>
          </p:nvPr>
        </p:nvSpPr>
        <p:spPr/>
        <p:txBody>
          <a:bodyPr/>
          <a:lstStyle/>
          <a:p>
            <a:pPr>
              <a:defRPr/>
            </a:pPr>
            <a:r>
              <a:rPr lang="en-US" smtClean="0"/>
              <a:t>LIGO-G1200555-V2</a:t>
            </a:r>
            <a:endParaRPr lang="en-US"/>
          </a:p>
        </p:txBody>
      </p:sp>
      <p:sp>
        <p:nvSpPr>
          <p:cNvPr id="5" name="Rectangle 4"/>
          <p:cNvSpPr/>
          <p:nvPr/>
        </p:nvSpPr>
        <p:spPr>
          <a:xfrm>
            <a:off x="1100379" y="728870"/>
            <a:ext cx="7245457" cy="646331"/>
          </a:xfrm>
          <a:prstGeom prst="rect">
            <a:avLst/>
          </a:prstGeom>
        </p:spPr>
        <p:txBody>
          <a:bodyPr wrap="square">
            <a:spAutoFit/>
          </a:bodyPr>
          <a:lstStyle/>
          <a:p>
            <a:pPr lvl="0"/>
            <a:endParaRPr lang="en-US" sz="1200" dirty="0" smtClean="0">
              <a:solidFill>
                <a:prstClr val="black"/>
              </a:solidFill>
            </a:endParaRPr>
          </a:p>
          <a:p>
            <a:pPr lvl="0"/>
            <a:endParaRPr lang="en-US" sz="1200" dirty="0" smtClean="0">
              <a:solidFill>
                <a:prstClr val="black"/>
              </a:solidFill>
            </a:endParaRPr>
          </a:p>
          <a:p>
            <a:pPr lvl="0"/>
            <a:endParaRPr lang="en-US" sz="1200" dirty="0">
              <a:solidFill>
                <a:prstClr val="black"/>
              </a:solidFill>
            </a:endParaRPr>
          </a:p>
        </p:txBody>
      </p:sp>
      <p:sp>
        <p:nvSpPr>
          <p:cNvPr id="6" name="Rectangle 5"/>
          <p:cNvSpPr/>
          <p:nvPr/>
        </p:nvSpPr>
        <p:spPr>
          <a:xfrm>
            <a:off x="861392" y="1059421"/>
            <a:ext cx="7675218" cy="3108543"/>
          </a:xfrm>
          <a:prstGeom prst="rect">
            <a:avLst/>
          </a:prstGeom>
        </p:spPr>
        <p:txBody>
          <a:bodyPr wrap="square">
            <a:spAutoFit/>
          </a:bodyPr>
          <a:lstStyle/>
          <a:p>
            <a:pPr lvl="1" algn="ctr"/>
            <a:r>
              <a:rPr lang="en-US" sz="1600" dirty="0" smtClean="0">
                <a:solidFill>
                  <a:prstClr val="black"/>
                </a:solidFill>
                <a:latin typeface="Comic Sans MS"/>
              </a:rPr>
              <a:t>Normal Entering - continued</a:t>
            </a:r>
            <a:endParaRPr lang="en-US" sz="1200" dirty="0" smtClean="0">
              <a:solidFill>
                <a:prstClr val="black"/>
              </a:solidFill>
              <a:latin typeface="Comic Sans MS"/>
            </a:endParaRPr>
          </a:p>
          <a:p>
            <a:pPr lvl="1"/>
            <a:r>
              <a:rPr lang="en-US" sz="1200" dirty="0" smtClean="0">
                <a:solidFill>
                  <a:prstClr val="black"/>
                </a:solidFill>
                <a:latin typeface="Comic Sans MS"/>
              </a:rPr>
              <a:t>	 </a:t>
            </a:r>
          </a:p>
          <a:p>
            <a:pPr marL="457200" lvl="2"/>
            <a:r>
              <a:rPr lang="en-US" sz="1200" dirty="0" smtClean="0">
                <a:solidFill>
                  <a:prstClr val="black"/>
                </a:solidFill>
                <a:latin typeface="Comic Sans MS"/>
              </a:rPr>
              <a:t>	As of this writing, it is possible but unusual for the automated air shower sequence to be dysfunctional, and thus there must be provision for a mechanism whereby one caught between the outer and the inner air shower doors is able to free oneself.  A Release Door button in this space between doors satisfies this need.  It is important that this button merely unsecure the outer door – but not by attempting to reset the air shower logic.  </a:t>
            </a:r>
          </a:p>
          <a:p>
            <a:pPr marL="457200" lvl="2"/>
            <a:r>
              <a:rPr lang="en-US" sz="1200" dirty="0" smtClean="0">
                <a:solidFill>
                  <a:prstClr val="black"/>
                </a:solidFill>
                <a:latin typeface="Comic Sans MS"/>
              </a:rPr>
              <a:t>	</a:t>
            </a:r>
          </a:p>
          <a:p>
            <a:pPr marL="457200" lvl="2"/>
            <a:r>
              <a:rPr lang="en-US" sz="1200" dirty="0" smtClean="0">
                <a:solidFill>
                  <a:prstClr val="black"/>
                </a:solidFill>
                <a:latin typeface="Comic Sans MS"/>
              </a:rPr>
              <a:t>	Thus the trapped person must exit the air shower, where a Reset Air Shower button is located that when pressed recycles the air shower controller, but does not trigger the entrance sequence.  This now untrapped person must initiate the entrance procedure again.  In the case of a qualified laser operator, swiping out may have to occur to align the access system with the location of the person.  In the case of non-qualified personnel, the RLO will need to be contacted again for the initiation of the opening sequence. </a:t>
            </a:r>
          </a:p>
          <a:p>
            <a:pPr marL="457200" lvl="2"/>
            <a:endParaRPr lang="en-US" sz="1200" dirty="0" smtClean="0">
              <a:solidFill>
                <a:prstClr val="black"/>
              </a:solidFill>
              <a:latin typeface="Comic Sans MS"/>
            </a:endParaRPr>
          </a:p>
          <a:p>
            <a:pPr lvl="2"/>
            <a:r>
              <a:rPr lang="en-US" sz="1200" dirty="0" smtClean="0">
                <a:solidFill>
                  <a:prstClr val="black"/>
                </a:solidFill>
                <a:latin typeface="Comic Sans MS"/>
              </a:rPr>
              <a:t>	</a:t>
            </a:r>
            <a:endParaRPr lang="en-US" sz="1200" dirty="0">
              <a:solidFill>
                <a:prstClr val="black"/>
              </a:solidFill>
              <a:latin typeface="Comic Sans MS"/>
            </a:endParaRPr>
          </a:p>
        </p:txBody>
      </p:sp>
    </p:spTree>
    <p:extLst>
      <p:ext uri="{BB962C8B-B14F-4D97-AF65-F5344CB8AC3E}">
        <p14:creationId xmlns:p14="http://schemas.microsoft.com/office/powerpoint/2010/main" val="33556297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1"/>
          <p:cNvSpPr>
            <a:spLocks noGrp="1"/>
          </p:cNvSpPr>
          <p:nvPr>
            <p:ph type="title"/>
          </p:nvPr>
        </p:nvSpPr>
        <p:spPr>
          <a:xfrm>
            <a:off x="1725613" y="274638"/>
            <a:ext cx="6961187" cy="406400"/>
          </a:xfrm>
        </p:spPr>
        <p:txBody>
          <a:bodyPr/>
          <a:lstStyle/>
          <a:p>
            <a:r>
              <a:rPr lang="en-US" dirty="0" smtClean="0"/>
              <a:t>LAE Access – Narrative 3</a:t>
            </a:r>
          </a:p>
        </p:txBody>
      </p:sp>
      <p:sp>
        <p:nvSpPr>
          <p:cNvPr id="3076"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8112EE91-D222-40B1-B32C-450EA3FB3CFD}" type="slidenum">
              <a:rPr lang="en-US" smtClean="0">
                <a:solidFill>
                  <a:srgbClr val="898989"/>
                </a:solidFill>
                <a:latin typeface="Calibri" pitchFamily="34" charset="0"/>
              </a:rPr>
              <a:pPr eaLnBrk="1" hangingPunct="1"/>
              <a:t>9</a:t>
            </a:fld>
            <a:endParaRPr lang="en-US" smtClean="0">
              <a:solidFill>
                <a:srgbClr val="898989"/>
              </a:solidFill>
              <a:latin typeface="Calibri" pitchFamily="34" charset="0"/>
            </a:endParaRPr>
          </a:p>
        </p:txBody>
      </p:sp>
      <p:sp>
        <p:nvSpPr>
          <p:cNvPr id="16" name="Date Placeholder 15"/>
          <p:cNvSpPr>
            <a:spLocks noGrp="1"/>
          </p:cNvSpPr>
          <p:nvPr>
            <p:ph type="dt" sz="quarter" idx="10"/>
          </p:nvPr>
        </p:nvSpPr>
        <p:spPr/>
        <p:txBody>
          <a:bodyPr/>
          <a:lstStyle/>
          <a:p>
            <a:pPr>
              <a:defRPr/>
            </a:pPr>
            <a:r>
              <a:rPr lang="en-US" smtClean="0"/>
              <a:t>LIGO-G1200555-V2</a:t>
            </a:r>
            <a:endParaRPr lang="en-US"/>
          </a:p>
        </p:txBody>
      </p:sp>
      <p:sp>
        <p:nvSpPr>
          <p:cNvPr id="5" name="Rectangle 4"/>
          <p:cNvSpPr/>
          <p:nvPr/>
        </p:nvSpPr>
        <p:spPr>
          <a:xfrm>
            <a:off x="1100379" y="728870"/>
            <a:ext cx="7245457" cy="646331"/>
          </a:xfrm>
          <a:prstGeom prst="rect">
            <a:avLst/>
          </a:prstGeom>
        </p:spPr>
        <p:txBody>
          <a:bodyPr wrap="square">
            <a:spAutoFit/>
          </a:bodyPr>
          <a:lstStyle/>
          <a:p>
            <a:pPr lvl="0"/>
            <a:endParaRPr lang="en-US" sz="1200" dirty="0" smtClean="0">
              <a:solidFill>
                <a:prstClr val="black"/>
              </a:solidFill>
            </a:endParaRPr>
          </a:p>
          <a:p>
            <a:pPr lvl="0"/>
            <a:endParaRPr lang="en-US" sz="1200" dirty="0" smtClean="0">
              <a:solidFill>
                <a:prstClr val="black"/>
              </a:solidFill>
            </a:endParaRPr>
          </a:p>
          <a:p>
            <a:pPr lvl="0"/>
            <a:endParaRPr lang="en-US" sz="1200" dirty="0">
              <a:solidFill>
                <a:prstClr val="black"/>
              </a:solidFill>
            </a:endParaRPr>
          </a:p>
        </p:txBody>
      </p:sp>
      <p:sp>
        <p:nvSpPr>
          <p:cNvPr id="7" name="Rectangle 6"/>
          <p:cNvSpPr/>
          <p:nvPr/>
        </p:nvSpPr>
        <p:spPr>
          <a:xfrm>
            <a:off x="1314174" y="1037333"/>
            <a:ext cx="6968435" cy="3847207"/>
          </a:xfrm>
          <a:prstGeom prst="rect">
            <a:avLst/>
          </a:prstGeom>
        </p:spPr>
        <p:txBody>
          <a:bodyPr wrap="square">
            <a:spAutoFit/>
          </a:bodyPr>
          <a:lstStyle/>
          <a:p>
            <a:pPr lvl="1" algn="ctr"/>
            <a:r>
              <a:rPr lang="en-US" sz="1600" dirty="0" smtClean="0">
                <a:solidFill>
                  <a:prstClr val="black"/>
                </a:solidFill>
                <a:latin typeface="Comic Sans MS"/>
              </a:rPr>
              <a:t>Emergency Entering</a:t>
            </a:r>
          </a:p>
          <a:p>
            <a:endParaRPr lang="en-US" sz="1200" dirty="0" smtClean="0">
              <a:solidFill>
                <a:prstClr val="black"/>
              </a:solidFill>
              <a:latin typeface="Comic Sans MS"/>
            </a:endParaRPr>
          </a:p>
          <a:p>
            <a:r>
              <a:rPr lang="en-US" sz="1200" dirty="0" smtClean="0">
                <a:solidFill>
                  <a:prstClr val="black"/>
                </a:solidFill>
                <a:latin typeface="Comic Sans MS"/>
              </a:rPr>
              <a:t>     	When an emergency arises, it is possible to enter </a:t>
            </a:r>
            <a:r>
              <a:rPr lang="en-US" sz="1200" dirty="0" smtClean="0">
                <a:solidFill>
                  <a:prstClr val="black"/>
                </a:solidFill>
                <a:latin typeface="Comic Sans MS"/>
              </a:rPr>
              <a:t>an enclosure without </a:t>
            </a:r>
            <a:r>
              <a:rPr lang="en-US" sz="1200" dirty="0" smtClean="0">
                <a:solidFill>
                  <a:prstClr val="black"/>
                </a:solidFill>
                <a:latin typeface="Comic Sans MS"/>
              </a:rPr>
              <a:t>the need for keys or cards by pressing an E-Stop button. </a:t>
            </a:r>
            <a:r>
              <a:rPr lang="en-US" sz="1200" dirty="0" smtClean="0">
                <a:latin typeface="Comic Sans MS"/>
              </a:rPr>
              <a:t>E-Stop buttons are RED mushroom buttons.  They are located in a variety of places.  If ANY E-Stop is pressed, ALL interferometer lasers are made incapable of lasing, including those at the End Stations</a:t>
            </a:r>
            <a:r>
              <a:rPr lang="en-US" sz="1200" dirty="0" smtClean="0">
                <a:latin typeface="Comic Sans MS"/>
              </a:rPr>
              <a:t>.  Lasers in enclosures will have their interloc</a:t>
            </a:r>
            <a:r>
              <a:rPr lang="en-US" sz="1200" dirty="0" smtClean="0">
                <a:latin typeface="Comic Sans MS"/>
              </a:rPr>
              <a:t>ks broken, causing them to cease lasing.  Doors on all enclosures will all be unlocked.</a:t>
            </a:r>
            <a:endParaRPr lang="en-US" sz="1200" dirty="0" smtClean="0">
              <a:latin typeface="Comic Sans MS"/>
            </a:endParaRPr>
          </a:p>
          <a:p>
            <a:endParaRPr lang="en-US" sz="1200" dirty="0" smtClean="0">
              <a:latin typeface="Comic Sans MS"/>
            </a:endParaRPr>
          </a:p>
          <a:p>
            <a:r>
              <a:rPr lang="en-US" sz="1200" dirty="0" smtClean="0">
                <a:latin typeface="Comic Sans MS"/>
              </a:rPr>
              <a:t>	When a corner station E-Stop is pressed, the LVEA entrance door, the LVEA man door, the LDR door, </a:t>
            </a:r>
            <a:r>
              <a:rPr lang="en-US" sz="1200" dirty="0" smtClean="0">
                <a:latin typeface="Comic Sans MS"/>
              </a:rPr>
              <a:t>and ALL </a:t>
            </a:r>
            <a:r>
              <a:rPr lang="en-US" sz="1200" dirty="0" smtClean="0">
                <a:latin typeface="Comic Sans MS"/>
              </a:rPr>
              <a:t>LAE </a:t>
            </a:r>
            <a:r>
              <a:rPr lang="en-US" sz="1200" dirty="0" smtClean="0">
                <a:latin typeface="Comic Sans MS"/>
              </a:rPr>
              <a:t>doors </a:t>
            </a:r>
            <a:r>
              <a:rPr lang="en-US" sz="1200" dirty="0" smtClean="0">
                <a:latin typeface="Comic Sans MS"/>
              </a:rPr>
              <a:t>will be unsecured allowing them to be opened from the outside without key or card</a:t>
            </a:r>
            <a:r>
              <a:rPr lang="en-US" sz="1200" dirty="0" smtClean="0">
                <a:latin typeface="Comic Sans MS"/>
              </a:rPr>
              <a:t>.  All tables and enclosures are isolated from the IFO and their doors may be opened without keys or cards.</a:t>
            </a:r>
            <a:endParaRPr lang="en-US" sz="1200" dirty="0" smtClean="0">
              <a:latin typeface="Comic Sans MS"/>
            </a:endParaRPr>
          </a:p>
          <a:p>
            <a:endParaRPr lang="en-US" sz="1200" dirty="0" smtClean="0">
              <a:latin typeface="Comic Sans MS"/>
            </a:endParaRPr>
          </a:p>
          <a:p>
            <a:r>
              <a:rPr lang="en-US" sz="1200" dirty="0" smtClean="0">
                <a:latin typeface="Comic Sans MS"/>
              </a:rPr>
              <a:t>	The End Station VEA doors are unsecured only when the E-Stop button located in that VEA is pressed,  while the Corner Station Doors are unaffected</a:t>
            </a:r>
            <a:r>
              <a:rPr lang="en-US" sz="1200" dirty="0" smtClean="0">
                <a:solidFill>
                  <a:prstClr val="black"/>
                </a:solidFill>
                <a:latin typeface="Comic Sans MS"/>
              </a:rPr>
              <a:t>.</a:t>
            </a:r>
          </a:p>
          <a:p>
            <a:endParaRPr lang="en-US" sz="1200" dirty="0" smtClean="0">
              <a:solidFill>
                <a:prstClr val="black"/>
              </a:solidFill>
              <a:latin typeface="Comic Sans MS"/>
            </a:endParaRPr>
          </a:p>
          <a:p>
            <a:r>
              <a:rPr lang="en-US" sz="1200" dirty="0" smtClean="0">
                <a:solidFill>
                  <a:prstClr val="black"/>
                </a:solidFill>
                <a:latin typeface="Comic Sans MS"/>
              </a:rPr>
              <a:t>	 If an E-Stop button is pressed, there will be an investigation.  All pertinent authorities will be notified, and work will stop until the emergency is resolved satisfactorily.</a:t>
            </a:r>
          </a:p>
          <a:p>
            <a:endParaRPr lang="en-US" sz="1200" dirty="0" smtClean="0">
              <a:solidFill>
                <a:prstClr val="black"/>
              </a:solidFill>
              <a:latin typeface="Comic Sans MS"/>
            </a:endParaRPr>
          </a:p>
        </p:txBody>
      </p:sp>
    </p:spTree>
    <p:extLst>
      <p:ext uri="{BB962C8B-B14F-4D97-AF65-F5344CB8AC3E}">
        <p14:creationId xmlns:p14="http://schemas.microsoft.com/office/powerpoint/2010/main" val="3355629711"/>
      </p:ext>
    </p:extLst>
  </p:cSld>
  <p:clrMapOvr>
    <a:masterClrMapping/>
  </p:clrMapOvr>
</p:sld>
</file>

<file path=ppt/theme/theme1.xml><?xml version="1.0" encoding="utf-8"?>
<a:theme xmlns:a="http://schemas.openxmlformats.org/drawingml/2006/main" name="LIGO-dl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3">
            <a:lumMod val="40000"/>
            <a:lumOff val="60000"/>
          </a:schemeClr>
        </a:solidFill>
        <a:ln w="3175">
          <a:solidFill>
            <a:schemeClr val="tx1"/>
          </a:solidFill>
        </a:ln>
      </a:spPr>
      <a:bodyPr anchor="ctr"/>
      <a:lstStyle>
        <a:defPPr algn="ctr" fontAlgn="auto">
          <a:spcBef>
            <a:spcPts val="0"/>
          </a:spcBef>
          <a:spcAft>
            <a:spcPts val="0"/>
          </a:spcAft>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79933</TotalTime>
  <Words>1056</Words>
  <Application>Microsoft Office PowerPoint</Application>
  <PresentationFormat>On-screen Show (4:3)</PresentationFormat>
  <Paragraphs>451</Paragraphs>
  <Slides>23</Slides>
  <Notes>21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5" baseType="lpstr">
      <vt:lpstr>LIGO-dlk</vt:lpstr>
      <vt:lpstr>Photo Editor Photo</vt:lpstr>
      <vt:lpstr>LAE Access Discussion</vt:lpstr>
      <vt:lpstr>LAE Access Outline</vt:lpstr>
      <vt:lpstr>LAE Access - RLO Emphasis</vt:lpstr>
      <vt:lpstr>LAE – Entering Flowchart</vt:lpstr>
      <vt:lpstr>LAE – Exiting Flowchart</vt:lpstr>
      <vt:lpstr>LAE – E-Stop Flowchart</vt:lpstr>
      <vt:lpstr>LAE Access – Narrative 1</vt:lpstr>
      <vt:lpstr>LAE Access – Narrative 2</vt:lpstr>
      <vt:lpstr>LAE Access – Narrative 3</vt:lpstr>
      <vt:lpstr>LAE Access – Narrative 4</vt:lpstr>
      <vt:lpstr>LAE Access – Narrative 5</vt:lpstr>
      <vt:lpstr>LAE Access – Narrative 6</vt:lpstr>
      <vt:lpstr>E-Stop Locations (ALL Lasers Shut Off)</vt:lpstr>
      <vt:lpstr>LAE Button Locations</vt:lpstr>
      <vt:lpstr>Tables and Enclosures Discussion</vt:lpstr>
      <vt:lpstr>Table or Enclosure - Entering Flowchart</vt:lpstr>
      <vt:lpstr>Table or Enclosure – Exiting Flowchart</vt:lpstr>
      <vt:lpstr>Table or Enclosure – E-Stop Flowchart</vt:lpstr>
      <vt:lpstr>Table or Enclosure Access – Narrative 1</vt:lpstr>
      <vt:lpstr>Table or Enclosure Access – Narrative 2</vt:lpstr>
      <vt:lpstr>Table or Enclosure Access – Narrative 3</vt:lpstr>
      <vt:lpstr>Table or Enclosure Access – Narrative 4</vt:lpstr>
      <vt:lpstr>Table or Enclosure Access – Narrative 5</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 L Kinzel</dc:creator>
  <cp:lastModifiedBy>David Kinzel</cp:lastModifiedBy>
  <cp:revision>192</cp:revision>
  <cp:lastPrinted>2012-05-11T16:18:39Z</cp:lastPrinted>
  <dcterms:created xsi:type="dcterms:W3CDTF">2012-05-11T13:21:37Z</dcterms:created>
  <dcterms:modified xsi:type="dcterms:W3CDTF">2012-05-25T13:08:42Z</dcterms:modified>
</cp:coreProperties>
</file>