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54"/>
  </p:notesMasterIdLst>
  <p:sldIdLst>
    <p:sldId id="256" r:id="rId2"/>
    <p:sldId id="274" r:id="rId3"/>
    <p:sldId id="258" r:id="rId4"/>
    <p:sldId id="279" r:id="rId5"/>
    <p:sldId id="298" r:id="rId6"/>
    <p:sldId id="273" r:id="rId7"/>
    <p:sldId id="257" r:id="rId8"/>
    <p:sldId id="276" r:id="rId9"/>
    <p:sldId id="285" r:id="rId10"/>
    <p:sldId id="272" r:id="rId11"/>
    <p:sldId id="275" r:id="rId12"/>
    <p:sldId id="292" r:id="rId13"/>
    <p:sldId id="271" r:id="rId14"/>
    <p:sldId id="315" r:id="rId15"/>
    <p:sldId id="316" r:id="rId16"/>
    <p:sldId id="317" r:id="rId17"/>
    <p:sldId id="313" r:id="rId18"/>
    <p:sldId id="318" r:id="rId19"/>
    <p:sldId id="319" r:id="rId20"/>
    <p:sldId id="321" r:id="rId21"/>
    <p:sldId id="320" r:id="rId22"/>
    <p:sldId id="305" r:id="rId23"/>
    <p:sldId id="322" r:id="rId24"/>
    <p:sldId id="323" r:id="rId25"/>
    <p:sldId id="324" r:id="rId26"/>
    <p:sldId id="293" r:id="rId27"/>
    <p:sldId id="294" r:id="rId28"/>
    <p:sldId id="295" r:id="rId29"/>
    <p:sldId id="283" r:id="rId30"/>
    <p:sldId id="264" r:id="rId31"/>
    <p:sldId id="265" r:id="rId32"/>
    <p:sldId id="267" r:id="rId33"/>
    <p:sldId id="286" r:id="rId34"/>
    <p:sldId id="287" r:id="rId35"/>
    <p:sldId id="288" r:id="rId36"/>
    <p:sldId id="289" r:id="rId37"/>
    <p:sldId id="290" r:id="rId38"/>
    <p:sldId id="291" r:id="rId39"/>
    <p:sldId id="300" r:id="rId40"/>
    <p:sldId id="303" r:id="rId41"/>
    <p:sldId id="312" r:id="rId42"/>
    <p:sldId id="306" r:id="rId43"/>
    <p:sldId id="269" r:id="rId44"/>
    <p:sldId id="307" r:id="rId45"/>
    <p:sldId id="325" r:id="rId46"/>
    <p:sldId id="270" r:id="rId47"/>
    <p:sldId id="304" r:id="rId48"/>
    <p:sldId id="326" r:id="rId49"/>
    <p:sldId id="310" r:id="rId50"/>
    <p:sldId id="327" r:id="rId51"/>
    <p:sldId id="311" r:id="rId52"/>
    <p:sldId id="301" r:id="rId53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50" d="100"/>
          <a:sy n="50" d="100"/>
        </p:scale>
        <p:origin x="-756" y="30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F605D-5DD8-4F8D-8CE2-71D302B7F7F8}" type="datetimeFigureOut">
              <a:rPr lang="en-GB" smtClean="0"/>
              <a:t>07/05/2012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C263A-8AD1-47D5-A1E0-8F563D5B99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85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C263A-8AD1-47D5-A1E0-8F563D5B994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055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C263A-8AD1-47D5-A1E0-8F563D5B994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556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C263A-8AD1-47D5-A1E0-8F563D5B994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404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C263A-8AD1-47D5-A1E0-8F563D5B994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012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C263A-8AD1-47D5-A1E0-8F563D5B994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467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C263A-8AD1-47D5-A1E0-8F563D5B994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8985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C263A-8AD1-47D5-A1E0-8F563D5B994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4044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C263A-8AD1-47D5-A1E0-8F563D5B994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2767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C263A-8AD1-47D5-A1E0-8F563D5B994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7281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C263A-8AD1-47D5-A1E0-8F563D5B994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9186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C263A-8AD1-47D5-A1E0-8F563D5B994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91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C263A-8AD1-47D5-A1E0-8F563D5B994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0749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C263A-8AD1-47D5-A1E0-8F563D5B994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9501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C263A-8AD1-47D5-A1E0-8F563D5B994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8498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C263A-8AD1-47D5-A1E0-8F563D5B994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5180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C263A-8AD1-47D5-A1E0-8F563D5B994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7898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C263A-8AD1-47D5-A1E0-8F563D5B994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9936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C263A-8AD1-47D5-A1E0-8F563D5B994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2624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C263A-8AD1-47D5-A1E0-8F563D5B994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8197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C263A-8AD1-47D5-A1E0-8F563D5B994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2062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C263A-8AD1-47D5-A1E0-8F563D5B994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935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C263A-8AD1-47D5-A1E0-8F563D5B994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883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C263A-8AD1-47D5-A1E0-8F563D5B994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2796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C263A-8AD1-47D5-A1E0-8F563D5B994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5318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C263A-8AD1-47D5-A1E0-8F563D5B994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2669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C263A-8AD1-47D5-A1E0-8F563D5B994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457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C263A-8AD1-47D5-A1E0-8F563D5B994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9587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C263A-8AD1-47D5-A1E0-8F563D5B994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5302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C263A-8AD1-47D5-A1E0-8F563D5B994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8086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C263A-8AD1-47D5-A1E0-8F563D5B994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0877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C263A-8AD1-47D5-A1E0-8F563D5B994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7351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C263A-8AD1-47D5-A1E0-8F563D5B994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4432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C263A-8AD1-47D5-A1E0-8F563D5B994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207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C263A-8AD1-47D5-A1E0-8F563D5B994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7890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C263A-8AD1-47D5-A1E0-8F563D5B994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4974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C263A-8AD1-47D5-A1E0-8F563D5B994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9510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C263A-8AD1-47D5-A1E0-8F563D5B994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8298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C263A-8AD1-47D5-A1E0-8F563D5B994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71536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C263A-8AD1-47D5-A1E0-8F563D5B994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60959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C263A-8AD1-47D5-A1E0-8F563D5B994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34213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C263A-8AD1-47D5-A1E0-8F563D5B994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90988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C263A-8AD1-47D5-A1E0-8F563D5B994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97940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C263A-8AD1-47D5-A1E0-8F563D5B9940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90431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C263A-8AD1-47D5-A1E0-8F563D5B994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396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C263A-8AD1-47D5-A1E0-8F563D5B994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7950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C263A-8AD1-47D5-A1E0-8F563D5B9940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45653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C263A-8AD1-47D5-A1E0-8F563D5B9940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27320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C263A-8AD1-47D5-A1E0-8F563D5B9940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496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C263A-8AD1-47D5-A1E0-8F563D5B994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074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C263A-8AD1-47D5-A1E0-8F563D5B994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333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C263A-8AD1-47D5-A1E0-8F563D5B994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193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C263A-8AD1-47D5-A1E0-8F563D5B994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429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-76225"/>
            <a:ext cx="11709400" cy="2144713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Line 1"/>
          <p:cNvSpPr>
            <a:spLocks noChangeShapeType="1"/>
          </p:cNvSpPr>
          <p:nvPr userDrawn="1"/>
        </p:nvSpPr>
        <p:spPr bwMode="auto">
          <a:xfrm>
            <a:off x="0" y="1924472"/>
            <a:ext cx="7732713" cy="3175"/>
          </a:xfrm>
          <a:prstGeom prst="line">
            <a:avLst/>
          </a:prstGeom>
          <a:noFill/>
          <a:ln w="25400">
            <a:solidFill>
              <a:schemeClr val="bg1">
                <a:alpha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50800" dir="2700000" algn="ctr" rotWithShape="0">
              <a:schemeClr val="bg1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21744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647700" y="130175"/>
            <a:ext cx="11709400" cy="214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108599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47700" y="2273300"/>
            <a:ext cx="11709400" cy="748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108599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</p:sldLayoutIdLst>
  <p:transition spd="med"/>
  <p:hf hdr="0" dt="0"/>
  <p:txStyles>
    <p:titleStyle>
      <a:lvl1pPr marL="6350" algn="ctr" rtl="0" fontAlgn="base">
        <a:spcBef>
          <a:spcPct val="0"/>
        </a:spcBef>
        <a:spcAft>
          <a:spcPct val="0"/>
        </a:spcAft>
        <a:defRPr sz="6200">
          <a:solidFill>
            <a:srgbClr val="EAEAEA"/>
          </a:solidFill>
          <a:latin typeface="+mj-lt"/>
          <a:ea typeface="+mj-ea"/>
          <a:cs typeface="+mj-cs"/>
          <a:sym typeface="Gill Sans" charset="0"/>
        </a:defRPr>
      </a:lvl1pPr>
      <a:lvl2pPr marL="6350" algn="ctr" rtl="0" fontAlgn="base">
        <a:spcBef>
          <a:spcPct val="0"/>
        </a:spcBef>
        <a:spcAft>
          <a:spcPct val="0"/>
        </a:spcAft>
        <a:defRPr sz="6200">
          <a:solidFill>
            <a:srgbClr val="EAEAEA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marL="6350" algn="ctr" rtl="0" fontAlgn="base">
        <a:spcBef>
          <a:spcPct val="0"/>
        </a:spcBef>
        <a:spcAft>
          <a:spcPct val="0"/>
        </a:spcAft>
        <a:defRPr sz="6200">
          <a:solidFill>
            <a:srgbClr val="EAEAEA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marL="6350" algn="ctr" rtl="0" fontAlgn="base">
        <a:spcBef>
          <a:spcPct val="0"/>
        </a:spcBef>
        <a:spcAft>
          <a:spcPct val="0"/>
        </a:spcAft>
        <a:defRPr sz="6200">
          <a:solidFill>
            <a:srgbClr val="EAEAEA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marL="6350" algn="ctr" rtl="0" fontAlgn="base">
        <a:spcBef>
          <a:spcPct val="0"/>
        </a:spcBef>
        <a:spcAft>
          <a:spcPct val="0"/>
        </a:spcAft>
        <a:defRPr sz="6200">
          <a:solidFill>
            <a:srgbClr val="EAEAEA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63550" algn="ctr" rtl="0" fontAlgn="base">
        <a:spcBef>
          <a:spcPct val="0"/>
        </a:spcBef>
        <a:spcAft>
          <a:spcPct val="0"/>
        </a:spcAft>
        <a:defRPr sz="6200">
          <a:solidFill>
            <a:srgbClr val="EAEAEA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20750" algn="ctr" rtl="0" fontAlgn="base">
        <a:spcBef>
          <a:spcPct val="0"/>
        </a:spcBef>
        <a:spcAft>
          <a:spcPct val="0"/>
        </a:spcAft>
        <a:defRPr sz="6200">
          <a:solidFill>
            <a:srgbClr val="EAEAEA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7950" algn="ctr" rtl="0" fontAlgn="base">
        <a:spcBef>
          <a:spcPct val="0"/>
        </a:spcBef>
        <a:spcAft>
          <a:spcPct val="0"/>
        </a:spcAft>
        <a:defRPr sz="6200">
          <a:solidFill>
            <a:srgbClr val="EAEAEA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35150" algn="ctr" rtl="0" fontAlgn="base">
        <a:spcBef>
          <a:spcPct val="0"/>
        </a:spcBef>
        <a:spcAft>
          <a:spcPct val="0"/>
        </a:spcAft>
        <a:defRPr sz="6200">
          <a:solidFill>
            <a:srgbClr val="EAEAEA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82588" indent="-342900" algn="l" rtl="0" fontAlgn="base">
        <a:spcBef>
          <a:spcPts val="1100"/>
        </a:spcBef>
        <a:spcAft>
          <a:spcPct val="0"/>
        </a:spcAft>
        <a:buSzPct val="100000"/>
        <a:buFont typeface="Gill Sans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31838" indent="-285750" algn="l" rtl="0" fontAlgn="base">
        <a:spcBef>
          <a:spcPts val="1000"/>
        </a:spcBef>
        <a:spcAft>
          <a:spcPct val="0"/>
        </a:spcAft>
        <a:buSzPct val="100000"/>
        <a:buFont typeface="Gill Sans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31888" indent="-228600" algn="l" rtl="0" fontAlgn="base">
        <a:spcBef>
          <a:spcPts val="800"/>
        </a:spcBef>
        <a:spcAft>
          <a:spcPct val="0"/>
        </a:spcAft>
        <a:buSzPct val="100000"/>
        <a:buFont typeface="Gill Sans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89088" indent="-228600" algn="l" rtl="0" fontAlgn="base">
        <a:spcBef>
          <a:spcPts val="700"/>
        </a:spcBef>
        <a:spcAft>
          <a:spcPct val="0"/>
        </a:spcAft>
        <a:buSzPct val="100000"/>
        <a:buFont typeface="Gill Sans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46288" indent="-228600" algn="l" rtl="0" fontAlgn="base">
        <a:spcBef>
          <a:spcPts val="700"/>
        </a:spcBef>
        <a:spcAft>
          <a:spcPct val="0"/>
        </a:spcAft>
        <a:buSzPct val="100000"/>
        <a:buFont typeface="Gill Sans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03488" indent="-228600" algn="l" rtl="0" fontAlgn="base">
        <a:spcBef>
          <a:spcPts val="700"/>
        </a:spcBef>
        <a:spcAft>
          <a:spcPct val="0"/>
        </a:spcAft>
        <a:buSzPct val="100000"/>
        <a:buFont typeface="Gill Sans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60688" indent="-228600" algn="l" rtl="0" fontAlgn="base">
        <a:spcBef>
          <a:spcPts val="700"/>
        </a:spcBef>
        <a:spcAft>
          <a:spcPct val="0"/>
        </a:spcAft>
        <a:buSzPct val="100000"/>
        <a:buFont typeface="Gill Sans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417888" indent="-228600" algn="l" rtl="0" fontAlgn="base">
        <a:spcBef>
          <a:spcPts val="700"/>
        </a:spcBef>
        <a:spcAft>
          <a:spcPct val="0"/>
        </a:spcAft>
        <a:buSzPct val="100000"/>
        <a:buFont typeface="Gill Sans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75088" indent="-228600" algn="l" rtl="0" fontAlgn="base">
        <a:spcBef>
          <a:spcPts val="700"/>
        </a:spcBef>
        <a:spcAft>
          <a:spcPct val="0"/>
        </a:spcAft>
        <a:buSzPct val="100000"/>
        <a:buFont typeface="Gill Sans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png"/><Relationship Id="rId9" Type="http://schemas.openxmlformats.org/officeDocument/2006/relationships/image" Target="../media/image5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hyperlink" Target="http://chandra.harvard.edu/" TargetMode="External"/><Relationship Id="rId4" Type="http://schemas.openxmlformats.org/officeDocument/2006/relationships/hyperlink" Target="http://phyastweb.la.asu.edu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1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1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5" Type="http://schemas.openxmlformats.org/officeDocument/2006/relationships/image" Target="../media/image1.jpeg"/><Relationship Id="rId4" Type="http://schemas.openxmlformats.org/officeDocument/2006/relationships/image" Target="../media/image9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9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9.png"/><Relationship Id="rId4" Type="http://schemas.openxmlformats.org/officeDocument/2006/relationships/image" Target="../media/image1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720" y="2149004"/>
            <a:ext cx="12241360" cy="3663900"/>
          </a:xfrm>
          <a:ln/>
        </p:spPr>
        <p:txBody>
          <a:bodyPr/>
          <a:lstStyle/>
          <a:p>
            <a:r>
              <a:rPr lang="en-US" sz="7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7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ravitational </a:t>
            </a:r>
            <a:r>
              <a:rPr lang="en-US" sz="7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waves from </a:t>
            </a:r>
            <a:r>
              <a:rPr lang="en-US" sz="7000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known</a:t>
            </a:r>
            <a:r>
              <a:rPr lang="en-US" sz="7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7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pulsars: past searches and future prospects</a:t>
            </a:r>
            <a:endParaRPr lang="en-US" sz="7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1270000" y="6028928"/>
            <a:ext cx="10464800" cy="1943100"/>
          </a:xfrm>
          <a:ln/>
        </p:spPr>
        <p:txBody>
          <a:bodyPr/>
          <a:lstStyle/>
          <a:p>
            <a:pPr marL="39688" indent="0" algn="ctr">
              <a:buNone/>
            </a:pPr>
            <a:r>
              <a:rPr lang="en-US" sz="3400" dirty="0">
                <a:solidFill>
                  <a:schemeClr val="bg1"/>
                </a:solidFill>
              </a:rPr>
              <a:t>Matthew </a:t>
            </a:r>
            <a:r>
              <a:rPr lang="en-US" sz="3400" dirty="0" smtClean="0">
                <a:solidFill>
                  <a:schemeClr val="bg1"/>
                </a:solidFill>
              </a:rPr>
              <a:t>Pitkin (on behalf of the LIGO Scientific Collaboration &amp; Virgo Collaboration)</a:t>
            </a:r>
            <a:endParaRPr lang="en-US" sz="3400" dirty="0">
              <a:solidFill>
                <a:schemeClr val="bg1"/>
              </a:solidFill>
            </a:endParaRPr>
          </a:p>
          <a:p>
            <a:pPr marL="39688" indent="0" algn="ctr">
              <a:buNone/>
            </a:pPr>
            <a:r>
              <a:rPr lang="en-US" sz="3400" dirty="0">
                <a:solidFill>
                  <a:schemeClr val="bg1"/>
                </a:solidFill>
              </a:rPr>
              <a:t>University of </a:t>
            </a:r>
            <a:r>
              <a:rPr lang="en-US" sz="3400" dirty="0" smtClean="0">
                <a:solidFill>
                  <a:schemeClr val="bg1"/>
                </a:solidFill>
              </a:rPr>
              <a:t>Glasgow</a:t>
            </a:r>
          </a:p>
          <a:p>
            <a:pPr marL="39688" indent="0" algn="ctr">
              <a:buNone/>
            </a:pPr>
            <a:endParaRPr lang="en-US" sz="3400" dirty="0">
              <a:solidFill>
                <a:schemeClr val="bg1"/>
              </a:solidFill>
            </a:endParaRPr>
          </a:p>
          <a:p>
            <a:pPr marL="39688" indent="0" algn="ctr">
              <a:buNone/>
            </a:pPr>
            <a:r>
              <a:rPr lang="en-US" sz="3400" dirty="0">
                <a:solidFill>
                  <a:schemeClr val="bg1"/>
                </a:solidFill>
                <a:latin typeface="Courier New" charset="0"/>
                <a:cs typeface="Courier New" charset="0"/>
                <a:sym typeface="Courier New" charset="0"/>
              </a:rPr>
              <a:t>m</a:t>
            </a:r>
            <a:r>
              <a:rPr lang="en-US" sz="3400" dirty="0" smtClean="0">
                <a:solidFill>
                  <a:schemeClr val="bg1"/>
                </a:solidFill>
                <a:latin typeface="Courier New" charset="0"/>
                <a:cs typeface="Courier New" charset="0"/>
                <a:sym typeface="Courier New" charset="0"/>
              </a:rPr>
              <a:t>atthew.pitkin@glasgow.ac.uk</a:t>
            </a:r>
            <a:endParaRPr lang="en-US" sz="3400" dirty="0">
              <a:solidFill>
                <a:schemeClr val="bg1"/>
              </a:solidFill>
              <a:latin typeface="Courier New" charset="0"/>
              <a:sym typeface="Courier New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22336" y="9197280"/>
            <a:ext cx="33843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LIGO DCC G1200546</a:t>
            </a:r>
            <a:endParaRPr lang="en-GB" sz="2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Pulsars: spin-down limit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 smtClean="0"/>
              <a:t>Pulsars lose energy and slow down:</a:t>
            </a:r>
          </a:p>
          <a:p>
            <a:pPr lvl="1"/>
            <a:r>
              <a:rPr lang="en-GB" dirty="0" smtClean="0"/>
              <a:t>Magnetic dipole radiation</a:t>
            </a:r>
          </a:p>
          <a:p>
            <a:pPr lvl="1"/>
            <a:r>
              <a:rPr lang="en-GB" dirty="0" smtClean="0"/>
              <a:t>Particle acceleration</a:t>
            </a:r>
          </a:p>
          <a:p>
            <a:pPr lvl="1"/>
            <a:r>
              <a:rPr lang="en-GB" dirty="0" smtClean="0"/>
              <a:t>Gravitational radiation</a:t>
            </a:r>
          </a:p>
          <a:p>
            <a:r>
              <a:rPr lang="en-GB" sz="4000" dirty="0" smtClean="0"/>
              <a:t>Braking index </a:t>
            </a:r>
            <a:r>
              <a:rPr lang="en-GB" sz="40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sz="4000" dirty="0" smtClean="0"/>
              <a:t>:</a:t>
            </a:r>
          </a:p>
          <a:p>
            <a:pPr lvl="1"/>
            <a:r>
              <a:rPr lang="en-GB" dirty="0" smtClean="0"/>
              <a:t>3 for pure magnetic dipole</a:t>
            </a:r>
          </a:p>
          <a:p>
            <a:pPr lvl="1"/>
            <a:r>
              <a:rPr lang="en-GB" dirty="0" smtClean="0"/>
              <a:t>5 for pure gravitational radiation</a:t>
            </a:r>
          </a:p>
          <a:p>
            <a:r>
              <a:rPr lang="en-GB" sz="4000" dirty="0" smtClean="0"/>
              <a:t>Pulsars with measurable braking indices (only 4 or 5 objects) have </a:t>
            </a:r>
            <a:r>
              <a:rPr lang="en-GB" sz="40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sz="4000" dirty="0" smtClean="0"/>
              <a:t>&lt;3 suggesting some combination of processes </a:t>
            </a:r>
            <a:endParaRPr lang="en-GB" sz="4000" dirty="0"/>
          </a:p>
        </p:txBody>
      </p:sp>
      <p:graphicFrame>
        <p:nvGraphicFramePr>
          <p:cNvPr id="16389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678144"/>
              </p:ext>
            </p:extLst>
          </p:nvPr>
        </p:nvGraphicFramePr>
        <p:xfrm>
          <a:off x="8937625" y="3643313"/>
          <a:ext cx="4025900" cy="2717802"/>
        </p:xfrm>
        <a:graphic>
          <a:graphicData uri="http://schemas.openxmlformats.org/drawingml/2006/table">
            <a:tbl>
              <a:tblPr/>
              <a:tblGrid>
                <a:gridCol w="2012950"/>
                <a:gridCol w="2012950"/>
              </a:tblGrid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Gill Sans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cs typeface="Tahoma" charset="0"/>
                          <a:sym typeface="Tahoma" charset="0"/>
                        </a:rPr>
                        <a:t>Pulsar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Gill Sans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2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charset="0"/>
                          <a:cs typeface="Times" charset="0"/>
                          <a:sym typeface="Times" charset="0"/>
                        </a:rPr>
                        <a:t>n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Gill Sans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cs typeface="Tahoma" charset="0"/>
                          <a:sym typeface="Tahoma" charset="0"/>
                        </a:rPr>
                        <a:t>Crab pulsar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Gill Sans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cs typeface="Tahoma" charset="0"/>
                          <a:sym typeface="Tahoma" charset="0"/>
                        </a:rPr>
                        <a:t>2.51±0.01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Gill Sans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cs typeface="Tahoma" charset="0"/>
                          <a:sym typeface="Tahoma" charset="0"/>
                        </a:rPr>
                        <a:t>B0540-69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Gill Sans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cs typeface="Tahoma" charset="0"/>
                          <a:sym typeface="Tahoma" charset="0"/>
                        </a:rPr>
                        <a:t>2.28±0.02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Gill Sans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cs typeface="Tahoma" charset="0"/>
                          <a:sym typeface="Tahoma" charset="0"/>
                        </a:rPr>
                        <a:t>B1509-58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Gill Sans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cs typeface="Tahoma" charset="0"/>
                          <a:sym typeface="Tahoma" charset="0"/>
                        </a:rPr>
                        <a:t>2.837±0.001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Gill Sans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cs typeface="Tahoma" charset="0"/>
                          <a:sym typeface="Tahoma" charset="0"/>
                        </a:rPr>
                        <a:t>Vela pulsar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Gill Sans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cs typeface="Tahoma" charset="0"/>
                          <a:sym typeface="Tahoma" charset="0"/>
                        </a:rPr>
                        <a:t>1.4±0.2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27" name="Rectangle 43"/>
          <p:cNvSpPr>
            <a:spLocks/>
          </p:cNvSpPr>
          <p:nvPr/>
        </p:nvSpPr>
        <p:spPr bwMode="auto">
          <a:xfrm>
            <a:off x="9814768" y="6375400"/>
            <a:ext cx="313132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 algn="l"/>
            <a:r>
              <a:rPr lang="en-US" sz="17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from </a:t>
            </a:r>
            <a:r>
              <a:rPr lang="en-US" sz="17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Palomba</a:t>
            </a:r>
            <a:r>
              <a:rPr lang="en-US" sz="17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700" i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A&amp;A</a:t>
            </a:r>
            <a:r>
              <a:rPr lang="en-US" sz="17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7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354</a:t>
            </a:r>
            <a:r>
              <a:rPr lang="en-US" sz="17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2000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774208" y="5136562"/>
                <a:ext cx="2074094" cy="7123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sz="3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sz="3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</m:acc>
                      <m:r>
                        <a:rPr lang="en-GB" sz="38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38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𝑘</m:t>
                      </m:r>
                      <m:sSup>
                        <m:sSupPr>
                          <m:ctrlPr>
                            <a:rPr lang="en-GB" sz="3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3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GB" sz="3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38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208" y="5136562"/>
                <a:ext cx="2074094" cy="7123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878216" y="4786668"/>
                <a:ext cx="2019976" cy="14582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8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  <m:r>
                        <a:rPr lang="en-GB" sz="38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GB" sz="3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GB" sz="3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</m:t>
                          </m:r>
                          <m:acc>
                            <m:accPr>
                              <m:chr m:val="̈"/>
                              <m:ctrlPr>
                                <a:rPr lang="en-GB" sz="38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38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GB" sz="38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en-GB" sz="38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GB" sz="38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GB" sz="38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38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216" y="4786668"/>
                <a:ext cx="2019976" cy="145828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 rIns="166398"/>
          <a:lstStyle/>
          <a:p>
            <a:pPr marL="57150"/>
            <a:r>
              <a:rPr lang="en-US"/>
              <a:t>Pulsars: spin-down limit</a:t>
            </a:r>
          </a:p>
        </p:txBody>
      </p:sp>
      <p:sp>
        <p:nvSpPr>
          <p:cNvPr id="17411" name="Rectangle 3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 rIns="166398"/>
          <a:lstStyle/>
          <a:p>
            <a:r>
              <a:rPr lang="en-US" sz="2800" dirty="0" smtClean="0"/>
              <a:t>Assuming spin-down is all due gravitational waves we can set the so-called ‘spin-down limit’</a:t>
            </a:r>
            <a:endParaRPr lang="en-US" sz="2800" dirty="0"/>
          </a:p>
          <a:p>
            <a:endParaRPr lang="en-US" sz="3100" dirty="0"/>
          </a:p>
          <a:p>
            <a:endParaRPr lang="en-US" sz="3100" dirty="0"/>
          </a:p>
          <a:p>
            <a:endParaRPr lang="en-US" sz="3100" dirty="0"/>
          </a:p>
          <a:p>
            <a:endParaRPr lang="en-US" sz="3100" dirty="0"/>
          </a:p>
          <a:p>
            <a:endParaRPr lang="en-US" sz="3100" dirty="0"/>
          </a:p>
          <a:p>
            <a:endParaRPr lang="en-US" sz="3100" dirty="0"/>
          </a:p>
          <a:p>
            <a:endParaRPr lang="en-US" sz="3100" dirty="0"/>
          </a:p>
          <a:p>
            <a:r>
              <a:rPr lang="en-US" sz="2800" dirty="0"/>
              <a:t>For most millisecond pulsars (with very small spin-downs) this number is small and well below current sensitivities (but not future observatories)</a:t>
            </a:r>
          </a:p>
          <a:p>
            <a:r>
              <a:rPr lang="en-US" sz="2800" dirty="0"/>
              <a:t>For several young pulsars we can approach, or beat this limit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3046016" y="3364632"/>
            <a:ext cx="6915348" cy="556664"/>
          </a:xfrm>
          <a:prstGeom prst="rect">
            <a:avLst/>
          </a:prstGeom>
          <a:noFill/>
          <a:ln w="12700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70C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8000" tIns="108000" rIns="108000" bIns="108000">
            <a:spAutoFit/>
          </a:bodyPr>
          <a:lstStyle/>
          <a:p>
            <a:pPr marL="57150"/>
            <a:r>
              <a:rPr lang="en-US" sz="2200" i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spin-down luminosity</a:t>
            </a:r>
            <a:r>
              <a:rPr lang="en-US" sz="2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= </a:t>
            </a:r>
            <a:r>
              <a:rPr lang="en-US" sz="2200" i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gravitational wave luminosity</a:t>
            </a: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 flipH="1">
            <a:off x="7158038" y="5397500"/>
            <a:ext cx="287337" cy="439738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16" name="Rectangle 8"/>
          <p:cNvSpPr>
            <a:spLocks/>
          </p:cNvSpPr>
          <p:nvPr/>
        </p:nvSpPr>
        <p:spPr bwMode="auto">
          <a:xfrm>
            <a:off x="5753100" y="5880100"/>
            <a:ext cx="25301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 algn="l"/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distance to pulsar</a:t>
            </a:r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8432800" y="4567238"/>
            <a:ext cx="558800" cy="168275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8194675" y="5184775"/>
            <a:ext cx="693738" cy="474663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19" name="Rectangle 11"/>
          <p:cNvSpPr>
            <a:spLocks/>
          </p:cNvSpPr>
          <p:nvPr/>
        </p:nvSpPr>
        <p:spPr bwMode="auto">
          <a:xfrm>
            <a:off x="9105900" y="4546600"/>
            <a:ext cx="21374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 algn="l"/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spin-down rate</a:t>
            </a:r>
          </a:p>
        </p:txBody>
      </p:sp>
      <p:sp>
        <p:nvSpPr>
          <p:cNvPr id="17420" name="Rectangle 12"/>
          <p:cNvSpPr>
            <a:spLocks/>
          </p:cNvSpPr>
          <p:nvPr/>
        </p:nvSpPr>
        <p:spPr bwMode="auto">
          <a:xfrm>
            <a:off x="8940800" y="5511800"/>
            <a:ext cx="21198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 algn="l"/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spin frequency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406056" y="4016765"/>
                <a:ext cx="5881610" cy="1436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3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GB" sz="3400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spin</m:t>
                          </m:r>
                          <m:r>
                            <m:rPr>
                              <m:nor/>
                            </m:rPr>
                            <a:rPr lang="en-GB" sz="3400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-</m:t>
                          </m:r>
                          <m:r>
                            <m:rPr>
                              <m:nor/>
                            </m:rPr>
                            <a:rPr lang="en-GB" sz="3400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down</m:t>
                          </m:r>
                        </m:sub>
                      </m:sSub>
                      <m:r>
                        <a:rPr lang="en-GB" sz="3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∼</m:t>
                      </m:r>
                      <m:sSup>
                        <m:sSupPr>
                          <m:ctrlPr>
                            <a:rPr lang="en-GB" sz="3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3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3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3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3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GB" sz="3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3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𝐺</m:t>
                                  </m:r>
                                  <m:r>
                                    <a:rPr lang="en-GB" sz="3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GB" sz="3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3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GB" sz="3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𝑧𝑧</m:t>
                                      </m:r>
                                    </m:sub>
                                  </m:sSub>
                                  <m:r>
                                    <a:rPr lang="en-GB" sz="3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|</m:t>
                                  </m:r>
                                  <m:acc>
                                    <m:accPr>
                                      <m:chr m:val="̇"/>
                                      <m:ctrlPr>
                                        <a:rPr lang="en-GB" sz="3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3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acc>
                                  <m:r>
                                    <a:rPr lang="en-GB" sz="3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|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GB" sz="3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3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GB" sz="3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GB" sz="3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3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GB" sz="3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sz="3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3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n-GB" sz="34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6056" y="4016765"/>
                <a:ext cx="5881610" cy="14360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495529" y="6349101"/>
                <a:ext cx="12127551" cy="11199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GB" sz="2600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spin</m:t>
                          </m:r>
                          <m:r>
                            <m:rPr>
                              <m:nor/>
                            </m:rPr>
                            <a:rPr lang="en-GB" sz="2600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-</m:t>
                          </m:r>
                          <m:r>
                            <m:rPr>
                              <m:nor/>
                            </m:rPr>
                            <a:rPr lang="en-GB" sz="2600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down</m:t>
                          </m:r>
                        </m:sub>
                      </m:sSub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∼2.5×</m:t>
                      </m:r>
                      <m:sSup>
                        <m:sSupPr>
                          <m:ctrlP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−25</m:t>
                          </m:r>
                        </m:sup>
                      </m:sSup>
                      <m:sSup>
                        <m:sSupPr>
                          <m:ctrlP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6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6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GB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𝑧𝑧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n-GB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GB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38</m:t>
                                      </m:r>
                                    </m:sup>
                                  </m:sSup>
                                  <m:r>
                                    <m:rPr>
                                      <m:nor/>
                                    </m:rPr>
                                    <a:rPr lang="en-GB" sz="2600" b="0" i="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kg</m:t>
                                  </m:r>
                                  <m:r>
                                    <a:rPr lang="en-GB" sz="26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sSup>
                                    <m:sSupPr>
                                      <m:ctrlPr>
                                        <a:rPr lang="en-GB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GB" sz="2600" b="0" i="0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m</m:t>
                                      </m:r>
                                    </m:e>
                                    <m:sup>
                                      <m:r>
                                        <a:rPr lang="en-GB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1/2</m:t>
                          </m:r>
                        </m:sup>
                      </m:sSup>
                      <m:sSup>
                        <m:sSupPr>
                          <m:ctrlP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6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6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6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|</m:t>
                                  </m:r>
                                  <m:acc>
                                    <m:accPr>
                                      <m:chr m:val="̇"/>
                                      <m:ctrlPr>
                                        <a:rPr lang="en-GB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acc>
                                  <m:r>
                                    <a:rPr lang="en-GB" sz="26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|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GB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GB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−11</m:t>
                                      </m:r>
                                    </m:sup>
                                  </m:sSup>
                                  <m:r>
                                    <m:rPr>
                                      <m:nor/>
                                    </m:rPr>
                                    <a:rPr lang="en-GB" sz="2600" b="0" i="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Hz</m:t>
                                  </m:r>
                                  <m:r>
                                    <m:rPr>
                                      <m:nor/>
                                    </m:rPr>
                                    <a:rPr lang="en-GB" sz="2600" b="0" i="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sSup>
                                    <m:sSupPr>
                                      <m:ctrlPr>
                                        <a:rPr lang="en-GB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GB" sz="2600" b="0" i="0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s</m:t>
                                      </m:r>
                                    </m:e>
                                    <m:sup>
                                      <m:r>
                                        <a:rPr lang="en-GB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−1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1/2</m:t>
                          </m:r>
                        </m:sup>
                      </m:sSup>
                      <m:sSup>
                        <m:sSupPr>
                          <m:ctrlP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6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6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6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100 </m:t>
                                  </m:r>
                                  <m:r>
                                    <m:rPr>
                                      <m:nor/>
                                    </m:rPr>
                                    <a:rPr lang="en-GB" sz="2600" b="0" i="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Hz</m:t>
                                  </m:r>
                                </m:num>
                                <m:den>
                                  <m:r>
                                    <a:rPr lang="en-GB" sz="26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1/2</m:t>
                          </m:r>
                        </m:sup>
                      </m:sSup>
                      <m:d>
                        <m:dPr>
                          <m:ctrlP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6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26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1 </m:t>
                              </m:r>
                              <m:r>
                                <m:rPr>
                                  <m:nor/>
                                </m:rPr>
                                <a:rPr lang="en-GB" sz="2600" b="0" i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kpc</m:t>
                              </m:r>
                            </m:num>
                            <m:den>
                              <m:r>
                                <a:rPr lang="en-GB" sz="26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26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29" y="6349101"/>
                <a:ext cx="12127551" cy="111998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Line 1"/>
          <p:cNvSpPr>
            <a:spLocks noChangeShapeType="1"/>
          </p:cNvSpPr>
          <p:nvPr/>
        </p:nvSpPr>
        <p:spPr bwMode="auto">
          <a:xfrm>
            <a:off x="0" y="2109788"/>
            <a:ext cx="7732713" cy="3175"/>
          </a:xfrm>
          <a:prstGeom prst="line">
            <a:avLst/>
          </a:prstGeom>
          <a:noFill/>
          <a:ln w="25400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508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0400" y="-12700"/>
            <a:ext cx="13970000" cy="977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/>
          </p:cNvSpPr>
          <p:nvPr/>
        </p:nvSpPr>
        <p:spPr bwMode="auto">
          <a:xfrm>
            <a:off x="10680700" y="9385300"/>
            <a:ext cx="238432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 algn="l"/>
            <a:r>
              <a:rPr lang="en-US" sz="1900" dirty="0">
                <a:solidFill>
                  <a:schemeClr val="bg1"/>
                </a:solidFill>
                <a:ea typeface="Gill Sans" charset="0"/>
                <a:cs typeface="Gill Sans" charset="0"/>
              </a:rPr>
              <a:t>Credit: </a:t>
            </a:r>
            <a:r>
              <a:rPr lang="en-US" sz="1900" dirty="0" err="1">
                <a:solidFill>
                  <a:schemeClr val="bg1"/>
                </a:solidFill>
                <a:ea typeface="Gill Sans" charset="0"/>
                <a:cs typeface="Gill Sans" charset="0"/>
              </a:rPr>
              <a:t>Reinhard</a:t>
            </a:r>
            <a:r>
              <a:rPr lang="en-US" sz="1900" dirty="0">
                <a:solidFill>
                  <a:schemeClr val="bg1"/>
                </a:solidFill>
                <a:ea typeface="Gill Sans" charset="0"/>
                <a:cs typeface="Gill Sans" charset="0"/>
              </a:rPr>
              <a:t> Prix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094688" y="3976340"/>
            <a:ext cx="3340100" cy="3060700"/>
            <a:chOff x="9601200" y="5880100"/>
            <a:chExt cx="3340100" cy="3060700"/>
          </a:xfrm>
        </p:grpSpPr>
        <p:sp>
          <p:nvSpPr>
            <p:cNvPr id="19460" name="Rectangle 4"/>
            <p:cNvSpPr>
              <a:spLocks/>
            </p:cNvSpPr>
            <p:nvPr/>
          </p:nvSpPr>
          <p:spPr bwMode="auto">
            <a:xfrm>
              <a:off x="9601200" y="5880100"/>
              <a:ext cx="3340100" cy="30607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9775309" y="5969000"/>
              <a:ext cx="2973904" cy="2971800"/>
              <a:chOff x="9775309" y="5969000"/>
              <a:chExt cx="2973904" cy="2971800"/>
            </a:xfrm>
          </p:grpSpPr>
          <p:sp>
            <p:nvSpPr>
              <p:cNvPr id="19461" name="Line 5"/>
              <p:cNvSpPr>
                <a:spLocks noChangeShapeType="1"/>
              </p:cNvSpPr>
              <p:nvPr/>
            </p:nvSpPr>
            <p:spPr bwMode="auto">
              <a:xfrm rot="10800000">
                <a:off x="9871075" y="8509000"/>
                <a:ext cx="2878138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 type="stealth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462" name="Line 6"/>
              <p:cNvSpPr>
                <a:spLocks noChangeShapeType="1"/>
              </p:cNvSpPr>
              <p:nvPr/>
            </p:nvSpPr>
            <p:spPr bwMode="auto">
              <a:xfrm>
                <a:off x="10218738" y="5976938"/>
                <a:ext cx="0" cy="287813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 type="stealth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463" name="Oval 7"/>
              <p:cNvSpPr>
                <a:spLocks/>
              </p:cNvSpPr>
              <p:nvPr/>
            </p:nvSpPr>
            <p:spPr bwMode="auto">
              <a:xfrm rot="18900000">
                <a:off x="11161713" y="5969000"/>
                <a:ext cx="215900" cy="29718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9464" name="Rectangle 8"/>
              <p:cNvSpPr>
                <a:spLocks/>
              </p:cNvSpPr>
              <p:nvPr/>
            </p:nvSpPr>
            <p:spPr bwMode="auto">
              <a:xfrm>
                <a:off x="10858500" y="8496300"/>
                <a:ext cx="8486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57799" bIns="0">
                <a:spAutoFit/>
              </a:bodyPr>
              <a:lstStyle/>
              <a:p>
                <a:pPr marL="57150" algn="l"/>
                <a:r>
                  <a:rPr lang="en-US" sz="2400" dirty="0">
                    <a:solidFill>
                      <a:schemeClr val="bg1"/>
                    </a:solidFill>
                    <a:latin typeface="Times" charset="0"/>
                    <a:cs typeface="Times" charset="0"/>
                    <a:sym typeface="Times" charset="0"/>
                  </a:rPr>
                  <a:t>log </a:t>
                </a:r>
                <a:r>
                  <a:rPr lang="en-US" sz="2400" i="1" dirty="0" err="1">
                    <a:solidFill>
                      <a:schemeClr val="bg1"/>
                    </a:solidFill>
                    <a:latin typeface="Times" charset="0"/>
                    <a:cs typeface="Times" charset="0"/>
                    <a:sym typeface="Times" charset="0"/>
                  </a:rPr>
                  <a:t>I</a:t>
                </a:r>
                <a:r>
                  <a:rPr lang="en-US" sz="2400" i="1" baseline="-6000" dirty="0" err="1">
                    <a:solidFill>
                      <a:schemeClr val="bg1"/>
                    </a:solidFill>
                    <a:latin typeface="Times" charset="0"/>
                    <a:cs typeface="Times" charset="0"/>
                    <a:sym typeface="Times" charset="0"/>
                  </a:rPr>
                  <a:t>zz</a:t>
                </a:r>
                <a:endParaRPr lang="en-US" sz="2400" i="1" baseline="-6000" dirty="0">
                  <a:solidFill>
                    <a:schemeClr val="bg1"/>
                  </a:solidFill>
                  <a:latin typeface="Times" charset="0"/>
                  <a:cs typeface="Times" charset="0"/>
                  <a:sym typeface="Times" charset="0"/>
                </a:endParaRPr>
              </a:p>
            </p:txBody>
          </p:sp>
          <p:sp>
            <p:nvSpPr>
              <p:cNvPr id="19465" name="Rectangle 9"/>
              <p:cNvSpPr>
                <a:spLocks/>
              </p:cNvSpPr>
              <p:nvPr/>
            </p:nvSpPr>
            <p:spPr bwMode="auto">
              <a:xfrm rot="16200000">
                <a:off x="9640649" y="7223403"/>
                <a:ext cx="63865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57799" bIns="0">
                <a:spAutoFit/>
              </a:bodyPr>
              <a:lstStyle/>
              <a:p>
                <a:pPr marL="57150" algn="l"/>
                <a:r>
                  <a:rPr lang="en-US" sz="2400" dirty="0" err="1">
                    <a:solidFill>
                      <a:schemeClr val="bg1"/>
                    </a:solidFill>
                    <a:latin typeface="Times" charset="0"/>
                    <a:cs typeface="Times" charset="0"/>
                    <a:sym typeface="Times" charset="0"/>
                  </a:rPr>
                  <a:t>logε</a:t>
                </a:r>
                <a:endParaRPr lang="en-US" sz="2400" dirty="0">
                  <a:solidFill>
                    <a:schemeClr val="bg1"/>
                  </a:solidFill>
                  <a:latin typeface="Times" charset="0"/>
                  <a:cs typeface="Times" charset="0"/>
                  <a:sym typeface="Times" charset="0"/>
                </a:endParaRPr>
              </a:p>
            </p:txBody>
          </p:sp>
        </p:grpSp>
      </p:grpSp>
      <p:sp>
        <p:nvSpPr>
          <p:cNvPr id="19458" name="Rectangle 2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 rIns="166398"/>
          <a:lstStyle/>
          <a:p>
            <a:pPr marL="57150"/>
            <a:r>
              <a:rPr lang="en-US"/>
              <a:t>Neutron star physics</a:t>
            </a:r>
          </a:p>
        </p:txBody>
      </p:sp>
      <p:sp>
        <p:nvSpPr>
          <p:cNvPr id="19459" name="Rectangle 3"/>
          <p:cNvSpPr>
            <a:spLocks noChangeArrowheads="1"/>
          </p:cNvSpPr>
          <p:nvPr>
            <p:ph type="body" idx="1"/>
          </p:nvPr>
        </p:nvSpPr>
        <p:spPr>
          <a:xfrm>
            <a:off x="647700" y="2273300"/>
            <a:ext cx="11471324" cy="7480300"/>
          </a:xfrm>
          <a:ln/>
        </p:spPr>
        <p:txBody>
          <a:bodyPr rIns="166398"/>
          <a:lstStyle/>
          <a:p>
            <a:r>
              <a:rPr lang="en-US" sz="3200" dirty="0"/>
              <a:t>What can we learn from direct observations (of continuous waves from a </a:t>
            </a:r>
            <a:r>
              <a:rPr lang="en-US" sz="3200" dirty="0" err="1"/>
              <a:t>triaxial</a:t>
            </a:r>
            <a:r>
              <a:rPr lang="en-US" sz="3200" dirty="0"/>
              <a:t> star)?</a:t>
            </a:r>
          </a:p>
          <a:p>
            <a:r>
              <a:rPr lang="en-US" sz="3200" dirty="0"/>
              <a:t>Direct observation would constrain the </a:t>
            </a:r>
            <a:r>
              <a:rPr lang="en-US" sz="3200" dirty="0" err="1"/>
              <a:t>quadrupole</a:t>
            </a:r>
            <a:r>
              <a:rPr lang="en-US" sz="3200" dirty="0"/>
              <a:t> moment:</a:t>
            </a:r>
          </a:p>
          <a:p>
            <a:pPr marL="782638" lvl="1"/>
            <a:r>
              <a:rPr lang="en-US" sz="2800" dirty="0" err="1"/>
              <a:t>Ellipticity</a:t>
            </a:r>
            <a:endParaRPr lang="en-US" sz="2800" dirty="0"/>
          </a:p>
          <a:p>
            <a:pPr marL="1182688" lvl="2"/>
            <a:r>
              <a:rPr lang="en-US" sz="2400" dirty="0"/>
              <a:t>breaking strain of neutron star </a:t>
            </a:r>
            <a:r>
              <a:rPr lang="en-US" sz="2400" dirty="0" smtClean="0"/>
              <a:t>matter</a:t>
            </a:r>
          </a:p>
          <a:p>
            <a:pPr marL="1639888" lvl="3"/>
            <a:r>
              <a:rPr lang="en-US" sz="2400" dirty="0" smtClean="0"/>
              <a:t>large </a:t>
            </a:r>
            <a:r>
              <a:rPr lang="en-US" sz="2400" dirty="0" err="1"/>
              <a:t>ellipticity</a:t>
            </a:r>
            <a:r>
              <a:rPr lang="en-US" sz="2400" dirty="0"/>
              <a:t> - solid quark star?); </a:t>
            </a:r>
            <a:endParaRPr lang="en-US" sz="2400" dirty="0" smtClean="0"/>
          </a:p>
          <a:p>
            <a:pPr marL="1182688" lvl="2"/>
            <a:r>
              <a:rPr lang="en-US" sz="2400" dirty="0" smtClean="0"/>
              <a:t>magnetic </a:t>
            </a:r>
            <a:r>
              <a:rPr lang="en-US" sz="2400" dirty="0"/>
              <a:t>fields</a:t>
            </a:r>
          </a:p>
          <a:p>
            <a:pPr marL="782638" lvl="1"/>
            <a:r>
              <a:rPr lang="en-US" sz="2800" dirty="0"/>
              <a:t>Moment of inertia</a:t>
            </a:r>
          </a:p>
          <a:p>
            <a:pPr marL="1182688" lvl="2"/>
            <a:r>
              <a:rPr lang="en-US" sz="2400" dirty="0"/>
              <a:t>neutron star equation of state</a:t>
            </a:r>
          </a:p>
          <a:p>
            <a:r>
              <a:rPr lang="en-US" sz="3200" dirty="0"/>
              <a:t>Unfortunately these parameters are highly degenerate</a:t>
            </a:r>
          </a:p>
          <a:p>
            <a:pPr marL="782638" lvl="1"/>
            <a:r>
              <a:rPr lang="en-US" sz="2800" dirty="0"/>
              <a:t>need input from theory/other observations to constrain individual parameters</a:t>
            </a:r>
          </a:p>
          <a:p>
            <a:r>
              <a:rPr lang="en-US" sz="3200" dirty="0"/>
              <a:t>Quantify energy budget of star’s spin-down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 rIns="166398"/>
          <a:lstStyle/>
          <a:p>
            <a:pPr marL="57150"/>
            <a:r>
              <a:rPr lang="en-US"/>
              <a:t>Data analysis: model</a:t>
            </a:r>
          </a:p>
        </p:txBody>
      </p:sp>
      <p:sp>
        <p:nvSpPr>
          <p:cNvPr id="26627" name="Rectangle 3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 rIns="166398"/>
          <a:lstStyle/>
          <a:p>
            <a:r>
              <a:rPr lang="en-US" dirty="0"/>
              <a:t>What does the signal model look like?</a:t>
            </a:r>
          </a:p>
          <a:p>
            <a:r>
              <a:rPr lang="en-US" dirty="0"/>
              <a:t>For a simple rigidly rotating </a:t>
            </a:r>
            <a:r>
              <a:rPr lang="en-US" dirty="0" err="1"/>
              <a:t>triaxial</a:t>
            </a:r>
            <a:r>
              <a:rPr lang="en-US" dirty="0"/>
              <a:t> star:</a:t>
            </a:r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 rot="10800000" flipH="1">
            <a:off x="2471738" y="4638675"/>
            <a:ext cx="1300162" cy="728663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 rot="10800000">
            <a:off x="7623175" y="4635500"/>
            <a:ext cx="842963" cy="731838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31" name="Rectangle 7"/>
          <p:cNvSpPr>
            <a:spLocks/>
          </p:cNvSpPr>
          <p:nvPr/>
        </p:nvSpPr>
        <p:spPr bwMode="auto">
          <a:xfrm>
            <a:off x="3860800" y="3873500"/>
            <a:ext cx="410434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 algn="l"/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 and x </a:t>
            </a:r>
            <a:r>
              <a:rPr lang="en-US" sz="2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polarisation</a:t>
            </a:r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antenna </a:t>
            </a:r>
          </a:p>
          <a:p>
            <a:pPr marL="57150" algn="l"/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response for a given detector</a:t>
            </a:r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2844800" y="6096000"/>
            <a:ext cx="33338" cy="473075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33" name="Rectangle 9"/>
          <p:cNvSpPr>
            <a:spLocks/>
          </p:cNvSpPr>
          <p:nvPr/>
        </p:nvSpPr>
        <p:spPr bwMode="auto">
          <a:xfrm>
            <a:off x="1879600" y="6540500"/>
            <a:ext cx="25670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 algn="l"/>
            <a:r>
              <a:rPr lang="en-US" sz="2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Polarisation</a:t>
            </a:r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angle</a:t>
            </a:r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 flipH="1">
            <a:off x="4521200" y="6061075"/>
            <a:ext cx="981075" cy="1050925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35" name="Rectangle 11"/>
          <p:cNvSpPr>
            <a:spLocks/>
          </p:cNvSpPr>
          <p:nvPr/>
        </p:nvSpPr>
        <p:spPr bwMode="auto">
          <a:xfrm>
            <a:off x="2794000" y="7048500"/>
            <a:ext cx="23442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 algn="l"/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Inclination angle</a:t>
            </a:r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 flipH="1">
            <a:off x="5214938" y="6061075"/>
            <a:ext cx="1544637" cy="1947863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37" name="Rectangle 13"/>
          <p:cNvSpPr>
            <a:spLocks/>
          </p:cNvSpPr>
          <p:nvPr/>
        </p:nvSpPr>
        <p:spPr bwMode="auto">
          <a:xfrm>
            <a:off x="2469952" y="7963852"/>
            <a:ext cx="29774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 algn="l"/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Spin phase evolution</a:t>
            </a:r>
          </a:p>
        </p:txBody>
      </p:sp>
      <p:pic>
        <p:nvPicPr>
          <p:cNvPr id="2663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100" y="6210300"/>
            <a:ext cx="45466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28319" y="5092824"/>
                <a:ext cx="12854801" cy="10822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GB" sz="3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3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sz="3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3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3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3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</m:sub>
                      </m:sSub>
                      <m:r>
                        <a:rPr lang="en-GB" sz="3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(</m:t>
                      </m:r>
                      <m:r>
                        <a:rPr lang="en-GB" sz="3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𝑡</m:t>
                      </m:r>
                      <m:r>
                        <a:rPr lang="en-GB" sz="3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</m:t>
                      </m:r>
                      <m:r>
                        <a:rPr lang="en-GB" sz="3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𝜓</m:t>
                      </m:r>
                      <m:r>
                        <a:rPr lang="en-GB" sz="3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)</m:t>
                      </m:r>
                      <m:f>
                        <m:fPr>
                          <m:ctrlPr>
                            <a:rPr lang="en-GB" sz="3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3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3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GB" sz="3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GB" sz="3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3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(1+</m:t>
                      </m:r>
                      <m:func>
                        <m:funcPr>
                          <m:ctrlPr>
                            <a:rPr lang="en-GB" sz="3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3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3400" b="0" i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3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3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𝜄</m:t>
                          </m:r>
                          <m:r>
                            <a:rPr lang="en-GB" sz="3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  <m:func>
                            <m:funcPr>
                              <m:ctrlPr>
                                <a:rPr lang="en-GB" sz="3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3400" b="0" i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3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sz="3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GB" sz="3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sz="3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en-GB" sz="3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3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3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GB" sz="3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×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3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3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GB" sz="3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GB" sz="3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𝜓</m:t>
                              </m:r>
                            </m:e>
                          </m:d>
                          <m:sSub>
                            <m:sSubPr>
                              <m:ctrlPr>
                                <a:rPr lang="en-GB" sz="3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3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GB" sz="3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  <m:func>
                        <m:funcPr>
                          <m:ctrlPr>
                            <a:rPr lang="en-GB" sz="3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400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sz="3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𝜄</m:t>
                          </m:r>
                          <m:func>
                            <m:funcPr>
                              <m:ctrlPr>
                                <a:rPr lang="en-GB" sz="3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3400" b="0" i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3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sz="3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𝜙</m:t>
                              </m:r>
                              <m:r>
                                <a:rPr lang="en-GB" sz="3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sz="3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GB" sz="3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GB" sz="34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19" y="5092824"/>
                <a:ext cx="12854801" cy="108228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04636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 rIns="166398"/>
          <a:lstStyle/>
          <a:p>
            <a:pPr marL="57150"/>
            <a:r>
              <a:rPr lang="en-US"/>
              <a:t>Data analysis: model</a:t>
            </a:r>
          </a:p>
        </p:txBody>
      </p:sp>
      <p:sp>
        <p:nvSpPr>
          <p:cNvPr id="27651" name="Rectangle 3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 rIns="166398"/>
          <a:lstStyle/>
          <a:p>
            <a:r>
              <a:rPr lang="en-US" sz="4000"/>
              <a:t>Phase model:</a:t>
            </a:r>
          </a:p>
          <a:p>
            <a:pPr marL="782638" lvl="1"/>
            <a:endParaRPr lang="en-US" sz="3400"/>
          </a:p>
          <a:p>
            <a:pPr marL="782638" lvl="1"/>
            <a:endParaRPr lang="en-US" sz="3400"/>
          </a:p>
          <a:p>
            <a:pPr marL="782638" lvl="1"/>
            <a:r>
              <a:rPr lang="en-US" sz="3400"/>
              <a:t>Doppler shift in signal due to detector motion</a:t>
            </a:r>
          </a:p>
          <a:p>
            <a:pPr marL="1182688" lvl="2"/>
            <a:r>
              <a:rPr lang="en-US" sz="3000"/>
              <a:t>Earth’s orbital motion and rotation (depends on pulsar position)</a:t>
            </a:r>
          </a:p>
          <a:p>
            <a:pPr marL="1182688" lvl="2"/>
            <a:r>
              <a:rPr lang="en-US" sz="3000"/>
              <a:t>pulsar motion w.r.t. the solar system barycentre (SSB) (e.g. if pulsar’s in a binary system)</a:t>
            </a:r>
          </a:p>
          <a:p>
            <a:pPr marL="1182688" lvl="2"/>
            <a:r>
              <a:rPr lang="en-US" sz="3000"/>
              <a:t>relativistic effects (e.g. Shapiro delay, gravitational redshift)</a:t>
            </a:r>
          </a:p>
          <a:p>
            <a:pPr marL="782638" lvl="1"/>
            <a:r>
              <a:rPr lang="en-US" sz="3400"/>
              <a:t>Take this into account as a time delay (same at all frequencies)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008810" y="2921382"/>
                <a:ext cx="11614270" cy="13073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𝜙</m:t>
                      </m:r>
                      <m:d>
                        <m:dPr>
                          <m:ctrlPr>
                            <a:rPr lang="en-GB" sz="3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3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sz="3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3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3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GB" sz="3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GB" sz="3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+2</m:t>
                      </m:r>
                      <m:r>
                        <a:rPr lang="en-GB" sz="3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𝜋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3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3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GB" sz="3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3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GB" sz="3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GB" sz="3400" b="0" i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Δ</m:t>
                              </m:r>
                              <m:r>
                                <a:rPr lang="en-GB" sz="3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GB" sz="3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3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̇"/>
                                  <m:ctrlPr>
                                    <a:rPr lang="en-GB" sz="3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GB" sz="3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GB" sz="3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sz="3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3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sz="3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GB" sz="3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3400" b="0" i="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Δ</m:t>
                                  </m:r>
                                  <m:r>
                                    <a:rPr lang="en-GB" sz="3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3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3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3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̈"/>
                                  <m:ctrlPr>
                                    <a:rPr lang="en-GB" sz="3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GB" sz="3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GB" sz="3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sz="3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3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sz="3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GB" sz="3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3400" b="0" i="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Δ</m:t>
                                  </m:r>
                                  <m:r>
                                    <a:rPr lang="en-GB" sz="3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3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3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+… </m:t>
                          </m:r>
                        </m:e>
                      </m:d>
                    </m:oMath>
                  </m:oMathPara>
                </a14:m>
                <a:endParaRPr lang="en-GB" sz="34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810" y="2921382"/>
                <a:ext cx="11614270" cy="13073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29880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 rIns="166398"/>
          <a:lstStyle/>
          <a:p>
            <a:r>
              <a:rPr lang="en-US" dirty="0"/>
              <a:t>Phase model:</a:t>
            </a:r>
          </a:p>
        </p:txBody>
      </p:sp>
      <p:sp>
        <p:nvSpPr>
          <p:cNvPr id="28674" name="Rectangle 2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 rIns="166398"/>
          <a:lstStyle/>
          <a:p>
            <a:pPr marL="57150"/>
            <a:r>
              <a:rPr lang="en-US"/>
              <a:t>Data analysis: model</a:t>
            </a:r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 flipH="1">
            <a:off x="2573338" y="3978275"/>
            <a:ext cx="271462" cy="2151063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 flipH="1">
            <a:off x="5857875" y="3838575"/>
            <a:ext cx="111125" cy="1020763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8191500" y="3863975"/>
            <a:ext cx="20638" cy="4572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81" name="Rectangle 9"/>
          <p:cNvSpPr>
            <a:spLocks/>
          </p:cNvSpPr>
          <p:nvPr/>
        </p:nvSpPr>
        <p:spPr bwMode="auto">
          <a:xfrm>
            <a:off x="1081986" y="7099300"/>
            <a:ext cx="352245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/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Propagation time across </a:t>
            </a:r>
          </a:p>
          <a:p>
            <a:pPr marL="57150"/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orbit e.g. </a:t>
            </a:r>
            <a:r>
              <a:rPr lang="en-US" sz="2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doppler</a:t>
            </a:r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delay</a:t>
            </a:r>
          </a:p>
        </p:txBody>
      </p:sp>
      <p:sp>
        <p:nvSpPr>
          <p:cNvPr id="28682" name="Rectangle 10"/>
          <p:cNvSpPr>
            <a:spLocks/>
          </p:cNvSpPr>
          <p:nvPr/>
        </p:nvSpPr>
        <p:spPr bwMode="auto">
          <a:xfrm>
            <a:off x="4813617" y="4864100"/>
            <a:ext cx="20012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/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Shapiro delay</a:t>
            </a:r>
          </a:p>
        </p:txBody>
      </p:sp>
      <p:sp>
        <p:nvSpPr>
          <p:cNvPr id="28683" name="Rectangle 11"/>
          <p:cNvSpPr>
            <a:spLocks/>
          </p:cNvSpPr>
          <p:nvPr/>
        </p:nvSpPr>
        <p:spPr bwMode="auto">
          <a:xfrm>
            <a:off x="7112537" y="4267200"/>
            <a:ext cx="29405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/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Gravitational redshift</a:t>
            </a:r>
          </a:p>
          <a:p>
            <a:pPr marL="57150"/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and time dilation</a:t>
            </a:r>
          </a:p>
        </p:txBody>
      </p:sp>
      <p:sp>
        <p:nvSpPr>
          <p:cNvPr id="28684" name="Rectangle 12"/>
          <p:cNvSpPr>
            <a:spLocks/>
          </p:cNvSpPr>
          <p:nvPr/>
        </p:nvSpPr>
        <p:spPr bwMode="auto">
          <a:xfrm>
            <a:off x="10234613" y="4267200"/>
            <a:ext cx="2667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/>
          <a:lstStyle/>
          <a:p>
            <a:pPr marL="57150"/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Binary system time delay</a:t>
            </a:r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 rot="10800000" flipH="1">
            <a:off x="3317875" y="5468938"/>
            <a:ext cx="136525" cy="490537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86" name="Rectangle 14"/>
          <p:cNvSpPr>
            <a:spLocks/>
          </p:cNvSpPr>
          <p:nvPr/>
        </p:nvSpPr>
        <p:spPr bwMode="auto">
          <a:xfrm>
            <a:off x="1553246" y="4648200"/>
            <a:ext cx="278154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/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Position vector of</a:t>
            </a:r>
          </a:p>
          <a:p>
            <a:pPr marL="57150"/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Earth w.r.t. the SSB</a:t>
            </a:r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>
            <a:off x="5159375" y="6619875"/>
            <a:ext cx="390525" cy="3048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88" name="Rectangle 16"/>
          <p:cNvSpPr>
            <a:spLocks/>
          </p:cNvSpPr>
          <p:nvPr/>
        </p:nvSpPr>
        <p:spPr bwMode="auto">
          <a:xfrm>
            <a:off x="4731409" y="6985000"/>
            <a:ext cx="275140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/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Unit vector towards</a:t>
            </a:r>
          </a:p>
          <a:p>
            <a:pPr marL="57150"/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pulsar</a:t>
            </a:r>
          </a:p>
        </p:txBody>
      </p:sp>
      <p:sp>
        <p:nvSpPr>
          <p:cNvPr id="28689" name="Rectangle 17"/>
          <p:cNvSpPr>
            <a:spLocks/>
          </p:cNvSpPr>
          <p:nvPr/>
        </p:nvSpPr>
        <p:spPr bwMode="auto">
          <a:xfrm>
            <a:off x="165696" y="8140700"/>
            <a:ext cx="3715862" cy="1326105"/>
          </a:xfrm>
          <a:prstGeom prst="rect">
            <a:avLst/>
          </a:prstGeom>
          <a:noFill/>
          <a:ln w="12700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70C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8000" tIns="108000" rIns="108000" bIns="108000">
            <a:spAutoFit/>
          </a:bodyPr>
          <a:lstStyle/>
          <a:p>
            <a:pPr marL="57150"/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If 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Times" charset="0"/>
              </a:rPr>
              <a:t>r</a:t>
            </a:r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and 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Times" charset="0"/>
              </a:rPr>
              <a:t>n</a:t>
            </a:r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stay close to </a:t>
            </a:r>
          </a:p>
          <a:p>
            <a:pPr marL="57150"/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orthogonal get minimum </a:t>
            </a:r>
          </a:p>
          <a:p>
            <a:pPr marL="57150"/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time delay</a:t>
            </a:r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>
            <a:off x="11150600" y="3787775"/>
            <a:ext cx="92075" cy="428625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8691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1" y="5473700"/>
            <a:ext cx="54911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2" name="Rectangle 20"/>
          <p:cNvSpPr>
            <a:spLocks/>
          </p:cNvSpPr>
          <p:nvPr/>
        </p:nvSpPr>
        <p:spPr bwMode="auto">
          <a:xfrm>
            <a:off x="4052651" y="8140700"/>
            <a:ext cx="3466339" cy="1326105"/>
          </a:xfrm>
          <a:prstGeom prst="rect">
            <a:avLst/>
          </a:prstGeom>
          <a:noFill/>
          <a:ln w="12700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70C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08000" tIns="108000" rIns="108000" bIns="108000">
            <a:spAutoFit/>
          </a:bodyPr>
          <a:lstStyle/>
          <a:p>
            <a:pPr marL="57150"/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Maximum solar system </a:t>
            </a:r>
          </a:p>
          <a:p>
            <a:pPr marL="57150"/>
            <a:r>
              <a:rPr lang="en-US" sz="2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doppler</a:t>
            </a:r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shift ~1x10</a:t>
            </a:r>
            <a:r>
              <a:rPr lang="en-US" sz="2400" baseline="32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-4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Times" charset="0"/>
              </a:rPr>
              <a:t>f</a:t>
            </a:r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Hz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1680" y="3076600"/>
                <a:ext cx="134619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3200" b="0" i="0" smtClean="0">
                        <a:solidFill>
                          <a:srgbClr val="0070C0"/>
                        </a:solidFill>
                        <a:latin typeface="Cambria Math"/>
                      </a:rPr>
                      <m:t>Δ</m:t>
                    </m:r>
                    <m:r>
                      <a:rPr lang="en-GB" sz="3200" b="0" i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d>
                      <m:dPr>
                        <m:ctrlPr>
                          <a:rPr lang="en-GB" sz="32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32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GB" sz="32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GB" sz="3200" b="0" i="0" smtClean="0">
                        <a:solidFill>
                          <a:srgbClr val="0070C0"/>
                        </a:solidFill>
                        <a:latin typeface="Cambria Math"/>
                      </a:rPr>
                      <m:t>Δ</m:t>
                    </m:r>
                    <m:sSub>
                      <m:sSubPr>
                        <m:ctrlPr>
                          <a:rPr lang="en-GB" sz="32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  <m:d>
                          <m:dPr>
                            <m:ctrlPr>
                              <a:rPr lang="en-GB" sz="32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32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  <m:sub>
                        <m:r>
                          <m:rPr>
                            <m:nor/>
                          </m:rPr>
                          <a:rPr lang="en-GB" sz="32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Roemer</m:t>
                        </m:r>
                      </m:sub>
                    </m:sSub>
                    <m:r>
                      <a:rPr lang="en-GB" sz="3200" b="0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sz="32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32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Δ</m:t>
                        </m:r>
                        <m:r>
                          <a:rPr lang="en-GB" sz="32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  <m:d>
                          <m:dPr>
                            <m:ctrlPr>
                              <a:rPr lang="en-GB" sz="32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32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  <m:sub>
                        <m:r>
                          <m:rPr>
                            <m:nor/>
                          </m:rPr>
                          <a:rPr lang="en-GB" sz="32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Shapiro</m:t>
                        </m:r>
                      </m:sub>
                    </m:sSub>
                    <m:r>
                      <a:rPr lang="en-GB" sz="3200" b="0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sz="32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32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Δ</m:t>
                        </m:r>
                        <m:r>
                          <a:rPr lang="en-GB" sz="32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  <m:d>
                          <m:dPr>
                            <m:ctrlPr>
                              <a:rPr lang="en-GB" sz="32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32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  <m:sub>
                        <m:r>
                          <m:rPr>
                            <m:nor/>
                          </m:rPr>
                          <a:rPr lang="en-GB" sz="32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Einstein</m:t>
                        </m:r>
                      </m:sub>
                    </m:sSub>
                    <m:r>
                      <a:rPr lang="en-GB" sz="3200" b="0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sz="32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32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Δ</m:t>
                        </m:r>
                        <m:r>
                          <a:rPr lang="en-GB" sz="32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GB" sz="32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GB" sz="32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GB" sz="32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m:rPr>
                            <m:nor/>
                          </m:rPr>
                          <a:rPr lang="en-GB" sz="32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Binary</m:t>
                        </m:r>
                      </m:sub>
                    </m:sSub>
                  </m:oMath>
                </a14:m>
                <a:r>
                  <a:rPr lang="en-GB" dirty="0" smtClean="0"/>
                  <a:t>\</a:t>
                </a:r>
                <a:endParaRPr lang="en-GB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0" y="3076600"/>
                <a:ext cx="13461900" cy="738664"/>
              </a:xfrm>
              <a:prstGeom prst="rect">
                <a:avLst/>
              </a:prstGeom>
              <a:blipFill rotWithShape="1">
                <a:blip r:embed="rId4"/>
                <a:stretch>
                  <a:fillRect t="-24793" b="-289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70588" y="5884912"/>
                <a:ext cx="5395708" cy="1030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2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3200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Δ</m:t>
                          </m:r>
                          <m:r>
                            <a:rPr lang="en-GB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GB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GB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GB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GB" sz="3200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Roemer</m:t>
                          </m:r>
                        </m:sub>
                      </m:sSub>
                      <m:r>
                        <a:rPr lang="en-GB" sz="3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𝑟</m:t>
                          </m:r>
                          <m:r>
                            <a:rPr lang="en-GB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GB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GB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)∙</m:t>
                          </m:r>
                          <m:acc>
                            <m:accPr>
                              <m:chr m:val="̂"/>
                              <m:ctrlPr>
                                <a:rPr lang="en-GB" sz="32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GB" sz="32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</m:acc>
                          <m:r>
                            <a:rPr lang="en-GB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GB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GB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GB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𝛿</m:t>
                          </m:r>
                          <m:r>
                            <a:rPr lang="en-GB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88" y="5884912"/>
                <a:ext cx="5395708" cy="103053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74336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4579" name="Rectangle 3"/>
              <p:cNvSpPr>
                <a:spLocks noChangeArrowheads="1"/>
              </p:cNvSpPr>
              <p:nvPr>
                <p:ph type="body" idx="1"/>
              </p:nvPr>
            </p:nvSpPr>
            <p:spPr>
              <a:ln/>
            </p:spPr>
            <p:txBody>
              <a:bodyPr rIns="57799"/>
              <a:lstStyle/>
              <a:p>
                <a:r>
                  <a:rPr lang="en-US" sz="2800" dirty="0" smtClean="0"/>
                  <a:t>For known pulsars we know: sky position; spin frequency evolution; binary parameters</a:t>
                </a:r>
              </a:p>
              <a:p>
                <a:pPr lvl="1"/>
                <a:r>
                  <a:rPr lang="en-US" sz="2600" dirty="0" smtClean="0"/>
                  <a:t>Phase model completely defined, so can perform coherent analysis of all data</a:t>
                </a:r>
              </a:p>
              <a:p>
                <a:r>
                  <a:rPr lang="en-US" sz="2800" dirty="0"/>
                  <a:t>We have a GW model defined by a set of 4 unknown parameters:</a:t>
                </a:r>
              </a:p>
              <a:p>
                <a:pPr marL="49688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/>
                          <a:cs typeface="Times" charset="0"/>
                          <a:sym typeface="Times" charset="0"/>
                        </a:rPr>
                        <m:t>𝒂</m:t>
                      </m:r>
                      <m:r>
                        <a:rPr lang="en-GB" sz="2800" b="0" i="1" smtClean="0">
                          <a:latin typeface="Cambria Math"/>
                          <a:cs typeface="Times" charset="0"/>
                          <a:sym typeface="Times" charset="0"/>
                        </a:rPr>
                        <m:t>={</m:t>
                      </m:r>
                      <m:sSub>
                        <m:sSubPr>
                          <m:ctrlPr>
                            <a:rPr lang="en-GB" sz="2800" b="0" i="1" smtClean="0">
                              <a:latin typeface="Cambria Math"/>
                              <a:cs typeface="Times" charset="0"/>
                              <a:sym typeface="Times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/>
                              <a:cs typeface="Times" charset="0"/>
                              <a:sym typeface="Times" charset="0"/>
                            </a:rPr>
                            <m:t>h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/>
                              <a:cs typeface="Times" charset="0"/>
                              <a:sym typeface="Times" charset="0"/>
                            </a:rPr>
                            <m:t>0</m:t>
                          </m:r>
                        </m:sub>
                      </m:sSub>
                      <m:r>
                        <a:rPr lang="en-GB" sz="2800" b="0" i="1" smtClean="0">
                          <a:latin typeface="Cambria Math"/>
                          <a:cs typeface="Times" charset="0"/>
                          <a:sym typeface="Times" charset="0"/>
                        </a:rPr>
                        <m:t>,</m:t>
                      </m:r>
                      <m:r>
                        <a:rPr lang="en-GB" sz="2800" b="0" i="1" smtClean="0">
                          <a:latin typeface="Cambria Math"/>
                          <a:cs typeface="Times" charset="0"/>
                          <a:sym typeface="Times" charset="0"/>
                        </a:rPr>
                        <m:t>𝜄</m:t>
                      </m:r>
                      <m:r>
                        <a:rPr lang="en-GB" sz="2800" b="0" i="1" smtClean="0">
                          <a:latin typeface="Cambria Math"/>
                          <a:cs typeface="Times" charset="0"/>
                          <a:sym typeface="Times" charset="0"/>
                        </a:rPr>
                        <m:t>,</m:t>
                      </m:r>
                      <m:r>
                        <a:rPr lang="en-GB" sz="2800" b="0" i="1" smtClean="0">
                          <a:latin typeface="Cambria Math"/>
                          <a:cs typeface="Times" charset="0"/>
                          <a:sym typeface="Times" charset="0"/>
                        </a:rPr>
                        <m:t>𝜓</m:t>
                      </m:r>
                      <m:r>
                        <a:rPr lang="en-GB" sz="2800" b="0" i="1" smtClean="0">
                          <a:latin typeface="Cambria Math"/>
                          <a:cs typeface="Times" charset="0"/>
                          <a:sym typeface="Times" charset="0"/>
                        </a:rPr>
                        <m:t>, </m:t>
                      </m:r>
                      <m:sSub>
                        <m:sSubPr>
                          <m:ctrlPr>
                            <a:rPr lang="en-GB" sz="2800" b="0" i="1" smtClean="0">
                              <a:latin typeface="Cambria Math"/>
                              <a:cs typeface="Times" charset="0"/>
                              <a:sym typeface="Times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/>
                              <a:cs typeface="Times" charset="0"/>
                              <a:sym typeface="Times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/>
                              <a:cs typeface="Times" charset="0"/>
                              <a:sym typeface="Times" charset="0"/>
                            </a:rPr>
                            <m:t>0</m:t>
                          </m:r>
                        </m:sub>
                      </m:sSub>
                      <m:r>
                        <a:rPr lang="en-GB" sz="2800" b="0" i="1" smtClean="0">
                          <a:latin typeface="Cambria Math"/>
                          <a:cs typeface="Times" charset="0"/>
                          <a:sym typeface="Times" charset="0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  <a:p>
                <a:r>
                  <a:rPr lang="en-US" sz="2800" dirty="0"/>
                  <a:t>Given a set of data we evaluate the (Gaussian) likelihood over the parameters</a:t>
                </a:r>
              </a:p>
            </p:txBody>
          </p:sp>
        </mc:Choice>
        <mc:Fallback>
          <p:sp>
            <p:nvSpPr>
              <p:cNvPr id="24579" name="Rectangle 3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937" t="-733"/>
                </a:stretch>
              </a:blipFill>
              <a:ln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793883" y="6388968"/>
                <a:ext cx="7812973" cy="14230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GB" sz="3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sz="3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3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3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GB" sz="3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e>
                          <m:sSub>
                            <m:sSubPr>
                              <m:ctrlPr>
                                <a:rPr lang="en-GB" sz="3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34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GB" sz="3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3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GB" sz="3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</m:d>
                      <m:r>
                        <a:rPr lang="en-GB" sz="3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∝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GB" sz="3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GB" sz="3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m:rPr>
                              <m:nor/>
                            </m:rPr>
                            <a:rPr lang="en-GB" sz="3400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exp</m:t>
                          </m:r>
                        </m:e>
                      </m:nary>
                      <m:d>
                        <m:dPr>
                          <m:begChr m:val="["/>
                          <m:endChr m:val="]"/>
                          <m:ctrlPr>
                            <a:rPr lang="en-GB" sz="3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3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3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3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3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sSubSup>
                                    <m:sSubSupPr>
                                      <m:ctrlPr>
                                        <a:rPr lang="en-GB" sz="3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sz="3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GB" sz="3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GB" sz="3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GB" sz="3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GB" sz="3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h</m:t>
                                  </m:r>
                                  <m:d>
                                    <m:dPr>
                                      <m:ctrlPr>
                                        <a:rPr lang="en-GB" sz="3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GB" sz="3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sz="3400" b="1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</a:rPr>
                                            <m:t>𝒂</m:t>
                                          </m:r>
                                        </m:e>
                                        <m:sub>
                                          <m:r>
                                            <a:rPr lang="en-GB" sz="3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  <m:sup/>
                                      </m:sSubSup>
                                    </m:e>
                                  </m:d>
                                  <m:r>
                                    <a:rPr lang="en-GB" sz="3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GB" sz="3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3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  <m:sSubSup>
                                <m:sSubSupPr>
                                  <m:ctrlPr>
                                    <a:rPr lang="en-GB" sz="3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3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GB" sz="3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GB" sz="3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en-GB" sz="34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883" y="6388968"/>
                <a:ext cx="7812973" cy="142301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78" name="Rectangle 2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 rIns="166398"/>
          <a:lstStyle/>
          <a:p>
            <a:pPr marL="57150"/>
            <a:r>
              <a:rPr lang="en-US"/>
              <a:t>Data analysis</a:t>
            </a: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 rot="10800000">
            <a:off x="7737475" y="6197600"/>
            <a:ext cx="220663" cy="287338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81" name="Rectangle 5"/>
          <p:cNvSpPr>
            <a:spLocks/>
          </p:cNvSpPr>
          <p:nvPr/>
        </p:nvSpPr>
        <p:spPr bwMode="auto">
          <a:xfrm>
            <a:off x="7264400" y="5791200"/>
            <a:ext cx="7155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 algn="l"/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data</a:t>
            </a:r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 rot="10800000" flipH="1">
            <a:off x="9245600" y="6149975"/>
            <a:ext cx="71438" cy="301625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83" name="Rectangle 7"/>
          <p:cNvSpPr>
            <a:spLocks/>
          </p:cNvSpPr>
          <p:nvPr/>
        </p:nvSpPr>
        <p:spPr bwMode="auto">
          <a:xfrm>
            <a:off x="8890000" y="5740400"/>
            <a:ext cx="9560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 algn="l"/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model</a:t>
            </a:r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9296400" y="7450138"/>
            <a:ext cx="523875" cy="439737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85" name="Rectangle 9"/>
          <p:cNvSpPr>
            <a:spLocks/>
          </p:cNvSpPr>
          <p:nvPr/>
        </p:nvSpPr>
        <p:spPr bwMode="auto">
          <a:xfrm>
            <a:off x="9804400" y="7645400"/>
            <a:ext cx="21037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 algn="l"/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noise variance</a:t>
            </a:r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 rot="10800000" flipV="1">
            <a:off x="2376517" y="7100476"/>
            <a:ext cx="417365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87" name="Rectangle 11"/>
          <p:cNvSpPr>
            <a:spLocks/>
          </p:cNvSpPr>
          <p:nvPr/>
        </p:nvSpPr>
        <p:spPr bwMode="auto">
          <a:xfrm>
            <a:off x="973235" y="6915811"/>
            <a:ext cx="14032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 algn="l"/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likelihood</a:t>
            </a:r>
          </a:p>
        </p:txBody>
      </p:sp>
      <p:sp>
        <p:nvSpPr>
          <p:cNvPr id="24590" name="Rectangle 14"/>
          <p:cNvSpPr>
            <a:spLocks/>
          </p:cNvSpPr>
          <p:nvPr/>
        </p:nvSpPr>
        <p:spPr bwMode="auto">
          <a:xfrm>
            <a:off x="3136900" y="7747000"/>
            <a:ext cx="19002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 algn="l"/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log likelihood</a:t>
            </a:r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 rot="10800000">
            <a:off x="3787775" y="8216900"/>
            <a:ext cx="50800" cy="3048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469952" y="8189168"/>
                <a:ext cx="7852919" cy="14055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3400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ln</m:t>
                      </m:r>
                      <m:r>
                        <m:rPr>
                          <m:nor/>
                        </m:rPr>
                        <a:rPr lang="en-GB" sz="3400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3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GB" sz="3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sz="3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3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3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GB" sz="3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e>
                          <m:sSub>
                            <m:sSubPr>
                              <m:ctrlPr>
                                <a:rPr lang="en-GB" sz="3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34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GB" sz="3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3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GB" sz="3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</m:d>
                      <m:r>
                        <a:rPr lang="en-GB" sz="3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3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𝐿</m:t>
                      </m:r>
                      <m:r>
                        <a:rPr lang="en-GB" sz="3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∝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3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GB" sz="3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GB" sz="3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3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3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3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sz="3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3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GB" sz="3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GB" sz="3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GB" sz="3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h</m:t>
                                      </m:r>
                                      <m:r>
                                        <a:rPr lang="en-GB" sz="3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GB" sz="3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3400" b="1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</a:rPr>
                                            <m:t>𝒂</m:t>
                                          </m:r>
                                        </m:e>
                                        <m:sub>
                                          <m:r>
                                            <a:rPr lang="en-GB" sz="3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GB" sz="3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3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3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  <m:sSubSup>
                                <m:sSubSupPr>
                                  <m:ctrlPr>
                                    <a:rPr lang="en-GB" sz="3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3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GB" sz="3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GB" sz="3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</m:oMath>
                  </m:oMathPara>
                </a14:m>
                <a:endParaRPr lang="en-GB" sz="3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952" y="8189168"/>
                <a:ext cx="7852919" cy="140557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36214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 rIns="166398"/>
          <a:lstStyle/>
          <a:p>
            <a:pPr marL="57150"/>
            <a:r>
              <a:rPr lang="en-US"/>
              <a:t>Data analysis</a:t>
            </a:r>
          </a:p>
        </p:txBody>
      </p:sp>
      <p:sp>
        <p:nvSpPr>
          <p:cNvPr id="30723" name="Rectangle 3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 rIns="166398"/>
          <a:lstStyle/>
          <a:p>
            <a:r>
              <a:rPr lang="en-US" sz="3600" dirty="0" err="1"/>
              <a:t>Frequentist</a:t>
            </a:r>
            <a:r>
              <a:rPr lang="en-US" sz="3600" dirty="0"/>
              <a:t> method:</a:t>
            </a:r>
          </a:p>
          <a:p>
            <a:pPr marL="782638" lvl="1"/>
            <a:r>
              <a:rPr lang="en-US" sz="3400" dirty="0"/>
              <a:t>Maximum likelihood (find values of </a:t>
            </a:r>
            <a:r>
              <a:rPr lang="en-US" sz="3400" b="1" dirty="0">
                <a:latin typeface="Times" charset="0"/>
                <a:cs typeface="Times" charset="0"/>
                <a:sym typeface="Times" charset="0"/>
              </a:rPr>
              <a:t>a</a:t>
            </a:r>
            <a:r>
              <a:rPr lang="en-US" sz="3400" dirty="0"/>
              <a:t> that </a:t>
            </a:r>
            <a:r>
              <a:rPr lang="en-US" sz="3400" dirty="0" err="1"/>
              <a:t>maximise</a:t>
            </a:r>
            <a:r>
              <a:rPr lang="en-US" sz="3400" dirty="0"/>
              <a:t> the </a:t>
            </a:r>
            <a:r>
              <a:rPr lang="en-US" sz="3400" dirty="0" smtClean="0"/>
              <a:t>(log) likelihood ratio) </a:t>
            </a:r>
            <a:r>
              <a:rPr lang="en-US" sz="3400" dirty="0"/>
              <a:t>- some parameters can be </a:t>
            </a:r>
            <a:r>
              <a:rPr lang="en-US" sz="3400" dirty="0" err="1"/>
              <a:t>maximised</a:t>
            </a:r>
            <a:r>
              <a:rPr lang="en-US" sz="3400" dirty="0"/>
              <a:t> analytically:</a:t>
            </a:r>
          </a:p>
          <a:p>
            <a:endParaRPr lang="en-US" sz="3400" dirty="0"/>
          </a:p>
          <a:p>
            <a:endParaRPr lang="en-US" sz="3400" dirty="0"/>
          </a:p>
          <a:p>
            <a:pPr marL="782638" lvl="1"/>
            <a:r>
              <a:rPr lang="en-US" sz="3400" dirty="0"/>
              <a:t>With such a statistic </a:t>
            </a:r>
            <a:r>
              <a:rPr lang="en-US" sz="3400" dirty="0" smtClean="0"/>
              <a:t>and a given false alarm/false dismissal rate you can define a detection criterion</a:t>
            </a:r>
          </a:p>
          <a:p>
            <a:pPr marL="1182688" lvl="2"/>
            <a:r>
              <a:rPr lang="en-US" sz="3000" dirty="0"/>
              <a:t>t</a:t>
            </a:r>
            <a:r>
              <a:rPr lang="en-US" sz="3000" dirty="0" smtClean="0"/>
              <a:t>o produce </a:t>
            </a:r>
            <a:r>
              <a:rPr lang="en-US" sz="3000" dirty="0"/>
              <a:t>an upper </a:t>
            </a:r>
            <a:r>
              <a:rPr lang="en-US" sz="3000" dirty="0" smtClean="0"/>
              <a:t>limit </a:t>
            </a:r>
            <a:r>
              <a:rPr lang="en-US" sz="3000" dirty="0"/>
              <a:t>you need to perform many Monte Carlo simulations on different </a:t>
            </a:r>
            <a:r>
              <a:rPr lang="en-US" sz="3000" dirty="0" err="1"/>
              <a:t>realisations</a:t>
            </a:r>
            <a:r>
              <a:rPr lang="en-US" sz="3000" dirty="0"/>
              <a:t> of noise</a:t>
            </a:r>
          </a:p>
          <a:p>
            <a:pPr marL="782638" lvl="1"/>
            <a:r>
              <a:rPr lang="en-US" sz="3600" dirty="0" smtClean="0"/>
              <a:t>More </a:t>
            </a:r>
            <a:r>
              <a:rPr lang="en-US" sz="3600" dirty="0"/>
              <a:t>suitable for wider parameter spaces - </a:t>
            </a:r>
            <a:r>
              <a:rPr lang="en-US" sz="3600" dirty="0" err="1"/>
              <a:t>maximisation</a:t>
            </a:r>
            <a:r>
              <a:rPr lang="en-US" sz="3600" dirty="0"/>
              <a:t> can be cheaper than </a:t>
            </a:r>
            <a:r>
              <a:rPr lang="en-US" sz="3600" dirty="0" err="1"/>
              <a:t>marginalisation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6070352" y="4156720"/>
                <a:ext cx="3901674" cy="1698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GB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en-GB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en-GB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en-GB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𝜄</m:t>
                          </m:r>
                          <m: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𝜓</m:t>
                          </m:r>
                        </m:sub>
                      </m:sSub>
                      <m:r>
                        <a:rPr lang="en-GB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0352" y="4156720"/>
                <a:ext cx="3901674" cy="169835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4438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1747" name="Rectangle 3"/>
              <p:cNvSpPr>
                <a:spLocks noChangeArrowheads="1"/>
              </p:cNvSpPr>
              <p:nvPr>
                <p:ph type="body" idx="1"/>
              </p:nvPr>
            </p:nvSpPr>
            <p:spPr>
              <a:ln/>
            </p:spPr>
            <p:txBody>
              <a:bodyPr rIns="166398"/>
              <a:lstStyle/>
              <a:p>
                <a:r>
                  <a:rPr lang="en-US" sz="3500" dirty="0" smtClean="0"/>
                  <a:t>Bayesian method (used in LSC known pulsar searches):</a:t>
                </a:r>
              </a:p>
              <a:p>
                <a:pPr marL="782638" lvl="1"/>
                <a:r>
                  <a:rPr lang="en-US" sz="3200" dirty="0" smtClean="0"/>
                  <a:t>natural </a:t>
                </a:r>
                <a:r>
                  <a:rPr lang="en-US" sz="3200" dirty="0"/>
                  <a:t>way of parameter </a:t>
                </a:r>
                <a:r>
                  <a:rPr lang="en-US" sz="3200" dirty="0" smtClean="0"/>
                  <a:t>estimation and </a:t>
                </a:r>
                <a:r>
                  <a:rPr lang="en-US" sz="3200" dirty="0"/>
                  <a:t>setting upper limits</a:t>
                </a:r>
              </a:p>
              <a:p>
                <a:pPr marL="782638" lvl="1"/>
                <a:r>
                  <a:rPr lang="en-US" sz="3200" dirty="0"/>
                  <a:t>produce posterior from likelihood </a:t>
                </a:r>
                <a:r>
                  <a:rPr lang="en-US" sz="3200" dirty="0" smtClean="0"/>
                  <a:t>and </a:t>
                </a:r>
                <a:r>
                  <a:rPr lang="en-US" sz="3200" dirty="0"/>
                  <a:t>priors</a:t>
                </a:r>
              </a:p>
              <a:p>
                <a:pPr marL="1182688" lvl="2"/>
                <a:endParaRPr lang="en-US" sz="3200" dirty="0"/>
              </a:p>
              <a:p>
                <a:pPr marL="782638" lvl="1"/>
                <a:r>
                  <a:rPr lang="en-US" sz="3200" dirty="0"/>
                  <a:t>generally use uniform independent priors for all parameters</a:t>
                </a:r>
              </a:p>
              <a:p>
                <a:pPr marL="782638" lvl="1"/>
                <a:r>
                  <a:rPr lang="en-US" sz="3200" dirty="0" err="1"/>
                  <a:t>marginalise</a:t>
                </a:r>
                <a:r>
                  <a:rPr lang="en-US" sz="3200" dirty="0"/>
                  <a:t> over 3 unwanted parameters to create a posterior probability density for the wanted </a:t>
                </a:r>
                <a:r>
                  <a:rPr lang="en-US" sz="3200" dirty="0" smtClean="0"/>
                  <a:t>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GB" sz="32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3200" dirty="0"/>
              </a:p>
              <a:p>
                <a:pPr marL="954088" lvl="2" indent="0">
                  <a:buNone/>
                </a:pPr>
                <a:endParaRPr lang="en-US" dirty="0"/>
              </a:p>
              <a:p>
                <a:pPr marL="1182688" lvl="2"/>
                <a:endParaRPr lang="en-US" sz="3200" dirty="0" smtClean="0"/>
              </a:p>
              <a:p>
                <a:pPr marL="1182688" lvl="2"/>
                <a:r>
                  <a:rPr lang="en-US" sz="3200" dirty="0" smtClean="0"/>
                  <a:t>can </a:t>
                </a:r>
                <a:r>
                  <a:rPr lang="en-US" sz="3200" dirty="0"/>
                  <a:t>combine likelihoods </a:t>
                </a:r>
                <a:r>
                  <a:rPr lang="en-US" sz="3200" dirty="0" smtClean="0"/>
                  <a:t>from </a:t>
                </a:r>
                <a:r>
                  <a:rPr lang="en-US" sz="3200" dirty="0"/>
                  <a:t>multiple </a:t>
                </a:r>
                <a:r>
                  <a:rPr lang="en-US" sz="3200" dirty="0" smtClean="0"/>
                  <a:t>detectors</a:t>
                </a:r>
              </a:p>
              <a:p>
                <a:pPr marL="1182688" lvl="2"/>
                <a:r>
                  <a:rPr lang="en-US" sz="3200" dirty="0" err="1"/>
                  <a:t>m</a:t>
                </a:r>
                <a:r>
                  <a:rPr lang="en-US" sz="3200" dirty="0" err="1" smtClean="0"/>
                  <a:t>arginalise</a:t>
                </a:r>
                <a:r>
                  <a:rPr lang="en-US" sz="3200" dirty="0" smtClean="0"/>
                  <a:t> over amplitude to get model evidence</a:t>
                </a:r>
                <a:endParaRPr lang="en-US" sz="3200" dirty="0"/>
              </a:p>
            </p:txBody>
          </p:sp>
        </mc:Choice>
        <mc:Fallback>
          <p:sp>
            <p:nvSpPr>
              <p:cNvPr id="31747" name="Rectangle 3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1353" t="-1141" r="-573"/>
                </a:stretch>
              </a:blipFill>
              <a:ln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46" name="Rectangle 2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 rIns="166398"/>
          <a:lstStyle/>
          <a:p>
            <a:pPr marL="57150"/>
            <a:r>
              <a:rPr lang="en-US"/>
              <a:t>Data analysis</a:t>
            </a: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rot="10800000" flipH="1">
            <a:off x="9989004" y="4858943"/>
            <a:ext cx="744537" cy="381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50" name="Rectangle 6"/>
          <p:cNvSpPr>
            <a:spLocks/>
          </p:cNvSpPr>
          <p:nvPr/>
        </p:nvSpPr>
        <p:spPr bwMode="auto">
          <a:xfrm>
            <a:off x="10862393" y="4674277"/>
            <a:ext cx="9207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 algn="l"/>
            <a:r>
              <a:rPr lang="en-US" sz="2400" dirty="0">
                <a:solidFill>
                  <a:schemeClr val="bg1"/>
                </a:solidFill>
                <a:ea typeface="Gill Sans" charset="0"/>
                <a:cs typeface="Gill Sans" charset="0"/>
              </a:rPr>
              <a:t>Priors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861124" y="4588768"/>
                <a:ext cx="7168757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GB" sz="3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3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34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GB" sz="3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sz="3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3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3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GB" sz="3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GB" sz="3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GB" sz="3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</m:d>
                      <m:r>
                        <a:rPr lang="en-GB" sz="3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∝</m:t>
                      </m:r>
                      <m:r>
                        <a:rPr lang="en-GB" sz="3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GB" sz="3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sz="3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3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3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GB" sz="3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e>
                          <m:sSub>
                            <m:sSubPr>
                              <m:ctrlPr>
                                <a:rPr lang="en-GB" sz="3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34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GB" sz="3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3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GB" sz="3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</m:d>
                      <m:r>
                        <a:rPr lang="en-GB" sz="3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×</m:t>
                      </m:r>
                      <m:r>
                        <a:rPr lang="en-GB" sz="3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𝑝</m:t>
                      </m:r>
                      <m:r>
                        <a:rPr lang="en-GB" sz="3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GB" sz="3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3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GB" sz="3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GB" sz="3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|</m:t>
                      </m:r>
                      <m:r>
                        <a:rPr lang="en-GB" sz="3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𝐼</m:t>
                      </m:r>
                      <m:r>
                        <a:rPr lang="en-GB" sz="3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34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124" y="4588768"/>
                <a:ext cx="7168757" cy="61555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49618" y="6767178"/>
                <a:ext cx="12207381" cy="15660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GB" sz="3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3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3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GB" sz="3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sz="3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3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3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GB" sz="3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GB" sz="3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GB" sz="3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</m:d>
                      <m:r>
                        <a:rPr lang="en-GB" sz="3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∝</m:t>
                      </m:r>
                      <m:nary>
                        <m:naryPr>
                          <m:ctrlPr>
                            <a:rPr lang="en-GB" sz="3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3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3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3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3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GB" sz="3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3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3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sup>
                        <m:e>
                          <m:r>
                            <m:rPr>
                              <m:nor/>
                            </m:rPr>
                            <a:rPr lang="en-GB" sz="3400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d</m:t>
                          </m:r>
                          <m:r>
                            <a:rPr lang="en-GB" sz="3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𝜓</m:t>
                          </m:r>
                        </m:e>
                      </m:nary>
                      <m:nary>
                        <m:naryPr>
                          <m:ctrlPr>
                            <a:rPr lang="en-GB" sz="3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3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GB" sz="3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GB" sz="3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𝜋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GB" sz="3400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d</m:t>
                          </m:r>
                          <m:sSub>
                            <m:sSubPr>
                              <m:ctrlPr>
                                <a:rPr lang="en-GB" sz="3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3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GB" sz="3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nary>
                      <m:nary>
                        <m:naryPr>
                          <m:ctrlPr>
                            <a:rPr lang="en-GB" sz="3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3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</m:t>
                          </m:r>
                        </m:sub>
                        <m:sup>
                          <m:r>
                            <a:rPr lang="en-GB" sz="3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GB" sz="3400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d</m:t>
                          </m:r>
                          <m:func>
                            <m:funcPr>
                              <m:ctrlPr>
                                <a:rPr lang="en-GB" sz="3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3400" b="0" i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3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𝜄</m:t>
                              </m:r>
                            </m:e>
                          </m:func>
                        </m:e>
                      </m:nary>
                      <m:r>
                        <a:rPr lang="en-GB" sz="3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GB" sz="3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sz="3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3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3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GB" sz="3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e>
                          <m:sSub>
                            <m:sSubPr>
                              <m:ctrlPr>
                                <a:rPr lang="en-GB" sz="34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34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GB" sz="3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3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GB" sz="3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</m:d>
                      <m:r>
                        <a:rPr lang="en-GB" sz="3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×</m:t>
                      </m:r>
                      <m:r>
                        <a:rPr lang="en-GB" sz="3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𝑝</m:t>
                      </m:r>
                      <m:r>
                        <a:rPr lang="en-GB" sz="3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GB" sz="3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3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GB" sz="3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GB" sz="3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|</m:t>
                      </m:r>
                      <m:r>
                        <a:rPr lang="en-GB" sz="3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𝐼</m:t>
                      </m:r>
                      <m:r>
                        <a:rPr lang="en-GB" sz="3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3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18" y="6767178"/>
                <a:ext cx="12207381" cy="156600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28078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 rIns="166398"/>
          <a:lstStyle/>
          <a:p>
            <a:pPr marL="57150"/>
            <a:r>
              <a:rPr lang="en-US"/>
              <a:t>What are pulsars?</a:t>
            </a:r>
          </a:p>
        </p:txBody>
      </p:sp>
      <p:sp>
        <p:nvSpPr>
          <p:cNvPr id="8195" name="Rectangle 3"/>
          <p:cNvSpPr>
            <a:spLocks noChangeArrowheads="1"/>
          </p:cNvSpPr>
          <p:nvPr>
            <p:ph type="body" idx="1"/>
          </p:nvPr>
        </p:nvSpPr>
        <p:spPr>
          <a:xfrm>
            <a:off x="647700" y="2273300"/>
            <a:ext cx="7607300" cy="7480300"/>
          </a:xfrm>
          <a:ln/>
        </p:spPr>
        <p:txBody>
          <a:bodyPr rIns="166398"/>
          <a:lstStyle/>
          <a:p>
            <a:r>
              <a:rPr lang="en-US" sz="3000" dirty="0"/>
              <a:t>First pulsar discovered by accident in 1967 by Bell and Hewish who were trying to study interplanetary scintillation of radio sources - period of 1.3 seconds</a:t>
            </a:r>
          </a:p>
          <a:p>
            <a:r>
              <a:rPr lang="en-US" sz="3000" dirty="0"/>
              <a:t>Several more pulsars soon discovered including Crab pulsar with period of ~33ms </a:t>
            </a:r>
            <a:r>
              <a:rPr lang="en-US" sz="3000" dirty="0" smtClean="0"/>
              <a:t>[</a:t>
            </a:r>
            <a:r>
              <a:rPr lang="en-US" sz="3000" dirty="0" err="1" smtClean="0"/>
              <a:t>Cocke</a:t>
            </a:r>
            <a:r>
              <a:rPr lang="en-US" sz="3000" dirty="0" smtClean="0"/>
              <a:t> et al, </a:t>
            </a:r>
            <a:r>
              <a:rPr lang="en-GB" sz="3000" dirty="0" smtClean="0"/>
              <a:t>et al, Nature, 221, 1969 – period seen in optical]</a:t>
            </a:r>
            <a:endParaRPr lang="en-US" sz="3000" dirty="0"/>
          </a:p>
          <a:p>
            <a:r>
              <a:rPr lang="en-US" sz="3000" dirty="0"/>
              <a:t>Pulse period and duration suggested a very small source (smaller than white dwarfs)</a:t>
            </a:r>
          </a:p>
          <a:p>
            <a:pPr marL="782638" lvl="1"/>
            <a:r>
              <a:rPr lang="en-US" sz="2800" dirty="0"/>
              <a:t>consistent with </a:t>
            </a:r>
            <a:r>
              <a:rPr lang="en-US" sz="2800" dirty="0" err="1"/>
              <a:t>theorised</a:t>
            </a:r>
            <a:r>
              <a:rPr lang="en-US" sz="2800" dirty="0"/>
              <a:t> neutron stars (first proposed by Baade &amp; </a:t>
            </a:r>
            <a:r>
              <a:rPr lang="en-US" sz="2800" dirty="0" err="1"/>
              <a:t>Zwicky</a:t>
            </a:r>
            <a:r>
              <a:rPr lang="en-US" sz="2800" dirty="0"/>
              <a:t> in 1934)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672" y="2500536"/>
            <a:ext cx="2908300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576" y="5543128"/>
            <a:ext cx="47212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6"/>
          <p:cNvSpPr>
            <a:spLocks/>
          </p:cNvSpPr>
          <p:nvPr/>
        </p:nvSpPr>
        <p:spPr bwMode="auto">
          <a:xfrm>
            <a:off x="9169400" y="7632700"/>
            <a:ext cx="3543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/>
          <a:lstStyle/>
          <a:p>
            <a:pPr marL="57150"/>
            <a:r>
              <a:rPr lang="en-US" sz="1800">
                <a:solidFill>
                  <a:schemeClr val="tx1"/>
                </a:solidFill>
                <a:ea typeface="Gill Sans" charset="0"/>
                <a:cs typeface="Gill Sans" charset="0"/>
              </a:rPr>
              <a:t>Recording of first known pulsar CP1919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4876800"/>
            <a:ext cx="5741988" cy="47625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3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 rIns="166398"/>
          <a:lstStyle/>
          <a:p>
            <a:pPr marL="57150"/>
            <a:r>
              <a:rPr lang="en-US"/>
              <a:t>Data analysis: method</a:t>
            </a:r>
          </a:p>
        </p:txBody>
      </p:sp>
      <p:sp>
        <p:nvSpPr>
          <p:cNvPr id="32772" name="Rectangle 4"/>
          <p:cNvSpPr>
            <a:spLocks noChangeArrowheads="1"/>
          </p:cNvSpPr>
          <p:nvPr>
            <p:ph type="body" idx="1"/>
          </p:nvPr>
        </p:nvSpPr>
        <p:spPr>
          <a:xfrm>
            <a:off x="647700" y="2273300"/>
            <a:ext cx="5384800" cy="7480300"/>
          </a:xfrm>
          <a:ln/>
        </p:spPr>
        <p:txBody>
          <a:bodyPr rIns="166398"/>
          <a:lstStyle/>
          <a:p>
            <a:r>
              <a:rPr lang="en-US" sz="3600" dirty="0"/>
              <a:t>If no signal is seen we can use posterior to set an upper limit e.g. 95% degree of belief </a:t>
            </a:r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4876800"/>
            <a:ext cx="6184900" cy="479266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Rectangle 7"/>
          <p:cNvSpPr>
            <a:spLocks/>
          </p:cNvSpPr>
          <p:nvPr/>
        </p:nvSpPr>
        <p:spPr bwMode="auto">
          <a:xfrm>
            <a:off x="8750300" y="4356100"/>
            <a:ext cx="23779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 algn="l"/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Simulated signal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6358384" y="2500536"/>
                <a:ext cx="6160853" cy="14548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0.95=</m:t>
                      </m:r>
                      <m:nary>
                        <m:naryPr>
                          <m:ctrlPr>
                            <a:rPr lang="en-GB" sz="3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3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sSubSup>
                            <m:sSubSupPr>
                              <m:ctrlPr>
                                <a:rPr lang="en-GB" sz="36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GB" sz="36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GB" sz="36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GB" sz="36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95%</m:t>
                              </m:r>
                            </m:sup>
                          </m:sSubSup>
                        </m:sup>
                        <m:e>
                          <m:r>
                            <a:rPr lang="en-GB" sz="3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GB" sz="3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sz="36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36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GB" sz="36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sz="3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|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GB" sz="36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36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36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GB" sz="36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GB" sz="3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GB" sz="3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𝐼</m:t>
                          </m:r>
                          <m:r>
                            <a:rPr lang="en-GB" sz="3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m:rPr>
                          <m:nor/>
                        </m:rPr>
                        <a:rPr lang="en-GB" sz="3600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d</m:t>
                      </m:r>
                      <m:sSub>
                        <m:sSubPr>
                          <m:ctrlPr>
                            <a:rPr lang="en-GB" sz="3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3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sz="36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8384" y="2500536"/>
                <a:ext cx="6160853" cy="145482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3042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analysis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sz="4000" dirty="0" smtClean="0"/>
                  <a:t>In future use Bayesian hypothesis testing as a detection statistic:</a:t>
                </a:r>
              </a:p>
              <a:p>
                <a:pPr lvl="1"/>
                <a:r>
                  <a:rPr lang="en-GB" sz="3600" dirty="0" smtClean="0"/>
                  <a:t>Calculate evidence ratio for signal versus noise/incoherent signal between detectors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sz="3600" i="1" smtClean="0">
                        <a:latin typeface="Cambria Math"/>
                        <a:ea typeface="Cambria Math"/>
                      </a:rPr>
                      <m:t>ℬ</m:t>
                    </m:r>
                  </m:oMath>
                </a14:m>
                <a:r>
                  <a:rPr lang="en-GB" sz="3600" dirty="0" smtClean="0"/>
                  <a:t>-statistic [arXiv:0907.2569]</a:t>
                </a:r>
              </a:p>
              <a:p>
                <a:pPr lvl="2"/>
                <a:r>
                  <a:rPr lang="en-GB" dirty="0" smtClean="0"/>
                  <a:t>Marginalisation with uniform priors rather than maximisation with unphysical priors</a:t>
                </a:r>
                <a:endParaRPr lang="en-GB" dirty="0"/>
              </a:p>
              <a:p>
                <a:r>
                  <a:rPr lang="en-GB" sz="4000" dirty="0" smtClean="0"/>
                  <a:t>Calculate evidence ratio between different signal models:</a:t>
                </a:r>
              </a:p>
              <a:p>
                <a:pPr lvl="1"/>
                <a:r>
                  <a:rPr lang="en-GB" sz="3600" dirty="0" smtClean="0"/>
                  <a:t>E.g. </a:t>
                </a:r>
                <a:r>
                  <a:rPr lang="en-GB" sz="3600" dirty="0"/>
                  <a:t>p</a:t>
                </a:r>
                <a:r>
                  <a:rPr lang="en-GB" sz="3600" dirty="0" smtClean="0"/>
                  <a:t>urely rigid </a:t>
                </a:r>
                <a:r>
                  <a:rPr lang="en-GB" sz="3600" dirty="0" err="1" smtClean="0"/>
                  <a:t>triaxial</a:t>
                </a:r>
                <a:r>
                  <a:rPr lang="en-GB" sz="3600" dirty="0" smtClean="0"/>
                  <a:t> star with emission at 2f vs. star with emission also at 1f [arXiv:0909.4035]</a:t>
                </a:r>
                <a:endParaRPr lang="en-GB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14" t="-1385" r="-6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78244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Known pulsar GW search history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2273300"/>
            <a:ext cx="6358756" cy="7480300"/>
          </a:xfrm>
        </p:spPr>
        <p:txBody>
          <a:bodyPr/>
          <a:lstStyle/>
          <a:p>
            <a:r>
              <a:rPr lang="en-GB" sz="3000" dirty="0" smtClean="0"/>
              <a:t>Searches for GWs from pulsars did not begin with LIGO:</a:t>
            </a:r>
          </a:p>
          <a:p>
            <a:pPr lvl="1"/>
            <a:r>
              <a:rPr lang="en-GB" sz="2600" dirty="0" smtClean="0"/>
              <a:t>Looking for GWs from the Crab pulsar (optical pulsations at ~30Hz discovered in 1969 [</a:t>
            </a:r>
            <a:r>
              <a:rPr lang="en-GB" sz="2600" dirty="0" err="1" smtClean="0"/>
              <a:t>Cocke</a:t>
            </a:r>
            <a:r>
              <a:rPr lang="en-GB" sz="2600" dirty="0" smtClean="0"/>
              <a:t> et al, Nature, 221, Feb 1969]):</a:t>
            </a:r>
          </a:p>
          <a:p>
            <a:pPr lvl="2"/>
            <a:r>
              <a:rPr lang="en-GB" sz="2400" dirty="0" smtClean="0"/>
              <a:t>1972 – Levine and Stebbins (PRD, </a:t>
            </a:r>
            <a:r>
              <a:rPr lang="en-GB" sz="2400" b="1" dirty="0" smtClean="0"/>
              <a:t>6</a:t>
            </a:r>
            <a:r>
              <a:rPr lang="en-GB" sz="2400" dirty="0" smtClean="0"/>
              <a:t>, 1972) [National Bureau of Standards and JILA] used a 30m laser interferometer (single arm </a:t>
            </a:r>
            <a:r>
              <a:rPr lang="en-GB" sz="2400" dirty="0" err="1" smtClean="0"/>
              <a:t>Fabry</a:t>
            </a:r>
            <a:r>
              <a:rPr lang="en-GB" sz="2400" dirty="0" smtClean="0"/>
              <a:t>-Perot cavity)</a:t>
            </a:r>
          </a:p>
          <a:p>
            <a:pPr lvl="2"/>
            <a:r>
              <a:rPr lang="en-GB" sz="2400" dirty="0" smtClean="0"/>
              <a:t>1978 – </a:t>
            </a:r>
            <a:r>
              <a:rPr lang="en-GB" sz="2400" dirty="0" err="1" smtClean="0"/>
              <a:t>Hirakawa</a:t>
            </a:r>
            <a:r>
              <a:rPr lang="en-GB" sz="2400" dirty="0" smtClean="0"/>
              <a:t> </a:t>
            </a:r>
            <a:r>
              <a:rPr lang="en-GB" sz="2400" i="1" dirty="0" smtClean="0"/>
              <a:t>et al</a:t>
            </a:r>
            <a:r>
              <a:rPr lang="en-GB" sz="2400" dirty="0" smtClean="0"/>
              <a:t> (PRD, </a:t>
            </a:r>
            <a:r>
              <a:rPr lang="en-GB" sz="2400" b="1" dirty="0" smtClean="0"/>
              <a:t>17</a:t>
            </a:r>
            <a:r>
              <a:rPr lang="en-GB" sz="2400" dirty="0" smtClean="0"/>
              <a:t>, 1978 and PRD, </a:t>
            </a:r>
            <a:r>
              <a:rPr lang="en-GB" sz="2400" b="1" dirty="0" smtClean="0"/>
              <a:t>20</a:t>
            </a:r>
            <a:r>
              <a:rPr lang="en-GB" sz="2400" dirty="0" smtClean="0"/>
              <a:t>, 1979) [Tokyo] searched for the Crab - specially designed ~1000kg aluminium </a:t>
            </a:r>
            <a:r>
              <a:rPr lang="en-GB" sz="2400" dirty="0" err="1" smtClean="0"/>
              <a:t>quadrupole</a:t>
            </a:r>
            <a:r>
              <a:rPr lang="en-GB" sz="2400" dirty="0" smtClean="0"/>
              <a:t> antenna with resonant frequency at 60.2 Hz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456" y="5998184"/>
            <a:ext cx="2811885" cy="370315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748130" y="1636440"/>
            <a:ext cx="3514910" cy="2016224"/>
            <a:chOff x="8158584" y="1924472"/>
            <a:chExt cx="4675558" cy="263547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8584" y="1924472"/>
              <a:ext cx="4675558" cy="2635474"/>
            </a:xfrm>
            <a:prstGeom prst="rect">
              <a:avLst/>
            </a:prstGeom>
          </p:spPr>
        </p:pic>
        <p:pic>
          <p:nvPicPr>
            <p:cNvPr id="52226" name="Picture 2" descr="http://dpfriedlander.smugmug.com/Events/NASA-Goddard-Space-Flight/ASD-New-Staff-Welcome-Mar-2011/IMG22821/1220161767_xw4SV-L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208"/>
            <a:stretch/>
          </p:blipFill>
          <p:spPr bwMode="auto">
            <a:xfrm>
              <a:off x="8158584" y="1924472"/>
              <a:ext cx="2321296" cy="2635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2" descr="C:\Dropbox\poorma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9283" y="3199259"/>
            <a:ext cx="2007715" cy="335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7" name="Picture 3" descr="C:\Dropbox\poorman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819" y="3741437"/>
            <a:ext cx="3275626" cy="228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3"/>
          <p:cNvSpPr>
            <a:spLocks/>
          </p:cNvSpPr>
          <p:nvPr/>
        </p:nvSpPr>
        <p:spPr bwMode="auto">
          <a:xfrm>
            <a:off x="9598744" y="6604992"/>
            <a:ext cx="340227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57799" bIns="0">
            <a:spAutoFit/>
          </a:bodyPr>
          <a:lstStyle/>
          <a:p>
            <a:pPr marL="57150"/>
            <a:r>
              <a:rPr lang="en-US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30 m interferometer at </a:t>
            </a:r>
            <a:r>
              <a:rPr lang="en-US" sz="14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Poorman’s</a:t>
            </a:r>
            <a:r>
              <a:rPr lang="en-US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Relief Gold-mine, Boulder, CO.</a:t>
            </a:r>
          </a:p>
          <a:p>
            <a:pPr marL="57150"/>
            <a:r>
              <a:rPr lang="en-US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Credit: J. L. Hall, “Optical Frequency Measurement: 40 years of Technology Revolutions”, </a:t>
            </a:r>
            <a:r>
              <a:rPr lang="en-US" sz="1400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IEEE Journal on Selected Topics in Quantum Electronics</a:t>
            </a:r>
            <a:r>
              <a:rPr lang="en-US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Vol. </a:t>
            </a:r>
            <a:r>
              <a:rPr lang="en-US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lang="en-US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No. 6, 2000</a:t>
            </a:r>
            <a:endParaRPr lang="en-US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43"/>
          <p:cNvSpPr>
            <a:spLocks/>
          </p:cNvSpPr>
          <p:nvPr/>
        </p:nvSpPr>
        <p:spPr bwMode="auto">
          <a:xfrm>
            <a:off x="9958784" y="9034100"/>
            <a:ext cx="19943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57799" bIns="0">
            <a:spAutoFit/>
          </a:bodyPr>
          <a:lstStyle/>
          <a:p>
            <a:pPr marL="57150" algn="l"/>
            <a:r>
              <a:rPr lang="en-US" sz="17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Hirakawa</a:t>
            </a:r>
            <a:r>
              <a:rPr lang="en-US" sz="17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et al, </a:t>
            </a:r>
            <a:r>
              <a:rPr lang="en-US" sz="1700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PRD</a:t>
            </a:r>
            <a:r>
              <a:rPr lang="en-US" sz="17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7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17</a:t>
            </a:r>
            <a:r>
              <a:rPr lang="en-US" sz="17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1978</a:t>
            </a:r>
            <a:endParaRPr lang="en-US" sz="17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224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Known pulsar GW search history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2273300"/>
            <a:ext cx="5854700" cy="7480300"/>
          </a:xfrm>
        </p:spPr>
        <p:txBody>
          <a:bodyPr/>
          <a:lstStyle/>
          <a:p>
            <a:r>
              <a:rPr lang="en-GB" sz="3600" dirty="0" smtClean="0"/>
              <a:t>Other interferometer and bar detector searches:</a:t>
            </a:r>
          </a:p>
          <a:p>
            <a:pPr lvl="1"/>
            <a:r>
              <a:rPr lang="en-GB" sz="3400" dirty="0" smtClean="0"/>
              <a:t>Then fastest millisecond pulsars PSRJ1939+2134 (~642 Hz)</a:t>
            </a:r>
          </a:p>
          <a:p>
            <a:pPr lvl="2"/>
            <a:r>
              <a:rPr lang="en-GB" sz="3200" dirty="0" smtClean="0"/>
              <a:t>1983 – </a:t>
            </a:r>
            <a:r>
              <a:rPr lang="en-GB" sz="3200" dirty="0" err="1" smtClean="0"/>
              <a:t>Hereld</a:t>
            </a:r>
            <a:r>
              <a:rPr lang="en-GB" sz="3200" dirty="0" smtClean="0"/>
              <a:t> </a:t>
            </a:r>
            <a:r>
              <a:rPr lang="en-GB" sz="3200" dirty="0"/>
              <a:t>[</a:t>
            </a:r>
            <a:r>
              <a:rPr lang="en-GB" sz="3200" dirty="0" smtClean="0"/>
              <a:t>PhD thesis] at Caltech using 40 m interferometer</a:t>
            </a:r>
          </a:p>
          <a:p>
            <a:pPr lvl="2"/>
            <a:r>
              <a:rPr lang="en-GB" sz="3200" dirty="0" smtClean="0"/>
              <a:t>1983 – Hough </a:t>
            </a:r>
            <a:r>
              <a:rPr lang="en-GB" sz="3200" i="1" dirty="0" smtClean="0"/>
              <a:t>et al </a:t>
            </a:r>
            <a:r>
              <a:rPr lang="en-GB" sz="3200" dirty="0" smtClean="0"/>
              <a:t>[Nature, </a:t>
            </a:r>
            <a:r>
              <a:rPr lang="en-GB" sz="3200" b="1" dirty="0" smtClean="0"/>
              <a:t>303</a:t>
            </a:r>
            <a:r>
              <a:rPr lang="en-GB" sz="3200" dirty="0" smtClean="0"/>
              <a:t>, 1983] at Glasgow using split bar detector</a:t>
            </a:r>
            <a:endParaRPr lang="en-GB" sz="3200" dirty="0"/>
          </a:p>
        </p:txBody>
      </p:sp>
      <p:grpSp>
        <p:nvGrpSpPr>
          <p:cNvPr id="5" name="Group 4"/>
          <p:cNvGrpSpPr/>
          <p:nvPr/>
        </p:nvGrpSpPr>
        <p:grpSpPr>
          <a:xfrm>
            <a:off x="8378364" y="3035129"/>
            <a:ext cx="4343551" cy="3402974"/>
            <a:chOff x="8590632" y="5740896"/>
            <a:chExt cx="3810000" cy="2673022"/>
          </a:xfrm>
        </p:grpSpPr>
        <p:pic>
          <p:nvPicPr>
            <p:cNvPr id="6" name="Picture 5" descr="0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0632" y="5740896"/>
              <a:ext cx="3810000" cy="2411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43"/>
            <p:cNvSpPr>
              <a:spLocks/>
            </p:cNvSpPr>
            <p:nvPr/>
          </p:nvSpPr>
          <p:spPr bwMode="auto">
            <a:xfrm>
              <a:off x="8590632" y="8152308"/>
              <a:ext cx="380999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0" tIns="0" rIns="57799" bIns="0">
              <a:spAutoFit/>
            </a:bodyPr>
            <a:lstStyle/>
            <a:p>
              <a:pPr marL="57150"/>
              <a:r>
                <a:rPr lang="en-US" sz="170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Caltech 40m proto-type</a:t>
              </a:r>
              <a:endParaRPr lang="en-US" sz="17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63491" name="Picture 3" descr="C:\Dropbox\mspulsa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384" y="2212504"/>
            <a:ext cx="2729264" cy="308378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094688" y="2112040"/>
            <a:ext cx="33194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600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Nature</a:t>
            </a:r>
            <a:r>
              <a:rPr lang="en-GB" sz="2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GB" sz="2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300</a:t>
            </a:r>
            <a:r>
              <a:rPr lang="en-GB" sz="2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Dec 1982</a:t>
            </a:r>
            <a:endParaRPr lang="en-GB" sz="2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Picture 8" descr="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356" y="6486955"/>
            <a:ext cx="4907596" cy="314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43"/>
          <p:cNvSpPr>
            <a:spLocks/>
          </p:cNvSpPr>
          <p:nvPr/>
        </p:nvSpPr>
        <p:spPr bwMode="auto">
          <a:xfrm>
            <a:off x="6562873" y="6487398"/>
            <a:ext cx="2171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57799" bIns="0">
            <a:spAutoFit/>
          </a:bodyPr>
          <a:lstStyle/>
          <a:p>
            <a:pPr marL="57150" algn="l"/>
            <a:r>
              <a:rPr lang="en-US" sz="17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Glasgow split-bar (plus Jim!)</a:t>
            </a:r>
            <a:endParaRPr lang="en-US" sz="1700" b="1" dirty="0">
              <a:solidFill>
                <a:schemeClr val="bg2">
                  <a:lumMod val="20000"/>
                  <a:lumOff val="8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6731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Known pulsar GW search history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47700" y="2273300"/>
                <a:ext cx="7572270" cy="7480300"/>
              </a:xfrm>
            </p:spPr>
            <p:txBody>
              <a:bodyPr/>
              <a:lstStyle/>
              <a:p>
                <a:r>
                  <a:rPr lang="en-GB" sz="3200" dirty="0" smtClean="0"/>
                  <a:t>The 90s:</a:t>
                </a:r>
              </a:p>
              <a:p>
                <a:pPr lvl="1"/>
                <a:r>
                  <a:rPr lang="en-GB" sz="2800" dirty="0" smtClean="0"/>
                  <a:t>1993 – </a:t>
                </a:r>
                <a:r>
                  <a:rPr lang="en-GB" sz="2800" dirty="0" err="1" smtClean="0"/>
                  <a:t>Niebauer</a:t>
                </a:r>
                <a:r>
                  <a:rPr lang="en-GB" sz="2800" dirty="0" smtClean="0"/>
                  <a:t> et al [</a:t>
                </a:r>
                <a:r>
                  <a:rPr lang="en-GB" sz="2800" i="1" dirty="0" smtClean="0"/>
                  <a:t>PRD</a:t>
                </a:r>
                <a:r>
                  <a:rPr lang="en-GB" sz="2800" dirty="0" smtClean="0"/>
                  <a:t>, </a:t>
                </a:r>
                <a:r>
                  <a:rPr lang="en-GB" sz="2800" b="1" dirty="0" smtClean="0"/>
                  <a:t>47</a:t>
                </a:r>
                <a:r>
                  <a:rPr lang="en-GB" sz="2800" dirty="0" smtClean="0"/>
                  <a:t>, 1993] searched for GWs from a possible NS remnant of SN1987A using </a:t>
                </a:r>
                <a:r>
                  <a:rPr lang="en-GB" sz="2800" dirty="0" err="1" smtClean="0"/>
                  <a:t>Garching</a:t>
                </a:r>
                <a:r>
                  <a:rPr lang="en-GB" sz="2800" dirty="0" smtClean="0"/>
                  <a:t> 30m interferometer (100 </a:t>
                </a:r>
                <a:r>
                  <a:rPr lang="en-GB" sz="2800" dirty="0" err="1" smtClean="0"/>
                  <a:t>hrs</a:t>
                </a:r>
                <a:r>
                  <a:rPr lang="en-GB" sz="2800" dirty="0" smtClean="0"/>
                  <a:t> of data from 1989; searching around 2 and 4kHz):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GB" sz="28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GB" sz="2800" b="0" i="1" smtClean="0">
                        <a:latin typeface="Cambria Math"/>
                      </a:rPr>
                      <m:t>&lt;9×</m:t>
                    </m:r>
                    <m:sSup>
                      <m:sSupPr>
                        <m:ctrlPr>
                          <a:rPr lang="en-GB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GB" sz="2800" b="0" i="1" smtClean="0">
                            <a:latin typeface="Cambria Math"/>
                          </a:rPr>
                          <m:t>−21</m:t>
                        </m:r>
                      </m:sup>
                    </m:sSup>
                  </m:oMath>
                </a14:m>
                <a:endParaRPr lang="en-GB" sz="2800" dirty="0" smtClean="0"/>
              </a:p>
              <a:p>
                <a:pPr lvl="1"/>
                <a:r>
                  <a:rPr lang="en-GB" sz="2800" dirty="0" smtClean="0"/>
                  <a:t>1986-1995 – Tokyo group Crab pulsar search using torsion-type antenna </a:t>
                </a:r>
                <a:r>
                  <a:rPr lang="en-GB" sz="2800" dirty="0" err="1" smtClean="0"/>
                  <a:t>Owa</a:t>
                </a:r>
                <a:r>
                  <a:rPr lang="en-GB" sz="2800" dirty="0" smtClean="0"/>
                  <a:t> </a:t>
                </a:r>
                <a:r>
                  <a:rPr lang="en-GB" sz="2800" i="1" dirty="0" smtClean="0"/>
                  <a:t>et al </a:t>
                </a:r>
                <a:r>
                  <a:rPr lang="en-GB" sz="2800" dirty="0" smtClean="0"/>
                  <a:t>[1986mgm..conf..571O, 1988egp..conf..397O] using cooled (4.2K) 74 kg antenna, Suzuki [1995gwe..conf..115S] using cooled (4.2K) 1200kg antenna: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GB" sz="28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GB" sz="2800" b="0" i="1" smtClean="0">
                        <a:latin typeface="Cambria Math"/>
                      </a:rPr>
                      <m:t>&lt;2×</m:t>
                    </m:r>
                    <m:sSup>
                      <m:sSupPr>
                        <m:ctrlPr>
                          <a:rPr lang="en-GB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GB" sz="2800" b="0" i="1" smtClean="0">
                            <a:latin typeface="Cambria Math"/>
                          </a:rPr>
                          <m:t>−22</m:t>
                        </m:r>
                      </m:sup>
                    </m:sSup>
                  </m:oMath>
                </a14:m>
                <a:r>
                  <a:rPr lang="en-GB" sz="2800" dirty="0" smtClean="0"/>
                  <a:t> (~140 times greater than spin-down limit)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7700" y="2273300"/>
                <a:ext cx="7572270" cy="7480300"/>
              </a:xfrm>
              <a:blipFill rotWithShape="1">
                <a:blip r:embed="rId3"/>
                <a:stretch>
                  <a:fillRect l="-1771" t="-978" r="-16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8147962" y="4012808"/>
            <a:ext cx="4763150" cy="3240256"/>
            <a:chOff x="8014568" y="2762250"/>
            <a:chExt cx="4763150" cy="3240256"/>
          </a:xfrm>
        </p:grpSpPr>
        <p:pic>
          <p:nvPicPr>
            <p:cNvPr id="4" name="Picture 4" descr="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4568" y="2762250"/>
              <a:ext cx="4763150" cy="2978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3"/>
            <p:cNvSpPr>
              <a:spLocks/>
            </p:cNvSpPr>
            <p:nvPr/>
          </p:nvSpPr>
          <p:spPr bwMode="auto">
            <a:xfrm>
              <a:off x="8230592" y="5740896"/>
              <a:ext cx="434355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0" tIns="0" rIns="57799" bIns="0">
              <a:spAutoFit/>
            </a:bodyPr>
            <a:lstStyle/>
            <a:p>
              <a:pPr marL="57150"/>
              <a:r>
                <a:rPr lang="en-US" sz="1700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Garching</a:t>
              </a:r>
              <a:r>
                <a:rPr lang="en-US" sz="170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30m proto-type</a:t>
              </a:r>
              <a:endParaRPr lang="en-US" sz="17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77293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Known pulsar search history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47700" y="2273300"/>
                <a:ext cx="7150844" cy="7480300"/>
              </a:xfrm>
            </p:spPr>
            <p:txBody>
              <a:bodyPr/>
              <a:lstStyle/>
              <a:p>
                <a:r>
                  <a:rPr lang="en-GB" sz="2800" dirty="0" smtClean="0"/>
                  <a:t>Non-LVC searches (2000s):</a:t>
                </a:r>
              </a:p>
              <a:p>
                <a:pPr lvl="1"/>
                <a:r>
                  <a:rPr lang="en-GB" sz="2600" dirty="0" smtClean="0"/>
                  <a:t>2008 – CLIO search for GWs from Vela [</a:t>
                </a:r>
                <a:r>
                  <a:rPr lang="en-GB" sz="2600" dirty="0" err="1" smtClean="0"/>
                  <a:t>Akutsu</a:t>
                </a:r>
                <a:r>
                  <a:rPr lang="en-GB" sz="2600" dirty="0" smtClean="0"/>
                  <a:t> </a:t>
                </a:r>
                <a:r>
                  <a:rPr lang="en-GB" sz="2600" i="1" dirty="0" smtClean="0"/>
                  <a:t>et al</a:t>
                </a:r>
                <a:r>
                  <a:rPr lang="en-GB" sz="2600" dirty="0" smtClean="0"/>
                  <a:t>, </a:t>
                </a:r>
                <a:r>
                  <a:rPr lang="en-GB" sz="2600" i="1" dirty="0" smtClean="0"/>
                  <a:t>CQG</a:t>
                </a:r>
                <a:r>
                  <a:rPr lang="en-GB" sz="2600" dirty="0" smtClean="0"/>
                  <a:t>, </a:t>
                </a:r>
                <a:r>
                  <a:rPr lang="en-GB" sz="2600" b="1" dirty="0" smtClean="0"/>
                  <a:t>25</a:t>
                </a:r>
                <a:r>
                  <a:rPr lang="en-GB" sz="2600" dirty="0" smtClean="0"/>
                  <a:t>, 2008]: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600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GB" sz="26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GB" sz="2600" b="0" i="1" smtClean="0">
                        <a:latin typeface="Cambria Math"/>
                      </a:rPr>
                      <m:t>&lt;5.3×</m:t>
                    </m:r>
                    <m:sSup>
                      <m:sSupPr>
                        <m:ctrlPr>
                          <a:rPr lang="en-GB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6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GB" sz="2600" b="0" i="1" smtClean="0">
                            <a:latin typeface="Cambria Math"/>
                          </a:rPr>
                          <m:t>−20</m:t>
                        </m:r>
                      </m:sup>
                    </m:sSup>
                  </m:oMath>
                </a14:m>
                <a:r>
                  <a:rPr lang="en-GB" sz="2600" dirty="0" smtClean="0"/>
                  <a:t> at 99.4% CL</a:t>
                </a:r>
              </a:p>
              <a:p>
                <a:pPr lvl="1"/>
                <a:r>
                  <a:rPr lang="en-GB" sz="2600" dirty="0" smtClean="0"/>
                  <a:t>2010 – Tokyo proto-type low-frequency mag-</a:t>
                </a:r>
                <a:r>
                  <a:rPr lang="en-GB" sz="2600" dirty="0" err="1" smtClean="0"/>
                  <a:t>lev</a:t>
                </a:r>
                <a:r>
                  <a:rPr lang="en-GB" sz="2600" dirty="0" smtClean="0"/>
                  <a:t> torsional bar antenna search for slowest pulsar (PSR J2144-3933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6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m:rPr>
                            <m:nor/>
                          </m:rPr>
                          <a:rPr lang="en-GB" sz="2600" b="0" i="0" smtClean="0">
                            <a:latin typeface="Cambria Math"/>
                          </a:rPr>
                          <m:t>rot</m:t>
                        </m:r>
                      </m:sub>
                    </m:sSub>
                    <m:r>
                      <a:rPr lang="en-GB" sz="2600" b="0" i="1" smtClean="0">
                        <a:latin typeface="Cambria Math"/>
                      </a:rPr>
                      <m:t>∼0.1 </m:t>
                    </m:r>
                    <m:r>
                      <m:rPr>
                        <m:nor/>
                      </m:rPr>
                      <a:rPr lang="en-GB" sz="2600" b="0" i="0" smtClean="0">
                        <a:latin typeface="Cambria Math"/>
                      </a:rPr>
                      <m:t>Hz</m:t>
                    </m:r>
                  </m:oMath>
                </a14:m>
                <a:r>
                  <a:rPr lang="en-GB" sz="2600" dirty="0" smtClean="0"/>
                  <a:t>) [</a:t>
                </a:r>
                <a:r>
                  <a:rPr lang="en-GB" sz="2600" dirty="0" err="1" smtClean="0"/>
                  <a:t>Ishidoshiro</a:t>
                </a:r>
                <a:r>
                  <a:rPr lang="en-GB" sz="2600" dirty="0" smtClean="0"/>
                  <a:t>, </a:t>
                </a:r>
                <a:r>
                  <a:rPr lang="en-GB" sz="2600" i="1" dirty="0" smtClean="0"/>
                  <a:t>PhD thesis</a:t>
                </a:r>
                <a:r>
                  <a:rPr lang="en-GB" sz="2600" dirty="0" smtClean="0"/>
                  <a:t>, University of Tokyo]: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600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GB" sz="26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GB" sz="2600" b="0" i="1" smtClean="0">
                        <a:latin typeface="Cambria Math"/>
                      </a:rPr>
                      <m:t>&lt;8.4×</m:t>
                    </m:r>
                    <m:sSup>
                      <m:sSupPr>
                        <m:ctrlPr>
                          <a:rPr lang="en-GB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6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GB" sz="2600" b="0" i="1" smtClean="0">
                            <a:latin typeface="Cambria Math"/>
                          </a:rPr>
                          <m:t>−10</m:t>
                        </m:r>
                      </m:sup>
                    </m:sSup>
                  </m:oMath>
                </a14:m>
                <a:r>
                  <a:rPr lang="en-GB" sz="2600" dirty="0" smtClean="0"/>
                  <a:t> (Bayesian 95% UL with 10% calibration errors)</a:t>
                </a:r>
              </a:p>
              <a:p>
                <a:r>
                  <a:rPr lang="en-GB" sz="2800" dirty="0" smtClean="0"/>
                  <a:t>Various narrow-band all-sky, and galactic centre, </a:t>
                </a:r>
                <a:r>
                  <a:rPr lang="en-GB" sz="2800" i="1" dirty="0" smtClean="0"/>
                  <a:t>blind</a:t>
                </a:r>
                <a:r>
                  <a:rPr lang="en-GB" sz="2800" dirty="0" smtClean="0"/>
                  <a:t> searches have been performed using EXPLORER and AURIGA bar detectors [</a:t>
                </a:r>
                <a:r>
                  <a:rPr lang="en-GB" sz="2800" dirty="0" err="1" smtClean="0"/>
                  <a:t>arXiv:gr-qc</a:t>
                </a:r>
                <a:r>
                  <a:rPr lang="en-GB" sz="2800" dirty="0" smtClean="0"/>
                  <a:t>/0011072, </a:t>
                </a:r>
                <a:r>
                  <a:rPr lang="en-GB" sz="2800" dirty="0" err="1" smtClean="0"/>
                  <a:t>arXiv:gr-qc</a:t>
                </a:r>
                <a:r>
                  <a:rPr lang="en-GB" sz="2800" dirty="0" smtClean="0"/>
                  <a:t>/0304107]</a:t>
                </a:r>
                <a:endParaRPr lang="en-GB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7700" y="2273300"/>
                <a:ext cx="7150844" cy="7480300"/>
              </a:xfrm>
              <a:blipFill rotWithShape="1">
                <a:blip r:embed="rId3"/>
                <a:stretch>
                  <a:fillRect l="-1535" t="-733" r="-11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4514" name="Picture 2" descr="http://www.icrr.u-tokyo.ac.jp/gr/clio/CLIO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536" y="2140496"/>
            <a:ext cx="518457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798544" y="6009183"/>
            <a:ext cx="5040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Credit: http://www.icrr.u-tokyo.ac.jp/gr/clio/CLIOALL.jpg</a:t>
            </a:r>
            <a:endParaRPr lang="en-GB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4515" name="Picture 3" descr="C:\Dropbox\tob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584" y="6388968"/>
            <a:ext cx="4130724" cy="283581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798544" y="9269288"/>
            <a:ext cx="5040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Sensitivity of TOBA arXiv:1103.0346</a:t>
            </a:r>
            <a:endParaRPr lang="en-GB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0112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6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66398"/>
          <a:lstStyle/>
          <a:p>
            <a:pPr marL="57150"/>
            <a:r>
              <a:rPr lang="en-US" sz="6000" dirty="0"/>
              <a:t>Gravitational wave detector network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42830" y="2027970"/>
            <a:ext cx="11880250" cy="7529350"/>
            <a:chOff x="525736" y="2027970"/>
            <a:chExt cx="11880250" cy="7529350"/>
          </a:xfrm>
        </p:grpSpPr>
        <p:pic>
          <p:nvPicPr>
            <p:cNvPr id="29" name="Picture 8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3068960"/>
              <a:ext cx="2650377" cy="1811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6847" y="2245084"/>
              <a:ext cx="7160889" cy="6996680"/>
            </a:xfrm>
            <a:prstGeom prst="rect">
              <a:avLst/>
            </a:prstGeom>
          </p:spPr>
        </p:pic>
        <p:pic>
          <p:nvPicPr>
            <p:cNvPr id="28" name="Picture 6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36" y="7307558"/>
              <a:ext cx="3141380" cy="2064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11" descr="http://www.ligo.caltech.edu/~ll_news/07101_news/cli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7990" y="2027970"/>
              <a:ext cx="2962928" cy="2038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9" descr="http://tamago.mtk.nao.ac.jp/tama/facility/tama_birds_view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301" y="3448363"/>
              <a:ext cx="2419623" cy="1948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9"/>
            <p:cNvSpPr>
              <a:spLocks/>
            </p:cNvSpPr>
            <p:nvPr/>
          </p:nvSpPr>
          <p:spPr bwMode="auto">
            <a:xfrm>
              <a:off x="2345065" y="8806382"/>
              <a:ext cx="1404922" cy="750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900"/>
                </a:spcBef>
              </a:pPr>
              <a:r>
                <a:rPr lang="en-US" sz="2800" dirty="0">
                  <a:solidFill>
                    <a:srgbClr val="FFFF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 Unicode MS" charset="0"/>
                </a:rPr>
                <a:t>LIGO</a:t>
              </a:r>
            </a:p>
          </p:txBody>
        </p:sp>
        <p:sp>
          <p:nvSpPr>
            <p:cNvPr id="36" name="Rectangle 9"/>
            <p:cNvSpPr>
              <a:spLocks/>
            </p:cNvSpPr>
            <p:nvPr/>
          </p:nvSpPr>
          <p:spPr bwMode="auto">
            <a:xfrm>
              <a:off x="10318824" y="4917950"/>
              <a:ext cx="2029104" cy="750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900"/>
                </a:spcBef>
              </a:pPr>
              <a:r>
                <a:rPr lang="en-US" sz="2800" dirty="0" smtClean="0">
                  <a:solidFill>
                    <a:srgbClr val="FFFF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 Unicode MS" charset="0"/>
                </a:rPr>
                <a:t>TAMA300</a:t>
              </a:r>
              <a:endParaRPr lang="en-US" sz="28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 Unicode MS" charset="0"/>
              </a:endParaRPr>
            </a:p>
          </p:txBody>
        </p:sp>
        <p:cxnSp>
          <p:nvCxnSpPr>
            <p:cNvPr id="37" name="Straight Arrow Connector 36"/>
            <p:cNvCxnSpPr>
              <a:stCxn id="28" idx="0"/>
            </p:cNvCxnSpPr>
            <p:nvPr/>
          </p:nvCxnSpPr>
          <p:spPr bwMode="auto">
            <a:xfrm flipV="1">
              <a:off x="2096426" y="6040042"/>
              <a:ext cx="610421" cy="1267517"/>
            </a:xfrm>
            <a:prstGeom prst="straightConnector1">
              <a:avLst/>
            </a:prstGeom>
            <a:solidFill>
              <a:srgbClr val="00CC99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Arrow Connector 37"/>
            <p:cNvCxnSpPr>
              <a:stCxn id="27" idx="2"/>
            </p:cNvCxnSpPr>
            <p:nvPr/>
          </p:nvCxnSpPr>
          <p:spPr bwMode="auto">
            <a:xfrm>
              <a:off x="2175540" y="4246395"/>
              <a:ext cx="1289955" cy="176085"/>
            </a:xfrm>
            <a:prstGeom prst="straightConnector1">
              <a:avLst/>
            </a:prstGeom>
            <a:solidFill>
              <a:srgbClr val="00CC99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6310422" y="7072741"/>
              <a:ext cx="663816" cy="1466420"/>
            </a:xfrm>
            <a:prstGeom prst="straightConnector1">
              <a:avLst/>
            </a:prstGeom>
            <a:solidFill>
              <a:srgbClr val="00CC99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Arrow Connector 39"/>
            <p:cNvCxnSpPr/>
            <p:nvPr/>
          </p:nvCxnSpPr>
          <p:spPr bwMode="auto">
            <a:xfrm flipH="1">
              <a:off x="7159616" y="7908761"/>
              <a:ext cx="1616410" cy="897621"/>
            </a:xfrm>
            <a:prstGeom prst="straightConnector1">
              <a:avLst/>
            </a:prstGeom>
            <a:solidFill>
              <a:srgbClr val="00CC99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Arrow Connector 40"/>
            <p:cNvCxnSpPr>
              <a:stCxn id="30" idx="1"/>
            </p:cNvCxnSpPr>
            <p:nvPr/>
          </p:nvCxnSpPr>
          <p:spPr bwMode="auto">
            <a:xfrm flipH="1">
              <a:off x="8207040" y="3047390"/>
              <a:ext cx="750950" cy="105788"/>
            </a:xfrm>
            <a:prstGeom prst="straightConnector1">
              <a:avLst/>
            </a:prstGeom>
            <a:solidFill>
              <a:srgbClr val="00CC99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43" name="Picture 7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0566" y="7072740"/>
              <a:ext cx="3329357" cy="2484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8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8224" y="4802063"/>
              <a:ext cx="3023579" cy="2234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9"/>
            <p:cNvSpPr>
              <a:spLocks/>
            </p:cNvSpPr>
            <p:nvPr/>
          </p:nvSpPr>
          <p:spPr bwMode="auto">
            <a:xfrm>
              <a:off x="6388186" y="4900397"/>
              <a:ext cx="1698390" cy="62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900"/>
                </a:spcBef>
              </a:pPr>
              <a:r>
                <a:rPr lang="en-US" sz="2800" dirty="0" smtClean="0">
                  <a:solidFill>
                    <a:srgbClr val="FFFF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 Unicode MS" charset="0"/>
                </a:rPr>
                <a:t>GEO600</a:t>
              </a:r>
              <a:endParaRPr lang="en-US" sz="28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 Unicode MS" charset="0"/>
              </a:endParaRPr>
            </a:p>
          </p:txBody>
        </p:sp>
        <p:sp>
          <p:nvSpPr>
            <p:cNvPr id="46" name="Rectangle 9"/>
            <p:cNvSpPr>
              <a:spLocks/>
            </p:cNvSpPr>
            <p:nvPr/>
          </p:nvSpPr>
          <p:spPr bwMode="auto">
            <a:xfrm>
              <a:off x="10376882" y="2071002"/>
              <a:ext cx="2029104" cy="750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900"/>
                </a:spcBef>
              </a:pPr>
              <a:r>
                <a:rPr lang="en-US" sz="2800" dirty="0" smtClean="0">
                  <a:solidFill>
                    <a:srgbClr val="FFFF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 Unicode MS" charset="0"/>
                </a:rPr>
                <a:t>CLIO</a:t>
              </a:r>
              <a:endParaRPr lang="en-US" sz="28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 Unicode MS" charset="0"/>
              </a:endParaRPr>
            </a:p>
          </p:txBody>
        </p:sp>
      </p:grpSp>
      <p:pic>
        <p:nvPicPr>
          <p:cNvPr id="27" name="Picture 5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2059964"/>
            <a:ext cx="3176330" cy="218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9"/>
          <p:cNvSpPr>
            <a:spLocks/>
          </p:cNvSpPr>
          <p:nvPr/>
        </p:nvSpPr>
        <p:spPr bwMode="auto">
          <a:xfrm>
            <a:off x="10810000" y="9053264"/>
            <a:ext cx="2029104" cy="7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 algn="ctr">
              <a:spcBef>
                <a:spcPts val="1900"/>
              </a:spcBef>
            </a:pPr>
            <a:r>
              <a:rPr lang="en-US" sz="28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 Unicode MS" charset="0"/>
              </a:rPr>
              <a:t>Virgo</a:t>
            </a:r>
            <a:endParaRPr lang="en-US" sz="280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  <a:sym typeface="Arial Unicode MS" charset="0"/>
            </a:endParaRPr>
          </a:p>
        </p:txBody>
      </p:sp>
      <p:sp>
        <p:nvSpPr>
          <p:cNvPr id="48" name="Rectangle 9"/>
          <p:cNvSpPr>
            <a:spLocks/>
          </p:cNvSpPr>
          <p:nvPr/>
        </p:nvSpPr>
        <p:spPr bwMode="auto">
          <a:xfrm>
            <a:off x="165696" y="3765822"/>
            <a:ext cx="2029104" cy="7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 algn="ctr">
              <a:spcBef>
                <a:spcPts val="1900"/>
              </a:spcBef>
            </a:pPr>
            <a:r>
              <a:rPr lang="en-US" sz="28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 Unicode MS" charset="0"/>
              </a:rPr>
              <a:t>LIGO</a:t>
            </a:r>
            <a:endParaRPr lang="en-US" sz="280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  <a:sym typeface="Arial Unicode M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5" name="Picture 11" descr="Fig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92" y="5615871"/>
            <a:ext cx="11062282" cy="415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0" name="Rectangle 6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66398"/>
          <a:lstStyle/>
          <a:p>
            <a:pPr marL="57150"/>
            <a:r>
              <a:rPr lang="en-US" dirty="0" smtClean="0"/>
              <a:t>LVC Science </a:t>
            </a:r>
            <a:r>
              <a:rPr lang="en-US" dirty="0"/>
              <a:t>runs</a:t>
            </a:r>
          </a:p>
        </p:txBody>
      </p:sp>
      <p:sp>
        <p:nvSpPr>
          <p:cNvPr id="21511" name="Rectangle 7"/>
          <p:cNvSpPr>
            <a:spLocks noGrp="1" noChangeArrowheads="1"/>
          </p:cNvSpPr>
          <p:nvPr>
            <p:ph idx="1"/>
          </p:nvPr>
        </p:nvSpPr>
        <p:spPr>
          <a:xfrm>
            <a:off x="647700" y="2273300"/>
            <a:ext cx="11709400" cy="6563940"/>
          </a:xfrm>
          <a:ln/>
        </p:spPr>
        <p:txBody>
          <a:bodyPr rIns="166398"/>
          <a:lstStyle/>
          <a:p>
            <a:r>
              <a:rPr lang="en-US" sz="2600" dirty="0"/>
              <a:t>Since 2001 </a:t>
            </a:r>
            <a:r>
              <a:rPr lang="en-US" sz="2600" dirty="0" err="1"/>
              <a:t>interferometric</a:t>
            </a:r>
            <a:r>
              <a:rPr lang="en-US" sz="2600" dirty="0"/>
              <a:t> detectors have been through periods of science data taking</a:t>
            </a:r>
          </a:p>
          <a:p>
            <a:r>
              <a:rPr lang="en-US" sz="2600" dirty="0"/>
              <a:t>LIGO and GEO600 data have been </a:t>
            </a:r>
            <a:r>
              <a:rPr lang="en-US" sz="2600" dirty="0" err="1"/>
              <a:t>analysed</a:t>
            </a:r>
            <a:r>
              <a:rPr lang="en-US" sz="2600" dirty="0"/>
              <a:t> as part if the LIGO Scientific Collaboration</a:t>
            </a:r>
          </a:p>
          <a:p>
            <a:pPr marL="782638" lvl="1"/>
            <a:r>
              <a:rPr lang="en-US" sz="2400" dirty="0" smtClean="0"/>
              <a:t>some </a:t>
            </a:r>
            <a:r>
              <a:rPr lang="en-US" sz="2400" dirty="0"/>
              <a:t>joint analyses with TAMA and Virgo</a:t>
            </a:r>
          </a:p>
          <a:p>
            <a:r>
              <a:rPr lang="en-US" sz="2600" dirty="0"/>
              <a:t>In 2007 Virgo joined forces with the LSC for joint analyses</a:t>
            </a:r>
          </a:p>
          <a:p>
            <a:r>
              <a:rPr lang="en-US" sz="2600" dirty="0" smtClean="0"/>
              <a:t>6 </a:t>
            </a:r>
            <a:r>
              <a:rPr lang="en-US" sz="2600" dirty="0"/>
              <a:t>major science runs producing astrophysical results </a:t>
            </a:r>
            <a:r>
              <a:rPr lang="en-US" sz="2600" dirty="0" smtClean="0"/>
              <a:t>with data up </a:t>
            </a:r>
            <a:r>
              <a:rPr lang="en-US" sz="2600" dirty="0"/>
              <a:t>to </a:t>
            </a:r>
            <a:r>
              <a:rPr lang="en-US" sz="2600" dirty="0" smtClean="0"/>
              <a:t>2011</a:t>
            </a:r>
            <a:endParaRPr lang="en-US" sz="2600" dirty="0"/>
          </a:p>
        </p:txBody>
      </p:sp>
      <p:sp>
        <p:nvSpPr>
          <p:cNvPr id="10" name="Rectangle 9"/>
          <p:cNvSpPr/>
          <p:nvPr/>
        </p:nvSpPr>
        <p:spPr>
          <a:xfrm>
            <a:off x="8590632" y="9413304"/>
            <a:ext cx="5040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Credit: arXiv:1102.3355</a:t>
            </a:r>
            <a:endParaRPr lang="en-GB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66398"/>
          <a:lstStyle/>
          <a:p>
            <a:pPr marL="57150"/>
            <a:r>
              <a:rPr lang="en-US"/>
              <a:t>LIGO Science runs</a:t>
            </a:r>
          </a:p>
        </p:txBody>
      </p:sp>
      <p:pic>
        <p:nvPicPr>
          <p:cNvPr id="22539" name="Picture 11" descr="Fig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28" y="2111691"/>
            <a:ext cx="9505056" cy="744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998344" y="8961511"/>
            <a:ext cx="5040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Credit: arXiv:1102.3355</a:t>
            </a:r>
            <a:endParaRPr lang="en-GB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598744" y="4588768"/>
            <a:ext cx="268720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best strain sensitivities from the LIGO science runs S1 through S6</a:t>
            </a:r>
            <a:endParaRPr lang="en-GB" sz="2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 rIns="166398"/>
          <a:lstStyle/>
          <a:p>
            <a:pPr marL="57150"/>
            <a:r>
              <a:rPr lang="en-US" dirty="0" smtClean="0"/>
              <a:t>Pulsars in LVC searches</a:t>
            </a:r>
            <a:endParaRPr lang="en-US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0" y="2241550"/>
            <a:ext cx="6534150" cy="74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4"/>
          <p:cNvSpPr>
            <a:spLocks/>
          </p:cNvSpPr>
          <p:nvPr/>
        </p:nvSpPr>
        <p:spPr bwMode="auto">
          <a:xfrm>
            <a:off x="6499224" y="2286000"/>
            <a:ext cx="2924175" cy="6438900"/>
          </a:xfrm>
          <a:prstGeom prst="rect">
            <a:avLst/>
          </a:prstGeom>
          <a:solidFill>
            <a:srgbClr val="FF0000">
              <a:alpha val="48999"/>
            </a:srgbClr>
          </a:solidFill>
          <a:ln w="12700">
            <a:solidFill>
              <a:srgbClr val="000000">
                <a:alpha val="4899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5845" name="Oval 5"/>
          <p:cNvSpPr>
            <a:spLocks/>
          </p:cNvSpPr>
          <p:nvPr/>
        </p:nvSpPr>
        <p:spPr bwMode="auto">
          <a:xfrm>
            <a:off x="4178300" y="6794500"/>
            <a:ext cx="1854200" cy="1930400"/>
          </a:xfrm>
          <a:prstGeom prst="ellipse">
            <a:avLst/>
          </a:prstGeom>
          <a:solidFill>
            <a:srgbClr val="7F007F">
              <a:alpha val="39000"/>
            </a:srgbClr>
          </a:solidFill>
          <a:ln w="12700">
            <a:solidFill>
              <a:srgbClr val="000000">
                <a:alpha val="39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 flipH="1">
            <a:off x="2652713" y="7991475"/>
            <a:ext cx="1579562" cy="174625"/>
          </a:xfrm>
          <a:prstGeom prst="line">
            <a:avLst/>
          </a:prstGeom>
          <a:noFill/>
          <a:ln w="38100">
            <a:solidFill>
              <a:srgbClr val="7F007F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47" name="Rectangle 7"/>
          <p:cNvSpPr>
            <a:spLocks/>
          </p:cNvSpPr>
          <p:nvPr/>
        </p:nvSpPr>
        <p:spPr bwMode="auto">
          <a:xfrm>
            <a:off x="532726" y="7645400"/>
            <a:ext cx="220638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/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Old millisecond</a:t>
            </a:r>
          </a:p>
          <a:p>
            <a:pPr marL="57150"/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pulsars</a:t>
            </a:r>
          </a:p>
        </p:txBody>
      </p:sp>
      <p:sp>
        <p:nvSpPr>
          <p:cNvPr id="35848" name="Rectangle 8"/>
          <p:cNvSpPr>
            <a:spLocks/>
          </p:cNvSpPr>
          <p:nvPr/>
        </p:nvSpPr>
        <p:spPr bwMode="auto">
          <a:xfrm>
            <a:off x="10007600" y="5016500"/>
            <a:ext cx="26035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/>
          <a:lstStyle/>
          <a:p>
            <a:pPr marL="57150"/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Region excluded from current searches due to lack of detector sensitivity</a:t>
            </a:r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8737600" y="5773738"/>
            <a:ext cx="1184275" cy="68262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624" y="1917700"/>
            <a:ext cx="4775200" cy="3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4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 rIns="166398"/>
          <a:lstStyle/>
          <a:p>
            <a:pPr marL="57150"/>
            <a:r>
              <a:rPr lang="en-US"/>
              <a:t>What are pulsars?</a:t>
            </a:r>
          </a:p>
        </p:txBody>
      </p:sp>
      <p:sp>
        <p:nvSpPr>
          <p:cNvPr id="9221" name="Rectangle 5"/>
          <p:cNvSpPr>
            <a:spLocks noChangeArrowheads="1"/>
          </p:cNvSpPr>
          <p:nvPr>
            <p:ph type="body" idx="1"/>
          </p:nvPr>
        </p:nvSpPr>
        <p:spPr>
          <a:xfrm>
            <a:off x="647700" y="2273300"/>
            <a:ext cx="7962900" cy="7480300"/>
          </a:xfrm>
          <a:ln/>
        </p:spPr>
        <p:txBody>
          <a:bodyPr rIns="166398"/>
          <a:lstStyle/>
          <a:p>
            <a:r>
              <a:rPr lang="en-US" sz="3800" dirty="0"/>
              <a:t>Rapidly rotating neutron stars</a:t>
            </a:r>
          </a:p>
          <a:p>
            <a:pPr marL="782638" lvl="1"/>
            <a:r>
              <a:rPr lang="en-US" sz="3200" dirty="0">
                <a:ea typeface="Lucida Grande" charset="0"/>
                <a:cs typeface="Lucida Grande" charset="0"/>
              </a:rPr>
              <a:t>beamed radiation (radio through to </a:t>
            </a:r>
            <a:r>
              <a:rPr lang="en-US" sz="3200" dirty="0" smtClean="0">
                <a:ea typeface="Lucida Grande" charset="0"/>
                <a:cs typeface="Lucida Grande" charset="0"/>
              </a:rPr>
              <a:t>γ-rays) </a:t>
            </a:r>
            <a:r>
              <a:rPr lang="en-US" sz="3200" dirty="0">
                <a:ea typeface="Lucida Grande" charset="0"/>
                <a:cs typeface="Lucida Grande" charset="0"/>
              </a:rPr>
              <a:t>from magnetic </a:t>
            </a:r>
            <a:r>
              <a:rPr lang="en-US" sz="3200" dirty="0" smtClean="0">
                <a:ea typeface="Lucida Grande" charset="0"/>
                <a:cs typeface="Lucida Grande" charset="0"/>
              </a:rPr>
              <a:t>poles</a:t>
            </a:r>
            <a:endParaRPr lang="en-US" sz="2800" dirty="0"/>
          </a:p>
          <a:p>
            <a:pPr marL="782638" lvl="1"/>
            <a:r>
              <a:rPr lang="en-US" sz="3200" dirty="0"/>
              <a:t>periods from seconds to milliseconds</a:t>
            </a:r>
          </a:p>
          <a:p>
            <a:pPr marL="782638" lvl="1"/>
            <a:r>
              <a:rPr lang="en-US" sz="3200" dirty="0"/>
              <a:t>high magnetic fields (implied from spin-down)</a:t>
            </a:r>
          </a:p>
          <a:p>
            <a:pPr marL="1182688" lvl="2"/>
            <a:r>
              <a:rPr lang="en-US" sz="2800" dirty="0" smtClean="0"/>
              <a:t>~10</a:t>
            </a:r>
            <a:r>
              <a:rPr lang="en-US" sz="2800" baseline="32000" dirty="0" smtClean="0"/>
              <a:t>12</a:t>
            </a:r>
            <a:r>
              <a:rPr lang="en-US" sz="2800" dirty="0" smtClean="0"/>
              <a:t> gauss </a:t>
            </a:r>
            <a:r>
              <a:rPr lang="en-US" sz="2800" dirty="0"/>
              <a:t>- normal young neutron star; </a:t>
            </a:r>
            <a:r>
              <a:rPr lang="en-US" sz="2800" dirty="0" smtClean="0"/>
              <a:t>~10</a:t>
            </a:r>
            <a:r>
              <a:rPr lang="en-US" sz="2800" baseline="32000" dirty="0" smtClean="0"/>
              <a:t>10</a:t>
            </a:r>
            <a:r>
              <a:rPr lang="en-US" sz="2800" dirty="0" smtClean="0"/>
              <a:t> gauss </a:t>
            </a:r>
            <a:r>
              <a:rPr lang="en-US" sz="2800" dirty="0"/>
              <a:t>- old neutron star; </a:t>
            </a:r>
            <a:r>
              <a:rPr lang="en-US" sz="2800" dirty="0" smtClean="0"/>
              <a:t>~10</a:t>
            </a:r>
            <a:r>
              <a:rPr lang="en-US" sz="2800" baseline="32000" dirty="0" smtClean="0"/>
              <a:t>8</a:t>
            </a:r>
            <a:r>
              <a:rPr lang="en-US" sz="2800" dirty="0" smtClean="0"/>
              <a:t> gauss </a:t>
            </a:r>
            <a:r>
              <a:rPr lang="en-US" sz="2800" dirty="0"/>
              <a:t>- recycled millisecond pulsar</a:t>
            </a:r>
          </a:p>
          <a:p>
            <a:pPr marL="782638" lvl="1"/>
            <a:r>
              <a:rPr lang="en-US" sz="3200" dirty="0"/>
              <a:t>found in:</a:t>
            </a:r>
            <a:endParaRPr lang="en-US" sz="2800" dirty="0"/>
          </a:p>
          <a:p>
            <a:pPr marL="1182688" lvl="2"/>
            <a:r>
              <a:rPr lang="en-US" sz="2800" dirty="0"/>
              <a:t>Globular clusters; binary systems (with other NSs, white dwarfs, main sequence stars, planets); supernova remnants; isolated</a:t>
            </a:r>
          </a:p>
        </p:txBody>
      </p:sp>
      <p:sp>
        <p:nvSpPr>
          <p:cNvPr id="9222" name="Rectangle 6"/>
          <p:cNvSpPr>
            <a:spLocks/>
          </p:cNvSpPr>
          <p:nvPr/>
        </p:nvSpPr>
        <p:spPr bwMode="auto">
          <a:xfrm>
            <a:off x="9361191" y="8316664"/>
            <a:ext cx="2895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/>
          <a:lstStyle/>
          <a:p>
            <a:pPr marL="57150"/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Fermi γ-ray observations of Vela pulsar. Credit: NASA/DOE/Fermi LAT Collaboration</a:t>
            </a:r>
          </a:p>
        </p:txBody>
      </p:sp>
      <p:pic>
        <p:nvPicPr>
          <p:cNvPr id="9225" name="Picture 9" descr="Pulsar animated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982" y="5812904"/>
            <a:ext cx="327401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 rIns="166398"/>
          <a:lstStyle/>
          <a:p>
            <a:pPr marL="57150"/>
            <a:r>
              <a:rPr lang="en-US" dirty="0" smtClean="0"/>
              <a:t>LSC searches</a:t>
            </a:r>
            <a:endParaRPr lang="en-US" dirty="0"/>
          </a:p>
        </p:txBody>
      </p:sp>
      <p:sp>
        <p:nvSpPr>
          <p:cNvPr id="33795" name="Rectangle 3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 rIns="166398"/>
          <a:lstStyle/>
          <a:p>
            <a:r>
              <a:rPr lang="en-US" sz="3000" dirty="0"/>
              <a:t>Used LIGO and GEO600 science (S) run data for searches</a:t>
            </a:r>
          </a:p>
          <a:p>
            <a:r>
              <a:rPr lang="en-US" sz="3000" dirty="0"/>
              <a:t>S1 </a:t>
            </a:r>
            <a:r>
              <a:rPr lang="en-US" sz="3000" dirty="0" smtClean="0"/>
              <a:t>search </a:t>
            </a:r>
            <a:r>
              <a:rPr lang="en-US" sz="3000" dirty="0"/>
              <a:t>for 1 pulsar </a:t>
            </a:r>
            <a:r>
              <a:rPr lang="en-US" sz="3000" dirty="0" smtClean="0"/>
              <a:t>(then fastest - J1939+2134) [</a:t>
            </a:r>
            <a:r>
              <a:rPr lang="en-US" sz="3000" dirty="0" err="1" smtClean="0"/>
              <a:t>arXiv:gr-qc</a:t>
            </a:r>
            <a:r>
              <a:rPr lang="en-US" sz="3000" dirty="0" smtClean="0"/>
              <a:t>/0308050]</a:t>
            </a:r>
            <a:endParaRPr lang="en-US" sz="3000" dirty="0"/>
          </a:p>
          <a:p>
            <a:r>
              <a:rPr lang="en-US" sz="3000" dirty="0"/>
              <a:t>S2 </a:t>
            </a:r>
            <a:r>
              <a:rPr lang="en-US" sz="3000" dirty="0" smtClean="0"/>
              <a:t>search </a:t>
            </a:r>
            <a:r>
              <a:rPr lang="en-US" sz="3000" dirty="0"/>
              <a:t>for 28 </a:t>
            </a:r>
            <a:r>
              <a:rPr lang="en-US" sz="3000" dirty="0" smtClean="0"/>
              <a:t>isolated pulsars [</a:t>
            </a:r>
            <a:r>
              <a:rPr lang="en-US" sz="3000" dirty="0" err="1" smtClean="0"/>
              <a:t>arXiv:gr-qc</a:t>
            </a:r>
            <a:r>
              <a:rPr lang="en-US" sz="3000" dirty="0" smtClean="0"/>
              <a:t>/0410007]</a:t>
            </a:r>
            <a:endParaRPr lang="en-US" sz="3000" dirty="0"/>
          </a:p>
          <a:p>
            <a:r>
              <a:rPr lang="en-US" sz="3000" dirty="0"/>
              <a:t>S3 and S4 targeted 78 known (isolated and binary) radio pulsars with spin frequencies greater than </a:t>
            </a:r>
            <a:r>
              <a:rPr lang="en-US" sz="3000" dirty="0" smtClean="0"/>
              <a:t>25Hz [</a:t>
            </a:r>
            <a:r>
              <a:rPr lang="en-US" sz="3000" dirty="0" err="1" smtClean="0"/>
              <a:t>arXiv:gr-qc</a:t>
            </a:r>
            <a:r>
              <a:rPr lang="en-US" sz="3000" dirty="0" smtClean="0"/>
              <a:t>/0702039]</a:t>
            </a:r>
            <a:endParaRPr lang="en-US" sz="3000" dirty="0"/>
          </a:p>
          <a:p>
            <a:pPr marL="782638" lvl="1"/>
            <a:r>
              <a:rPr lang="en-US" sz="2600" dirty="0"/>
              <a:t>pulsar parameter data supplied specifically for this search from </a:t>
            </a:r>
            <a:r>
              <a:rPr lang="en-US" sz="2600" dirty="0" err="1"/>
              <a:t>Jodrell</a:t>
            </a:r>
            <a:r>
              <a:rPr lang="en-US" sz="2600" dirty="0"/>
              <a:t> and </a:t>
            </a:r>
            <a:r>
              <a:rPr lang="en-US" sz="2600" dirty="0" err="1"/>
              <a:t>Parkes</a:t>
            </a:r>
            <a:r>
              <a:rPr lang="en-US" sz="2600" dirty="0"/>
              <a:t> observations, and the Australia Telescope National Facility (ATNF) online catalogue</a:t>
            </a:r>
          </a:p>
          <a:p>
            <a:r>
              <a:rPr lang="en-US" sz="3000" dirty="0"/>
              <a:t>S5 (4 Nov 2005-1 Oct 2007) produced a upper limit for the Crab pulsar using the first 9 months of </a:t>
            </a:r>
            <a:r>
              <a:rPr lang="en-US" sz="3000" dirty="0" smtClean="0"/>
              <a:t>data [arXiv:0805.4758] </a:t>
            </a:r>
          </a:p>
          <a:p>
            <a:pPr lvl="1"/>
            <a:r>
              <a:rPr lang="en-US" sz="2600" dirty="0" smtClean="0"/>
              <a:t>single </a:t>
            </a:r>
            <a:r>
              <a:rPr lang="en-US" sz="2600" dirty="0"/>
              <a:t>and multi-template </a:t>
            </a:r>
            <a:r>
              <a:rPr lang="en-US" sz="2600" dirty="0" smtClean="0"/>
              <a:t>searches</a:t>
            </a:r>
          </a:p>
          <a:p>
            <a:pPr lvl="1"/>
            <a:r>
              <a:rPr lang="en-US" sz="2600" dirty="0" smtClean="0"/>
              <a:t>beat </a:t>
            </a:r>
            <a:r>
              <a:rPr lang="en-US" sz="2600" dirty="0"/>
              <a:t>spin-down amplitude limit by a factor of ~5 and limit power in GWs to be less than 4% of spin-down limit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 rIns="166398"/>
          <a:lstStyle/>
          <a:p>
            <a:pPr marL="57150"/>
            <a:r>
              <a:rPr lang="en-US"/>
              <a:t>Searches: S5</a:t>
            </a:r>
          </a:p>
        </p:txBody>
      </p:sp>
      <p:pic>
        <p:nvPicPr>
          <p:cNvPr id="34819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0" y="2095500"/>
            <a:ext cx="33782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063" y="5276850"/>
            <a:ext cx="27178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ctangle 5"/>
          <p:cNvSpPr>
            <a:spLocks noChangeArrowheads="1"/>
          </p:cNvSpPr>
          <p:nvPr>
            <p:ph type="body" idx="1"/>
          </p:nvPr>
        </p:nvSpPr>
        <p:spPr>
          <a:xfrm>
            <a:off x="647700" y="2273300"/>
            <a:ext cx="8331200" cy="7480300"/>
          </a:xfrm>
          <a:ln/>
        </p:spPr>
        <p:txBody>
          <a:bodyPr rIns="166398"/>
          <a:lstStyle/>
          <a:p>
            <a:r>
              <a:rPr lang="en-US" sz="3000" dirty="0"/>
              <a:t>~200 known pulsars with spin frequencies greater than 20Hz (LIGO sensitive band)</a:t>
            </a:r>
          </a:p>
          <a:p>
            <a:r>
              <a:rPr lang="en-US" sz="3000" dirty="0"/>
              <a:t>Have parameters fit to radio observations of 115 pulsars (isolated, binaries and in globular clusters) covering all, or part, of S5 run</a:t>
            </a:r>
          </a:p>
          <a:p>
            <a:pPr marL="782638" lvl="1"/>
            <a:r>
              <a:rPr lang="en-US" sz="2600" dirty="0" err="1"/>
              <a:t>Jodrell</a:t>
            </a:r>
            <a:r>
              <a:rPr lang="en-US" sz="2600" dirty="0"/>
              <a:t> Bank Observatory (e.g. Crab, </a:t>
            </a:r>
            <a:r>
              <a:rPr lang="en-US" sz="2600" dirty="0" err="1"/>
              <a:t>etc</a:t>
            </a:r>
            <a:r>
              <a:rPr lang="en-US" sz="2600" dirty="0"/>
              <a:t>) </a:t>
            </a:r>
          </a:p>
          <a:p>
            <a:pPr marL="782638" lvl="1"/>
            <a:r>
              <a:rPr lang="en-US" sz="2600" dirty="0"/>
              <a:t>Green Bank Observatory (Ter5, M28)</a:t>
            </a:r>
          </a:p>
          <a:p>
            <a:pPr marL="782638" lvl="1"/>
            <a:r>
              <a:rPr lang="en-US" sz="2600" dirty="0" err="1"/>
              <a:t>Parkes</a:t>
            </a:r>
            <a:r>
              <a:rPr lang="en-US" sz="2600" dirty="0"/>
              <a:t> Telescope (e.g. PPTA)</a:t>
            </a:r>
          </a:p>
          <a:p>
            <a:r>
              <a:rPr lang="en-US" sz="3000" dirty="0"/>
              <a:t>Perform a targeted search for these pulsars using all S5 LIGO data</a:t>
            </a:r>
          </a:p>
          <a:p>
            <a:r>
              <a:rPr lang="en-US" sz="3000" dirty="0"/>
              <a:t>For one pulsar, J0537-6910, only have RXTE X-ray observations, covering entire run</a:t>
            </a:r>
          </a:p>
          <a:p>
            <a:pPr marL="782638" lvl="1"/>
            <a:r>
              <a:rPr lang="en-US" sz="2600" dirty="0"/>
              <a:t>Six glitches during this period</a:t>
            </a:r>
          </a:p>
        </p:txBody>
      </p:sp>
      <p:sp>
        <p:nvSpPr>
          <p:cNvPr id="34822" name="Rectangle 6"/>
          <p:cNvSpPr>
            <a:spLocks/>
          </p:cNvSpPr>
          <p:nvPr/>
        </p:nvSpPr>
        <p:spPr bwMode="auto">
          <a:xfrm>
            <a:off x="9461500" y="1752600"/>
            <a:ext cx="256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4798" bIns="0"/>
          <a:lstStyle/>
          <a:p>
            <a:pPr marL="44450">
              <a:lnSpc>
                <a:spcPct val="116000"/>
              </a:lnSpc>
            </a:pPr>
            <a:r>
              <a:rPr lang="en-US" sz="1400">
                <a:solidFill>
                  <a:schemeClr val="tx1"/>
                </a:solidFill>
                <a:ea typeface="Gill Sans" charset="0"/>
                <a:cs typeface="Gill Sans" charset="0"/>
              </a:rPr>
              <a:t>Globular cluster Terzan 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 rIns="166398"/>
          <a:lstStyle/>
          <a:p>
            <a:pPr marL="57150"/>
            <a:r>
              <a:rPr lang="en-US"/>
              <a:t>Searches: S5 results</a:t>
            </a:r>
          </a:p>
        </p:txBody>
      </p:sp>
      <p:sp>
        <p:nvSpPr>
          <p:cNvPr id="36867" name="Rectangle 3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 rIns="166398"/>
          <a:lstStyle/>
          <a:p>
            <a:r>
              <a:rPr lang="en-US" sz="3400" dirty="0"/>
              <a:t>~527 days H1, 535 days H2, 405 days L1 data</a:t>
            </a:r>
          </a:p>
          <a:p>
            <a:r>
              <a:rPr lang="en-US" sz="3400" dirty="0"/>
              <a:t>No signal seen for any pulsar (</a:t>
            </a:r>
            <a:r>
              <a:rPr lang="en-US" sz="3400" dirty="0">
                <a:latin typeface="Courier" charset="0"/>
                <a:ea typeface="Courier" charset="0"/>
                <a:cs typeface="Courier" charset="0"/>
                <a:sym typeface="Courier" charset="0"/>
              </a:rPr>
              <a:t>arXiv:0909.3583</a:t>
            </a:r>
            <a:r>
              <a:rPr lang="en-US" sz="3400" dirty="0"/>
              <a:t>)</a:t>
            </a:r>
          </a:p>
          <a:p>
            <a:r>
              <a:rPr lang="en-US" sz="3400" dirty="0"/>
              <a:t>Highlights:</a:t>
            </a:r>
          </a:p>
          <a:p>
            <a:pPr marL="782638" lvl="1"/>
            <a:r>
              <a:rPr lang="en-US" sz="3200" dirty="0"/>
              <a:t>Lowest amplitude upper limit: 2.3x10</a:t>
            </a:r>
            <a:r>
              <a:rPr lang="en-US" sz="3200" baseline="32000" dirty="0"/>
              <a:t>-26</a:t>
            </a:r>
            <a:r>
              <a:rPr lang="en-US" sz="3200" dirty="0"/>
              <a:t> for J1603-7202 at 135 Hz and distance 1.6 </a:t>
            </a:r>
            <a:r>
              <a:rPr lang="en-US" sz="3200" dirty="0" err="1"/>
              <a:t>kpc</a:t>
            </a:r>
            <a:endParaRPr lang="en-US" sz="3200" dirty="0"/>
          </a:p>
          <a:p>
            <a:pPr marL="782638" lvl="1"/>
            <a:r>
              <a:rPr lang="en-US" sz="3200" dirty="0"/>
              <a:t>Lowest </a:t>
            </a:r>
            <a:r>
              <a:rPr lang="en-US" sz="3200" dirty="0" err="1"/>
              <a:t>ellipticity</a:t>
            </a:r>
            <a:r>
              <a:rPr lang="en-US" sz="3200" dirty="0"/>
              <a:t> limit: 7x10</a:t>
            </a:r>
            <a:r>
              <a:rPr lang="en-US" sz="3200" baseline="32000" dirty="0"/>
              <a:t>-8</a:t>
            </a:r>
            <a:r>
              <a:rPr lang="en-US" sz="3200" dirty="0"/>
              <a:t> for J2124-3358 at 406 Hz and distance 0.2 </a:t>
            </a:r>
            <a:r>
              <a:rPr lang="en-US" sz="3200" dirty="0" err="1"/>
              <a:t>kpc</a:t>
            </a:r>
            <a:r>
              <a:rPr lang="en-US" sz="3200" dirty="0"/>
              <a:t> </a:t>
            </a:r>
            <a:r>
              <a:rPr lang="en-US" sz="3200" dirty="0" smtClean="0"/>
              <a:t>(for </a:t>
            </a:r>
            <a:r>
              <a:rPr lang="en-US" sz="3200" dirty="0"/>
              <a:t>moment of inertia of 10</a:t>
            </a:r>
            <a:r>
              <a:rPr lang="en-US" sz="3200" baseline="32000" dirty="0"/>
              <a:t>38</a:t>
            </a:r>
            <a:r>
              <a:rPr lang="en-US" sz="3200" dirty="0"/>
              <a:t> kgm</a:t>
            </a:r>
            <a:r>
              <a:rPr lang="en-US" sz="3200" baseline="32000" dirty="0"/>
              <a:t>2</a:t>
            </a:r>
            <a:r>
              <a:rPr lang="en-US" sz="3200" dirty="0"/>
              <a:t>)</a:t>
            </a:r>
          </a:p>
          <a:p>
            <a:pPr marL="782638" lvl="1"/>
            <a:r>
              <a:rPr lang="en-US" sz="3200" dirty="0"/>
              <a:t>Lowest amplitude relative to spin-down:</a:t>
            </a:r>
          </a:p>
          <a:p>
            <a:pPr marL="1182688" lvl="2"/>
            <a:r>
              <a:rPr lang="en-US" sz="2800" i="1" dirty="0"/>
              <a:t>millisecond recycled</a:t>
            </a:r>
            <a:r>
              <a:rPr lang="en-US" sz="2800" dirty="0"/>
              <a:t> pulsar: </a:t>
            </a:r>
            <a:r>
              <a:rPr lang="en-US" sz="2800" dirty="0">
                <a:solidFill>
                  <a:srgbClr val="0070C0"/>
                </a:solidFill>
              </a:rPr>
              <a:t>10</a:t>
            </a:r>
            <a:r>
              <a:rPr lang="en-US" sz="2800" dirty="0"/>
              <a:t> times spin-down for J2124-3358</a:t>
            </a:r>
          </a:p>
          <a:p>
            <a:pPr marL="1182688" lvl="2"/>
            <a:r>
              <a:rPr lang="en-US" sz="2800" i="1" dirty="0"/>
              <a:t>non-</a:t>
            </a:r>
            <a:r>
              <a:rPr lang="en-US" sz="2800" i="1" dirty="0" err="1"/>
              <a:t>glitching</a:t>
            </a:r>
            <a:r>
              <a:rPr lang="en-US" sz="2800" i="1" dirty="0"/>
              <a:t> young</a:t>
            </a:r>
            <a:r>
              <a:rPr lang="en-US" sz="2800" dirty="0"/>
              <a:t> pulsar: </a:t>
            </a:r>
            <a:r>
              <a:rPr lang="en-US" sz="2800" dirty="0">
                <a:solidFill>
                  <a:srgbClr val="0070C0"/>
                </a:solidFill>
              </a:rPr>
              <a:t>4 </a:t>
            </a:r>
            <a:r>
              <a:rPr lang="en-US" sz="2800" dirty="0"/>
              <a:t>times spin-down for J1913+1011</a:t>
            </a:r>
            <a:endParaRPr lang="en-US" sz="3700" dirty="0"/>
          </a:p>
          <a:p>
            <a:pPr marL="1182688" lvl="2"/>
            <a:r>
              <a:rPr lang="en-US" sz="2800" i="1" dirty="0" err="1"/>
              <a:t>glitching</a:t>
            </a:r>
            <a:r>
              <a:rPr lang="en-US" sz="2800" i="1" dirty="0"/>
              <a:t> young</a:t>
            </a:r>
            <a:r>
              <a:rPr lang="en-US" sz="2800" dirty="0"/>
              <a:t> pulsar: </a:t>
            </a:r>
            <a:r>
              <a:rPr lang="en-US" sz="2800" dirty="0">
                <a:solidFill>
                  <a:srgbClr val="0070C0"/>
                </a:solidFill>
              </a:rPr>
              <a:t>0.18</a:t>
            </a:r>
            <a:r>
              <a:rPr lang="en-US" sz="2800" dirty="0"/>
              <a:t> times spin-down for Crab</a:t>
            </a:r>
            <a:endParaRPr lang="en-US" sz="3700" dirty="0"/>
          </a:p>
          <a:p>
            <a:r>
              <a:rPr lang="en-US" sz="3400" dirty="0"/>
              <a:t>Three young pulsars </a:t>
            </a:r>
            <a:r>
              <a:rPr lang="en-US" sz="3400" dirty="0" err="1"/>
              <a:t>glitched</a:t>
            </a:r>
            <a:r>
              <a:rPr lang="en-US" sz="3400" dirty="0"/>
              <a:t> during the run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Line 1"/>
          <p:cNvSpPr>
            <a:spLocks noChangeShapeType="1"/>
          </p:cNvSpPr>
          <p:nvPr/>
        </p:nvSpPr>
        <p:spPr bwMode="auto">
          <a:xfrm>
            <a:off x="0" y="2109788"/>
            <a:ext cx="7732713" cy="3175"/>
          </a:xfrm>
          <a:prstGeom prst="line">
            <a:avLst/>
          </a:prstGeom>
          <a:noFill/>
          <a:ln w="25400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508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13044488" cy="989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3213100"/>
            <a:ext cx="14503400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3"/>
          <p:cNvSpPr>
            <a:spLocks/>
          </p:cNvSpPr>
          <p:nvPr/>
        </p:nvSpPr>
        <p:spPr bwMode="auto">
          <a:xfrm>
            <a:off x="9652000" y="3606800"/>
            <a:ext cx="1579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 algn="l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S3/S4 limits</a:t>
            </a:r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 rot="10800000">
            <a:off x="10972800" y="3873500"/>
            <a:ext cx="381000" cy="215900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917" name="Rectangle 5"/>
          <p:cNvSpPr>
            <a:spLocks/>
          </p:cNvSpPr>
          <p:nvPr/>
        </p:nvSpPr>
        <p:spPr bwMode="auto">
          <a:xfrm>
            <a:off x="9296400" y="4013200"/>
            <a:ext cx="1201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 algn="l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S5 limits</a:t>
            </a:r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 rot="10800000">
            <a:off x="9918700" y="4330700"/>
            <a:ext cx="292100" cy="584200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919" name="Rectangle 7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 rIns="166398"/>
          <a:lstStyle/>
          <a:p>
            <a:pPr marL="57150"/>
            <a:r>
              <a:rPr lang="en-US"/>
              <a:t>Searches: S5 results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 rIns="166398"/>
          <a:lstStyle/>
          <a:p>
            <a:pPr marL="57150"/>
            <a:r>
              <a:rPr lang="en-US"/>
              <a:t>Glitching pulsars</a:t>
            </a:r>
          </a:p>
        </p:txBody>
      </p:sp>
      <p:sp>
        <p:nvSpPr>
          <p:cNvPr id="39939" name="Rectangle 3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 rIns="166398"/>
          <a:lstStyle/>
          <a:p>
            <a:r>
              <a:rPr lang="en-US" sz="4000" dirty="0"/>
              <a:t>Three young pulsars seen to glitch during S5</a:t>
            </a:r>
          </a:p>
          <a:p>
            <a:pPr marL="782638" lvl="1"/>
            <a:r>
              <a:rPr lang="en-US" sz="3600" dirty="0"/>
              <a:t>Crab pulsar - 1 glitch</a:t>
            </a:r>
          </a:p>
          <a:p>
            <a:pPr marL="782638" lvl="1"/>
            <a:r>
              <a:rPr lang="en-US" sz="3600" dirty="0"/>
              <a:t>J0537-6910 - 6 glitches</a:t>
            </a:r>
          </a:p>
          <a:p>
            <a:pPr marL="782638" lvl="1"/>
            <a:r>
              <a:rPr lang="en-US" sz="3600" dirty="0"/>
              <a:t>J1952+3252 - 1 glitch</a:t>
            </a:r>
          </a:p>
          <a:p>
            <a:r>
              <a:rPr lang="en-US" sz="4000" dirty="0"/>
              <a:t>Three scenarios:</a:t>
            </a:r>
          </a:p>
          <a:p>
            <a:pPr marL="782638" lvl="1"/>
            <a:r>
              <a:rPr lang="en-US" sz="3600" dirty="0"/>
              <a:t>Fully coherent signal over entire run (most likely case)</a:t>
            </a:r>
          </a:p>
          <a:p>
            <a:pPr marL="782638" lvl="1"/>
            <a:r>
              <a:rPr lang="en-US" sz="3600" dirty="0"/>
              <a:t>Glitch causes phase offset between EM and GW signals, so add as extra parameter</a:t>
            </a:r>
          </a:p>
          <a:p>
            <a:pPr marL="782638" lvl="1"/>
            <a:r>
              <a:rPr lang="en-US" sz="3600" dirty="0"/>
              <a:t>Perform independent coherent searches on stretches of data between glitches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 rIns="166398"/>
          <a:lstStyle/>
          <a:p>
            <a:pPr marL="57150"/>
            <a:r>
              <a:rPr lang="en-US"/>
              <a:t>Crab pulsar search</a:t>
            </a:r>
          </a:p>
        </p:txBody>
      </p:sp>
      <p:sp>
        <p:nvSpPr>
          <p:cNvPr id="40963" name="Rectangle 3"/>
          <p:cNvSpPr>
            <a:spLocks noChangeArrowheads="1"/>
          </p:cNvSpPr>
          <p:nvPr>
            <p:ph type="body" idx="1"/>
          </p:nvPr>
        </p:nvSpPr>
        <p:spPr>
          <a:xfrm>
            <a:off x="647700" y="2273300"/>
            <a:ext cx="8229600" cy="7480300"/>
          </a:xfrm>
          <a:ln/>
        </p:spPr>
        <p:txBody>
          <a:bodyPr rIns="166398"/>
          <a:lstStyle/>
          <a:p>
            <a:r>
              <a:rPr lang="en-US" sz="2800" dirty="0"/>
              <a:t>Priors on </a:t>
            </a:r>
            <a:r>
              <a:rPr lang="en-US" sz="2800" dirty="0" err="1"/>
              <a:t>polarisation</a:t>
            </a:r>
            <a:r>
              <a:rPr lang="en-US" sz="2800" dirty="0"/>
              <a:t> and orientation angles from Pulsar Wind Nebula (PWN) observations </a:t>
            </a:r>
            <a:r>
              <a:rPr lang="en-US" sz="2800" i="1" dirty="0">
                <a:latin typeface="Times" charset="0"/>
                <a:cs typeface="Times" charset="0"/>
                <a:sym typeface="Times" charset="0"/>
              </a:rPr>
              <a:t>ψ</a:t>
            </a:r>
            <a:r>
              <a:rPr lang="en-US" sz="2800" dirty="0"/>
              <a:t> = 125.16±1.36</a:t>
            </a:r>
            <a:r>
              <a:rPr lang="en-US" sz="2800" baseline="32000" dirty="0"/>
              <a:t>o</a:t>
            </a:r>
            <a:r>
              <a:rPr lang="en-US" sz="2800" dirty="0"/>
              <a:t>, </a:t>
            </a:r>
            <a:r>
              <a:rPr lang="en-US" sz="2800" i="1" dirty="0">
                <a:latin typeface="Times" charset="0"/>
                <a:cs typeface="Times" charset="0"/>
                <a:sym typeface="Times" charset="0"/>
              </a:rPr>
              <a:t>ι</a:t>
            </a:r>
            <a:r>
              <a:rPr lang="en-US" sz="2800" dirty="0"/>
              <a:t> = 62.17±2.20</a:t>
            </a:r>
            <a:r>
              <a:rPr lang="en-US" sz="2800" baseline="32000" dirty="0"/>
              <a:t>o</a:t>
            </a:r>
            <a:r>
              <a:rPr lang="en-US" sz="2800" dirty="0"/>
              <a:t> </a:t>
            </a:r>
            <a:r>
              <a:rPr lang="en-US" sz="2800" dirty="0" smtClean="0"/>
              <a:t>[arXiv:0710.4168]</a:t>
            </a:r>
            <a:endParaRPr lang="en-US" sz="2800" dirty="0"/>
          </a:p>
          <a:p>
            <a:r>
              <a:rPr lang="en-US" sz="2800" dirty="0"/>
              <a:t>For scenario </a:t>
            </a:r>
            <a:r>
              <a:rPr lang="en-US" sz="2800" dirty="0" err="1"/>
              <a:t>i</a:t>
            </a:r>
            <a:r>
              <a:rPr lang="en-US" sz="2800" dirty="0"/>
              <a:t>) with priors as above we get:</a:t>
            </a:r>
          </a:p>
          <a:p>
            <a:pPr marL="782638" lvl="1"/>
            <a:r>
              <a:rPr lang="en-US" sz="2600" i="1" dirty="0">
                <a:latin typeface="Times" charset="0"/>
                <a:cs typeface="Times" charset="0"/>
                <a:sym typeface="Times" charset="0"/>
              </a:rPr>
              <a:t>h</a:t>
            </a:r>
            <a:r>
              <a:rPr lang="en-US" sz="2600" i="1" baseline="-6000" dirty="0">
                <a:latin typeface="Times" charset="0"/>
                <a:cs typeface="Times" charset="0"/>
                <a:sym typeface="Times" charset="0"/>
              </a:rPr>
              <a:t>0</a:t>
            </a:r>
            <a:r>
              <a:rPr lang="en-US" sz="2600" dirty="0"/>
              <a:t> upper limit 2.0x10</a:t>
            </a:r>
            <a:r>
              <a:rPr lang="en-US" sz="2600" baseline="32000" dirty="0"/>
              <a:t>-25</a:t>
            </a:r>
            <a:endParaRPr lang="en-US" sz="2600" dirty="0"/>
          </a:p>
          <a:p>
            <a:pPr marL="782638" lvl="1"/>
            <a:r>
              <a:rPr lang="en-US" sz="2600" dirty="0" err="1"/>
              <a:t>ellipticity</a:t>
            </a:r>
            <a:r>
              <a:rPr lang="en-US" sz="2600" dirty="0"/>
              <a:t> upper limit 1.1x10</a:t>
            </a:r>
            <a:r>
              <a:rPr lang="en-US" sz="2600" baseline="32000" dirty="0"/>
              <a:t>-4</a:t>
            </a:r>
            <a:endParaRPr lang="en-US" sz="2600" dirty="0"/>
          </a:p>
          <a:p>
            <a:pPr marL="782638" lvl="1"/>
            <a:r>
              <a:rPr lang="en-US" sz="2600" dirty="0"/>
              <a:t>ratio to spin-down amplitude of 7</a:t>
            </a:r>
          </a:p>
          <a:p>
            <a:r>
              <a:rPr lang="en-US" sz="2800" dirty="0"/>
              <a:t>Assuming uniform priors increases upper limit by ~1.3 times (orientation given by priors is </a:t>
            </a:r>
            <a:r>
              <a:rPr lang="en-US" sz="2800" dirty="0" err="1"/>
              <a:t>favourable</a:t>
            </a:r>
            <a:r>
              <a:rPr lang="en-US" sz="2800" dirty="0"/>
              <a:t>)</a:t>
            </a:r>
          </a:p>
          <a:p>
            <a:r>
              <a:rPr lang="en-US" sz="2800" dirty="0"/>
              <a:t>Limit power in gravitational waves to less than ~2% of that available from spin-down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00" y="2819400"/>
            <a:ext cx="410210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Rectangle 5"/>
          <p:cNvSpPr>
            <a:spLocks/>
          </p:cNvSpPr>
          <p:nvPr/>
        </p:nvSpPr>
        <p:spPr bwMode="auto">
          <a:xfrm>
            <a:off x="9835751" y="6965612"/>
            <a:ext cx="192323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 algn="l"/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Credit: NASA/CXC/SAO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 rIns="166398"/>
          <a:lstStyle/>
          <a:p>
            <a:pPr marL="57150"/>
            <a:r>
              <a:rPr lang="en-US"/>
              <a:t>J0537-6910 and J1952+3252</a:t>
            </a:r>
          </a:p>
        </p:txBody>
      </p:sp>
      <p:sp>
        <p:nvSpPr>
          <p:cNvPr id="41987" name="Rectangle 3"/>
          <p:cNvSpPr>
            <a:spLocks noChangeArrowheads="1"/>
          </p:cNvSpPr>
          <p:nvPr>
            <p:ph type="body" idx="1"/>
          </p:nvPr>
        </p:nvSpPr>
        <p:spPr>
          <a:xfrm>
            <a:off x="647700" y="2273300"/>
            <a:ext cx="7798916" cy="7480300"/>
          </a:xfrm>
          <a:ln/>
        </p:spPr>
        <p:txBody>
          <a:bodyPr rIns="166398"/>
          <a:lstStyle/>
          <a:p>
            <a:r>
              <a:rPr lang="en-US" sz="2800" dirty="0"/>
              <a:t>PSR J0537-6910 (</a:t>
            </a:r>
            <a:r>
              <a:rPr lang="en-US" sz="2800" i="1" dirty="0" err="1">
                <a:latin typeface="Times" charset="0"/>
                <a:cs typeface="Times" charset="0"/>
                <a:sym typeface="Times" charset="0"/>
              </a:rPr>
              <a:t>f</a:t>
            </a:r>
            <a:r>
              <a:rPr lang="en-US" sz="2800" baseline="-6000" dirty="0" err="1"/>
              <a:t>gw</a:t>
            </a:r>
            <a:r>
              <a:rPr lang="en-US" sz="2800" dirty="0"/>
              <a:t> = 124.0 Hz, </a:t>
            </a:r>
            <a:r>
              <a:rPr lang="en-US" sz="2800" i="1" dirty="0">
                <a:latin typeface="Times" charset="0"/>
                <a:cs typeface="Times" charset="0"/>
                <a:sym typeface="Times" charset="0"/>
              </a:rPr>
              <a:t>r</a:t>
            </a:r>
            <a:r>
              <a:rPr lang="en-US" sz="2800" dirty="0"/>
              <a:t> = 49.4 </a:t>
            </a:r>
            <a:r>
              <a:rPr lang="en-US" sz="2800" dirty="0" err="1"/>
              <a:t>kpc</a:t>
            </a:r>
            <a:r>
              <a:rPr lang="en-US" sz="2800" dirty="0"/>
              <a:t>)</a:t>
            </a:r>
          </a:p>
          <a:p>
            <a:pPr marL="782638" lvl="1"/>
            <a:r>
              <a:rPr lang="en-US" sz="2500" dirty="0"/>
              <a:t>Have RXTE 7 ephemerides for pulsar over whole of S5 (</a:t>
            </a:r>
            <a:r>
              <a:rPr lang="en-US" sz="2500" dirty="0" err="1"/>
              <a:t>glitchy</a:t>
            </a:r>
            <a:r>
              <a:rPr lang="en-US" sz="2500" dirty="0"/>
              <a:t> pulsar, with large timing noise)</a:t>
            </a:r>
          </a:p>
          <a:p>
            <a:pPr marL="782638" lvl="1"/>
            <a:r>
              <a:rPr lang="en-US" sz="2500" dirty="0"/>
              <a:t>Six glitches in this time – perform analysis in same scenarios as for the Crab</a:t>
            </a:r>
          </a:p>
          <a:p>
            <a:pPr marL="782638" lvl="1"/>
            <a:r>
              <a:rPr lang="en-US" sz="2500" dirty="0"/>
              <a:t>Priors on </a:t>
            </a:r>
            <a:r>
              <a:rPr lang="en-US" sz="2500" dirty="0" err="1"/>
              <a:t>polarisation</a:t>
            </a:r>
            <a:r>
              <a:rPr lang="en-US" sz="2500" dirty="0"/>
              <a:t> and orientation angles from Pulsar Wind Nebula observations </a:t>
            </a:r>
            <a:r>
              <a:rPr lang="en-US" sz="2500" i="1" dirty="0">
                <a:latin typeface="Times" charset="0"/>
                <a:cs typeface="Times" charset="0"/>
                <a:sym typeface="Times" charset="0"/>
              </a:rPr>
              <a:t>ψ</a:t>
            </a:r>
            <a:r>
              <a:rPr lang="en-US" sz="2500" dirty="0"/>
              <a:t> = 131.0±2.2</a:t>
            </a:r>
            <a:r>
              <a:rPr lang="en-US" sz="2500" baseline="32000" dirty="0"/>
              <a:t>o</a:t>
            </a:r>
            <a:r>
              <a:rPr lang="en-US" sz="2500" dirty="0"/>
              <a:t>, </a:t>
            </a:r>
            <a:r>
              <a:rPr lang="en-US" sz="2500" i="1" dirty="0">
                <a:latin typeface="Times" charset="0"/>
                <a:cs typeface="Times" charset="0"/>
                <a:sym typeface="Times" charset="0"/>
              </a:rPr>
              <a:t>ι</a:t>
            </a:r>
            <a:r>
              <a:rPr lang="en-US" sz="2500" dirty="0"/>
              <a:t> = 92.8±0.9</a:t>
            </a:r>
            <a:r>
              <a:rPr lang="en-US" sz="2500" baseline="32000" dirty="0"/>
              <a:t>o</a:t>
            </a:r>
            <a:r>
              <a:rPr lang="en-US" sz="2500" dirty="0"/>
              <a:t> (non-optimal orientation)</a:t>
            </a:r>
          </a:p>
          <a:p>
            <a:r>
              <a:rPr lang="en-US" sz="2800" dirty="0"/>
              <a:t>PSR J1952+3252 (</a:t>
            </a:r>
            <a:r>
              <a:rPr lang="en-US" sz="2800" i="1" dirty="0" err="1">
                <a:latin typeface="Times" charset="0"/>
                <a:cs typeface="Times" charset="0"/>
                <a:sym typeface="Times" charset="0"/>
              </a:rPr>
              <a:t>f</a:t>
            </a:r>
            <a:r>
              <a:rPr lang="en-US" sz="2800" baseline="-6000" dirty="0" err="1"/>
              <a:t>gw</a:t>
            </a:r>
            <a:r>
              <a:rPr lang="en-US" sz="2800" dirty="0"/>
              <a:t> = 50.6 Hz, </a:t>
            </a:r>
            <a:r>
              <a:rPr lang="en-US" sz="2800" i="1" dirty="0">
                <a:latin typeface="Times" charset="0"/>
                <a:cs typeface="Times" charset="0"/>
                <a:sym typeface="Times" charset="0"/>
              </a:rPr>
              <a:t>r</a:t>
            </a:r>
            <a:r>
              <a:rPr lang="en-US" sz="2800" dirty="0"/>
              <a:t> = 2.5 </a:t>
            </a:r>
            <a:r>
              <a:rPr lang="en-US" sz="2800" dirty="0" err="1"/>
              <a:t>kpc</a:t>
            </a:r>
            <a:r>
              <a:rPr lang="en-US" sz="2800" dirty="0"/>
              <a:t>)</a:t>
            </a:r>
          </a:p>
          <a:p>
            <a:pPr marL="782638" lvl="1"/>
            <a:r>
              <a:rPr lang="en-US" sz="2500" dirty="0"/>
              <a:t>Observed to glitch once between 1-12th Jan 2007 - have timing solutions for the two epochs</a:t>
            </a:r>
          </a:p>
          <a:p>
            <a:pPr marL="782638" lvl="1"/>
            <a:r>
              <a:rPr lang="en-US" sz="2500" dirty="0"/>
              <a:t>No observational constraints on orientation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01929" y="3396009"/>
            <a:ext cx="52324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5"/>
          <p:cNvSpPr>
            <a:spLocks/>
          </p:cNvSpPr>
          <p:nvPr/>
        </p:nvSpPr>
        <p:spPr bwMode="auto">
          <a:xfrm>
            <a:off x="8681365" y="7469088"/>
            <a:ext cx="4085731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/>
          <a:lstStyle/>
          <a:p>
            <a:pPr marL="57150"/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X-ray image (left) and best fit (right) of the Pulsar Wind Nebula around J0537-6910, Ng and Romani, Ap. J. 2009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sz="3600" dirty="0" smtClean="0"/>
                  <a:t>For J0537-6910 scenario </a:t>
                </a:r>
                <a:r>
                  <a:rPr lang="en-GB" sz="3600" dirty="0" err="1" smtClean="0"/>
                  <a:t>i</a:t>
                </a:r>
                <a:r>
                  <a:rPr lang="en-GB" sz="3600" dirty="0" smtClean="0"/>
                  <a:t>) gives (using orientation angle priors):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GB" sz="32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3200" dirty="0" smtClean="0"/>
                  <a:t> upper limit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/>
                      </a:rPr>
                      <m:t>4.4×</m:t>
                    </m:r>
                    <m:sSup>
                      <m:sSupPr>
                        <m:ctrlPr>
                          <a:rPr lang="en-GB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GB" sz="3200" b="0" i="1" smtClean="0">
                            <a:latin typeface="Cambria Math"/>
                          </a:rPr>
                          <m:t>−26</m:t>
                        </m:r>
                      </m:sup>
                    </m:sSup>
                  </m:oMath>
                </a14:m>
                <a:endParaRPr lang="en-GB" sz="3200" dirty="0" smtClean="0"/>
              </a:p>
              <a:p>
                <a:pPr lvl="1"/>
                <a:r>
                  <a:rPr lang="en-GB" sz="3200" dirty="0" err="1"/>
                  <a:t>e</a:t>
                </a:r>
                <a:r>
                  <a:rPr lang="en-GB" sz="3200" dirty="0" err="1" smtClean="0"/>
                  <a:t>llipticity</a:t>
                </a:r>
                <a:r>
                  <a:rPr lang="en-GB" sz="3200" dirty="0" smtClean="0"/>
                  <a:t> limit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/>
                      </a:rPr>
                      <m:t>1.3×</m:t>
                    </m:r>
                    <m:sSup>
                      <m:sSupPr>
                        <m:ctrlPr>
                          <a:rPr lang="en-GB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GB" sz="3200" b="0" i="1" smtClean="0">
                            <a:latin typeface="Cambria Math"/>
                          </a:rPr>
                          <m:t>−4</m:t>
                        </m:r>
                      </m:sup>
                    </m:sSup>
                  </m:oMath>
                </a14:m>
                <a:endParaRPr lang="en-GB" sz="3200" dirty="0" smtClean="0"/>
              </a:p>
              <a:p>
                <a:pPr lvl="1"/>
                <a:r>
                  <a:rPr lang="en-GB" sz="3200" dirty="0" smtClean="0"/>
                  <a:t>Amplitude ratio to spin-down: ~1.5x spin-down (moment of inertia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GB" sz="3200" b="0" i="1" smtClean="0">
                            <a:latin typeface="Cambria Math"/>
                          </a:rPr>
                          <m:t>38</m:t>
                        </m:r>
                      </m:sup>
                    </m:sSup>
                    <m:r>
                      <m:rPr>
                        <m:nor/>
                      </m:rPr>
                      <a:rPr lang="en-GB" sz="3200" b="0" i="0" smtClean="0">
                        <a:latin typeface="Cambria Math"/>
                      </a:rPr>
                      <m:t>kg</m:t>
                    </m:r>
                    <m:r>
                      <m:rPr>
                        <m:nor/>
                      </m:rPr>
                      <a:rPr lang="en-GB" sz="3200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GB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sz="3200" b="0" i="0" smtClean="0">
                            <a:latin typeface="Cambria Math"/>
                          </a:rPr>
                          <m:t>m</m:t>
                        </m:r>
                      </m:e>
                      <m:sup>
                        <m:r>
                          <a:rPr lang="en-GB" sz="32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3200" dirty="0" smtClean="0"/>
                  <a:t>)</a:t>
                </a:r>
              </a:p>
              <a:p>
                <a:pPr lvl="1"/>
                <a:r>
                  <a:rPr lang="en-GB" sz="3200" dirty="0" smtClean="0"/>
                  <a:t>Using uniform priors gives improvements of about 1.4 – PWN gives unfavourable orientation</a:t>
                </a:r>
              </a:p>
              <a:p>
                <a:r>
                  <a:rPr lang="en-GB" sz="3600" dirty="0" smtClean="0"/>
                  <a:t>For J1952+3252 scenario </a:t>
                </a:r>
                <a:r>
                  <a:rPr lang="en-GB" sz="3600" dirty="0" err="1" smtClean="0"/>
                  <a:t>i</a:t>
                </a:r>
                <a:r>
                  <a:rPr lang="en-GB" sz="3600" dirty="0" smtClean="0"/>
                  <a:t>) gives: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GB" sz="32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3200" dirty="0" smtClean="0"/>
                  <a:t> upper limit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/>
                      </a:rPr>
                      <m:t>2.9×</m:t>
                    </m:r>
                    <m:sSup>
                      <m:sSupPr>
                        <m:ctrlPr>
                          <a:rPr lang="en-GB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GB" sz="3200" b="0" i="1" smtClean="0">
                            <a:latin typeface="Cambria Math"/>
                          </a:rPr>
                          <m:t>−25</m:t>
                        </m:r>
                      </m:sup>
                    </m:sSup>
                  </m:oMath>
                </a14:m>
                <a:endParaRPr lang="en-GB" sz="3200" dirty="0" smtClean="0"/>
              </a:p>
              <a:p>
                <a:pPr lvl="1"/>
                <a:r>
                  <a:rPr lang="en-GB" sz="3200" dirty="0" err="1" smtClean="0"/>
                  <a:t>Ellipticity</a:t>
                </a:r>
                <a:r>
                  <a:rPr lang="en-GB" sz="3200" dirty="0" smtClean="0"/>
                  <a:t> limit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/>
                      </a:rPr>
                      <m:t>2.7×</m:t>
                    </m:r>
                    <m:sSup>
                      <m:sSupPr>
                        <m:ctrlPr>
                          <a:rPr lang="en-GB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GB" sz="3200" b="0" i="1" smtClean="0">
                            <a:latin typeface="Cambria Math"/>
                          </a:rPr>
                          <m:t>−4</m:t>
                        </m:r>
                      </m:sup>
                    </m:sSup>
                  </m:oMath>
                </a14:m>
                <a:endParaRPr lang="en-GB" sz="3200" dirty="0" smtClean="0"/>
              </a:p>
              <a:p>
                <a:pPr lvl="1"/>
                <a:r>
                  <a:rPr lang="en-GB" sz="3200" dirty="0" smtClean="0"/>
                  <a:t>Amplitude ratio to spin-down: ~2.5x spin-down</a:t>
                </a:r>
                <a:endParaRPr lang="en-GB" sz="3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353" t="-1141" r="-17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5" name="Rectangle 9"/>
          <p:cNvSpPr>
            <a:spLocks noChangeArrowheads="1"/>
          </p:cNvSpPr>
          <p:nvPr>
            <p:ph type="body" idx="1"/>
          </p:nvPr>
        </p:nvSpPr>
        <p:spPr>
          <a:xfrm>
            <a:off x="647700" y="2273300"/>
            <a:ext cx="8242300" cy="7480300"/>
          </a:xfrm>
          <a:ln/>
        </p:spPr>
        <p:txBody>
          <a:bodyPr rIns="166398"/>
          <a:lstStyle/>
          <a:p>
            <a:r>
              <a:rPr lang="en-US" sz="3200" dirty="0"/>
              <a:t>Pulsar GW phase model may not be at precisely twice EM phase</a:t>
            </a:r>
          </a:p>
          <a:p>
            <a:pPr marL="782638" lvl="1"/>
            <a:r>
              <a:rPr lang="en-US" sz="2800" dirty="0"/>
              <a:t>free precession</a:t>
            </a:r>
          </a:p>
          <a:p>
            <a:pPr marL="782638" lvl="1"/>
            <a:r>
              <a:rPr lang="en-US" sz="2800" dirty="0"/>
              <a:t>two component model (EM and GW components spinning separately, but coupled by some torque) </a:t>
            </a:r>
          </a:p>
          <a:p>
            <a:r>
              <a:rPr lang="en-US" sz="3200" dirty="0"/>
              <a:t>Causes a small offset in frequency and spin-down (so perform a “fuzzy” search)</a:t>
            </a:r>
          </a:p>
          <a:p>
            <a:pPr marL="782638" lvl="1"/>
            <a:r>
              <a:rPr lang="en-US" sz="2800" dirty="0"/>
              <a:t>for long observation times (months/years) require a search over many different signal templates - a single phase model would not stay coherent with the signal</a:t>
            </a:r>
          </a:p>
          <a:p>
            <a:pPr marL="782638" lvl="1"/>
            <a:r>
              <a:rPr lang="en-US" sz="2800" dirty="0"/>
              <a:t>use the maximum likelihood </a:t>
            </a:r>
            <a:r>
              <a:rPr lang="en-US" sz="2800" dirty="0" err="1"/>
              <a:t>frequentist</a:t>
            </a:r>
            <a:r>
              <a:rPr lang="en-US" sz="2800" dirty="0"/>
              <a:t> search method</a:t>
            </a:r>
          </a:p>
        </p:txBody>
      </p:sp>
      <p:sp>
        <p:nvSpPr>
          <p:cNvPr id="45064" name="Rectangle 8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 rIns="166398"/>
          <a:lstStyle/>
          <a:p>
            <a:pPr marL="57150"/>
            <a:r>
              <a:rPr lang="en-US"/>
              <a:t>Crab multi-template search</a:t>
            </a:r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 flipH="1">
            <a:off x="4486275" y="3571875"/>
            <a:ext cx="4318000" cy="238125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 rot="10800000">
            <a:off x="8446616" y="4444752"/>
            <a:ext cx="541337" cy="15875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068" name="Rectangle 12"/>
          <p:cNvSpPr>
            <a:spLocks/>
          </p:cNvSpPr>
          <p:nvPr/>
        </p:nvSpPr>
        <p:spPr bwMode="auto">
          <a:xfrm>
            <a:off x="9634140" y="6028928"/>
            <a:ext cx="26289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/>
          <a:lstStyle/>
          <a:p>
            <a:pPr marL="57150"/>
            <a:r>
              <a:rPr lang="en-US" sz="2400" dirty="0">
                <a:solidFill>
                  <a:schemeClr val="bg1"/>
                </a:solidFill>
                <a:ea typeface="Gill Sans" charset="0"/>
                <a:cs typeface="Gill Sans" charset="0"/>
              </a:rPr>
              <a:t>~ maximum </a:t>
            </a:r>
            <a:r>
              <a:rPr lang="en-US" sz="2400" i="1" dirty="0">
                <a:solidFill>
                  <a:schemeClr val="bg1"/>
                </a:solidFill>
                <a:latin typeface="Times" charset="0"/>
                <a:cs typeface="Times" charset="0"/>
                <a:sym typeface="Times" charset="0"/>
              </a:rPr>
              <a:t>δ</a:t>
            </a:r>
            <a:r>
              <a:rPr lang="en-US" sz="2400" dirty="0">
                <a:solidFill>
                  <a:schemeClr val="bg1"/>
                </a:solidFill>
                <a:ea typeface="Gill Sans" charset="0"/>
                <a:cs typeface="Gill Sans" charset="0"/>
              </a:rPr>
              <a:t> for free precession </a:t>
            </a:r>
          </a:p>
        </p:txBody>
      </p:sp>
      <p:sp>
        <p:nvSpPr>
          <p:cNvPr id="45069" name="Rectangle 13"/>
          <p:cNvSpPr>
            <a:spLocks/>
          </p:cNvSpPr>
          <p:nvPr/>
        </p:nvSpPr>
        <p:spPr bwMode="auto">
          <a:xfrm>
            <a:off x="9454728" y="5236840"/>
            <a:ext cx="2895600" cy="787400"/>
          </a:xfrm>
          <a:prstGeom prst="rect">
            <a:avLst/>
          </a:prstGeom>
          <a:noFill/>
          <a:ln w="12700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70C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45070" name="Rectangle 14"/>
          <p:cNvSpPr>
            <a:spLocks/>
          </p:cNvSpPr>
          <p:nvPr/>
        </p:nvSpPr>
        <p:spPr bwMode="auto">
          <a:xfrm>
            <a:off x="9325396" y="7325072"/>
            <a:ext cx="34417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/>
          <a:lstStyle/>
          <a:p>
            <a:pPr marL="57150"/>
            <a:r>
              <a:rPr lang="en-US" sz="2400" dirty="0">
                <a:solidFill>
                  <a:schemeClr val="bg1"/>
                </a:solidFill>
                <a:ea typeface="Gill Sans" charset="0"/>
                <a:cs typeface="Gill Sans" charset="0"/>
              </a:rPr>
              <a:t>spin-down timescale for Crab pulsar</a:t>
            </a:r>
          </a:p>
        </p:txBody>
      </p:sp>
      <p:sp>
        <p:nvSpPr>
          <p:cNvPr id="45071" name="Rectangle 15"/>
          <p:cNvSpPr>
            <a:spLocks/>
          </p:cNvSpPr>
          <p:nvPr/>
        </p:nvSpPr>
        <p:spPr bwMode="auto">
          <a:xfrm>
            <a:off x="9004300" y="8661400"/>
            <a:ext cx="34417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/>
          <a:lstStyle/>
          <a:p>
            <a:pPr marL="57150"/>
            <a:r>
              <a:rPr lang="en-US" sz="2400" dirty="0">
                <a:solidFill>
                  <a:schemeClr val="bg1"/>
                </a:solidFill>
                <a:ea typeface="Gill Sans" charset="0"/>
                <a:cs typeface="Gill Sans" charset="0"/>
              </a:rPr>
              <a:t>typical recovery timescale after glitches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8868734" y="1752003"/>
                <a:ext cx="3580980" cy="6914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3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𝑔𝑤</m:t>
                          </m:r>
                        </m:sub>
                      </m:sSub>
                      <m:r>
                        <a:rPr lang="en-GB" sz="36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=2</m:t>
                      </m:r>
                      <m:r>
                        <a:rPr lang="en-GB" sz="36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𝑓</m:t>
                      </m:r>
                      <m:r>
                        <a:rPr lang="en-GB" sz="36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(1+</m:t>
                      </m:r>
                      <m:r>
                        <a:rPr lang="en-GB" sz="36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𝛿</m:t>
                      </m:r>
                      <m:r>
                        <a:rPr lang="en-GB" sz="36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8734" y="1752003"/>
                <a:ext cx="3580980" cy="69140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8908279" y="2500536"/>
                <a:ext cx="3570785" cy="1241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𝛿</m:t>
                      </m:r>
                      <m:r>
                        <a:rPr lang="en-GB" sz="36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∼</m:t>
                      </m:r>
                      <m:r>
                        <a:rPr lang="en-GB" sz="36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𝛼</m:t>
                      </m:r>
                      <m:f>
                        <m:fPr>
                          <m:ctrlPr>
                            <a:rPr lang="en-GB" sz="3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sz="36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36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sz="36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𝑧𝑧</m:t>
                              </m:r>
                            </m:sub>
                          </m:sSub>
                          <m:r>
                            <a:rPr lang="en-GB" sz="3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36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36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sz="36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𝑥𝑥</m:t>
                              </m:r>
                            </m:sub>
                          </m:sSub>
                          <m:r>
                            <a:rPr lang="en-GB" sz="3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GB" sz="36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36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sz="36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𝑥𝑥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36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8279" y="2500536"/>
                <a:ext cx="3570785" cy="12411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9187076" y="3846844"/>
                <a:ext cx="3508012" cy="1389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𝛿</m:t>
                      </m:r>
                      <m:r>
                        <a:rPr lang="en-GB" sz="36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∼</m:t>
                      </m:r>
                      <m:f>
                        <m:fPr>
                          <m:ctrlPr>
                            <a:rPr lang="en-GB" sz="3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36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36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GB" sz="3600" b="0" i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coupling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36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36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GB" sz="3600" b="0" i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spin</m:t>
                              </m:r>
                              <m:r>
                                <m:rPr>
                                  <m:nor/>
                                </m:rPr>
                                <a:rPr lang="en-GB" sz="3600" b="0" i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-</m:t>
                              </m:r>
                              <m:r>
                                <m:rPr>
                                  <m:nor/>
                                </m:rPr>
                                <a:rPr lang="en-GB" sz="3600" b="0" i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down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36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7076" y="3846844"/>
                <a:ext cx="3508012" cy="138999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9516071" y="5236840"/>
                <a:ext cx="2818977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𝛿</m:t>
                          </m:r>
                        </m:e>
                      </m:d>
                      <m:r>
                        <a:rPr lang="en-GB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6071" y="5236840"/>
                <a:ext cx="2818977" cy="73866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8878664" y="6749008"/>
                <a:ext cx="3974421" cy="5883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6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GB" sz="2600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spin</m:t>
                          </m:r>
                          <m:r>
                            <m:rPr>
                              <m:nor/>
                            </m:rPr>
                            <a:rPr lang="en-GB" sz="2600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-</m:t>
                          </m:r>
                          <m:r>
                            <m:rPr>
                              <m:nor/>
                            </m:rPr>
                            <a:rPr lang="en-GB" sz="2600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down</m:t>
                          </m:r>
                        </m:sub>
                      </m:sSub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∼2500 </m:t>
                      </m:r>
                      <m:r>
                        <m:rPr>
                          <m:nor/>
                        </m:rPr>
                        <a:rPr lang="en-GB" sz="2600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years</m:t>
                      </m:r>
                    </m:oMath>
                  </m:oMathPara>
                </a14:m>
                <a:endParaRPr lang="en-GB" sz="26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8664" y="6749008"/>
                <a:ext cx="3974421" cy="58836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8500098" y="8117160"/>
                <a:ext cx="4483022" cy="5974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6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GB" sz="2600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coupling</m:t>
                          </m:r>
                        </m:sub>
                      </m:sSub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∼</m:t>
                      </m:r>
                      <m:sSup>
                        <m:sSupPr>
                          <m:ctrlP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−4</m:t>
                          </m:r>
                        </m:sup>
                      </m:sSup>
                      <m:sSub>
                        <m:sSubPr>
                          <m:ctrlP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GB" sz="2600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spin</m:t>
                          </m:r>
                          <m:r>
                            <m:rPr>
                              <m:nor/>
                            </m:rPr>
                            <a:rPr lang="en-GB" sz="2600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-</m:t>
                          </m:r>
                          <m:r>
                            <m:rPr>
                              <m:nor/>
                            </m:rPr>
                            <a:rPr lang="en-GB" sz="2600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down</m:t>
                          </m:r>
                        </m:sub>
                      </m:sSub>
                    </m:oMath>
                  </m:oMathPara>
                </a14:m>
                <a:endParaRPr lang="en-GB" sz="26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0098" y="8117160"/>
                <a:ext cx="4483022" cy="59740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 rIns="166398"/>
          <a:lstStyle/>
          <a:p>
            <a:pPr marL="57150"/>
            <a:r>
              <a:rPr lang="en-US"/>
              <a:t>What are pulsars?</a:t>
            </a:r>
          </a:p>
        </p:txBody>
      </p:sp>
      <p:sp>
        <p:nvSpPr>
          <p:cNvPr id="10243" name="Rectangle 3"/>
          <p:cNvSpPr>
            <a:spLocks noChangeArrowheads="1"/>
          </p:cNvSpPr>
          <p:nvPr>
            <p:ph type="body" idx="1"/>
          </p:nvPr>
        </p:nvSpPr>
        <p:spPr>
          <a:xfrm>
            <a:off x="647700" y="2273300"/>
            <a:ext cx="7899400" cy="7480300"/>
          </a:xfrm>
          <a:ln/>
        </p:spPr>
        <p:txBody>
          <a:bodyPr rIns="40639"/>
          <a:lstStyle/>
          <a:p>
            <a:r>
              <a:rPr lang="en-US" sz="2800" dirty="0"/>
              <a:t>Young pulsars have large magnetic fields</a:t>
            </a:r>
          </a:p>
          <a:p>
            <a:pPr marL="782638" lvl="1">
              <a:spcBef>
                <a:spcPts val="600"/>
              </a:spcBef>
            </a:pPr>
            <a:r>
              <a:rPr lang="en-US" sz="2800" dirty="0"/>
              <a:t>spin-down rapidly</a:t>
            </a:r>
          </a:p>
          <a:p>
            <a:pPr marL="1182688" lvl="2">
              <a:spcBef>
                <a:spcPts val="500"/>
              </a:spcBef>
            </a:pPr>
            <a:r>
              <a:rPr lang="en-US" sz="2600" dirty="0"/>
              <a:t>dipole radiation (often assumed to be the main loss mechanism to infer the magnetic field)</a:t>
            </a:r>
          </a:p>
          <a:p>
            <a:pPr marL="1182688" lvl="2">
              <a:spcBef>
                <a:spcPts val="500"/>
              </a:spcBef>
            </a:pPr>
            <a:r>
              <a:rPr lang="en-US" sz="2600" dirty="0"/>
              <a:t>particle acceleration</a:t>
            </a:r>
          </a:p>
          <a:p>
            <a:pPr marL="1182688" lvl="2">
              <a:spcBef>
                <a:spcPts val="500"/>
              </a:spcBef>
            </a:pPr>
            <a:r>
              <a:rPr lang="en-US" sz="2600" dirty="0"/>
              <a:t>gravitational radiation</a:t>
            </a:r>
          </a:p>
          <a:p>
            <a:pPr marL="1182688" lvl="2">
              <a:spcBef>
                <a:spcPts val="500"/>
              </a:spcBef>
            </a:pPr>
            <a:r>
              <a:rPr lang="en-US" sz="2600" dirty="0"/>
              <a:t>other?</a:t>
            </a:r>
          </a:p>
          <a:p>
            <a:pPr>
              <a:spcBef>
                <a:spcPts val="700"/>
              </a:spcBef>
            </a:pPr>
            <a:r>
              <a:rPr lang="en-US" sz="2800" dirty="0"/>
              <a:t>Old millisecond “recycled” pulsars (MPSs) (see </a:t>
            </a:r>
            <a:r>
              <a:rPr lang="en-US" sz="2800" dirty="0" smtClean="0"/>
              <a:t>review arXiv:0811.0762)</a:t>
            </a:r>
            <a:endParaRPr lang="en-US" sz="2800" dirty="0"/>
          </a:p>
          <a:p>
            <a:pPr marL="782638" lvl="1">
              <a:spcBef>
                <a:spcPts val="600"/>
              </a:spcBef>
            </a:pPr>
            <a:r>
              <a:rPr lang="en-US" sz="2800" dirty="0"/>
              <a:t>pulsars were/are part of a binary system and ‘spun-up’ from accreting material from companion</a:t>
            </a:r>
          </a:p>
          <a:p>
            <a:pPr marL="782638" lvl="1">
              <a:spcBef>
                <a:spcPts val="600"/>
              </a:spcBef>
            </a:pPr>
            <a:r>
              <a:rPr lang="en-US" sz="2800" dirty="0"/>
              <a:t>lose much of their magnetic field - spin-down slowly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900" y="2019300"/>
            <a:ext cx="3995738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5"/>
          <p:cNvSpPr>
            <a:spLocks/>
          </p:cNvSpPr>
          <p:nvPr/>
        </p:nvSpPr>
        <p:spPr bwMode="auto">
          <a:xfrm>
            <a:off x="8806656" y="5076180"/>
            <a:ext cx="35433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Crab nebula. Credit:</a:t>
            </a:r>
            <a:r>
              <a:rPr lang="en-US" sz="1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J. Hester (ASU), CXC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, 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HST, NRAO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5"/>
              </a:rPr>
              <a:t>,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NSF, NASA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5892800"/>
            <a:ext cx="40640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Crab multi-template search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For S5 search </a:t>
                </a:r>
                <a:r>
                  <a:rPr lang="en-GB" dirty="0"/>
                  <a:t>[</a:t>
                </a:r>
                <a:r>
                  <a:rPr lang="en-GB" dirty="0" smtClean="0"/>
                  <a:t>arXiv:0805.4758] had:</a:t>
                </a:r>
              </a:p>
              <a:p>
                <a:endParaRPr lang="en-GB" dirty="0"/>
              </a:p>
              <a:p>
                <a:endParaRPr lang="en-GB" dirty="0" smtClean="0"/>
              </a:p>
              <a:p>
                <a:pPr lvl="1"/>
                <a:r>
                  <a:rPr lang="en-GB" dirty="0" smtClean="0"/>
                  <a:t>Number of phase templates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3×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GB" dirty="0" smtClean="0"/>
                  <a:t> (ensuring only 5% loss between templates)</a:t>
                </a:r>
              </a:p>
              <a:p>
                <a:r>
                  <a:rPr lang="en-GB" dirty="0" smtClean="0"/>
                  <a:t>Results (with observational priors):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 upper limit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1.2×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−24</m:t>
                        </m:r>
                      </m:sup>
                    </m:sSup>
                  </m:oMath>
                </a14:m>
                <a:endParaRPr lang="en-GB" dirty="0" smtClean="0"/>
              </a:p>
              <a:p>
                <a:pPr lvl="1"/>
                <a:r>
                  <a:rPr lang="en-GB" dirty="0" smtClean="0"/>
                  <a:t>~0.8x spin-down limit </a:t>
                </a:r>
              </a:p>
              <a:p>
                <a:pPr lvl="1"/>
                <a:endParaRPr lang="en-GB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74" t="-1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762387" y="3220616"/>
                <a:ext cx="4828245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𝛿</m:t>
                      </m:r>
                      <m:r>
                        <a:rPr lang="en-GB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𝑓</m:t>
                      </m:r>
                      <m:r>
                        <a:rPr lang="en-GB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 ±6×</m:t>
                      </m:r>
                      <m:sSup>
                        <m:sSupPr>
                          <m:ctrlP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−3</m:t>
                          </m:r>
                        </m:sup>
                      </m:sSup>
                      <m:r>
                        <m:rPr>
                          <m:nor/>
                        </m:rPr>
                        <a:rPr lang="en-GB" b="0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Hz</m:t>
                      </m:r>
                    </m:oMath>
                  </m:oMathPara>
                </a14:m>
                <a:endParaRPr lang="en-GB" b="0" dirty="0" smtClean="0">
                  <a:solidFill>
                    <a:srgbClr val="0070C0"/>
                  </a:solidFill>
                  <a:ea typeface="Cambria Math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387" y="3220616"/>
                <a:ext cx="4828245" cy="7386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766096" y="3868688"/>
                <a:ext cx="6387582" cy="777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𝛿</m:t>
                      </m:r>
                      <m:acc>
                        <m:accPr>
                          <m:chr m:val="̇"/>
                          <m:ctrlP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</m:acc>
                      <m:r>
                        <a:rPr lang="en-GB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 </m:t>
                      </m:r>
                      <m:r>
                        <a:rPr lang="en-GB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±1.5×</m:t>
                      </m:r>
                      <m:sSup>
                        <m:sSupPr>
                          <m:ctrlP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−13</m:t>
                          </m:r>
                        </m:sup>
                      </m:sSup>
                      <m:r>
                        <m:rPr>
                          <m:nor/>
                        </m:rPr>
                        <a:rPr lang="en-GB" b="0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Hz</m:t>
                      </m:r>
                      <m:r>
                        <m:rPr>
                          <m:nor/>
                        </m:rPr>
                        <a:rPr lang="en-GB" b="0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GB" b="0" i="0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s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b="0" dirty="0" smtClean="0">
                  <a:solidFill>
                    <a:srgbClr val="0070C0"/>
                  </a:solidFill>
                  <a:ea typeface="Cambria Math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096" y="3868688"/>
                <a:ext cx="6387582" cy="77764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Cas</a:t>
            </a:r>
            <a:r>
              <a:rPr lang="en-GB" dirty="0" smtClean="0"/>
              <a:t> A 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2273300"/>
            <a:ext cx="7510884" cy="7480300"/>
          </a:xfrm>
        </p:spPr>
        <p:txBody>
          <a:bodyPr/>
          <a:lstStyle/>
          <a:p>
            <a:r>
              <a:rPr lang="en-GB" sz="2800" dirty="0" err="1" smtClean="0"/>
              <a:t>Cas</a:t>
            </a:r>
            <a:r>
              <a:rPr lang="en-GB" sz="2800" dirty="0" smtClean="0"/>
              <a:t> A supernova remnant contains the youngest known neutron star (331 years old) </a:t>
            </a:r>
            <a:r>
              <a:rPr lang="en-GB" sz="2800" dirty="0"/>
              <a:t>[</a:t>
            </a:r>
            <a:r>
              <a:rPr lang="en-GB" sz="2800" dirty="0" smtClean="0"/>
              <a:t>arXiv:1006.2535]</a:t>
            </a:r>
          </a:p>
          <a:p>
            <a:pPr lvl="1"/>
            <a:r>
              <a:rPr lang="en-GB" sz="2600" dirty="0"/>
              <a:t>n</a:t>
            </a:r>
            <a:r>
              <a:rPr lang="en-GB" sz="2600" dirty="0" smtClean="0"/>
              <a:t>o spin period known</a:t>
            </a:r>
          </a:p>
          <a:p>
            <a:pPr lvl="1"/>
            <a:r>
              <a:rPr lang="en-GB" sz="2600" dirty="0" smtClean="0"/>
              <a:t>Set age-based limit on GWs</a:t>
            </a:r>
          </a:p>
          <a:p>
            <a:pPr marL="446088" lvl="1" indent="0">
              <a:buNone/>
            </a:pPr>
            <a:endParaRPr lang="en-GB" dirty="0" smtClean="0"/>
          </a:p>
          <a:p>
            <a:endParaRPr lang="en-GB" sz="2800" dirty="0" smtClean="0"/>
          </a:p>
          <a:p>
            <a:r>
              <a:rPr lang="en-GB" sz="2800" dirty="0" smtClean="0"/>
              <a:t>Search 12 days of S5 data coherently:</a:t>
            </a:r>
            <a:endParaRPr lang="en-GB" dirty="0" smtClean="0"/>
          </a:p>
          <a:p>
            <a:pPr lvl="1"/>
            <a:r>
              <a:rPr lang="en-GB" sz="2600" dirty="0" smtClean="0"/>
              <a:t>Between 100-300Hz</a:t>
            </a:r>
          </a:p>
          <a:p>
            <a:pPr lvl="1"/>
            <a:r>
              <a:rPr lang="en-GB" sz="2600" dirty="0" smtClean="0"/>
              <a:t>Spin-down range based on 2&lt; </a:t>
            </a:r>
            <a:r>
              <a:rPr lang="en-GB" sz="26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sz="2600" dirty="0" smtClean="0"/>
              <a:t> &lt;7</a:t>
            </a:r>
          </a:p>
          <a:p>
            <a:r>
              <a:rPr lang="en-GB" sz="2800" dirty="0" smtClean="0"/>
              <a:t>Upper limit on </a:t>
            </a:r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2800" dirty="0" smtClean="0"/>
              <a:t>-mode amplitude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568" y="1632508"/>
            <a:ext cx="4796147" cy="38923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93688" y="4804792"/>
                <a:ext cx="8014568" cy="1086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5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5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GB" sz="25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𝑠𝑑</m:t>
                          </m:r>
                        </m:sub>
                      </m:sSub>
                      <m:r>
                        <a:rPr lang="en-GB" sz="25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=1.2×</m:t>
                      </m:r>
                      <m:sSup>
                        <m:sSupPr>
                          <m:ctrlPr>
                            <a:rPr lang="en-GB" sz="25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5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GB" sz="25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−24</m:t>
                          </m:r>
                        </m:sup>
                      </m:sSup>
                      <m:d>
                        <m:dPr>
                          <m:ctrlPr>
                            <a:rPr lang="en-GB" sz="25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5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25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3.4 </m:t>
                              </m:r>
                              <m:r>
                                <m:rPr>
                                  <m:nor/>
                                </m:rPr>
                                <a:rPr lang="en-GB" sz="2500" b="0" i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kpc</m:t>
                              </m:r>
                            </m:num>
                            <m:den>
                              <m:r>
                                <a:rPr lang="en-GB" sz="25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GB" sz="25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5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25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25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25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5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38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en-GB" sz="2500" b="0" i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kg</m:t>
                              </m:r>
                              <m:r>
                                <m:rPr>
                                  <m:nor/>
                                </m:rPr>
                                <a:rPr lang="en-GB" sz="2500" b="0" i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GB" sz="25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GB" sz="2500" b="0" i="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m</m:t>
                                  </m:r>
                                </m:e>
                                <m:sup>
                                  <m:r>
                                    <a:rPr lang="en-GB" sz="25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p>
                        <m:sSupPr>
                          <m:ctrlPr>
                            <a:rPr lang="en-GB" sz="25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5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5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5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300 </m:t>
                                  </m:r>
                                  <m:r>
                                    <m:rPr>
                                      <m:nor/>
                                    </m:rPr>
                                    <a:rPr lang="en-GB" sz="2500" b="0" i="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yr</m:t>
                                  </m:r>
                                </m:num>
                                <m:den>
                                  <m:r>
                                    <a:rPr lang="en-GB" sz="25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5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1/2</m:t>
                          </m:r>
                        </m:sup>
                      </m:sSup>
                      <m:r>
                        <a:rPr lang="en-GB" sz="25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GB" sz="2500" dirty="0" smtClean="0">
                  <a:latin typeface="Avant Garde Book BT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88" y="4804792"/>
                <a:ext cx="8014568" cy="10865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569" y="5856319"/>
            <a:ext cx="4824536" cy="34328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25736" y="8321787"/>
                <a:ext cx="5160259" cy="1091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𝛼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=0.14</m:t>
                      </m:r>
                      <m:sSup>
                        <m:sSupPr>
                          <m:ctrlP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6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6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6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300 </m:t>
                                  </m:r>
                                  <m:r>
                                    <m:rPr>
                                      <m:nor/>
                                    </m:rPr>
                                    <a:rPr lang="en-GB" sz="2600" b="0" i="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yr</m:t>
                                  </m:r>
                                </m:num>
                                <m:den>
                                  <m:r>
                                    <a:rPr lang="en-GB" sz="26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1/2</m:t>
                          </m:r>
                        </m:sup>
                      </m:sSup>
                      <m:sSup>
                        <m:sSupPr>
                          <m:ctrlP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6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6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6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100 </m:t>
                                  </m:r>
                                  <m:r>
                                    <m:rPr>
                                      <m:nor/>
                                    </m:rPr>
                                    <a:rPr lang="en-GB" sz="2600" b="0" i="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Hz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m:rPr>
                                          <m:nor/>
                                        </m:rPr>
                                        <a:rPr lang="en-GB" sz="2600" b="0" i="0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r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GB" sz="2600" b="0" i="0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-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GB" sz="2600" b="0" i="0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mode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26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36" y="8321787"/>
                <a:ext cx="5160259" cy="109151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14"/>
          <p:cNvSpPr>
            <a:spLocks/>
          </p:cNvSpPr>
          <p:nvPr/>
        </p:nvSpPr>
        <p:spPr bwMode="auto">
          <a:xfrm>
            <a:off x="5995386" y="8476362"/>
            <a:ext cx="1875166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/>
          <a:lstStyle/>
          <a:p>
            <a:pPr marL="57150"/>
            <a:r>
              <a:rPr lang="en-US" sz="2400" dirty="0" smtClean="0">
                <a:solidFill>
                  <a:schemeClr val="bg1"/>
                </a:solidFill>
                <a:ea typeface="Gill Sans" charset="0"/>
                <a:cs typeface="Gill Sans" charset="0"/>
              </a:rPr>
              <a:t>4/3 rotation frequency</a:t>
            </a:r>
            <a:endParaRPr lang="en-US" sz="2400" dirty="0">
              <a:solidFill>
                <a:schemeClr val="bg1"/>
              </a:solidFill>
              <a:ea typeface="Gill Sans" charset="0"/>
              <a:cs typeface="Gill Sans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14"/>
              <p:cNvSpPr>
                <a:spLocks/>
              </p:cNvSpPr>
              <p:nvPr/>
            </p:nvSpPr>
            <p:spPr bwMode="auto">
              <a:xfrm>
                <a:off x="4990232" y="3364632"/>
                <a:ext cx="2760621" cy="812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57799" bIns="0"/>
              <a:lstStyle/>
              <a:p>
                <a:pPr marL="57150"/>
                <a:r>
                  <a:rPr lang="en-US" sz="2400" dirty="0" smtClean="0">
                    <a:solidFill>
                      <a:schemeClr val="bg1"/>
                    </a:solidFill>
                    <a:ea typeface="Gill Sans" charset="0"/>
                    <a:cs typeface="Gill Sans" charset="0"/>
                  </a:rPr>
                  <a:t>Age ~ spin-down age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/>
                        <a:ea typeface="Gill Sans" charset="0"/>
                        <a:cs typeface="Gill Sans" charset="0"/>
                      </a:rPr>
                      <m:t>−</m:t>
                    </m:r>
                    <m:sSup>
                      <m:sSupPr>
                        <m:ctrlP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Gill Sans" charset="0"/>
                            <a:cs typeface="Gill Sans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Gill Sans" charset="0"/>
                                <a:cs typeface="Gill Sans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Gill Sans" charset="0"/>
                                <a:cs typeface="Gill Sans" charset="0"/>
                              </a:rPr>
                              <m:t>1−</m:t>
                            </m:r>
                            <m:r>
                              <a:rPr lang="en-GB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Gill Sans" charset="0"/>
                                <a:cs typeface="Gill Sans" charset="0"/>
                              </a:rPr>
                              <m:t>𝑛</m:t>
                            </m:r>
                          </m:e>
                        </m:d>
                      </m:e>
                      <m:sup>
                        <m: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Gill Sans" charset="0"/>
                            <a:cs typeface="Gill Sans" charset="0"/>
                          </a:rPr>
                          <m:t>−1</m:t>
                        </m:r>
                      </m:sup>
                    </m:sSup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/>
                        <a:ea typeface="Gill Sans" charset="0"/>
                        <a:cs typeface="Gill Sans" charset="0"/>
                      </a:rPr>
                      <m:t>𝑓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/>
                        <a:ea typeface="Gill Sans" charset="0"/>
                        <a:cs typeface="Gill Sans" charset="0"/>
                      </a:rPr>
                      <m:t>/</m:t>
                    </m:r>
                    <m:acc>
                      <m:accPr>
                        <m:chr m:val="̇"/>
                        <m:ctrlP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Gill Sans" charset="0"/>
                            <a:cs typeface="Gill Sans" charset="0"/>
                          </a:rPr>
                        </m:ctrlPr>
                      </m:accPr>
                      <m:e>
                        <m: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Gill Sans" charset="0"/>
                            <a:cs typeface="Gill Sans" charset="0"/>
                          </a:rPr>
                          <m:t>𝑓</m:t>
                        </m:r>
                      </m:e>
                    </m:acc>
                  </m:oMath>
                </a14:m>
                <a:endParaRPr lang="en-US" sz="2400" dirty="0">
                  <a:solidFill>
                    <a:schemeClr val="bg1"/>
                  </a:solidFill>
                  <a:ea typeface="Gill Sans" charset="0"/>
                  <a:cs typeface="Gill Sans" charset="0"/>
                </a:endParaRPr>
              </a:p>
            </p:txBody>
          </p:sp>
        </mc:Choice>
        <mc:Fallback>
          <p:sp>
            <p:nvSpPr>
              <p:cNvPr id="9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90232" y="3364632"/>
                <a:ext cx="2760621" cy="812800"/>
              </a:xfrm>
              <a:prstGeom prst="rect">
                <a:avLst/>
              </a:prstGeom>
              <a:blipFill rotWithShape="1">
                <a:blip r:embed="rId7"/>
                <a:stretch>
                  <a:fillRect l="-3982" t="-11278" r="-885" b="-1578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ine 10"/>
          <p:cNvSpPr>
            <a:spLocks noChangeShapeType="1"/>
          </p:cNvSpPr>
          <p:nvPr/>
        </p:nvSpPr>
        <p:spPr bwMode="auto">
          <a:xfrm flipH="1" flipV="1">
            <a:off x="6502399" y="4307396"/>
            <a:ext cx="142875" cy="497396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V="1">
            <a:off x="5493146" y="8867544"/>
            <a:ext cx="502239" cy="106213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9222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Vela 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2273300"/>
            <a:ext cx="6471419" cy="7480300"/>
          </a:xfrm>
        </p:spPr>
        <p:txBody>
          <a:bodyPr/>
          <a:lstStyle/>
          <a:p>
            <a:r>
              <a:rPr lang="en-GB" sz="3400" dirty="0" smtClean="0"/>
              <a:t>Low frequency sensitivity of Virgo allowed search for the Vela pulsar (~22Hz) in VSR2 data [arXiv:1104.2712]</a:t>
            </a:r>
          </a:p>
          <a:p>
            <a:pPr lvl="1"/>
            <a:r>
              <a:rPr lang="en-GB" sz="3000" dirty="0" smtClean="0"/>
              <a:t>VSR2: 7 Jul 2009 – 8 Jan 2010</a:t>
            </a:r>
          </a:p>
          <a:p>
            <a:r>
              <a:rPr lang="en-GB" sz="3400" dirty="0" smtClean="0"/>
              <a:t>Search used 3 methods:</a:t>
            </a:r>
          </a:p>
          <a:p>
            <a:pPr lvl="1"/>
            <a:r>
              <a:rPr lang="en-GB" sz="3000" dirty="0" smtClean="0"/>
              <a:t>1 using time domain data and Bayesian PE</a:t>
            </a:r>
          </a:p>
          <a:p>
            <a:pPr lvl="1"/>
            <a:r>
              <a:rPr lang="en-GB" sz="3000" dirty="0" smtClean="0"/>
              <a:t>2 using frequency domain and </a:t>
            </a:r>
            <a:r>
              <a:rPr lang="en-GB" sz="3000" dirty="0" err="1" smtClean="0"/>
              <a:t>frequentist</a:t>
            </a:r>
            <a:r>
              <a:rPr lang="en-GB" sz="3000" dirty="0" smtClean="0"/>
              <a:t> detection statistics and UL estimators</a:t>
            </a:r>
          </a:p>
          <a:p>
            <a:r>
              <a:rPr lang="en-GB" sz="3400" dirty="0" smtClean="0"/>
              <a:t>Assumed known orientation angles</a:t>
            </a:r>
            <a:endParaRPr lang="en-GB" sz="3400" dirty="0"/>
          </a:p>
        </p:txBody>
      </p:sp>
      <p:pic>
        <p:nvPicPr>
          <p:cNvPr id="5120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432" y="2140496"/>
            <a:ext cx="5885681" cy="421893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/>
          </p:cNvSpPr>
          <p:nvPr/>
        </p:nvSpPr>
        <p:spPr bwMode="auto">
          <a:xfrm>
            <a:off x="9617469" y="6100936"/>
            <a:ext cx="4085731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/>
          <a:lstStyle/>
          <a:p>
            <a:pPr marL="57150"/>
            <a:r>
              <a:rPr lang="en-US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Credit: Colin Gill</a:t>
            </a:r>
            <a:endParaRPr lang="en-US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7329703" y="6540305"/>
                <a:ext cx="5005345" cy="7127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GB" sz="3200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spin</m:t>
                          </m:r>
                          <m:r>
                            <m:rPr>
                              <m:nor/>
                            </m:rPr>
                            <a:rPr lang="en-GB" sz="3200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-</m:t>
                          </m:r>
                          <m:r>
                            <m:rPr>
                              <m:nor/>
                            </m:rPr>
                            <a:rPr lang="en-GB" sz="3200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down</m:t>
                          </m:r>
                        </m:sub>
                      </m:sSub>
                      <m:r>
                        <a:rPr lang="en-GB" sz="3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=3.3×</m:t>
                      </m:r>
                      <m:sSup>
                        <m:sSupPr>
                          <m:ctrlPr>
                            <a:rPr lang="en-GB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GB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−24</m:t>
                          </m:r>
                        </m:sup>
                      </m:sSup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703" y="6540305"/>
                <a:ext cx="5005345" cy="71275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8015552" y="7274169"/>
                <a:ext cx="3423758" cy="626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95%</m:t>
                          </m:r>
                        </m:sup>
                      </m:sSubSup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≈2×</m:t>
                      </m:r>
                      <m:sSup>
                        <m:sSupPr>
                          <m:ctrlP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−24</m:t>
                          </m:r>
                        </m:sup>
                      </m:sSup>
                    </m:oMath>
                  </m:oMathPara>
                </a14:m>
                <a:endParaRPr lang="en-GB" sz="32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5552" y="7274169"/>
                <a:ext cx="3423758" cy="62696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8"/>
          <p:cNvSpPr>
            <a:spLocks/>
          </p:cNvSpPr>
          <p:nvPr/>
        </p:nvSpPr>
        <p:spPr bwMode="auto">
          <a:xfrm>
            <a:off x="6502400" y="8545512"/>
            <a:ext cx="6173713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/>
          <a:lstStyle/>
          <a:p>
            <a:pPr marL="57150"/>
            <a:r>
              <a:rPr lang="en-US" sz="3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~0.6x spin-down limit, or less than ~ 40% of spin-down energy in GWs </a:t>
            </a:r>
            <a:endParaRPr lang="en-US" sz="3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8281562" y="7850233"/>
                <a:ext cx="290778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𝜀</m:t>
                      </m:r>
                      <m:r>
                        <a:rPr lang="en-GB" sz="3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≈1.1×</m:t>
                      </m:r>
                      <m:sSup>
                        <m:sSupPr>
                          <m:ctrlP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GB" sz="32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1562" y="7850233"/>
                <a:ext cx="2907784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63889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 rIns="166398"/>
          <a:lstStyle/>
          <a:p>
            <a:pPr marL="57150"/>
            <a:r>
              <a:rPr lang="en-US"/>
              <a:t>Current search</a:t>
            </a:r>
          </a:p>
        </p:txBody>
      </p:sp>
      <p:sp>
        <p:nvSpPr>
          <p:cNvPr id="47107" name="Rectangle 3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 rIns="166398"/>
          <a:lstStyle/>
          <a:p>
            <a:r>
              <a:rPr lang="en-US" sz="3800" dirty="0" smtClean="0"/>
              <a:t>Search underway using LIGO S6 and Virgo VSR2/3/4 for more pulsars</a:t>
            </a:r>
          </a:p>
          <a:p>
            <a:pPr lvl="1"/>
            <a:r>
              <a:rPr lang="en-US" sz="3600" dirty="0" smtClean="0"/>
              <a:t>Getting pulsar ephemerides from radio groups, Fermi and RXTE (more young high spin-down objects particularly in Virgo band)</a:t>
            </a:r>
          </a:p>
          <a:p>
            <a:pPr lvl="1"/>
            <a:r>
              <a:rPr lang="en-US" sz="3600" dirty="0" smtClean="0"/>
              <a:t>Vela should get factor 1.5 improvement</a:t>
            </a:r>
          </a:p>
          <a:p>
            <a:pPr lvl="1"/>
            <a:r>
              <a:rPr lang="en-US" sz="3600" dirty="0" smtClean="0"/>
              <a:t>Search for GWs at rotation frequency and twice rotation frequency</a:t>
            </a:r>
          </a:p>
          <a:p>
            <a:pPr lvl="1"/>
            <a:r>
              <a:rPr lang="en-US" sz="3600" dirty="0" smtClean="0"/>
              <a:t>Perform narrow-band search for all pulsars (like S5 Crab analysis)</a:t>
            </a:r>
          </a:p>
          <a:p>
            <a:pPr lvl="2"/>
            <a:r>
              <a:rPr lang="en-US" dirty="0" smtClean="0"/>
              <a:t>Enables us to include pulsars without up-to-date, or precise, ephemerides 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pulsars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2273300"/>
            <a:ext cx="6574780" cy="7480300"/>
          </a:xfrm>
        </p:spPr>
        <p:txBody>
          <a:bodyPr/>
          <a:lstStyle/>
          <a:p>
            <a:r>
              <a:rPr lang="en-GB" sz="3400" dirty="0" smtClean="0"/>
              <a:t>Fermi pulsars:</a:t>
            </a:r>
          </a:p>
          <a:p>
            <a:pPr lvl="1"/>
            <a:r>
              <a:rPr lang="en-GB" sz="2600" dirty="0" smtClean="0"/>
              <a:t>Detected 100 pulsars, 31 </a:t>
            </a:r>
            <a:r>
              <a:rPr lang="en-GB" sz="2600" dirty="0" smtClean="0">
                <a:sym typeface="Symbol"/>
              </a:rPr>
              <a:t>-ray only (radio quiet) pulsars [e.g. arXiv:1111.0523] – several young pulsars in GW band including youngest MSP (184 Hz)!</a:t>
            </a:r>
          </a:p>
          <a:p>
            <a:pPr lvl="1"/>
            <a:r>
              <a:rPr lang="en-GB" sz="2600" dirty="0" smtClean="0">
                <a:sym typeface="Symbol"/>
              </a:rPr>
              <a:t>Now searching with </a:t>
            </a:r>
            <a:r>
              <a:rPr lang="en-GB" sz="2600" dirty="0" err="1" smtClean="0">
                <a:sym typeface="Symbol"/>
              </a:rPr>
              <a:t>Einstein@home</a:t>
            </a:r>
            <a:r>
              <a:rPr lang="en-GB" sz="2600" dirty="0" smtClean="0">
                <a:sym typeface="Symbol"/>
              </a:rPr>
              <a:t> blind pulsar search</a:t>
            </a:r>
            <a:endParaRPr lang="en-GB" sz="2600" dirty="0" smtClean="0"/>
          </a:p>
          <a:p>
            <a:r>
              <a:rPr lang="en-GB" sz="3400" dirty="0" smtClean="0"/>
              <a:t>New surveys:</a:t>
            </a:r>
          </a:p>
          <a:p>
            <a:pPr lvl="1"/>
            <a:r>
              <a:rPr lang="en-GB" sz="2600" dirty="0" smtClean="0"/>
              <a:t>HTRU (High Time Resolution Universe) N/S surveys discovering more pulsars with </a:t>
            </a:r>
            <a:r>
              <a:rPr lang="en-GB" sz="2600" dirty="0" err="1" smtClean="0"/>
              <a:t>Parkes</a:t>
            </a:r>
            <a:r>
              <a:rPr lang="en-GB" sz="2600" dirty="0" smtClean="0"/>
              <a:t> [e.g. arXiv:1109.4193] (12 new MSPs to date)</a:t>
            </a:r>
          </a:p>
          <a:p>
            <a:pPr lvl="1"/>
            <a:r>
              <a:rPr lang="en-GB" sz="2600" dirty="0" smtClean="0"/>
              <a:t>Searches of PALFA Arecibo data with </a:t>
            </a:r>
            <a:r>
              <a:rPr lang="en-GB" sz="2600" dirty="0" err="1" smtClean="0"/>
              <a:t>Einstein@home</a:t>
            </a:r>
            <a:r>
              <a:rPr lang="en-GB" sz="2600" dirty="0" smtClean="0"/>
              <a:t> – a few new MSP sources</a:t>
            </a:r>
          </a:p>
        </p:txBody>
      </p:sp>
      <p:pic>
        <p:nvPicPr>
          <p:cNvPr id="66562" name="Picture 2" descr="http://www.nasa.gov/images/content/600771main_Fermi_pulsar_image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209" y="2057891"/>
            <a:ext cx="5831911" cy="404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/>
          </p:cNvSpPr>
          <p:nvPr/>
        </p:nvSpPr>
        <p:spPr bwMode="auto">
          <a:xfrm>
            <a:off x="8024298" y="6102424"/>
            <a:ext cx="4085731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/>
          <a:lstStyle/>
          <a:p>
            <a:pPr marL="57150"/>
            <a:r>
              <a:rPr lang="en-US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Credit: </a:t>
            </a:r>
            <a:r>
              <a:rPr lang="en-GB" sz="1400" dirty="0">
                <a:solidFill>
                  <a:schemeClr val="bg1"/>
                </a:solidFill>
              </a:rPr>
              <a:t> NASA/DOE/Fermi LAT Collaboration</a:t>
            </a:r>
            <a:endParaRPr lang="en-US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6564" name="Picture 4" descr="http://upload.wikimedia.org/wikipedia/commons/thumb/4/46/Parkes_Radio_Telescope_09.jpg/258px-Parkes_Radio_Telescope_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504" y="6591052"/>
            <a:ext cx="245745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6" name="Picture 6" descr="http://upload.wikimedia.org/wikipedia/commons/thumb/c/cd/Arecibo_Observatory_Aerial_View.jpg/290px-Arecibo_Observatory_Aerial_Vie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792" y="6790506"/>
            <a:ext cx="27622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9198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pulsars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2273300"/>
            <a:ext cx="6934820" cy="7480300"/>
          </a:xfrm>
        </p:spPr>
        <p:txBody>
          <a:bodyPr/>
          <a:lstStyle/>
          <a:p>
            <a:r>
              <a:rPr lang="en-GB" sz="3200" dirty="0" smtClean="0"/>
              <a:t>LOFAR:</a:t>
            </a:r>
          </a:p>
          <a:p>
            <a:pPr lvl="1"/>
            <a:r>
              <a:rPr lang="en-GB" sz="2800" dirty="0" smtClean="0"/>
              <a:t>LOFAR stations are coming online and the first pulsars have been observed (not new ones though)</a:t>
            </a:r>
          </a:p>
          <a:p>
            <a:pPr lvl="1"/>
            <a:r>
              <a:rPr lang="en-GB" sz="2800" dirty="0" smtClean="0"/>
              <a:t>Expect to discover ~1000 new pulsars (all Northern hemisphere observable objects within 2kpc) [arXiv:0905.5118, arXiv:1104.1577]</a:t>
            </a:r>
          </a:p>
          <a:p>
            <a:pPr lvl="1"/>
            <a:r>
              <a:rPr lang="en-GB" sz="2800" dirty="0" smtClean="0"/>
              <a:t>High sensitivity to millisecond pulsars</a:t>
            </a:r>
          </a:p>
          <a:p>
            <a:r>
              <a:rPr lang="en-GB" sz="3200" dirty="0" smtClean="0"/>
              <a:t>SKA:</a:t>
            </a:r>
          </a:p>
          <a:p>
            <a:pPr lvl="1"/>
            <a:r>
              <a:rPr lang="en-GB" sz="2800" dirty="0" smtClean="0"/>
              <a:t>Expect to observe 14000 normal pulsar and 6000 millisecond pulsars [arXiv:0811:0211]</a:t>
            </a:r>
          </a:p>
          <a:p>
            <a:pPr lvl="1"/>
            <a:endParaRPr lang="en-GB" dirty="0" smtClean="0"/>
          </a:p>
        </p:txBody>
      </p:sp>
      <p:pic>
        <p:nvPicPr>
          <p:cNvPr id="67586" name="Picture 2" descr="http://www.lofar.org/sites/lofar.org/files/article_img/First-pulsar-polarisation-profile.png?12984711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196" y="3220616"/>
            <a:ext cx="49149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/>
          </p:cNvSpPr>
          <p:nvPr/>
        </p:nvSpPr>
        <p:spPr bwMode="auto">
          <a:xfrm>
            <a:off x="8321325" y="7030616"/>
            <a:ext cx="4085731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/>
          <a:lstStyle/>
          <a:p>
            <a:pPr marL="57150"/>
            <a:r>
              <a:rPr lang="en-US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Copyright: </a:t>
            </a:r>
            <a:r>
              <a:rPr lang="en-GB" sz="1400" dirty="0">
                <a:solidFill>
                  <a:schemeClr val="bg1"/>
                </a:solidFill>
              </a:rPr>
              <a:t> </a:t>
            </a:r>
            <a:r>
              <a:rPr lang="en-GB" sz="1400" dirty="0" smtClean="0">
                <a:solidFill>
                  <a:schemeClr val="bg1"/>
                </a:solidFill>
              </a:rPr>
              <a:t>ASTRON</a:t>
            </a:r>
            <a:endParaRPr lang="en-US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8101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ChangeArrowheads="1"/>
          </p:cNvSpPr>
          <p:nvPr>
            <p:ph type="body" idx="1"/>
          </p:nvPr>
        </p:nvSpPr>
        <p:spPr>
          <a:xfrm>
            <a:off x="647700" y="2273300"/>
            <a:ext cx="8051800" cy="7480300"/>
          </a:xfrm>
          <a:ln/>
        </p:spPr>
        <p:txBody>
          <a:bodyPr rIns="166398"/>
          <a:lstStyle/>
          <a:p>
            <a:r>
              <a:rPr lang="en-US" sz="2800" dirty="0"/>
              <a:t>Advanced LIGO/Advanced Virgo (upgrade of most detector systems for </a:t>
            </a:r>
            <a:r>
              <a:rPr lang="en-US" sz="2800" dirty="0" smtClean="0"/>
              <a:t>2015</a:t>
            </a:r>
            <a:r>
              <a:rPr lang="en-US" sz="2800" dirty="0"/>
              <a:t>)</a:t>
            </a:r>
          </a:p>
          <a:p>
            <a:pPr marL="782638" lvl="1"/>
            <a:r>
              <a:rPr lang="en-US" sz="2400" dirty="0"/>
              <a:t>~</a:t>
            </a:r>
            <a:r>
              <a:rPr lang="en-US" sz="2400" dirty="0" smtClean="0"/>
              <a:t>10 </a:t>
            </a:r>
            <a:r>
              <a:rPr lang="en-US" sz="2400" dirty="0"/>
              <a:t>times increasing in sensitivity over initial LIGO/Virgo</a:t>
            </a:r>
          </a:p>
        </p:txBody>
      </p:sp>
      <p:pic>
        <p:nvPicPr>
          <p:cNvPr id="48145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84" y="4156720"/>
            <a:ext cx="6912768" cy="548291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Rectangle 2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 rIns="166398"/>
          <a:lstStyle/>
          <a:p>
            <a:pPr marL="57150"/>
            <a:r>
              <a:rPr lang="en-US" dirty="0" smtClean="0"/>
              <a:t>Prospects for future </a:t>
            </a:r>
            <a:r>
              <a:rPr lang="en-US" dirty="0"/>
              <a:t>searches</a:t>
            </a:r>
          </a:p>
        </p:txBody>
      </p:sp>
      <p:sp>
        <p:nvSpPr>
          <p:cNvPr id="48133" name="Rectangle 5"/>
          <p:cNvSpPr>
            <a:spLocks/>
          </p:cNvSpPr>
          <p:nvPr/>
        </p:nvSpPr>
        <p:spPr bwMode="auto">
          <a:xfrm>
            <a:off x="8483600" y="5283200"/>
            <a:ext cx="3635424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/>
          <a:lstStyle/>
          <a:p>
            <a:pPr marL="57150" algn="l"/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Estimate of signal-to-noise ratio for known pulsars if emitting at spin-down limit for 3</a:t>
            </a:r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aLIGO+AdVirgo</a:t>
            </a:r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detectors </a:t>
            </a:r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observing for 1 year. Plot </a:t>
            </a:r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shows </a:t>
            </a:r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orientation </a:t>
            </a:r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and </a:t>
            </a:r>
            <a:r>
              <a:rPr lang="en-US" sz="24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polarisation</a:t>
            </a:r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angle averaged values [arXiv:1103.5867]</a:t>
            </a:r>
            <a:endParaRPr lang="en-US" sz="2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134" name="Oval 6"/>
          <p:cNvSpPr>
            <a:spLocks/>
          </p:cNvSpPr>
          <p:nvPr/>
        </p:nvSpPr>
        <p:spPr bwMode="auto">
          <a:xfrm>
            <a:off x="3694088" y="4603874"/>
            <a:ext cx="431800" cy="488950"/>
          </a:xfrm>
          <a:prstGeom prst="ellipse">
            <a:avLst/>
          </a:prstGeom>
          <a:noFill/>
          <a:ln w="25400">
            <a:solidFill>
              <a:srgbClr val="7F007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38099" dir="2700000" algn="ctr" rotWithShape="0">
              <a:srgbClr val="7F007F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48135" name="Oval 7"/>
          <p:cNvSpPr>
            <a:spLocks/>
          </p:cNvSpPr>
          <p:nvPr/>
        </p:nvSpPr>
        <p:spPr bwMode="auto">
          <a:xfrm>
            <a:off x="2509044" y="4909577"/>
            <a:ext cx="431800" cy="471279"/>
          </a:xfrm>
          <a:prstGeom prst="ellipse">
            <a:avLst/>
          </a:prstGeom>
          <a:noFill/>
          <a:ln w="25400">
            <a:solidFill>
              <a:srgbClr val="7F007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38099" dir="2700000" algn="ctr" rotWithShape="0">
              <a:srgbClr val="7F007F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48136" name="Oval 8"/>
          <p:cNvSpPr>
            <a:spLocks/>
          </p:cNvSpPr>
          <p:nvPr/>
        </p:nvSpPr>
        <p:spPr bwMode="auto">
          <a:xfrm>
            <a:off x="4601208" y="6089104"/>
            <a:ext cx="431800" cy="397272"/>
          </a:xfrm>
          <a:prstGeom prst="ellipse">
            <a:avLst/>
          </a:prstGeom>
          <a:noFill/>
          <a:ln w="25400">
            <a:solidFill>
              <a:srgbClr val="7F007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38099" dir="2700000" algn="ctr" rotWithShape="0">
              <a:srgbClr val="7F007F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48137" name="Rectangle 9"/>
          <p:cNvSpPr>
            <a:spLocks/>
          </p:cNvSpPr>
          <p:nvPr/>
        </p:nvSpPr>
        <p:spPr bwMode="auto">
          <a:xfrm>
            <a:off x="4720936" y="4939516"/>
            <a:ext cx="17094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 algn="l"/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Crab pulsar</a:t>
            </a:r>
          </a:p>
        </p:txBody>
      </p:sp>
      <p:sp>
        <p:nvSpPr>
          <p:cNvPr id="48138" name="Rectangle 10"/>
          <p:cNvSpPr>
            <a:spLocks/>
          </p:cNvSpPr>
          <p:nvPr/>
        </p:nvSpPr>
        <p:spPr bwMode="auto">
          <a:xfrm>
            <a:off x="1749872" y="4228728"/>
            <a:ext cx="16411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 algn="l"/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Vela pulsar</a:t>
            </a:r>
          </a:p>
        </p:txBody>
      </p:sp>
      <p:sp>
        <p:nvSpPr>
          <p:cNvPr id="48139" name="Rectangle 11"/>
          <p:cNvSpPr>
            <a:spLocks/>
          </p:cNvSpPr>
          <p:nvPr/>
        </p:nvSpPr>
        <p:spPr bwMode="auto">
          <a:xfrm>
            <a:off x="5630038" y="6028928"/>
            <a:ext cx="17447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 algn="l"/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J0537-6910</a:t>
            </a:r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auto">
          <a:xfrm rot="10800000" flipH="1">
            <a:off x="5114749" y="6230980"/>
            <a:ext cx="523555" cy="13971"/>
          </a:xfrm>
          <a:prstGeom prst="line">
            <a:avLst/>
          </a:prstGeom>
          <a:noFill/>
          <a:ln w="38100">
            <a:solidFill>
              <a:srgbClr val="7F007F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8141" name="Line 13"/>
          <p:cNvSpPr>
            <a:spLocks noChangeShapeType="1"/>
          </p:cNvSpPr>
          <p:nvPr/>
        </p:nvSpPr>
        <p:spPr bwMode="auto">
          <a:xfrm>
            <a:off x="4148138" y="4948808"/>
            <a:ext cx="541337" cy="117475"/>
          </a:xfrm>
          <a:prstGeom prst="line">
            <a:avLst/>
          </a:prstGeom>
          <a:noFill/>
          <a:ln w="38100">
            <a:solidFill>
              <a:srgbClr val="7F007F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8142" name="Line 14"/>
          <p:cNvSpPr>
            <a:spLocks noChangeShapeType="1"/>
          </p:cNvSpPr>
          <p:nvPr/>
        </p:nvSpPr>
        <p:spPr bwMode="auto">
          <a:xfrm rot="10800000">
            <a:off x="2355205" y="4588768"/>
            <a:ext cx="258763" cy="342900"/>
          </a:xfrm>
          <a:prstGeom prst="line">
            <a:avLst/>
          </a:prstGeom>
          <a:noFill/>
          <a:ln w="38100">
            <a:solidFill>
              <a:srgbClr val="7F007F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48143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0" y="1778000"/>
            <a:ext cx="4521200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8"/>
          <p:cNvSpPr>
            <a:spLocks/>
          </p:cNvSpPr>
          <p:nvPr/>
        </p:nvSpPr>
        <p:spPr bwMode="auto">
          <a:xfrm>
            <a:off x="3207252" y="5746278"/>
            <a:ext cx="431800" cy="397272"/>
          </a:xfrm>
          <a:prstGeom prst="ellipse">
            <a:avLst/>
          </a:prstGeom>
          <a:noFill/>
          <a:ln w="25400">
            <a:solidFill>
              <a:srgbClr val="7F007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38099" dir="2700000" algn="ctr" rotWithShape="0">
              <a:srgbClr val="7F007F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 rot="10800000" flipH="1">
            <a:off x="3752380" y="5746278"/>
            <a:ext cx="523555" cy="198636"/>
          </a:xfrm>
          <a:prstGeom prst="line">
            <a:avLst/>
          </a:prstGeom>
          <a:noFill/>
          <a:ln w="38100">
            <a:solidFill>
              <a:srgbClr val="7F007F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4325629" y="5524872"/>
            <a:ext cx="14193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 algn="l"/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B0540-69</a:t>
            </a:r>
            <a:endParaRPr lang="en-US" sz="2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Oval 7"/>
          <p:cNvSpPr>
            <a:spLocks/>
          </p:cNvSpPr>
          <p:nvPr/>
        </p:nvSpPr>
        <p:spPr bwMode="auto">
          <a:xfrm rot="1568031">
            <a:off x="1676990" y="5520604"/>
            <a:ext cx="2002508" cy="3076488"/>
          </a:xfrm>
          <a:prstGeom prst="ellipse">
            <a:avLst/>
          </a:prstGeom>
          <a:solidFill>
            <a:srgbClr val="FF0000">
              <a:alpha val="19000"/>
            </a:srgbClr>
          </a:solidFill>
          <a:ln w="25400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38099" dir="2700000" algn="ctr" rotWithShape="0">
              <a:srgbClr val="7F007F">
                <a:alpha val="28000"/>
              </a:srgbClr>
            </a:outerShdw>
          </a:effec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2" name="Rectangle 10"/>
          <p:cNvSpPr>
            <a:spLocks/>
          </p:cNvSpPr>
          <p:nvPr/>
        </p:nvSpPr>
        <p:spPr bwMode="auto">
          <a:xfrm>
            <a:off x="2757984" y="7757120"/>
            <a:ext cx="416750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57799" bIns="0">
            <a:spAutoFit/>
          </a:bodyPr>
          <a:lstStyle/>
          <a:p>
            <a:pPr marL="57150"/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Require “exotic” (unrealistic!) </a:t>
            </a:r>
            <a:r>
              <a:rPr lang="en-US" sz="24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quadrupoles</a:t>
            </a:r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en-US" sz="24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ellipticties</a:t>
            </a:r>
            <a:endParaRPr lang="en-US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 rot="10800000" flipH="1" flipV="1">
            <a:off x="3276207" y="8117160"/>
            <a:ext cx="362845" cy="193958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 rIns="166398"/>
          <a:lstStyle/>
          <a:p>
            <a:pPr marL="57150"/>
            <a:r>
              <a:rPr lang="en-US" dirty="0" smtClean="0"/>
              <a:t>Prospects for future </a:t>
            </a:r>
            <a:r>
              <a:rPr lang="en-US" dirty="0"/>
              <a:t>searches</a:t>
            </a:r>
          </a:p>
        </p:txBody>
      </p:sp>
      <p:sp>
        <p:nvSpPr>
          <p:cNvPr id="49155" name="Rectangle 3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 rIns="166398"/>
          <a:lstStyle/>
          <a:p>
            <a:r>
              <a:rPr lang="en-US" sz="3400" dirty="0"/>
              <a:t>Einstein Telescope (ET)</a:t>
            </a:r>
          </a:p>
          <a:p>
            <a:pPr marL="782638" lvl="1"/>
            <a:r>
              <a:rPr lang="en-US" sz="3000" dirty="0"/>
              <a:t>proposed European 3</a:t>
            </a:r>
            <a:r>
              <a:rPr lang="en-US" sz="3000" baseline="32000" dirty="0"/>
              <a:t>rd</a:t>
            </a:r>
            <a:r>
              <a:rPr lang="en-US" sz="3000" dirty="0"/>
              <a:t> generation GW telescope another 10 times more sensitive than </a:t>
            </a:r>
            <a:r>
              <a:rPr lang="en-US" sz="3000" dirty="0" err="1"/>
              <a:t>AdvLIGO</a:t>
            </a:r>
            <a:endParaRPr lang="en-US" sz="3000" dirty="0"/>
          </a:p>
        </p:txBody>
      </p:sp>
      <p:sp>
        <p:nvSpPr>
          <p:cNvPr id="49160" name="Rectangle 8"/>
          <p:cNvSpPr>
            <a:spLocks/>
          </p:cNvSpPr>
          <p:nvPr/>
        </p:nvSpPr>
        <p:spPr bwMode="auto">
          <a:xfrm>
            <a:off x="8374608" y="4760218"/>
            <a:ext cx="3673276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/>
          <a:lstStyle/>
          <a:p>
            <a:pPr marL="57150" algn="l"/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Estimate of signal-to-noise ratio for known pulsars if emitting at spin-down limit for 3</a:t>
            </a:r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ET-C (xylophone configuration) detectors </a:t>
            </a:r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observing for 1 year. Plot </a:t>
            </a:r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shows </a:t>
            </a:r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orientation </a:t>
            </a:r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and </a:t>
            </a:r>
            <a:r>
              <a:rPr lang="en-US" sz="24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polarisation</a:t>
            </a:r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angle averaged values [</a:t>
            </a:r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arXiv:1103.5867]</a:t>
            </a:r>
          </a:p>
          <a:p>
            <a:pPr marL="57150" algn="l"/>
            <a:endParaRPr lang="en-US" sz="2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9168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92" y="4010029"/>
            <a:ext cx="7056784" cy="569130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6"/>
          <p:cNvSpPr>
            <a:spLocks/>
          </p:cNvSpPr>
          <p:nvPr/>
        </p:nvSpPr>
        <p:spPr bwMode="auto">
          <a:xfrm>
            <a:off x="5062240" y="4156720"/>
            <a:ext cx="431800" cy="488950"/>
          </a:xfrm>
          <a:prstGeom prst="ellipse">
            <a:avLst/>
          </a:prstGeom>
          <a:noFill/>
          <a:ln w="25400">
            <a:solidFill>
              <a:srgbClr val="7F007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38099" dir="2700000" algn="ctr" rotWithShape="0">
              <a:srgbClr val="7F007F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8" name="Oval 7"/>
          <p:cNvSpPr>
            <a:spLocks/>
          </p:cNvSpPr>
          <p:nvPr/>
        </p:nvSpPr>
        <p:spPr bwMode="auto">
          <a:xfrm>
            <a:off x="4198144" y="4156720"/>
            <a:ext cx="431800" cy="471279"/>
          </a:xfrm>
          <a:prstGeom prst="ellipse">
            <a:avLst/>
          </a:prstGeom>
          <a:noFill/>
          <a:ln w="25400">
            <a:solidFill>
              <a:srgbClr val="7F007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38099" dir="2700000" algn="ctr" rotWithShape="0">
              <a:srgbClr val="7F007F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9" name="Oval 8"/>
          <p:cNvSpPr>
            <a:spLocks/>
          </p:cNvSpPr>
          <p:nvPr/>
        </p:nvSpPr>
        <p:spPr bwMode="auto">
          <a:xfrm>
            <a:off x="5710560" y="5775672"/>
            <a:ext cx="431800" cy="397272"/>
          </a:xfrm>
          <a:prstGeom prst="ellipse">
            <a:avLst/>
          </a:prstGeom>
          <a:noFill/>
          <a:ln w="25400">
            <a:solidFill>
              <a:srgbClr val="7F007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38099" dir="2700000" algn="ctr" rotWithShape="0">
              <a:srgbClr val="7F007F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0" name="Rectangle 9"/>
          <p:cNvSpPr>
            <a:spLocks/>
          </p:cNvSpPr>
          <p:nvPr/>
        </p:nvSpPr>
        <p:spPr bwMode="auto">
          <a:xfrm>
            <a:off x="5873064" y="4912706"/>
            <a:ext cx="17094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 algn="l"/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Crab pulsar</a:t>
            </a:r>
          </a:p>
        </p:txBody>
      </p:sp>
      <p:sp>
        <p:nvSpPr>
          <p:cNvPr id="21" name="Rectangle 10"/>
          <p:cNvSpPr>
            <a:spLocks/>
          </p:cNvSpPr>
          <p:nvPr/>
        </p:nvSpPr>
        <p:spPr bwMode="auto">
          <a:xfrm>
            <a:off x="1980911" y="4444752"/>
            <a:ext cx="16411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 algn="l"/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Vela pulsar</a:t>
            </a:r>
          </a:p>
        </p:txBody>
      </p:sp>
      <p:sp>
        <p:nvSpPr>
          <p:cNvPr id="22" name="Rectangle 11"/>
          <p:cNvSpPr>
            <a:spLocks/>
          </p:cNvSpPr>
          <p:nvPr/>
        </p:nvSpPr>
        <p:spPr bwMode="auto">
          <a:xfrm>
            <a:off x="6269845" y="5409947"/>
            <a:ext cx="17447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 algn="l"/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J0537-6910</a:t>
            </a:r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 rot="10800000" flipH="1">
            <a:off x="6059758" y="5596880"/>
            <a:ext cx="226618" cy="134117"/>
          </a:xfrm>
          <a:prstGeom prst="line">
            <a:avLst/>
          </a:prstGeom>
          <a:noFill/>
          <a:ln w="38100">
            <a:solidFill>
              <a:srgbClr val="7F007F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5566296" y="4665662"/>
            <a:ext cx="270668" cy="211138"/>
          </a:xfrm>
          <a:prstGeom prst="line">
            <a:avLst/>
          </a:prstGeom>
          <a:noFill/>
          <a:ln w="38100">
            <a:solidFill>
              <a:srgbClr val="7F007F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" name="Line 14"/>
          <p:cNvSpPr>
            <a:spLocks noChangeShapeType="1"/>
          </p:cNvSpPr>
          <p:nvPr/>
        </p:nvSpPr>
        <p:spPr bwMode="auto">
          <a:xfrm rot="10800000" flipV="1">
            <a:off x="3571563" y="4516760"/>
            <a:ext cx="554573" cy="126340"/>
          </a:xfrm>
          <a:prstGeom prst="line">
            <a:avLst/>
          </a:prstGeom>
          <a:noFill/>
          <a:ln w="38100">
            <a:solidFill>
              <a:srgbClr val="7F007F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" name="Oval 8"/>
          <p:cNvSpPr>
            <a:spLocks/>
          </p:cNvSpPr>
          <p:nvPr/>
        </p:nvSpPr>
        <p:spPr bwMode="auto">
          <a:xfrm>
            <a:off x="4702200" y="5452864"/>
            <a:ext cx="431800" cy="397272"/>
          </a:xfrm>
          <a:prstGeom prst="ellipse">
            <a:avLst/>
          </a:prstGeom>
          <a:noFill/>
          <a:ln w="25400">
            <a:solidFill>
              <a:srgbClr val="7F007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38099" dir="2700000" algn="ctr" rotWithShape="0">
              <a:srgbClr val="7F007F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7" name="Line 12"/>
          <p:cNvSpPr>
            <a:spLocks noChangeShapeType="1"/>
          </p:cNvSpPr>
          <p:nvPr/>
        </p:nvSpPr>
        <p:spPr bwMode="auto">
          <a:xfrm rot="10800000">
            <a:off x="4309239" y="5320510"/>
            <a:ext cx="392961" cy="216470"/>
          </a:xfrm>
          <a:prstGeom prst="line">
            <a:avLst/>
          </a:prstGeom>
          <a:noFill/>
          <a:ln w="38100">
            <a:solidFill>
              <a:srgbClr val="7F007F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" name="Rectangle 11"/>
          <p:cNvSpPr>
            <a:spLocks/>
          </p:cNvSpPr>
          <p:nvPr/>
        </p:nvSpPr>
        <p:spPr bwMode="auto">
          <a:xfrm>
            <a:off x="3354895" y="5011524"/>
            <a:ext cx="14193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 algn="l"/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B0540-69</a:t>
            </a:r>
            <a:endParaRPr lang="en-US" sz="2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Prospects for future detectors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2273300"/>
            <a:ext cx="4702572" cy="7480300"/>
          </a:xfrm>
        </p:spPr>
        <p:txBody>
          <a:bodyPr/>
          <a:lstStyle/>
          <a:p>
            <a:r>
              <a:rPr lang="en-GB" sz="3200" dirty="0" smtClean="0"/>
              <a:t>Assume that pulsars can be detected at signal-to-noise ratio (SNR) of 5</a:t>
            </a:r>
          </a:p>
          <a:p>
            <a:pPr lvl="1"/>
            <a:r>
              <a:rPr lang="en-GB" sz="3000" dirty="0" smtClean="0"/>
              <a:t>Scaling from the spin-down limit SNR what % of the spin-down power would be required to observe the pulsars?</a:t>
            </a:r>
          </a:p>
          <a:p>
            <a:pPr lvl="1"/>
            <a:r>
              <a:rPr lang="en-GB" sz="3000" dirty="0" smtClean="0"/>
              <a:t>We know a (</a:t>
            </a:r>
            <a:r>
              <a:rPr lang="en-GB" sz="3000" dirty="0" err="1" smtClean="0"/>
              <a:t>triaxial</a:t>
            </a:r>
            <a:r>
              <a:rPr lang="en-GB" sz="3000" dirty="0" smtClean="0"/>
              <a:t>) Crab is emitting &lt; 2% of spin-down power in GWs, but for MSPs?</a:t>
            </a:r>
            <a:endParaRPr lang="en-GB" sz="3000" dirty="0"/>
          </a:p>
        </p:txBody>
      </p:sp>
      <p:pic>
        <p:nvPicPr>
          <p:cNvPr id="6861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264" y="2725508"/>
            <a:ext cx="7513018" cy="58237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6500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Quadrupole</a:t>
            </a:r>
            <a:r>
              <a:rPr lang="en-GB" dirty="0" smtClean="0"/>
              <a:t> constraints 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sz="3600" dirty="0" smtClean="0"/>
                  <a:t>Constraints on </a:t>
                </a:r>
                <a:r>
                  <a:rPr lang="en-GB" sz="3600" dirty="0" err="1" smtClean="0"/>
                  <a:t>quadrupole</a:t>
                </a:r>
                <a:r>
                  <a:rPr lang="en-GB" sz="3600" dirty="0" smtClean="0"/>
                  <a:t> moment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36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GB" sz="3600" b="0" i="1" smtClean="0">
                            <a:latin typeface="Cambria Math"/>
                          </a:rPr>
                          <m:t>22</m:t>
                        </m:r>
                      </m:sub>
                    </m:sSub>
                  </m:oMath>
                </a14:m>
                <a:r>
                  <a:rPr lang="en-GB" sz="3600" dirty="0" smtClean="0"/>
                  <a:t>:</a:t>
                </a:r>
                <a:endParaRPr lang="en-GB" sz="3600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353" t="-1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963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84" y="4575745"/>
            <a:ext cx="6210300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5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5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804" y="4566220"/>
            <a:ext cx="6210300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5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9389440" y="1564432"/>
                <a:ext cx="3377656" cy="20018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𝜀</m:t>
                      </m:r>
                      <m:r>
                        <a:rPr lang="en-GB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8</m:t>
                              </m:r>
                              <m:r>
                                <a:rPr lang="en-GB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15</m:t>
                              </m:r>
                            </m:den>
                          </m:f>
                        </m:e>
                      </m:rad>
                      <m:f>
                        <m:fPr>
                          <m:ctrlP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𝑧𝑧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9440" y="1564432"/>
                <a:ext cx="3377656" cy="200189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3058840"/>
                  </p:ext>
                </p:extLst>
              </p:nvPr>
            </p:nvGraphicFramePr>
            <p:xfrm>
              <a:off x="453728" y="2957200"/>
              <a:ext cx="9649076" cy="1320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0240"/>
                    <a:gridCol w="2880320"/>
                    <a:gridCol w="2196247"/>
                    <a:gridCol w="2412269"/>
                  </a:tblGrid>
                  <a:tr h="37084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>
                              <a:solidFill>
                                <a:sysClr val="windowText" lastClr="000000"/>
                              </a:solidFill>
                            </a:rPr>
                            <a:t>Maximum theoretical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b="1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b="1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en-GB" b="1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/>
                                    </a:rPr>
                                    <m:t>𝟐𝟐</m:t>
                                  </m:r>
                                </m:sub>
                              </m:sSub>
                            </m:oMath>
                          </a14:m>
                          <a:endParaRPr lang="en-GB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 smtClean="0">
                              <a:solidFill>
                                <a:sysClr val="windowText" lastClr="000000"/>
                              </a:solidFill>
                            </a:rPr>
                            <a:t>Normal Neutron Star (NNS)</a:t>
                          </a:r>
                          <a:endParaRPr lang="en-GB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 smtClean="0">
                              <a:solidFill>
                                <a:sysClr val="windowText" lastClr="000000"/>
                              </a:solidFill>
                            </a:rPr>
                            <a:t>Hybrid </a:t>
                          </a:r>
                          <a:r>
                            <a:rPr lang="en-GB" sz="1600" dirty="0" err="1" smtClean="0">
                              <a:solidFill>
                                <a:sysClr val="windowText" lastClr="000000"/>
                              </a:solidFill>
                            </a:rPr>
                            <a:t>Crystaline</a:t>
                          </a:r>
                          <a:r>
                            <a:rPr lang="en-GB" sz="1600" dirty="0" smtClean="0">
                              <a:solidFill>
                                <a:sysClr val="windowText" lastClr="000000"/>
                              </a:solidFill>
                            </a:rPr>
                            <a:t> Colour Superconducting</a:t>
                          </a:r>
                          <a:r>
                            <a:rPr lang="en-GB" sz="1600" baseline="0" dirty="0" smtClean="0">
                              <a:solidFill>
                                <a:sysClr val="windowText" lastClr="000000"/>
                              </a:solidFill>
                            </a:rPr>
                            <a:t> star</a:t>
                          </a:r>
                          <a:r>
                            <a:rPr lang="en-GB" sz="1600" dirty="0" smtClean="0">
                              <a:solidFill>
                                <a:sysClr val="windowText" lastClr="000000"/>
                              </a:solidFill>
                            </a:rPr>
                            <a:t>  (CCS)</a:t>
                          </a:r>
                          <a:endParaRPr lang="en-GB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 smtClean="0">
                              <a:solidFill>
                                <a:sysClr val="windowText" lastClr="000000"/>
                              </a:solidFill>
                            </a:rPr>
                            <a:t>Strange</a:t>
                          </a:r>
                          <a:r>
                            <a:rPr lang="en-GB" sz="1600" baseline="0" dirty="0" smtClean="0">
                              <a:solidFill>
                                <a:sysClr val="windowText" lastClr="000000"/>
                              </a:solidFill>
                            </a:rPr>
                            <a:t> solid quark star (SSS)</a:t>
                          </a:r>
                          <a:endParaRPr lang="en-GB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 smtClean="0">
                              <a:solidFill>
                                <a:sysClr val="windowText" lastClr="000000"/>
                              </a:solidFill>
                            </a:rPr>
                            <a:t>Hybrid</a:t>
                          </a:r>
                          <a:r>
                            <a:rPr lang="en-GB" sz="1600" baseline="0" dirty="0" smtClean="0">
                              <a:solidFill>
                                <a:sysClr val="windowText" lastClr="000000"/>
                              </a:solidFill>
                            </a:rPr>
                            <a:t> meson condensate stars (HS)</a:t>
                          </a:r>
                          <a:endParaRPr lang="en-GB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</a:rPr>
                                  <m:t>3.1×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33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b="0" i="0" smtClean="0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</a:rPr>
                                  <m:t>kg</m:t>
                                </m:r>
                                <m:r>
                                  <m:rPr>
                                    <m:nor/>
                                  </m:rPr>
                                  <a:rPr lang="en-GB" b="0" i="0" smtClean="0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b="0" i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m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</a:rPr>
                                  <m:t>1.4×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en-GB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6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b="0" i="0" smtClean="0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</a:rPr>
                                  <m:t>kg</m:t>
                                </m:r>
                                <m:r>
                                  <m:rPr>
                                    <m:nor/>
                                  </m:rPr>
                                  <a:rPr lang="en-GB" b="0" i="0" smtClean="0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b="0" i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m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</a:rPr>
                                  <m:t>3.5×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en-GB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b="0" i="0" smtClean="0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</a:rPr>
                                  <m:t>kg</m:t>
                                </m:r>
                                <m:r>
                                  <m:rPr>
                                    <m:nor/>
                                  </m:rPr>
                                  <a:rPr lang="en-GB" b="0" i="0" smtClean="0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b="0" i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m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</a:rPr>
                                  <m:t>1.8×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en-GB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b="0" i="0" smtClean="0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</a:rPr>
                                  <m:t>kg</m:t>
                                </m:r>
                                <m:r>
                                  <m:rPr>
                                    <m:nor/>
                                  </m:rPr>
                                  <a:rPr lang="en-GB" b="0" i="0" smtClean="0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b="0" i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m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3058840"/>
                  </p:ext>
                </p:extLst>
              </p:nvPr>
            </p:nvGraphicFramePr>
            <p:xfrm>
              <a:off x="453728" y="2957200"/>
              <a:ext cx="9649076" cy="1320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0240"/>
                    <a:gridCol w="2880320"/>
                    <a:gridCol w="2196247"/>
                    <a:gridCol w="2412269"/>
                  </a:tblGrid>
                  <a:tr h="370840"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t="-8197" r="-63" b="-26885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GB" sz="1600" dirty="0" smtClean="0">
                              <a:solidFill>
                                <a:sysClr val="windowText" lastClr="000000"/>
                              </a:solidFill>
                            </a:rPr>
                            <a:t>Normal Neutron Star (NNS)</a:t>
                          </a:r>
                          <a:endParaRPr lang="en-GB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 smtClean="0">
                              <a:solidFill>
                                <a:sysClr val="windowText" lastClr="000000"/>
                              </a:solidFill>
                            </a:rPr>
                            <a:t>Hybrid </a:t>
                          </a:r>
                          <a:r>
                            <a:rPr lang="en-GB" sz="1600" dirty="0" err="1" smtClean="0">
                              <a:solidFill>
                                <a:sysClr val="windowText" lastClr="000000"/>
                              </a:solidFill>
                            </a:rPr>
                            <a:t>Crystaline</a:t>
                          </a:r>
                          <a:r>
                            <a:rPr lang="en-GB" sz="1600" dirty="0" smtClean="0">
                              <a:solidFill>
                                <a:sysClr val="windowText" lastClr="000000"/>
                              </a:solidFill>
                            </a:rPr>
                            <a:t> Colour Superconducting</a:t>
                          </a:r>
                          <a:r>
                            <a:rPr lang="en-GB" sz="1600" baseline="0" dirty="0" smtClean="0">
                              <a:solidFill>
                                <a:sysClr val="windowText" lastClr="000000"/>
                              </a:solidFill>
                            </a:rPr>
                            <a:t> star</a:t>
                          </a:r>
                          <a:r>
                            <a:rPr lang="en-GB" sz="1600" dirty="0" smtClean="0">
                              <a:solidFill>
                                <a:sysClr val="windowText" lastClr="000000"/>
                              </a:solidFill>
                            </a:rPr>
                            <a:t>  (CCS)</a:t>
                          </a:r>
                          <a:endParaRPr lang="en-GB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 smtClean="0">
                              <a:solidFill>
                                <a:sysClr val="windowText" lastClr="000000"/>
                              </a:solidFill>
                            </a:rPr>
                            <a:t>Strange</a:t>
                          </a:r>
                          <a:r>
                            <a:rPr lang="en-GB" sz="1600" baseline="0" dirty="0" smtClean="0">
                              <a:solidFill>
                                <a:sysClr val="windowText" lastClr="000000"/>
                              </a:solidFill>
                            </a:rPr>
                            <a:t> solid quark star (SSS)</a:t>
                          </a:r>
                          <a:endParaRPr lang="en-GB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 smtClean="0">
                              <a:solidFill>
                                <a:sysClr val="windowText" lastClr="000000"/>
                              </a:solidFill>
                            </a:rPr>
                            <a:t>Hybrid</a:t>
                          </a:r>
                          <a:r>
                            <a:rPr lang="en-GB" sz="1600" baseline="0" dirty="0" smtClean="0">
                              <a:solidFill>
                                <a:sysClr val="windowText" lastClr="000000"/>
                              </a:solidFill>
                            </a:rPr>
                            <a:t> meson condensate stars (HS)</a:t>
                          </a:r>
                          <a:endParaRPr lang="en-GB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t="-263934" r="-347458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74841" t="-263934" r="-160042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229722" t="-263934" r="-110278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299747" t="-263934" r="-253" b="-1311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898207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 rIns="166398"/>
          <a:lstStyle/>
          <a:p>
            <a:pPr marL="57150"/>
            <a:r>
              <a:rPr lang="en-US"/>
              <a:t>What are pulsars?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0" y="2241550"/>
            <a:ext cx="6534150" cy="74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Oval 4"/>
          <p:cNvSpPr>
            <a:spLocks/>
          </p:cNvSpPr>
          <p:nvPr/>
        </p:nvSpPr>
        <p:spPr bwMode="auto">
          <a:xfrm rot="-2250248">
            <a:off x="4114800" y="6149975"/>
            <a:ext cx="2882900" cy="23114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FF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1269" name="Oval 5"/>
          <p:cNvSpPr>
            <a:spLocks/>
          </p:cNvSpPr>
          <p:nvPr/>
        </p:nvSpPr>
        <p:spPr bwMode="auto">
          <a:xfrm rot="2062822">
            <a:off x="5283200" y="3009900"/>
            <a:ext cx="3873500" cy="32385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FF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rot="10800000" flipH="1" flipV="1">
            <a:off x="9094688" y="5164832"/>
            <a:ext cx="1440160" cy="346432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rot="10800000">
            <a:off x="2624138" y="6756400"/>
            <a:ext cx="1490662" cy="2540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72" name="Rectangle 8"/>
          <p:cNvSpPr>
            <a:spLocks/>
          </p:cNvSpPr>
          <p:nvPr/>
        </p:nvSpPr>
        <p:spPr bwMode="auto">
          <a:xfrm>
            <a:off x="10534848" y="5326599"/>
            <a:ext cx="22400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 algn="l"/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“young” pulsars</a:t>
            </a:r>
          </a:p>
        </p:txBody>
      </p:sp>
      <p:sp>
        <p:nvSpPr>
          <p:cNvPr id="11273" name="Rectangle 9"/>
          <p:cNvSpPr>
            <a:spLocks/>
          </p:cNvSpPr>
          <p:nvPr/>
        </p:nvSpPr>
        <p:spPr bwMode="auto">
          <a:xfrm>
            <a:off x="803225" y="6261100"/>
            <a:ext cx="191303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/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Old recycled </a:t>
            </a:r>
          </a:p>
          <a:p>
            <a:pPr marL="57150"/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pulsars</a:t>
            </a:r>
          </a:p>
        </p:txBody>
      </p:sp>
      <p:sp>
        <p:nvSpPr>
          <p:cNvPr id="11274" name="AutoShape 10"/>
          <p:cNvSpPr>
            <a:spLocks/>
          </p:cNvSpPr>
          <p:nvPr/>
        </p:nvSpPr>
        <p:spPr bwMode="auto">
          <a:xfrm>
            <a:off x="6010275" y="4114800"/>
            <a:ext cx="2406650" cy="3556000"/>
          </a:xfrm>
          <a:custGeom>
            <a:avLst/>
            <a:gdLst/>
            <a:ahLst/>
            <a:cxnLst/>
            <a:rect l="0" t="0" r="r" b="b"/>
            <a:pathLst>
              <a:path w="21512" h="21600">
                <a:moveTo>
                  <a:pt x="0" y="0"/>
                </a:moveTo>
                <a:cubicBezTo>
                  <a:pt x="3823" y="1140"/>
                  <a:pt x="7953" y="1947"/>
                  <a:pt x="11470" y="3420"/>
                </a:cubicBezTo>
                <a:cubicBezTo>
                  <a:pt x="14124" y="4531"/>
                  <a:pt x="15920" y="4767"/>
                  <a:pt x="18011" y="6274"/>
                </a:cubicBezTo>
                <a:cubicBezTo>
                  <a:pt x="19007" y="6992"/>
                  <a:pt x="20536" y="9113"/>
                  <a:pt x="20679" y="10057"/>
                </a:cubicBezTo>
                <a:cubicBezTo>
                  <a:pt x="21255" y="13863"/>
                  <a:pt x="21600" y="17778"/>
                  <a:pt x="21492" y="21600"/>
                </a:cubicBezTo>
              </a:path>
            </a:pathLst>
          </a:custGeom>
          <a:noFill/>
          <a:ln w="38100">
            <a:solidFill>
              <a:srgbClr val="FF00FF"/>
            </a:solidFill>
            <a:prstDash val="solid"/>
            <a:miter lim="800000"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D60093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 rot="10800000" flipH="1">
            <a:off x="5468938" y="7823200"/>
            <a:ext cx="2938462" cy="3175"/>
          </a:xfrm>
          <a:prstGeom prst="line">
            <a:avLst/>
          </a:prstGeom>
          <a:noFill/>
          <a:ln w="38100">
            <a:solidFill>
              <a:srgbClr val="FF00FF"/>
            </a:solidFill>
            <a:prstDash val="solid"/>
            <a:round/>
            <a:headEnd type="stealth" w="med" len="med"/>
            <a:tailEnd type="none" w="med" len="med"/>
          </a:ln>
          <a:effectLst>
            <a:outerShdw blurRad="50800" dist="38100" dir="2700000" algn="tl" rotWithShape="0">
              <a:srgbClr val="D60093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Oval 5"/>
          <p:cNvSpPr>
            <a:spLocks/>
          </p:cNvSpPr>
          <p:nvPr/>
        </p:nvSpPr>
        <p:spPr bwMode="auto">
          <a:xfrm rot="2062822">
            <a:off x="8071722" y="2160863"/>
            <a:ext cx="1538891" cy="144361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FF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rot="10800000" flipH="1">
            <a:off x="9620232" y="3076599"/>
            <a:ext cx="914616" cy="1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" name="Rectangle 8"/>
          <p:cNvSpPr>
            <a:spLocks/>
          </p:cNvSpPr>
          <p:nvPr/>
        </p:nvSpPr>
        <p:spPr bwMode="auto">
          <a:xfrm>
            <a:off x="10566662" y="2860576"/>
            <a:ext cx="15523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 algn="l"/>
            <a:r>
              <a:rPr lang="en-US" sz="24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magnetars</a:t>
            </a:r>
            <a:endParaRPr lang="en-US" sz="2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7798544" y="3580656"/>
            <a:ext cx="848569" cy="1130424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  <a:tailEnd type="arrow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7440646" y="3076600"/>
            <a:ext cx="1077978" cy="1224136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stealth" w="med" len="med"/>
          </a:ln>
          <a:effectLst>
            <a:outerShdw dist="35921" dir="2700000" algn="ctr" rotWithShape="0">
              <a:srgbClr val="00B050"/>
            </a:outerShdw>
          </a:effectLst>
        </p:spPr>
      </p:cxnSp>
      <p:sp>
        <p:nvSpPr>
          <p:cNvPr id="27" name="Rectangle 8"/>
          <p:cNvSpPr>
            <a:spLocks/>
          </p:cNvSpPr>
          <p:nvPr/>
        </p:nvSpPr>
        <p:spPr bwMode="auto">
          <a:xfrm>
            <a:off x="7555522" y="3395990"/>
            <a:ext cx="334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 algn="l"/>
            <a:r>
              <a:rPr lang="en-US" sz="30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lang="en-US" sz="3000" b="1" dirty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Quadrupole</a:t>
            </a:r>
            <a:r>
              <a:rPr lang="en-GB" dirty="0" smtClean="0"/>
              <a:t> constraints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47700" y="2273300"/>
                <a:ext cx="4126508" cy="7480300"/>
              </a:xfrm>
            </p:spPr>
            <p:txBody>
              <a:bodyPr/>
              <a:lstStyle/>
              <a:p>
                <a:r>
                  <a:rPr lang="en-GB" dirty="0" smtClean="0"/>
                  <a:t>Numbers of potentially detectable pulsars (at SNR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5</m:t>
                    </m:r>
                  </m:oMath>
                </a14:m>
                <a:r>
                  <a:rPr lang="en-GB" dirty="0" smtClean="0"/>
                  <a:t>):</a:t>
                </a:r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7700" y="2273300"/>
                <a:ext cx="4126508" cy="7480300"/>
              </a:xfrm>
              <a:blipFill rotWithShape="1">
                <a:blip r:embed="rId3"/>
                <a:stretch>
                  <a:fillRect l="-5318" t="-1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68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486" y="2143124"/>
            <a:ext cx="7222554" cy="735061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 r:embed="rId5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/>
          </p:cNvSpPr>
          <p:nvPr/>
        </p:nvSpPr>
        <p:spPr bwMode="auto">
          <a:xfrm>
            <a:off x="663558" y="6401018"/>
            <a:ext cx="3673276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/>
          <a:lstStyle/>
          <a:p>
            <a:pPr marL="57150" algn="l"/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With SKA ~30 times more MSPs – 10s of detectable pulsars with realistic </a:t>
            </a:r>
            <a:r>
              <a:rPr lang="en-US" sz="24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quadrupoles</a:t>
            </a:r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en-US" sz="24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ellipticities</a:t>
            </a:r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! </a:t>
            </a:r>
            <a:endParaRPr lang="en-US" sz="2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0683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Magnetic field constraints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Constraints on internal </a:t>
            </a:r>
            <a:r>
              <a:rPr lang="en-GB" dirty="0" err="1" smtClean="0"/>
              <a:t>poliodal</a:t>
            </a:r>
            <a:r>
              <a:rPr lang="en-GB" dirty="0" smtClean="0"/>
              <a:t> and </a:t>
            </a:r>
            <a:r>
              <a:rPr lang="en-GB" dirty="0" err="1" smtClean="0"/>
              <a:t>toriodal</a:t>
            </a:r>
            <a:r>
              <a:rPr lang="en-GB" dirty="0" smtClean="0"/>
              <a:t> magnetic fields:</a:t>
            </a:r>
            <a:endParaRPr lang="en-GB" dirty="0"/>
          </a:p>
        </p:txBody>
      </p:sp>
      <p:pic>
        <p:nvPicPr>
          <p:cNvPr id="7065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8" y="4135656"/>
            <a:ext cx="6461959" cy="525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59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590" y="4135656"/>
            <a:ext cx="6461004" cy="529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6065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 rIns="166398"/>
          <a:lstStyle/>
          <a:p>
            <a:pPr marL="57150"/>
            <a:r>
              <a:rPr lang="en-US"/>
              <a:t>Conclusions</a:t>
            </a:r>
          </a:p>
        </p:txBody>
      </p:sp>
      <p:sp>
        <p:nvSpPr>
          <p:cNvPr id="50179" name="Rectangle 3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 rIns="166398"/>
          <a:lstStyle/>
          <a:p>
            <a:r>
              <a:rPr lang="en-US" sz="2800" dirty="0"/>
              <a:t>Searches for GWs from known neutron stars are well established</a:t>
            </a:r>
          </a:p>
          <a:p>
            <a:r>
              <a:rPr lang="en-US" sz="2800" dirty="0"/>
              <a:t>Currently (mainly) assume GWs and EM signals are phase locked and neutron star is </a:t>
            </a:r>
            <a:r>
              <a:rPr lang="en-US" sz="2800" dirty="0" err="1"/>
              <a:t>triaxial</a:t>
            </a:r>
            <a:r>
              <a:rPr lang="en-US" sz="2800" dirty="0"/>
              <a:t> rigid body emitting at twice the rotation frequency</a:t>
            </a:r>
          </a:p>
          <a:p>
            <a:pPr marL="782638" lvl="1"/>
            <a:r>
              <a:rPr lang="en-US" sz="2600" dirty="0"/>
              <a:t>expand upon these assumption</a:t>
            </a:r>
            <a:r>
              <a:rPr lang="en-US" sz="2900" dirty="0"/>
              <a:t>:</a:t>
            </a:r>
          </a:p>
          <a:p>
            <a:pPr marL="1182688" lvl="2"/>
            <a:r>
              <a:rPr lang="en-US" sz="2500" dirty="0"/>
              <a:t>perform searches at the rotation frequency</a:t>
            </a:r>
          </a:p>
          <a:p>
            <a:pPr marL="1182688" lvl="2"/>
            <a:r>
              <a:rPr lang="en-US" sz="2500" dirty="0"/>
              <a:t>carry out more “fuzzy” multi-template searches</a:t>
            </a:r>
          </a:p>
          <a:p>
            <a:pPr marL="1182688" lvl="2"/>
            <a:r>
              <a:rPr lang="en-US" sz="2500" dirty="0"/>
              <a:t>search at r-mode frequencies</a:t>
            </a:r>
          </a:p>
          <a:p>
            <a:r>
              <a:rPr lang="en-US" sz="2800" dirty="0"/>
              <a:t>Searches starting on </a:t>
            </a:r>
            <a:r>
              <a:rPr lang="en-US" sz="2800" dirty="0" smtClean="0"/>
              <a:t>S6/VSR4 </a:t>
            </a:r>
            <a:r>
              <a:rPr lang="en-US" sz="2800" dirty="0"/>
              <a:t>data</a:t>
            </a:r>
          </a:p>
          <a:p>
            <a:pPr marL="782638" lvl="1"/>
            <a:r>
              <a:rPr lang="en-US" sz="2600" dirty="0" smtClean="0"/>
              <a:t>improve spin-down limit for Vela, Crab et al</a:t>
            </a:r>
          </a:p>
          <a:p>
            <a:pPr marL="782638" lvl="1"/>
            <a:r>
              <a:rPr lang="en-US" sz="2600" dirty="0" smtClean="0"/>
              <a:t>Newly found young pulsars (e.g. Fermi) being included</a:t>
            </a:r>
            <a:endParaRPr lang="en-US" sz="2600" dirty="0"/>
          </a:p>
          <a:p>
            <a:r>
              <a:rPr lang="en-US" sz="2800" dirty="0"/>
              <a:t>New </a:t>
            </a:r>
            <a:r>
              <a:rPr lang="en-US" sz="2800" dirty="0" smtClean="0"/>
              <a:t>detectors and extra pulsars </a:t>
            </a:r>
            <a:r>
              <a:rPr lang="en-US" sz="2800" dirty="0"/>
              <a:t>promise far more!</a:t>
            </a:r>
          </a:p>
          <a:p>
            <a:pPr marL="782638" lvl="1"/>
            <a:r>
              <a:rPr lang="en-US" sz="2600" dirty="0"/>
              <a:t>detection and parameter estimation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 rIns="166398"/>
          <a:lstStyle/>
          <a:p>
            <a:pPr marL="57150"/>
            <a:r>
              <a:rPr lang="en-US"/>
              <a:t>What are pulsars?</a:t>
            </a:r>
          </a:p>
        </p:txBody>
      </p:sp>
      <p:sp>
        <p:nvSpPr>
          <p:cNvPr id="12291" name="Rectangle 3"/>
          <p:cNvSpPr>
            <a:spLocks noChangeArrowheads="1"/>
          </p:cNvSpPr>
          <p:nvPr>
            <p:ph type="body" idx="1"/>
          </p:nvPr>
        </p:nvSpPr>
        <p:spPr>
          <a:xfrm>
            <a:off x="812800" y="2070100"/>
            <a:ext cx="4533900" cy="5842000"/>
          </a:xfrm>
          <a:ln/>
        </p:spPr>
        <p:txBody>
          <a:bodyPr rIns="166398"/>
          <a:lstStyle/>
          <a:p>
            <a:r>
              <a:rPr lang="en-US" dirty="0"/>
              <a:t>Neutron </a:t>
            </a:r>
            <a:r>
              <a:rPr lang="en-US" dirty="0" smtClean="0"/>
              <a:t>stars (big nuclei!):</a:t>
            </a:r>
            <a:endParaRPr lang="en-US" dirty="0"/>
          </a:p>
          <a:p>
            <a:pPr marL="782638" lvl="1"/>
            <a:r>
              <a:rPr lang="en-US" dirty="0"/>
              <a:t>mass ~1.4</a:t>
            </a:r>
            <a:r>
              <a:rPr lang="en-US" sz="2000" dirty="0"/>
              <a:t> </a:t>
            </a:r>
            <a:r>
              <a:rPr lang="en-US" dirty="0"/>
              <a:t>M</a:t>
            </a:r>
            <a:r>
              <a:rPr lang="en-US" baseline="-6000" dirty="0">
                <a:ea typeface="Apple Symbols" charset="0"/>
                <a:cs typeface="Apple Symbols" charset="0"/>
              </a:rPr>
              <a:t>⊙</a:t>
            </a:r>
            <a:endParaRPr lang="en-US" dirty="0"/>
          </a:p>
          <a:p>
            <a:pPr marL="782638" lvl="1"/>
            <a:r>
              <a:rPr lang="en-US" dirty="0"/>
              <a:t>radius ~10km</a:t>
            </a:r>
          </a:p>
          <a:p>
            <a:pPr marL="782638" lvl="1"/>
            <a:r>
              <a:rPr lang="en-US" dirty="0"/>
              <a:t>mean density few 10</a:t>
            </a:r>
            <a:r>
              <a:rPr lang="en-US" baseline="32000" dirty="0"/>
              <a:t>17</a:t>
            </a:r>
            <a:r>
              <a:rPr lang="en-US" dirty="0"/>
              <a:t> kg/m</a:t>
            </a:r>
            <a:r>
              <a:rPr lang="en-US" baseline="32000" dirty="0"/>
              <a:t>3</a:t>
            </a:r>
          </a:p>
          <a:p>
            <a:pPr marL="782638" lvl="1"/>
            <a:r>
              <a:rPr lang="en-US" dirty="0"/>
              <a:t>quark stars?</a:t>
            </a:r>
          </a:p>
          <a:p>
            <a:pPr marL="1182688" lvl="2"/>
            <a:r>
              <a:rPr lang="en-US" dirty="0"/>
              <a:t>harder equation of state</a:t>
            </a:r>
          </a:p>
          <a:p>
            <a:pPr marL="1182688" lvl="2"/>
            <a:r>
              <a:rPr lang="en-US" dirty="0"/>
              <a:t>thinner crust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2151063"/>
            <a:ext cx="4668838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5"/>
          <p:cNvSpPr>
            <a:spLocks/>
          </p:cNvSpPr>
          <p:nvPr/>
        </p:nvSpPr>
        <p:spPr bwMode="auto">
          <a:xfrm>
            <a:off x="8572500" y="9283700"/>
            <a:ext cx="124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 algn="l"/>
            <a:r>
              <a:rPr lang="en-US" sz="1400">
                <a:solidFill>
                  <a:schemeClr val="tx1"/>
                </a:solidFill>
                <a:ea typeface="Gill Sans" charset="0"/>
                <a:cs typeface="Gill Sans" charset="0"/>
              </a:rPr>
              <a:t>Credit: NASA</a:t>
            </a:r>
          </a:p>
        </p:txBody>
      </p:sp>
      <p:sp>
        <p:nvSpPr>
          <p:cNvPr id="12294" name="Oval 6"/>
          <p:cNvSpPr>
            <a:spLocks/>
          </p:cNvSpPr>
          <p:nvPr/>
        </p:nvSpPr>
        <p:spPr bwMode="auto">
          <a:xfrm>
            <a:off x="5588000" y="2209800"/>
            <a:ext cx="3784600" cy="4102100"/>
          </a:xfrm>
          <a:prstGeom prst="ellipse">
            <a:avLst/>
          </a:prstGeom>
          <a:solidFill>
            <a:srgbClr val="FF0000">
              <a:alpha val="21999"/>
            </a:srgbClr>
          </a:solidFill>
          <a:ln w="38100">
            <a:solidFill>
              <a:srgbClr val="FF0000">
                <a:alpha val="21999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2295" name="Rectangle 7"/>
          <p:cNvSpPr>
            <a:spLocks/>
          </p:cNvSpPr>
          <p:nvPr/>
        </p:nvSpPr>
        <p:spPr bwMode="auto">
          <a:xfrm>
            <a:off x="5194449" y="6038850"/>
            <a:ext cx="18523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/>
            <a:r>
              <a:rPr lang="en-US" sz="23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Theoretical / </a:t>
            </a:r>
          </a:p>
          <a:p>
            <a:pPr marL="57150"/>
            <a:r>
              <a:rPr lang="en-US" sz="23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unknown</a:t>
            </a:r>
            <a:r>
              <a:rPr lang="en-US" sz="2300" dirty="0">
                <a:solidFill>
                  <a:schemeClr val="tx1"/>
                </a:solidFill>
                <a:ea typeface="Gill Sans" charset="0"/>
                <a:cs typeface="Gill Sans" charset="0"/>
              </a:rPr>
              <a:t>?</a:t>
            </a: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H="1">
            <a:off x="5600700" y="5664200"/>
            <a:ext cx="342900" cy="406400"/>
          </a:xfrm>
          <a:prstGeom prst="line">
            <a:avLst/>
          </a:prstGeom>
          <a:noFill/>
          <a:ln w="63500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584" y="4733920"/>
            <a:ext cx="4541837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Rectangle 10"/>
          <p:cNvSpPr>
            <a:spLocks/>
          </p:cNvSpPr>
          <p:nvPr/>
        </p:nvSpPr>
        <p:spPr bwMode="auto">
          <a:xfrm>
            <a:off x="10300816" y="4737100"/>
            <a:ext cx="3114352" cy="355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 algn="l"/>
            <a:r>
              <a:rPr lang="en-US" sz="11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Credit: C. J. </a:t>
            </a:r>
            <a:r>
              <a:rPr lang="en-US" sz="11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Pethick</a:t>
            </a:r>
            <a:r>
              <a:rPr lang="en-US" sz="11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et al, Neutron Star Structure, arXiv:astro-ph/9905177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 rIns="166398"/>
          <a:lstStyle/>
          <a:p>
            <a:pPr marL="57150"/>
            <a:r>
              <a:rPr lang="en-US"/>
              <a:t>Gravitational waves from neutron stars</a:t>
            </a:r>
          </a:p>
        </p:txBody>
      </p:sp>
      <p:sp>
        <p:nvSpPr>
          <p:cNvPr id="13315" name="Rectangle 3"/>
          <p:cNvSpPr>
            <a:spLocks noChangeArrowheads="1"/>
          </p:cNvSpPr>
          <p:nvPr>
            <p:ph type="body" idx="1"/>
          </p:nvPr>
        </p:nvSpPr>
        <p:spPr>
          <a:xfrm>
            <a:off x="647700" y="2273300"/>
            <a:ext cx="11327308" cy="7480300"/>
          </a:xfrm>
          <a:ln/>
        </p:spPr>
        <p:txBody>
          <a:bodyPr rIns="166398"/>
          <a:lstStyle/>
          <a:p>
            <a:r>
              <a:rPr lang="en-US" sz="3300" dirty="0"/>
              <a:t>For GW emission NS must have a time varying </a:t>
            </a:r>
            <a:r>
              <a:rPr lang="en-US" sz="3300" dirty="0" err="1"/>
              <a:t>quadrupole</a:t>
            </a:r>
            <a:r>
              <a:rPr lang="en-US" sz="3300" dirty="0"/>
              <a:t> moment i.e. be deformed/</a:t>
            </a:r>
            <a:r>
              <a:rPr lang="en-US" sz="3300" dirty="0" err="1"/>
              <a:t>aspherical</a:t>
            </a:r>
            <a:r>
              <a:rPr lang="en-US" sz="3300" dirty="0"/>
              <a:t>:</a:t>
            </a:r>
            <a:endParaRPr lang="en-US" sz="3800" dirty="0"/>
          </a:p>
          <a:p>
            <a:pPr marL="782638" lvl="1"/>
            <a:r>
              <a:rPr lang="en-US" sz="3200" dirty="0"/>
              <a:t> </a:t>
            </a:r>
            <a:r>
              <a:rPr lang="en-US" sz="3200" dirty="0" err="1"/>
              <a:t>triaxial</a:t>
            </a:r>
            <a:r>
              <a:rPr lang="en-US" sz="3200" dirty="0"/>
              <a:t> - have a bump/mountain (emit at </a:t>
            </a:r>
            <a:r>
              <a:rPr lang="en-US" sz="3200" dirty="0" smtClean="0"/>
              <a:t>2x </a:t>
            </a:r>
            <a:r>
              <a:rPr lang="en-US" sz="3200" dirty="0"/>
              <a:t>rotation frequency) [</a:t>
            </a:r>
            <a:r>
              <a:rPr lang="en-US" sz="3000" b="1" dirty="0"/>
              <a:t>continuous emission</a:t>
            </a:r>
            <a:r>
              <a:rPr lang="en-US" sz="3200" dirty="0"/>
              <a:t>]:</a:t>
            </a:r>
          </a:p>
          <a:p>
            <a:pPr marL="1182688" lvl="2"/>
            <a:r>
              <a:rPr lang="en-US" sz="2800" dirty="0"/>
              <a:t>from </a:t>
            </a:r>
            <a:r>
              <a:rPr lang="en-US" sz="2800" dirty="0" smtClean="0"/>
              <a:t>formation; from </a:t>
            </a:r>
            <a:r>
              <a:rPr lang="en-US" sz="2800" dirty="0"/>
              <a:t>magnetic field (e.g. magnetic </a:t>
            </a:r>
            <a:r>
              <a:rPr lang="en-US" sz="2800" dirty="0" smtClean="0"/>
              <a:t>mountains); from </a:t>
            </a:r>
            <a:r>
              <a:rPr lang="en-US" sz="2800" dirty="0"/>
              <a:t>stresses during relaxation</a:t>
            </a:r>
          </a:p>
          <a:p>
            <a:pPr marL="782638" lvl="1"/>
            <a:r>
              <a:rPr lang="en-US" sz="3200" dirty="0"/>
              <a:t>vibrational modes</a:t>
            </a:r>
          </a:p>
          <a:p>
            <a:pPr marL="1182688" lvl="2"/>
            <a:r>
              <a:rPr lang="en-US" sz="2800" dirty="0"/>
              <a:t>fundamental mode (first resonant mass </a:t>
            </a:r>
            <a:r>
              <a:rPr lang="en-US" sz="2800" dirty="0" err="1"/>
              <a:t>quadrupolar</a:t>
            </a:r>
            <a:r>
              <a:rPr lang="en-US" sz="2800" dirty="0"/>
              <a:t> mode)</a:t>
            </a:r>
          </a:p>
          <a:p>
            <a:pPr marL="1639888" lvl="3"/>
            <a:r>
              <a:rPr lang="en-US" sz="2200" dirty="0"/>
              <a:t>excited by glitch/nuclear explosion/SGR burst/impact(?)</a:t>
            </a:r>
          </a:p>
          <a:p>
            <a:pPr marL="1182688" lvl="2"/>
            <a:r>
              <a:rPr lang="en-US" sz="2800" dirty="0"/>
              <a:t>r-modes (</a:t>
            </a:r>
            <a:r>
              <a:rPr lang="en-US" sz="2800" dirty="0" err="1"/>
              <a:t>Rossby</a:t>
            </a:r>
            <a:r>
              <a:rPr lang="en-US" sz="2800" dirty="0"/>
              <a:t> waves) wave-like mode (from the mass current </a:t>
            </a:r>
            <a:r>
              <a:rPr lang="en-US" sz="2800" dirty="0" err="1"/>
              <a:t>quadrupole</a:t>
            </a:r>
            <a:r>
              <a:rPr lang="en-US" sz="2800" dirty="0"/>
              <a:t>) in hot young/accreting NS</a:t>
            </a:r>
          </a:p>
          <a:p>
            <a:pPr marL="782638" lvl="1"/>
            <a:r>
              <a:rPr lang="en-US" sz="3200" dirty="0" smtClean="0"/>
              <a:t>precession</a:t>
            </a:r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10195328" y="3722687"/>
            <a:ext cx="2628900" cy="2308225"/>
            <a:chOff x="9690100" y="4143375"/>
            <a:chExt cx="2628900" cy="2308225"/>
          </a:xfrm>
        </p:grpSpPr>
        <p:pic>
          <p:nvPicPr>
            <p:cNvPr id="13316" name="Picture 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0100" y="4470400"/>
              <a:ext cx="2628900" cy="179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7" name="Line 5"/>
            <p:cNvSpPr>
              <a:spLocks noChangeShapeType="1"/>
            </p:cNvSpPr>
            <p:nvPr/>
          </p:nvSpPr>
          <p:spPr bwMode="auto">
            <a:xfrm>
              <a:off x="11214100" y="6083300"/>
              <a:ext cx="114300" cy="36830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13318" name="Group 6"/>
            <p:cNvGrpSpPr>
              <a:grpSpLocks/>
            </p:cNvGrpSpPr>
            <p:nvPr/>
          </p:nvGrpSpPr>
          <p:grpSpPr bwMode="auto">
            <a:xfrm rot="19951535">
              <a:off x="10248900" y="4394200"/>
              <a:ext cx="428625" cy="517525"/>
              <a:chOff x="0" y="0"/>
              <a:chExt cx="270" cy="326"/>
            </a:xfrm>
          </p:grpSpPr>
          <p:sp>
            <p:nvSpPr>
              <p:cNvPr id="13319" name="AutoShape 7"/>
              <p:cNvSpPr>
                <a:spLocks/>
              </p:cNvSpPr>
              <p:nvPr/>
            </p:nvSpPr>
            <p:spPr bwMode="auto">
              <a:xfrm>
                <a:off x="0" y="0"/>
                <a:ext cx="270" cy="326"/>
              </a:xfrm>
              <a:custGeom>
                <a:avLst/>
                <a:gdLst/>
                <a:ahLst/>
                <a:cxnLst/>
                <a:rect l="0" t="0" r="r" b="b"/>
                <a:pathLst>
                  <a:path w="21599" h="21600">
                    <a:moveTo>
                      <a:pt x="21599" y="0"/>
                    </a:moveTo>
                    <a:cubicBezTo>
                      <a:pt x="9671" y="0"/>
                      <a:pt x="0" y="3589"/>
                      <a:pt x="0" y="8016"/>
                    </a:cubicBezTo>
                    <a:lnTo>
                      <a:pt x="0" y="11245"/>
                    </a:lnTo>
                    <a:cubicBezTo>
                      <a:pt x="-1" y="14643"/>
                      <a:pt x="5768" y="17671"/>
                      <a:pt x="14398" y="18804"/>
                    </a:cubicBezTo>
                    <a:lnTo>
                      <a:pt x="14399" y="21600"/>
                    </a:lnTo>
                    <a:lnTo>
                      <a:pt x="21599" y="17648"/>
                    </a:lnTo>
                    <a:lnTo>
                      <a:pt x="14399" y="12776"/>
                    </a:lnTo>
                    <a:lnTo>
                      <a:pt x="14398" y="15574"/>
                    </a:lnTo>
                    <a:cubicBezTo>
                      <a:pt x="7261" y="14638"/>
                      <a:pt x="1966" y="12383"/>
                      <a:pt x="442" y="9631"/>
                    </a:cubicBezTo>
                    <a:lnTo>
                      <a:pt x="443" y="9631"/>
                    </a:lnTo>
                    <a:cubicBezTo>
                      <a:pt x="2508" y="5904"/>
                      <a:pt x="11347" y="3229"/>
                      <a:pt x="21599" y="3229"/>
                    </a:cubicBezTo>
                    <a:close/>
                    <a:moveTo>
                      <a:pt x="21599" y="0"/>
                    </a:moveTo>
                  </a:path>
                </a:pathLst>
              </a:custGeom>
              <a:solidFill>
                <a:srgbClr val="00CC99"/>
              </a:solidFill>
              <a:ln w="12700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3320" name="AutoShape 8"/>
              <p:cNvSpPr>
                <a:spLocks/>
              </p:cNvSpPr>
              <p:nvPr/>
            </p:nvSpPr>
            <p:spPr bwMode="auto">
              <a:xfrm>
                <a:off x="0" y="0"/>
                <a:ext cx="270" cy="14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9671" y="0"/>
                      <a:pt x="0" y="8050"/>
                      <a:pt x="0" y="17980"/>
                    </a:cubicBezTo>
                    <a:cubicBezTo>
                      <a:pt x="0" y="19196"/>
                      <a:pt x="148" y="20409"/>
                      <a:pt x="442" y="21600"/>
                    </a:cubicBezTo>
                    <a:lnTo>
                      <a:pt x="443" y="21600"/>
                    </a:lnTo>
                    <a:cubicBezTo>
                      <a:pt x="2508" y="13241"/>
                      <a:pt x="11348" y="7243"/>
                      <a:pt x="21600" y="7243"/>
                    </a:cubicBezTo>
                    <a:close/>
                    <a:moveTo>
                      <a:pt x="21600" y="0"/>
                    </a:moveTo>
                  </a:path>
                </a:pathLst>
              </a:custGeom>
              <a:solidFill>
                <a:srgbClr val="00A3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3321" name="Line 9"/>
              <p:cNvSpPr>
                <a:spLocks noChangeShapeType="1"/>
              </p:cNvSpPr>
              <p:nvPr/>
            </p:nvSpPr>
            <p:spPr bwMode="auto">
              <a:xfrm>
                <a:off x="0" y="121"/>
                <a:ext cx="5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3322" name="Line 10"/>
            <p:cNvSpPr>
              <a:spLocks noChangeShapeType="1"/>
            </p:cNvSpPr>
            <p:nvPr/>
          </p:nvSpPr>
          <p:spPr bwMode="auto">
            <a:xfrm rot="10800000">
              <a:off x="10599738" y="4143375"/>
              <a:ext cx="134937" cy="49530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 rIns="166398"/>
          <a:lstStyle/>
          <a:p>
            <a:pPr marL="57150"/>
            <a:r>
              <a:rPr lang="en-US"/>
              <a:t>GWs from neutron stars </a:t>
            </a:r>
          </a:p>
        </p:txBody>
      </p:sp>
      <p:sp>
        <p:nvSpPr>
          <p:cNvPr id="14339" name="Rectangle 3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 rIns="166398"/>
          <a:lstStyle/>
          <a:p>
            <a:r>
              <a:rPr lang="en-US" sz="3800" dirty="0"/>
              <a:t>Emission estimates:</a:t>
            </a:r>
          </a:p>
          <a:p>
            <a:pPr marL="782638" lvl="1"/>
            <a:r>
              <a:rPr lang="en-US" sz="3200" dirty="0" err="1"/>
              <a:t>triaxial</a:t>
            </a:r>
            <a:r>
              <a:rPr lang="en-US" sz="3200" dirty="0"/>
              <a:t> star</a:t>
            </a:r>
          </a:p>
        </p:txBody>
      </p:sp>
      <p:sp>
        <p:nvSpPr>
          <p:cNvPr id="14341" name="Oval 5"/>
          <p:cNvSpPr>
            <a:spLocks/>
          </p:cNvSpPr>
          <p:nvPr/>
        </p:nvSpPr>
        <p:spPr bwMode="auto">
          <a:xfrm>
            <a:off x="4279900" y="3022600"/>
            <a:ext cx="3886200" cy="1574800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6108700" y="4622800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43" name="Rectangle 7"/>
          <p:cNvSpPr>
            <a:spLocks/>
          </p:cNvSpPr>
          <p:nvPr/>
        </p:nvSpPr>
        <p:spPr bwMode="auto">
          <a:xfrm>
            <a:off x="4064000" y="4953000"/>
            <a:ext cx="4330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r>
              <a:rPr lang="en-US" sz="2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quadrupole</a:t>
            </a:r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moment</a:t>
            </a:r>
          </a:p>
        </p:txBody>
      </p:sp>
      <p:sp>
        <p:nvSpPr>
          <p:cNvPr id="14344" name="Rectangle 8"/>
          <p:cNvSpPr>
            <a:spLocks/>
          </p:cNvSpPr>
          <p:nvPr/>
        </p:nvSpPr>
        <p:spPr bwMode="auto">
          <a:xfrm>
            <a:off x="1193800" y="5943600"/>
            <a:ext cx="43307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r>
              <a:rPr lang="en-US" sz="2800" i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charset="0"/>
              </a:rPr>
              <a:t>I</a:t>
            </a:r>
            <a:r>
              <a:rPr lang="en-US" sz="2800" i="1" baseline="-60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charset="0"/>
              </a:rPr>
              <a:t>zz</a:t>
            </a:r>
            <a:r>
              <a:rPr lang="en-US" sz="28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= principle moment of inertia</a:t>
            </a:r>
          </a:p>
        </p:txBody>
      </p:sp>
      <p:sp>
        <p:nvSpPr>
          <p:cNvPr id="14345" name="Rectangle 9"/>
          <p:cNvSpPr>
            <a:spLocks/>
          </p:cNvSpPr>
          <p:nvPr/>
        </p:nvSpPr>
        <p:spPr bwMode="auto">
          <a:xfrm>
            <a:off x="8077200" y="4762500"/>
            <a:ext cx="4330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r>
              <a:rPr lang="en-US" sz="2800" i="1" dirty="0">
                <a:solidFill>
                  <a:schemeClr val="bg1"/>
                </a:solidFill>
                <a:latin typeface="Times New Roman" charset="0"/>
                <a:cs typeface="Times New Roman" charset="0"/>
                <a:sym typeface="Times New Roman" charset="0"/>
              </a:rPr>
              <a:t>ε</a:t>
            </a:r>
            <a:r>
              <a:rPr lang="en-US" sz="2800" dirty="0">
                <a:solidFill>
                  <a:schemeClr val="bg1"/>
                </a:solidFill>
                <a:ea typeface="Gill Sans" charset="0"/>
                <a:cs typeface="Gill Sans" charset="0"/>
              </a:rPr>
              <a:t> = equatorial </a:t>
            </a:r>
            <a:r>
              <a:rPr lang="en-US" sz="2800" dirty="0" err="1">
                <a:solidFill>
                  <a:schemeClr val="bg1"/>
                </a:solidFill>
                <a:ea typeface="Gill Sans" charset="0"/>
                <a:cs typeface="Gill Sans" charset="0"/>
              </a:rPr>
              <a:t>ellipticity</a:t>
            </a:r>
            <a:endParaRPr lang="en-US" sz="2800" dirty="0">
              <a:solidFill>
                <a:schemeClr val="bg1"/>
              </a:solidFill>
              <a:ea typeface="Gill Sans" charset="0"/>
              <a:cs typeface="Gill Sans" charset="0"/>
            </a:endParaRPr>
          </a:p>
        </p:txBody>
      </p:sp>
      <p:sp>
        <p:nvSpPr>
          <p:cNvPr id="14348" name="Oval 12"/>
          <p:cNvSpPr>
            <a:spLocks/>
          </p:cNvSpPr>
          <p:nvPr/>
        </p:nvSpPr>
        <p:spPr bwMode="auto">
          <a:xfrm>
            <a:off x="3200400" y="6718300"/>
            <a:ext cx="1422400" cy="1155700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4737100" y="732790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50" name="Rectangle 14"/>
          <p:cNvSpPr>
            <a:spLocks/>
          </p:cNvSpPr>
          <p:nvPr/>
        </p:nvSpPr>
        <p:spPr bwMode="auto">
          <a:xfrm>
            <a:off x="4838700" y="6705600"/>
            <a:ext cx="18034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uniform density sphere</a:t>
            </a:r>
          </a:p>
        </p:txBody>
      </p:sp>
      <p:sp>
        <p:nvSpPr>
          <p:cNvPr id="14351" name="Rectangle 15"/>
          <p:cNvSpPr>
            <a:spLocks/>
          </p:cNvSpPr>
          <p:nvPr/>
        </p:nvSpPr>
        <p:spPr bwMode="auto">
          <a:xfrm>
            <a:off x="1041400" y="8039100"/>
            <a:ext cx="5422900" cy="956773"/>
          </a:xfrm>
          <a:prstGeom prst="rect">
            <a:avLst/>
          </a:prstGeom>
          <a:noFill/>
          <a:ln w="12700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8000" tIns="108000" rIns="108000" bIns="10800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Moment of inertia depends on </a:t>
            </a:r>
            <a:r>
              <a:rPr lang="en-US" sz="2400" i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equation of state</a:t>
            </a:r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- mass and radius</a:t>
            </a:r>
          </a:p>
        </p:txBody>
      </p:sp>
      <p:sp>
        <p:nvSpPr>
          <p:cNvPr id="14352" name="Rectangle 16"/>
          <p:cNvSpPr>
            <a:spLocks/>
          </p:cNvSpPr>
          <p:nvPr/>
        </p:nvSpPr>
        <p:spPr bwMode="auto">
          <a:xfrm>
            <a:off x="7607300" y="6375400"/>
            <a:ext cx="5143500" cy="1326105"/>
          </a:xfrm>
          <a:prstGeom prst="rect">
            <a:avLst/>
          </a:prstGeom>
          <a:noFill/>
          <a:ln w="12700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8000" tIns="108000" rIns="108000" bIns="10800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Ellipticity</a:t>
            </a:r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also depends on </a:t>
            </a:r>
            <a:r>
              <a:rPr lang="en-US" sz="2400" i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equation of state</a:t>
            </a:r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and allowable sustainable crust breaking strains</a:t>
            </a:r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rot="10800000" flipH="1">
            <a:off x="9017000" y="2667000"/>
            <a:ext cx="595313" cy="577850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54" name="Rectangle 18"/>
          <p:cNvSpPr>
            <a:spLocks/>
          </p:cNvSpPr>
          <p:nvPr/>
        </p:nvSpPr>
        <p:spPr bwMode="auto">
          <a:xfrm>
            <a:off x="8077200" y="1765300"/>
            <a:ext cx="43307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rotation frequency (but GW signal will be at twice this value)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-698400" y="3148692"/>
                <a:ext cx="14358817" cy="1296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h</m:t>
                      </m:r>
                      <m:r>
                        <a:rPr lang="en-GB" sz="3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∼4.2×</m:t>
                      </m:r>
                      <m:sSup>
                        <m:sSupPr>
                          <m:ctrlPr>
                            <a:rPr lang="en-GB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GB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−26</m:t>
                          </m:r>
                        </m:sup>
                      </m:sSup>
                      <m:d>
                        <m:dPr>
                          <m:ctrlPr>
                            <a:rPr lang="en-GB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32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32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𝜀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32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32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32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−6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en-GB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32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sz="32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32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GB" sz="32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𝑧𝑧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GB" sz="32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32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32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38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en-GB" sz="3200" b="0" i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kg</m:t>
                              </m:r>
                              <m:r>
                                <m:rPr>
                                  <m:nor/>
                                </m:rPr>
                                <a:rPr lang="en-GB" sz="3200" b="0" i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GB" sz="32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GB" sz="3200" b="0" i="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m</m:t>
                                  </m:r>
                                </m:e>
                                <m:sup>
                                  <m:r>
                                    <a:rPr lang="en-GB" sz="32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p>
                        <m:sSupPr>
                          <m:ctrlPr>
                            <a:rPr lang="en-GB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32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32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GB" sz="32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100 </m:t>
                                  </m:r>
                                  <m:r>
                                    <m:rPr>
                                      <m:nor/>
                                    </m:rPr>
                                    <a:rPr lang="en-GB" sz="3200" b="0" i="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Hz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GB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32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32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1 </m:t>
                              </m:r>
                              <m:r>
                                <m:rPr>
                                  <m:nor/>
                                </m:rPr>
                                <a:rPr lang="en-GB" sz="3200" b="0" i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kpc</m:t>
                              </m:r>
                            </m:num>
                            <m:den>
                              <m:r>
                                <a:rPr lang="en-GB" sz="32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32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98400" y="3148692"/>
                <a:ext cx="14358817" cy="12960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8600099" y="5164832"/>
                <a:ext cx="2654829" cy="1108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𝜀</m:t>
                      </m:r>
                      <m:r>
                        <a:rPr lang="en-GB" sz="3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GB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32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32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𝑥𝑥</m:t>
                              </m:r>
                            </m:sub>
                          </m:sSub>
                          <m:r>
                            <a:rPr lang="en-GB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32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32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𝑦𝑦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32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32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𝑧𝑧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0099" y="5164832"/>
                <a:ext cx="2654829" cy="110831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253928" y="6787655"/>
                <a:ext cx="2350965" cy="10804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GB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𝑧𝑧</m:t>
                          </m:r>
                        </m:sub>
                      </m:sSub>
                      <m:r>
                        <a:rPr lang="en-GB" sz="3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≈</m:t>
                      </m:r>
                      <m:f>
                        <m:fPr>
                          <m:ctrlPr>
                            <a:rPr lang="en-GB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GB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𝑀</m:t>
                          </m:r>
                          <m:sSup>
                            <m:sSupPr>
                              <m:ctrlPr>
                                <a:rPr lang="en-GB" sz="32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32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GB" sz="32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928" y="6787655"/>
                <a:ext cx="2350965" cy="108048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 rIns="166398"/>
          <a:lstStyle/>
          <a:p>
            <a:pPr marL="57150"/>
            <a:r>
              <a:rPr lang="en-US"/>
              <a:t>Theoretical expectations</a:t>
            </a:r>
          </a:p>
        </p:txBody>
      </p:sp>
      <p:sp>
        <p:nvSpPr>
          <p:cNvPr id="15363" name="Rectangle 3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 rIns="166398"/>
          <a:lstStyle/>
          <a:p>
            <a:r>
              <a:rPr lang="en-US" sz="3200" dirty="0"/>
              <a:t>Exotic forms of crystalline quark matter could sustain </a:t>
            </a:r>
            <a:r>
              <a:rPr lang="en-US" sz="3200" dirty="0" err="1"/>
              <a:t>ellipticities</a:t>
            </a:r>
            <a:r>
              <a:rPr lang="en-US" sz="3200" dirty="0"/>
              <a:t> of 10</a:t>
            </a:r>
            <a:r>
              <a:rPr lang="en-US" sz="3200" baseline="32000" dirty="0"/>
              <a:t>-4</a:t>
            </a:r>
            <a:r>
              <a:rPr lang="en-US" sz="3200" dirty="0"/>
              <a:t> </a:t>
            </a:r>
            <a:r>
              <a:rPr lang="en-US" sz="3200" dirty="0" smtClean="0"/>
              <a:t>[arXiv:astro-ph/0503399; arXiv:0708.2965; arXiv:0708.2984; arXiv:0901.4637]</a:t>
            </a:r>
            <a:endParaRPr lang="en-US" sz="3200" dirty="0"/>
          </a:p>
          <a:p>
            <a:r>
              <a:rPr lang="en-US" sz="3200" dirty="0"/>
              <a:t>Or, could be </a:t>
            </a:r>
            <a:r>
              <a:rPr lang="en-US" sz="3200" dirty="0" smtClean="0"/>
              <a:t>held up </a:t>
            </a:r>
            <a:r>
              <a:rPr lang="en-US" sz="3200" dirty="0"/>
              <a:t>by </a:t>
            </a:r>
            <a:r>
              <a:rPr lang="en-US" sz="3200" dirty="0" smtClean="0"/>
              <a:t>(internal) magnetic </a:t>
            </a:r>
            <a:r>
              <a:rPr lang="en-US" sz="3200" dirty="0"/>
              <a:t>fields of order 10</a:t>
            </a:r>
            <a:r>
              <a:rPr lang="en-US" sz="3200" baseline="32000" dirty="0"/>
              <a:t>16</a:t>
            </a:r>
            <a:r>
              <a:rPr lang="en-US" sz="3200" dirty="0"/>
              <a:t>G (dependent on configuration and equation of state of star) </a:t>
            </a:r>
            <a:r>
              <a:rPr lang="en-US" sz="3200" dirty="0" smtClean="0"/>
              <a:t>[e.g. </a:t>
            </a:r>
            <a:r>
              <a:rPr lang="en-US" sz="3200" dirty="0" err="1" smtClean="0"/>
              <a:t>arXix:astro-ph</a:t>
            </a:r>
            <a:r>
              <a:rPr lang="en-US" sz="3200" dirty="0" smtClean="0"/>
              <a:t>/9602107, </a:t>
            </a:r>
            <a:r>
              <a:rPr lang="en-US" sz="3200" dirty="0" err="1" smtClean="0"/>
              <a:t>arXiv:gr-qc</a:t>
            </a:r>
            <a:r>
              <a:rPr lang="en-US" sz="3200" dirty="0" smtClean="0"/>
              <a:t>/0206051</a:t>
            </a:r>
            <a:r>
              <a:rPr lang="en-US" sz="3200" dirty="0" smtClean="0"/>
              <a:t>; arXiv:0705.2195; arXiv:0712.2162, arXiv:1204.3781]</a:t>
            </a:r>
            <a:endParaRPr lang="en-US" sz="3200" dirty="0"/>
          </a:p>
          <a:p>
            <a:r>
              <a:rPr lang="en-US" sz="3200" dirty="0" smtClean="0"/>
              <a:t>Horowitz </a:t>
            </a:r>
            <a:r>
              <a:rPr lang="en-US" sz="3200" dirty="0"/>
              <a:t>and </a:t>
            </a:r>
            <a:r>
              <a:rPr lang="en-US" sz="3200" dirty="0" err="1"/>
              <a:t>Kadau</a:t>
            </a:r>
            <a:r>
              <a:rPr lang="en-US" sz="3200" dirty="0"/>
              <a:t> </a:t>
            </a:r>
            <a:r>
              <a:rPr lang="en-US" sz="3200" dirty="0" smtClean="0"/>
              <a:t>[arXiv:0904.1986] suggest </a:t>
            </a:r>
            <a:r>
              <a:rPr lang="en-US" sz="3200" dirty="0"/>
              <a:t>that </a:t>
            </a:r>
            <a:r>
              <a:rPr lang="en-US" sz="3200" dirty="0" smtClean="0"/>
              <a:t>normal </a:t>
            </a:r>
            <a:r>
              <a:rPr lang="en-US" sz="3200" dirty="0"/>
              <a:t>neutron star crusts may sustain </a:t>
            </a:r>
            <a:r>
              <a:rPr lang="en-US" sz="3200" dirty="0" err="1"/>
              <a:t>ellipticities</a:t>
            </a:r>
            <a:r>
              <a:rPr lang="en-US" sz="3200" dirty="0"/>
              <a:t> of up to 10</a:t>
            </a:r>
            <a:r>
              <a:rPr lang="en-US" sz="3200" baseline="32000" dirty="0"/>
              <a:t>-5</a:t>
            </a:r>
            <a:endParaRPr lang="en-US" sz="3200" dirty="0"/>
          </a:p>
          <a:p>
            <a:r>
              <a:rPr lang="en-US" sz="3200" dirty="0"/>
              <a:t>S</a:t>
            </a:r>
            <a:r>
              <a:rPr lang="en-US" sz="3200" dirty="0" smtClean="0"/>
              <a:t>tars </a:t>
            </a:r>
            <a:r>
              <a:rPr lang="en-US" sz="3200" i="1" dirty="0"/>
              <a:t>could</a:t>
            </a:r>
            <a:r>
              <a:rPr lang="en-US" sz="3200" dirty="0"/>
              <a:t> be emitting gravitational waves near currently detectable level, but upper limits alone cannot constrain these various possibilities - stars may just be intrinsically smooth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Bullets">
  <a:themeElements>
    <a:clrScheme name="">
      <a:dk1>
        <a:srgbClr val="FFFF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2700">
              <a:solidFill>
                <a:srgbClr val="000000"/>
              </a:solidFill>
              <a:miter lim="800000"/>
              <a:headEnd type="none" w="med" len="med"/>
              <a:tailEnd type="none" w="med" len="med"/>
            </a14:hiddenLine>
          </a:ext>
        </a:extLst>
      </a:spPr>
      <a:bodyPr lIns="0" tIns="0" rIns="57799" bIns="0"/>
      <a:lstStyle>
        <a:defPPr marL="57150">
          <a:defRPr sz="1400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5778</TotalTime>
  <Pages>0</Pages>
  <Words>4511</Words>
  <Characters>0</Characters>
  <Application>Microsoft Office PowerPoint</Application>
  <PresentationFormat>Custom</PresentationFormat>
  <Lines>0</Lines>
  <Paragraphs>512</Paragraphs>
  <Slides>52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4" baseType="lpstr">
      <vt:lpstr>Gill Sans</vt:lpstr>
      <vt:lpstr>ヒラギノ角ゴ ProN W3</vt:lpstr>
      <vt:lpstr>Courier New</vt:lpstr>
      <vt:lpstr>Lucida Grande</vt:lpstr>
      <vt:lpstr>Apple Symbols</vt:lpstr>
      <vt:lpstr>Times New Roman</vt:lpstr>
      <vt:lpstr>Tahoma</vt:lpstr>
      <vt:lpstr>Times</vt:lpstr>
      <vt:lpstr>Arial</vt:lpstr>
      <vt:lpstr>Helvetica</vt:lpstr>
      <vt:lpstr>Courier</vt:lpstr>
      <vt:lpstr>Title &amp; Bullets</vt:lpstr>
      <vt:lpstr>Gravitational waves from known pulsars: past searches and future prospects</vt:lpstr>
      <vt:lpstr>What are pulsars?</vt:lpstr>
      <vt:lpstr>What are pulsars?</vt:lpstr>
      <vt:lpstr>What are pulsars?</vt:lpstr>
      <vt:lpstr>What are pulsars?</vt:lpstr>
      <vt:lpstr>What are pulsars?</vt:lpstr>
      <vt:lpstr>Gravitational waves from neutron stars</vt:lpstr>
      <vt:lpstr>GWs from neutron stars </vt:lpstr>
      <vt:lpstr>Theoretical expectations</vt:lpstr>
      <vt:lpstr>Pulsars: spin-down limit</vt:lpstr>
      <vt:lpstr>Pulsars: spin-down limit</vt:lpstr>
      <vt:lpstr>PowerPoint Presentation</vt:lpstr>
      <vt:lpstr>Neutron star physics</vt:lpstr>
      <vt:lpstr>Data analysis: model</vt:lpstr>
      <vt:lpstr>Data analysis: model</vt:lpstr>
      <vt:lpstr>Data analysis: model</vt:lpstr>
      <vt:lpstr>Data analysis</vt:lpstr>
      <vt:lpstr>Data analysis</vt:lpstr>
      <vt:lpstr>Data analysis</vt:lpstr>
      <vt:lpstr>Data analysis: method</vt:lpstr>
      <vt:lpstr>Data analysis</vt:lpstr>
      <vt:lpstr>Known pulsar GW search history</vt:lpstr>
      <vt:lpstr>Known pulsar GW search history</vt:lpstr>
      <vt:lpstr>Known pulsar GW search history</vt:lpstr>
      <vt:lpstr>Known pulsar search history</vt:lpstr>
      <vt:lpstr>Gravitational wave detector network</vt:lpstr>
      <vt:lpstr>LVC Science runs</vt:lpstr>
      <vt:lpstr>LIGO Science runs</vt:lpstr>
      <vt:lpstr>Pulsars in LVC searches</vt:lpstr>
      <vt:lpstr>LSC searches</vt:lpstr>
      <vt:lpstr>Searches: S5</vt:lpstr>
      <vt:lpstr>Searches: S5 results</vt:lpstr>
      <vt:lpstr>PowerPoint Presentation</vt:lpstr>
      <vt:lpstr>Searches: S5 results</vt:lpstr>
      <vt:lpstr>Glitching pulsars</vt:lpstr>
      <vt:lpstr>Crab pulsar search</vt:lpstr>
      <vt:lpstr>J0537-6910 and J1952+3252</vt:lpstr>
      <vt:lpstr>Results</vt:lpstr>
      <vt:lpstr>Crab multi-template search</vt:lpstr>
      <vt:lpstr>Crab multi-template search</vt:lpstr>
      <vt:lpstr>Cas A search</vt:lpstr>
      <vt:lpstr>Vela search</vt:lpstr>
      <vt:lpstr>Current search</vt:lpstr>
      <vt:lpstr>New pulsars</vt:lpstr>
      <vt:lpstr>New pulsars</vt:lpstr>
      <vt:lpstr>Prospects for future searches</vt:lpstr>
      <vt:lpstr>Prospects for future searches</vt:lpstr>
      <vt:lpstr>Prospects for future detectors</vt:lpstr>
      <vt:lpstr>Quadrupole constraints </vt:lpstr>
      <vt:lpstr>Quadrupole constraints</vt:lpstr>
      <vt:lpstr>Magnetic field constraints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Searching for gravitational waves from known pulsars</dc:title>
  <dc:creator>Matthew</dc:creator>
  <cp:lastModifiedBy>Matthew</cp:lastModifiedBy>
  <cp:revision>136</cp:revision>
  <dcterms:modified xsi:type="dcterms:W3CDTF">2012-05-11T11:07:23Z</dcterms:modified>
</cp:coreProperties>
</file>