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 showGuides="1">
      <p:cViewPr varScale="1">
        <p:scale>
          <a:sx n="51" d="100"/>
          <a:sy n="51" d="100"/>
        </p:scale>
        <p:origin x="-1520" y="-112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B488A-EA56-A548-928E-5C9A4D90F6DD}" type="datetimeFigureOut">
              <a:rPr lang="en-US" smtClean="0"/>
              <a:t>2/5/13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EBEDA-A18E-2C47-ACB6-F37C8FB86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Size,</a:t>
            </a:r>
            <a:r>
              <a:rPr lang="en-US" baseline="0" dirty="0" smtClean="0"/>
              <a:t> position, and rotation of this image done to match the visible image on the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BEDA-A18E-2C47-ACB6-F37C8FB860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smtClean="0"/>
              <a:t>(VLA in foreground)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BEDA-A18E-2C47-ACB6-F37C8FB860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6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Seeing the Whole Symphony: http://</a:t>
            </a:r>
            <a:r>
              <a:rPr lang="en-US" dirty="0" err="1" smtClean="0"/>
              <a:t>ccnmtl.columbia.edu</a:t>
            </a:r>
            <a:r>
              <a:rPr lang="en-US" dirty="0" smtClean="0"/>
              <a:t>/projects/</a:t>
            </a:r>
            <a:r>
              <a:rPr lang="en-US" dirty="0" err="1" smtClean="0"/>
              <a:t>helfand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60F9E-2817-E24C-BDAC-DC690A97FF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6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748-DE6C-7245-AF14-14DE517AEE4A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F373-9FFE-B044-B104-25231DB5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748-DE6C-7245-AF14-14DE517AEE4A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F373-9FFE-B044-B104-25231DB5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2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748-DE6C-7245-AF14-14DE517AEE4A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F373-9FFE-B044-B104-25231DB5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9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748-DE6C-7245-AF14-14DE517AEE4A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F373-9FFE-B044-B104-25231DB5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0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748-DE6C-7245-AF14-14DE517AEE4A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F373-9FFE-B044-B104-25231DB5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5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748-DE6C-7245-AF14-14DE517AEE4A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F373-9FFE-B044-B104-25231DB5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9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748-DE6C-7245-AF14-14DE517AEE4A}" type="datetimeFigureOut">
              <a:rPr lang="en-US" smtClean="0"/>
              <a:t>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F373-9FFE-B044-B104-25231DB5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5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748-DE6C-7245-AF14-14DE517AEE4A}" type="datetimeFigureOut">
              <a:rPr lang="en-US" smtClean="0"/>
              <a:t>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F373-9FFE-B044-B104-25231DB5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748-DE6C-7245-AF14-14DE517AEE4A}" type="datetimeFigureOut">
              <a:rPr lang="en-US" smtClean="0"/>
              <a:t>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F373-9FFE-B044-B104-25231DB5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748-DE6C-7245-AF14-14DE517AEE4A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F373-9FFE-B044-B104-25231DB5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748-DE6C-7245-AF14-14DE517AEE4A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F373-9FFE-B044-B104-25231DB5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9748-DE6C-7245-AF14-14DE517AEE4A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F373-9FFE-B044-B104-25231DB5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4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Relationship Id="rId3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gif"/><Relationship Id="rId3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gif"/><Relationship Id="rId3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834" y="2184093"/>
            <a:ext cx="715833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2">
                    <a:lumMod val="90000"/>
                  </a:schemeClr>
                </a:solidFill>
                <a:latin typeface="Garamond"/>
                <a:cs typeface="Garamond"/>
              </a:rPr>
              <a:t>Multiwavelength</a:t>
            </a:r>
            <a:r>
              <a:rPr lang="en-US" sz="4800" dirty="0" smtClean="0">
                <a:solidFill>
                  <a:schemeClr val="bg2">
                    <a:lumMod val="90000"/>
                  </a:schemeClr>
                </a:solidFill>
                <a:latin typeface="Garamond"/>
                <a:cs typeface="Garamond"/>
              </a:rPr>
              <a:t> Astronomy:</a:t>
            </a:r>
          </a:p>
          <a:p>
            <a:pPr algn="ctr"/>
            <a:endParaRPr lang="en-US" sz="3600" dirty="0" smtClean="0">
              <a:solidFill>
                <a:schemeClr val="bg2">
                  <a:lumMod val="90000"/>
                </a:schemeClr>
              </a:solidFill>
              <a:latin typeface="Garamond"/>
              <a:cs typeface="Garamond"/>
            </a:endParaRPr>
          </a:p>
          <a:p>
            <a:pPr algn="ctr"/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latin typeface="Garamond"/>
                <a:cs typeface="Garamond"/>
              </a:rPr>
              <a:t>Examples </a:t>
            </a:r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latin typeface="Garamond"/>
                <a:cs typeface="Garamond"/>
              </a:rPr>
              <a:t>of Astronomy Observations </a:t>
            </a:r>
          </a:p>
          <a:p>
            <a:pPr algn="ctr"/>
            <a:r>
              <a:rPr lang="en-US" sz="3600" dirty="0" smtClean="0">
                <a:solidFill>
                  <a:srgbClr val="DDD9C3"/>
                </a:solidFill>
                <a:latin typeface="Garamond"/>
                <a:cs typeface="Garamond"/>
              </a:rPr>
              <a:t>Made with Different Kinds of </a:t>
            </a:r>
            <a:r>
              <a:rPr lang="en-US" sz="3600" dirty="0" smtClean="0">
                <a:solidFill>
                  <a:srgbClr val="DDD9C3"/>
                </a:solidFill>
                <a:latin typeface="Garamond"/>
                <a:cs typeface="Garamond"/>
              </a:rPr>
              <a:t>Light</a:t>
            </a:r>
            <a:endParaRPr lang="en-US" sz="3600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88613"/>
            <a:ext cx="249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90000"/>
                  </a:schemeClr>
                </a:solidFill>
                <a:latin typeface="Garamond"/>
                <a:cs typeface="Garamond"/>
              </a:rPr>
              <a:t>Amber L. Stuver</a:t>
            </a:r>
          </a:p>
          <a:p>
            <a:r>
              <a:rPr lang="en-US" sz="1400" b="1" dirty="0" smtClean="0">
                <a:solidFill>
                  <a:schemeClr val="bg2">
                    <a:lumMod val="90000"/>
                  </a:schemeClr>
                </a:solidFill>
                <a:latin typeface="Garamond"/>
                <a:cs typeface="Garamond"/>
              </a:rPr>
              <a:t>LIGO Livingston Observatory</a:t>
            </a:r>
            <a:endParaRPr lang="en-US" sz="1400" dirty="0">
              <a:solidFill>
                <a:schemeClr val="bg2">
                  <a:lumMod val="90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1115" y="6553610"/>
            <a:ext cx="1622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DDD9C3"/>
                </a:solidFill>
                <a:latin typeface="Garamond"/>
                <a:cs typeface="Garamond"/>
              </a:rPr>
              <a:t>LIGO-</a:t>
            </a:r>
            <a:r>
              <a:rPr lang="en-US" sz="1400" b="1" dirty="0" smtClean="0">
                <a:solidFill>
                  <a:srgbClr val="DDD9C3"/>
                </a:solidFill>
                <a:latin typeface="Garamond"/>
                <a:cs typeface="Garamond"/>
              </a:rPr>
              <a:t>G1200501-v2</a:t>
            </a:r>
            <a:endParaRPr lang="en-US" sz="1400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7493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613px-ESO_Centaurus_A_LABO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22611" r="768" b="18003"/>
          <a:stretch/>
        </p:blipFill>
        <p:spPr bwMode="auto">
          <a:xfrm rot="21480000">
            <a:off x="-271554" y="-307495"/>
            <a:ext cx="9818557" cy="74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1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visi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49" y="1143000"/>
            <a:ext cx="6583101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45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Visible Light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77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5791"/>
            <a:ext cx="4136204" cy="378641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The radio plumes</a:t>
            </a:r>
            <a:b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</a:br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of Cen </a:t>
            </a:r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A </a:t>
            </a:r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are</a:t>
            </a:r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 ~20</a:t>
            </a:r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× the size of the full </a:t>
            </a:r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Moon.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pic>
        <p:nvPicPr>
          <p:cNvPr id="3" name="Picture 2" descr="CentA_si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04" y="0"/>
            <a:ext cx="4550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  <a:latin typeface="Garamond"/>
                <a:cs typeface="Garamond"/>
              </a:rPr>
              <a:t>Multiwavelength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Garamond"/>
                <a:cs typeface="Garamond"/>
              </a:rPr>
              <a:t> Views of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Garamond"/>
                <a:cs typeface="Garamond"/>
              </a:rPr>
              <a:t>Cen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Garamond"/>
                <a:cs typeface="Garamond"/>
              </a:rPr>
              <a:t>A</a:t>
            </a:r>
            <a:endParaRPr lang="en-US" dirty="0">
              <a:solidFill>
                <a:schemeClr val="bg2">
                  <a:lumMod val="90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3" name="Picture 2" descr="Cen_A_multiwavelength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" y="1919971"/>
            <a:ext cx="9105176" cy="46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0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994" y="2153315"/>
            <a:ext cx="7238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DDD9C3"/>
                </a:solidFill>
                <a:latin typeface="Garamond"/>
                <a:cs typeface="Garamond"/>
              </a:rPr>
              <a:t>Venus:</a:t>
            </a:r>
          </a:p>
          <a:p>
            <a:pPr algn="ctr"/>
            <a:endParaRPr lang="en-US" sz="2400" dirty="0" smtClean="0">
              <a:solidFill>
                <a:srgbClr val="DDD9C3"/>
              </a:solidFill>
              <a:latin typeface="Garamond"/>
              <a:cs typeface="Garamond"/>
            </a:endParaRPr>
          </a:p>
          <a:p>
            <a:pPr algn="ctr"/>
            <a:r>
              <a:rPr lang="en-US" sz="3600" dirty="0" smtClean="0">
                <a:solidFill>
                  <a:srgbClr val="DDD9C3"/>
                </a:solidFill>
                <a:latin typeface="Garamond"/>
                <a:cs typeface="Garamond"/>
              </a:rPr>
              <a:t>The Penetrating Power of Different Wavelengths</a:t>
            </a:r>
            <a:endParaRPr lang="en-US" sz="3600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2320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Ultraviolet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65500" cy="4525963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DDD9C3"/>
              </a:solidFill>
              <a:latin typeface="Garamond"/>
              <a:cs typeface="Garamond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Reveals the thick, dense upper atmosphere 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pic>
        <p:nvPicPr>
          <p:cNvPr id="4" name="Picture 3" descr="venus_u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700" y="1340757"/>
            <a:ext cx="4864100" cy="4864100"/>
          </a:xfrm>
          <a:prstGeom prst="rect">
            <a:avLst/>
          </a:prstGeom>
        </p:spPr>
      </p:pic>
      <p:pic>
        <p:nvPicPr>
          <p:cNvPr id="6" name="Picture 5" descr="spectr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4857"/>
            <a:ext cx="9144000" cy="65314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16200000">
            <a:off x="2704274" y="5756874"/>
            <a:ext cx="666934" cy="229033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1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Infrared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043" cy="4525963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DDD9C3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Reveals the clouds of sulfuric acid (dark areas) lower in the atmosphere 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pic>
        <p:nvPicPr>
          <p:cNvPr id="6" name="Picture 5" descr="venus_i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243" y="1353659"/>
            <a:ext cx="3801904" cy="4785681"/>
          </a:xfrm>
          <a:prstGeom prst="rect">
            <a:avLst/>
          </a:prstGeom>
        </p:spPr>
      </p:pic>
      <p:pic>
        <p:nvPicPr>
          <p:cNvPr id="7" name="Picture 6" descr="spectr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4857"/>
            <a:ext cx="9144000" cy="653143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6200000">
            <a:off x="3978640" y="5756874"/>
            <a:ext cx="666934" cy="229033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4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Radio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DDD9C3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Reveals the surface of the planet 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pic>
        <p:nvPicPr>
          <p:cNvPr id="4" name="Picture 3" descr="venus_radi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512093"/>
            <a:ext cx="4468813" cy="4468813"/>
          </a:xfrm>
          <a:prstGeom prst="rect">
            <a:avLst/>
          </a:prstGeom>
        </p:spPr>
      </p:pic>
      <p:pic>
        <p:nvPicPr>
          <p:cNvPr id="5" name="Picture 4" descr="spectr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4857"/>
            <a:ext cx="9144000" cy="65314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6200000">
            <a:off x="7467149" y="5756874"/>
            <a:ext cx="666934" cy="229033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5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994" y="2276426"/>
            <a:ext cx="7238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DDD9C3"/>
                </a:solidFill>
                <a:latin typeface="Garamond"/>
                <a:cs typeface="Garamond"/>
              </a:rPr>
              <a:t>Seeing the Whole Symphony:</a:t>
            </a:r>
          </a:p>
          <a:p>
            <a:pPr algn="ctr"/>
            <a:endParaRPr lang="en-US" sz="2400" dirty="0" smtClean="0">
              <a:solidFill>
                <a:srgbClr val="DDD9C3"/>
              </a:solidFill>
              <a:latin typeface="Garamond"/>
              <a:cs typeface="Garamond"/>
            </a:endParaRPr>
          </a:p>
          <a:p>
            <a:pPr algn="ctr"/>
            <a:r>
              <a:rPr lang="en-US" sz="3600" dirty="0" smtClean="0">
                <a:solidFill>
                  <a:srgbClr val="DDD9C3"/>
                </a:solidFill>
                <a:latin typeface="Garamond"/>
                <a:cs typeface="Garamond"/>
              </a:rPr>
              <a:t>What if each kind of light were an octave of music?</a:t>
            </a:r>
            <a:endParaRPr lang="en-US" sz="3600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30127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de2JoyAstro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39" y="589523"/>
            <a:ext cx="9089136" cy="568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8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Xra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" b="1"/>
          <a:stretch/>
        </p:blipFill>
        <p:spPr>
          <a:xfrm>
            <a:off x="1676400" y="1169450"/>
            <a:ext cx="5791200" cy="568854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45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X-ray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pic>
        <p:nvPicPr>
          <p:cNvPr id="2" name="Picture 1" descr="spectr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71791" y="3198242"/>
            <a:ext cx="6831549" cy="487968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57201" y="5142849"/>
            <a:ext cx="666934" cy="229033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U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143000"/>
            <a:ext cx="5953125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5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Ultraviolet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pic>
        <p:nvPicPr>
          <p:cNvPr id="4" name="Picture 3" descr="spectr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71791" y="3198242"/>
            <a:ext cx="6831549" cy="48796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57201" y="4497390"/>
            <a:ext cx="666934" cy="229033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visi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49" y="1143000"/>
            <a:ext cx="6583101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45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Visible Light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pic>
        <p:nvPicPr>
          <p:cNvPr id="4" name="Picture 3" descr="spectr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71791" y="3198242"/>
            <a:ext cx="6831549" cy="48796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57200" y="4122608"/>
            <a:ext cx="666934" cy="229033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near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73" y="1143000"/>
            <a:ext cx="5567198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5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Near-Infrared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pic>
        <p:nvPicPr>
          <p:cNvPr id="4" name="Picture 3" descr="spectr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71791" y="3198242"/>
            <a:ext cx="6831549" cy="48796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57201" y="3935216"/>
            <a:ext cx="666934" cy="229033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-mid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50" y="1143000"/>
            <a:ext cx="5332299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5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Mid-Infrared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pic>
        <p:nvPicPr>
          <p:cNvPr id="4" name="Picture 3" descr="spectr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71791" y="3198242"/>
            <a:ext cx="6831549" cy="48796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57200" y="3727005"/>
            <a:ext cx="666934" cy="229033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-farI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20" y="1143000"/>
            <a:ext cx="5829759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5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Far-Infrared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pic>
        <p:nvPicPr>
          <p:cNvPr id="4" name="Picture 3" descr="spectr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71791" y="3198242"/>
            <a:ext cx="6831549" cy="48796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57201" y="3581255"/>
            <a:ext cx="666934" cy="229033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-radi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36" y="1143000"/>
            <a:ext cx="6255327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64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DD9C3"/>
                </a:solidFill>
                <a:latin typeface="Garamond"/>
                <a:cs typeface="Garamond"/>
              </a:rPr>
              <a:t>Radio</a:t>
            </a:r>
            <a:endParaRPr lang="en-US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  <p:pic>
        <p:nvPicPr>
          <p:cNvPr id="4" name="Picture 3" descr="spectr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71791" y="3198242"/>
            <a:ext cx="6831549" cy="48796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57200" y="2061303"/>
            <a:ext cx="666934" cy="229033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2994" y="1547522"/>
            <a:ext cx="7238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DDD9C3"/>
                </a:solidFill>
                <a:latin typeface="Garamond"/>
                <a:cs typeface="Garamond"/>
              </a:rPr>
              <a:t>These are all observations of the same object: the galaxy </a:t>
            </a:r>
            <a:r>
              <a:rPr lang="en-US" sz="3600" dirty="0" err="1" smtClean="0">
                <a:solidFill>
                  <a:srgbClr val="DDD9C3"/>
                </a:solidFill>
                <a:latin typeface="Garamond"/>
                <a:cs typeface="Garamond"/>
              </a:rPr>
              <a:t>Centaurus</a:t>
            </a:r>
            <a:r>
              <a:rPr lang="en-US" sz="3600" dirty="0" smtClean="0">
                <a:solidFill>
                  <a:srgbClr val="DDD9C3"/>
                </a:solidFill>
                <a:latin typeface="Garamond"/>
                <a:cs typeface="Garamond"/>
              </a:rPr>
              <a:t> A.</a:t>
            </a:r>
          </a:p>
          <a:p>
            <a:endParaRPr lang="en-US" sz="3600" dirty="0">
              <a:solidFill>
                <a:srgbClr val="DDD9C3"/>
              </a:solidFill>
              <a:latin typeface="Garamond"/>
              <a:cs typeface="Garamond"/>
            </a:endParaRPr>
          </a:p>
          <a:p>
            <a:r>
              <a:rPr lang="en-US" sz="3600" dirty="0" smtClean="0">
                <a:solidFill>
                  <a:srgbClr val="DDD9C3"/>
                </a:solidFill>
                <a:latin typeface="Garamond"/>
                <a:cs typeface="Garamond"/>
              </a:rPr>
              <a:t>When all of these observations are combined, a more complete picture of this galaxy forms…</a:t>
            </a:r>
            <a:endParaRPr lang="en-US" sz="3600" dirty="0">
              <a:solidFill>
                <a:srgbClr val="DDD9C3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5443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181</Words>
  <Application>Microsoft Macintosh PowerPoint</Application>
  <PresentationFormat>On-screen Show (4:3)</PresentationFormat>
  <Paragraphs>41</Paragraphs>
  <Slides>19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X-ray</vt:lpstr>
      <vt:lpstr>Ultraviolet</vt:lpstr>
      <vt:lpstr>Visible Light</vt:lpstr>
      <vt:lpstr>Near-Infrared</vt:lpstr>
      <vt:lpstr>Mid-Infrared</vt:lpstr>
      <vt:lpstr>Far-Infrared</vt:lpstr>
      <vt:lpstr>Radio</vt:lpstr>
      <vt:lpstr>PowerPoint Presentation</vt:lpstr>
      <vt:lpstr>PowerPoint Presentation</vt:lpstr>
      <vt:lpstr>Visible Light</vt:lpstr>
      <vt:lpstr>The radio plumes of Cen A are ~20× the size of the full Moon.</vt:lpstr>
      <vt:lpstr>Multiwavelength Views of Cen A</vt:lpstr>
      <vt:lpstr>PowerPoint Presentation</vt:lpstr>
      <vt:lpstr>Ultraviolet</vt:lpstr>
      <vt:lpstr>Infrared</vt:lpstr>
      <vt:lpstr>Radio</vt:lpstr>
      <vt:lpstr>PowerPoint Presentation</vt:lpstr>
      <vt:lpstr>PowerPoint Presentation</vt:lpstr>
    </vt:vector>
  </TitlesOfParts>
  <Company>LIGO Livingston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Stuver</dc:creator>
  <cp:lastModifiedBy>Amber Stuver</cp:lastModifiedBy>
  <cp:revision>21</cp:revision>
  <dcterms:created xsi:type="dcterms:W3CDTF">2012-03-09T04:46:38Z</dcterms:created>
  <dcterms:modified xsi:type="dcterms:W3CDTF">2013-02-05T23:24:14Z</dcterms:modified>
</cp:coreProperties>
</file>