
<file path=[Content_Types].xml><?xml version="1.0" encoding="utf-8"?>
<Types xmlns="http://schemas.openxmlformats.org/package/2006/content-types">
  <Default Extension="xml" ContentType="application/xml"/>
  <Default Extension="jpeg" ContentType="image/jpeg"/>
  <Default Extension="mp3" ContentType="audio/unknown"/>
  <Default Extension="jpg" ContentType="image/jpeg"/>
  <Default Extension="mpg" ContentType="video/unknown"/>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7" r:id="rId18"/>
    <p:sldId id="272" r:id="rId19"/>
    <p:sldId id="273" r:id="rId20"/>
    <p:sldId id="275" r:id="rId21"/>
    <p:sldId id="276" r:id="rId22"/>
    <p:sldId id="278" r:id="rId23"/>
    <p:sldId id="27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52" d="100"/>
          <a:sy n="52" d="100"/>
        </p:scale>
        <p:origin x="-984" y="-96"/>
      </p:cViewPr>
      <p:guideLst>
        <p:guide orient="horz" pos="2161"/>
        <p:guide pos="343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34B220-FBB7-8B47-BB11-AB81C77882E4}" type="datetimeFigureOut">
              <a:rPr lang="en-US" smtClean="0"/>
              <a:t>4/30/12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722F40-E9BE-3841-B86C-B46E0208BB79}" type="slidenum">
              <a:rPr lang="en-US" smtClean="0"/>
              <a:t>‹#›</a:t>
            </a:fld>
            <a:endParaRPr lang="en-US"/>
          </a:p>
        </p:txBody>
      </p:sp>
    </p:spTree>
    <p:extLst>
      <p:ext uri="{BB962C8B-B14F-4D97-AF65-F5344CB8AC3E}">
        <p14:creationId xmlns:p14="http://schemas.microsoft.com/office/powerpoint/2010/main" val="25792180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699303A-5A2B-F841-9255-D313E57E20D6}" type="slidenum">
              <a:rPr lang="en-US" sz="1200"/>
              <a:pPr/>
              <a:t>18</a:t>
            </a:fld>
            <a:endParaRPr lang="en-US" sz="12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BD6D95A-D252-A843-A27F-D6187A8814BD}" type="slidenum">
              <a:rPr lang="en-US" sz="1200"/>
              <a:pPr/>
              <a:t>19</a:t>
            </a:fld>
            <a:endParaRPr lang="en-US" sz="1200"/>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E061771-6340-564F-B273-2FE2779B94E6}" type="slidenum">
              <a:rPr lang="en-US" sz="1200"/>
              <a:pPr/>
              <a:t>20</a:t>
            </a:fld>
            <a:endParaRPr lang="en-US" sz="1200"/>
          </a:p>
        </p:txBody>
      </p:sp>
      <p:sp>
        <p:nvSpPr>
          <p:cNvPr id="27651" name="Rectangle 1026"/>
          <p:cNvSpPr>
            <a:spLocks noGrp="1" noRot="1" noChangeAspect="1" noChangeArrowheads="1" noTextEdit="1"/>
          </p:cNvSpPr>
          <p:nvPr>
            <p:ph type="sldImg"/>
          </p:nvPr>
        </p:nvSpPr>
        <p:spPr>
          <a:ln/>
        </p:spPr>
      </p:sp>
      <p:sp>
        <p:nvSpPr>
          <p:cNvPr id="2765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B51A3BA-2C87-6442-904B-FA8A33CFBC13}" type="slidenum">
              <a:rPr lang="en-US" sz="1200"/>
              <a:pPr/>
              <a:t>21</a:t>
            </a:fld>
            <a:endParaRPr lang="en-US" sz="120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Make sure to emphasize the LIGO is sensitive to almost all of the sky (including the sky on the other side of the planet) at once and we continually record and archive our data.  This give LIGO the ability to search times in the past that may be of interest.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A5899A-E97A-314E-98FB-282565C3CBD8}" type="datetimeFigureOut">
              <a:rPr lang="en-US" smtClean="0"/>
              <a:t>4/30/12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46053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5899A-E97A-314E-98FB-282565C3CBD8}" type="datetimeFigureOut">
              <a:rPr lang="en-US" smtClean="0"/>
              <a:t>4/30/12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165532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5899A-E97A-314E-98FB-282565C3CBD8}" type="datetimeFigureOut">
              <a:rPr lang="en-US" smtClean="0"/>
              <a:t>4/30/12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1395824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A5899A-E97A-314E-98FB-282565C3CBD8}" type="datetimeFigureOut">
              <a:rPr lang="en-US" smtClean="0"/>
              <a:t>4/30/12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1079151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A5899A-E97A-314E-98FB-282565C3CBD8}" type="datetimeFigureOut">
              <a:rPr lang="en-US" smtClean="0"/>
              <a:t>4/30/12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3446065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A5899A-E97A-314E-98FB-282565C3CBD8}" type="datetimeFigureOut">
              <a:rPr lang="en-US" smtClean="0"/>
              <a:t>4/30/12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144934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A5899A-E97A-314E-98FB-282565C3CBD8}" type="datetimeFigureOut">
              <a:rPr lang="en-US" smtClean="0"/>
              <a:t>4/30/12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376037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A5899A-E97A-314E-98FB-282565C3CBD8}" type="datetimeFigureOut">
              <a:rPr lang="en-US" smtClean="0"/>
              <a:t>4/30/12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3783327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A5899A-E97A-314E-98FB-282565C3CBD8}" type="datetimeFigureOut">
              <a:rPr lang="en-US" smtClean="0"/>
              <a:t>4/30/12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3611385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5899A-E97A-314E-98FB-282565C3CBD8}" type="datetimeFigureOut">
              <a:rPr lang="en-US" smtClean="0"/>
              <a:t>4/30/12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1570226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A5899A-E97A-314E-98FB-282565C3CBD8}" type="datetimeFigureOut">
              <a:rPr lang="en-US" smtClean="0"/>
              <a:t>4/30/12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27A4F6-86DB-674A-B140-265065536CE0}" type="slidenum">
              <a:rPr lang="en-US" smtClean="0"/>
              <a:t>‹#›</a:t>
            </a:fld>
            <a:endParaRPr lang="en-US"/>
          </a:p>
        </p:txBody>
      </p:sp>
    </p:spTree>
    <p:extLst>
      <p:ext uri="{BB962C8B-B14F-4D97-AF65-F5344CB8AC3E}">
        <p14:creationId xmlns:p14="http://schemas.microsoft.com/office/powerpoint/2010/main" val="39225275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5899A-E97A-314E-98FB-282565C3CBD8}" type="datetimeFigureOut">
              <a:rPr lang="en-US" smtClean="0"/>
              <a:t>4/30/12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7A4F6-86DB-674A-B140-265065536CE0}" type="slidenum">
              <a:rPr lang="en-US" smtClean="0"/>
              <a:t>‹#›</a:t>
            </a:fld>
            <a:endParaRPr lang="en-US"/>
          </a:p>
        </p:txBody>
      </p:sp>
    </p:spTree>
    <p:extLst>
      <p:ext uri="{BB962C8B-B14F-4D97-AF65-F5344CB8AC3E}">
        <p14:creationId xmlns:p14="http://schemas.microsoft.com/office/powerpoint/2010/main" val="235160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10.png"/><Relationship Id="rId1" Type="http://schemas.microsoft.com/office/2007/relationships/media" Target="../media/media1.mp3"/><Relationship Id="rId2" Type="http://schemas.openxmlformats.org/officeDocument/2006/relationships/audio" Target="../media/media1.mp3"/></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png"/><Relationship Id="rId1" Type="http://schemas.microsoft.com/office/2007/relationships/media" Target="../media/media2.mov"/><Relationship Id="rId2" Type="http://schemas.openxmlformats.org/officeDocument/2006/relationships/video" Target="../media/media2.mo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3.mpg"/><Relationship Id="rId2" Type="http://schemas.openxmlformats.org/officeDocument/2006/relationships/video" Target="../media/media3.m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solidFill>
                  <a:schemeClr val="bg2"/>
                </a:solidFill>
                <a:latin typeface="Garamond"/>
                <a:cs typeface="Garamond"/>
              </a:rPr>
              <a:t>Multi-messenger Astronomy: Expanding Astronomy's "Senses"</a:t>
            </a:r>
            <a:endParaRPr lang="en-US" b="1" dirty="0">
              <a:solidFill>
                <a:schemeClr val="bg2"/>
              </a:solidFill>
              <a:latin typeface="Garamond"/>
              <a:cs typeface="Garamond"/>
            </a:endParaRPr>
          </a:p>
        </p:txBody>
      </p:sp>
      <p:sp>
        <p:nvSpPr>
          <p:cNvPr id="3" name="Subtitle 2"/>
          <p:cNvSpPr>
            <a:spLocks noGrp="1"/>
          </p:cNvSpPr>
          <p:nvPr>
            <p:ph type="subTitle" idx="1"/>
          </p:nvPr>
        </p:nvSpPr>
        <p:spPr/>
        <p:txBody>
          <a:bodyPr/>
          <a:lstStyle/>
          <a:p>
            <a:r>
              <a:rPr lang="en-US" dirty="0" smtClean="0">
                <a:solidFill>
                  <a:srgbClr val="EEECE1"/>
                </a:solidFill>
                <a:latin typeface="Garamond"/>
                <a:cs typeface="Garamond"/>
              </a:rPr>
              <a:t>Amber L. Stuver</a:t>
            </a:r>
          </a:p>
          <a:p>
            <a:r>
              <a:rPr lang="en-US" dirty="0" smtClean="0">
                <a:solidFill>
                  <a:srgbClr val="EEECE1"/>
                </a:solidFill>
                <a:latin typeface="Garamond"/>
                <a:cs typeface="Garamond"/>
              </a:rPr>
              <a:t>LIGO Livingston Observatory</a:t>
            </a:r>
            <a:endParaRPr lang="en-US" dirty="0">
              <a:solidFill>
                <a:srgbClr val="EEECE1"/>
              </a:solidFill>
              <a:latin typeface="Garamond"/>
              <a:cs typeface="Garamond"/>
            </a:endParaRPr>
          </a:p>
        </p:txBody>
      </p:sp>
    </p:spTree>
    <p:extLst>
      <p:ext uri="{BB962C8B-B14F-4D97-AF65-F5344CB8AC3E}">
        <p14:creationId xmlns:p14="http://schemas.microsoft.com/office/powerpoint/2010/main" val="309856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radio.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336" y="1143000"/>
            <a:ext cx="6255327" cy="5715000"/>
          </a:xfrm>
          <a:prstGeom prst="rect">
            <a:avLst/>
          </a:prstGeom>
        </p:spPr>
      </p:pic>
      <p:sp>
        <p:nvSpPr>
          <p:cNvPr id="3" name="Title 2"/>
          <p:cNvSpPr>
            <a:spLocks noGrp="1"/>
          </p:cNvSpPr>
          <p:nvPr>
            <p:ph type="title"/>
          </p:nvPr>
        </p:nvSpPr>
        <p:spPr>
          <a:xfrm>
            <a:off x="457200" y="55649"/>
            <a:ext cx="8229600" cy="1143000"/>
          </a:xfrm>
        </p:spPr>
        <p:txBody>
          <a:bodyPr/>
          <a:lstStyle/>
          <a:p>
            <a:r>
              <a:rPr lang="en-US" dirty="0" smtClean="0">
                <a:solidFill>
                  <a:srgbClr val="EEECE1"/>
                </a:solidFill>
                <a:latin typeface="Garamond"/>
                <a:cs typeface="Garamond"/>
              </a:rPr>
              <a:t>Radio</a:t>
            </a:r>
            <a:endParaRPr lang="en-US" dirty="0">
              <a:solidFill>
                <a:srgbClr val="EEECE1"/>
              </a:solidFill>
              <a:latin typeface="Garamond"/>
              <a:cs typeface="Garamond"/>
            </a:endParaRPr>
          </a:p>
        </p:txBody>
      </p:sp>
    </p:spTree>
    <p:extLst>
      <p:ext uri="{BB962C8B-B14F-4D97-AF65-F5344CB8AC3E}">
        <p14:creationId xmlns:p14="http://schemas.microsoft.com/office/powerpoint/2010/main" val="177983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2994" y="1547522"/>
            <a:ext cx="7238012" cy="3416320"/>
          </a:xfrm>
          <a:prstGeom prst="rect">
            <a:avLst/>
          </a:prstGeom>
          <a:noFill/>
        </p:spPr>
        <p:txBody>
          <a:bodyPr wrap="square" rtlCol="0">
            <a:spAutoFit/>
          </a:bodyPr>
          <a:lstStyle/>
          <a:p>
            <a:r>
              <a:rPr lang="en-US" sz="3600" dirty="0" smtClean="0">
                <a:solidFill>
                  <a:srgbClr val="EEECE1"/>
                </a:solidFill>
                <a:latin typeface="Garamond"/>
                <a:cs typeface="Garamond"/>
              </a:rPr>
              <a:t>These are all observations of the same object: the galaxy </a:t>
            </a:r>
            <a:r>
              <a:rPr lang="en-US" sz="3600" dirty="0" err="1" smtClean="0">
                <a:solidFill>
                  <a:srgbClr val="EEECE1"/>
                </a:solidFill>
                <a:latin typeface="Garamond"/>
                <a:cs typeface="Garamond"/>
              </a:rPr>
              <a:t>Centaurus</a:t>
            </a:r>
            <a:r>
              <a:rPr lang="en-US" sz="3600" dirty="0" smtClean="0">
                <a:solidFill>
                  <a:srgbClr val="EEECE1"/>
                </a:solidFill>
                <a:latin typeface="Garamond"/>
                <a:cs typeface="Garamond"/>
              </a:rPr>
              <a:t> A.</a:t>
            </a:r>
          </a:p>
          <a:p>
            <a:endParaRPr lang="en-US" sz="3600" dirty="0">
              <a:solidFill>
                <a:srgbClr val="EEECE1"/>
              </a:solidFill>
              <a:latin typeface="Garamond"/>
              <a:cs typeface="Garamond"/>
            </a:endParaRPr>
          </a:p>
          <a:p>
            <a:r>
              <a:rPr lang="en-US" sz="3600" dirty="0" smtClean="0">
                <a:solidFill>
                  <a:srgbClr val="EEECE1"/>
                </a:solidFill>
                <a:latin typeface="Garamond"/>
                <a:cs typeface="Garamond"/>
              </a:rPr>
              <a:t>When all of these observations are combined, a more complete picture of this galaxy forms…</a:t>
            </a:r>
            <a:endParaRPr lang="en-US" sz="3600" dirty="0">
              <a:solidFill>
                <a:srgbClr val="EEECE1"/>
              </a:solidFill>
              <a:latin typeface="Garamond"/>
              <a:cs typeface="Garamond"/>
            </a:endParaRPr>
          </a:p>
        </p:txBody>
      </p:sp>
    </p:spTree>
    <p:extLst>
      <p:ext uri="{BB962C8B-B14F-4D97-AF65-F5344CB8AC3E}">
        <p14:creationId xmlns:p14="http://schemas.microsoft.com/office/powerpoint/2010/main" val="181333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613px-ESO_Centaurus_A_LABOCA"/>
          <p:cNvPicPr>
            <a:picLocks noChangeAspect="1" noChangeArrowheads="1"/>
          </p:cNvPicPr>
          <p:nvPr/>
        </p:nvPicPr>
        <p:blipFill>
          <a:blip r:embed="rId2">
            <a:extLst>
              <a:ext uri="{28A0092B-C50C-407E-A947-70E740481C1C}">
                <a14:useLocalDpi xmlns:a14="http://schemas.microsoft.com/office/drawing/2010/main" val="0"/>
              </a:ext>
            </a:extLst>
          </a:blip>
          <a:srcRect l="32300" t="30051" r="8809" b="18030"/>
          <a:stretch>
            <a:fillRect/>
          </a:stretch>
        </p:blipFill>
        <p:spPr bwMode="auto">
          <a:xfrm>
            <a:off x="1256915" y="582153"/>
            <a:ext cx="663334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2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visib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449" y="573088"/>
            <a:ext cx="6583101" cy="5715000"/>
          </a:xfrm>
          <a:prstGeom prst="rect">
            <a:avLst/>
          </a:prstGeom>
        </p:spPr>
      </p:pic>
      <p:sp>
        <p:nvSpPr>
          <p:cNvPr id="3" name="Title 2"/>
          <p:cNvSpPr>
            <a:spLocks noGrp="1"/>
          </p:cNvSpPr>
          <p:nvPr>
            <p:ph type="title"/>
          </p:nvPr>
        </p:nvSpPr>
        <p:spPr>
          <a:xfrm>
            <a:off x="-3520546" y="2873376"/>
            <a:ext cx="8229600" cy="1143000"/>
          </a:xfrm>
        </p:spPr>
        <p:txBody>
          <a:bodyPr>
            <a:scene3d>
              <a:camera prst="orthographicFront">
                <a:rot lat="0" lon="0" rev="5400000"/>
              </a:camera>
              <a:lightRig rig="threePt" dir="t"/>
            </a:scene3d>
          </a:bodyPr>
          <a:lstStyle/>
          <a:p>
            <a:r>
              <a:rPr lang="en-US" dirty="0" smtClean="0">
                <a:solidFill>
                  <a:srgbClr val="EEECE1"/>
                </a:solidFill>
                <a:latin typeface="Garamond"/>
                <a:cs typeface="Garamond"/>
              </a:rPr>
              <a:t>Visible Light</a:t>
            </a:r>
            <a:endParaRPr lang="en-US" dirty="0">
              <a:solidFill>
                <a:srgbClr val="EEECE1"/>
              </a:solidFill>
              <a:latin typeface="Garamond"/>
              <a:cs typeface="Garamond"/>
            </a:endParaRPr>
          </a:p>
        </p:txBody>
      </p:sp>
    </p:spTree>
    <p:extLst>
      <p:ext uri="{BB962C8B-B14F-4D97-AF65-F5344CB8AC3E}">
        <p14:creationId xmlns:p14="http://schemas.microsoft.com/office/powerpoint/2010/main" val="241009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440893"/>
          </a:xfrm>
        </p:spPr>
        <p:txBody>
          <a:bodyPr>
            <a:normAutofit/>
          </a:bodyPr>
          <a:lstStyle/>
          <a:p>
            <a:r>
              <a:rPr lang="en-US" dirty="0" smtClean="0">
                <a:solidFill>
                  <a:srgbClr val="EEECE1"/>
                </a:solidFill>
                <a:latin typeface="Garamond"/>
                <a:cs typeface="Garamond"/>
              </a:rPr>
              <a:t>What would music sound like if limited to specific octaves?</a:t>
            </a:r>
            <a:endParaRPr lang="en-US" dirty="0">
              <a:solidFill>
                <a:srgbClr val="EEECE1"/>
              </a:solidFill>
              <a:latin typeface="Garamond"/>
              <a:cs typeface="Garamond"/>
            </a:endParaRPr>
          </a:p>
        </p:txBody>
      </p:sp>
      <p:pic>
        <p:nvPicPr>
          <p:cNvPr id="3" name="Ode2JoyAstr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80738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3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de2JoyAstr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582669"/>
            <a:ext cx="9108258" cy="5692661"/>
          </a:xfrm>
          <a:prstGeom prst="rect">
            <a:avLst/>
          </a:prstGeom>
        </p:spPr>
      </p:pic>
    </p:spTree>
    <p:extLst>
      <p:ext uri="{BB962C8B-B14F-4D97-AF65-F5344CB8AC3E}">
        <p14:creationId xmlns:p14="http://schemas.microsoft.com/office/powerpoint/2010/main" val="3019171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Garamond"/>
                <a:cs typeface="Garamond"/>
              </a:rPr>
              <a:t>Neutrinos</a:t>
            </a:r>
            <a:endParaRPr lang="en-US" dirty="0">
              <a:solidFill>
                <a:schemeClr val="bg1"/>
              </a:solidFill>
              <a:latin typeface="Garamond"/>
              <a:cs typeface="Garamond"/>
            </a:endParaRPr>
          </a:p>
        </p:txBody>
      </p:sp>
      <p:sp>
        <p:nvSpPr>
          <p:cNvPr id="3" name="Content Placeholder 2"/>
          <p:cNvSpPr>
            <a:spLocks noGrp="1"/>
          </p:cNvSpPr>
          <p:nvPr>
            <p:ph idx="1"/>
          </p:nvPr>
        </p:nvSpPr>
        <p:spPr/>
        <p:txBody>
          <a:bodyPr>
            <a:normAutofit lnSpcReduction="10000"/>
          </a:bodyPr>
          <a:lstStyle/>
          <a:p>
            <a:r>
              <a:rPr lang="en-US" dirty="0" smtClean="0">
                <a:solidFill>
                  <a:srgbClr val="FFFFFF"/>
                </a:solidFill>
                <a:latin typeface="Garamond"/>
                <a:cs typeface="Garamond"/>
              </a:rPr>
              <a:t>Are essentially massless particles, without charge, and travel at the “speed of light”</a:t>
            </a:r>
          </a:p>
          <a:p>
            <a:r>
              <a:rPr lang="en-US" dirty="0" smtClean="0">
                <a:solidFill>
                  <a:srgbClr val="FFFFFF"/>
                </a:solidFill>
                <a:latin typeface="Garamond"/>
                <a:cs typeface="Garamond"/>
              </a:rPr>
              <a:t>So weakly interact with matter they can travel through it unchanged</a:t>
            </a:r>
          </a:p>
          <a:p>
            <a:r>
              <a:rPr lang="en-US" dirty="0" smtClean="0">
                <a:solidFill>
                  <a:srgbClr val="FFFFFF"/>
                </a:solidFill>
                <a:latin typeface="Garamond"/>
                <a:cs typeface="Garamond"/>
              </a:rPr>
              <a:t>Are produced by nuclear reactions including those in stars</a:t>
            </a:r>
          </a:p>
          <a:p>
            <a:r>
              <a:rPr lang="en-US" dirty="0" smtClean="0">
                <a:solidFill>
                  <a:srgbClr val="FFFFFF"/>
                </a:solidFill>
                <a:latin typeface="Garamond"/>
                <a:cs typeface="Garamond"/>
              </a:rPr>
              <a:t>The detection of neutrinos has already led to discoveries about supernovas (more on this later). </a:t>
            </a:r>
          </a:p>
          <a:p>
            <a:endParaRPr lang="en-US" dirty="0" smtClean="0">
              <a:solidFill>
                <a:srgbClr val="EEECE1"/>
              </a:solidFill>
              <a:latin typeface="Garamond"/>
              <a:cs typeface="Garamond"/>
            </a:endParaRPr>
          </a:p>
          <a:p>
            <a:endParaRPr lang="en-US" dirty="0">
              <a:solidFill>
                <a:srgbClr val="EEECE1"/>
              </a:solidFill>
              <a:latin typeface="Garamond"/>
              <a:cs typeface="Garamond"/>
            </a:endParaRPr>
          </a:p>
        </p:txBody>
      </p:sp>
    </p:spTree>
    <p:extLst>
      <p:ext uri="{BB962C8B-B14F-4D97-AF65-F5344CB8AC3E}">
        <p14:creationId xmlns:p14="http://schemas.microsoft.com/office/powerpoint/2010/main" val="192137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8905"/>
            <a:ext cx="8229600" cy="1143000"/>
          </a:xfrm>
        </p:spPr>
        <p:txBody>
          <a:bodyPr>
            <a:normAutofit/>
          </a:bodyPr>
          <a:lstStyle/>
          <a:p>
            <a:r>
              <a:rPr lang="en-US" dirty="0" err="1" smtClean="0">
                <a:solidFill>
                  <a:srgbClr val="FFFFFF"/>
                </a:solidFill>
                <a:latin typeface="Garamond"/>
                <a:cs typeface="Garamond"/>
              </a:rPr>
              <a:t>IceCube</a:t>
            </a:r>
            <a:r>
              <a:rPr lang="en-US" dirty="0" smtClean="0">
                <a:solidFill>
                  <a:srgbClr val="FFFFFF"/>
                </a:solidFill>
                <a:latin typeface="Garamond"/>
                <a:cs typeface="Garamond"/>
              </a:rPr>
              <a:t> Neutrino Observatory</a:t>
            </a:r>
            <a:endParaRPr lang="en-US" dirty="0">
              <a:solidFill>
                <a:srgbClr val="EEECE1"/>
              </a:solidFill>
              <a:latin typeface="Garamond"/>
              <a:cs typeface="Garamond"/>
            </a:endParaRPr>
          </a:p>
        </p:txBody>
      </p:sp>
      <p:pic>
        <p:nvPicPr>
          <p:cNvPr id="4" name="Picture 3" descr="IceCube-schem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037" y="1261905"/>
            <a:ext cx="6755101" cy="5468255"/>
          </a:xfrm>
          <a:prstGeom prst="rect">
            <a:avLst/>
          </a:prstGeom>
        </p:spPr>
      </p:pic>
    </p:spTree>
    <p:extLst>
      <p:ext uri="{BB962C8B-B14F-4D97-AF65-F5344CB8AC3E}">
        <p14:creationId xmlns:p14="http://schemas.microsoft.com/office/powerpoint/2010/main" val="180566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7"/>
          <p:cNvSpPr>
            <a:spLocks noChangeArrowheads="1"/>
          </p:cNvSpPr>
          <p:nvPr/>
        </p:nvSpPr>
        <p:spPr bwMode="auto">
          <a:xfrm>
            <a:off x="954088" y="421421"/>
            <a:ext cx="7239000" cy="83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a:r>
              <a:rPr lang="en-US" sz="4400" dirty="0" smtClean="0">
                <a:solidFill>
                  <a:schemeClr val="tx2"/>
                </a:solidFill>
                <a:latin typeface="Garamond"/>
                <a:cs typeface="Garamond"/>
              </a:rPr>
              <a:t>Newton’s </a:t>
            </a:r>
            <a:r>
              <a:rPr lang="en-US" sz="4400" dirty="0">
                <a:solidFill>
                  <a:schemeClr val="tx2"/>
                </a:solidFill>
                <a:latin typeface="Garamond"/>
                <a:cs typeface="Garamond"/>
              </a:rPr>
              <a:t>Gravity</a:t>
            </a:r>
          </a:p>
        </p:txBody>
      </p:sp>
      <p:pic>
        <p:nvPicPr>
          <p:cNvPr id="18435" name="Picture 8" descr="NEWTONA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657600"/>
            <a:ext cx="42672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52600"/>
            <a:ext cx="1701800"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81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4105"/>
                                        </p:tgtEl>
                                        <p:attrNameLst>
                                          <p:attrName>style.visibility</p:attrName>
                                        </p:attrNameLst>
                                      </p:cBhvr>
                                      <p:to>
                                        <p:strVal val="visible"/>
                                      </p:to>
                                    </p:set>
                                    <p:anim calcmode="lin" valueType="num">
                                      <p:cBhvr additive="base">
                                        <p:cTn id="7" dur="500" fill="hold"/>
                                        <p:tgtEl>
                                          <p:spTgt spid="4105"/>
                                        </p:tgtEl>
                                        <p:attrNameLst>
                                          <p:attrName>ppt_x</p:attrName>
                                        </p:attrNameLst>
                                      </p:cBhvr>
                                      <p:tavLst>
                                        <p:tav tm="0">
                                          <p:val>
                                            <p:strVal val="#ppt_x"/>
                                          </p:val>
                                        </p:tav>
                                        <p:tav tm="100000">
                                          <p:val>
                                            <p:strVal val="#ppt_x"/>
                                          </p:val>
                                        </p:tav>
                                      </p:tavLst>
                                    </p:anim>
                                    <p:anim calcmode="lin" valueType="num">
                                      <p:cBhvr additive="base">
                                        <p:cTn id="8" dur="500" fill="hold"/>
                                        <p:tgtEl>
                                          <p:spTgt spid="41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952500" y="434411"/>
            <a:ext cx="7239000" cy="810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a:r>
              <a:rPr lang="en-US" sz="4400" dirty="0" smtClean="0">
                <a:solidFill>
                  <a:schemeClr val="tx2"/>
                </a:solidFill>
                <a:latin typeface="Garamond"/>
                <a:cs typeface="Garamond"/>
              </a:rPr>
              <a:t>Einstein’s </a:t>
            </a:r>
            <a:r>
              <a:rPr lang="en-US" sz="4400" dirty="0">
                <a:solidFill>
                  <a:schemeClr val="tx2"/>
                </a:solidFill>
                <a:latin typeface="Garamond"/>
                <a:cs typeface="Garamond"/>
              </a:rPr>
              <a:t>Gravity</a:t>
            </a:r>
          </a:p>
        </p:txBody>
      </p:sp>
      <p:sp>
        <p:nvSpPr>
          <p:cNvPr id="20483" name="Rectangle 3"/>
          <p:cNvSpPr>
            <a:spLocks noChangeArrowheads="1"/>
          </p:cNvSpPr>
          <p:nvPr/>
        </p:nvSpPr>
        <p:spPr bwMode="auto">
          <a:xfrm>
            <a:off x="685800" y="1748522"/>
            <a:ext cx="7772400" cy="434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Bef>
                <a:spcPct val="20000"/>
              </a:spcBef>
              <a:buClr>
                <a:schemeClr val="tx1"/>
              </a:buClr>
              <a:buSzPct val="75000"/>
            </a:pPr>
            <a:r>
              <a:rPr lang="en-US" sz="2600" dirty="0">
                <a:latin typeface="Garamond"/>
                <a:cs typeface="Garamond"/>
              </a:rPr>
              <a:t>Nothing in the universe can travel faster than the speed of light, including information on the distribution of mass.</a:t>
            </a:r>
          </a:p>
        </p:txBody>
      </p:sp>
      <p:pic>
        <p:nvPicPr>
          <p:cNvPr id="20484" name="Picture 4" descr="curv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3352800"/>
            <a:ext cx="76962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96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chineryofheave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61" y="0"/>
            <a:ext cx="8632678" cy="6867775"/>
          </a:xfrm>
          <a:prstGeom prst="rect">
            <a:avLst/>
          </a:prstGeom>
        </p:spPr>
      </p:pic>
    </p:spTree>
    <p:extLst>
      <p:ext uri="{BB962C8B-B14F-4D97-AF65-F5344CB8AC3E}">
        <p14:creationId xmlns:p14="http://schemas.microsoft.com/office/powerpoint/2010/main" val="425673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954088" y="448142"/>
            <a:ext cx="7239000" cy="78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a:r>
              <a:rPr lang="en-US" sz="4400" dirty="0">
                <a:solidFill>
                  <a:schemeClr val="tx2"/>
                </a:solidFill>
                <a:latin typeface="Garamond"/>
                <a:cs typeface="Garamond"/>
              </a:rPr>
              <a:t>The LIGO Observatories</a:t>
            </a:r>
          </a:p>
        </p:txBody>
      </p:sp>
      <p:pic>
        <p:nvPicPr>
          <p:cNvPr id="26627" name="Picture 3" descr="LLOaeri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0735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p:cNvSpPr txBox="1">
            <a:spLocks noChangeArrowheads="1"/>
          </p:cNvSpPr>
          <p:nvPr/>
        </p:nvSpPr>
        <p:spPr bwMode="auto">
          <a:xfrm>
            <a:off x="4953000" y="1948190"/>
            <a:ext cx="403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dirty="0">
                <a:latin typeface="Garamond"/>
                <a:cs typeface="Garamond"/>
              </a:rPr>
              <a:t>Livingston, Louisiana</a:t>
            </a:r>
          </a:p>
        </p:txBody>
      </p:sp>
      <p:sp>
        <p:nvSpPr>
          <p:cNvPr id="26629" name="Text Box 5"/>
          <p:cNvSpPr txBox="1">
            <a:spLocks noChangeArrowheads="1"/>
          </p:cNvSpPr>
          <p:nvPr/>
        </p:nvSpPr>
        <p:spPr bwMode="auto">
          <a:xfrm>
            <a:off x="263908" y="5560367"/>
            <a:ext cx="320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dirty="0">
                <a:latin typeface="Garamond"/>
                <a:cs typeface="Garamond"/>
              </a:rPr>
              <a:t>Hanford, Washington</a:t>
            </a:r>
          </a:p>
        </p:txBody>
      </p:sp>
      <p:sp>
        <p:nvSpPr>
          <p:cNvPr id="26630" name="Line 6"/>
          <p:cNvSpPr>
            <a:spLocks noChangeShapeType="1"/>
          </p:cNvSpPr>
          <p:nvPr/>
        </p:nvSpPr>
        <p:spPr bwMode="auto">
          <a:xfrm flipH="1">
            <a:off x="4152900" y="2209800"/>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631" name="Line 7"/>
          <p:cNvSpPr>
            <a:spLocks noChangeShapeType="1"/>
          </p:cNvSpPr>
          <p:nvPr/>
        </p:nvSpPr>
        <p:spPr bwMode="auto">
          <a:xfrm>
            <a:off x="2971800" y="5791200"/>
            <a:ext cx="609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6632" name="Picture 8" descr="bothar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2854325"/>
            <a:ext cx="5478462"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73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954088" y="426163"/>
            <a:ext cx="7239000" cy="827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a:r>
              <a:rPr lang="en-US" sz="4400" dirty="0" smtClean="0">
                <a:solidFill>
                  <a:schemeClr val="tx2"/>
                </a:solidFill>
                <a:latin typeface="Garamond"/>
                <a:cs typeface="Garamond"/>
              </a:rPr>
              <a:t>Gravitational-Wave </a:t>
            </a:r>
            <a:r>
              <a:rPr lang="en-US" sz="4400" dirty="0">
                <a:solidFill>
                  <a:schemeClr val="tx2"/>
                </a:solidFill>
                <a:latin typeface="Garamond"/>
                <a:cs typeface="Garamond"/>
              </a:rPr>
              <a:t>Astronomy</a:t>
            </a:r>
          </a:p>
        </p:txBody>
      </p:sp>
      <p:sp>
        <p:nvSpPr>
          <p:cNvPr id="28675" name="Rectangle 3"/>
          <p:cNvSpPr>
            <a:spLocks noChangeArrowheads="1"/>
          </p:cNvSpPr>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spcBef>
                <a:spcPct val="20000"/>
              </a:spcBef>
              <a:buClr>
                <a:schemeClr val="tx1"/>
              </a:buClr>
              <a:buSzPct val="75000"/>
              <a:buFont typeface="Monotype Sorts" charset="0"/>
              <a:buChar char="l"/>
            </a:pPr>
            <a:r>
              <a:rPr lang="en-US" sz="2800" dirty="0">
                <a:latin typeface="Garamond"/>
                <a:cs typeface="Garamond"/>
              </a:rPr>
              <a:t>The physics of the system that produced the gravitational wave is encoded in the wave itself.</a:t>
            </a:r>
          </a:p>
          <a:p>
            <a:pPr marL="342900" indent="-342900">
              <a:spcBef>
                <a:spcPct val="20000"/>
              </a:spcBef>
              <a:buClr>
                <a:schemeClr val="tx1"/>
              </a:buClr>
              <a:buSzPct val="75000"/>
              <a:buFont typeface="Monotype Sorts" charset="0"/>
              <a:buChar char="l"/>
            </a:pPr>
            <a:r>
              <a:rPr lang="en-US" sz="2800" dirty="0">
                <a:solidFill>
                  <a:srgbClr val="FB0909"/>
                </a:solidFill>
                <a:latin typeface="Garamond"/>
                <a:cs typeface="Garamond"/>
              </a:rPr>
              <a:t>The universe is transparent to gravitational waves.</a:t>
            </a:r>
            <a:endParaRPr lang="en-US" sz="2800" dirty="0">
              <a:latin typeface="Garamond"/>
              <a:cs typeface="Garamond"/>
            </a:endParaRPr>
          </a:p>
          <a:p>
            <a:pPr marL="342900" indent="-342900">
              <a:spcBef>
                <a:spcPct val="20000"/>
              </a:spcBef>
              <a:buClr>
                <a:schemeClr val="tx1"/>
              </a:buClr>
              <a:buSzPct val="75000"/>
              <a:buFont typeface="Monotype Sorts" charset="0"/>
              <a:buChar char="l"/>
            </a:pPr>
            <a:r>
              <a:rPr lang="en-US" sz="2800" dirty="0">
                <a:latin typeface="Garamond"/>
                <a:cs typeface="Garamond"/>
              </a:rPr>
              <a:t>Will be able to see the universe as never before:</a:t>
            </a:r>
          </a:p>
          <a:p>
            <a:pPr marL="742950" lvl="1" indent="-285750">
              <a:spcBef>
                <a:spcPct val="20000"/>
              </a:spcBef>
              <a:buClr>
                <a:schemeClr val="tx1"/>
              </a:buClr>
              <a:buSzPct val="100000"/>
              <a:buFontTx/>
              <a:buChar char="»"/>
            </a:pPr>
            <a:r>
              <a:rPr lang="en-US" sz="2800" dirty="0">
                <a:latin typeface="Garamond"/>
                <a:cs typeface="Garamond"/>
              </a:rPr>
              <a:t>The earliest moments of after the Big Bang</a:t>
            </a:r>
          </a:p>
          <a:p>
            <a:pPr marL="742950" lvl="1" indent="-285750">
              <a:spcBef>
                <a:spcPct val="20000"/>
              </a:spcBef>
              <a:buClr>
                <a:schemeClr val="tx1"/>
              </a:buClr>
              <a:buSzPct val="100000"/>
              <a:buFontTx/>
              <a:buChar char="»"/>
            </a:pPr>
            <a:r>
              <a:rPr lang="en-US" sz="2800" dirty="0">
                <a:latin typeface="Garamond"/>
                <a:cs typeface="Garamond"/>
              </a:rPr>
              <a:t>Systems that are not light producing</a:t>
            </a:r>
          </a:p>
          <a:p>
            <a:pPr marL="742950" lvl="1" indent="-285750">
              <a:spcBef>
                <a:spcPct val="20000"/>
              </a:spcBef>
              <a:buClr>
                <a:schemeClr val="tx1"/>
              </a:buClr>
              <a:buSzPct val="100000"/>
              <a:buFontTx/>
              <a:buChar char="»"/>
            </a:pPr>
            <a:r>
              <a:rPr lang="en-US" sz="2800" dirty="0">
                <a:latin typeface="Garamond"/>
                <a:cs typeface="Garamond"/>
              </a:rPr>
              <a:t>Systems that are otherwise obscured</a:t>
            </a:r>
          </a:p>
          <a:p>
            <a:pPr marL="742950" lvl="1" indent="-285750">
              <a:spcBef>
                <a:spcPct val="20000"/>
              </a:spcBef>
              <a:buClr>
                <a:schemeClr val="tx1"/>
              </a:buClr>
              <a:buSzPct val="100000"/>
              <a:buFontTx/>
              <a:buChar char="»"/>
            </a:pPr>
            <a:r>
              <a:rPr lang="en-US" sz="2800" dirty="0">
                <a:latin typeface="Garamond"/>
                <a:cs typeface="Garamond"/>
              </a:rPr>
              <a:t>The unexpected…</a:t>
            </a:r>
          </a:p>
        </p:txBody>
      </p:sp>
    </p:spTree>
    <p:extLst>
      <p:ext uri="{BB962C8B-B14F-4D97-AF65-F5344CB8AC3E}">
        <p14:creationId xmlns:p14="http://schemas.microsoft.com/office/powerpoint/2010/main" val="359818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EEECE1"/>
                </a:solidFill>
                <a:latin typeface="Garamond"/>
                <a:cs typeface="Garamond"/>
              </a:rPr>
              <a:t>Case Study: Core Collapse Supernova</a:t>
            </a:r>
            <a:endParaRPr lang="en-US" dirty="0">
              <a:solidFill>
                <a:srgbClr val="EEECE1"/>
              </a:solidFill>
              <a:latin typeface="Garamond"/>
              <a:cs typeface="Garamond"/>
            </a:endParaRPr>
          </a:p>
        </p:txBody>
      </p:sp>
      <p:pic>
        <p:nvPicPr>
          <p:cNvPr id="4" name="collapse_v2.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7335" y="1417638"/>
            <a:ext cx="7692506" cy="5128337"/>
          </a:xfrm>
          <a:prstGeom prst="rect">
            <a:avLst/>
          </a:prstGeom>
        </p:spPr>
      </p:pic>
    </p:spTree>
    <p:extLst>
      <p:ext uri="{BB962C8B-B14F-4D97-AF65-F5344CB8AC3E}">
        <p14:creationId xmlns:p14="http://schemas.microsoft.com/office/powerpoint/2010/main" val="33403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EEECE1"/>
                </a:solidFill>
                <a:latin typeface="Garamond"/>
                <a:cs typeface="Garamond"/>
              </a:rPr>
              <a:t>Abstract</a:t>
            </a:r>
            <a:endParaRPr lang="en-US" dirty="0">
              <a:solidFill>
                <a:schemeClr val="bg2"/>
              </a:solidFill>
              <a:latin typeface="Garamond"/>
              <a:cs typeface="Garamond"/>
            </a:endParaRPr>
          </a:p>
        </p:txBody>
      </p:sp>
      <p:sp>
        <p:nvSpPr>
          <p:cNvPr id="3" name="Content Placeholder 2"/>
          <p:cNvSpPr>
            <a:spLocks noGrp="1"/>
          </p:cNvSpPr>
          <p:nvPr>
            <p:ph idx="1"/>
          </p:nvPr>
        </p:nvSpPr>
        <p:spPr>
          <a:xfrm>
            <a:off x="457200" y="1781650"/>
            <a:ext cx="8229600" cy="4525963"/>
          </a:xfrm>
        </p:spPr>
        <p:txBody>
          <a:bodyPr>
            <a:normAutofit fontScale="70000" lnSpcReduction="20000"/>
          </a:bodyPr>
          <a:lstStyle/>
          <a:p>
            <a:pPr marL="0" indent="0">
              <a:buNone/>
            </a:pPr>
            <a:r>
              <a:rPr lang="en-US" sz="3400" dirty="0" smtClean="0">
                <a:solidFill>
                  <a:srgbClr val="EEECE1"/>
                </a:solidFill>
                <a:latin typeface="Garamond"/>
                <a:cs typeface="Garamond"/>
              </a:rPr>
              <a:t>Every time humans have looked at the Universe in a new way, we have found something that was unexpected that revolutionized our understanding of the Universe. Light has been the primary tool for doing astronomy since ancient times. Only recently have other ways of looking at the Universe become available, notably neutrinos and gravitational waves. Observing the Universe with different media is a growing field of astronomy called multi-messenger astronomy. This conversation will describe how astronomy revolutionized how we see the Universe and how multi-messenger astronomy will expand our "senses" to observe the Universe in fundamentally new ways. Multi-messenger astronomy examples used will be from the experience of the LIGO gravitational wave observatories. The potential of this new field of astronomy will be discussed, but the unexpected is expected to be the most exciting! </a:t>
            </a:r>
          </a:p>
          <a:p>
            <a:endParaRPr lang="en-US" dirty="0">
              <a:solidFill>
                <a:srgbClr val="EEECE1"/>
              </a:solidFill>
              <a:latin typeface="Garamond"/>
              <a:cs typeface="Garamond"/>
            </a:endParaRPr>
          </a:p>
        </p:txBody>
      </p:sp>
      <p:sp>
        <p:nvSpPr>
          <p:cNvPr id="4" name="TextBox 3"/>
          <p:cNvSpPr txBox="1"/>
          <p:nvPr/>
        </p:nvSpPr>
        <p:spPr>
          <a:xfrm>
            <a:off x="0" y="6488668"/>
            <a:ext cx="2033805" cy="369332"/>
          </a:xfrm>
          <a:prstGeom prst="rect">
            <a:avLst/>
          </a:prstGeom>
          <a:noFill/>
        </p:spPr>
        <p:txBody>
          <a:bodyPr wrap="none" rtlCol="0">
            <a:spAutoFit/>
          </a:bodyPr>
          <a:lstStyle/>
          <a:p>
            <a:r>
              <a:rPr lang="en-US" b="1" dirty="0">
                <a:solidFill>
                  <a:srgbClr val="EEECE1"/>
                </a:solidFill>
                <a:latin typeface="Garamond"/>
                <a:cs typeface="Garamond"/>
              </a:rPr>
              <a:t>LIGO-G1200499-v1</a:t>
            </a:r>
            <a:endParaRPr lang="en-US" dirty="0">
              <a:solidFill>
                <a:srgbClr val="EEECE1"/>
              </a:solidFill>
              <a:latin typeface="Garamond"/>
              <a:cs typeface="Garamond"/>
            </a:endParaRPr>
          </a:p>
        </p:txBody>
      </p:sp>
    </p:spTree>
    <p:extLst>
      <p:ext uri="{BB962C8B-B14F-4D97-AF65-F5344CB8AC3E}">
        <p14:creationId xmlns:p14="http://schemas.microsoft.com/office/powerpoint/2010/main" val="15752201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835" y="2828835"/>
            <a:ext cx="7158330" cy="1200329"/>
          </a:xfrm>
          <a:prstGeom prst="rect">
            <a:avLst/>
          </a:prstGeom>
          <a:noFill/>
        </p:spPr>
        <p:txBody>
          <a:bodyPr wrap="none" rtlCol="0">
            <a:spAutoFit/>
          </a:bodyPr>
          <a:lstStyle/>
          <a:p>
            <a:r>
              <a:rPr lang="en-US" sz="3600" dirty="0" smtClean="0">
                <a:solidFill>
                  <a:srgbClr val="EEECE1"/>
                </a:solidFill>
                <a:latin typeface="Garamond"/>
                <a:cs typeface="Garamond"/>
              </a:rPr>
              <a:t>Examples of Astronomy Observations </a:t>
            </a:r>
          </a:p>
          <a:p>
            <a:r>
              <a:rPr lang="en-US" sz="3600" dirty="0" smtClean="0">
                <a:solidFill>
                  <a:srgbClr val="EEECE1"/>
                </a:solidFill>
                <a:latin typeface="Garamond"/>
                <a:cs typeface="Garamond"/>
              </a:rPr>
              <a:t>Made with Different Kinds of Light…</a:t>
            </a:r>
            <a:endParaRPr lang="en-US" sz="3600" dirty="0">
              <a:solidFill>
                <a:srgbClr val="EEECE1"/>
              </a:solidFill>
              <a:latin typeface="Garamond"/>
              <a:cs typeface="Garamond"/>
            </a:endParaRPr>
          </a:p>
        </p:txBody>
      </p:sp>
    </p:spTree>
    <p:extLst>
      <p:ext uri="{BB962C8B-B14F-4D97-AF65-F5344CB8AC3E}">
        <p14:creationId xmlns:p14="http://schemas.microsoft.com/office/powerpoint/2010/main" val="136949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Xray.jpg"/>
          <p:cNvPicPr>
            <a:picLocks noChangeAspect="1"/>
          </p:cNvPicPr>
          <p:nvPr/>
        </p:nvPicPr>
        <p:blipFill rotWithShape="1">
          <a:blip r:embed="rId2">
            <a:extLst>
              <a:ext uri="{28A0092B-C50C-407E-A947-70E740481C1C}">
                <a14:useLocalDpi xmlns:a14="http://schemas.microsoft.com/office/drawing/2010/main" val="0"/>
              </a:ext>
            </a:extLst>
          </a:blip>
          <a:srcRect t="462" b="1"/>
          <a:stretch/>
        </p:blipFill>
        <p:spPr>
          <a:xfrm>
            <a:off x="1676400" y="1169450"/>
            <a:ext cx="5791200" cy="5688549"/>
          </a:xfrm>
          <a:prstGeom prst="rect">
            <a:avLst/>
          </a:prstGeom>
        </p:spPr>
      </p:pic>
      <p:sp>
        <p:nvSpPr>
          <p:cNvPr id="5" name="Title 4"/>
          <p:cNvSpPr>
            <a:spLocks noGrp="1"/>
          </p:cNvSpPr>
          <p:nvPr>
            <p:ph type="title"/>
          </p:nvPr>
        </p:nvSpPr>
        <p:spPr>
          <a:xfrm>
            <a:off x="457200" y="26451"/>
            <a:ext cx="8229600" cy="1143000"/>
          </a:xfrm>
        </p:spPr>
        <p:txBody>
          <a:bodyPr/>
          <a:lstStyle/>
          <a:p>
            <a:r>
              <a:rPr lang="en-US" dirty="0" smtClean="0">
                <a:solidFill>
                  <a:srgbClr val="EEECE1"/>
                </a:solidFill>
                <a:latin typeface="Garamond"/>
                <a:cs typeface="Garamond"/>
              </a:rPr>
              <a:t>X-ray</a:t>
            </a:r>
            <a:endParaRPr lang="en-US" dirty="0">
              <a:solidFill>
                <a:srgbClr val="EEECE1"/>
              </a:solidFill>
              <a:latin typeface="Garamond"/>
              <a:cs typeface="Garamond"/>
            </a:endParaRPr>
          </a:p>
        </p:txBody>
      </p:sp>
    </p:spTree>
    <p:extLst>
      <p:ext uri="{BB962C8B-B14F-4D97-AF65-F5344CB8AC3E}">
        <p14:creationId xmlns:p14="http://schemas.microsoft.com/office/powerpoint/2010/main" val="148945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UV.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37" y="1143000"/>
            <a:ext cx="5953125" cy="5715000"/>
          </a:xfrm>
          <a:prstGeom prst="rect">
            <a:avLst/>
          </a:prstGeom>
        </p:spPr>
      </p:pic>
      <p:sp>
        <p:nvSpPr>
          <p:cNvPr id="3" name="Title 2"/>
          <p:cNvSpPr>
            <a:spLocks noGrp="1"/>
          </p:cNvSpPr>
          <p:nvPr>
            <p:ph type="title"/>
          </p:nvPr>
        </p:nvSpPr>
        <p:spPr>
          <a:xfrm>
            <a:off x="457200" y="11851"/>
            <a:ext cx="8229600" cy="1143000"/>
          </a:xfrm>
        </p:spPr>
        <p:txBody>
          <a:bodyPr/>
          <a:lstStyle/>
          <a:p>
            <a:r>
              <a:rPr lang="en-US" dirty="0" smtClean="0">
                <a:solidFill>
                  <a:srgbClr val="EEECE1"/>
                </a:solidFill>
                <a:latin typeface="Garamond"/>
                <a:cs typeface="Garamond"/>
              </a:rPr>
              <a:t>Ultraviolet</a:t>
            </a:r>
            <a:endParaRPr lang="en-US" dirty="0">
              <a:solidFill>
                <a:srgbClr val="EEECE1"/>
              </a:solidFill>
              <a:latin typeface="Garamond"/>
              <a:cs typeface="Garamond"/>
            </a:endParaRPr>
          </a:p>
        </p:txBody>
      </p:sp>
    </p:spTree>
    <p:extLst>
      <p:ext uri="{BB962C8B-B14F-4D97-AF65-F5344CB8AC3E}">
        <p14:creationId xmlns:p14="http://schemas.microsoft.com/office/powerpoint/2010/main" val="178616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visib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449" y="1143000"/>
            <a:ext cx="6583101" cy="5715000"/>
          </a:xfrm>
          <a:prstGeom prst="rect">
            <a:avLst/>
          </a:prstGeom>
        </p:spPr>
      </p:pic>
      <p:sp>
        <p:nvSpPr>
          <p:cNvPr id="3" name="Title 2"/>
          <p:cNvSpPr>
            <a:spLocks noGrp="1"/>
          </p:cNvSpPr>
          <p:nvPr>
            <p:ph type="title"/>
          </p:nvPr>
        </p:nvSpPr>
        <p:spPr>
          <a:xfrm>
            <a:off x="457200" y="26451"/>
            <a:ext cx="8229600" cy="1143000"/>
          </a:xfrm>
        </p:spPr>
        <p:txBody>
          <a:bodyPr/>
          <a:lstStyle/>
          <a:p>
            <a:r>
              <a:rPr lang="en-US" dirty="0" smtClean="0">
                <a:solidFill>
                  <a:srgbClr val="EEECE1"/>
                </a:solidFill>
                <a:latin typeface="Garamond"/>
                <a:cs typeface="Garamond"/>
              </a:rPr>
              <a:t>Visible Light</a:t>
            </a:r>
            <a:endParaRPr lang="en-US" dirty="0">
              <a:solidFill>
                <a:srgbClr val="EEECE1"/>
              </a:solidFill>
              <a:latin typeface="Garamond"/>
              <a:cs typeface="Garamond"/>
            </a:endParaRPr>
          </a:p>
        </p:txBody>
      </p:sp>
    </p:spTree>
    <p:extLst>
      <p:ext uri="{BB962C8B-B14F-4D97-AF65-F5344CB8AC3E}">
        <p14:creationId xmlns:p14="http://schemas.microsoft.com/office/powerpoint/2010/main" val="157756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near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401" y="1143000"/>
            <a:ext cx="5567198" cy="5715000"/>
          </a:xfrm>
          <a:prstGeom prst="rect">
            <a:avLst/>
          </a:prstGeom>
        </p:spPr>
      </p:pic>
      <p:sp>
        <p:nvSpPr>
          <p:cNvPr id="3" name="Title 2"/>
          <p:cNvSpPr>
            <a:spLocks noGrp="1"/>
          </p:cNvSpPr>
          <p:nvPr>
            <p:ph type="title"/>
          </p:nvPr>
        </p:nvSpPr>
        <p:spPr>
          <a:xfrm>
            <a:off x="457200" y="11851"/>
            <a:ext cx="8229600" cy="1143000"/>
          </a:xfrm>
        </p:spPr>
        <p:txBody>
          <a:bodyPr/>
          <a:lstStyle/>
          <a:p>
            <a:r>
              <a:rPr lang="en-US" dirty="0" smtClean="0">
                <a:solidFill>
                  <a:srgbClr val="EEECE1"/>
                </a:solidFill>
                <a:latin typeface="Garamond"/>
                <a:cs typeface="Garamond"/>
              </a:rPr>
              <a:t>Near-Infrared</a:t>
            </a:r>
            <a:endParaRPr lang="en-US" dirty="0">
              <a:solidFill>
                <a:srgbClr val="EEECE1"/>
              </a:solidFill>
              <a:latin typeface="Garamond"/>
              <a:cs typeface="Garamond"/>
            </a:endParaRPr>
          </a:p>
        </p:txBody>
      </p:sp>
    </p:spTree>
    <p:extLst>
      <p:ext uri="{BB962C8B-B14F-4D97-AF65-F5344CB8AC3E}">
        <p14:creationId xmlns:p14="http://schemas.microsoft.com/office/powerpoint/2010/main" val="128230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midI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850" y="1143000"/>
            <a:ext cx="5332299" cy="5715000"/>
          </a:xfrm>
          <a:prstGeom prst="rect">
            <a:avLst/>
          </a:prstGeom>
        </p:spPr>
      </p:pic>
      <p:sp>
        <p:nvSpPr>
          <p:cNvPr id="3" name="Title 2"/>
          <p:cNvSpPr>
            <a:spLocks noGrp="1"/>
          </p:cNvSpPr>
          <p:nvPr>
            <p:ph type="title"/>
          </p:nvPr>
        </p:nvSpPr>
        <p:spPr>
          <a:xfrm>
            <a:off x="457200" y="11851"/>
            <a:ext cx="8229600" cy="1143000"/>
          </a:xfrm>
        </p:spPr>
        <p:txBody>
          <a:bodyPr/>
          <a:lstStyle/>
          <a:p>
            <a:r>
              <a:rPr lang="en-US" dirty="0" smtClean="0">
                <a:solidFill>
                  <a:srgbClr val="EEECE1"/>
                </a:solidFill>
                <a:latin typeface="Garamond"/>
                <a:cs typeface="Garamond"/>
              </a:rPr>
              <a:t>Mid-Infrared</a:t>
            </a:r>
            <a:endParaRPr lang="en-US" dirty="0">
              <a:solidFill>
                <a:srgbClr val="EEECE1"/>
              </a:solidFill>
              <a:latin typeface="Garamond"/>
              <a:cs typeface="Garamond"/>
            </a:endParaRPr>
          </a:p>
        </p:txBody>
      </p:sp>
    </p:spTree>
    <p:extLst>
      <p:ext uri="{BB962C8B-B14F-4D97-AF65-F5344CB8AC3E}">
        <p14:creationId xmlns:p14="http://schemas.microsoft.com/office/powerpoint/2010/main" val="66721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farI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120" y="1143000"/>
            <a:ext cx="5829759" cy="5715000"/>
          </a:xfrm>
          <a:prstGeom prst="rect">
            <a:avLst/>
          </a:prstGeom>
        </p:spPr>
      </p:pic>
      <p:sp>
        <p:nvSpPr>
          <p:cNvPr id="3" name="Title 2"/>
          <p:cNvSpPr>
            <a:spLocks noGrp="1"/>
          </p:cNvSpPr>
          <p:nvPr>
            <p:ph type="title"/>
          </p:nvPr>
        </p:nvSpPr>
        <p:spPr>
          <a:xfrm>
            <a:off x="457200" y="11851"/>
            <a:ext cx="8229600" cy="1143000"/>
          </a:xfrm>
        </p:spPr>
        <p:txBody>
          <a:bodyPr/>
          <a:lstStyle/>
          <a:p>
            <a:r>
              <a:rPr lang="en-US" dirty="0" smtClean="0">
                <a:solidFill>
                  <a:srgbClr val="EEECE1"/>
                </a:solidFill>
                <a:latin typeface="Garamond"/>
                <a:cs typeface="Garamond"/>
              </a:rPr>
              <a:t>Far-Infrared</a:t>
            </a:r>
            <a:endParaRPr lang="en-US" dirty="0">
              <a:solidFill>
                <a:srgbClr val="EEECE1"/>
              </a:solidFill>
              <a:latin typeface="Garamond"/>
              <a:cs typeface="Garamond"/>
            </a:endParaRPr>
          </a:p>
        </p:txBody>
      </p:sp>
    </p:spTree>
    <p:extLst>
      <p:ext uri="{BB962C8B-B14F-4D97-AF65-F5344CB8AC3E}">
        <p14:creationId xmlns:p14="http://schemas.microsoft.com/office/powerpoint/2010/main" val="251576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1074</TotalTime>
  <Words>465</Words>
  <Application>Microsoft Macintosh PowerPoint</Application>
  <PresentationFormat>On-screen Show (4:3)</PresentationFormat>
  <Paragraphs>46</Paragraphs>
  <Slides>23</Slides>
  <Notes>4</Notes>
  <HiddenSlides>0</HiddenSlides>
  <MMClips>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Multi-messenger Astronomy: Expanding Astronomy's "Senses"</vt:lpstr>
      <vt:lpstr>PowerPoint Presentation</vt:lpstr>
      <vt:lpstr>PowerPoint Presentation</vt:lpstr>
      <vt:lpstr>X-ray</vt:lpstr>
      <vt:lpstr>Ultraviolet</vt:lpstr>
      <vt:lpstr>Visible Light</vt:lpstr>
      <vt:lpstr>Near-Infrared</vt:lpstr>
      <vt:lpstr>Mid-Infrared</vt:lpstr>
      <vt:lpstr>Far-Infrared</vt:lpstr>
      <vt:lpstr>Radio</vt:lpstr>
      <vt:lpstr>PowerPoint Presentation</vt:lpstr>
      <vt:lpstr>PowerPoint Presentation</vt:lpstr>
      <vt:lpstr>Visible Light</vt:lpstr>
      <vt:lpstr>What would music sound like if limited to specific octaves?</vt:lpstr>
      <vt:lpstr>PowerPoint Presentation</vt:lpstr>
      <vt:lpstr>Neutrinos</vt:lpstr>
      <vt:lpstr>IceCube Neutrino Observatory</vt:lpstr>
      <vt:lpstr>PowerPoint Presentation</vt:lpstr>
      <vt:lpstr>PowerPoint Presentation</vt:lpstr>
      <vt:lpstr>PowerPoint Presentation</vt:lpstr>
      <vt:lpstr>PowerPoint Presentation</vt:lpstr>
      <vt:lpstr>Case Study: Core Collapse Supernova</vt:lpstr>
      <vt:lpstr>Abstract</vt:lpstr>
    </vt:vector>
  </TitlesOfParts>
  <Company>LIGO Livingston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Multi-messenger Astronomy: Expanding Astronomy's "Senses"</dc:title>
  <dc:creator>Amber Stuver</dc:creator>
  <cp:lastModifiedBy>Amber Stuver</cp:lastModifiedBy>
  <cp:revision>16</cp:revision>
  <dcterms:created xsi:type="dcterms:W3CDTF">2012-04-17T02:07:49Z</dcterms:created>
  <dcterms:modified xsi:type="dcterms:W3CDTF">2012-04-30T17:13:00Z</dcterms:modified>
</cp:coreProperties>
</file>