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71" r:id="rId3"/>
    <p:sldId id="282" r:id="rId4"/>
    <p:sldId id="257" r:id="rId5"/>
    <p:sldId id="258" r:id="rId6"/>
    <p:sldId id="272" r:id="rId7"/>
    <p:sldId id="259" r:id="rId8"/>
    <p:sldId id="274" r:id="rId9"/>
    <p:sldId id="260" r:id="rId10"/>
    <p:sldId id="280" r:id="rId11"/>
    <p:sldId id="281" r:id="rId12"/>
    <p:sldId id="273" r:id="rId13"/>
    <p:sldId id="261" r:id="rId14"/>
    <p:sldId id="283" r:id="rId15"/>
    <p:sldId id="262" r:id="rId16"/>
    <p:sldId id="275" r:id="rId17"/>
    <p:sldId id="263" r:id="rId18"/>
    <p:sldId id="276" r:id="rId19"/>
    <p:sldId id="264" r:id="rId20"/>
    <p:sldId id="277" r:id="rId21"/>
    <p:sldId id="265" r:id="rId22"/>
    <p:sldId id="267" r:id="rId23"/>
    <p:sldId id="266" r:id="rId24"/>
    <p:sldId id="284" r:id="rId25"/>
    <p:sldId id="278" r:id="rId26"/>
    <p:sldId id="268" r:id="rId27"/>
    <p:sldId id="269" r:id="rId28"/>
    <p:sldId id="27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01" autoAdjust="0"/>
  </p:normalViewPr>
  <p:slideViewPr>
    <p:cSldViewPr>
      <p:cViewPr varScale="1">
        <p:scale>
          <a:sx n="86" d="100"/>
          <a:sy n="86" d="100"/>
        </p:scale>
        <p:origin x="-84"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19676B1C-DB70-46C0-AE63-24405AE2D435}" type="datetimeFigureOut">
              <a:rPr lang="en-US" smtClean="0"/>
              <a:t>4/23/2012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63D0E883-E153-404C-8B4B-65A4E175E3CB}" type="slidenum">
              <a:rPr lang="en-US" smtClean="0"/>
              <a:t>‹#›</a:t>
            </a:fld>
            <a:endParaRPr lang="en-US"/>
          </a:p>
        </p:txBody>
      </p:sp>
    </p:spTree>
    <p:extLst>
      <p:ext uri="{BB962C8B-B14F-4D97-AF65-F5344CB8AC3E}">
        <p14:creationId xmlns:p14="http://schemas.microsoft.com/office/powerpoint/2010/main" val="69247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8AC6E8C3-49D4-4D87-AA7E-51CE681D7F7C}" type="datetimeFigureOut">
              <a:rPr lang="en-US" smtClean="0"/>
              <a:t>4/23/2012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FE5659D3-F303-41D8-A1E0-93CB50528DE4}" type="slidenum">
              <a:rPr lang="en-US" smtClean="0"/>
              <a:t>‹#›</a:t>
            </a:fld>
            <a:endParaRPr lang="en-US"/>
          </a:p>
        </p:txBody>
      </p:sp>
    </p:spTree>
    <p:extLst>
      <p:ext uri="{BB962C8B-B14F-4D97-AF65-F5344CB8AC3E}">
        <p14:creationId xmlns:p14="http://schemas.microsoft.com/office/powerpoint/2010/main" val="250384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a:t>
            </a:fld>
            <a:endParaRPr lang="en-US"/>
          </a:p>
        </p:txBody>
      </p:sp>
    </p:spTree>
    <p:extLst>
      <p:ext uri="{BB962C8B-B14F-4D97-AF65-F5344CB8AC3E}">
        <p14:creationId xmlns:p14="http://schemas.microsoft.com/office/powerpoint/2010/main" val="270028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10</a:t>
            </a:fld>
            <a:endParaRPr lang="en-US"/>
          </a:p>
        </p:txBody>
      </p:sp>
    </p:spTree>
    <p:extLst>
      <p:ext uri="{BB962C8B-B14F-4D97-AF65-F5344CB8AC3E}">
        <p14:creationId xmlns:p14="http://schemas.microsoft.com/office/powerpoint/2010/main" val="68460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11</a:t>
            </a:fld>
            <a:endParaRPr lang="en-US"/>
          </a:p>
        </p:txBody>
      </p:sp>
    </p:spTree>
    <p:extLst>
      <p:ext uri="{BB962C8B-B14F-4D97-AF65-F5344CB8AC3E}">
        <p14:creationId xmlns:p14="http://schemas.microsoft.com/office/powerpoint/2010/main" val="314319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12</a:t>
            </a:fld>
            <a:endParaRPr lang="en-US"/>
          </a:p>
        </p:txBody>
      </p:sp>
    </p:spTree>
    <p:extLst>
      <p:ext uri="{BB962C8B-B14F-4D97-AF65-F5344CB8AC3E}">
        <p14:creationId xmlns:p14="http://schemas.microsoft.com/office/powerpoint/2010/main" val="56829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13</a:t>
            </a:fld>
            <a:endParaRPr lang="en-US"/>
          </a:p>
        </p:txBody>
      </p:sp>
    </p:spTree>
    <p:extLst>
      <p:ext uri="{BB962C8B-B14F-4D97-AF65-F5344CB8AC3E}">
        <p14:creationId xmlns:p14="http://schemas.microsoft.com/office/powerpoint/2010/main" val="410430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14</a:t>
            </a:fld>
            <a:endParaRPr lang="en-US"/>
          </a:p>
        </p:txBody>
      </p:sp>
    </p:spTree>
    <p:extLst>
      <p:ext uri="{BB962C8B-B14F-4D97-AF65-F5344CB8AC3E}">
        <p14:creationId xmlns:p14="http://schemas.microsoft.com/office/powerpoint/2010/main" val="393274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15</a:t>
            </a:fld>
            <a:endParaRPr lang="en-US"/>
          </a:p>
        </p:txBody>
      </p:sp>
    </p:spTree>
    <p:extLst>
      <p:ext uri="{BB962C8B-B14F-4D97-AF65-F5344CB8AC3E}">
        <p14:creationId xmlns:p14="http://schemas.microsoft.com/office/powerpoint/2010/main" val="283509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16</a:t>
            </a:fld>
            <a:endParaRPr lang="en-US"/>
          </a:p>
        </p:txBody>
      </p:sp>
    </p:spTree>
    <p:extLst>
      <p:ext uri="{BB962C8B-B14F-4D97-AF65-F5344CB8AC3E}">
        <p14:creationId xmlns:p14="http://schemas.microsoft.com/office/powerpoint/2010/main" val="1176217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17</a:t>
            </a:fld>
            <a:endParaRPr lang="en-US"/>
          </a:p>
        </p:txBody>
      </p:sp>
    </p:spTree>
    <p:extLst>
      <p:ext uri="{BB962C8B-B14F-4D97-AF65-F5344CB8AC3E}">
        <p14:creationId xmlns:p14="http://schemas.microsoft.com/office/powerpoint/2010/main" val="145156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18</a:t>
            </a:fld>
            <a:endParaRPr lang="en-US"/>
          </a:p>
        </p:txBody>
      </p:sp>
    </p:spTree>
    <p:extLst>
      <p:ext uri="{BB962C8B-B14F-4D97-AF65-F5344CB8AC3E}">
        <p14:creationId xmlns:p14="http://schemas.microsoft.com/office/powerpoint/2010/main" val="197077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19</a:t>
            </a:fld>
            <a:endParaRPr lang="en-US"/>
          </a:p>
        </p:txBody>
      </p:sp>
    </p:spTree>
    <p:extLst>
      <p:ext uri="{BB962C8B-B14F-4D97-AF65-F5344CB8AC3E}">
        <p14:creationId xmlns:p14="http://schemas.microsoft.com/office/powerpoint/2010/main" val="274519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a:t>
            </a:fld>
            <a:endParaRPr lang="en-US"/>
          </a:p>
        </p:txBody>
      </p:sp>
    </p:spTree>
    <p:extLst>
      <p:ext uri="{BB962C8B-B14F-4D97-AF65-F5344CB8AC3E}">
        <p14:creationId xmlns:p14="http://schemas.microsoft.com/office/powerpoint/2010/main" val="29700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20</a:t>
            </a:fld>
            <a:endParaRPr lang="en-US"/>
          </a:p>
        </p:txBody>
      </p:sp>
    </p:spTree>
    <p:extLst>
      <p:ext uri="{BB962C8B-B14F-4D97-AF65-F5344CB8AC3E}">
        <p14:creationId xmlns:p14="http://schemas.microsoft.com/office/powerpoint/2010/main" val="1558671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21</a:t>
            </a:fld>
            <a:endParaRPr lang="en-US"/>
          </a:p>
        </p:txBody>
      </p:sp>
    </p:spTree>
    <p:extLst>
      <p:ext uri="{BB962C8B-B14F-4D97-AF65-F5344CB8AC3E}">
        <p14:creationId xmlns:p14="http://schemas.microsoft.com/office/powerpoint/2010/main" val="74439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22</a:t>
            </a:fld>
            <a:endParaRPr lang="en-US"/>
          </a:p>
        </p:txBody>
      </p:sp>
    </p:spTree>
    <p:extLst>
      <p:ext uri="{BB962C8B-B14F-4D97-AF65-F5344CB8AC3E}">
        <p14:creationId xmlns:p14="http://schemas.microsoft.com/office/powerpoint/2010/main" val="115577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23</a:t>
            </a:fld>
            <a:endParaRPr lang="en-US"/>
          </a:p>
        </p:txBody>
      </p:sp>
    </p:spTree>
    <p:extLst>
      <p:ext uri="{BB962C8B-B14F-4D97-AF65-F5344CB8AC3E}">
        <p14:creationId xmlns:p14="http://schemas.microsoft.com/office/powerpoint/2010/main" val="139457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24</a:t>
            </a:fld>
            <a:endParaRPr lang="en-US"/>
          </a:p>
        </p:txBody>
      </p:sp>
    </p:spTree>
    <p:extLst>
      <p:ext uri="{BB962C8B-B14F-4D97-AF65-F5344CB8AC3E}">
        <p14:creationId xmlns:p14="http://schemas.microsoft.com/office/powerpoint/2010/main" val="319659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25</a:t>
            </a:fld>
            <a:endParaRPr lang="en-US"/>
          </a:p>
        </p:txBody>
      </p:sp>
    </p:spTree>
    <p:extLst>
      <p:ext uri="{BB962C8B-B14F-4D97-AF65-F5344CB8AC3E}">
        <p14:creationId xmlns:p14="http://schemas.microsoft.com/office/powerpoint/2010/main" val="921992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26</a:t>
            </a:fld>
            <a:endParaRPr lang="en-US"/>
          </a:p>
        </p:txBody>
      </p:sp>
    </p:spTree>
    <p:extLst>
      <p:ext uri="{BB962C8B-B14F-4D97-AF65-F5344CB8AC3E}">
        <p14:creationId xmlns:p14="http://schemas.microsoft.com/office/powerpoint/2010/main" val="2962568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27</a:t>
            </a:fld>
            <a:endParaRPr lang="en-US"/>
          </a:p>
        </p:txBody>
      </p:sp>
    </p:spTree>
    <p:extLst>
      <p:ext uri="{BB962C8B-B14F-4D97-AF65-F5344CB8AC3E}">
        <p14:creationId xmlns:p14="http://schemas.microsoft.com/office/powerpoint/2010/main" val="2399683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28</a:t>
            </a:fld>
            <a:endParaRPr lang="en-US"/>
          </a:p>
        </p:txBody>
      </p:sp>
    </p:spTree>
    <p:extLst>
      <p:ext uri="{BB962C8B-B14F-4D97-AF65-F5344CB8AC3E}">
        <p14:creationId xmlns:p14="http://schemas.microsoft.com/office/powerpoint/2010/main" val="90791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3</a:t>
            </a:fld>
            <a:endParaRPr lang="en-US"/>
          </a:p>
        </p:txBody>
      </p:sp>
    </p:spTree>
    <p:extLst>
      <p:ext uri="{BB962C8B-B14F-4D97-AF65-F5344CB8AC3E}">
        <p14:creationId xmlns:p14="http://schemas.microsoft.com/office/powerpoint/2010/main" val="245670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4</a:t>
            </a:fld>
            <a:endParaRPr lang="en-US"/>
          </a:p>
        </p:txBody>
      </p:sp>
    </p:spTree>
    <p:extLst>
      <p:ext uri="{BB962C8B-B14F-4D97-AF65-F5344CB8AC3E}">
        <p14:creationId xmlns:p14="http://schemas.microsoft.com/office/powerpoint/2010/main" val="91858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5</a:t>
            </a:fld>
            <a:endParaRPr lang="en-US"/>
          </a:p>
        </p:txBody>
      </p:sp>
    </p:spTree>
    <p:extLst>
      <p:ext uri="{BB962C8B-B14F-4D97-AF65-F5344CB8AC3E}">
        <p14:creationId xmlns:p14="http://schemas.microsoft.com/office/powerpoint/2010/main" val="370588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6</a:t>
            </a:fld>
            <a:endParaRPr lang="en-US"/>
          </a:p>
        </p:txBody>
      </p:sp>
    </p:spTree>
    <p:extLst>
      <p:ext uri="{BB962C8B-B14F-4D97-AF65-F5344CB8AC3E}">
        <p14:creationId xmlns:p14="http://schemas.microsoft.com/office/powerpoint/2010/main" val="163742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7</a:t>
            </a:fld>
            <a:endParaRPr lang="en-US"/>
          </a:p>
        </p:txBody>
      </p:sp>
    </p:spTree>
    <p:extLst>
      <p:ext uri="{BB962C8B-B14F-4D97-AF65-F5344CB8AC3E}">
        <p14:creationId xmlns:p14="http://schemas.microsoft.com/office/powerpoint/2010/main" val="307445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8</a:t>
            </a:fld>
            <a:endParaRPr lang="en-US"/>
          </a:p>
        </p:txBody>
      </p:sp>
    </p:spTree>
    <p:extLst>
      <p:ext uri="{BB962C8B-B14F-4D97-AF65-F5344CB8AC3E}">
        <p14:creationId xmlns:p14="http://schemas.microsoft.com/office/powerpoint/2010/main" val="241003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659D3-F303-41D8-A1E0-93CB50528DE4}" type="slidenum">
              <a:rPr lang="en-US" smtClean="0"/>
              <a:t>9</a:t>
            </a:fld>
            <a:endParaRPr lang="en-US"/>
          </a:p>
        </p:txBody>
      </p:sp>
    </p:spTree>
    <p:extLst>
      <p:ext uri="{BB962C8B-B14F-4D97-AF65-F5344CB8AC3E}">
        <p14:creationId xmlns:p14="http://schemas.microsoft.com/office/powerpoint/2010/main" val="31135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LIGO-G1200429-v4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306797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LIGO-G1200429-v4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66763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LIGO-G1200429-v4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137713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LIGO-G1200429-v4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221807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LIGO-G1200429-v4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12641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LIGO-G1200429-v4</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9118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LIGO-G1200429-v4</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129585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LIGO-G1200429-v4</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412728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LIGO-G1200429-v4</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1075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LIGO-G1200429-v4</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13118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LIGO-G1200429-v4</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D0B317-39E6-43C7-81EB-47CE36A4FAC9}" type="slidenum">
              <a:rPr lang="en-US" smtClean="0"/>
              <a:t>‹#›</a:t>
            </a:fld>
            <a:endParaRPr lang="en-US"/>
          </a:p>
        </p:txBody>
      </p:sp>
    </p:spTree>
    <p:extLst>
      <p:ext uri="{BB962C8B-B14F-4D97-AF65-F5344CB8AC3E}">
        <p14:creationId xmlns:p14="http://schemas.microsoft.com/office/powerpoint/2010/main" val="187359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r>
              <a:rPr lang="en-US" smtClean="0"/>
              <a:t>LIGO-G1200429-v4</a:t>
            </a: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mn-lt"/>
              </a:defRPr>
            </a:lvl1pPr>
          </a:lstStyle>
          <a:p>
            <a:fld id="{D3D0B317-39E6-43C7-81EB-47CE36A4FAC9}" type="slidenum">
              <a:rPr lang="en-US" smtClean="0"/>
              <a:t>‹#›</a:t>
            </a:fld>
            <a:endParaRPr lang="en-US"/>
          </a:p>
        </p:txBody>
      </p:sp>
      <p:sp>
        <p:nvSpPr>
          <p:cNvPr id="7175" name="Line 7"/>
          <p:cNvSpPr>
            <a:spLocks noChangeShapeType="1"/>
          </p:cNvSpPr>
          <p:nvPr/>
        </p:nvSpPr>
        <p:spPr bwMode="auto">
          <a:xfrm>
            <a:off x="609600" y="1447800"/>
            <a:ext cx="7924800" cy="0"/>
          </a:xfrm>
          <a:prstGeom prst="line">
            <a:avLst/>
          </a:prstGeom>
          <a:noFill/>
          <a:ln w="571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Line 8"/>
          <p:cNvSpPr>
            <a:spLocks noChangeShapeType="1"/>
          </p:cNvSpPr>
          <p:nvPr/>
        </p:nvSpPr>
        <p:spPr bwMode="auto">
          <a:xfrm>
            <a:off x="609600" y="6172200"/>
            <a:ext cx="8001000" cy="0"/>
          </a:xfrm>
          <a:prstGeom prst="line">
            <a:avLst/>
          </a:prstGeom>
          <a:noFill/>
          <a:ln w="571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fontAlgn="base" hangingPunct="1">
        <a:spcBef>
          <a:spcPct val="0"/>
        </a:spcBef>
        <a:spcAft>
          <a:spcPct val="0"/>
        </a:spcAft>
        <a:defRPr sz="4000">
          <a:solidFill>
            <a:schemeClr val="accent2"/>
          </a:solidFill>
          <a:latin typeface="+mj-lt"/>
          <a:ea typeface="+mj-ea"/>
          <a:cs typeface="+mj-cs"/>
        </a:defRPr>
      </a:lvl1pPr>
      <a:lvl2pPr algn="ctr" rtl="0" eaLnBrk="1" fontAlgn="base" hangingPunct="1">
        <a:spcBef>
          <a:spcPct val="0"/>
        </a:spcBef>
        <a:spcAft>
          <a:spcPct val="0"/>
        </a:spcAft>
        <a:defRPr sz="4000">
          <a:solidFill>
            <a:schemeClr val="accent2"/>
          </a:solidFill>
          <a:latin typeface="Book Antiqua" pitchFamily="18" charset="0"/>
        </a:defRPr>
      </a:lvl2pPr>
      <a:lvl3pPr algn="ctr" rtl="0" eaLnBrk="1" fontAlgn="base" hangingPunct="1">
        <a:spcBef>
          <a:spcPct val="0"/>
        </a:spcBef>
        <a:spcAft>
          <a:spcPct val="0"/>
        </a:spcAft>
        <a:defRPr sz="4000">
          <a:solidFill>
            <a:schemeClr val="accent2"/>
          </a:solidFill>
          <a:latin typeface="Book Antiqua" pitchFamily="18" charset="0"/>
        </a:defRPr>
      </a:lvl3pPr>
      <a:lvl4pPr algn="ctr" rtl="0" eaLnBrk="1" fontAlgn="base" hangingPunct="1">
        <a:spcBef>
          <a:spcPct val="0"/>
        </a:spcBef>
        <a:spcAft>
          <a:spcPct val="0"/>
        </a:spcAft>
        <a:defRPr sz="4000">
          <a:solidFill>
            <a:schemeClr val="accent2"/>
          </a:solidFill>
          <a:latin typeface="Book Antiqua" pitchFamily="18" charset="0"/>
        </a:defRPr>
      </a:lvl4pPr>
      <a:lvl5pPr algn="ctr" rtl="0" eaLnBrk="1" fontAlgn="base" hangingPunct="1">
        <a:spcBef>
          <a:spcPct val="0"/>
        </a:spcBef>
        <a:spcAft>
          <a:spcPct val="0"/>
        </a:spcAft>
        <a:defRPr sz="4000">
          <a:solidFill>
            <a:schemeClr val="accent2"/>
          </a:solidFill>
          <a:latin typeface="Book Antiqua" pitchFamily="18" charset="0"/>
        </a:defRPr>
      </a:lvl5pPr>
      <a:lvl6pPr marL="457200" algn="ctr" rtl="0" eaLnBrk="1" fontAlgn="base" hangingPunct="1">
        <a:spcBef>
          <a:spcPct val="0"/>
        </a:spcBef>
        <a:spcAft>
          <a:spcPct val="0"/>
        </a:spcAft>
        <a:defRPr sz="4000">
          <a:solidFill>
            <a:schemeClr val="accent2"/>
          </a:solidFill>
          <a:latin typeface="Book Antiqua" pitchFamily="18" charset="0"/>
        </a:defRPr>
      </a:lvl6pPr>
      <a:lvl7pPr marL="914400" algn="ctr" rtl="0" eaLnBrk="1" fontAlgn="base" hangingPunct="1">
        <a:spcBef>
          <a:spcPct val="0"/>
        </a:spcBef>
        <a:spcAft>
          <a:spcPct val="0"/>
        </a:spcAft>
        <a:defRPr sz="4000">
          <a:solidFill>
            <a:schemeClr val="accent2"/>
          </a:solidFill>
          <a:latin typeface="Book Antiqua" pitchFamily="18" charset="0"/>
        </a:defRPr>
      </a:lvl7pPr>
      <a:lvl8pPr marL="1371600" algn="ctr" rtl="0" eaLnBrk="1" fontAlgn="base" hangingPunct="1">
        <a:spcBef>
          <a:spcPct val="0"/>
        </a:spcBef>
        <a:spcAft>
          <a:spcPct val="0"/>
        </a:spcAft>
        <a:defRPr sz="4000">
          <a:solidFill>
            <a:schemeClr val="accent2"/>
          </a:solidFill>
          <a:latin typeface="Book Antiqua" pitchFamily="18" charset="0"/>
        </a:defRPr>
      </a:lvl8pPr>
      <a:lvl9pPr marL="1828800" algn="ctr" rtl="0" eaLnBrk="1" fontAlgn="base" hangingPunct="1">
        <a:spcBef>
          <a:spcPct val="0"/>
        </a:spcBef>
        <a:spcAft>
          <a:spcPct val="0"/>
        </a:spcAft>
        <a:defRPr sz="4000">
          <a:solidFill>
            <a:schemeClr val="accent2"/>
          </a:solidFill>
          <a:latin typeface="Book Antiqua" pitchFamily="18" charset="0"/>
        </a:defRPr>
      </a:lvl9pPr>
    </p:titleStyle>
    <p:bodyStyle>
      <a:lvl1pPr marL="342900" indent="-342900" algn="l" rtl="0" eaLnBrk="1" fontAlgn="base" hangingPunct="1">
        <a:spcBef>
          <a:spcPct val="20000"/>
        </a:spcBef>
        <a:spcAft>
          <a:spcPct val="0"/>
        </a:spcAft>
        <a:buChar char="•"/>
        <a:defRPr sz="2800">
          <a:solidFill>
            <a:srgbClr val="FF0000"/>
          </a:solidFill>
          <a:latin typeface="+mn-lt"/>
          <a:ea typeface="+mn-ea"/>
          <a:cs typeface="+mn-cs"/>
        </a:defRPr>
      </a:lvl1pPr>
      <a:lvl2pPr marL="742950" indent="-285750" algn="l" rtl="0" eaLnBrk="1" fontAlgn="base" hangingPunct="1">
        <a:spcBef>
          <a:spcPct val="20000"/>
        </a:spcBef>
        <a:spcAft>
          <a:spcPct val="0"/>
        </a:spcAft>
        <a:buChar char="–"/>
        <a:defRPr sz="2400">
          <a:solidFill>
            <a:srgbClr val="660066"/>
          </a:solidFill>
          <a:latin typeface="+mn-lt"/>
        </a:defRPr>
      </a:lvl2pPr>
      <a:lvl3pPr marL="1143000" indent="-228600" algn="l" rtl="0" eaLnBrk="1" fontAlgn="base" hangingPunct="1">
        <a:spcBef>
          <a:spcPct val="20000"/>
        </a:spcBef>
        <a:spcAft>
          <a:spcPct val="0"/>
        </a:spcAft>
        <a:buChar char="•"/>
        <a:defRPr sz="2000">
          <a:solidFill>
            <a:srgbClr val="003300"/>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history of Gravitational Waves, inspired by Josh Goldberg</a:t>
            </a:r>
            <a:endParaRPr lang="en-US" dirty="0"/>
          </a:p>
        </p:txBody>
      </p:sp>
      <p:sp>
        <p:nvSpPr>
          <p:cNvPr id="3" name="Subtitle 2"/>
          <p:cNvSpPr>
            <a:spLocks noGrp="1"/>
          </p:cNvSpPr>
          <p:nvPr>
            <p:ph type="subTitle" idx="1"/>
          </p:nvPr>
        </p:nvSpPr>
        <p:spPr/>
        <p:txBody>
          <a:bodyPr/>
          <a:lstStyle/>
          <a:p>
            <a:r>
              <a:rPr lang="en-US" dirty="0" smtClean="0"/>
              <a:t>Peter R. Saulson</a:t>
            </a:r>
          </a:p>
          <a:p>
            <a:r>
              <a:rPr lang="en-US" dirty="0" smtClean="0"/>
              <a:t>Syracuse University</a:t>
            </a:r>
            <a:endParaRPr lang="en-US" dirty="0"/>
          </a:p>
        </p:txBody>
      </p:sp>
      <p:sp>
        <p:nvSpPr>
          <p:cNvPr id="4" name="Slide Number Placeholder 3"/>
          <p:cNvSpPr>
            <a:spLocks noGrp="1"/>
          </p:cNvSpPr>
          <p:nvPr>
            <p:ph type="sldNum" sz="quarter" idx="12"/>
          </p:nvPr>
        </p:nvSpPr>
        <p:spPr/>
        <p:txBody>
          <a:bodyPr/>
          <a:lstStyle/>
          <a:p>
            <a:fld id="{D3D0B317-39E6-43C7-81EB-47CE36A4FAC9}" type="slidenum">
              <a:rPr lang="en-US" smtClean="0"/>
              <a:t>1</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194931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Pirani’s</a:t>
            </a:r>
            <a:r>
              <a:rPr lang="en-US" dirty="0" smtClean="0"/>
              <a:t> set of neighboring </a:t>
            </a:r>
            <a:br>
              <a:rPr lang="en-US" dirty="0" smtClean="0"/>
            </a:br>
            <a:r>
              <a:rPr lang="en-US" dirty="0" smtClean="0"/>
              <a:t>freely-falling test masses</a:t>
            </a:r>
            <a:endParaRPr lang="en-US" dirty="0"/>
          </a:p>
        </p:txBody>
      </p:sp>
      <p:sp>
        <p:nvSpPr>
          <p:cNvPr id="4" name="Date Placeholder 3"/>
          <p:cNvSpPr>
            <a:spLocks noGrp="1"/>
          </p:cNvSpPr>
          <p:nvPr>
            <p:ph type="dt" sz="half" idx="10"/>
          </p:nvPr>
        </p:nvSpPr>
        <p:spPr/>
        <p:txBody>
          <a:bodyPr/>
          <a:lstStyle/>
          <a:p>
            <a:r>
              <a:rPr lang="en-US" smtClean="0"/>
              <a:t>LIGO-G1200429-v4</a:t>
            </a:r>
            <a:endParaRPr lang="en-US"/>
          </a:p>
        </p:txBody>
      </p:sp>
      <p:sp>
        <p:nvSpPr>
          <p:cNvPr id="5" name="Slide Number Placeholder 4"/>
          <p:cNvSpPr>
            <a:spLocks noGrp="1"/>
          </p:cNvSpPr>
          <p:nvPr>
            <p:ph type="sldNum" sz="quarter" idx="12"/>
          </p:nvPr>
        </p:nvSpPr>
        <p:spPr/>
        <p:txBody>
          <a:bodyPr/>
          <a:lstStyle/>
          <a:p>
            <a:fld id="{D3D0B317-39E6-43C7-81EB-47CE36A4FAC9}" type="slidenum">
              <a:rPr lang="en-US" smtClean="0"/>
              <a:t>10</a:t>
            </a:fld>
            <a:endParaRPr lang="en-US"/>
          </a:p>
        </p:txBody>
      </p:sp>
      <p:pic>
        <p:nvPicPr>
          <p:cNvPr id="10" name="Picture 6" descr="ring of mass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99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LIGO-G1200429-v4</a:t>
            </a:r>
            <a:endParaRPr lang="en-US"/>
          </a:p>
        </p:txBody>
      </p:sp>
      <p:sp>
        <p:nvSpPr>
          <p:cNvPr id="5" name="Slide Number Placeholder 4"/>
          <p:cNvSpPr>
            <a:spLocks noGrp="1"/>
          </p:cNvSpPr>
          <p:nvPr>
            <p:ph type="sldNum" sz="quarter" idx="12"/>
          </p:nvPr>
        </p:nvSpPr>
        <p:spPr/>
        <p:txBody>
          <a:bodyPr/>
          <a:lstStyle/>
          <a:p>
            <a:fld id="{D3D0B317-39E6-43C7-81EB-47CE36A4FAC9}" type="slidenum">
              <a:rPr lang="en-US" smtClean="0"/>
              <a:t>11</a:t>
            </a:fld>
            <a:endParaRPr lang="en-US"/>
          </a:p>
        </p:txBody>
      </p:sp>
      <p:pic>
        <p:nvPicPr>
          <p:cNvPr id="6" name="Content Placeholder 5" descr="gravitywave"/>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dirty="0" smtClean="0"/>
              <a:t>They respond in a measurable way to a gravitational wave</a:t>
            </a:r>
            <a:endParaRPr lang="en-US" dirty="0"/>
          </a:p>
        </p:txBody>
      </p:sp>
    </p:spTree>
    <p:extLst>
      <p:ext uri="{BB962C8B-B14F-4D97-AF65-F5344CB8AC3E}">
        <p14:creationId xmlns:p14="http://schemas.microsoft.com/office/powerpoint/2010/main" val="2499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Bondi</a:t>
            </a:r>
            <a:r>
              <a:rPr lang="en-US" dirty="0" smtClean="0"/>
              <a:t> clarifies </a:t>
            </a:r>
            <a:r>
              <a:rPr lang="en-US" dirty="0" err="1" smtClean="0"/>
              <a:t>Pirani’s</a:t>
            </a:r>
            <a:r>
              <a:rPr lang="en-US" dirty="0" smtClean="0"/>
              <a:t> point</a:t>
            </a:r>
            <a:endParaRPr lang="en-US" dirty="0"/>
          </a:p>
        </p:txBody>
      </p:sp>
      <p:sp>
        <p:nvSpPr>
          <p:cNvPr id="3" name="Content Placeholder 2"/>
          <p:cNvSpPr>
            <a:spLocks noGrp="1"/>
          </p:cNvSpPr>
          <p:nvPr>
            <p:ph idx="1"/>
          </p:nvPr>
        </p:nvSpPr>
        <p:spPr/>
        <p:txBody>
          <a:bodyPr/>
          <a:lstStyle/>
          <a:p>
            <a:pPr marL="0" indent="0">
              <a:buNone/>
            </a:pPr>
            <a:r>
              <a:rPr lang="en-US" sz="2400" dirty="0" smtClean="0"/>
              <a:t>   </a:t>
            </a:r>
            <a:r>
              <a:rPr lang="en-US" sz="2400" dirty="0" err="1" smtClean="0"/>
              <a:t>Pirani’s</a:t>
            </a:r>
            <a:r>
              <a:rPr lang="en-US" sz="2400" dirty="0" smtClean="0"/>
              <a:t> mentor </a:t>
            </a:r>
            <a:r>
              <a:rPr lang="en-US" sz="2400" dirty="0" err="1" smtClean="0"/>
              <a:t>Bondi</a:t>
            </a:r>
            <a:r>
              <a:rPr lang="en-US" sz="2400" dirty="0" smtClean="0"/>
              <a:t> arrived at Chapel Hill unsure about gravitational waves.</a:t>
            </a:r>
          </a:p>
          <a:p>
            <a:pPr marL="0" indent="0">
              <a:buNone/>
            </a:pPr>
            <a:r>
              <a:rPr lang="en-US" sz="2400" dirty="0"/>
              <a:t> </a:t>
            </a:r>
            <a:r>
              <a:rPr lang="en-US" sz="2400" dirty="0" smtClean="0"/>
              <a:t>  Listening to </a:t>
            </a:r>
            <a:r>
              <a:rPr lang="en-US" sz="2400" dirty="0" err="1" smtClean="0"/>
              <a:t>Pirani’s</a:t>
            </a:r>
            <a:r>
              <a:rPr lang="en-US" sz="2400" dirty="0" smtClean="0"/>
              <a:t> talk, he asked whether you could connect two nearby masses with a dashpot, thus absorbing energy from the wave.</a:t>
            </a:r>
          </a:p>
          <a:p>
            <a:pPr marL="0" indent="0">
              <a:buNone/>
            </a:pPr>
            <a:r>
              <a:rPr lang="en-US" sz="2400" dirty="0"/>
              <a:t> </a:t>
            </a:r>
            <a:r>
              <a:rPr lang="en-US" sz="2400" dirty="0" smtClean="0"/>
              <a:t>  Energy absorption is the ultimate test of physical reality.</a:t>
            </a:r>
          </a:p>
          <a:p>
            <a:pPr marL="0" indent="0">
              <a:buNone/>
            </a:pPr>
            <a:r>
              <a:rPr lang="en-US" sz="2400" dirty="0"/>
              <a:t> </a:t>
            </a:r>
            <a:r>
              <a:rPr lang="en-US" sz="2400" dirty="0" smtClean="0"/>
              <a:t>  </a:t>
            </a:r>
            <a:r>
              <a:rPr lang="en-US" sz="2400" dirty="0" err="1" smtClean="0"/>
              <a:t>Pirani</a:t>
            </a:r>
            <a:r>
              <a:rPr lang="en-US" sz="2400" dirty="0" smtClean="0"/>
              <a:t> replied: “I have not put in an absorption term, but I have put in a ‘spring’. You could invent a system with such a term quite easily.”</a:t>
            </a:r>
          </a:p>
          <a:p>
            <a:pPr marL="0" indent="0">
              <a:buNone/>
            </a:pPr>
            <a:r>
              <a:rPr lang="en-US" sz="2400" dirty="0"/>
              <a:t> </a:t>
            </a:r>
            <a:r>
              <a:rPr lang="en-US" sz="2400" dirty="0" smtClean="0"/>
              <a:t>  </a:t>
            </a:r>
            <a:r>
              <a:rPr lang="en-US" sz="2400" dirty="0" err="1" smtClean="0"/>
              <a:t>Bondi</a:t>
            </a:r>
            <a:r>
              <a:rPr lang="en-US" sz="2400" dirty="0" smtClean="0"/>
              <a:t> is credited with the “sticky bead argument.”</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12</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1997269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Weber at Chapel Hill</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1906896"/>
            <a:ext cx="2971799" cy="3711052"/>
          </a:xfrm>
        </p:spPr>
      </p:pic>
      <p:sp>
        <p:nvSpPr>
          <p:cNvPr id="6" name="Content Placeholder 5"/>
          <p:cNvSpPr>
            <a:spLocks noGrp="1"/>
          </p:cNvSpPr>
          <p:nvPr>
            <p:ph sz="half" idx="2"/>
          </p:nvPr>
        </p:nvSpPr>
        <p:spPr/>
        <p:txBody>
          <a:bodyPr/>
          <a:lstStyle/>
          <a:p>
            <a:pPr marL="0" indent="0">
              <a:buNone/>
            </a:pPr>
            <a:r>
              <a:rPr lang="en-US" dirty="0" smtClean="0"/>
              <a:t>Joe Weber, co-inventor of the maser, was working with John Wheeler at Princeton on gravitational waves.</a:t>
            </a:r>
          </a:p>
          <a:p>
            <a:pPr marL="0" indent="0">
              <a:buNone/>
            </a:pPr>
            <a:r>
              <a:rPr lang="en-US" dirty="0"/>
              <a:t> </a:t>
            </a:r>
            <a:r>
              <a:rPr lang="en-US" dirty="0" smtClean="0"/>
              <a:t>  The two of them were at Chapel Hill, and listened well to </a:t>
            </a:r>
            <a:r>
              <a:rPr lang="en-US" dirty="0" err="1" smtClean="0"/>
              <a:t>Pirani’s</a:t>
            </a:r>
            <a:r>
              <a:rPr lang="en-US" dirty="0" smtClean="0"/>
              <a:t> talk.</a:t>
            </a:r>
            <a:endParaRPr lang="en-US" dirty="0"/>
          </a:p>
        </p:txBody>
      </p:sp>
      <p:sp>
        <p:nvSpPr>
          <p:cNvPr id="4" name="Slide Number Placeholder 3"/>
          <p:cNvSpPr>
            <a:spLocks noGrp="1"/>
          </p:cNvSpPr>
          <p:nvPr>
            <p:ph type="sldNum" sz="quarter" idx="12"/>
          </p:nvPr>
        </p:nvSpPr>
        <p:spPr/>
        <p:txBody>
          <a:bodyPr/>
          <a:lstStyle/>
          <a:p>
            <a:fld id="{D3D0B317-39E6-43C7-81EB-47CE36A4FAC9}" type="slidenum">
              <a:rPr lang="en-US" smtClean="0"/>
              <a:t>13</a:t>
            </a:fld>
            <a:endParaRPr lang="en-US"/>
          </a:p>
        </p:txBody>
      </p:sp>
      <p:sp>
        <p:nvSpPr>
          <p:cNvPr id="8" name="Date Placeholder 7"/>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329339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Weber’s mentor John Wheeler</a:t>
            </a:r>
            <a:endParaRPr lang="en-US" dirty="0"/>
          </a:p>
        </p:txBody>
      </p:sp>
      <p:sp>
        <p:nvSpPr>
          <p:cNvPr id="5" name="Date Placeholder 4"/>
          <p:cNvSpPr>
            <a:spLocks noGrp="1"/>
          </p:cNvSpPr>
          <p:nvPr>
            <p:ph type="dt" sz="half" idx="10"/>
          </p:nvPr>
        </p:nvSpPr>
        <p:spPr/>
        <p:txBody>
          <a:bodyPr/>
          <a:lstStyle/>
          <a:p>
            <a:r>
              <a:rPr lang="en-US" smtClean="0"/>
              <a:t>LIGO-G1200429-v4</a:t>
            </a:r>
            <a:endParaRPr lang="en-US"/>
          </a:p>
        </p:txBody>
      </p:sp>
      <p:sp>
        <p:nvSpPr>
          <p:cNvPr id="6" name="Slide Number Placeholder 5"/>
          <p:cNvSpPr>
            <a:spLocks noGrp="1"/>
          </p:cNvSpPr>
          <p:nvPr>
            <p:ph type="sldNum" sz="quarter" idx="12"/>
          </p:nvPr>
        </p:nvSpPr>
        <p:spPr/>
        <p:txBody>
          <a:bodyPr/>
          <a:lstStyle/>
          <a:p>
            <a:fld id="{D3D0B317-39E6-43C7-81EB-47CE36A4FAC9}" type="slidenum">
              <a:rPr lang="en-US" smtClean="0"/>
              <a:t>14</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8375" y="1524000"/>
            <a:ext cx="4667250" cy="4572000"/>
          </a:xfrm>
        </p:spPr>
      </p:pic>
    </p:spTree>
    <p:extLst>
      <p:ext uri="{BB962C8B-B14F-4D97-AF65-F5344CB8AC3E}">
        <p14:creationId xmlns:p14="http://schemas.microsoft.com/office/powerpoint/2010/main" val="69447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Weber starts GW detection</a:t>
            </a:r>
            <a:endParaRPr lang="en-US" dirty="0"/>
          </a:p>
        </p:txBody>
      </p:sp>
      <p:sp>
        <p:nvSpPr>
          <p:cNvPr id="5" name="Content Placeholder 4"/>
          <p:cNvSpPr>
            <a:spLocks noGrp="1"/>
          </p:cNvSpPr>
          <p:nvPr>
            <p:ph idx="1"/>
          </p:nvPr>
        </p:nvSpPr>
        <p:spPr/>
        <p:txBody>
          <a:bodyPr/>
          <a:lstStyle/>
          <a:p>
            <a:pPr marL="0" indent="0">
              <a:buNone/>
            </a:pPr>
            <a:r>
              <a:rPr lang="en-US" dirty="0"/>
              <a:t> </a:t>
            </a:r>
            <a:r>
              <a:rPr lang="en-US" dirty="0" smtClean="0"/>
              <a:t>   Weber </a:t>
            </a:r>
            <a:r>
              <a:rPr lang="en-US" dirty="0"/>
              <a:t>and Wheeler recapped </a:t>
            </a:r>
            <a:r>
              <a:rPr lang="en-US" dirty="0" err="1"/>
              <a:t>Pirani’s</a:t>
            </a:r>
            <a:r>
              <a:rPr lang="en-US" dirty="0"/>
              <a:t> argument in a paper written within weeks </a:t>
            </a:r>
            <a:r>
              <a:rPr lang="en-US" dirty="0" smtClean="0"/>
              <a:t>of the </a:t>
            </a:r>
            <a:r>
              <a:rPr lang="en-US" dirty="0"/>
              <a:t>Chapel </a:t>
            </a:r>
            <a:r>
              <a:rPr lang="en-US" dirty="0" smtClean="0"/>
              <a:t>Hill conference. </a:t>
            </a:r>
            <a:br>
              <a:rPr lang="en-US" dirty="0" smtClean="0"/>
            </a:br>
            <a:r>
              <a:rPr lang="en-US" dirty="0" smtClean="0"/>
              <a:t>   By </a:t>
            </a:r>
            <a:r>
              <a:rPr lang="en-US" dirty="0"/>
              <a:t>1959, Weber wrote his first paper laying out the program to build gravitational wave detectors. </a:t>
            </a:r>
          </a:p>
          <a:p>
            <a:pPr marL="0" indent="0">
              <a:buNone/>
            </a:pPr>
            <a:r>
              <a:rPr lang="en-US" dirty="0"/>
              <a:t>   By the late ‘60’s, Weber was seeing things.</a:t>
            </a:r>
          </a:p>
        </p:txBody>
      </p:sp>
      <p:sp>
        <p:nvSpPr>
          <p:cNvPr id="10" name="Date Placeholder 9"/>
          <p:cNvSpPr>
            <a:spLocks noGrp="1"/>
          </p:cNvSpPr>
          <p:nvPr>
            <p:ph type="dt" sz="half" idx="10"/>
          </p:nvPr>
        </p:nvSpPr>
        <p:spPr/>
        <p:txBody>
          <a:bodyPr/>
          <a:lstStyle/>
          <a:p>
            <a:r>
              <a:rPr lang="en-US" smtClean="0"/>
              <a:t>LIGO-G1200429-v4</a:t>
            </a:r>
            <a:endParaRPr lang="en-US"/>
          </a:p>
        </p:txBody>
      </p:sp>
      <p:sp>
        <p:nvSpPr>
          <p:cNvPr id="4" name="Slide Number Placeholder 3"/>
          <p:cNvSpPr>
            <a:spLocks noGrp="1"/>
          </p:cNvSpPr>
          <p:nvPr>
            <p:ph type="sldNum" sz="quarter" idx="12"/>
          </p:nvPr>
        </p:nvSpPr>
        <p:spPr/>
        <p:txBody>
          <a:bodyPr/>
          <a:lstStyle/>
          <a:p>
            <a:fld id="{D3D0B317-39E6-43C7-81EB-47CE36A4FAC9}" type="slidenum">
              <a:rPr lang="en-US" smtClean="0"/>
              <a:t>15</a:t>
            </a:fld>
            <a:endParaRPr lang="en-US"/>
          </a:p>
        </p:txBody>
      </p:sp>
    </p:spTree>
    <p:extLst>
      <p:ext uri="{BB962C8B-B14F-4D97-AF65-F5344CB8AC3E}">
        <p14:creationId xmlns:p14="http://schemas.microsoft.com/office/powerpoint/2010/main" val="4815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Weber’s bar</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202535"/>
            <a:ext cx="3810000" cy="3214929"/>
          </a:xfrm>
        </p:spPr>
      </p:pic>
      <p:sp>
        <p:nvSpPr>
          <p:cNvPr id="4" name="Content Placeholder 3"/>
          <p:cNvSpPr>
            <a:spLocks noGrp="1"/>
          </p:cNvSpPr>
          <p:nvPr>
            <p:ph sz="half" idx="2"/>
          </p:nvPr>
        </p:nvSpPr>
        <p:spPr/>
        <p:txBody>
          <a:bodyPr/>
          <a:lstStyle/>
          <a:p>
            <a:pPr marL="0" indent="0">
              <a:buNone/>
            </a:pPr>
            <a:r>
              <a:rPr lang="en-US" sz="2400" dirty="0" smtClean="0"/>
              <a:t>   Weber’s gravitational wave detector was a cylinder of aluminum. Each end is like a test mass, while the center is like a spring. PZT’s around the midline are </a:t>
            </a:r>
            <a:r>
              <a:rPr lang="en-US" sz="2400" dirty="0" err="1" smtClean="0"/>
              <a:t>Bondi’s</a:t>
            </a:r>
            <a:r>
              <a:rPr lang="en-US" sz="2400" dirty="0" smtClean="0"/>
              <a:t> dashpots, absorbing energy to send to an electrical amplifier.</a:t>
            </a:r>
            <a:endParaRPr lang="en-US" sz="2400" dirty="0"/>
          </a:p>
        </p:txBody>
      </p:sp>
      <p:sp>
        <p:nvSpPr>
          <p:cNvPr id="5" name="Slide Number Placeholder 4"/>
          <p:cNvSpPr>
            <a:spLocks noGrp="1"/>
          </p:cNvSpPr>
          <p:nvPr>
            <p:ph type="sldNum" sz="quarter" idx="12"/>
          </p:nvPr>
        </p:nvSpPr>
        <p:spPr/>
        <p:txBody>
          <a:bodyPr/>
          <a:lstStyle/>
          <a:p>
            <a:fld id="{D3D0B317-39E6-43C7-81EB-47CE36A4FAC9}" type="slidenum">
              <a:rPr lang="en-US" smtClean="0"/>
              <a:t>16</a:t>
            </a:fld>
            <a:endParaRPr lang="en-US"/>
          </a:p>
        </p:txBody>
      </p:sp>
      <p:sp>
        <p:nvSpPr>
          <p:cNvPr id="7" name="Date Placeholder 6"/>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143357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Rainer Weiss, not at Chapel Hill</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133600"/>
            <a:ext cx="3429000" cy="3429000"/>
          </a:xfrm>
        </p:spPr>
      </p:pic>
      <p:sp>
        <p:nvSpPr>
          <p:cNvPr id="6" name="Content Placeholder 5"/>
          <p:cNvSpPr>
            <a:spLocks noGrp="1"/>
          </p:cNvSpPr>
          <p:nvPr>
            <p:ph sz="half" idx="2"/>
          </p:nvPr>
        </p:nvSpPr>
        <p:spPr/>
        <p:txBody>
          <a:bodyPr/>
          <a:lstStyle/>
          <a:p>
            <a:pPr marL="0" indent="0">
              <a:buNone/>
            </a:pPr>
            <a:r>
              <a:rPr lang="en-US" dirty="0" smtClean="0"/>
              <a:t>   In 1957, </a:t>
            </a:r>
            <a:r>
              <a:rPr lang="en-US" dirty="0" err="1" smtClean="0"/>
              <a:t>Rai</a:t>
            </a:r>
            <a:r>
              <a:rPr lang="en-US" dirty="0" smtClean="0"/>
              <a:t> Weiss was a grad student of Jerrold Zacharias at MIT, working on atomic beams.</a:t>
            </a:r>
          </a:p>
          <a:p>
            <a:pPr marL="0" indent="0">
              <a:buNone/>
            </a:pPr>
            <a:r>
              <a:rPr lang="en-US" dirty="0"/>
              <a:t> </a:t>
            </a:r>
            <a:r>
              <a:rPr lang="en-US" dirty="0" smtClean="0"/>
              <a:t>  In the early ‘60’s, he spent two years working with Bob </a:t>
            </a:r>
            <a:r>
              <a:rPr lang="en-US" dirty="0" err="1" smtClean="0"/>
              <a:t>Dicke</a:t>
            </a:r>
            <a:r>
              <a:rPr lang="en-US" dirty="0" smtClean="0"/>
              <a:t> at Princeton on gravity experiments.</a:t>
            </a:r>
            <a:endParaRPr lang="en-US" dirty="0"/>
          </a:p>
        </p:txBody>
      </p:sp>
      <p:sp>
        <p:nvSpPr>
          <p:cNvPr id="4" name="Slide Number Placeholder 3"/>
          <p:cNvSpPr>
            <a:spLocks noGrp="1"/>
          </p:cNvSpPr>
          <p:nvPr>
            <p:ph type="sldNum" sz="quarter" idx="12"/>
          </p:nvPr>
        </p:nvSpPr>
        <p:spPr/>
        <p:txBody>
          <a:bodyPr/>
          <a:lstStyle/>
          <a:p>
            <a:fld id="{D3D0B317-39E6-43C7-81EB-47CE36A4FAC9}" type="slidenum">
              <a:rPr lang="en-US" smtClean="0"/>
              <a:t>17</a:t>
            </a:fld>
            <a:endParaRPr lang="en-US"/>
          </a:p>
        </p:txBody>
      </p:sp>
      <p:sp>
        <p:nvSpPr>
          <p:cNvPr id="8" name="Date Placeholder 7"/>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2608414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Rai</a:t>
            </a:r>
            <a:r>
              <a:rPr lang="en-US" dirty="0" smtClean="0"/>
              <a:t> Weiss’s mentors, </a:t>
            </a:r>
            <a:br>
              <a:rPr lang="en-US" dirty="0" smtClean="0"/>
            </a:br>
            <a:r>
              <a:rPr lang="en-US" dirty="0" smtClean="0"/>
              <a:t>Jerrold Zacharias and </a:t>
            </a:r>
            <a:r>
              <a:rPr lang="en-US" dirty="0" err="1" smtClean="0"/>
              <a:t>BobDicke</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54292"/>
            <a:ext cx="3810000" cy="2911415"/>
          </a:xfrm>
        </p:spPr>
      </p:pic>
      <p:sp>
        <p:nvSpPr>
          <p:cNvPr id="5" name="Slide Number Placeholder 4"/>
          <p:cNvSpPr>
            <a:spLocks noGrp="1"/>
          </p:cNvSpPr>
          <p:nvPr>
            <p:ph type="sldNum" sz="quarter" idx="12"/>
          </p:nvPr>
        </p:nvSpPr>
        <p:spPr/>
        <p:txBody>
          <a:bodyPr/>
          <a:lstStyle/>
          <a:p>
            <a:fld id="{D3D0B317-39E6-43C7-81EB-47CE36A4FAC9}" type="slidenum">
              <a:rPr lang="en-US" smtClean="0"/>
              <a:t>18</a:t>
            </a:fld>
            <a:endParaRPr lang="en-US"/>
          </a:p>
        </p:txBody>
      </p:sp>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85800" y="2260600"/>
            <a:ext cx="3810000" cy="3098800"/>
          </a:xfrm>
        </p:spPr>
      </p:pic>
      <p:sp>
        <p:nvSpPr>
          <p:cNvPr id="12" name="Date Placeholder 11"/>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149188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Rainer Weiss and Joe Weber</a:t>
            </a:r>
            <a:endParaRPr lang="en-US" dirty="0"/>
          </a:p>
        </p:txBody>
      </p:sp>
      <p:sp>
        <p:nvSpPr>
          <p:cNvPr id="3" name="Content Placeholder 2"/>
          <p:cNvSpPr>
            <a:spLocks noGrp="1"/>
          </p:cNvSpPr>
          <p:nvPr>
            <p:ph idx="1"/>
          </p:nvPr>
        </p:nvSpPr>
        <p:spPr/>
        <p:txBody>
          <a:bodyPr/>
          <a:lstStyle/>
          <a:p>
            <a:pPr marL="0" indent="0">
              <a:buNone/>
            </a:pPr>
            <a:r>
              <a:rPr lang="en-US" dirty="0" smtClean="0"/>
              <a:t>   In 1964, </a:t>
            </a:r>
            <a:r>
              <a:rPr lang="en-US" dirty="0" err="1" smtClean="0"/>
              <a:t>Rai</a:t>
            </a:r>
            <a:r>
              <a:rPr lang="en-US" dirty="0" smtClean="0"/>
              <a:t> was back at MIT as a professor. He was assigned to teach general relativity. He didn’t know it, so he had to learn it one day ahead of the students. </a:t>
            </a:r>
          </a:p>
          <a:p>
            <a:pPr marL="0" indent="0">
              <a:buNone/>
            </a:pPr>
            <a:r>
              <a:rPr lang="en-US" dirty="0"/>
              <a:t> </a:t>
            </a:r>
            <a:r>
              <a:rPr lang="en-US" dirty="0" smtClean="0"/>
              <a:t>  He asked, What’s really measurable in general relativity? He found the answer in </a:t>
            </a:r>
            <a:r>
              <a:rPr lang="en-US" dirty="0" err="1" smtClean="0"/>
              <a:t>Pirani’s</a:t>
            </a:r>
            <a:r>
              <a:rPr lang="en-US" dirty="0" smtClean="0"/>
              <a:t> papers presented at Chapel Hill in 1957.</a:t>
            </a:r>
          </a:p>
        </p:txBody>
      </p:sp>
      <p:sp>
        <p:nvSpPr>
          <p:cNvPr id="4" name="Slide Number Placeholder 3"/>
          <p:cNvSpPr>
            <a:spLocks noGrp="1"/>
          </p:cNvSpPr>
          <p:nvPr>
            <p:ph type="sldNum" sz="quarter" idx="12"/>
          </p:nvPr>
        </p:nvSpPr>
        <p:spPr/>
        <p:txBody>
          <a:bodyPr/>
          <a:lstStyle/>
          <a:p>
            <a:fld id="{D3D0B317-39E6-43C7-81EB-47CE36A4FAC9}" type="slidenum">
              <a:rPr lang="en-US" smtClean="0"/>
              <a:t>19</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368695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 Goldberg</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57275" y="2295525"/>
            <a:ext cx="3067050" cy="3028950"/>
          </a:xfrm>
        </p:spPr>
      </p:pic>
      <p:sp>
        <p:nvSpPr>
          <p:cNvPr id="6" name="Content Placeholder 5"/>
          <p:cNvSpPr>
            <a:spLocks noGrp="1"/>
          </p:cNvSpPr>
          <p:nvPr>
            <p:ph sz="half" idx="2"/>
          </p:nvPr>
        </p:nvSpPr>
        <p:spPr/>
        <p:txBody>
          <a:bodyPr/>
          <a:lstStyle/>
          <a:p>
            <a:pPr marL="0" indent="0">
              <a:buNone/>
            </a:pPr>
            <a:r>
              <a:rPr lang="en-US" dirty="0" smtClean="0"/>
              <a:t>   Josh earned his Ph.D. from Syracuse in 1952, with Peter Bergmann.</a:t>
            </a:r>
            <a:endParaRPr lang="en-US" dirty="0"/>
          </a:p>
          <a:p>
            <a:pPr marL="0" indent="0">
              <a:buNone/>
            </a:pPr>
            <a:r>
              <a:rPr lang="en-US" dirty="0" smtClean="0"/>
              <a:t>   Among many other topics, he made important contributions to the question of whether a binary star emitted gravitational waves.</a:t>
            </a:r>
            <a:endParaRPr lang="en-US" dirty="0"/>
          </a:p>
        </p:txBody>
      </p:sp>
      <p:sp>
        <p:nvSpPr>
          <p:cNvPr id="4" name="Slide Number Placeholder 3"/>
          <p:cNvSpPr>
            <a:spLocks noGrp="1"/>
          </p:cNvSpPr>
          <p:nvPr>
            <p:ph type="sldNum" sz="quarter" idx="12"/>
          </p:nvPr>
        </p:nvSpPr>
        <p:spPr/>
        <p:txBody>
          <a:bodyPr/>
          <a:lstStyle/>
          <a:p>
            <a:fld id="{D3D0B317-39E6-43C7-81EB-47CE36A4FAC9}" type="slidenum">
              <a:rPr lang="en-US" smtClean="0"/>
              <a:t>2</a:t>
            </a:fld>
            <a:endParaRPr lang="en-US"/>
          </a:p>
        </p:txBody>
      </p:sp>
      <p:sp>
        <p:nvSpPr>
          <p:cNvPr id="8" name="Date Placeholder 7"/>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3667630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err="1" smtClean="0"/>
              <a:t>Pirani</a:t>
            </a:r>
            <a:r>
              <a:rPr lang="en-US" dirty="0" smtClean="0"/>
              <a:t> actually proposed</a:t>
            </a:r>
            <a:endParaRPr lang="en-US" dirty="0"/>
          </a:p>
        </p:txBody>
      </p:sp>
      <p:sp>
        <p:nvSpPr>
          <p:cNvPr id="3" name="Content Placeholder 2"/>
          <p:cNvSpPr>
            <a:spLocks noGrp="1"/>
          </p:cNvSpPr>
          <p:nvPr>
            <p:ph idx="1"/>
          </p:nvPr>
        </p:nvSpPr>
        <p:spPr/>
        <p:txBody>
          <a:bodyPr/>
          <a:lstStyle/>
          <a:p>
            <a:pPr marL="0" indent="0">
              <a:buNone/>
            </a:pPr>
            <a:r>
              <a:rPr lang="en-US" dirty="0" smtClean="0"/>
              <a:t>   In </a:t>
            </a:r>
            <a:r>
              <a:rPr lang="en-US" dirty="0" err="1" smtClean="0"/>
              <a:t>Pirani’s</a:t>
            </a:r>
            <a:r>
              <a:rPr lang="en-US" dirty="0" smtClean="0"/>
              <a:t> papers, he didn’t “put in” either a spring or a dashpot between the test masses. Instead, he said:</a:t>
            </a:r>
          </a:p>
          <a:p>
            <a:pPr marL="0" indent="0">
              <a:buNone/>
            </a:pPr>
            <a:r>
              <a:rPr lang="en-US" dirty="0"/>
              <a:t> </a:t>
            </a:r>
            <a:r>
              <a:rPr lang="en-US" dirty="0" smtClean="0"/>
              <a:t>  “It is assumed that an observer, by the use of light signals or otherwise, determine the coordinates of a neighboring particle in his local Cartesian coordinate system.”</a:t>
            </a:r>
          </a:p>
          <a:p>
            <a:pPr marL="0" indent="0">
              <a:buNone/>
            </a:pPr>
            <a:r>
              <a:rPr lang="en-US" dirty="0"/>
              <a:t> </a:t>
            </a:r>
            <a:r>
              <a:rPr lang="en-US" dirty="0" smtClean="0"/>
              <a:t>  Zach’s lab at MIT was in the thick of the new field of lasers. </a:t>
            </a:r>
            <a:r>
              <a:rPr lang="en-US" dirty="0" err="1" smtClean="0"/>
              <a:t>Rai</a:t>
            </a:r>
            <a:r>
              <a:rPr lang="en-US" dirty="0" smtClean="0"/>
              <a:t> read </a:t>
            </a:r>
            <a:r>
              <a:rPr lang="en-US" dirty="0" err="1" smtClean="0"/>
              <a:t>Pirani</a:t>
            </a:r>
            <a:r>
              <a:rPr lang="en-US" dirty="0" smtClean="0"/>
              <a:t>, and knew that lasers could do the job.</a:t>
            </a:r>
            <a:endParaRPr lang="en-US" dirty="0"/>
          </a:p>
        </p:txBody>
      </p:sp>
      <p:sp>
        <p:nvSpPr>
          <p:cNvPr id="4" name="Slide Number Placeholder 3"/>
          <p:cNvSpPr>
            <a:spLocks noGrp="1"/>
          </p:cNvSpPr>
          <p:nvPr>
            <p:ph type="sldNum" sz="quarter" idx="12"/>
          </p:nvPr>
        </p:nvSpPr>
        <p:spPr/>
        <p:txBody>
          <a:bodyPr/>
          <a:lstStyle/>
          <a:p>
            <a:fld id="{D3D0B317-39E6-43C7-81EB-47CE36A4FAC9}" type="slidenum">
              <a:rPr lang="en-US" smtClean="0"/>
              <a:t>20</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42166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Rai</a:t>
            </a:r>
            <a:r>
              <a:rPr lang="en-US" dirty="0" smtClean="0"/>
              <a:t> Weiss envisions LIGO in 1972</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443" y="1676400"/>
            <a:ext cx="4699235" cy="3962400"/>
          </a:xfrm>
        </p:spPr>
      </p:pic>
      <p:sp>
        <p:nvSpPr>
          <p:cNvPr id="6" name="Content Placeholder 5"/>
          <p:cNvSpPr>
            <a:spLocks noGrp="1"/>
          </p:cNvSpPr>
          <p:nvPr>
            <p:ph sz="half" idx="2"/>
          </p:nvPr>
        </p:nvSpPr>
        <p:spPr/>
        <p:txBody>
          <a:bodyPr/>
          <a:lstStyle/>
          <a:p>
            <a:pPr marL="0" indent="0">
              <a:buNone/>
            </a:pPr>
            <a:r>
              <a:rPr lang="en-US" sz="2400" dirty="0" smtClean="0"/>
              <a:t>   Weiss knew of Weber’s claimed detections. True or not, he saw how to do many orders of magnitude better, by implementing </a:t>
            </a:r>
            <a:r>
              <a:rPr lang="en-US" sz="2400" dirty="0" err="1" smtClean="0"/>
              <a:t>Pirani’s</a:t>
            </a:r>
            <a:r>
              <a:rPr lang="en-US" sz="2400" dirty="0" smtClean="0"/>
              <a:t> free-test-masses-measured-by-lasers as a Michelson interferometer. Arms could be kilometers long. Lasers could measure sub-nuclear distances. </a:t>
            </a:r>
            <a:r>
              <a:rPr lang="en-US" sz="2400" dirty="0" smtClean="0">
                <a:latin typeface="Symbol" pitchFamily="18" charset="2"/>
              </a:rPr>
              <a:t>D</a:t>
            </a:r>
            <a:r>
              <a:rPr lang="en-US" sz="2400" i="1" dirty="0" smtClean="0"/>
              <a:t>L/L </a:t>
            </a:r>
            <a:r>
              <a:rPr lang="en-US" sz="2400" dirty="0" smtClean="0"/>
              <a:t>~ 10</a:t>
            </a:r>
            <a:r>
              <a:rPr lang="en-US" sz="2400" baseline="30000" dirty="0" smtClean="0"/>
              <a:t>-21</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21</a:t>
            </a:fld>
            <a:endParaRPr lang="en-US"/>
          </a:p>
        </p:txBody>
      </p:sp>
      <p:sp>
        <p:nvSpPr>
          <p:cNvPr id="8" name="Date Placeholder 7"/>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690642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Thought experiment becomes reality</a:t>
            </a:r>
            <a:br>
              <a:rPr lang="en-US" sz="2400" dirty="0" smtClean="0"/>
            </a:br>
            <a:r>
              <a:rPr lang="en-US" sz="2400" dirty="0" smtClean="0"/>
              <a:t>Laser Interferometer Gravitational Wave Observatory (LIGO)</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22</a:t>
            </a:fld>
            <a:endParaRPr lang="en-US"/>
          </a:p>
        </p:txBody>
      </p:sp>
      <p:pic>
        <p:nvPicPr>
          <p:cNvPr id="5" name="Picture 3" descr="vacequip-liv pic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2371532"/>
            <a:ext cx="4357681" cy="3268261"/>
          </a:xfrm>
          <a:noFill/>
          <a:ln/>
        </p:spPr>
      </p:pic>
      <p:pic>
        <p:nvPicPr>
          <p:cNvPr id="6" name="Picture 4" descr="lososem355"/>
          <p:cNvPicPr>
            <a:picLocks noChangeAspect="1" noChangeArrowheads="1"/>
          </p:cNvPicPr>
          <p:nvPr/>
        </p:nvPicPr>
        <p:blipFill>
          <a:blip r:embed="rId4" cstate="print">
            <a:extLst>
              <a:ext uri="{28A0092B-C50C-407E-A947-70E740481C1C}">
                <a14:useLocalDpi xmlns:a14="http://schemas.microsoft.com/office/drawing/2010/main" val="0"/>
              </a:ext>
            </a:extLst>
          </a:blip>
          <a:srcRect r="8139"/>
          <a:stretch>
            <a:fillRect/>
          </a:stretch>
        </p:blipFill>
        <p:spPr bwMode="auto">
          <a:xfrm>
            <a:off x="4614862" y="2362200"/>
            <a:ext cx="4529138" cy="328692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2784388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1972: Concept</a:t>
            </a:r>
            <a:br>
              <a:rPr lang="en-US" sz="3600" dirty="0" smtClean="0"/>
            </a:br>
            <a:r>
              <a:rPr lang="en-US" sz="3600" dirty="0" smtClean="0"/>
              <a:t>2005: 4 km interferometers observe</a:t>
            </a:r>
            <a:endParaRPr lang="en-US" sz="36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9921" y="2438400"/>
            <a:ext cx="4089679" cy="2481072"/>
          </a:xfrm>
        </p:spPr>
      </p:pic>
      <p:sp>
        <p:nvSpPr>
          <p:cNvPr id="4" name="Slide Number Placeholder 3"/>
          <p:cNvSpPr>
            <a:spLocks noGrp="1"/>
          </p:cNvSpPr>
          <p:nvPr>
            <p:ph type="sldNum" sz="quarter" idx="12"/>
          </p:nvPr>
        </p:nvSpPr>
        <p:spPr/>
        <p:txBody>
          <a:bodyPr/>
          <a:lstStyle/>
          <a:p>
            <a:fld id="{D3D0B317-39E6-43C7-81EB-47CE36A4FAC9}" type="slidenum">
              <a:rPr lang="en-US" smtClean="0"/>
              <a:t>23</a:t>
            </a:fld>
            <a:endParaRPr lang="en-US"/>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438400"/>
            <a:ext cx="3810000" cy="2461260"/>
          </a:xfrm>
        </p:spPr>
      </p:pic>
      <p:sp>
        <p:nvSpPr>
          <p:cNvPr id="11" name="Date Placeholder 10"/>
          <p:cNvSpPr>
            <a:spLocks noGrp="1"/>
          </p:cNvSpPr>
          <p:nvPr>
            <p:ph type="dt" sz="half" idx="10"/>
          </p:nvPr>
        </p:nvSpPr>
        <p:spPr/>
        <p:txBody>
          <a:bodyPr/>
          <a:lstStyle/>
          <a:p>
            <a:r>
              <a:rPr lang="en-US" smtClean="0"/>
              <a:t>LIGO-G1200429-v4</a:t>
            </a:r>
            <a:endParaRPr lang="en-US"/>
          </a:p>
        </p:txBody>
      </p:sp>
      <p:sp>
        <p:nvSpPr>
          <p:cNvPr id="3" name="TextBox 2"/>
          <p:cNvSpPr txBox="1"/>
          <p:nvPr/>
        </p:nvSpPr>
        <p:spPr>
          <a:xfrm>
            <a:off x="381000" y="5181600"/>
            <a:ext cx="4038600" cy="369332"/>
          </a:xfrm>
          <a:prstGeom prst="rect">
            <a:avLst/>
          </a:prstGeom>
          <a:noFill/>
        </p:spPr>
        <p:txBody>
          <a:bodyPr wrap="square" rtlCol="0">
            <a:spAutoFit/>
          </a:bodyPr>
          <a:lstStyle/>
          <a:p>
            <a:r>
              <a:rPr lang="en-US" dirty="0" smtClean="0"/>
              <a:t>LIGO Hanford Observatory, WA</a:t>
            </a:r>
            <a:endParaRPr lang="en-US" dirty="0"/>
          </a:p>
        </p:txBody>
      </p:sp>
      <p:sp>
        <p:nvSpPr>
          <p:cNvPr id="5" name="TextBox 4"/>
          <p:cNvSpPr txBox="1"/>
          <p:nvPr/>
        </p:nvSpPr>
        <p:spPr>
          <a:xfrm>
            <a:off x="4648200" y="5181600"/>
            <a:ext cx="3810000" cy="369332"/>
          </a:xfrm>
          <a:prstGeom prst="rect">
            <a:avLst/>
          </a:prstGeom>
          <a:noFill/>
        </p:spPr>
        <p:txBody>
          <a:bodyPr wrap="square" rtlCol="0">
            <a:spAutoFit/>
          </a:bodyPr>
          <a:lstStyle/>
          <a:p>
            <a:r>
              <a:rPr lang="en-US" dirty="0" smtClean="0"/>
              <a:t>LIGO Livingston Observatory, LA</a:t>
            </a:r>
            <a:endParaRPr lang="en-US" dirty="0"/>
          </a:p>
        </p:txBody>
      </p:sp>
    </p:spTree>
    <p:extLst>
      <p:ext uri="{BB962C8B-B14F-4D97-AF65-F5344CB8AC3E}">
        <p14:creationId xmlns:p14="http://schemas.microsoft.com/office/powerpoint/2010/main" val="2286691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Europe, Virgo and GEO600</a:t>
            </a:r>
            <a:br>
              <a:rPr lang="en-US" dirty="0" smtClean="0"/>
            </a:br>
            <a:r>
              <a:rPr lang="en-US" dirty="0" smtClean="0"/>
              <a:t>observed with LIGO</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2561844"/>
            <a:ext cx="3657600" cy="249631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510790"/>
            <a:ext cx="3810000" cy="2598420"/>
          </a:xfrm>
        </p:spPr>
      </p:pic>
      <p:sp>
        <p:nvSpPr>
          <p:cNvPr id="5" name="Date Placeholder 4"/>
          <p:cNvSpPr>
            <a:spLocks noGrp="1"/>
          </p:cNvSpPr>
          <p:nvPr>
            <p:ph type="dt" sz="half" idx="10"/>
          </p:nvPr>
        </p:nvSpPr>
        <p:spPr/>
        <p:txBody>
          <a:bodyPr/>
          <a:lstStyle/>
          <a:p>
            <a:r>
              <a:rPr lang="en-US" smtClean="0"/>
              <a:t>LIGO-G1200429-v4</a:t>
            </a:r>
            <a:endParaRPr lang="en-US"/>
          </a:p>
        </p:txBody>
      </p:sp>
      <p:sp>
        <p:nvSpPr>
          <p:cNvPr id="6" name="Slide Number Placeholder 5"/>
          <p:cNvSpPr>
            <a:spLocks noGrp="1"/>
          </p:cNvSpPr>
          <p:nvPr>
            <p:ph type="sldNum" sz="quarter" idx="12"/>
          </p:nvPr>
        </p:nvSpPr>
        <p:spPr/>
        <p:txBody>
          <a:bodyPr/>
          <a:lstStyle/>
          <a:p>
            <a:fld id="{D3D0B317-39E6-43C7-81EB-47CE36A4FAC9}" type="slidenum">
              <a:rPr lang="en-US" smtClean="0"/>
              <a:t>24</a:t>
            </a:fld>
            <a:endParaRPr lang="en-US"/>
          </a:p>
        </p:txBody>
      </p:sp>
    </p:spTree>
    <p:extLst>
      <p:ext uri="{BB962C8B-B14F-4D97-AF65-F5344CB8AC3E}">
        <p14:creationId xmlns:p14="http://schemas.microsoft.com/office/powerpoint/2010/main" val="362917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8600"/>
            <a:ext cx="7772400" cy="1143000"/>
          </a:xfrm>
        </p:spPr>
        <p:txBody>
          <a:bodyPr/>
          <a:lstStyle/>
          <a:p>
            <a:r>
              <a:rPr lang="en-US" sz="3200" dirty="0" smtClean="0"/>
              <a:t>Meanwhile, we’ve learned how to calculate the waveform from a binary star</a:t>
            </a:r>
            <a:endParaRPr lang="en-US" sz="3200" dirty="0"/>
          </a:p>
        </p:txBody>
      </p:sp>
      <p:sp>
        <p:nvSpPr>
          <p:cNvPr id="5" name="Slide Number Placeholder 4"/>
          <p:cNvSpPr>
            <a:spLocks noGrp="1"/>
          </p:cNvSpPr>
          <p:nvPr>
            <p:ph type="sldNum" sz="quarter" idx="12"/>
          </p:nvPr>
        </p:nvSpPr>
        <p:spPr/>
        <p:txBody>
          <a:bodyPr/>
          <a:lstStyle/>
          <a:p>
            <a:fld id="{D3D0B317-39E6-43C7-81EB-47CE36A4FAC9}" type="slidenum">
              <a:rPr lang="en-US" smtClean="0"/>
              <a:t>25</a:t>
            </a:fld>
            <a:endParaRPr lang="en-US"/>
          </a:p>
        </p:txBody>
      </p:sp>
      <p:sp>
        <p:nvSpPr>
          <p:cNvPr id="9" name="Date Placeholder 8"/>
          <p:cNvSpPr>
            <a:spLocks noGrp="1"/>
          </p:cNvSpPr>
          <p:nvPr>
            <p:ph type="dt" sz="half" idx="10"/>
          </p:nvPr>
        </p:nvSpPr>
        <p:spPr/>
        <p:txBody>
          <a:bodyPr/>
          <a:lstStyle/>
          <a:p>
            <a:r>
              <a:rPr lang="en-US" smtClean="0"/>
              <a:t>LIGO-G1200429-v4</a:t>
            </a:r>
            <a:endParaRPr lang="en-US"/>
          </a:p>
        </p:txBody>
      </p:sp>
      <p:pic>
        <p:nvPicPr>
          <p:cNvPr id="7" name="Content Placeholder 6" descr="time-domain_template.png">
            <a:hlinkClick r:id="" action="ppaction://noaction" highlightClick="1">
              <a:snd r:embed="rId3" name="inspiral_wave_last8sec.wav"/>
            </a:hlinkClick>
          </p:cNvPr>
          <p:cNvPicPr>
            <a:picLocks noGrp="1" noChangeAspect="1"/>
          </p:cNvPicPr>
          <p:nvPr>
            <p:ph idx="1"/>
          </p:nvPr>
        </p:nvPicPr>
        <p:blipFill>
          <a:blip r:embed="rId4"/>
          <a:stretch>
            <a:fillRect/>
          </a:stretch>
        </p:blipFill>
        <p:spPr>
          <a:xfrm>
            <a:off x="685800" y="1744300"/>
            <a:ext cx="7772400" cy="4131400"/>
          </a:xfrm>
          <a:prstGeom prst="rect">
            <a:avLst/>
          </a:prstGeom>
        </p:spPr>
      </p:pic>
    </p:spTree>
    <p:extLst>
      <p:ext uri="{BB962C8B-B14F-4D97-AF65-F5344CB8AC3E}">
        <p14:creationId xmlns:p14="http://schemas.microsoft.com/office/powerpoint/2010/main" val="3854047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LIGO searched for gravitational waves, 2005-2010.</a:t>
            </a:r>
            <a:br>
              <a:rPr lang="en-US" sz="2400" dirty="0" smtClean="0"/>
            </a:br>
            <a:r>
              <a:rPr lang="en-US" sz="2400" dirty="0" err="1" smtClean="0"/>
              <a:t>Syracusans</a:t>
            </a:r>
            <a:r>
              <a:rPr lang="en-US" sz="2400" dirty="0" smtClean="0"/>
              <a:t> who’ve continued Josh’s legacy in the search </a:t>
            </a:r>
            <a:br>
              <a:rPr lang="en-US" sz="2400" dirty="0" smtClean="0"/>
            </a:br>
            <a:r>
              <a:rPr lang="en-US" sz="2400" dirty="0" smtClean="0"/>
              <a:t>for binary signals include:</a:t>
            </a:r>
            <a:endParaRPr lang="en-US" sz="2400" dirty="0"/>
          </a:p>
        </p:txBody>
      </p:sp>
      <p:sp>
        <p:nvSpPr>
          <p:cNvPr id="5" name="Text Placeholder 4"/>
          <p:cNvSpPr>
            <a:spLocks noGrp="1"/>
          </p:cNvSpPr>
          <p:nvPr>
            <p:ph type="body" idx="1"/>
          </p:nvPr>
        </p:nvSpPr>
        <p:spPr>
          <a:xfrm>
            <a:off x="457200" y="1752600"/>
            <a:ext cx="4040188" cy="639762"/>
          </a:xfrm>
        </p:spPr>
        <p:txBody>
          <a:bodyPr/>
          <a:lstStyle/>
          <a:p>
            <a:r>
              <a:rPr lang="en-US" sz="1600" dirty="0" smtClean="0"/>
              <a:t>Gabriela Gonzalez, Syracuse Ph.D. 1995, first co-Chair of binary </a:t>
            </a:r>
            <a:r>
              <a:rPr lang="en-US" sz="1600" dirty="0" err="1"/>
              <a:t>i</a:t>
            </a:r>
            <a:r>
              <a:rPr lang="en-US" sz="1600" dirty="0" err="1" smtClean="0"/>
              <a:t>nspiral</a:t>
            </a:r>
            <a:r>
              <a:rPr lang="en-US" sz="1600" dirty="0" smtClean="0"/>
              <a:t> search group; now LSC Spokesperson</a:t>
            </a:r>
            <a:endParaRPr lang="en-US" sz="16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376778"/>
            <a:ext cx="4040188" cy="3547482"/>
          </a:xfrm>
        </p:spPr>
      </p:pic>
      <p:sp>
        <p:nvSpPr>
          <p:cNvPr id="7" name="Text Placeholder 6"/>
          <p:cNvSpPr>
            <a:spLocks noGrp="1"/>
          </p:cNvSpPr>
          <p:nvPr>
            <p:ph type="body" sz="quarter" idx="3"/>
          </p:nvPr>
        </p:nvSpPr>
        <p:spPr>
          <a:xfrm>
            <a:off x="4648200" y="1752600"/>
            <a:ext cx="4041775" cy="639762"/>
          </a:xfrm>
        </p:spPr>
        <p:txBody>
          <a:bodyPr/>
          <a:lstStyle/>
          <a:p>
            <a:r>
              <a:rPr lang="en-US" sz="1600" dirty="0" smtClean="0"/>
              <a:t>Duncan Brown, Syracuse faculty member, wrote </a:t>
            </a:r>
            <a:r>
              <a:rPr lang="en-US" sz="1600" dirty="0" err="1" smtClean="0"/>
              <a:t>inspiral</a:t>
            </a:r>
            <a:r>
              <a:rPr lang="en-US" sz="1600" dirty="0" smtClean="0"/>
              <a:t> search code, now co-Chair of  </a:t>
            </a:r>
            <a:r>
              <a:rPr lang="en-US" sz="1600" dirty="0" err="1" smtClean="0"/>
              <a:t>inspiral</a:t>
            </a:r>
            <a:r>
              <a:rPr lang="en-US" sz="1600" dirty="0" smtClean="0"/>
              <a:t> search group</a:t>
            </a:r>
            <a:endParaRPr lang="en-US" sz="1600" dirty="0"/>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547908"/>
            <a:ext cx="4041775" cy="3205221"/>
          </a:xfrm>
        </p:spPr>
      </p:pic>
      <p:sp>
        <p:nvSpPr>
          <p:cNvPr id="4" name="Slide Number Placeholder 3"/>
          <p:cNvSpPr>
            <a:spLocks noGrp="1"/>
          </p:cNvSpPr>
          <p:nvPr>
            <p:ph type="sldNum" sz="quarter" idx="12"/>
          </p:nvPr>
        </p:nvSpPr>
        <p:spPr/>
        <p:txBody>
          <a:bodyPr/>
          <a:lstStyle/>
          <a:p>
            <a:fld id="{D3D0B317-39E6-43C7-81EB-47CE36A4FAC9}" type="slidenum">
              <a:rPr lang="en-US" smtClean="0"/>
              <a:t>26</a:t>
            </a:fld>
            <a:endParaRPr lang="en-US"/>
          </a:p>
        </p:txBody>
      </p:sp>
      <p:sp>
        <p:nvSpPr>
          <p:cNvPr id="11" name="Date Placeholder 10"/>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2937652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16 Sept 2010, we thought we’d found an </a:t>
            </a:r>
            <a:r>
              <a:rPr lang="en-US" dirty="0" err="1" smtClean="0"/>
              <a:t>inspiral</a:t>
            </a:r>
            <a:r>
              <a:rPr lang="en-US" dirty="0" smtClean="0"/>
              <a:t> signal</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   It swept up in frequency and strength just like our calculations.</a:t>
            </a:r>
          </a:p>
          <a:p>
            <a:pPr marL="0" indent="0">
              <a:buNone/>
            </a:pPr>
            <a:r>
              <a:rPr lang="en-US" sz="2400" dirty="0"/>
              <a:t> </a:t>
            </a:r>
            <a:r>
              <a:rPr lang="en-US" sz="2400" dirty="0" smtClean="0"/>
              <a:t>  We checked everything, then wrote a paper. Just before submission to the journal, we learned that the signal had been injected to test us.</a:t>
            </a:r>
          </a:p>
          <a:p>
            <a:pPr marL="0" indent="0">
              <a:buNone/>
            </a:pPr>
            <a:r>
              <a:rPr lang="en-US" sz="2400" dirty="0"/>
              <a:t> </a:t>
            </a:r>
            <a:r>
              <a:rPr lang="en-US" sz="2400" dirty="0" smtClean="0"/>
              <a:t>  Oh, well …</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27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81150"/>
            <a:ext cx="5715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1495520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LIGO, </a:t>
            </a:r>
            <a:r>
              <a:rPr lang="en-US" smtClean="0"/>
              <a:t>coming soon</a:t>
            </a:r>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799" y="1676400"/>
            <a:ext cx="3673929" cy="4114800"/>
          </a:xfrm>
        </p:spPr>
      </p:pic>
      <p:sp>
        <p:nvSpPr>
          <p:cNvPr id="6" name="Content Placeholder 5"/>
          <p:cNvSpPr>
            <a:spLocks noGrp="1"/>
          </p:cNvSpPr>
          <p:nvPr>
            <p:ph sz="half" idx="2"/>
          </p:nvPr>
        </p:nvSpPr>
        <p:spPr/>
        <p:txBody>
          <a:bodyPr/>
          <a:lstStyle/>
          <a:p>
            <a:pPr marL="0" indent="0">
              <a:buNone/>
            </a:pPr>
            <a:r>
              <a:rPr lang="en-US" sz="2400" dirty="0" smtClean="0"/>
              <a:t>   We’re upgrading now. New interferometers will see 10 times farther.</a:t>
            </a:r>
          </a:p>
          <a:p>
            <a:pPr marL="0" indent="0">
              <a:buNone/>
            </a:pPr>
            <a:r>
              <a:rPr lang="en-US" sz="2400" dirty="0"/>
              <a:t> </a:t>
            </a:r>
            <a:r>
              <a:rPr lang="en-US" sz="2400" dirty="0" smtClean="0"/>
              <a:t>  By 2015, we should be back on the air. This time, we really ought to see neutron star binary signals. </a:t>
            </a:r>
          </a:p>
          <a:p>
            <a:pPr marL="0" indent="0">
              <a:buNone/>
            </a:pPr>
            <a:r>
              <a:rPr lang="en-US" sz="2400" dirty="0"/>
              <a:t> </a:t>
            </a:r>
            <a:r>
              <a:rPr lang="en-US" sz="2400" dirty="0" smtClean="0"/>
              <a:t>  A good 90</a:t>
            </a:r>
            <a:r>
              <a:rPr lang="en-US" sz="2400" baseline="30000" dirty="0" smtClean="0"/>
              <a:t>th</a:t>
            </a:r>
            <a:r>
              <a:rPr lang="en-US" sz="2400" dirty="0" smtClean="0"/>
              <a:t> birthday present for Josh!</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28</a:t>
            </a:fld>
            <a:endParaRPr lang="en-US" dirty="0"/>
          </a:p>
        </p:txBody>
      </p:sp>
      <p:sp>
        <p:nvSpPr>
          <p:cNvPr id="8" name="Date Placeholder 7"/>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2083122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Josh’s mentor Peter Bergmann</a:t>
            </a:r>
            <a:endParaRPr lang="en-US" dirty="0"/>
          </a:p>
        </p:txBody>
      </p:sp>
      <p:sp>
        <p:nvSpPr>
          <p:cNvPr id="5" name="Date Placeholder 4"/>
          <p:cNvSpPr>
            <a:spLocks noGrp="1"/>
          </p:cNvSpPr>
          <p:nvPr>
            <p:ph type="dt" sz="half" idx="10"/>
          </p:nvPr>
        </p:nvSpPr>
        <p:spPr/>
        <p:txBody>
          <a:bodyPr/>
          <a:lstStyle/>
          <a:p>
            <a:r>
              <a:rPr lang="en-US" smtClean="0"/>
              <a:t>LIGO-G1200429-v4</a:t>
            </a:r>
            <a:endParaRPr lang="en-US"/>
          </a:p>
        </p:txBody>
      </p:sp>
      <p:sp>
        <p:nvSpPr>
          <p:cNvPr id="6" name="Slide Number Placeholder 5"/>
          <p:cNvSpPr>
            <a:spLocks noGrp="1"/>
          </p:cNvSpPr>
          <p:nvPr>
            <p:ph type="sldNum" sz="quarter" idx="12"/>
          </p:nvPr>
        </p:nvSpPr>
        <p:spPr/>
        <p:txBody>
          <a:bodyPr/>
          <a:lstStyle/>
          <a:p>
            <a:fld id="{D3D0B317-39E6-43C7-81EB-47CE36A4FAC9}" type="slidenum">
              <a:rPr lang="en-US" smtClean="0"/>
              <a:t>3</a:t>
            </a:fld>
            <a:endParaRPr lang="en-US"/>
          </a:p>
        </p:txBody>
      </p:sp>
      <p:pic>
        <p:nvPicPr>
          <p:cNvPr id="9"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1041553"/>
            <a:ext cx="3886200" cy="5829300"/>
          </a:xfrm>
        </p:spPr>
      </p:pic>
    </p:spTree>
    <p:extLst>
      <p:ext uri="{BB962C8B-B14F-4D97-AF65-F5344CB8AC3E}">
        <p14:creationId xmlns:p14="http://schemas.microsoft.com/office/powerpoint/2010/main" val="603859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 Goldberg in 1957</a:t>
            </a:r>
            <a:endParaRPr lang="en-US" dirty="0"/>
          </a:p>
        </p:txBody>
      </p:sp>
      <p:sp>
        <p:nvSpPr>
          <p:cNvPr id="5" name="Content Placeholder 4"/>
          <p:cNvSpPr>
            <a:spLocks noGrp="1"/>
          </p:cNvSpPr>
          <p:nvPr>
            <p:ph idx="1"/>
          </p:nvPr>
        </p:nvSpPr>
        <p:spPr/>
        <p:txBody>
          <a:bodyPr/>
          <a:lstStyle/>
          <a:p>
            <a:pPr marL="0" indent="0">
              <a:buNone/>
            </a:pPr>
            <a:r>
              <a:rPr lang="en-US" dirty="0" smtClean="0"/>
              <a:t>   Josh was working at Wright Patterson AFB. In addition to his </a:t>
            </a:r>
            <a:r>
              <a:rPr lang="en-US" dirty="0"/>
              <a:t>own research </a:t>
            </a:r>
            <a:r>
              <a:rPr lang="en-US" dirty="0" smtClean="0"/>
              <a:t>(searching </a:t>
            </a:r>
            <a:r>
              <a:rPr lang="en-US" dirty="0"/>
              <a:t>for anti-gravity</a:t>
            </a:r>
            <a:r>
              <a:rPr lang="en-US" dirty="0" smtClean="0"/>
              <a:t>?), he was the funding officer for the USAF’s support for research in relativity. </a:t>
            </a:r>
          </a:p>
          <a:p>
            <a:pPr marL="0" indent="0">
              <a:buNone/>
            </a:pPr>
            <a:r>
              <a:rPr lang="en-US" dirty="0"/>
              <a:t> </a:t>
            </a:r>
            <a:r>
              <a:rPr lang="en-US" dirty="0" smtClean="0"/>
              <a:t>  Josh made it possible for relativity to thrive worldwide.</a:t>
            </a:r>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D3D0B317-39E6-43C7-81EB-47CE36A4FAC9}" type="slidenum">
              <a:rPr lang="en-US" smtClean="0"/>
              <a:t>4</a:t>
            </a:fld>
            <a:endParaRPr lang="en-US"/>
          </a:p>
        </p:txBody>
      </p:sp>
      <p:sp>
        <p:nvSpPr>
          <p:cNvPr id="6" name="Date Placeholder 5"/>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78476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Chapel Hill Conference</a:t>
            </a:r>
            <a:endParaRPr lang="en-US" dirty="0"/>
          </a:p>
        </p:txBody>
      </p:sp>
      <p:sp>
        <p:nvSpPr>
          <p:cNvPr id="3" name="Content Placeholder 2"/>
          <p:cNvSpPr>
            <a:spLocks noGrp="1"/>
          </p:cNvSpPr>
          <p:nvPr>
            <p:ph idx="1"/>
          </p:nvPr>
        </p:nvSpPr>
        <p:spPr/>
        <p:txBody>
          <a:bodyPr/>
          <a:lstStyle/>
          <a:p>
            <a:pPr marL="0" indent="0">
              <a:buNone/>
            </a:pPr>
            <a:r>
              <a:rPr lang="en-US" sz="2400" dirty="0"/>
              <a:t> </a:t>
            </a:r>
            <a:r>
              <a:rPr lang="en-US" sz="2400" dirty="0" smtClean="0"/>
              <a:t>  In January 1957, Josh sponsored the Conference on the Role of Gravitation in Physics, a.k.a. the Chapel Hill Conference, a.k.a. GR1. The organizers were Bryce and Cecile DeWitt. 44 of the world’s leading relativists attended.</a:t>
            </a:r>
          </a:p>
          <a:p>
            <a:pPr marL="0" indent="0">
              <a:buNone/>
            </a:pPr>
            <a:r>
              <a:rPr lang="en-US" sz="2400" dirty="0"/>
              <a:t> </a:t>
            </a:r>
            <a:r>
              <a:rPr lang="en-US" sz="2400" dirty="0" smtClean="0"/>
              <a:t>  Much of the future of gravitational physics was launched then. (Numerical relativity was prefigured in a remark by Charles </a:t>
            </a:r>
            <a:r>
              <a:rPr lang="en-US" sz="2400" dirty="0" err="1" smtClean="0"/>
              <a:t>Misner</a:t>
            </a:r>
            <a:r>
              <a:rPr lang="en-US" sz="2400" dirty="0" smtClean="0"/>
              <a:t>.)</a:t>
            </a:r>
          </a:p>
          <a:p>
            <a:pPr marL="0" indent="0">
              <a:buNone/>
            </a:pPr>
            <a:r>
              <a:rPr lang="en-US" sz="2400" dirty="0"/>
              <a:t> </a:t>
            </a:r>
            <a:r>
              <a:rPr lang="en-US" sz="2400" dirty="0" smtClean="0"/>
              <a:t>  The “gravitational wave problem” was solved there, and the quest to detect gravitational waves was born.</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5</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1384930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“gravitational wave problem”</a:t>
            </a:r>
            <a:endParaRPr lang="en-US" dirty="0"/>
          </a:p>
        </p:txBody>
      </p:sp>
      <p:sp>
        <p:nvSpPr>
          <p:cNvPr id="3" name="Content Placeholder 2"/>
          <p:cNvSpPr>
            <a:spLocks noGrp="1"/>
          </p:cNvSpPr>
          <p:nvPr>
            <p:ph idx="1"/>
          </p:nvPr>
        </p:nvSpPr>
        <p:spPr/>
        <p:txBody>
          <a:bodyPr/>
          <a:lstStyle/>
          <a:p>
            <a:pPr marL="0" indent="0">
              <a:buNone/>
            </a:pPr>
            <a:r>
              <a:rPr lang="en-US" sz="2400" dirty="0" smtClean="0"/>
              <a:t>   Were gravitational waves real, or were they “pure gauge”?</a:t>
            </a:r>
          </a:p>
          <a:p>
            <a:pPr marL="0" indent="0">
              <a:buNone/>
            </a:pPr>
            <a:r>
              <a:rPr lang="en-US" sz="2400" dirty="0"/>
              <a:t> </a:t>
            </a:r>
            <a:r>
              <a:rPr lang="en-US" sz="2400" dirty="0" smtClean="0"/>
              <a:t>  Before Chapel Hill, debate raged. Einstein wavered. </a:t>
            </a:r>
            <a:r>
              <a:rPr lang="en-US" sz="2400" dirty="0" err="1" smtClean="0"/>
              <a:t>Eddington</a:t>
            </a:r>
            <a:r>
              <a:rPr lang="en-US" sz="2400" dirty="0" smtClean="0"/>
              <a:t> suggested that gravitational waves “traveled at the speed of thought.”</a:t>
            </a:r>
          </a:p>
          <a:p>
            <a:pPr marL="0" indent="0">
              <a:buNone/>
            </a:pPr>
            <a:r>
              <a:rPr lang="en-US" sz="2400" dirty="0"/>
              <a:t> </a:t>
            </a:r>
            <a:r>
              <a:rPr lang="en-US" sz="2400" dirty="0" smtClean="0"/>
              <a:t>  One main approach was to solve the equations of motion of a binary star, and show that they generated waves that couldn’t be transformed away. </a:t>
            </a:r>
          </a:p>
          <a:p>
            <a:pPr marL="0" indent="0">
              <a:buNone/>
            </a:pPr>
            <a:r>
              <a:rPr lang="en-US" sz="2400" dirty="0"/>
              <a:t> </a:t>
            </a:r>
            <a:r>
              <a:rPr lang="en-US" sz="2400" dirty="0" smtClean="0"/>
              <a:t>  Josh worked on this. It was hard. </a:t>
            </a:r>
            <a:r>
              <a:rPr lang="en-US" sz="2400" dirty="0"/>
              <a:t>P</a:t>
            </a:r>
            <a:r>
              <a:rPr lang="en-US" sz="2400" dirty="0" smtClean="0"/>
              <a:t>eople were still hard at work on it when </a:t>
            </a:r>
            <a:r>
              <a:rPr lang="en-US" sz="2400" dirty="0" err="1" smtClean="0"/>
              <a:t>Hulse</a:t>
            </a:r>
            <a:r>
              <a:rPr lang="en-US" sz="2400" dirty="0" smtClean="0"/>
              <a:t> and Taylor found the binary pulsar in 1974 …</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6</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3541127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Felix </a:t>
            </a:r>
            <a:r>
              <a:rPr lang="en-US" dirty="0" err="1" smtClean="0"/>
              <a:t>Pirani</a:t>
            </a:r>
            <a:endParaRPr lang="en-US" dirty="0"/>
          </a:p>
        </p:txBody>
      </p:sp>
      <p:sp>
        <p:nvSpPr>
          <p:cNvPr id="6" name="Content Placeholder 5"/>
          <p:cNvSpPr>
            <a:spLocks noGrp="1"/>
          </p:cNvSpPr>
          <p:nvPr>
            <p:ph sz="half" idx="2"/>
          </p:nvPr>
        </p:nvSpPr>
        <p:spPr/>
        <p:txBody>
          <a:bodyPr/>
          <a:lstStyle/>
          <a:p>
            <a:pPr marL="0" indent="0">
              <a:buNone/>
            </a:pPr>
            <a:r>
              <a:rPr lang="en-US" dirty="0" smtClean="0"/>
              <a:t>   </a:t>
            </a:r>
            <a:r>
              <a:rPr lang="en-US" sz="2400" dirty="0" smtClean="0"/>
              <a:t>Felix </a:t>
            </a:r>
            <a:r>
              <a:rPr lang="en-US" sz="2400" dirty="0" err="1" smtClean="0"/>
              <a:t>Pirani</a:t>
            </a:r>
            <a:r>
              <a:rPr lang="en-US" sz="2400" dirty="0" smtClean="0"/>
              <a:t> had been a student of Alfred </a:t>
            </a:r>
            <a:r>
              <a:rPr lang="en-US" sz="2400" dirty="0" err="1" smtClean="0"/>
              <a:t>Schild’s</a:t>
            </a:r>
            <a:r>
              <a:rPr lang="en-US" sz="2400" dirty="0" smtClean="0"/>
              <a:t> and then of Hermann </a:t>
            </a:r>
            <a:r>
              <a:rPr lang="en-US" sz="2400" dirty="0" err="1" smtClean="0"/>
              <a:t>Bondi’s</a:t>
            </a:r>
            <a:r>
              <a:rPr lang="en-US" sz="2400" dirty="0" smtClean="0"/>
              <a:t>. In 1957 he was a junior colleague of </a:t>
            </a:r>
            <a:r>
              <a:rPr lang="en-US" sz="2400" dirty="0" err="1" smtClean="0"/>
              <a:t>Bondi</a:t>
            </a:r>
            <a:r>
              <a:rPr lang="en-US" sz="2400" dirty="0" smtClean="0"/>
              <a:t> at King’s College, London.</a:t>
            </a:r>
          </a:p>
          <a:p>
            <a:pPr marL="0" indent="0">
              <a:buNone/>
            </a:pPr>
            <a:r>
              <a:rPr lang="en-US" sz="2400" dirty="0"/>
              <a:t> </a:t>
            </a:r>
            <a:r>
              <a:rPr lang="en-US" sz="2400" dirty="0" smtClean="0"/>
              <a:t>  At Chapel Hill, he announced the solution of the gravitational wave problem, although </a:t>
            </a:r>
            <a:r>
              <a:rPr lang="en-US" sz="2400" dirty="0" err="1" smtClean="0"/>
              <a:t>Bondi</a:t>
            </a:r>
            <a:r>
              <a:rPr lang="en-US" sz="2400" dirty="0" smtClean="0"/>
              <a:t> usually gets the credit.</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7</a:t>
            </a:fld>
            <a:endParaRPr lang="en-US" dirty="0"/>
          </a:p>
        </p:txBody>
      </p:sp>
      <p:sp>
        <p:nvSpPr>
          <p:cNvPr id="8" name="Date Placeholder 7"/>
          <p:cNvSpPr>
            <a:spLocks noGrp="1"/>
          </p:cNvSpPr>
          <p:nvPr>
            <p:ph type="dt" sz="half" idx="10"/>
          </p:nvPr>
        </p:nvSpPr>
        <p:spPr/>
        <p:txBody>
          <a:bodyPr/>
          <a:lstStyle/>
          <a:p>
            <a:r>
              <a:rPr lang="en-US" smtClean="0"/>
              <a:t>LIGO-G1200429-v4</a:t>
            </a:r>
            <a:endParaRPr lang="en-US"/>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76300" y="1524000"/>
            <a:ext cx="3429000" cy="4572000"/>
          </a:xfrm>
        </p:spPr>
      </p:pic>
      <p:sp>
        <p:nvSpPr>
          <p:cNvPr id="3" name="TextBox 2"/>
          <p:cNvSpPr txBox="1"/>
          <p:nvPr/>
        </p:nvSpPr>
        <p:spPr>
          <a:xfrm>
            <a:off x="4343400" y="5817691"/>
            <a:ext cx="3048000" cy="338554"/>
          </a:xfrm>
          <a:prstGeom prst="rect">
            <a:avLst/>
          </a:prstGeom>
          <a:noFill/>
        </p:spPr>
        <p:txBody>
          <a:bodyPr wrap="square" rtlCol="0">
            <a:spAutoFit/>
          </a:bodyPr>
          <a:lstStyle/>
          <a:p>
            <a:r>
              <a:rPr lang="en-US" sz="1600" dirty="0" smtClean="0"/>
              <a:t>Photo by Josh Goldberg</a:t>
            </a:r>
            <a:endParaRPr lang="en-US" sz="1600" dirty="0"/>
          </a:p>
        </p:txBody>
      </p:sp>
    </p:spTree>
    <p:extLst>
      <p:ext uri="{BB962C8B-B14F-4D97-AF65-F5344CB8AC3E}">
        <p14:creationId xmlns:p14="http://schemas.microsoft.com/office/powerpoint/2010/main" val="2641850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772400" cy="1143000"/>
          </a:xfrm>
        </p:spPr>
        <p:txBody>
          <a:bodyPr/>
          <a:lstStyle/>
          <a:p>
            <a:r>
              <a:rPr lang="en-US" sz="3600" dirty="0" err="1" smtClean="0"/>
              <a:t>Pirani’s</a:t>
            </a:r>
            <a:r>
              <a:rPr lang="en-US" sz="3600" dirty="0" smtClean="0"/>
              <a:t> mentors </a:t>
            </a:r>
            <a:br>
              <a:rPr lang="en-US" sz="3600" dirty="0" smtClean="0"/>
            </a:br>
            <a:r>
              <a:rPr lang="en-US" sz="3600" dirty="0" smtClean="0"/>
              <a:t>Alfred </a:t>
            </a:r>
            <a:r>
              <a:rPr lang="en-US" sz="3600" dirty="0" err="1" smtClean="0"/>
              <a:t>Schild</a:t>
            </a:r>
            <a:r>
              <a:rPr lang="en-US" sz="3600" dirty="0" smtClean="0"/>
              <a:t> and  Hermann </a:t>
            </a:r>
            <a:r>
              <a:rPr lang="en-US" sz="3600" dirty="0" err="1" smtClean="0"/>
              <a:t>Bondi</a:t>
            </a:r>
            <a:endParaRPr lang="en-US" sz="3600" dirty="0"/>
          </a:p>
        </p:txBody>
      </p:sp>
      <p:sp>
        <p:nvSpPr>
          <p:cNvPr id="10" name="Date Placeholder 9"/>
          <p:cNvSpPr>
            <a:spLocks noGrp="1"/>
          </p:cNvSpPr>
          <p:nvPr>
            <p:ph type="dt" sz="half" idx="10"/>
          </p:nvPr>
        </p:nvSpPr>
        <p:spPr/>
        <p:txBody>
          <a:bodyPr/>
          <a:lstStyle/>
          <a:p>
            <a:r>
              <a:rPr lang="en-US" smtClean="0"/>
              <a:t>LIGO-G1200429-v4</a:t>
            </a:r>
            <a:endParaRPr lang="en-US"/>
          </a:p>
        </p:txBody>
      </p:sp>
      <p:sp>
        <p:nvSpPr>
          <p:cNvPr id="4" name="Slide Number Placeholder 3"/>
          <p:cNvSpPr>
            <a:spLocks noGrp="1"/>
          </p:cNvSpPr>
          <p:nvPr>
            <p:ph type="sldNum" sz="quarter" idx="12"/>
          </p:nvPr>
        </p:nvSpPr>
        <p:spPr/>
        <p:txBody>
          <a:bodyPr/>
          <a:lstStyle/>
          <a:p>
            <a:fld id="{D3D0B317-39E6-43C7-81EB-47CE36A4FAC9}" type="slidenum">
              <a:rPr lang="en-US" smtClean="0"/>
              <a:t>8</a:t>
            </a:fld>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7800" y="1905000"/>
            <a:ext cx="2186054" cy="3657600"/>
          </a:xfrm>
        </p:spPr>
      </p:pic>
      <p:pic>
        <p:nvPicPr>
          <p:cNvPr id="8"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957387"/>
            <a:ext cx="3810000" cy="3705225"/>
          </a:xfrm>
        </p:spPr>
      </p:pic>
    </p:spTree>
    <p:extLst>
      <p:ext uri="{BB962C8B-B14F-4D97-AF65-F5344CB8AC3E}">
        <p14:creationId xmlns:p14="http://schemas.microsoft.com/office/powerpoint/2010/main" val="1293395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Pirani’s</a:t>
            </a:r>
            <a:r>
              <a:rPr lang="en-US" dirty="0" smtClean="0"/>
              <a:t> 1957 papers</a:t>
            </a:r>
            <a:endParaRPr lang="en-US" dirty="0"/>
          </a:p>
        </p:txBody>
      </p:sp>
      <p:sp>
        <p:nvSpPr>
          <p:cNvPr id="3" name="Content Placeholder 2"/>
          <p:cNvSpPr>
            <a:spLocks noGrp="1"/>
          </p:cNvSpPr>
          <p:nvPr>
            <p:ph idx="1"/>
          </p:nvPr>
        </p:nvSpPr>
        <p:spPr/>
        <p:txBody>
          <a:bodyPr/>
          <a:lstStyle/>
          <a:p>
            <a:pPr marL="0" indent="0">
              <a:buNone/>
            </a:pPr>
            <a:r>
              <a:rPr lang="en-US" sz="2400" dirty="0" smtClean="0"/>
              <a:t>   </a:t>
            </a:r>
            <a:r>
              <a:rPr lang="en-US" sz="2400" dirty="0" err="1" smtClean="0"/>
              <a:t>Pirani’s</a:t>
            </a:r>
            <a:r>
              <a:rPr lang="en-US" sz="2400" dirty="0" smtClean="0"/>
              <a:t> breakthrough was to analyze the reception of gravitational waves, not their generation.</a:t>
            </a:r>
          </a:p>
          <a:p>
            <a:pPr marL="0" indent="0">
              <a:buNone/>
            </a:pPr>
            <a:r>
              <a:rPr lang="en-US" sz="2400" dirty="0"/>
              <a:t> </a:t>
            </a:r>
            <a:r>
              <a:rPr lang="en-US" sz="2400" dirty="0" smtClean="0"/>
              <a:t>  He showed that, in the presence of a gravitational wave, a set of freely-falling particles would experience genuine motions with respect to one another. Thus, gravitational waves must be real.</a:t>
            </a:r>
          </a:p>
          <a:p>
            <a:pPr marL="0" indent="0">
              <a:buNone/>
            </a:pPr>
            <a:r>
              <a:rPr lang="en-US" sz="2400" dirty="0"/>
              <a:t> </a:t>
            </a:r>
            <a:r>
              <a:rPr lang="en-US" sz="2400" dirty="0" smtClean="0"/>
              <a:t>  He made this case in two papers submitted before the Chapel Hill conference, and presented there.</a:t>
            </a:r>
            <a:endParaRPr lang="en-US" sz="2400" dirty="0"/>
          </a:p>
        </p:txBody>
      </p:sp>
      <p:sp>
        <p:nvSpPr>
          <p:cNvPr id="4" name="Slide Number Placeholder 3"/>
          <p:cNvSpPr>
            <a:spLocks noGrp="1"/>
          </p:cNvSpPr>
          <p:nvPr>
            <p:ph type="sldNum" sz="quarter" idx="12"/>
          </p:nvPr>
        </p:nvSpPr>
        <p:spPr/>
        <p:txBody>
          <a:bodyPr/>
          <a:lstStyle/>
          <a:p>
            <a:fld id="{D3D0B317-39E6-43C7-81EB-47CE36A4FAC9}" type="slidenum">
              <a:rPr lang="en-US" smtClean="0"/>
              <a:t>9</a:t>
            </a:fld>
            <a:endParaRPr lang="en-US"/>
          </a:p>
        </p:txBody>
      </p:sp>
      <p:sp>
        <p:nvSpPr>
          <p:cNvPr id="5" name="Date Placeholder 4"/>
          <p:cNvSpPr>
            <a:spLocks noGrp="1"/>
          </p:cNvSpPr>
          <p:nvPr>
            <p:ph type="dt" sz="half" idx="10"/>
          </p:nvPr>
        </p:nvSpPr>
        <p:spPr/>
        <p:txBody>
          <a:bodyPr/>
          <a:lstStyle/>
          <a:p>
            <a:r>
              <a:rPr lang="en-US" smtClean="0"/>
              <a:t>LIGO-G1200429-v4</a:t>
            </a:r>
            <a:endParaRPr lang="en-US"/>
          </a:p>
        </p:txBody>
      </p:sp>
    </p:spTree>
    <p:extLst>
      <p:ext uri="{BB962C8B-B14F-4D97-AF65-F5344CB8AC3E}">
        <p14:creationId xmlns:p14="http://schemas.microsoft.com/office/powerpoint/2010/main" val="3031726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Lines">
  <a:themeElements>
    <a:clrScheme name="Orange Lin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ange Lines.pot">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ange Lin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ange Lin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ange Lin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ange Lin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e Lin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ange Lin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ange Lin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PHY 101 Lecture 1</Template>
  <TotalTime>4623</TotalTime>
  <Words>1210</Words>
  <Application>Microsoft Office PowerPoint</Application>
  <PresentationFormat>On-screen Show (4:3)</PresentationFormat>
  <Paragraphs>164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Orange Lines</vt:lpstr>
      <vt:lpstr>A history of Gravitational Waves, inspired by Josh Goldberg</vt:lpstr>
      <vt:lpstr>Josh Goldberg</vt:lpstr>
      <vt:lpstr>Josh’s mentor Peter Bergmann</vt:lpstr>
      <vt:lpstr>Josh Goldberg in 1957</vt:lpstr>
      <vt:lpstr>The Chapel Hill Conference</vt:lpstr>
      <vt:lpstr>The “gravitational wave problem”</vt:lpstr>
      <vt:lpstr>Felix Pirani</vt:lpstr>
      <vt:lpstr>Pirani’s mentors  Alfred Schild and  Hermann Bondi</vt:lpstr>
      <vt:lpstr>Pirani’s 1957 papers</vt:lpstr>
      <vt:lpstr>Pirani’s set of neighboring  freely-falling test masses</vt:lpstr>
      <vt:lpstr>They respond in a measurable way to a gravitational wave</vt:lpstr>
      <vt:lpstr>Bondi clarifies Pirani’s point</vt:lpstr>
      <vt:lpstr>Joe Weber at Chapel Hill</vt:lpstr>
      <vt:lpstr>Weber’s mentor John Wheeler</vt:lpstr>
      <vt:lpstr>Joe Weber starts GW detection</vt:lpstr>
      <vt:lpstr>Weber’s bar</vt:lpstr>
      <vt:lpstr>Rainer Weiss, not at Chapel Hill</vt:lpstr>
      <vt:lpstr>Rai Weiss’s mentors,  Jerrold Zacharias and BobDicke</vt:lpstr>
      <vt:lpstr>Rainer Weiss and Joe Weber</vt:lpstr>
      <vt:lpstr>What Pirani actually proposed</vt:lpstr>
      <vt:lpstr>Rai Weiss envisions LIGO in 1972</vt:lpstr>
      <vt:lpstr>Thought experiment becomes reality Laser Interferometer Gravitational Wave Observatory (LIGO)</vt:lpstr>
      <vt:lpstr>1972: Concept 2005: 4 km interferometers observe</vt:lpstr>
      <vt:lpstr>In Europe, Virgo and GEO600 observed with LIGO</vt:lpstr>
      <vt:lpstr>Meanwhile, we’ve learned how to calculate the waveform from a binary star</vt:lpstr>
      <vt:lpstr>LIGO searched for gravitational waves, 2005-2010. Syracusans who’ve continued Josh’s legacy in the search  for binary signals include:</vt:lpstr>
      <vt:lpstr>On 16 Sept 2010, we thought we’d found an inspiral signal</vt:lpstr>
      <vt:lpstr>Advanced LIGO, coming soon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Waves, based on the contributions of Josh Goldberg</dc:title>
  <dc:creator> </dc:creator>
  <cp:lastModifiedBy> </cp:lastModifiedBy>
  <cp:revision>58</cp:revision>
  <cp:lastPrinted>2012-04-23T16:43:09Z</cp:lastPrinted>
  <dcterms:created xsi:type="dcterms:W3CDTF">2012-04-15T16:46:16Z</dcterms:created>
  <dcterms:modified xsi:type="dcterms:W3CDTF">2012-04-23T16:43:27Z</dcterms:modified>
</cp:coreProperties>
</file>