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7"/>
  </p:notesMasterIdLst>
  <p:handoutMasterIdLst>
    <p:handoutMasterId r:id="rId28"/>
  </p:handoutMasterIdLst>
  <p:sldIdLst>
    <p:sldId id="529" r:id="rId2"/>
    <p:sldId id="481" r:id="rId3"/>
    <p:sldId id="489" r:id="rId4"/>
    <p:sldId id="497" r:id="rId5"/>
    <p:sldId id="508" r:id="rId6"/>
    <p:sldId id="554" r:id="rId7"/>
    <p:sldId id="550" r:id="rId8"/>
    <p:sldId id="542" r:id="rId9"/>
    <p:sldId id="514" r:id="rId10"/>
    <p:sldId id="515" r:id="rId11"/>
    <p:sldId id="516" r:id="rId12"/>
    <p:sldId id="513" r:id="rId13"/>
    <p:sldId id="537" r:id="rId14"/>
    <p:sldId id="541" r:id="rId15"/>
    <p:sldId id="539" r:id="rId16"/>
    <p:sldId id="540" r:id="rId17"/>
    <p:sldId id="557" r:id="rId18"/>
    <p:sldId id="517" r:id="rId19"/>
    <p:sldId id="518" r:id="rId20"/>
    <p:sldId id="555" r:id="rId21"/>
    <p:sldId id="498" r:id="rId22"/>
    <p:sldId id="499" r:id="rId23"/>
    <p:sldId id="558" r:id="rId24"/>
    <p:sldId id="556" r:id="rId25"/>
    <p:sldId id="507" r:id="rId26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FF"/>
    <a:srgbClr val="000080"/>
    <a:srgbClr val="000000"/>
    <a:srgbClr val="E6E6E6"/>
    <a:srgbClr val="008000"/>
    <a:srgbClr val="800000"/>
    <a:srgbClr val="FF0000"/>
    <a:srgbClr val="E8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6" autoAdjust="0"/>
    <p:restoredTop sz="94660"/>
  </p:normalViewPr>
  <p:slideViewPr>
    <p:cSldViewPr>
      <p:cViewPr>
        <p:scale>
          <a:sx n="150" d="100"/>
          <a:sy n="150" d="100"/>
        </p:scale>
        <p:origin x="-752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2848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292F3-350B-EE4E-BFDB-395FAF3A45C0}" type="datetimeFigureOut">
              <a:rPr lang="en-US" smtClean="0"/>
              <a:pPr/>
              <a:t>3/28/12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975D2-5C45-AE4C-8E05-98BE0E7CF4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9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>
              <a:defRPr>
                <a:latin typeface="Symbol" pitchFamily="18" charset="2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>
              <a:defRPr>
                <a:latin typeface="Symbol" pitchFamily="18" charset="2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>
              <a:defRPr>
                <a:latin typeface="Symbol" pitchFamily="18" charset="2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>
              <a:defRPr>
                <a:latin typeface="Symbol" pitchFamily="-110" charset="2"/>
              </a:defRPr>
            </a:lvl1pPr>
          </a:lstStyle>
          <a:p>
            <a:pPr>
              <a:defRPr/>
            </a:pPr>
            <a:fld id="{0751714B-2239-4BB0-8F7C-BAD4DCD30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606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pitchFamily="-108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0CBD7-F8FB-0249-9265-3BE36A867ECA}" type="slidenum">
              <a:rPr lang="en-US">
                <a:latin typeface="Times New Roman" pitchFamily="-108" charset="0"/>
              </a:rPr>
              <a:pPr/>
              <a:t>1</a:t>
            </a:fld>
            <a:endParaRPr lang="en-US" dirty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9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FF6F-DC6E-4CD1-AA29-B5E0FC1E58E2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  <p:sp>
        <p:nvSpPr>
          <p:cNvPr id="11" name="Text Box 13"/>
          <p:cNvSpPr txBox="1">
            <a:spLocks noChangeArrowheads="1"/>
          </p:cNvSpPr>
          <p:nvPr userDrawn="1"/>
        </p:nvSpPr>
        <p:spPr bwMode="auto">
          <a:xfrm>
            <a:off x="228600" y="6324600"/>
            <a:ext cx="136861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LIGO-</a:t>
            </a:r>
            <a:r>
              <a:rPr lang="en-US" sz="1200" b="1" dirty="0" smtClean="0">
                <a:latin typeface="Arial" pitchFamily="34" charset="0"/>
                <a:ea typeface="+mn-ea"/>
              </a:rPr>
              <a:t>G1200370-v2</a:t>
            </a:r>
            <a:endParaRPr lang="en-US" sz="12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2012</a:t>
            </a:r>
            <a:r>
              <a:rPr lang="en-US" sz="1200" b="1" baseline="0" dirty="0" smtClean="0">
                <a:latin typeface="Arial" pitchFamily="34" charset="0"/>
                <a:ea typeface="+mn-ea"/>
              </a:rPr>
              <a:t> March 28</a:t>
            </a:r>
            <a:endParaRPr lang="en-US" sz="1200" b="1" dirty="0"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4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89D7-F329-4E9A-99F9-1A923B3F2E88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8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FCC0B-5D23-4C47-9361-50BA477C56C8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3716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3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267D-EA99-482E-BD4F-B2371B1D3BDA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152400" y="6400800"/>
            <a:ext cx="1368614" cy="1846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LIGO-</a:t>
            </a:r>
            <a:r>
              <a:rPr lang="en-US" sz="1200" b="1" dirty="0" smtClean="0">
                <a:latin typeface="Arial" pitchFamily="34" charset="0"/>
                <a:ea typeface="+mn-ea"/>
              </a:rPr>
              <a:t>G1200370-v2</a:t>
            </a:r>
            <a:endParaRPr lang="en-US" sz="1200" b="1" dirty="0"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6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9723-7376-4E80-9B87-62963056283D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1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479198" cy="1846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 dirty="0" smtClean="0">
                <a:latin typeface="Arial" pitchFamily="34" charset="0"/>
                <a:ea typeface="+mn-ea"/>
              </a:rPr>
              <a:t>G1200370</a:t>
            </a:r>
            <a:r>
              <a:rPr lang="en-US" b="0" dirty="0" smtClean="0">
                <a:latin typeface="Arial" pitchFamily="34" charset="0"/>
                <a:ea typeface="+mn-ea"/>
              </a:rPr>
              <a:t> </a:t>
            </a:r>
            <a:endParaRPr lang="en-US" b="0" dirty="0"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4008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4D004-110F-49CE-9239-1B7600B4140E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4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590B-12CE-4CB6-89AA-96C5A2C0BABD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9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479198" cy="1846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 dirty="0" smtClean="0">
                <a:latin typeface="Arial" pitchFamily="34" charset="0"/>
                <a:ea typeface="+mn-ea"/>
              </a:rPr>
              <a:t>G1200370</a:t>
            </a:r>
            <a:r>
              <a:rPr lang="en-US" b="0" dirty="0" smtClean="0">
                <a:latin typeface="Arial" pitchFamily="34" charset="0"/>
                <a:ea typeface="+mn-ea"/>
              </a:rPr>
              <a:t> </a:t>
            </a:r>
            <a:endParaRPr lang="en-US" b="0" dirty="0">
              <a:latin typeface="Arial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8467" y="61722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F759-D9AB-4246-A72C-344C45F3E324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3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479198" cy="1846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 dirty="0" smtClean="0">
                <a:latin typeface="Arial" pitchFamily="34" charset="0"/>
                <a:ea typeface="+mn-ea"/>
              </a:rPr>
              <a:t>G1200370</a:t>
            </a:r>
            <a:r>
              <a:rPr lang="en-US" b="0" dirty="0" smtClean="0">
                <a:latin typeface="Arial" pitchFamily="34" charset="0"/>
                <a:ea typeface="+mn-ea"/>
              </a:rPr>
              <a:t> </a:t>
            </a:r>
            <a:endParaRPr lang="en-US" b="0" dirty="0">
              <a:latin typeface="Arial" pitchFamily="34" charset="0"/>
              <a:ea typeface="+mn-ea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8A9DA-86E5-43F0-A56A-D5CC3D912A4F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6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D7EA4-77A8-44DF-9F3E-B3D468EF80A0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0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800" b="0">
                <a:latin typeface="Arial" pitchFamily="34" charset="0"/>
                <a:ea typeface="+mn-ea"/>
              </a:rPr>
              <a:t>G080429-00-D</a:t>
            </a:r>
            <a:r>
              <a:rPr lang="en-US" b="0">
                <a:latin typeface="Arial" pitchFamily="34" charset="0"/>
                <a:ea typeface="+mn-ea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90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B104-2FDB-4362-8584-70FBEB49207A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383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 i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8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900" b="0" i="1">
                <a:latin typeface="Helvetica" pitchFamily="-110" charset="0"/>
              </a:defRPr>
            </a:lvl1pPr>
          </a:lstStyle>
          <a:p>
            <a:pPr>
              <a:defRPr/>
            </a:pPr>
            <a:fld id="{7866F1A6-DB5B-464F-A29C-05A9A6D7D9B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8312" name="Rectangle 8"/>
          <p:cNvSpPr>
            <a:spLocks noChangeArrowheads="1"/>
          </p:cNvSpPr>
          <p:nvPr/>
        </p:nvSpPr>
        <p:spPr bwMode="auto">
          <a:xfrm>
            <a:off x="0" y="13716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 Editor Photo" r:id="rId14" imgW="4409524" imgH="3219899" progId="">
                  <p:embed/>
                </p:oleObj>
              </mc:Choice>
              <mc:Fallback>
                <p:oleObj name="Photo Editor Photo" r:id="rId14" imgW="4409524" imgH="321989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831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900" b="0" i="1">
              <a:solidFill>
                <a:srgbClr val="00008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38317" name="Text Box 13"/>
          <p:cNvSpPr txBox="1">
            <a:spLocks noChangeArrowheads="1"/>
          </p:cNvSpPr>
          <p:nvPr/>
        </p:nvSpPr>
        <p:spPr bwMode="auto">
          <a:xfrm>
            <a:off x="228600" y="6324600"/>
            <a:ext cx="136861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LIGO-</a:t>
            </a:r>
            <a:r>
              <a:rPr lang="en-US" sz="1200" b="1" dirty="0" smtClean="0">
                <a:latin typeface="Arial" pitchFamily="34" charset="0"/>
                <a:ea typeface="+mn-ea"/>
              </a:rPr>
              <a:t>G1200370-v2</a:t>
            </a:r>
            <a:endParaRPr lang="en-US" sz="12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2012</a:t>
            </a:r>
            <a:r>
              <a:rPr lang="en-US" sz="1200" b="1" baseline="0" dirty="0" smtClean="0">
                <a:latin typeface="Arial" pitchFamily="34" charset="0"/>
                <a:ea typeface="+mn-ea"/>
              </a:rPr>
              <a:t> March 28</a:t>
            </a:r>
            <a:endParaRPr lang="en-US" sz="1200" b="1" dirty="0">
              <a:latin typeface="Arial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pitchFamily="-110" charset="0"/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pitchFamily="-110" charset="0"/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47675" y="1814513"/>
            <a:ext cx="8181975" cy="1143000"/>
          </a:xfrm>
        </p:spPr>
        <p:txBody>
          <a:bodyPr/>
          <a:lstStyle/>
          <a:p>
            <a:pPr algn="ctr"/>
            <a:r>
              <a:rPr lang="en-US" sz="3200" dirty="0"/>
              <a:t>Data Acquisition, Diagnostics &amp; Controls (DAQ)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743200" y="4953000"/>
            <a:ext cx="375761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Rolf </a:t>
            </a:r>
            <a:r>
              <a:rPr lang="en-US" sz="1800" b="1" dirty="0" smtClean="0">
                <a:solidFill>
                  <a:schemeClr val="tx2"/>
                </a:solidFill>
              </a:rPr>
              <a:t>Bork, CIT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71600" y="3200400"/>
            <a:ext cx="6400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 pitchFamily="-110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+mn-cs"/>
              </a:rPr>
              <a:t>Technical Status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 pitchFamily="-110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+mn-cs"/>
              </a:rPr>
              <a:t>Annual NSF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+mn-cs"/>
              </a:rPr>
              <a:t>Review of Advanced LIGO Project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 pitchFamily="-110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+mn-cs"/>
              </a:rPr>
              <a:t>April </a:t>
            </a:r>
            <a:r>
              <a:rPr lang="en-US" sz="2000" b="0" kern="0" noProof="0" dirty="0" smtClean="0">
                <a:latin typeface="+mn-lt"/>
              </a:rPr>
              <a:t>11 - 13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+mn-cs"/>
              </a:rPr>
              <a:t>, 2012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629400"/>
            <a:ext cx="13716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28600" y="6248400"/>
            <a:ext cx="1368614" cy="3231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Arial" pitchFamily="34" charset="0"/>
                <a:ea typeface="+mn-ea"/>
              </a:rPr>
              <a:t>LIGO</a:t>
            </a:r>
            <a:r>
              <a:rPr lang="en-US" sz="1200" b="1" dirty="0" smtClean="0">
                <a:latin typeface="Arial" pitchFamily="34" charset="0"/>
                <a:ea typeface="+mn-ea"/>
              </a:rPr>
              <a:t>-G1200370-v2</a:t>
            </a:r>
            <a:endParaRPr lang="en-US" sz="12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900" b="1" dirty="0" smtClean="0">
                <a:latin typeface="Arial" pitchFamily="34" charset="0"/>
                <a:ea typeface="+mn-ea"/>
              </a:rPr>
              <a:t>2012 March 28</a:t>
            </a:r>
            <a:endParaRPr lang="en-US" sz="900" b="1" dirty="0"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7772400" cy="1143000"/>
          </a:xfrm>
        </p:spPr>
        <p:txBody>
          <a:bodyPr/>
          <a:lstStyle/>
          <a:p>
            <a:pPr algn="l"/>
            <a:r>
              <a:rPr lang="en-US" dirty="0" smtClean="0"/>
              <a:t>CDS Standard </a:t>
            </a:r>
            <a:br>
              <a:rPr lang="en-US" dirty="0" smtClean="0"/>
            </a:br>
            <a:r>
              <a:rPr lang="en-US" dirty="0" smtClean="0"/>
              <a:t>Computers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8077200" cy="3886200"/>
          </a:xfrm>
        </p:spPr>
        <p:txBody>
          <a:bodyPr/>
          <a:lstStyle/>
          <a:p>
            <a:r>
              <a:rPr lang="en-US" sz="1800" dirty="0" err="1" smtClean="0"/>
              <a:t>Supermicro</a:t>
            </a:r>
            <a:r>
              <a:rPr lang="en-US" sz="1800" dirty="0" smtClean="0"/>
              <a:t> X8DTU-F Motherboards</a:t>
            </a:r>
          </a:p>
          <a:p>
            <a:pPr lvl="1"/>
            <a:r>
              <a:rPr lang="en-US" sz="1800" dirty="0" smtClean="0"/>
              <a:t>Fulfills BIOS PCI-</a:t>
            </a:r>
            <a:r>
              <a:rPr lang="en-US" sz="1800" dirty="0" err="1" smtClean="0"/>
              <a:t>e</a:t>
            </a:r>
            <a:r>
              <a:rPr lang="en-US" sz="1800" dirty="0" smtClean="0"/>
              <a:t> card mapping and real-time stability requirements</a:t>
            </a:r>
          </a:p>
          <a:p>
            <a:r>
              <a:rPr lang="en-US" sz="1800" dirty="0" smtClean="0"/>
              <a:t>Single Xeon X5680 processor with six cores at 3.33GHz</a:t>
            </a:r>
          </a:p>
          <a:p>
            <a:r>
              <a:rPr lang="en-US" sz="1800" dirty="0" smtClean="0"/>
              <a:t>Up to 4 full height + 1 half-height </a:t>
            </a:r>
            <a:r>
              <a:rPr lang="en-US" sz="1800" dirty="0" err="1" smtClean="0"/>
              <a:t>PCIe</a:t>
            </a:r>
            <a:r>
              <a:rPr lang="en-US" sz="1800" dirty="0" smtClean="0"/>
              <a:t> slots</a:t>
            </a:r>
          </a:p>
          <a:p>
            <a:r>
              <a:rPr lang="en-US" sz="1800" dirty="0" smtClean="0"/>
              <a:t>Two </a:t>
            </a:r>
            <a:r>
              <a:rPr lang="en-US" sz="1800" dirty="0" err="1" smtClean="0"/>
              <a:t>GigE</a:t>
            </a:r>
            <a:r>
              <a:rPr lang="en-US" sz="1800" dirty="0" smtClean="0"/>
              <a:t> Ethernet ports</a:t>
            </a:r>
          </a:p>
          <a:p>
            <a:pPr lvl="1"/>
            <a:r>
              <a:rPr lang="en-US" sz="1800" dirty="0" smtClean="0"/>
              <a:t>Separate EPICS/DAQ networks</a:t>
            </a:r>
          </a:p>
          <a:p>
            <a:r>
              <a:rPr lang="en-US" sz="1800" dirty="0" smtClean="0"/>
              <a:t>No disk drives installed in computers used for real-time control</a:t>
            </a:r>
          </a:p>
          <a:p>
            <a:pPr lvl="1"/>
            <a:r>
              <a:rPr lang="en-US" sz="1800" dirty="0" smtClean="0"/>
              <a:t>Operated as diskless-node from central boot server</a:t>
            </a:r>
          </a:p>
          <a:p>
            <a:r>
              <a:rPr lang="en-US" sz="1800" dirty="0" smtClean="0"/>
              <a:t>Operating Systems</a:t>
            </a:r>
          </a:p>
          <a:p>
            <a:pPr lvl="1"/>
            <a:r>
              <a:rPr lang="en-US" sz="1800" dirty="0" err="1" smtClean="0"/>
              <a:t>Gentoo</a:t>
            </a:r>
            <a:r>
              <a:rPr lang="en-US" sz="1800" dirty="0" smtClean="0"/>
              <a:t> with Linux kernel 2.16.34, plus LIGO RT patch</a:t>
            </a:r>
          </a:p>
          <a:p>
            <a:pPr lvl="1"/>
            <a:r>
              <a:rPr lang="en-US" sz="1800" dirty="0" err="1" smtClean="0"/>
              <a:t>Ubuntu</a:t>
            </a:r>
            <a:r>
              <a:rPr lang="en-US" sz="1800" dirty="0" smtClean="0"/>
              <a:t> Linux for CDS servers and other non-real-time computers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4F833CF-07AE-4DC3-9FFD-0C0010044E29}" type="slidenum">
              <a:rPr lang="en-US" smtClean="0"/>
              <a:pPr/>
              <a:t>10</a:t>
            </a:fld>
            <a:endParaRPr lang="en-US" sz="1400" i="0" smtClean="0"/>
          </a:p>
        </p:txBody>
      </p:sp>
      <p:pic>
        <p:nvPicPr>
          <p:cNvPr id="33797" name="Picture 4" descr="t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76800" y="609600"/>
            <a:ext cx="3639401" cy="75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ts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53000" y="1371600"/>
            <a:ext cx="3630454" cy="7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Networking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696200" cy="3352800"/>
          </a:xfrm>
        </p:spPr>
        <p:txBody>
          <a:bodyPr/>
          <a:lstStyle/>
          <a:p>
            <a:r>
              <a:rPr lang="en-US" dirty="0" smtClean="0"/>
              <a:t>Ethernet backbones for most applications</a:t>
            </a:r>
          </a:p>
          <a:p>
            <a:pPr lvl="1"/>
            <a:r>
              <a:rPr lang="en-US" sz="1800" dirty="0" err="1" smtClean="0"/>
              <a:t>GigE</a:t>
            </a:r>
            <a:r>
              <a:rPr lang="en-US" sz="1800" dirty="0" smtClean="0"/>
              <a:t> switches with fiber uplinks from end stations</a:t>
            </a:r>
          </a:p>
          <a:p>
            <a:pPr lvl="1"/>
            <a:r>
              <a:rPr lang="en-US" sz="1800" dirty="0" err="1" smtClean="0"/>
              <a:t>GigE</a:t>
            </a:r>
            <a:r>
              <a:rPr lang="en-US" sz="1800" dirty="0" smtClean="0"/>
              <a:t> switches with 10G uplink options for corner station</a:t>
            </a:r>
          </a:p>
          <a:p>
            <a:pPr lvl="2"/>
            <a:r>
              <a:rPr lang="en-US" sz="1800" dirty="0" smtClean="0"/>
              <a:t>10G uplink for DAQ and video connections</a:t>
            </a:r>
          </a:p>
          <a:p>
            <a:pPr lvl="1"/>
            <a:r>
              <a:rPr lang="en-US" sz="1800" dirty="0" smtClean="0"/>
              <a:t>10G switches for DAQ Broadcasts</a:t>
            </a:r>
          </a:p>
          <a:p>
            <a:r>
              <a:rPr lang="en-US" dirty="0" smtClean="0"/>
              <a:t>Low latency networks for real-time data communications.</a:t>
            </a:r>
          </a:p>
          <a:p>
            <a:pPr lvl="1"/>
            <a:r>
              <a:rPr lang="en-US" sz="1800" dirty="0" smtClean="0"/>
              <a:t>Initial LIGO type reflected memory (for long runs to end stations)</a:t>
            </a:r>
          </a:p>
          <a:p>
            <a:pPr lvl="1"/>
            <a:r>
              <a:rPr lang="en-US" sz="1800" dirty="0" err="1" smtClean="0"/>
              <a:t>PCIe</a:t>
            </a:r>
            <a:r>
              <a:rPr lang="en-US" sz="1800" dirty="0" smtClean="0"/>
              <a:t> network, employing reflected memory software (corner station computers)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A68E17C-2B44-4F34-BD67-173E62A9974E}" type="slidenum">
              <a:rPr lang="en-US" smtClean="0"/>
              <a:pPr/>
              <a:t>11</a:t>
            </a:fld>
            <a:endParaRPr lang="en-US" sz="1400" i="0" smtClean="0"/>
          </a:p>
        </p:txBody>
      </p:sp>
      <p:pic>
        <p:nvPicPr>
          <p:cNvPr id="34821" name="Picture 4" descr="ne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86200" y="713985"/>
            <a:ext cx="4914900" cy="159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PCI Express (PCIe)</a:t>
            </a:r>
            <a:br>
              <a:rPr lang="en-US" smtClean="0"/>
            </a:br>
            <a:r>
              <a:rPr lang="en-US" smtClean="0"/>
              <a:t>Real-time Control Network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DDCD45C-4EFE-4673-ABB2-A77AD24B14BE}" type="slidenum">
              <a:rPr lang="en-US" smtClean="0"/>
              <a:pPr/>
              <a:t>12</a:t>
            </a:fld>
            <a:endParaRPr lang="en-US" sz="1400" i="0" smtClean="0"/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2514600"/>
            <a:ext cx="4514751" cy="2295144"/>
          </a:xfrm>
          <a:noFill/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28600" y="1676400"/>
            <a:ext cx="403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>
                <a:latin typeface="+mn-lt"/>
              </a:rPr>
              <a:t>Low Latency (1.25usec)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>
                <a:latin typeface="+mn-lt"/>
              </a:rPr>
              <a:t>High speed (10Gbit/sec)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>
                <a:latin typeface="+mn-lt"/>
              </a:rPr>
              <a:t>Cable or Fiber connections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CX-4 cable to 3 meters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Multi-core fiber to 100 meters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>
                <a:latin typeface="+mn-lt"/>
              </a:rPr>
              <a:t>Stackable 10 port Switches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>
                <a:latin typeface="+mn-lt"/>
              </a:rPr>
              <a:t>Reflected Memory Mode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Data broadcast to same memory location on each computer on the network</a:t>
            </a:r>
            <a:r>
              <a:rPr lang="en-US" sz="1400" b="0" kern="0" dirty="0" smtClean="0">
                <a:latin typeface="+mn-lt"/>
              </a:rPr>
              <a:t>.</a:t>
            </a:r>
            <a:endParaRPr lang="en-US" sz="1400" b="0" kern="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to End Station</a:t>
            </a:r>
            <a:br>
              <a:rPr lang="en-US" dirty="0" smtClean="0"/>
            </a:br>
            <a:r>
              <a:rPr lang="en-US" dirty="0" smtClean="0"/>
              <a:t>Real-time Control Network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DDCD45C-4EFE-4673-ABB2-A77AD24B14BE}" type="slidenum">
              <a:rPr lang="en-US" smtClean="0"/>
              <a:pPr/>
              <a:t>13</a:t>
            </a:fld>
            <a:endParaRPr lang="en-US" sz="1400" i="0" smtClean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1752600"/>
            <a:ext cx="4724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Loop topology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Low </a:t>
            </a:r>
            <a:r>
              <a:rPr lang="en-US" sz="1600" b="0" kern="0" dirty="0">
                <a:latin typeface="+mn-lt"/>
              </a:rPr>
              <a:t>Latency </a:t>
            </a:r>
            <a:r>
              <a:rPr lang="en-US" sz="1600" b="0" kern="0" dirty="0" smtClean="0">
                <a:latin typeface="+mn-lt"/>
              </a:rPr>
              <a:t>(700nsec/node)</a:t>
            </a:r>
            <a:endParaRPr lang="en-US" sz="1600" b="0" kern="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>
                <a:latin typeface="+mn-lt"/>
              </a:rPr>
              <a:t>High speed </a:t>
            </a:r>
            <a:r>
              <a:rPr lang="en-US" sz="1600" b="0" kern="0" dirty="0" smtClean="0">
                <a:latin typeface="+mn-lt"/>
              </a:rPr>
              <a:t>(2Gbit</a:t>
            </a:r>
            <a:r>
              <a:rPr lang="en-US" sz="1600" b="0" kern="0" dirty="0">
                <a:latin typeface="+mn-lt"/>
              </a:rPr>
              <a:t>/sec)</a:t>
            </a:r>
            <a:endParaRPr lang="en-US" sz="1600" b="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Fiber connections</a:t>
            </a:r>
            <a:endParaRPr lang="en-US" sz="1400" b="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 smtClean="0">
                <a:latin typeface="+mn-lt"/>
              </a:rPr>
              <a:t>Up to 10km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 smtClean="0">
                <a:latin typeface="+mn-lt"/>
              </a:rPr>
              <a:t>Bypass Switch provided at each location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600" b="0" kern="0" dirty="0">
                <a:latin typeface="+mn-lt"/>
              </a:rPr>
              <a:t>Reflected </a:t>
            </a:r>
            <a:r>
              <a:rPr lang="en-US" sz="1600" b="0" kern="0" dirty="0" smtClean="0">
                <a:latin typeface="+mn-lt"/>
              </a:rPr>
              <a:t>Memory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Data broadcast to same memory location on each computer on the network</a:t>
            </a:r>
            <a:r>
              <a:rPr lang="en-US" sz="1400" b="0" kern="0" dirty="0" smtClean="0">
                <a:latin typeface="+mn-lt"/>
              </a:rPr>
              <a:t>.</a:t>
            </a:r>
            <a:endParaRPr lang="en-US" sz="1400" b="0" kern="0" dirty="0">
              <a:latin typeface="+mn-lt"/>
            </a:endParaRPr>
          </a:p>
        </p:txBody>
      </p:sp>
      <p:pic>
        <p:nvPicPr>
          <p:cNvPr id="6" name="Content Placeholder 5" descr="rfmSwitch.jpg"/>
          <p:cNvPicPr>
            <a:picLocks noChangeAspect="1"/>
          </p:cNvPicPr>
          <p:nvPr/>
        </p:nvPicPr>
        <p:blipFill>
          <a:blip r:embed="rId2"/>
          <a:srcRect l="-3078" r="-3078"/>
          <a:stretch>
            <a:fillRect/>
          </a:stretch>
        </p:blipFill>
        <p:spPr bwMode="auto">
          <a:xfrm>
            <a:off x="5029200" y="1752600"/>
            <a:ext cx="3825711" cy="134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 –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Ethernet switches have been procured and delivered for all three interferometers.</a:t>
            </a:r>
          </a:p>
          <a:p>
            <a:pPr lvl="1"/>
            <a:r>
              <a:rPr lang="en-US" dirty="0" smtClean="0"/>
              <a:t>All network switches have been configured for L1 and H2.</a:t>
            </a:r>
          </a:p>
          <a:p>
            <a:pPr lvl="1"/>
            <a:r>
              <a:rPr lang="en-US" dirty="0" smtClean="0"/>
              <a:t>H1 switches are being installed/configured.</a:t>
            </a:r>
            <a:endParaRPr lang="en-US" dirty="0" smtClean="0"/>
          </a:p>
          <a:p>
            <a:r>
              <a:rPr lang="en-US" dirty="0" smtClean="0"/>
              <a:t>All real-time networking equipment procured and delivered.</a:t>
            </a:r>
          </a:p>
          <a:p>
            <a:pPr lvl="1"/>
            <a:r>
              <a:rPr lang="en-US" dirty="0" smtClean="0"/>
              <a:t>Systems installed and running at both 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14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Environment Monitoring</a:t>
            </a:r>
            <a:br>
              <a:rPr lang="en-US" dirty="0" smtClean="0"/>
            </a:br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4724400" cy="4419600"/>
          </a:xfrm>
        </p:spPr>
        <p:txBody>
          <a:bodyPr/>
          <a:lstStyle/>
          <a:p>
            <a:r>
              <a:rPr lang="en-US" sz="1600" dirty="0" smtClean="0"/>
              <a:t>For </a:t>
            </a:r>
            <a:r>
              <a:rPr lang="en-US" sz="1600" dirty="0" err="1" smtClean="0"/>
              <a:t>aLIGO</a:t>
            </a:r>
            <a:r>
              <a:rPr lang="en-US" sz="1600" dirty="0" smtClean="0"/>
              <a:t>, PEM system will provide control as well as DAQ</a:t>
            </a:r>
          </a:p>
          <a:p>
            <a:pPr lvl="1"/>
            <a:r>
              <a:rPr lang="en-US" sz="1200" dirty="0" smtClean="0"/>
              <a:t>On-line Adaptive Filtering and feed-forward control.</a:t>
            </a:r>
          </a:p>
          <a:p>
            <a:r>
              <a:rPr lang="en-US" sz="1600" dirty="0" smtClean="0"/>
              <a:t>One computer + 1 I/O chassis at each station and at corner station.</a:t>
            </a:r>
          </a:p>
          <a:p>
            <a:r>
              <a:rPr lang="en-US" sz="1600" dirty="0" smtClean="0"/>
              <a:t>Re-use existing PEM sensors</a:t>
            </a:r>
          </a:p>
          <a:p>
            <a:r>
              <a:rPr lang="en-US" sz="1600" dirty="0" smtClean="0"/>
              <a:t>Up to 128 channels of ADC + 8 channels of DAC</a:t>
            </a:r>
          </a:p>
          <a:p>
            <a:pPr lvl="1"/>
            <a:r>
              <a:rPr lang="en-US" sz="1200" dirty="0" smtClean="0"/>
              <a:t>I/O connections via AA/AI chassis with BNC connections.</a:t>
            </a:r>
          </a:p>
          <a:p>
            <a:r>
              <a:rPr lang="en-US" sz="1600" dirty="0" smtClean="0"/>
              <a:t>Progress</a:t>
            </a:r>
          </a:p>
          <a:p>
            <a:pPr lvl="1"/>
            <a:r>
              <a:rPr lang="en-US" sz="1200" dirty="0" smtClean="0"/>
              <a:t>Computers, I/O chassis and ADC/DAC modules have all been procured and delivered.</a:t>
            </a:r>
          </a:p>
          <a:p>
            <a:pPr lvl="1"/>
            <a:r>
              <a:rPr lang="en-US" sz="1200" dirty="0"/>
              <a:t>9</a:t>
            </a:r>
            <a:r>
              <a:rPr lang="en-US" sz="1200" dirty="0" smtClean="0"/>
              <a:t> </a:t>
            </a:r>
            <a:r>
              <a:rPr lang="en-US" sz="1200" dirty="0" smtClean="0"/>
              <a:t>of the 12 AA Chassis have been built and tested.</a:t>
            </a:r>
          </a:p>
          <a:p>
            <a:pPr lvl="1"/>
            <a:r>
              <a:rPr lang="en-US" sz="1200" dirty="0" smtClean="0"/>
              <a:t>LLO End Station system under test   ------------------</a:t>
            </a:r>
            <a:r>
              <a:rPr lang="en-US" sz="1200" dirty="0" err="1" smtClean="0">
                <a:sym typeface="Wingdings"/>
              </a:rPr>
              <a:t></a:t>
            </a:r>
            <a:endParaRPr lang="en-US" sz="1200" dirty="0"/>
          </a:p>
        </p:txBody>
      </p:sp>
      <p:pic>
        <p:nvPicPr>
          <p:cNvPr id="8" name="Content Placeholder 7" descr="IMG_064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835" r="-5083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15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DAQ</a:t>
            </a:r>
            <a:br>
              <a:rPr lang="en-US" sz="2800" dirty="0" smtClean="0"/>
            </a:br>
            <a:r>
              <a:rPr lang="en-US" sz="2800" dirty="0" smtClean="0"/>
              <a:t>Computing / Storage </a:t>
            </a:r>
            <a:r>
              <a:rPr lang="en-US" sz="2800" dirty="0" smtClean="0"/>
              <a:t>Equipment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(All Delivered and Installed)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6400800" cy="5029200"/>
          </a:xfrm>
        </p:spPr>
        <p:txBody>
          <a:bodyPr/>
          <a:lstStyle/>
          <a:p>
            <a:r>
              <a:rPr lang="en-US" sz="1800" dirty="0" smtClean="0"/>
              <a:t>Data Concentrator (DC) (2)</a:t>
            </a:r>
          </a:p>
          <a:p>
            <a:pPr lvl="1"/>
            <a:r>
              <a:rPr lang="en-US" sz="1400" dirty="0" smtClean="0"/>
              <a:t>Collects data from all real-time control computers and broadcasts to 10GigE network.</a:t>
            </a:r>
          </a:p>
          <a:p>
            <a:pPr lvl="1"/>
            <a:r>
              <a:rPr lang="en-US" sz="1400" dirty="0" smtClean="0"/>
              <a:t>One unit on-line, second hot backup</a:t>
            </a:r>
          </a:p>
          <a:p>
            <a:r>
              <a:rPr lang="en-US" sz="1800" dirty="0" err="1" smtClean="0"/>
              <a:t>FrameWriter</a:t>
            </a:r>
            <a:r>
              <a:rPr lang="en-US" sz="1800" dirty="0" smtClean="0"/>
              <a:t> (2)</a:t>
            </a:r>
          </a:p>
          <a:p>
            <a:pPr lvl="1"/>
            <a:r>
              <a:rPr lang="en-US" sz="1400" dirty="0" smtClean="0"/>
              <a:t>Receive data from DC</a:t>
            </a:r>
          </a:p>
          <a:p>
            <a:pPr lvl="1"/>
            <a:r>
              <a:rPr lang="en-US" sz="1400" dirty="0" smtClean="0"/>
              <a:t>Format data into LVC standard Frame format</a:t>
            </a:r>
          </a:p>
          <a:p>
            <a:pPr lvl="1"/>
            <a:r>
              <a:rPr lang="en-US" sz="1400" dirty="0" smtClean="0"/>
              <a:t>Write data to disk</a:t>
            </a:r>
          </a:p>
          <a:p>
            <a:pPr lvl="2"/>
            <a:r>
              <a:rPr lang="en-US" sz="1200" dirty="0" smtClean="0"/>
              <a:t>Local</a:t>
            </a:r>
          </a:p>
          <a:p>
            <a:pPr lvl="2"/>
            <a:r>
              <a:rPr lang="en-US" sz="1200" dirty="0" smtClean="0"/>
              <a:t>Data Analysis group disk farm</a:t>
            </a:r>
          </a:p>
          <a:p>
            <a:r>
              <a:rPr lang="en-US" sz="1800" dirty="0" smtClean="0"/>
              <a:t>Network Data Server (NDS) (2)</a:t>
            </a:r>
          </a:p>
          <a:p>
            <a:pPr lvl="1"/>
            <a:r>
              <a:rPr lang="en-US" sz="1600" dirty="0" smtClean="0"/>
              <a:t>Provides real-time or stored data on request to various control room software tools</a:t>
            </a:r>
          </a:p>
          <a:p>
            <a:pPr lvl="2"/>
            <a:r>
              <a:rPr lang="en-US" sz="1200" dirty="0" smtClean="0"/>
              <a:t>NDS clients also developed for Perl, Python and </a:t>
            </a:r>
            <a:r>
              <a:rPr lang="en-US" sz="1200" dirty="0" err="1" smtClean="0"/>
              <a:t>Matlab</a:t>
            </a:r>
            <a:endParaRPr lang="en-US" sz="1200" dirty="0" smtClean="0"/>
          </a:p>
          <a:p>
            <a:r>
              <a:rPr lang="en-US" sz="1800" dirty="0" smtClean="0"/>
              <a:t>Two computers running Solaris operating system to connect disk systems via QFS</a:t>
            </a:r>
            <a:r>
              <a:rPr lang="en-US" sz="2000" dirty="0" smtClean="0"/>
              <a:t>.</a:t>
            </a:r>
          </a:p>
          <a:p>
            <a:r>
              <a:rPr lang="en-US" sz="1800" dirty="0" smtClean="0"/>
              <a:t>24 </a:t>
            </a:r>
            <a:r>
              <a:rPr lang="en-US" sz="1800" dirty="0" err="1" smtClean="0"/>
              <a:t>TByte</a:t>
            </a:r>
            <a:r>
              <a:rPr lang="en-US" sz="1800" dirty="0" smtClean="0"/>
              <a:t> Local Disk</a:t>
            </a:r>
          </a:p>
          <a:p>
            <a:pPr lvl="2"/>
            <a:endParaRPr lang="en-US" sz="1000" dirty="0"/>
          </a:p>
        </p:txBody>
      </p:sp>
      <p:pic>
        <p:nvPicPr>
          <p:cNvPr id="6" name="Content Placeholder 5" descr="IMG_061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3885" r="-33885"/>
          <a:stretch>
            <a:fillRect/>
          </a:stretch>
        </p:blipFill>
        <p:spPr>
          <a:xfrm>
            <a:off x="6858000" y="1676400"/>
            <a:ext cx="2209800" cy="4419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4D004-110F-49CE-9239-1B7600B4140E}" type="slidenum">
              <a:rPr lang="en-US" smtClean="0"/>
              <a:pPr>
                <a:defRPr/>
              </a:pPr>
              <a:t>16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Control Room and </a:t>
            </a:r>
            <a:br>
              <a:rPr lang="en-US" sz="2400" dirty="0" smtClean="0"/>
            </a:br>
            <a:r>
              <a:rPr lang="en-US" sz="2400" dirty="0" smtClean="0"/>
              <a:t>Global Diagnostic Systems</a:t>
            </a:r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iMac computers w/additional monitor chosen as the standard configuration for operator stations. </a:t>
            </a:r>
          </a:p>
          <a:p>
            <a:pPr lvl="1"/>
            <a:r>
              <a:rPr lang="en-US" dirty="0" smtClean="0"/>
              <a:t>Ubuntu Linux Operating System</a:t>
            </a:r>
          </a:p>
          <a:p>
            <a:r>
              <a:rPr lang="en-US" dirty="0" smtClean="0"/>
              <a:t>Two,  dual CPU computers, similar to real-time control computers, in place for Global Diagnostic Monitoring Tool (DMT) applications.</a:t>
            </a:r>
          </a:p>
          <a:p>
            <a:pPr lvl="1"/>
            <a:r>
              <a:rPr lang="en-US" dirty="0" smtClean="0"/>
              <a:t>24TByte disk drive provided for storage of DMT information.</a:t>
            </a:r>
          </a:p>
          <a:p>
            <a:r>
              <a:rPr lang="en-US" dirty="0" smtClean="0"/>
              <a:t>All equipment is in-house and undergoing installation/test.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54D004-110F-49CE-9239-1B7600B4140E}" type="slidenum">
              <a:rPr lang="en-US" smtClean="0"/>
              <a:pPr>
                <a:defRPr/>
              </a:pPr>
              <a:t>17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2717279638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Software</a:t>
            </a:r>
            <a:br>
              <a:rPr lang="en-US" smtClean="0"/>
            </a:br>
            <a:r>
              <a:rPr lang="en-US" smtClean="0"/>
              <a:t>Real-time Application Support</a:t>
            </a:r>
          </a:p>
        </p:txBody>
      </p:sp>
      <p:pic>
        <p:nvPicPr>
          <p:cNvPr id="36867" name="Content Placeholder 4" descr="rcgPic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3813175" cy="2383234"/>
          </a:xfrm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9543D7-09A1-4E94-A7C5-36E1861A17E7}" type="slidenum">
              <a:rPr lang="en-US" smtClean="0"/>
              <a:pPr/>
              <a:t>18</a:t>
            </a:fld>
            <a:endParaRPr lang="en-US" sz="1400" i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228600" y="1676400"/>
            <a:ext cx="419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800" b="0" kern="0" dirty="0">
                <a:latin typeface="+mn-lt"/>
              </a:rPr>
              <a:t>Continued</a:t>
            </a:r>
            <a:r>
              <a:rPr lang="en-US" sz="1800" b="0" kern="0" dirty="0" smtClean="0">
                <a:latin typeface="+mn-lt"/>
              </a:rPr>
              <a:t> refinement of </a:t>
            </a:r>
            <a:r>
              <a:rPr lang="en-US" sz="1800" b="0" kern="0" dirty="0">
                <a:latin typeface="+mn-lt"/>
              </a:rPr>
              <a:t>graphical tool</a:t>
            </a:r>
            <a:r>
              <a:rPr lang="en-US" sz="1800" b="0" kern="0" dirty="0" smtClean="0">
                <a:latin typeface="+mn-lt"/>
              </a:rPr>
              <a:t> for </a:t>
            </a:r>
            <a:r>
              <a:rPr lang="en-US" sz="1800" b="0" kern="0" dirty="0">
                <a:latin typeface="+mn-lt"/>
              </a:rPr>
              <a:t>real-time code </a:t>
            </a:r>
            <a:r>
              <a:rPr lang="en-US" sz="1800" b="0" kern="0" dirty="0" smtClean="0">
                <a:latin typeface="+mn-lt"/>
              </a:rPr>
              <a:t>generation </a:t>
            </a:r>
            <a:r>
              <a:rPr lang="en-US" sz="1800" b="0" kern="0" dirty="0" smtClean="0"/>
              <a:t>(“RCG”)</a:t>
            </a:r>
            <a:r>
              <a:rPr lang="en-US" sz="1800" b="0" kern="0" dirty="0" smtClean="0">
                <a:latin typeface="+mn-lt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800" b="0" kern="0" dirty="0" smtClean="0">
                <a:latin typeface="+mn-lt"/>
              </a:rPr>
              <a:t>Allows </a:t>
            </a:r>
            <a:r>
              <a:rPr lang="en-US" sz="1800" b="0" kern="0" dirty="0">
                <a:latin typeface="+mn-lt"/>
              </a:rPr>
              <a:t>control application development and documentation without having to know a programming language.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800" b="0" kern="0" dirty="0">
                <a:latin typeface="+mn-lt"/>
              </a:rPr>
              <a:t>Allows programming staff to concentrate on development and test of common code modules.</a:t>
            </a:r>
          </a:p>
        </p:txBody>
      </p:sp>
      <p:pic>
        <p:nvPicPr>
          <p:cNvPr id="7" name="Content Placeholder 4" descr="rcgPic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77000" y="3200400"/>
            <a:ext cx="2517824" cy="238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Software</a:t>
            </a:r>
            <a:br>
              <a:rPr lang="en-US" sz="3200" smtClean="0"/>
            </a:br>
            <a:r>
              <a:rPr lang="en-US" sz="3200" smtClean="0"/>
              <a:t>Real-time Application Build Process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EB1F068-8A58-453A-94F8-C87B75762CB5}" type="slidenum">
              <a:rPr lang="en-US" smtClean="0"/>
              <a:pPr/>
              <a:t>19</a:t>
            </a:fld>
            <a:endParaRPr lang="en-US" sz="1400" i="0" smtClean="0"/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33800" y="1676400"/>
            <a:ext cx="5018088" cy="4419600"/>
          </a:xfrm>
          <a:noFill/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228600" y="1676400"/>
            <a:ext cx="3429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Build and save RCG model.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make ‘</a:t>
            </a:r>
            <a:r>
              <a:rPr lang="en-US" sz="1400" b="0" kern="0" dirty="0" err="1">
                <a:latin typeface="+mn-lt"/>
              </a:rPr>
              <a:t>modelName</a:t>
            </a:r>
            <a:r>
              <a:rPr lang="en-US" sz="1400" b="0" kern="0" dirty="0">
                <a:latin typeface="+mn-lt"/>
              </a:rPr>
              <a:t>’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Perl scripts parse the model file to determine signal connections and code flow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Perl scripts generate EPICS and real-time source code.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Compiler is invoked to link common code libraries and produce real-time and EPICS executable software.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make install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Moves executables to target directories for load onto real-time computers.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Channel descriptor files generated for use by DAQ and GDS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Basic set of operator displays generated.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239000" cy="1143000"/>
          </a:xfrm>
        </p:spPr>
        <p:txBody>
          <a:bodyPr/>
          <a:lstStyle/>
          <a:p>
            <a:r>
              <a:rPr lang="en-US" dirty="0" smtClean="0"/>
              <a:t>DAQ Functions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Provide a global timing and clock distribution system to synchronize all </a:t>
            </a:r>
            <a:r>
              <a:rPr lang="en-US" sz="1800" dirty="0" err="1" smtClean="0"/>
              <a:t>realtime</a:t>
            </a:r>
            <a:r>
              <a:rPr lang="en-US" sz="1800" dirty="0" smtClean="0"/>
              <a:t> control and data acquisition.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Provide a common Control and Data System (CDS) infrastructure design and standards for use in all </a:t>
            </a:r>
            <a:r>
              <a:rPr lang="en-US" sz="1600" dirty="0" err="1" smtClean="0"/>
              <a:t>aLIGO</a:t>
            </a:r>
            <a:r>
              <a:rPr lang="en-US" sz="1600" dirty="0" smtClean="0"/>
              <a:t> subsystem controls.</a:t>
            </a:r>
          </a:p>
          <a:p>
            <a:pPr lvl="1"/>
            <a:r>
              <a:rPr lang="en-US" sz="1400" dirty="0" smtClean="0"/>
              <a:t>Real-time applications development tools and code library</a:t>
            </a:r>
          </a:p>
          <a:p>
            <a:pPr lvl="2"/>
            <a:r>
              <a:rPr lang="en-US" sz="1400" dirty="0" smtClean="0"/>
              <a:t>Including “hard” real-time operating system, I/O drivers and inter-process communications.</a:t>
            </a:r>
          </a:p>
          <a:p>
            <a:pPr lvl="1"/>
            <a:r>
              <a:rPr lang="en-US" sz="1400" dirty="0" smtClean="0"/>
              <a:t>Computer and I/O standards</a:t>
            </a:r>
          </a:p>
          <a:p>
            <a:r>
              <a:rPr lang="en-US" sz="1600" dirty="0" smtClean="0"/>
              <a:t>Provide all software necessary to synchronously acquire and archive data.</a:t>
            </a:r>
          </a:p>
          <a:p>
            <a:r>
              <a:rPr lang="en-US" sz="1600" dirty="0" smtClean="0"/>
              <a:t>Provide all computing and networking hardware as necessary to collect data from the various subsystems, format the data and write the data to disk.</a:t>
            </a:r>
          </a:p>
          <a:p>
            <a:r>
              <a:rPr lang="en-US" sz="1600" dirty="0" smtClean="0"/>
              <a:t>Provide a standard set of diagnostic tools for use in all control subsystems, including ability to:</a:t>
            </a:r>
          </a:p>
          <a:p>
            <a:pPr lvl="1"/>
            <a:r>
              <a:rPr lang="en-US" sz="1400" dirty="0" smtClean="0"/>
              <a:t>Inject arbitrary waveforms into </a:t>
            </a:r>
            <a:r>
              <a:rPr lang="en-US" sz="1400" dirty="0" err="1" smtClean="0"/>
              <a:t>realtime</a:t>
            </a:r>
            <a:r>
              <a:rPr lang="en-US" sz="1400" dirty="0" smtClean="0"/>
              <a:t> control systems</a:t>
            </a:r>
          </a:p>
          <a:p>
            <a:pPr lvl="1"/>
            <a:r>
              <a:rPr lang="en-US" sz="1400" dirty="0" smtClean="0"/>
              <a:t>Set and acquire data from defined </a:t>
            </a:r>
            <a:r>
              <a:rPr lang="en-US" sz="1400" dirty="0" err="1" smtClean="0"/>
              <a:t>testpoints</a:t>
            </a:r>
            <a:r>
              <a:rPr lang="en-US" sz="1400" dirty="0" smtClean="0"/>
              <a:t> on demand</a:t>
            </a:r>
          </a:p>
          <a:p>
            <a:pPr lvl="1"/>
            <a:r>
              <a:rPr lang="en-US" sz="1400" dirty="0" smtClean="0"/>
              <a:t>Distribute both diagnostic data and acquired data channel to operator stations</a:t>
            </a:r>
          </a:p>
          <a:p>
            <a:pPr lvl="1"/>
            <a:r>
              <a:rPr lang="en-US" sz="1400" dirty="0" smtClean="0"/>
              <a:t>Provide data visualization and analysis tools in support of operations and commissioning.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59E238E-6F1B-45F3-835B-887F790235C5}" type="slidenum">
              <a:rPr lang="en-US" smtClean="0"/>
              <a:pPr/>
              <a:t>2</a:t>
            </a:fld>
            <a:endParaRPr lang="en-US" sz="1400" i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Core and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867400" cy="4953000"/>
          </a:xfrm>
        </p:spPr>
        <p:txBody>
          <a:bodyPr/>
          <a:lstStyle/>
          <a:p>
            <a:r>
              <a:rPr lang="en-US" sz="1400" dirty="0" err="1" smtClean="0"/>
              <a:t>aLIGO</a:t>
            </a:r>
            <a:r>
              <a:rPr lang="en-US" sz="1400" dirty="0" smtClean="0"/>
              <a:t> Real-Time (RT) code not “traditional”</a:t>
            </a:r>
          </a:p>
          <a:p>
            <a:pPr lvl="1"/>
            <a:r>
              <a:rPr lang="en-US" sz="1200" dirty="0" smtClean="0"/>
              <a:t>No pre-emptive operating system scheduler</a:t>
            </a:r>
          </a:p>
          <a:p>
            <a:pPr lvl="1"/>
            <a:r>
              <a:rPr lang="en-US" sz="1200" dirty="0" smtClean="0"/>
              <a:t>No interrupts, semaphores, priorities, ensuing context switching, etc.</a:t>
            </a:r>
          </a:p>
          <a:p>
            <a:r>
              <a:rPr lang="en-US" sz="1400" dirty="0" smtClean="0"/>
              <a:t>Each RT app locked to its own CPU core</a:t>
            </a:r>
          </a:p>
          <a:p>
            <a:pPr lvl="1"/>
            <a:r>
              <a:rPr lang="en-US" sz="1400" dirty="0" smtClean="0"/>
              <a:t>Using custom patch to Linux kernel “play dead” routine</a:t>
            </a:r>
          </a:p>
          <a:p>
            <a:pPr lvl="2"/>
            <a:r>
              <a:rPr lang="en-US" sz="1200" dirty="0" smtClean="0"/>
              <a:t>Notifies Linux scheduler that CPU is going down and unavailable for interrupts/task assignment.</a:t>
            </a:r>
          </a:p>
          <a:p>
            <a:pPr lvl="2"/>
            <a:r>
              <a:rPr lang="en-US" sz="1200" dirty="0" smtClean="0"/>
              <a:t>Inserts RT app code instead of Linux idle routine.</a:t>
            </a:r>
          </a:p>
          <a:p>
            <a:pPr lvl="2"/>
            <a:r>
              <a:rPr lang="en-US" sz="1200" dirty="0" smtClean="0"/>
              <a:t>Removal of RT app brings the CPU “back to life” and reconnects to Linux as a useable resource.</a:t>
            </a:r>
          </a:p>
          <a:p>
            <a:pPr lvl="1"/>
            <a:r>
              <a:rPr lang="en-US" sz="1400" dirty="0" smtClean="0"/>
              <a:t>RT code runs in continuous loop</a:t>
            </a:r>
          </a:p>
          <a:p>
            <a:pPr lvl="2"/>
            <a:r>
              <a:rPr lang="en-US" sz="1200" dirty="0" smtClean="0"/>
              <a:t>Triggered by arrival of ADC data in local memory (polling or MONITOR/MWAIT CPU instructions)</a:t>
            </a:r>
          </a:p>
          <a:p>
            <a:pPr lvl="3"/>
            <a:r>
              <a:rPr lang="en-US" sz="1200" dirty="0" smtClean="0"/>
              <a:t>ADC modules set up to automatically transfer data to computer memory on clock trigger</a:t>
            </a:r>
          </a:p>
          <a:p>
            <a:pPr lvl="2"/>
            <a:r>
              <a:rPr lang="en-US" sz="1200" dirty="0" smtClean="0"/>
              <a:t>Never switched out </a:t>
            </a:r>
            <a:r>
              <a:rPr lang="en-US" sz="1200" dirty="0" err="1" smtClean="0"/>
              <a:t>ie</a:t>
            </a:r>
            <a:r>
              <a:rPr lang="en-US" sz="1200" dirty="0" smtClean="0"/>
              <a:t> always resident on stack, in cache, memory</a:t>
            </a:r>
          </a:p>
          <a:p>
            <a:r>
              <a:rPr lang="en-US" sz="1400" dirty="0" smtClean="0"/>
              <a:t>For each RT computer, there is a special case model called an Input/Output Processor (IOP)</a:t>
            </a:r>
          </a:p>
          <a:p>
            <a:pPr lvl="1"/>
            <a:r>
              <a:rPr lang="en-US" sz="1200" dirty="0" smtClean="0"/>
              <a:t>Controls startup timing and synchronization.</a:t>
            </a:r>
          </a:p>
          <a:p>
            <a:pPr lvl="1"/>
            <a:r>
              <a:rPr lang="en-US" sz="1200" dirty="0" smtClean="0"/>
              <a:t>Maps and initializes all of the </a:t>
            </a:r>
            <a:r>
              <a:rPr lang="en-US" sz="1200" dirty="0" err="1" smtClean="0"/>
              <a:t>PCIe</a:t>
            </a:r>
            <a:r>
              <a:rPr lang="en-US" sz="1200" dirty="0" smtClean="0"/>
              <a:t> I/O interfaces</a:t>
            </a:r>
          </a:p>
          <a:p>
            <a:pPr lvl="1"/>
            <a:r>
              <a:rPr lang="en-US" sz="1200" dirty="0" smtClean="0"/>
              <a:t>Triggers and monitors user applications.</a:t>
            </a:r>
          </a:p>
          <a:p>
            <a:pPr lvl="1"/>
            <a:r>
              <a:rPr lang="en-US" sz="1200" dirty="0" smtClean="0"/>
              <a:t>Always running, allowing user apps to come and go, as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20</a:t>
            </a:fld>
            <a:endParaRPr lang="en-US" sz="1400" i="0"/>
          </a:p>
        </p:txBody>
      </p:sp>
      <p:sp>
        <p:nvSpPr>
          <p:cNvPr id="5" name="Oval 4"/>
          <p:cNvSpPr/>
          <p:nvPr/>
        </p:nvSpPr>
        <p:spPr bwMode="auto">
          <a:xfrm>
            <a:off x="7467600" y="3139440"/>
            <a:ext cx="822960" cy="82296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</p:sp>
      <p:sp>
        <p:nvSpPr>
          <p:cNvPr id="6" name="Oval 5"/>
          <p:cNvSpPr/>
          <p:nvPr/>
        </p:nvSpPr>
        <p:spPr bwMode="auto">
          <a:xfrm>
            <a:off x="5779858" y="3048000"/>
            <a:ext cx="1097280" cy="109728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3315608"/>
            <a:ext cx="1207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Core 0 Linux</a:t>
            </a:r>
          </a:p>
          <a:p>
            <a:pPr algn="ctr"/>
            <a:r>
              <a:rPr lang="en-US" dirty="0" smtClean="0"/>
              <a:t>Non-RT Tasks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 EPICS)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5946987" y="1662853"/>
            <a:ext cx="822960" cy="31834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</p:sp>
      <p:sp>
        <p:nvSpPr>
          <p:cNvPr id="9" name="TextBox 8"/>
          <p:cNvSpPr txBox="1"/>
          <p:nvPr/>
        </p:nvSpPr>
        <p:spPr>
          <a:xfrm>
            <a:off x="5867400" y="16764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7470987" y="1662853"/>
            <a:ext cx="822960" cy="31834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</p:sp>
      <p:sp>
        <p:nvSpPr>
          <p:cNvPr id="11" name="TextBox 10"/>
          <p:cNvSpPr txBox="1"/>
          <p:nvPr/>
        </p:nvSpPr>
        <p:spPr>
          <a:xfrm>
            <a:off x="7467600" y="16764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PCIe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43800" y="3291840"/>
            <a:ext cx="66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Core 1</a:t>
            </a:r>
          </a:p>
          <a:p>
            <a:pPr algn="ctr"/>
            <a:r>
              <a:rPr lang="en-US" dirty="0" smtClean="0"/>
              <a:t>IOP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0" idx="2"/>
            <a:endCxn id="5" idx="0"/>
          </p:cNvCxnSpPr>
          <p:nvPr/>
        </p:nvCxnSpPr>
        <p:spPr bwMode="auto">
          <a:xfrm rot="5400000">
            <a:off x="7301654" y="2558627"/>
            <a:ext cx="1158240" cy="3387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lg"/>
            <a:tailEnd type="stealth" w="med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924800" y="2362200"/>
            <a:ext cx="818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ADC Data</a:t>
            </a:r>
            <a:endParaRPr lang="en-US" sz="1050" dirty="0"/>
          </a:p>
        </p:txBody>
      </p:sp>
      <p:sp>
        <p:nvSpPr>
          <p:cNvPr id="23" name="Oval 22"/>
          <p:cNvSpPr/>
          <p:nvPr/>
        </p:nvSpPr>
        <p:spPr bwMode="auto">
          <a:xfrm>
            <a:off x="7467600" y="4724400"/>
            <a:ext cx="822960" cy="82296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</p:sp>
      <p:sp>
        <p:nvSpPr>
          <p:cNvPr id="24" name="TextBox 23"/>
          <p:cNvSpPr txBox="1"/>
          <p:nvPr/>
        </p:nvSpPr>
        <p:spPr>
          <a:xfrm>
            <a:off x="7391400" y="4892040"/>
            <a:ext cx="91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Core 2 - N</a:t>
            </a:r>
          </a:p>
          <a:p>
            <a:pPr algn="ctr"/>
            <a:r>
              <a:rPr lang="en-US" dirty="0" err="1" smtClean="0"/>
              <a:t>Usr</a:t>
            </a:r>
            <a:r>
              <a:rPr lang="en-US" dirty="0" smtClean="0"/>
              <a:t> App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5" idx="4"/>
            <a:endCxn id="23" idx="0"/>
          </p:cNvCxnSpPr>
          <p:nvPr/>
        </p:nvCxnSpPr>
        <p:spPr bwMode="auto">
          <a:xfrm rot="5400000">
            <a:off x="7498080" y="4343400"/>
            <a:ext cx="762000" cy="1588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9" name="Shape 28"/>
          <p:cNvCxnSpPr>
            <a:stCxn id="24" idx="1"/>
            <a:endCxn id="6" idx="4"/>
          </p:cNvCxnSpPr>
          <p:nvPr/>
        </p:nvCxnSpPr>
        <p:spPr bwMode="auto">
          <a:xfrm rot="10800000">
            <a:off x="6328498" y="4145281"/>
            <a:ext cx="1062902" cy="977593"/>
          </a:xfrm>
          <a:prstGeom prst="bentConnector2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1" name="Straight Arrow Connector 30"/>
          <p:cNvCxnSpPr>
            <a:stCxn id="9" idx="2"/>
            <a:endCxn id="6" idx="0"/>
          </p:cNvCxnSpPr>
          <p:nvPr/>
        </p:nvCxnSpPr>
        <p:spPr bwMode="auto">
          <a:xfrm rot="16200000" flipH="1">
            <a:off x="5779249" y="2498750"/>
            <a:ext cx="1094601" cy="3898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smtClean="0"/>
              <a:t>DAQ System</a:t>
            </a:r>
            <a:br>
              <a:rPr lang="en-US" sz="3200" smtClean="0"/>
            </a:br>
            <a:r>
              <a:rPr lang="en-US" sz="3200" smtClean="0"/>
              <a:t>Front-End Software Design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676400"/>
            <a:ext cx="48768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 dirty="0" smtClean="0"/>
              <a:t>A common DAQ library is compiled into each FE application.</a:t>
            </a:r>
          </a:p>
          <a:p>
            <a:pPr>
              <a:lnSpc>
                <a:spcPct val="80000"/>
              </a:lnSpc>
            </a:pPr>
            <a:r>
              <a:rPr lang="en-US" sz="1200" dirty="0" smtClean="0"/>
              <a:t>Acquires data at user defined rates and transmits data as 1/16sec data blocks: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For archive, as described in a DAQ channel configuration file.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Test point and excitation channel data on demand</a:t>
            </a:r>
          </a:p>
          <a:p>
            <a:pPr lvl="2">
              <a:lnSpc>
                <a:spcPct val="80000"/>
              </a:lnSpc>
            </a:pPr>
            <a:r>
              <a:rPr lang="en-US" sz="1200" dirty="0" smtClean="0"/>
              <a:t>As requested via the arbitrary waveform generator/test point manager (</a:t>
            </a:r>
            <a:r>
              <a:rPr lang="en-US" sz="1200" dirty="0" err="1" smtClean="0"/>
              <a:t>awgtpman</a:t>
            </a:r>
            <a:r>
              <a:rPr lang="en-US" sz="12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Supports aggregate (DAQ+TP) data rate of 2MB/sec per FE processor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CRC checksums and timestamps sent with all data blocks</a:t>
            </a:r>
          </a:p>
          <a:p>
            <a:pPr>
              <a:lnSpc>
                <a:spcPct val="80000"/>
              </a:lnSpc>
            </a:pPr>
            <a:r>
              <a:rPr lang="en-US" sz="1200" dirty="0" smtClean="0"/>
              <a:t>Supports various configurations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(1) Data to </a:t>
            </a:r>
            <a:r>
              <a:rPr lang="en-US" sz="1200" dirty="0" err="1" smtClean="0"/>
              <a:t>FrameWriter</a:t>
            </a:r>
            <a:r>
              <a:rPr lang="en-US" sz="1200" dirty="0" smtClean="0"/>
              <a:t>/NDS software on same computer via shared memory</a:t>
            </a:r>
          </a:p>
          <a:p>
            <a:pPr lvl="2">
              <a:lnSpc>
                <a:spcPct val="80000"/>
              </a:lnSpc>
            </a:pPr>
            <a:r>
              <a:rPr lang="en-US" sz="1200" dirty="0" smtClean="0"/>
              <a:t>Allows a complete stand-alone system to support various subsystem test stands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(2) Data to shared memory, with separate network software</a:t>
            </a:r>
          </a:p>
          <a:p>
            <a:pPr lvl="2">
              <a:lnSpc>
                <a:spcPct val="80000"/>
              </a:lnSpc>
            </a:pPr>
            <a:r>
              <a:rPr lang="en-US" sz="1200" dirty="0" smtClean="0"/>
              <a:t>Supports multiple FE applications on same computer</a:t>
            </a:r>
          </a:p>
          <a:p>
            <a:pPr lvl="2">
              <a:lnSpc>
                <a:spcPct val="80000"/>
              </a:lnSpc>
            </a:pPr>
            <a:r>
              <a:rPr lang="en-US" sz="1200" dirty="0" smtClean="0"/>
              <a:t>Relieves RT front end code from network error handling and other possible delays</a:t>
            </a:r>
          </a:p>
        </p:txBody>
      </p:sp>
      <p:graphicFrame>
        <p:nvGraphicFramePr>
          <p:cNvPr id="14338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257800" y="1676400"/>
          <a:ext cx="380841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Visio" r:id="rId3" imgW="4051300" imgH="5105400" progId="">
                  <p:embed/>
                </p:oleObj>
              </mc:Choice>
              <mc:Fallback>
                <p:oleObj name="Visio" r:id="rId3" imgW="4051300" imgH="5105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676400"/>
                        <a:ext cx="3808413" cy="441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21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smtClean="0"/>
              <a:t>DAQ System</a:t>
            </a:r>
            <a:br>
              <a:rPr lang="en-US" sz="3200" smtClean="0"/>
            </a:br>
            <a:r>
              <a:rPr lang="en-US" sz="3200" smtClean="0"/>
              <a:t> Backend Software Design</a:t>
            </a: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400" dirty="0" smtClean="0"/>
              <a:t>Data Concentrator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Collects ‘fast’ data from all FE computers via dedicated network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Collects ‘slow’ (EPICS) data via CDS network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Broadcasts combined data to upstream computers as 1/16 sec data blocks on to 10Gb Ethernet</a:t>
            </a:r>
          </a:p>
          <a:p>
            <a:pPr>
              <a:lnSpc>
                <a:spcPct val="90000"/>
              </a:lnSpc>
            </a:pPr>
            <a:r>
              <a:rPr lang="en-US" sz="1400" dirty="0" err="1" smtClean="0"/>
              <a:t>FrameWriter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400" dirty="0" smtClean="0"/>
              <a:t>Format data into standard LIGO Frame using </a:t>
            </a:r>
            <a:r>
              <a:rPr lang="en-US" sz="1400" dirty="0" err="1" smtClean="0"/>
              <a:t>FrameCpp</a:t>
            </a:r>
            <a:r>
              <a:rPr lang="en-US" sz="1400" dirty="0" smtClean="0"/>
              <a:t> library, with data compression.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Write data, via QFS, to DCS disk farm (32 second data file)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Network Data Server (NDS)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Provides live and archived data feeds, on request, to CDS operator stations</a:t>
            </a:r>
          </a:p>
          <a:p>
            <a:pPr>
              <a:lnSpc>
                <a:spcPct val="90000"/>
              </a:lnSpc>
            </a:pPr>
            <a:endParaRPr lang="en-US" sz="1400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78363" y="1676400"/>
          <a:ext cx="4160837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Visio" r:id="rId3" imgW="8496300" imgH="7924800" progId="">
                  <p:embed/>
                </p:oleObj>
              </mc:Choice>
              <mc:Fallback>
                <p:oleObj name="Visio" r:id="rId3" imgW="8496300" imgH="7924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363" y="1676400"/>
                        <a:ext cx="4160837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22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“Final” code </a:t>
            </a:r>
            <a:r>
              <a:rPr lang="en-US" sz="1800" dirty="0" smtClean="0"/>
              <a:t>version tested </a:t>
            </a:r>
            <a:r>
              <a:rPr lang="en-US" sz="1800" dirty="0"/>
              <a:t>and released. </a:t>
            </a:r>
          </a:p>
          <a:p>
            <a:pPr lvl="1"/>
            <a:r>
              <a:rPr lang="en-US" sz="1800" dirty="0"/>
              <a:t>Any new code change requests / bug fixes </a:t>
            </a:r>
            <a:r>
              <a:rPr lang="en-US" sz="1800" dirty="0" smtClean="0"/>
              <a:t>are to </a:t>
            </a:r>
            <a:r>
              <a:rPr lang="en-US" sz="1800" dirty="0"/>
              <a:t>be part of commissioning and operations activities.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“Line by Line” code review in progress by team not involved in the code development</a:t>
            </a:r>
            <a:r>
              <a:rPr lang="en-US" sz="18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Additional outside review planned.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In process of completing/updating documentation necessary to meet system acceptance requirements.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23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1274188473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NSF Review 2011</a:t>
            </a:r>
            <a:br>
              <a:rPr lang="en-US" dirty="0" smtClean="0"/>
            </a:br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Concern: </a:t>
            </a:r>
          </a:p>
          <a:p>
            <a:pPr lvl="1"/>
            <a:r>
              <a:rPr lang="en-US" dirty="0" smtClean="0"/>
              <a:t>Cyber-security, particularly as it pertains to remote access to LIGO control/DAQ systems.</a:t>
            </a:r>
          </a:p>
          <a:p>
            <a:r>
              <a:rPr lang="en-US" dirty="0" smtClean="0"/>
              <a:t>Action Taken: </a:t>
            </a:r>
          </a:p>
          <a:p>
            <a:pPr lvl="1"/>
            <a:r>
              <a:rPr lang="en-US" dirty="0" smtClean="0"/>
              <a:t>Continuing to work with LIGO cyber-security staff on issues / solutions.</a:t>
            </a:r>
          </a:p>
          <a:p>
            <a:pPr lvl="2"/>
            <a:r>
              <a:rPr lang="en-US" dirty="0" smtClean="0"/>
              <a:t>Presently have a two tier authentication system in place, with access provided to a limited set of staff.</a:t>
            </a:r>
          </a:p>
          <a:p>
            <a:pPr lvl="2"/>
            <a:r>
              <a:rPr lang="en-US" dirty="0" smtClean="0"/>
              <a:t>In process of implementing and testing “one time use” password system.</a:t>
            </a:r>
          </a:p>
          <a:p>
            <a:pPr lvl="2"/>
            <a:r>
              <a:rPr lang="en-US" dirty="0" smtClean="0"/>
              <a:t>Working to develop a method for the site operator to provide final approval for remote logins.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24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4047326964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/>
              <a:t>DAQ System</a:t>
            </a:r>
            <a:br>
              <a:rPr lang="en-US" sz="3200" dirty="0" smtClean="0"/>
            </a:br>
            <a:r>
              <a:rPr lang="en-US" sz="3200" dirty="0" smtClean="0"/>
              <a:t>Summary</a:t>
            </a:r>
            <a:endParaRPr lang="en-US" sz="32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524000"/>
            <a:ext cx="8077200" cy="4572000"/>
          </a:xfrm>
        </p:spPr>
        <p:txBody>
          <a:bodyPr/>
          <a:lstStyle/>
          <a:p>
            <a:r>
              <a:rPr lang="en-US" sz="1800" dirty="0" smtClean="0"/>
              <a:t>Software </a:t>
            </a:r>
            <a:r>
              <a:rPr lang="en-US" sz="1800" dirty="0" smtClean="0"/>
              <a:t>Development</a:t>
            </a:r>
          </a:p>
          <a:p>
            <a:pPr lvl="1"/>
            <a:r>
              <a:rPr lang="en-US" sz="1600" dirty="0" smtClean="0"/>
              <a:t>Complete soon, pending final reviews.</a:t>
            </a: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Equipment Procurement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Complete</a:t>
            </a: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Installation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L1/H2 systems complete and operational.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H1 system installed; cabling and network setup in progress. Anticipate system will be operational by end of April 2012.</a:t>
            </a:r>
            <a:endParaRPr lang="en-US" sz="16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25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smtClean="0"/>
              <a:t>DAQ Functions</a:t>
            </a:r>
            <a:br>
              <a:rPr lang="en-US" sz="3200" smtClean="0"/>
            </a:br>
            <a:r>
              <a:rPr lang="en-US" sz="3200" smtClean="0"/>
              <a:t>(Continued)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Helvetica" pitchFamily="-110" charset="0"/>
              <a:buNone/>
            </a:pPr>
            <a:endParaRPr lang="en-US" smtClean="0"/>
          </a:p>
          <a:p>
            <a:r>
              <a:rPr lang="en-US" smtClean="0"/>
              <a:t>Provide computers, I/O hardware and software for the acquisition of Physical Environment Monitoring (PEM) data.</a:t>
            </a:r>
          </a:p>
          <a:p>
            <a:pPr lvl="1"/>
            <a:r>
              <a:rPr lang="en-US" smtClean="0"/>
              <a:t>New interfaces for existing PEM sensors</a:t>
            </a:r>
          </a:p>
          <a:p>
            <a:r>
              <a:rPr lang="en-US" smtClean="0"/>
              <a:t>Computers and infrastructure software for the Diagnostic Monitoring Tools (DMT)</a:t>
            </a:r>
          </a:p>
          <a:p>
            <a:pPr lvl="1"/>
            <a:r>
              <a:rPr lang="en-US" smtClean="0"/>
              <a:t>Specific application software provided by LSC members</a:t>
            </a:r>
          </a:p>
          <a:p>
            <a:r>
              <a:rPr lang="en-US" smtClean="0"/>
              <a:t>Control room computers and associated networking, including a common set of operations support software.</a:t>
            </a:r>
          </a:p>
          <a:p>
            <a:r>
              <a:rPr lang="en-US" smtClean="0"/>
              <a:t>Provide off-line test and development systems for both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3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smtClean="0"/>
              <a:t>DAQ System</a:t>
            </a:r>
            <a:br>
              <a:rPr lang="en-US" sz="3200" smtClean="0"/>
            </a:br>
            <a:r>
              <a:rPr lang="en-US" sz="3200" smtClean="0"/>
              <a:t>Data Acquisition Requirements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1600" dirty="0" smtClean="0"/>
              <a:t>Provide a hardware design and software infrastructure to support real-time servo control applications</a:t>
            </a:r>
          </a:p>
          <a:p>
            <a:pPr lvl="1"/>
            <a:r>
              <a:rPr lang="en-US" sz="1400" dirty="0" smtClean="0"/>
              <a:t>Deterministic to within a few </a:t>
            </a:r>
            <a:r>
              <a:rPr lang="en-US" sz="1400" dirty="0" err="1" smtClean="0"/>
              <a:t>μsec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High performance to support servo loop rates from 2048Hz to 65536Hz</a:t>
            </a:r>
          </a:p>
          <a:p>
            <a:pPr lvl="1"/>
            <a:r>
              <a:rPr lang="en-US" sz="1400" dirty="0" smtClean="0"/>
              <a:t>Built-in diagnostic and data acquisition features</a:t>
            </a:r>
          </a:p>
          <a:p>
            <a:r>
              <a:rPr lang="en-US" sz="1600" dirty="0" smtClean="0"/>
              <a:t>Acquire and record up to 15MBytes/sec continuously from each interferometer.</a:t>
            </a:r>
          </a:p>
          <a:p>
            <a:pPr lvl="1"/>
            <a:r>
              <a:rPr lang="en-US" sz="1400" dirty="0" smtClean="0"/>
              <a:t>‘Fast’ data channels at rates from 256 to 32768 samples/sec (Up to 3000/IFO)</a:t>
            </a:r>
          </a:p>
          <a:p>
            <a:pPr lvl="1"/>
            <a:r>
              <a:rPr lang="en-US" sz="1400" dirty="0" smtClean="0"/>
              <a:t>‘Slow’ data channels at up to 16 samples/sec, with up to 70K channels per interferometer</a:t>
            </a:r>
          </a:p>
          <a:p>
            <a:r>
              <a:rPr lang="en-US" sz="1600" dirty="0" smtClean="0"/>
              <a:t>Provide capabilities to acquire (but not record) an additional 15MB/sec of diagnostic data.</a:t>
            </a:r>
          </a:p>
          <a:p>
            <a:r>
              <a:rPr lang="en-US" sz="1600" dirty="0" smtClean="0"/>
              <a:t>Write data in LSC/VIRGO standard Frame format to disk system provided by Data and Computing System (DCS).</a:t>
            </a:r>
          </a:p>
          <a:p>
            <a:pPr lvl="1"/>
            <a:r>
              <a:rPr lang="en-US" sz="1400" dirty="0" smtClean="0"/>
              <a:t>Provide local disk to allow up to two weeks of data storage</a:t>
            </a:r>
          </a:p>
          <a:p>
            <a:r>
              <a:rPr lang="en-US" sz="1600" dirty="0" smtClean="0"/>
              <a:t>Provide an internal data distribution system to communicate diagnostic and acquired data to operator stations and Diagnostic Monitoring Tool (DMT) computers.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4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smtClean="0"/>
              <a:t>DAQ System</a:t>
            </a:r>
            <a:br>
              <a:rPr lang="en-US" sz="3200" smtClean="0"/>
            </a:br>
            <a:r>
              <a:rPr lang="en-US" sz="3200" smtClean="0"/>
              <a:t>Design Overview</a:t>
            </a:r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76400"/>
            <a:ext cx="4267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smtClean="0"/>
              <a:t>Timing system provides clocks to PCI Express (PCIe) modules in I/O chassis.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PCIe modules interface to control computer via PCIe fiber link.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Control computer acquires data and transmits to DAQ data concentrator (DC) via network.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DC assembles data from all controllers and broadcasts full data blocks every 1/16 second.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FrameWriter computers format data and write to disk (32sec. data frame)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Network Data Server (NDS) provides data on demand either live or from disk.</a:t>
            </a:r>
          </a:p>
        </p:txBody>
      </p:sp>
      <p:graphicFrame>
        <p:nvGraphicFramePr>
          <p:cNvPr id="1331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1862138"/>
          <a:ext cx="3810000" cy="404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Visio" r:id="rId3" imgW="6121400" imgH="6502400" progId="">
                  <p:embed/>
                </p:oleObj>
              </mc:Choice>
              <mc:Fallback>
                <p:oleObj name="Visio" r:id="rId3" imgW="6121400" imgH="6502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862138"/>
                        <a:ext cx="3810000" cy="4046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5</a:t>
            </a:fld>
            <a:endParaRPr lang="en-US" sz="1400" i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7239000" cy="838200"/>
          </a:xfrm>
        </p:spPr>
        <p:txBody>
          <a:bodyPr/>
          <a:lstStyle/>
          <a:p>
            <a:r>
              <a:rPr lang="en-US" sz="3200" smtClean="0"/>
              <a:t>Timing Distribution System (TDS)</a:t>
            </a:r>
          </a:p>
        </p:txBody>
      </p:sp>
      <p:pic>
        <p:nvPicPr>
          <p:cNvPr id="31747" name="Picture 4" descr="timeSlav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0" y="4038600"/>
            <a:ext cx="2730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Master_Chass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447800"/>
            <a:ext cx="4437063" cy="2560638"/>
          </a:xfr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04800" y="17526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800" b="0" kern="0" dirty="0" smtClean="0">
                <a:latin typeface="+mn-lt"/>
              </a:rPr>
              <a:t>Contracted to Columbia Univ. for manufacture and test after a joint development effort. Design described in the journal </a:t>
            </a:r>
            <a:r>
              <a:rPr lang="en-US" sz="1600" b="0" i="1" kern="0" dirty="0" smtClean="0">
                <a:latin typeface="+mn-lt"/>
              </a:rPr>
              <a:t>"Classical and Quantum Gravity” under </a:t>
            </a:r>
            <a:r>
              <a:rPr lang="en-US" sz="1600" b="0" i="1" kern="0" dirty="0" err="1" smtClean="0">
                <a:latin typeface="+mn-lt"/>
              </a:rPr>
              <a:t>Imre</a:t>
            </a:r>
            <a:r>
              <a:rPr lang="en-US" sz="1600" b="0" i="1" kern="0" dirty="0" smtClean="0">
                <a:latin typeface="+mn-lt"/>
              </a:rPr>
              <a:t> </a:t>
            </a:r>
            <a:r>
              <a:rPr lang="en-US" sz="1600" b="0" i="1" kern="0" dirty="0" err="1" smtClean="0">
                <a:latin typeface="+mn-lt"/>
              </a:rPr>
              <a:t>Bartos</a:t>
            </a:r>
            <a:r>
              <a:rPr lang="en-US" sz="1600" b="0" i="1" kern="0" dirty="0" smtClean="0">
                <a:latin typeface="+mn-lt"/>
              </a:rPr>
              <a:t> et al., 2010 Class. Quantum </a:t>
            </a:r>
            <a:r>
              <a:rPr lang="en-US" sz="1600" b="0" i="1" kern="0" dirty="0" err="1" smtClean="0">
                <a:latin typeface="+mn-lt"/>
              </a:rPr>
              <a:t>Grav</a:t>
            </a:r>
            <a:r>
              <a:rPr lang="en-US" sz="1600" b="0" i="1" kern="0" dirty="0" smtClean="0">
                <a:latin typeface="+mn-lt"/>
              </a:rPr>
              <a:t>. Vol. 27, No. 8, 084025</a:t>
            </a:r>
            <a:endParaRPr lang="en-US" sz="1800" b="0" kern="0" dirty="0" smtClean="0">
              <a:latin typeface="+mn-lt"/>
            </a:endParaRPr>
          </a:p>
        </p:txBody>
      </p:sp>
      <p:cxnSp>
        <p:nvCxnSpPr>
          <p:cNvPr id="31750" name="Elbow Connector 9"/>
          <p:cNvCxnSpPr>
            <a:cxnSpLocks noChangeShapeType="1"/>
          </p:cNvCxnSpPr>
          <p:nvPr/>
        </p:nvCxnSpPr>
        <p:spPr bwMode="auto">
          <a:xfrm rot="16200000" flipH="1">
            <a:off x="5448300" y="4000500"/>
            <a:ext cx="838200" cy="762000"/>
          </a:xfrm>
          <a:prstGeom prst="bentConnector3">
            <a:avLst>
              <a:gd name="adj1" fmla="val 101065"/>
            </a:avLst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2D267D-EA99-482E-BD4F-B2371B1D3BDA}" type="slidenum">
              <a:rPr lang="en-US" smtClean="0"/>
              <a:pPr>
                <a:defRPr/>
              </a:pPr>
              <a:t>6</a:t>
            </a:fld>
            <a:endParaRPr lang="en-US" sz="1400" i="0"/>
          </a:p>
        </p:txBody>
      </p:sp>
      <p:sp>
        <p:nvSpPr>
          <p:cNvPr id="9" name="TextBox 8"/>
          <p:cNvSpPr txBox="1"/>
          <p:nvPr/>
        </p:nvSpPr>
        <p:spPr>
          <a:xfrm>
            <a:off x="5486400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Timing Slave provides accurate clocks</a:t>
            </a:r>
          </a:p>
          <a:p>
            <a:r>
              <a:rPr lang="en-US" dirty="0" smtClean="0"/>
              <a:t>At 65536Hz to ADC/DAC modules.</a:t>
            </a:r>
            <a:endParaRPr lang="en-US" dirty="0"/>
          </a:p>
        </p:txBody>
      </p:sp>
      <p:pic>
        <p:nvPicPr>
          <p:cNvPr id="10" name="Content Placeholder 9" descr="IMG_0618.JPG"/>
          <p:cNvPicPr>
            <a:picLocks noChangeAspect="1"/>
          </p:cNvPicPr>
          <p:nvPr/>
        </p:nvPicPr>
        <p:blipFill>
          <a:blip r:embed="rId4"/>
          <a:srcRect t="-114499" b="-114499"/>
          <a:stretch>
            <a:fillRect/>
          </a:stretch>
        </p:blipFill>
        <p:spPr bwMode="auto">
          <a:xfrm>
            <a:off x="304800" y="2906712"/>
            <a:ext cx="404177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5638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IRIG-B Timing </a:t>
            </a:r>
            <a:r>
              <a:rPr lang="en-US" dirty="0" err="1" smtClean="0"/>
              <a:t>Fanout</a:t>
            </a:r>
            <a:endParaRPr lang="en-US" dirty="0" smtClean="0"/>
          </a:p>
          <a:p>
            <a:pPr algn="ctr"/>
            <a:r>
              <a:rPr lang="en-US" dirty="0" smtClean="0"/>
              <a:t>Provides accurate time information to computers. </a:t>
            </a:r>
            <a:endParaRPr lang="en-US" dirty="0"/>
          </a:p>
        </p:txBody>
      </p:sp>
      <p:cxnSp>
        <p:nvCxnSpPr>
          <p:cNvPr id="14" name="Elbow Connector 9"/>
          <p:cNvCxnSpPr>
            <a:cxnSpLocks noChangeShapeType="1"/>
          </p:cNvCxnSpPr>
          <p:nvPr/>
        </p:nvCxnSpPr>
        <p:spPr bwMode="auto">
          <a:xfrm rot="5400000">
            <a:off x="4305300" y="4000500"/>
            <a:ext cx="838200" cy="762000"/>
          </a:xfrm>
          <a:prstGeom prst="bentConnector3">
            <a:avLst>
              <a:gd name="adj1" fmla="val 101065"/>
            </a:avLst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00200" y="152400"/>
            <a:ext cx="4572000" cy="1143000"/>
          </a:xfrm>
        </p:spPr>
        <p:txBody>
          <a:bodyPr/>
          <a:lstStyle/>
          <a:p>
            <a:pPr algn="l"/>
            <a:r>
              <a:rPr lang="en-US" sz="2800" dirty="0" smtClean="0"/>
              <a:t>TDS</a:t>
            </a:r>
            <a:br>
              <a:rPr lang="en-US" sz="2800" dirty="0" smtClean="0"/>
            </a:br>
            <a:r>
              <a:rPr lang="en-US" sz="2800" dirty="0" smtClean="0"/>
              <a:t>IRIG-B Distribution Unit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4343400"/>
          </a:xfrm>
        </p:spPr>
        <p:txBody>
          <a:bodyPr/>
          <a:lstStyle/>
          <a:p>
            <a:r>
              <a:rPr lang="en-US" sz="1800" dirty="0" smtClean="0"/>
              <a:t>IRIG-B system used to provide time information, in GPS seconds, to DAQ and control computers.</a:t>
            </a:r>
          </a:p>
          <a:p>
            <a:pPr lvl="1"/>
            <a:r>
              <a:rPr lang="en-US" sz="1800" dirty="0" smtClean="0"/>
              <a:t>Includes standard timing slave card to get time information from TDS.</a:t>
            </a:r>
          </a:p>
          <a:p>
            <a:pPr lvl="1"/>
            <a:r>
              <a:rPr lang="en-US" sz="1800" dirty="0" smtClean="0"/>
              <a:t>Outputs IRIG-B standard time code</a:t>
            </a:r>
          </a:p>
          <a:p>
            <a:pPr lvl="2"/>
            <a:r>
              <a:rPr lang="en-US" sz="1600" dirty="0" smtClean="0"/>
              <a:t>DC Level Shift format</a:t>
            </a:r>
          </a:p>
          <a:p>
            <a:pPr lvl="1"/>
            <a:r>
              <a:rPr lang="en-US" sz="1800" dirty="0" smtClean="0"/>
              <a:t>Commercial IRIG-B Receiver modules in computers for accurately setting time in GPS seconds.</a:t>
            </a:r>
          </a:p>
          <a:p>
            <a:pPr lvl="1"/>
            <a:r>
              <a:rPr lang="en-US" sz="1800" dirty="0" smtClean="0"/>
              <a:t>Time accuracy to better +/- 1 </a:t>
            </a:r>
            <a:r>
              <a:rPr lang="en-US" sz="1800" dirty="0" err="1" smtClean="0"/>
              <a:t>μsec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Second source of system time verification, along with duotone signal acquired from timing slave in I/O chassis.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D1590B-12CE-4CB6-89AA-96C5A2C0BABD}" type="slidenum">
              <a:rPr lang="en-US" smtClean="0"/>
              <a:pPr>
                <a:defRPr/>
              </a:pPr>
              <a:t>7</a:t>
            </a:fld>
            <a:endParaRPr lang="en-US" sz="1400" i="0"/>
          </a:p>
        </p:txBody>
      </p:sp>
      <p:pic>
        <p:nvPicPr>
          <p:cNvPr id="10" name="Content Placeholder 9" descr="IMG_0618.JPG"/>
          <p:cNvPicPr>
            <a:picLocks noChangeAspect="1"/>
          </p:cNvPicPr>
          <p:nvPr/>
        </p:nvPicPr>
        <p:blipFill>
          <a:blip r:embed="rId2"/>
          <a:srcRect t="-114499" b="-114499"/>
          <a:stretch>
            <a:fillRect/>
          </a:stretch>
        </p:blipFill>
        <p:spPr bwMode="auto">
          <a:xfrm>
            <a:off x="5638800" y="-762000"/>
            <a:ext cx="3292398" cy="321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9" descr="IMG_06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77000" y="4876800"/>
            <a:ext cx="1821679" cy="10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Timing Distribution System </a:t>
            </a:r>
            <a:br>
              <a:rPr lang="en-US" dirty="0" smtClean="0"/>
            </a:b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D1590B-12CE-4CB6-89AA-96C5A2C0BABD}" type="slidenum">
              <a:rPr lang="en-US" smtClean="0"/>
              <a:pPr>
                <a:defRPr/>
              </a:pPr>
              <a:t>8</a:t>
            </a:fld>
            <a:endParaRPr lang="en-US" sz="1400" i="0"/>
          </a:p>
        </p:txBody>
      </p:sp>
      <p:sp>
        <p:nvSpPr>
          <p:cNvPr id="5" name="Rectangle 4"/>
          <p:cNvSpPr/>
          <p:nvPr/>
        </p:nvSpPr>
        <p:spPr>
          <a:xfrm>
            <a:off x="381000" y="2133600"/>
            <a:ext cx="457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Major components for all IFO have been delivered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L1/H2 systems installed.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H1 installation in progress.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Remaining deliveries </a:t>
            </a:r>
            <a:r>
              <a:rPr lang="en-US" sz="1600" dirty="0" smtClean="0"/>
              <a:t>should be complete by June, 2012</a:t>
            </a:r>
            <a:r>
              <a:rPr lang="en-US" sz="1600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Timing comparators – in test.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4 additional IRIG-B </a:t>
            </a:r>
            <a:r>
              <a:rPr lang="en-US" sz="1600" dirty="0" err="1" smtClean="0"/>
              <a:t>fanout</a:t>
            </a:r>
            <a:r>
              <a:rPr lang="en-US" sz="1600" dirty="0" smtClean="0"/>
              <a:t> units – in production.</a:t>
            </a:r>
            <a:endParaRPr lang="en-US" sz="1600" dirty="0"/>
          </a:p>
        </p:txBody>
      </p:sp>
      <p:pic>
        <p:nvPicPr>
          <p:cNvPr id="6" name="Picture 5" descr="IMG_1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295400"/>
            <a:ext cx="3048000" cy="2286000"/>
          </a:xfrm>
          <a:prstGeom prst="rect">
            <a:avLst/>
          </a:prstGeom>
        </p:spPr>
      </p:pic>
      <p:pic>
        <p:nvPicPr>
          <p:cNvPr id="10" name="Picture 9" descr="IMG00023-20100806-1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191000"/>
            <a:ext cx="3048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5000" y="3657600"/>
            <a:ext cx="29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Slave-</a:t>
            </a:r>
            <a:r>
              <a:rPr lang="en-US" sz="1000" dirty="0" err="1" smtClean="0"/>
              <a:t>DuoTone</a:t>
            </a:r>
            <a:r>
              <a:rPr lang="en-US" sz="1000" dirty="0" smtClean="0"/>
              <a:t> pair being tested at Columbia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6400800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Master front boards under production</a:t>
            </a:r>
            <a:endParaRPr lang="en-US" sz="1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CDS Standard</a:t>
            </a:r>
            <a:br>
              <a:rPr lang="en-US" smtClean="0"/>
            </a:br>
            <a:r>
              <a:rPr lang="en-US" smtClean="0"/>
              <a:t>PCI Express I/O Chassis</a:t>
            </a:r>
          </a:p>
        </p:txBody>
      </p:sp>
      <p:pic>
        <p:nvPicPr>
          <p:cNvPr id="32771" name="Content Placeholder 4" descr="ioChass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0" y="2590800"/>
            <a:ext cx="3902075" cy="2925763"/>
          </a:xfrm>
        </p:spPr>
      </p:pic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B9A8676-86B3-4BA9-9812-73C90B340392}" type="slidenum">
              <a:rPr lang="en-US" smtClean="0"/>
              <a:pPr/>
              <a:t>9</a:t>
            </a:fld>
            <a:endParaRPr lang="en-US" sz="1400" i="0" smtClean="0"/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3505200" y="2057400"/>
            <a:ext cx="1219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Timing Slave</a:t>
            </a:r>
          </a:p>
        </p:txBody>
      </p:sp>
      <p:cxnSp>
        <p:nvCxnSpPr>
          <p:cNvPr id="32774" name="Straight Arrow Connector 7"/>
          <p:cNvCxnSpPr>
            <a:cxnSpLocks noChangeShapeType="1"/>
            <a:stCxn id="32773" idx="2"/>
          </p:cNvCxnSpPr>
          <p:nvPr/>
        </p:nvCxnSpPr>
        <p:spPr bwMode="auto">
          <a:xfrm rot="16200000" flipH="1">
            <a:off x="3910012" y="2538413"/>
            <a:ext cx="790575" cy="381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4876800" y="16764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17 </a:t>
            </a:r>
            <a:r>
              <a:rPr lang="en-US" dirty="0"/>
              <a:t>Slot</a:t>
            </a:r>
          </a:p>
          <a:p>
            <a:r>
              <a:rPr lang="en-US" dirty="0" err="1"/>
              <a:t>PCIe</a:t>
            </a:r>
            <a:r>
              <a:rPr lang="en-US" dirty="0"/>
              <a:t> Bus with</a:t>
            </a:r>
          </a:p>
          <a:p>
            <a:r>
              <a:rPr lang="en-US" dirty="0" err="1"/>
              <a:t>PCIe</a:t>
            </a:r>
            <a:r>
              <a:rPr lang="en-US" dirty="0"/>
              <a:t> Uplink </a:t>
            </a:r>
          </a:p>
        </p:txBody>
      </p:sp>
      <p:cxnSp>
        <p:nvCxnSpPr>
          <p:cNvPr id="32776" name="Straight Arrow Connector 10"/>
          <p:cNvCxnSpPr>
            <a:cxnSpLocks noChangeShapeType="1"/>
            <a:stCxn id="32775" idx="2"/>
          </p:cNvCxnSpPr>
          <p:nvPr/>
        </p:nvCxnSpPr>
        <p:spPr bwMode="auto">
          <a:xfrm rot="5400000">
            <a:off x="5028406" y="2856707"/>
            <a:ext cx="1106487" cy="381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6629400" y="1752600"/>
            <a:ext cx="137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I/O Timing Bus</a:t>
            </a:r>
          </a:p>
        </p:txBody>
      </p:sp>
      <p:cxnSp>
        <p:nvCxnSpPr>
          <p:cNvPr id="32778" name="Straight Arrow Connector 13"/>
          <p:cNvCxnSpPr>
            <a:cxnSpLocks noChangeShapeType="1"/>
            <a:stCxn id="32777" idx="2"/>
          </p:cNvCxnSpPr>
          <p:nvPr/>
        </p:nvCxnSpPr>
        <p:spPr bwMode="auto">
          <a:xfrm rot="5400000">
            <a:off x="6310312" y="2347913"/>
            <a:ext cx="1323975" cy="685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2779" name="TextBox 15"/>
          <p:cNvSpPr txBox="1">
            <a:spLocks noChangeArrowheads="1"/>
          </p:cNvSpPr>
          <p:nvPr/>
        </p:nvSpPr>
        <p:spPr bwMode="auto">
          <a:xfrm>
            <a:off x="7315200" y="2286000"/>
            <a:ext cx="1676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I/O Interface Module</a:t>
            </a:r>
          </a:p>
        </p:txBody>
      </p:sp>
      <p:cxnSp>
        <p:nvCxnSpPr>
          <p:cNvPr id="32780" name="Straight Arrow Connector 17"/>
          <p:cNvCxnSpPr>
            <a:cxnSpLocks noChangeShapeType="1"/>
            <a:stCxn id="32779" idx="2"/>
          </p:cNvCxnSpPr>
          <p:nvPr/>
        </p:nvCxnSpPr>
        <p:spPr bwMode="auto">
          <a:xfrm rot="5400000">
            <a:off x="7148512" y="2500313"/>
            <a:ext cx="942975" cy="10668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2781" name="TextBox 18"/>
          <p:cNvSpPr txBox="1">
            <a:spLocks noChangeArrowheads="1"/>
          </p:cNvSpPr>
          <p:nvPr/>
        </p:nvSpPr>
        <p:spPr bwMode="auto">
          <a:xfrm>
            <a:off x="7391400" y="5791200"/>
            <a:ext cx="137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24V DC Supply</a:t>
            </a:r>
          </a:p>
        </p:txBody>
      </p:sp>
      <p:cxnSp>
        <p:nvCxnSpPr>
          <p:cNvPr id="32782" name="Straight Arrow Connector 20"/>
          <p:cNvCxnSpPr>
            <a:cxnSpLocks noChangeShapeType="1"/>
            <a:stCxn id="32781" idx="0"/>
          </p:cNvCxnSpPr>
          <p:nvPr/>
        </p:nvCxnSpPr>
        <p:spPr bwMode="auto">
          <a:xfrm rot="16200000" flipV="1">
            <a:off x="6972300" y="4686300"/>
            <a:ext cx="1371600" cy="8382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228600" y="1676400"/>
            <a:ext cx="3200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Commercial </a:t>
            </a:r>
            <a:r>
              <a:rPr lang="en-US" sz="1400" b="0" kern="0" dirty="0" err="1">
                <a:latin typeface="+mn-lt"/>
              </a:rPr>
              <a:t>PCIe</a:t>
            </a:r>
            <a:r>
              <a:rPr lang="en-US" sz="1400" b="0" kern="0" dirty="0">
                <a:latin typeface="+mn-lt"/>
              </a:rPr>
              <a:t> expansion motherboards.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Custom I/O timing and interface backplane.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I/O interface modules provide timing and interface between </a:t>
            </a:r>
            <a:r>
              <a:rPr lang="en-US" sz="1400" b="0" kern="0" dirty="0" err="1">
                <a:latin typeface="+mn-lt"/>
              </a:rPr>
              <a:t>PCIe</a:t>
            </a:r>
            <a:r>
              <a:rPr lang="en-US" sz="1400" b="0" kern="0" dirty="0">
                <a:latin typeface="+mn-lt"/>
              </a:rPr>
              <a:t> module connectors and field cabling.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Two fiber optic links.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To timing distribution system via timing slave module.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Helvetica" pitchFamily="-110" charset="0"/>
              <a:buChar char="•"/>
              <a:defRPr/>
            </a:pPr>
            <a:r>
              <a:rPr lang="en-US" sz="1400" b="0" kern="0" dirty="0">
                <a:latin typeface="+mn-lt"/>
              </a:rPr>
              <a:t>To computer, via fiber optic </a:t>
            </a:r>
            <a:r>
              <a:rPr lang="en-US" sz="1400" b="0" kern="0" dirty="0" err="1">
                <a:latin typeface="+mn-lt"/>
              </a:rPr>
              <a:t>PCIe</a:t>
            </a:r>
            <a:r>
              <a:rPr lang="en-US" sz="1400" b="0" kern="0" dirty="0">
                <a:latin typeface="+mn-lt"/>
              </a:rPr>
              <a:t> link.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!LIGO-Caltech_watermark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!LIGO-Caltech_watermar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!LIGO-Caltech_watermar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!LIGO-Caltech_watermar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HD:DataTi:alazz:LIGO:Document_TEMPLATES:!LIGO-Caltech_watermark.ppt</Template>
  <TotalTime>35255</TotalTime>
  <Words>2325</Words>
  <Application>Microsoft Macintosh PowerPoint</Application>
  <PresentationFormat>Letter Paper (8.5x11 in)</PresentationFormat>
  <Paragraphs>275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!LIGO-Caltech_watermark</vt:lpstr>
      <vt:lpstr>Photo Editor Photo</vt:lpstr>
      <vt:lpstr>Visio</vt:lpstr>
      <vt:lpstr>Data Acquisition, Diagnostics &amp; Controls (DAQ)</vt:lpstr>
      <vt:lpstr>DAQ Functions</vt:lpstr>
      <vt:lpstr>DAQ Functions (Continued)</vt:lpstr>
      <vt:lpstr>DAQ System Data Acquisition Requirements</vt:lpstr>
      <vt:lpstr>DAQ System Design Overview</vt:lpstr>
      <vt:lpstr>Timing Distribution System (TDS)</vt:lpstr>
      <vt:lpstr>TDS IRIG-B Distribution Unit</vt:lpstr>
      <vt:lpstr>Timing Distribution System  Status</vt:lpstr>
      <vt:lpstr>CDS Standard PCI Express I/O Chassis</vt:lpstr>
      <vt:lpstr>CDS Standard  Computers</vt:lpstr>
      <vt:lpstr>Networking</vt:lpstr>
      <vt:lpstr>PCI Express (PCIe) Real-time Control Network</vt:lpstr>
      <vt:lpstr>Corner to End Station Real-time Control Network</vt:lpstr>
      <vt:lpstr>Networking – Progress</vt:lpstr>
      <vt:lpstr>Physical Environment Monitoring Infrastructure</vt:lpstr>
      <vt:lpstr>DAQ Computing / Storage Equipment (All Delivered and Installed)</vt:lpstr>
      <vt:lpstr>Control Room and  Global Diagnostic Systems</vt:lpstr>
      <vt:lpstr>Software Real-time Application Support</vt:lpstr>
      <vt:lpstr>Software Real-time Application Build Process</vt:lpstr>
      <vt:lpstr>Real-time Core and Patch</vt:lpstr>
      <vt:lpstr>DAQ System Front-End Software Design</vt:lpstr>
      <vt:lpstr>DAQ System  Backend Software Design</vt:lpstr>
      <vt:lpstr>Software Status</vt:lpstr>
      <vt:lpstr>NSF Review 2011 Concerns</vt:lpstr>
      <vt:lpstr>DAQ System Summary</vt:lpstr>
    </vt:vector>
  </TitlesOfParts>
  <Manager/>
  <Company>Caltech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DAQ Technical Status</dc:title>
  <dc:subject>NSF Review</dc:subject>
  <dc:creator>Sandberg and Bork</dc:creator>
  <cp:keywords/>
  <dc:description>NSF Review of aLIGO</dc:description>
  <cp:lastModifiedBy>Rolf Bork</cp:lastModifiedBy>
  <cp:revision>1033</cp:revision>
  <cp:lastPrinted>2010-04-08T16:16:28Z</cp:lastPrinted>
  <dcterms:created xsi:type="dcterms:W3CDTF">2011-04-21T17:17:37Z</dcterms:created>
  <dcterms:modified xsi:type="dcterms:W3CDTF">2012-04-03T17:09:30Z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LIGO - G070669-06-M</vt:lpwstr>
  </property>
</Properties>
</file>