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8.bin" ContentType="application/vnd.openxmlformats-officedocument.oleObject"/>
  <Default Extension="xlsx" ContentType="application/vnd.openxmlformats-officedocument.spreadsheetml.sheet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embeddings/oleObject12.bin" ContentType="application/vnd.openxmlformats-officedocument.oleObject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embeddings/oleObject11.bin" ContentType="application/vnd.openxmlformats-officedocument.oleObject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4" r:id="rId1"/>
    <p:sldMasterId id="2147483831" r:id="rId2"/>
  </p:sldMasterIdLst>
  <p:notesMasterIdLst>
    <p:notesMasterId r:id="rId30"/>
  </p:notesMasterIdLst>
  <p:handoutMasterIdLst>
    <p:handoutMasterId r:id="rId31"/>
  </p:handoutMasterIdLst>
  <p:sldIdLst>
    <p:sldId id="492" r:id="rId3"/>
    <p:sldId id="600" r:id="rId4"/>
    <p:sldId id="601" r:id="rId5"/>
    <p:sldId id="602" r:id="rId6"/>
    <p:sldId id="603" r:id="rId7"/>
    <p:sldId id="604" r:id="rId8"/>
    <p:sldId id="617" r:id="rId9"/>
    <p:sldId id="605" r:id="rId10"/>
    <p:sldId id="606" r:id="rId11"/>
    <p:sldId id="607" r:id="rId12"/>
    <p:sldId id="625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24" r:id="rId23"/>
    <p:sldId id="618" r:id="rId24"/>
    <p:sldId id="619" r:id="rId25"/>
    <p:sldId id="620" r:id="rId26"/>
    <p:sldId id="621" r:id="rId27"/>
    <p:sldId id="622" r:id="rId28"/>
    <p:sldId id="623" r:id="rId29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14FFB"/>
    <a:srgbClr val="0080FF"/>
    <a:srgbClr val="000080"/>
    <a:srgbClr val="000000"/>
    <a:srgbClr val="E6E6E6"/>
    <a:srgbClr val="008000"/>
    <a:srgbClr val="800000"/>
    <a:srgbClr val="FF0000"/>
    <a:srgbClr val="E8FF0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7868" autoAdjust="0"/>
    <p:restoredTop sz="94699" autoAdjust="0"/>
  </p:normalViewPr>
  <p:slideViewPr>
    <p:cSldViewPr>
      <p:cViewPr>
        <p:scale>
          <a:sx n="100" d="100"/>
          <a:sy n="100" d="100"/>
        </p:scale>
        <p:origin x="-321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51A5A-A739-AA4E-9CCE-A6F729C9BBA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D839B-EEC8-FF4C-A522-DD16965F93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fld id="{7DC66EAF-02F2-4A7D-99C6-F889E781D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13942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F5E80-B44C-4EAB-8C9A-3DE35FCAE44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18D87-7426-45BC-833E-8FCC6438CBA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66EAF-02F2-4A7D-99C6-F889E781DA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6954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432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3484E5-4A83-4A84-90DC-804A670963E1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11648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FB23-EA50-4AAE-B1D6-CFE3C6B52B03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12672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D506-DA2A-4341-9239-2752E92590D9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3456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3193-3FC7-410E-BCD8-5849C83ED98C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LIGO-G1200154-v8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4480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A802-B96B-43EB-9DE0-8553E5C56228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5504" name="Photo Editor Photo" r:id="rId3" imgW="4409524" imgH="3219899" progId="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5F60-AA10-4231-8512-4519B8EE76C2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6528" name="Photo Editor Photo" r:id="rId3" imgW="4409524" imgH="3219899" progId="">
              <p:embed/>
            </p:oleObj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A571-8579-4F08-BA35-3BA92B955D0B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7552" name="Photo Editor Photo" r:id="rId3" imgW="4409524" imgH="3219899" progId="">
              <p:embed/>
            </p:oleObj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E76-A7CB-4447-BEE5-F2BD29722595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8576" name="Photo Editor Photo" r:id="rId3" imgW="4409524" imgH="3219899" progId="">
              <p:embed/>
            </p:oleObj>
          </a:graphicData>
        </a:graphic>
      </p:graphicFrame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8C08-EE4F-437F-9C7E-6D79254D4E84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9600" name="Photo Editor Photo" r:id="rId3" imgW="4409524" imgH="3219899" progId="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5FFF-2386-4F83-AC60-46F58AE28D76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10624" name="Photo Editor Photo" r:id="rId3" imgW="4409524" imgH="3219899" progId="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9575-16C9-4DA3-B1DD-127EA016EBA1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8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 i="1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738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0" i="1">
                <a:latin typeface="+mn-lt"/>
              </a:defRPr>
            </a:lvl1pPr>
          </a:lstStyle>
          <a:p>
            <a:pPr>
              <a:defRPr/>
            </a:pPr>
            <a:fld id="{A43484E5-4A83-4A84-90DC-804A670963E1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56" name="Photo Editor Photo" r:id="rId14" imgW="4409524" imgH="3219899" progId="">
              <p:embed/>
            </p:oleObj>
          </a:graphicData>
        </a:graphic>
      </p:graphicFrame>
      <p:sp>
        <p:nvSpPr>
          <p:cNvPr id="738315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3831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43282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0" dirty="0" smtClean="0"/>
              <a:t> </a:t>
            </a:r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Excel_Sheet1.xls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14A0A0-897A-49E7-BFF7-EF0BEC676A17}" type="slidenum">
              <a:rPr lang="en-US" smtClean="0"/>
              <a:pPr>
                <a:defRPr/>
              </a:pPr>
              <a:t>1</a:t>
            </a:fld>
            <a:endParaRPr lang="en-US" sz="140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1295400" y="152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Auxiliary Optical Systems - AOS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828801"/>
            <a:ext cx="8458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kern="0" dirty="0" smtClean="0">
                <a:solidFill>
                  <a:srgbClr val="3333CC"/>
                </a:solidFill>
              </a:rPr>
              <a:t>Stray Light Control and Viewports – SLC</a:t>
            </a:r>
          </a:p>
          <a:p>
            <a:pPr algn="ctr"/>
            <a:endParaRPr lang="en-US" sz="2400" b="0" kern="0" dirty="0" smtClean="0">
              <a:solidFill>
                <a:srgbClr val="3333CC"/>
              </a:solidFill>
            </a:endParaRPr>
          </a:p>
          <a:p>
            <a:pPr algn="ctr"/>
            <a:r>
              <a:rPr lang="en-US" sz="2400" b="0" kern="0" dirty="0" smtClean="0">
                <a:solidFill>
                  <a:srgbClr val="3333CC"/>
                </a:solidFill>
              </a:rPr>
              <a:t>Eric Gustafson, Lisa Austin (Lead) and Michael Smith (Cognizant Optical Engineer)</a:t>
            </a:r>
          </a:p>
          <a:p>
            <a:pPr algn="ctr"/>
            <a:endParaRPr lang="en-US" sz="2400" b="0" kern="0" dirty="0" smtClean="0">
              <a:solidFill>
                <a:srgbClr val="3333CC"/>
              </a:solidFill>
            </a:endParaRPr>
          </a:p>
          <a:p>
            <a:pPr algn="ctr"/>
            <a:endParaRPr lang="en-US" sz="2400" b="0" kern="0" dirty="0" smtClean="0">
              <a:solidFill>
                <a:srgbClr val="3333CC"/>
              </a:solidFill>
            </a:endParaRPr>
          </a:p>
          <a:p>
            <a:pPr algn="ctr"/>
            <a:r>
              <a:rPr lang="en-US" sz="2400" b="0" kern="0" dirty="0" smtClean="0">
                <a:solidFill>
                  <a:srgbClr val="3333CC"/>
                </a:solidFill>
              </a:rPr>
              <a:t>aLIGO NSF Review</a:t>
            </a:r>
          </a:p>
          <a:p>
            <a:pPr algn="ctr"/>
            <a:r>
              <a:rPr lang="en-US" sz="2400" b="0" kern="0" dirty="0" smtClean="0">
                <a:solidFill>
                  <a:srgbClr val="3333CC"/>
                </a:solidFill>
              </a:rPr>
              <a:t>LIGO Hanford Observatory</a:t>
            </a:r>
          </a:p>
          <a:p>
            <a:pPr algn="ctr"/>
            <a:endParaRPr lang="en-US" sz="2400" b="0" kern="0" dirty="0" smtClean="0">
              <a:solidFill>
                <a:srgbClr val="3333CC"/>
              </a:solidFill>
            </a:endParaRPr>
          </a:p>
          <a:p>
            <a:pPr algn="ctr"/>
            <a:endParaRPr lang="en-US" sz="2400" b="0" kern="0" dirty="0" smtClean="0">
              <a:solidFill>
                <a:srgbClr val="3333CC"/>
              </a:solidFill>
            </a:endParaRPr>
          </a:p>
          <a:p>
            <a:pPr algn="ctr"/>
            <a:endParaRPr lang="en-US" sz="2400" b="0" kern="0" dirty="0" smtClean="0">
              <a:solidFill>
                <a:srgbClr val="3333CC"/>
              </a:solidFill>
            </a:endParaRPr>
          </a:p>
          <a:p>
            <a:pPr algn="ctr"/>
            <a:r>
              <a:rPr lang="en-US" sz="2000" b="0" kern="0" dirty="0" smtClean="0">
                <a:solidFill>
                  <a:srgbClr val="3333CC"/>
                </a:solidFill>
              </a:rPr>
              <a:t>April 11-13, 2012</a:t>
            </a:r>
          </a:p>
          <a:p>
            <a:pPr algn="ctr"/>
            <a:endParaRPr lang="en-US" sz="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Stray Light Control</a:t>
            </a:r>
            <a:br>
              <a:rPr lang="en-US" dirty="0" smtClean="0"/>
            </a:br>
            <a:r>
              <a:rPr lang="en-US" dirty="0" smtClean="0"/>
              <a:t>Project Plans and Organization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r>
              <a:rPr lang="en-US" dirty="0" smtClean="0"/>
              <a:t>Project Plans</a:t>
            </a:r>
          </a:p>
          <a:p>
            <a:pPr lvl="1"/>
            <a:r>
              <a:rPr lang="en-US" dirty="0" smtClean="0"/>
              <a:t>Baffles and Beam Dumps for Michelson Integration ready – </a:t>
            </a:r>
            <a:r>
              <a:rPr lang="en-US" dirty="0"/>
              <a:t>April 2012</a:t>
            </a:r>
          </a:p>
          <a:p>
            <a:pPr lvl="1"/>
            <a:r>
              <a:rPr lang="en-US" dirty="0" smtClean="0"/>
              <a:t>All Baffles and Beam Dumps for </a:t>
            </a:r>
            <a:r>
              <a:rPr lang="en-US" dirty="0" err="1" smtClean="0"/>
              <a:t>aLIGO</a:t>
            </a:r>
            <a:r>
              <a:rPr lang="en-US" dirty="0" smtClean="0"/>
              <a:t> Installation </a:t>
            </a:r>
            <a:r>
              <a:rPr lang="en-US" dirty="0" smtClean="0">
                <a:solidFill>
                  <a:srgbClr val="114FFB"/>
                </a:solidFill>
              </a:rPr>
              <a:t>– complete by November 2012</a:t>
            </a:r>
          </a:p>
          <a:p>
            <a:r>
              <a:rPr lang="en-US" dirty="0" smtClean="0"/>
              <a:t>Project Organization - Caltech</a:t>
            </a:r>
          </a:p>
          <a:p>
            <a:pPr lvl="1"/>
            <a:r>
              <a:rPr lang="en-US" dirty="0" smtClean="0"/>
              <a:t>Team Leader – Lisa Austin</a:t>
            </a:r>
          </a:p>
          <a:p>
            <a:pPr lvl="1"/>
            <a:r>
              <a:rPr lang="en-US" dirty="0" smtClean="0"/>
              <a:t>Cognizant Engineer – Michael Smith</a:t>
            </a:r>
          </a:p>
          <a:p>
            <a:pPr lvl="1"/>
            <a:r>
              <a:rPr lang="en-US" dirty="0" smtClean="0"/>
              <a:t>Coordinator – Nichole Washington</a:t>
            </a:r>
          </a:p>
          <a:p>
            <a:pPr lvl="1"/>
            <a:r>
              <a:rPr lang="en-US" dirty="0" smtClean="0"/>
              <a:t>Suspensions Testing - </a:t>
            </a:r>
            <a:r>
              <a:rPr lang="en-US" dirty="0" err="1" smtClean="0"/>
              <a:t>Virginio</a:t>
            </a:r>
            <a:r>
              <a:rPr lang="en-US" dirty="0" smtClean="0"/>
              <a:t> </a:t>
            </a:r>
            <a:r>
              <a:rPr lang="en-US" dirty="0" err="1" smtClean="0"/>
              <a:t>Sannibale</a:t>
            </a:r>
            <a:endParaRPr lang="en-US" dirty="0" smtClean="0"/>
          </a:p>
          <a:p>
            <a:pPr lvl="1"/>
            <a:r>
              <a:rPr lang="en-US" dirty="0" smtClean="0"/>
              <a:t>Mechanical Designer - </a:t>
            </a:r>
            <a:r>
              <a:rPr lang="en-US" dirty="0" err="1" smtClean="0"/>
              <a:t>Heidy</a:t>
            </a:r>
            <a:r>
              <a:rPr lang="en-US" dirty="0" smtClean="0"/>
              <a:t> </a:t>
            </a:r>
            <a:r>
              <a:rPr lang="en-US" dirty="0" err="1" smtClean="0"/>
              <a:t>Kelman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Mechanical Designer – Manuel Ruiz</a:t>
            </a:r>
          </a:p>
          <a:p>
            <a:pPr lvl="1"/>
            <a:r>
              <a:rPr lang="en-US" dirty="0"/>
              <a:t>Mechanical Designer </a:t>
            </a:r>
            <a:r>
              <a:rPr lang="en-US" dirty="0" smtClean="0"/>
              <a:t>– </a:t>
            </a:r>
            <a:r>
              <a:rPr lang="en-US" dirty="0"/>
              <a:t>T</a:t>
            </a:r>
            <a:r>
              <a:rPr lang="en-US" dirty="0" smtClean="0"/>
              <a:t>im Nguyen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C74D2E-FA37-4B9E-8E59-D0CFDB16CF6B}" type="slidenum">
              <a:rPr lang="en-US" smtClean="0"/>
              <a:pPr>
                <a:defRPr/>
              </a:pPr>
              <a:t>10</a:t>
            </a:fld>
            <a:endParaRPr lang="en-US" sz="1400" i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496" y="3581400"/>
            <a:ext cx="36485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Scattered Light Control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LIGO-India Impact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381F649D-E689-4E2D-AF03-6A8ADFDFBA2C}" type="slidenum">
              <a:rPr lang="en-US" sz="900" b="0" i="1">
                <a:solidFill>
                  <a:srgbClr val="114FFB"/>
                </a:solidFill>
                <a:latin typeface="Helvetica"/>
              </a:rPr>
              <a:pPr algn="r" eaLnBrk="0" hangingPunct="0">
                <a:defRPr/>
              </a:pPr>
              <a:t>11</a:t>
            </a:fld>
            <a:endParaRPr lang="en-US" sz="1400" b="0">
              <a:solidFill>
                <a:srgbClr val="114FFB"/>
              </a:solidFill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>
                <a:solidFill>
                  <a:srgbClr val="114FFB"/>
                </a:solidFill>
              </a:rPr>
              <a:pPr>
                <a:defRPr/>
              </a:pPr>
              <a:t>11</a:t>
            </a:fld>
            <a:endParaRPr lang="en-US" sz="1400" i="0" dirty="0">
              <a:solidFill>
                <a:srgbClr val="114FFB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14FFB"/>
                </a:solidFill>
              </a:rPr>
              <a:t>LIGO-G1200154-v8</a:t>
            </a:r>
            <a:endParaRPr lang="en-US" dirty="0">
              <a:solidFill>
                <a:srgbClr val="114FFB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05000"/>
            <a:ext cx="8686800" cy="4267200"/>
          </a:xfrm>
        </p:spPr>
        <p:txBody>
          <a:bodyPr/>
          <a:lstStyle/>
          <a:p>
            <a:pPr lvl="0">
              <a:buClr>
                <a:srgbClr val="114FFB"/>
              </a:buClr>
            </a:pPr>
            <a:r>
              <a:rPr lang="en-US" sz="2800" dirty="0" smtClean="0">
                <a:solidFill>
                  <a:srgbClr val="114FFB"/>
                </a:solidFill>
              </a:rPr>
              <a:t>Arm Cavity Baffle</a:t>
            </a:r>
            <a:endParaRPr lang="en-US" sz="2400" dirty="0">
              <a:solidFill>
                <a:srgbClr val="114FFB"/>
              </a:solidFill>
            </a:endParaRPr>
          </a:p>
          <a:p>
            <a:pPr lvl="1">
              <a:buClr>
                <a:srgbClr val="114FFB"/>
              </a:buClr>
            </a:pPr>
            <a:r>
              <a:rPr lang="en-US" sz="2400" dirty="0" smtClean="0">
                <a:solidFill>
                  <a:srgbClr val="114FFB"/>
                </a:solidFill>
              </a:rPr>
              <a:t>Two hole baffle option no longer required</a:t>
            </a:r>
          </a:p>
          <a:p>
            <a:pPr lvl="1">
              <a:buClr>
                <a:srgbClr val="114FFB"/>
              </a:buClr>
            </a:pPr>
            <a:r>
              <a:rPr lang="en-US" sz="2400" dirty="0" smtClean="0">
                <a:solidFill>
                  <a:srgbClr val="114FFB"/>
                </a:solidFill>
              </a:rPr>
              <a:t>Re-evaluation of baffle weight for spring blades</a:t>
            </a:r>
          </a:p>
          <a:p>
            <a:pPr lvl="1">
              <a:buClr>
                <a:srgbClr val="114FFB"/>
              </a:buClr>
            </a:pPr>
            <a:r>
              <a:rPr lang="en-US" sz="2400" dirty="0" smtClean="0">
                <a:solidFill>
                  <a:srgbClr val="114FFB"/>
                </a:solidFill>
              </a:rPr>
              <a:t>Re-configure ACB in H2-BSC8 for move to H1-BSC1</a:t>
            </a:r>
            <a:endParaRPr lang="en-US" sz="2400" dirty="0">
              <a:solidFill>
                <a:srgbClr val="114FFB"/>
              </a:solidFill>
            </a:endParaRPr>
          </a:p>
          <a:p>
            <a:r>
              <a:rPr lang="en-US" sz="2800" dirty="0" smtClean="0">
                <a:solidFill>
                  <a:srgbClr val="114FFB"/>
                </a:solidFill>
              </a:rPr>
              <a:t>Reduced scope</a:t>
            </a:r>
            <a:endParaRPr lang="en-US" sz="2400" dirty="0" smtClean="0"/>
          </a:p>
          <a:p>
            <a:pPr lvl="1">
              <a:buClr>
                <a:srgbClr val="114FFB"/>
              </a:buClr>
            </a:pPr>
            <a:r>
              <a:rPr lang="en-US" sz="2400" dirty="0" smtClean="0">
                <a:solidFill>
                  <a:srgbClr val="114FFB"/>
                </a:solidFill>
              </a:rPr>
              <a:t>H2 Baffles no longer required – Manifold Flat, Fold Mirror Beam Dumps and Fold Mirror Elliptical</a:t>
            </a:r>
          </a:p>
          <a:p>
            <a:pPr>
              <a:buClr>
                <a:srgbClr val="114FFB"/>
              </a:buClr>
            </a:pPr>
            <a:r>
              <a:rPr lang="en-US" sz="2400" dirty="0" smtClean="0">
                <a:solidFill>
                  <a:srgbClr val="114FFB"/>
                </a:solidFill>
              </a:rPr>
              <a:t>Manifold </a:t>
            </a:r>
            <a:r>
              <a:rPr lang="en-US" sz="2400" dirty="0" err="1" smtClean="0">
                <a:solidFill>
                  <a:srgbClr val="114FFB"/>
                </a:solidFill>
              </a:rPr>
              <a:t>Cryopump</a:t>
            </a:r>
            <a:r>
              <a:rPr lang="en-US" sz="2400" dirty="0" smtClean="0">
                <a:solidFill>
                  <a:srgbClr val="114FFB"/>
                </a:solidFill>
              </a:rPr>
              <a:t> Baffles will not be provided.</a:t>
            </a:r>
            <a:endParaRPr lang="en-US" sz="2400" dirty="0">
              <a:solidFill>
                <a:srgbClr val="114FFB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991177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Light Control</a:t>
            </a:r>
            <a:br>
              <a:rPr lang="en-US" dirty="0" smtClean="0"/>
            </a:br>
            <a:r>
              <a:rPr lang="en-US" dirty="0" smtClean="0"/>
              <a:t>Challenges, Risks, and Mitigations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077200" cy="2743200"/>
          </a:xfrm>
        </p:spPr>
        <p:txBody>
          <a:bodyPr/>
          <a:lstStyle/>
          <a:p>
            <a:r>
              <a:rPr lang="en-US" sz="2400" dirty="0" smtClean="0"/>
              <a:t>Delivering SLC in time for the Michelson Integration</a:t>
            </a:r>
          </a:p>
          <a:p>
            <a:pPr lvl="1"/>
            <a:r>
              <a:rPr lang="en-US" sz="2400" dirty="0" smtClean="0"/>
              <a:t>On critical path to meet Installation Schedule </a:t>
            </a:r>
          </a:p>
          <a:p>
            <a:r>
              <a:rPr lang="en-US" sz="2400" dirty="0" smtClean="0"/>
              <a:t>On-time delivery of procurements</a:t>
            </a:r>
          </a:p>
          <a:p>
            <a:pPr lvl="1"/>
            <a:r>
              <a:rPr lang="en-US" sz="2400" dirty="0" smtClean="0"/>
              <a:t>Continuous monitoring of manufacturing progress</a:t>
            </a:r>
          </a:p>
          <a:p>
            <a:r>
              <a:rPr lang="en-US" sz="2400" dirty="0" smtClean="0"/>
              <a:t>No remaining known risks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946F2-F45E-4D1C-A5F8-E759D4A7CE82}" type="slidenum">
              <a:rPr lang="en-US" smtClean="0"/>
              <a:pPr>
                <a:defRPr/>
              </a:pPr>
              <a:t>12</a:t>
            </a:fld>
            <a:endParaRPr lang="en-US" sz="140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Stray Light Control</a:t>
            </a:r>
            <a:br>
              <a:rPr lang="en-US" smtClean="0"/>
            </a:br>
            <a:r>
              <a:rPr lang="en-US" smtClean="0"/>
              <a:t>Near Term Activities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495800"/>
          </a:xfrm>
        </p:spPr>
        <p:txBody>
          <a:bodyPr/>
          <a:lstStyle/>
          <a:p>
            <a:r>
              <a:rPr lang="en-US" dirty="0" smtClean="0"/>
              <a:t>Procurements – April 2012</a:t>
            </a:r>
            <a:endParaRPr lang="en-US" dirty="0"/>
          </a:p>
          <a:p>
            <a:pPr lvl="1">
              <a:buClr>
                <a:srgbClr val="114FFB"/>
              </a:buClr>
            </a:pPr>
            <a:r>
              <a:rPr lang="en-US" dirty="0"/>
              <a:t>Signal Recycling Cavity Baffles </a:t>
            </a:r>
            <a:endParaRPr lang="en-US" dirty="0" smtClean="0"/>
          </a:p>
          <a:p>
            <a:pPr lvl="1">
              <a:buClr>
                <a:srgbClr val="114FFB"/>
              </a:buClr>
            </a:pPr>
            <a:r>
              <a:rPr lang="en-US" dirty="0" smtClean="0"/>
              <a:t>Manifold </a:t>
            </a:r>
            <a:r>
              <a:rPr lang="en-US" dirty="0" err="1"/>
              <a:t>Cryopump</a:t>
            </a:r>
            <a:r>
              <a:rPr lang="en-US" dirty="0"/>
              <a:t> Baffles</a:t>
            </a:r>
          </a:p>
          <a:p>
            <a:pPr lvl="1">
              <a:buClr>
                <a:srgbClr val="114FFB"/>
              </a:buClr>
            </a:pPr>
            <a:r>
              <a:rPr lang="en-US" dirty="0"/>
              <a:t>Remaining Arm Cavity Baffles</a:t>
            </a:r>
          </a:p>
          <a:p>
            <a:r>
              <a:rPr lang="en-US" dirty="0" smtClean="0"/>
              <a:t>Completed </a:t>
            </a:r>
            <a:r>
              <a:rPr lang="en-US" dirty="0"/>
              <a:t>Final Design Review </a:t>
            </a:r>
            <a:r>
              <a:rPr lang="en-US" dirty="0" smtClean="0"/>
              <a:t>– April 2012</a:t>
            </a:r>
            <a:endParaRPr lang="en-US" dirty="0"/>
          </a:p>
          <a:p>
            <a:pPr lvl="1"/>
            <a:r>
              <a:rPr lang="en-US" dirty="0"/>
              <a:t>Remaining SLC baffles and beam </a:t>
            </a:r>
            <a:r>
              <a:rPr lang="en-US" dirty="0" smtClean="0"/>
              <a:t>dumps</a:t>
            </a:r>
            <a:endParaRPr lang="en-US" dirty="0"/>
          </a:p>
          <a:p>
            <a:r>
              <a:rPr lang="en-US" dirty="0" smtClean="0"/>
              <a:t>Installation Underway</a:t>
            </a:r>
          </a:p>
          <a:p>
            <a:pPr lvl="1">
              <a:buClr>
                <a:srgbClr val="114FFB"/>
              </a:buClr>
            </a:pPr>
            <a:r>
              <a:rPr lang="en-US" dirty="0" smtClean="0"/>
              <a:t>Signal Recycling Cavity Baffles – LLO</a:t>
            </a:r>
          </a:p>
          <a:p>
            <a:pPr lvl="1">
              <a:buClr>
                <a:srgbClr val="114FFB"/>
              </a:buClr>
            </a:pPr>
            <a:r>
              <a:rPr lang="en-US" dirty="0"/>
              <a:t>Output Faraday </a:t>
            </a:r>
            <a:r>
              <a:rPr lang="en-US" dirty="0" smtClean="0"/>
              <a:t>Isolator - LLO</a:t>
            </a:r>
            <a:endParaRPr lang="en-US" dirty="0"/>
          </a:p>
          <a:p>
            <a:pPr lvl="1">
              <a:buClr>
                <a:srgbClr val="114FFB"/>
              </a:buClr>
            </a:pPr>
            <a:r>
              <a:rPr lang="en-US" dirty="0" smtClean="0"/>
              <a:t>Mode </a:t>
            </a:r>
            <a:r>
              <a:rPr lang="en-US" dirty="0"/>
              <a:t>Cleaner Tube </a:t>
            </a:r>
            <a:r>
              <a:rPr lang="en-US" dirty="0" smtClean="0"/>
              <a:t>Baffles - LHO</a:t>
            </a:r>
            <a:endParaRPr lang="en-US" dirty="0"/>
          </a:p>
          <a:p>
            <a:r>
              <a:rPr lang="en-US" dirty="0" smtClean="0"/>
              <a:t>Developing installation procedures</a:t>
            </a:r>
          </a:p>
          <a:p>
            <a:r>
              <a:rPr lang="en-US" dirty="0" smtClean="0"/>
              <a:t>Modifying tooling for installation variations between sites -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97939F-8D39-41B5-808B-D485CC7351C6}" type="slidenum">
              <a:rPr lang="en-US" smtClean="0"/>
              <a:pPr>
                <a:defRPr/>
              </a:pPr>
              <a:t>13</a:t>
            </a:fld>
            <a:endParaRPr lang="en-US" sz="140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Viewport Functions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152400" y="1828800"/>
            <a:ext cx="8763000" cy="4343400"/>
          </a:xfrm>
        </p:spPr>
        <p:txBody>
          <a:bodyPr/>
          <a:lstStyle/>
          <a:p>
            <a:r>
              <a:rPr lang="en-US" dirty="0" smtClean="0"/>
              <a:t>Provide optical viewports for the passage of optical beams in and out of the vacuum region(s) of the Interferometer. </a:t>
            </a:r>
          </a:p>
          <a:p>
            <a:pPr lvl="1"/>
            <a:r>
              <a:rPr lang="en-US" dirty="0" smtClean="0"/>
              <a:t>Optical lever beams</a:t>
            </a:r>
          </a:p>
          <a:p>
            <a:pPr lvl="1"/>
            <a:r>
              <a:rPr lang="en-US" dirty="0" smtClean="0"/>
              <a:t>Chamber illumination beams</a:t>
            </a:r>
          </a:p>
          <a:p>
            <a:pPr lvl="1"/>
            <a:r>
              <a:rPr lang="en-US" dirty="0" smtClean="0"/>
              <a:t>Video camera beams</a:t>
            </a:r>
          </a:p>
          <a:p>
            <a:pPr lvl="1"/>
            <a:r>
              <a:rPr lang="en-US" dirty="0" smtClean="0"/>
              <a:t>Optical beams for interferometer sensing and control</a:t>
            </a:r>
          </a:p>
          <a:p>
            <a:pPr lvl="1"/>
            <a:r>
              <a:rPr lang="en-US" dirty="0" smtClean="0"/>
              <a:t>Hartmann Sensor beams</a:t>
            </a:r>
          </a:p>
          <a:p>
            <a:pPr lvl="1"/>
            <a:r>
              <a:rPr lang="en-US" dirty="0" smtClean="0"/>
              <a:t>Photon Calibrator beams </a:t>
            </a:r>
          </a:p>
          <a:p>
            <a:pPr lvl="1"/>
            <a:r>
              <a:rPr lang="en-US" dirty="0" smtClean="0"/>
              <a:t>Septum Viewports</a:t>
            </a:r>
          </a:p>
          <a:p>
            <a:r>
              <a:rPr lang="en-US" dirty="0" smtClean="0"/>
              <a:t>Double glass safety viewports for high power beams</a:t>
            </a:r>
          </a:p>
          <a:p>
            <a:r>
              <a:rPr lang="en-US" dirty="0" smtClean="0"/>
              <a:t>Provide safety covers for all installed viewports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B3004217-FD27-4C83-9C16-D4E20E2DCCA3}" type="slidenum">
              <a:rPr lang="en-US" sz="900" b="0" i="1">
                <a:latin typeface="+mn-lt"/>
              </a:rPr>
              <a:pPr algn="r" eaLnBrk="0" hangingPunct="0">
                <a:defRPr/>
              </a:pPr>
              <a:t>14</a:t>
            </a:fld>
            <a:endParaRPr lang="en-US" sz="1400" b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14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FE8FA335-7B68-4F83-AE21-BA9484518059}" type="slidenum">
              <a:rPr lang="en-US" sz="900" b="0" i="1">
                <a:latin typeface="+mn-lt"/>
              </a:rPr>
              <a:pPr algn="r" eaLnBrk="0" hangingPunct="0">
                <a:defRPr/>
              </a:pPr>
              <a:t>15</a:t>
            </a:fld>
            <a:endParaRPr lang="en-US" sz="1400" b="0">
              <a:latin typeface="+mn-lt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Viewport (VP) Requirements </a:t>
            </a:r>
          </a:p>
        </p:txBody>
      </p:sp>
      <p:sp>
        <p:nvSpPr>
          <p:cNvPr id="65540" name="Content Placeholder 6"/>
          <p:cNvSpPr>
            <a:spLocks noGrp="1"/>
          </p:cNvSpPr>
          <p:nvPr>
            <p:ph idx="4294967295"/>
          </p:nvPr>
        </p:nvSpPr>
        <p:spPr>
          <a:xfrm>
            <a:off x="228600" y="1676400"/>
            <a:ext cx="8915400" cy="4419600"/>
          </a:xfrm>
        </p:spPr>
        <p:txBody>
          <a:bodyPr/>
          <a:lstStyle/>
          <a:p>
            <a:r>
              <a:rPr lang="en-US" dirty="0" smtClean="0"/>
              <a:t>Video camera  VP—transmit visible light spectrum</a:t>
            </a:r>
          </a:p>
          <a:p>
            <a:r>
              <a:rPr lang="en-US" dirty="0" smtClean="0"/>
              <a:t>Chamber illumination VP—u</a:t>
            </a:r>
            <a:r>
              <a:rPr lang="en-US" dirty="0" smtClean="0">
                <a:solidFill>
                  <a:srgbClr val="114FFB"/>
                </a:solidFill>
              </a:rPr>
              <a:t>nc</a:t>
            </a:r>
            <a:r>
              <a:rPr lang="en-US" dirty="0" smtClean="0"/>
              <a:t>oated viewports</a:t>
            </a:r>
          </a:p>
          <a:p>
            <a:r>
              <a:rPr lang="en-US" dirty="0" err="1" smtClean="0"/>
              <a:t>OpLev</a:t>
            </a:r>
            <a:r>
              <a:rPr lang="en-US" dirty="0" smtClean="0"/>
              <a:t> VP—635 nm, similar to </a:t>
            </a:r>
            <a:r>
              <a:rPr lang="en-US" dirty="0" err="1" smtClean="0"/>
              <a:t>iLIGO</a:t>
            </a:r>
            <a:endParaRPr lang="en-US" dirty="0" smtClean="0"/>
          </a:p>
          <a:p>
            <a:r>
              <a:rPr lang="en-US" dirty="0" smtClean="0"/>
              <a:t>Septum Plate (to isolate input and output HAM chambers) VP— similar to </a:t>
            </a:r>
            <a:r>
              <a:rPr lang="en-US" dirty="0" err="1" smtClean="0"/>
              <a:t>eLIGO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ISC and Hartmann VP—super-polished, low scattering, &lt; 1/10 wave , special AR coatings</a:t>
            </a:r>
          </a:p>
          <a:p>
            <a:pPr lvl="1"/>
            <a:r>
              <a:rPr lang="en-US" sz="1600" dirty="0" smtClean="0"/>
              <a:t>Hartmann AR coating:  800nm – 1080nm</a:t>
            </a:r>
          </a:p>
          <a:p>
            <a:pPr lvl="1"/>
            <a:r>
              <a:rPr lang="en-US" sz="1600" dirty="0" smtClean="0"/>
              <a:t>ISC AR coating:  532nm and 1064nm</a:t>
            </a:r>
          </a:p>
          <a:p>
            <a:r>
              <a:rPr lang="en-US" dirty="0" smtClean="0"/>
              <a:t>Safety covers to protect viewports during installation and commissioning</a:t>
            </a:r>
          </a:p>
          <a:p>
            <a:r>
              <a:rPr lang="en-US" dirty="0" smtClean="0"/>
              <a:t>High Power double glass design</a:t>
            </a:r>
            <a:r>
              <a:rPr lang="en-US" dirty="0"/>
              <a:t>;</a:t>
            </a:r>
            <a:r>
              <a:rPr lang="en-US" dirty="0" smtClean="0"/>
              <a:t> High Power, Reducer &amp; Septum Safety covers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15</a:t>
            </a:fld>
            <a:endParaRPr lang="en-US" sz="1400" i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2004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Viewport Design Concept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686800" cy="4572000"/>
          </a:xfrm>
        </p:spPr>
        <p:txBody>
          <a:bodyPr/>
          <a:lstStyle/>
          <a:p>
            <a:r>
              <a:rPr lang="en-US" dirty="0" smtClean="0"/>
              <a:t>Reuse </a:t>
            </a:r>
            <a:r>
              <a:rPr lang="en-US" dirty="0" err="1" smtClean="0"/>
              <a:t>iLIGO</a:t>
            </a:r>
            <a:r>
              <a:rPr lang="en-US" dirty="0" smtClean="0"/>
              <a:t> VP wherever possible</a:t>
            </a:r>
          </a:p>
          <a:p>
            <a:r>
              <a:rPr lang="en-US" dirty="0" smtClean="0"/>
              <a:t>New O-ring-sealed 6.0 inch VP for Interferometer Sensing and Control, and Hartmann beams</a:t>
            </a:r>
          </a:p>
          <a:p>
            <a:r>
              <a:rPr lang="en-US" dirty="0" smtClean="0"/>
              <a:t>Wedged Septum VP similar to eLIGO design</a:t>
            </a:r>
          </a:p>
          <a:p>
            <a:r>
              <a:rPr lang="en-US" dirty="0" smtClean="0"/>
              <a:t>Additional standard catalog VPs needed for new Mode Cleaner Tube VPs</a:t>
            </a:r>
          </a:p>
          <a:p>
            <a:r>
              <a:rPr lang="en-US" dirty="0" smtClean="0"/>
              <a:t>Double glass for high power VP</a:t>
            </a:r>
          </a:p>
          <a:p>
            <a:r>
              <a:rPr lang="en-US" dirty="0" smtClean="0"/>
              <a:t>Special AR coatings for Video, ISC, </a:t>
            </a:r>
          </a:p>
          <a:p>
            <a:pPr>
              <a:buNone/>
            </a:pPr>
            <a:r>
              <a:rPr lang="en-US" dirty="0" smtClean="0"/>
              <a:t>	and Hartmann beams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1394E409-1006-4F4E-BC0E-2C6BF99A89AA}" type="slidenum">
              <a:rPr lang="en-US" sz="900" b="0" i="1">
                <a:latin typeface="+mn-lt"/>
              </a:rPr>
              <a:pPr algn="r" eaLnBrk="0" hangingPunct="0">
                <a:defRPr/>
              </a:pPr>
              <a:t>16</a:t>
            </a:fld>
            <a:endParaRPr lang="en-US" sz="1400" b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16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0574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pic>
        <p:nvPicPr>
          <p:cNvPr id="8" name="Picture 7" descr="P1000039.JPG"/>
          <p:cNvPicPr>
            <a:picLocks noChangeAspect="1"/>
          </p:cNvPicPr>
          <p:nvPr/>
        </p:nvPicPr>
        <p:blipFill>
          <a:blip r:embed="rId2" cstate="print"/>
          <a:srcRect l="20833" t="27778" r="20833" b="17778"/>
          <a:stretch>
            <a:fillRect/>
          </a:stretch>
        </p:blipFill>
        <p:spPr>
          <a:xfrm>
            <a:off x="4680857" y="3429000"/>
            <a:ext cx="4463143" cy="3124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Viewport </a:t>
            </a:r>
            <a:br>
              <a:rPr lang="en-US" dirty="0" smtClean="0"/>
            </a:br>
            <a:r>
              <a:rPr lang="en-US" dirty="0" smtClean="0"/>
              <a:t>Development Accomplishments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5474581F-6692-419A-8729-8E577A0E075D}" type="slidenum">
              <a:rPr lang="en-US" sz="900" b="0" i="1">
                <a:latin typeface="+mn-lt"/>
              </a:rPr>
              <a:pPr algn="r" eaLnBrk="0" hangingPunct="0">
                <a:defRPr/>
              </a:pPr>
              <a:t>17</a:t>
            </a:fld>
            <a:endParaRPr lang="en-US" sz="1400" b="0" dirty="0">
              <a:latin typeface="+mn-lt"/>
            </a:endParaRPr>
          </a:p>
        </p:txBody>
      </p:sp>
      <p:sp>
        <p:nvSpPr>
          <p:cNvPr id="6758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153400" cy="4419600"/>
          </a:xfrm>
        </p:spPr>
        <p:txBody>
          <a:bodyPr/>
          <a:lstStyle/>
          <a:p>
            <a:r>
              <a:rPr lang="en-US" dirty="0" smtClean="0"/>
              <a:t>Analyzed VP scattered light for Hartmann beams</a:t>
            </a:r>
          </a:p>
          <a:p>
            <a:r>
              <a:rPr lang="en-US" dirty="0" smtClean="0"/>
              <a:t>Determined new viewport locations in mode cleaner tubes using ZEMAX beam layout</a:t>
            </a:r>
          </a:p>
          <a:p>
            <a:r>
              <a:rPr lang="en-US" dirty="0" smtClean="0"/>
              <a:t>Established proper names for all viewports according to LIGO naming convention &amp; created a catalog of VP requirements and part numbers for all subsystems</a:t>
            </a:r>
          </a:p>
          <a:p>
            <a:r>
              <a:rPr lang="en-US" dirty="0" smtClean="0"/>
              <a:t>Developed specification for 6.0 inch ISC/Hartmann VP</a:t>
            </a:r>
          </a:p>
          <a:p>
            <a:r>
              <a:rPr lang="en-US" dirty="0" smtClean="0"/>
              <a:t>New – Develop/modify Safety Covers for High Power VPs, Septum VPs, and VPs with flange reducers</a:t>
            </a:r>
          </a:p>
          <a:p>
            <a:r>
              <a:rPr lang="en-US" dirty="0" smtClean="0"/>
              <a:t>Completed VP Final Design Review</a:t>
            </a:r>
          </a:p>
          <a:p>
            <a:r>
              <a:rPr lang="en-US" dirty="0" smtClean="0"/>
              <a:t>Implemented over-pressure and leak testing of VPs at LLO &amp; LHO</a:t>
            </a:r>
          </a:p>
          <a:p>
            <a:r>
              <a:rPr lang="en-US" dirty="0" smtClean="0"/>
              <a:t>Set up testing facility at Caltech for measuring VP coatings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17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048000" y="6019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Viewport Development Status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3962400" cy="4800600"/>
          </a:xfrm>
        </p:spPr>
        <p:txBody>
          <a:bodyPr/>
          <a:lstStyle/>
          <a:p>
            <a:r>
              <a:rPr lang="en-US" sz="1800" dirty="0" smtClean="0"/>
              <a:t>Drawings and assemblies for custom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6.0 inch VP and Septum VPs - complete</a:t>
            </a:r>
          </a:p>
          <a:p>
            <a:r>
              <a:rPr lang="en-US" sz="1800" dirty="0" smtClean="0"/>
              <a:t>Final Design Review - complete 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VP Procurements on schedule for installation– complete</a:t>
            </a:r>
          </a:p>
          <a:p>
            <a:r>
              <a:rPr lang="en-US" sz="1800" dirty="0" smtClean="0"/>
              <a:t>Assembly  and Test of LHO custom VP for one arm test – complete</a:t>
            </a:r>
          </a:p>
          <a:p>
            <a:r>
              <a:rPr lang="en-US" sz="1800" dirty="0" smtClean="0"/>
              <a:t>Assembly of LLO custom VP for SMI – complete</a:t>
            </a:r>
          </a:p>
          <a:p>
            <a:r>
              <a:rPr lang="en-US" sz="1800" dirty="0" smtClean="0"/>
              <a:t>Over-pressure and leak testing facility at LLO &amp; LHO - complete</a:t>
            </a:r>
          </a:p>
          <a:p>
            <a:r>
              <a:rPr lang="en-US" sz="1800" dirty="0" smtClean="0"/>
              <a:t>Testing facility at Caltech for measuring VP coatings – complete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A9BC661B-357B-473B-9F19-2551AD80C76B}" type="slidenum">
              <a:rPr lang="en-US" sz="900" b="0" i="1">
                <a:latin typeface="+mn-lt"/>
              </a:rPr>
              <a:pPr algn="r" eaLnBrk="0" hangingPunct="0">
                <a:defRPr/>
              </a:pPr>
              <a:t>18</a:t>
            </a:fld>
            <a:endParaRPr lang="en-US" sz="1400" b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18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pic>
        <p:nvPicPr>
          <p:cNvPr id="8" name="Picture 7" descr="P100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600200"/>
            <a:ext cx="2438400" cy="1828800"/>
          </a:xfrm>
          <a:prstGeom prst="rect">
            <a:avLst/>
          </a:prstGeom>
        </p:spPr>
      </p:pic>
      <p:pic>
        <p:nvPicPr>
          <p:cNvPr id="10" name="Picture 9" descr="vp testing2.jpg"/>
          <p:cNvPicPr>
            <a:picLocks noChangeAspect="1"/>
          </p:cNvPicPr>
          <p:nvPr/>
        </p:nvPicPr>
        <p:blipFill>
          <a:blip r:embed="rId3" cstate="print"/>
          <a:srcRect t="19380" b="9302"/>
          <a:stretch>
            <a:fillRect/>
          </a:stretch>
        </p:blipFill>
        <p:spPr>
          <a:xfrm>
            <a:off x="4724400" y="4114800"/>
            <a:ext cx="4038600" cy="2160181"/>
          </a:xfrm>
          <a:prstGeom prst="rect">
            <a:avLst/>
          </a:prstGeom>
        </p:spPr>
      </p:pic>
      <p:pic>
        <p:nvPicPr>
          <p:cNvPr id="9" name="Picture 8" descr="P1000048.JPG"/>
          <p:cNvPicPr>
            <a:picLocks noChangeAspect="1"/>
          </p:cNvPicPr>
          <p:nvPr/>
        </p:nvPicPr>
        <p:blipFill>
          <a:blip r:embed="rId4" cstate="print"/>
          <a:srcRect l="27500" t="35556" r="20833" b="4444"/>
          <a:stretch>
            <a:fillRect/>
          </a:stretch>
        </p:blipFill>
        <p:spPr>
          <a:xfrm>
            <a:off x="4191000" y="1905000"/>
            <a:ext cx="2483556" cy="2163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6324600"/>
            <a:ext cx="1535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Testing fixtures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3200" dirty="0" smtClean="0"/>
              <a:t>Viewport Project Plans and Organization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620F6767-9863-43D2-86B5-E689B5AF4F7D}" type="slidenum">
              <a:rPr lang="en-US" sz="900" b="0" i="1">
                <a:latin typeface="+mn-lt"/>
              </a:rPr>
              <a:pPr algn="r" eaLnBrk="0" hangingPunct="0">
                <a:defRPr/>
              </a:pPr>
              <a:t>19</a:t>
            </a:fld>
            <a:endParaRPr lang="en-US" sz="1400" b="0" dirty="0">
              <a:latin typeface="+mn-lt"/>
            </a:endParaRPr>
          </a:p>
        </p:txBody>
      </p:sp>
      <p:sp>
        <p:nvSpPr>
          <p:cNvPr id="69636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001000" cy="3886200"/>
          </a:xfrm>
        </p:spPr>
        <p:txBody>
          <a:bodyPr/>
          <a:lstStyle/>
          <a:p>
            <a:r>
              <a:rPr lang="en-US" dirty="0" smtClean="0"/>
              <a:t>Project Plans</a:t>
            </a:r>
          </a:p>
          <a:p>
            <a:pPr lvl="1"/>
            <a:r>
              <a:rPr lang="en-US" dirty="0" smtClean="0"/>
              <a:t>On schedule for deployment of three </a:t>
            </a:r>
            <a:r>
              <a:rPr lang="en-US" dirty="0" err="1" smtClean="0"/>
              <a:t>aLIGO</a:t>
            </a:r>
            <a:r>
              <a:rPr lang="en-US" dirty="0" smtClean="0"/>
              <a:t> IFOs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Project Organization</a:t>
            </a:r>
          </a:p>
          <a:p>
            <a:pPr lvl="1"/>
            <a:r>
              <a:rPr lang="en-US" dirty="0" smtClean="0"/>
              <a:t>Leader – Lisa Austin </a:t>
            </a:r>
          </a:p>
          <a:p>
            <a:pPr lvl="1"/>
            <a:r>
              <a:rPr lang="en-US" dirty="0" smtClean="0"/>
              <a:t>Cognizant Optical Engineer – Michael Smith</a:t>
            </a:r>
          </a:p>
          <a:p>
            <a:pPr lvl="1"/>
            <a:r>
              <a:rPr lang="en-US" dirty="0" smtClean="0"/>
              <a:t>Coordinator – Nichole Washington – Caltech</a:t>
            </a:r>
          </a:p>
          <a:p>
            <a:pPr lvl="1"/>
            <a:r>
              <a:rPr lang="en-US" dirty="0" smtClean="0"/>
              <a:t>Assembly – </a:t>
            </a:r>
            <a:r>
              <a:rPr lang="en-US" dirty="0" err="1" smtClean="0"/>
              <a:t>Daphen</a:t>
            </a:r>
            <a:r>
              <a:rPr lang="en-US" dirty="0" smtClean="0"/>
              <a:t> </a:t>
            </a:r>
            <a:r>
              <a:rPr lang="en-US" dirty="0" err="1" smtClean="0"/>
              <a:t>Pino</a:t>
            </a:r>
            <a:r>
              <a:rPr lang="en-US" dirty="0" smtClean="0"/>
              <a:t> - Caltech</a:t>
            </a:r>
          </a:p>
          <a:p>
            <a:pPr lvl="1"/>
            <a:r>
              <a:rPr lang="en-US" dirty="0" smtClean="0"/>
              <a:t>Installation Leads – </a:t>
            </a:r>
          </a:p>
          <a:p>
            <a:pPr lvl="2">
              <a:buNone/>
            </a:pPr>
            <a:r>
              <a:rPr lang="en-US" dirty="0" smtClean="0"/>
              <a:t>Thomas Vo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– Hanford</a:t>
            </a:r>
          </a:p>
          <a:p>
            <a:pPr lvl="2">
              <a:buNone/>
            </a:pPr>
            <a:r>
              <a:rPr lang="en-US" dirty="0" smtClean="0"/>
              <a:t>Chris Guido– Livingston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19</a:t>
            </a:fld>
            <a:endParaRPr lang="en-US" sz="1400" i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0480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267200"/>
            <a:ext cx="5237559" cy="20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</p:spPr>
        <p:txBody>
          <a:bodyPr/>
          <a:lstStyle/>
          <a:p>
            <a:pPr>
              <a:defRPr/>
            </a:pPr>
            <a:fld id="{2FDDEC9B-A588-411E-BB64-A6F8664C650F}" type="slidenum">
              <a:rPr lang="en-US"/>
              <a:pPr>
                <a:defRPr/>
              </a:pPr>
              <a:t>2</a:t>
            </a:fld>
            <a:endParaRPr lang="en-US" sz="1400" i="0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5942013" y="265113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Stray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Light Control - SLC</a:t>
            </a:r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7912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11"/>
          <p:cNvSpPr txBox="1">
            <a:spLocks noChangeArrowheads="1"/>
          </p:cNvSpPr>
          <p:nvPr/>
        </p:nvSpPr>
        <p:spPr bwMode="auto">
          <a:xfrm>
            <a:off x="1219200" y="3352800"/>
            <a:ext cx="2186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Manifold/</a:t>
            </a:r>
            <a:r>
              <a:rPr lang="en-US" dirty="0" err="1"/>
              <a:t>Cryopump</a:t>
            </a:r>
            <a:r>
              <a:rPr lang="en-US" dirty="0"/>
              <a:t> </a:t>
            </a:r>
            <a:r>
              <a:rPr lang="en-US" dirty="0" smtClean="0"/>
              <a:t>Baffles</a:t>
            </a:r>
            <a:endParaRPr lang="en-US" dirty="0"/>
          </a:p>
        </p:txBody>
      </p:sp>
      <p:sp>
        <p:nvSpPr>
          <p:cNvPr id="54279" name="TextBox 17"/>
          <p:cNvSpPr txBox="1">
            <a:spLocks noChangeArrowheads="1"/>
          </p:cNvSpPr>
          <p:nvPr/>
        </p:nvSpPr>
        <p:spPr bwMode="auto">
          <a:xfrm>
            <a:off x="5029200" y="1905000"/>
            <a:ext cx="15488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Arm </a:t>
            </a:r>
            <a:r>
              <a:rPr lang="en-US" dirty="0" smtClean="0"/>
              <a:t>Cavity Baffles</a:t>
            </a:r>
            <a:endParaRPr lang="en-US" strike="sngStrike" dirty="0"/>
          </a:p>
        </p:txBody>
      </p:sp>
      <p:cxnSp>
        <p:nvCxnSpPr>
          <p:cNvPr id="54280" name="Straight Arrow Connector 18"/>
          <p:cNvCxnSpPr>
            <a:cxnSpLocks noChangeShapeType="1"/>
            <a:stCxn id="54279" idx="1"/>
          </p:cNvCxnSpPr>
          <p:nvPr/>
        </p:nvCxnSpPr>
        <p:spPr bwMode="auto">
          <a:xfrm rot="10800000">
            <a:off x="4343400" y="1981200"/>
            <a:ext cx="685800" cy="623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54281" name="Line 14"/>
          <p:cNvSpPr>
            <a:spLocks noChangeShapeType="1"/>
          </p:cNvSpPr>
          <p:nvPr/>
        </p:nvSpPr>
        <p:spPr bwMode="auto">
          <a:xfrm>
            <a:off x="3352800" y="3505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TextBox 11"/>
          <p:cNvSpPr txBox="1">
            <a:spLocks noChangeArrowheads="1"/>
          </p:cNvSpPr>
          <p:nvPr/>
        </p:nvSpPr>
        <p:spPr bwMode="auto">
          <a:xfrm>
            <a:off x="2057400" y="5410200"/>
            <a:ext cx="1552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SR2 </a:t>
            </a:r>
            <a:r>
              <a:rPr lang="en-US" dirty="0"/>
              <a:t>Scraper </a:t>
            </a:r>
            <a:r>
              <a:rPr lang="en-US" dirty="0" smtClean="0"/>
              <a:t>Baffle</a:t>
            </a:r>
            <a:endParaRPr lang="en-US" dirty="0"/>
          </a:p>
        </p:txBody>
      </p:sp>
      <p:sp>
        <p:nvSpPr>
          <p:cNvPr id="54283" name="Line 16"/>
          <p:cNvSpPr>
            <a:spLocks noChangeShapeType="1"/>
          </p:cNvSpPr>
          <p:nvPr/>
        </p:nvSpPr>
        <p:spPr bwMode="auto">
          <a:xfrm flipV="1">
            <a:off x="3581400" y="5486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TextBox 11"/>
          <p:cNvSpPr txBox="1">
            <a:spLocks noChangeArrowheads="1"/>
          </p:cNvSpPr>
          <p:nvPr/>
        </p:nvSpPr>
        <p:spPr bwMode="auto">
          <a:xfrm>
            <a:off x="4876800" y="4114800"/>
            <a:ext cx="15985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ITM Elliptical </a:t>
            </a:r>
            <a:r>
              <a:rPr lang="en-US" dirty="0"/>
              <a:t>Baffle</a:t>
            </a:r>
          </a:p>
        </p:txBody>
      </p:sp>
      <p:sp>
        <p:nvSpPr>
          <p:cNvPr id="54287" name="Line 20"/>
          <p:cNvSpPr>
            <a:spLocks noChangeShapeType="1"/>
          </p:cNvSpPr>
          <p:nvPr/>
        </p:nvSpPr>
        <p:spPr bwMode="auto">
          <a:xfrm flipH="1">
            <a:off x="4191000" y="4267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TextBox 11"/>
          <p:cNvSpPr txBox="1">
            <a:spLocks noChangeArrowheads="1"/>
          </p:cNvSpPr>
          <p:nvPr/>
        </p:nvSpPr>
        <p:spPr bwMode="auto">
          <a:xfrm>
            <a:off x="2286000" y="59436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SR3 Flat Baffles</a:t>
            </a:r>
          </a:p>
        </p:txBody>
      </p:sp>
      <p:sp>
        <p:nvSpPr>
          <p:cNvPr id="54289" name="Line 22"/>
          <p:cNvSpPr>
            <a:spLocks noChangeShapeType="1"/>
          </p:cNvSpPr>
          <p:nvPr/>
        </p:nvSpPr>
        <p:spPr bwMode="auto">
          <a:xfrm flipV="1">
            <a:off x="3581400" y="5943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TextBox 11"/>
          <p:cNvSpPr txBox="1">
            <a:spLocks noChangeArrowheads="1"/>
          </p:cNvSpPr>
          <p:nvPr/>
        </p:nvSpPr>
        <p:spPr bwMode="auto">
          <a:xfrm>
            <a:off x="4648200" y="59436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Output Faraday Isolator</a:t>
            </a:r>
          </a:p>
        </p:txBody>
      </p:sp>
      <p:sp>
        <p:nvSpPr>
          <p:cNvPr id="54291" name="Line 24"/>
          <p:cNvSpPr>
            <a:spLocks noChangeShapeType="1"/>
          </p:cNvSpPr>
          <p:nvPr/>
        </p:nvSpPr>
        <p:spPr bwMode="auto">
          <a:xfrm flipH="1">
            <a:off x="4267200" y="6096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TextBox 11"/>
          <p:cNvSpPr txBox="1">
            <a:spLocks noChangeArrowheads="1"/>
          </p:cNvSpPr>
          <p:nvPr/>
        </p:nvSpPr>
        <p:spPr bwMode="auto">
          <a:xfrm>
            <a:off x="4714875" y="5121532"/>
            <a:ext cx="1702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HAM Scraper Baffles</a:t>
            </a:r>
            <a:endParaRPr lang="en-US" dirty="0"/>
          </a:p>
        </p:txBody>
      </p:sp>
      <p:sp>
        <p:nvSpPr>
          <p:cNvPr id="54293" name="Line 26"/>
          <p:cNvSpPr>
            <a:spLocks noChangeShapeType="1"/>
          </p:cNvSpPr>
          <p:nvPr/>
        </p:nvSpPr>
        <p:spPr bwMode="auto">
          <a:xfrm flipH="1" flipV="1">
            <a:off x="4152900" y="5260029"/>
            <a:ext cx="5715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27"/>
          <p:cNvSpPr>
            <a:spLocks noChangeShapeType="1"/>
          </p:cNvSpPr>
          <p:nvPr/>
        </p:nvSpPr>
        <p:spPr bwMode="auto">
          <a:xfrm>
            <a:off x="2362200" y="4572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TextBox 11"/>
          <p:cNvSpPr txBox="1">
            <a:spLocks noChangeArrowheads="1"/>
          </p:cNvSpPr>
          <p:nvPr/>
        </p:nvSpPr>
        <p:spPr bwMode="auto">
          <a:xfrm>
            <a:off x="533400" y="5029200"/>
            <a:ext cx="1593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Mode Cleaner </a:t>
            </a:r>
            <a:r>
              <a:rPr lang="en-US" dirty="0"/>
              <a:t>Tube</a:t>
            </a:r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Baffles</a:t>
            </a:r>
            <a:endParaRPr lang="en-US" dirty="0"/>
          </a:p>
        </p:txBody>
      </p:sp>
      <p:sp>
        <p:nvSpPr>
          <p:cNvPr id="54296" name="Line 29"/>
          <p:cNvSpPr>
            <a:spLocks noChangeShapeType="1"/>
          </p:cNvSpPr>
          <p:nvPr/>
        </p:nvSpPr>
        <p:spPr bwMode="auto">
          <a:xfrm flipV="1">
            <a:off x="2057400" y="4953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Line 30"/>
          <p:cNvSpPr>
            <a:spLocks noChangeShapeType="1"/>
          </p:cNvSpPr>
          <p:nvPr/>
        </p:nvSpPr>
        <p:spPr bwMode="auto">
          <a:xfrm>
            <a:off x="3276600" y="4572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31"/>
          <p:cNvSpPr>
            <a:spLocks noChangeShapeType="1"/>
          </p:cNvSpPr>
          <p:nvPr/>
        </p:nvSpPr>
        <p:spPr bwMode="auto">
          <a:xfrm>
            <a:off x="3962400" y="5562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Line 32"/>
          <p:cNvSpPr>
            <a:spLocks noChangeShapeType="1"/>
          </p:cNvSpPr>
          <p:nvPr/>
        </p:nvSpPr>
        <p:spPr bwMode="auto">
          <a:xfrm>
            <a:off x="3962400" y="5867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>
          <a:xfrm>
            <a:off x="5638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4648200" y="57150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SRM </a:t>
            </a:r>
            <a:r>
              <a:rPr lang="en-US" dirty="0"/>
              <a:t>Flat </a:t>
            </a:r>
            <a:r>
              <a:rPr lang="en-US" dirty="0" smtClean="0"/>
              <a:t>Baffle</a:t>
            </a:r>
            <a:endParaRPr lang="en-US" dirty="0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4267200" y="5867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2" name="Straight Arrow Connector 18"/>
          <p:cNvCxnSpPr>
            <a:cxnSpLocks noChangeShapeType="1"/>
            <a:stCxn id="54279" idx="1"/>
          </p:cNvCxnSpPr>
          <p:nvPr/>
        </p:nvCxnSpPr>
        <p:spPr bwMode="auto">
          <a:xfrm rot="10800000" flipV="1">
            <a:off x="4267200" y="2043500"/>
            <a:ext cx="762000" cy="1918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37" name="Line 14"/>
          <p:cNvSpPr>
            <a:spLocks noChangeShapeType="1"/>
          </p:cNvSpPr>
          <p:nvPr/>
        </p:nvSpPr>
        <p:spPr bwMode="auto">
          <a:xfrm flipV="1">
            <a:off x="3352800" y="23622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4038600" y="5943600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4191000" y="6096000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Viewport</a:t>
            </a:r>
            <a:br>
              <a:rPr lang="en-US" smtClean="0"/>
            </a:br>
            <a:r>
              <a:rPr lang="en-US" smtClean="0"/>
              <a:t>Challenges, Risks, and Mitigations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381F649D-E689-4E2D-AF03-6A8ADFDFBA2C}" type="slidenum">
              <a:rPr lang="en-US" sz="900" b="0" i="1">
                <a:latin typeface="+mn-lt"/>
              </a:rPr>
              <a:pPr algn="r" eaLnBrk="0" hangingPunct="0">
                <a:defRPr/>
              </a:pPr>
              <a:t>20</a:t>
            </a:fld>
            <a:endParaRPr lang="en-US" sz="1400" b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20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04800" y="2590800"/>
            <a:ext cx="8686800" cy="2590800"/>
          </a:xfrm>
        </p:spPr>
        <p:txBody>
          <a:bodyPr/>
          <a:lstStyle/>
          <a:p>
            <a:r>
              <a:rPr lang="en-US" sz="2800" dirty="0" smtClean="0">
                <a:solidFill>
                  <a:srgbClr val="114FFB"/>
                </a:solidFill>
              </a:rPr>
              <a:t>Viewport damage during over pressure testing</a:t>
            </a:r>
          </a:p>
          <a:p>
            <a:pPr lvl="1"/>
            <a:r>
              <a:rPr lang="en-US" sz="2400" dirty="0" smtClean="0">
                <a:solidFill>
                  <a:srgbClr val="114FFB"/>
                </a:solidFill>
              </a:rPr>
              <a:t>Fixture redesigned to eliminate stress to support ring.</a:t>
            </a:r>
          </a:p>
          <a:p>
            <a:r>
              <a:rPr lang="en-US" sz="2800" dirty="0" smtClean="0"/>
              <a:t>Other VPs mostly catalog items</a:t>
            </a:r>
          </a:p>
          <a:p>
            <a:pPr lvl="1"/>
            <a:r>
              <a:rPr lang="en-US" sz="2400" dirty="0" smtClean="0"/>
              <a:t>No known technical or schedule risks 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Viewport</a:t>
            </a:r>
            <a:br>
              <a:rPr lang="en-US" dirty="0" smtClean="0"/>
            </a:br>
            <a:r>
              <a:rPr lang="en-US" dirty="0" smtClean="0"/>
              <a:t>LIGO-India Impact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381F649D-E689-4E2D-AF03-6A8ADFDFBA2C}" type="slidenum">
              <a:rPr lang="en-US" sz="900" b="0" i="1">
                <a:latin typeface="+mn-lt"/>
              </a:rPr>
              <a:pPr algn="r" eaLnBrk="0" hangingPunct="0">
                <a:defRPr/>
              </a:pPr>
              <a:t>21</a:t>
            </a:fld>
            <a:endParaRPr lang="en-US" sz="1400" b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21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04800" y="2590800"/>
            <a:ext cx="8686800" cy="2590800"/>
          </a:xfrm>
        </p:spPr>
        <p:txBody>
          <a:bodyPr/>
          <a:lstStyle/>
          <a:p>
            <a:r>
              <a:rPr lang="en-US" sz="2800" dirty="0" smtClean="0">
                <a:solidFill>
                  <a:srgbClr val="114FFB"/>
                </a:solidFill>
              </a:rPr>
              <a:t>No impact on design, cost or schedule.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22</a:t>
            </a:fld>
            <a:endParaRPr lang="en-US" sz="1400" i="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28800" y="381000"/>
            <a:ext cx="64865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sz="2400" dirty="0" smtClean="0">
                <a:solidFill>
                  <a:srgbClr val="114FFB"/>
                </a:solidFill>
              </a:rPr>
              <a:t>AOS SLC Schedule Highlights</a:t>
            </a:r>
            <a:endParaRPr lang="en-US" dirty="0" smtClean="0">
              <a:solidFill>
                <a:srgbClr val="114FFB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9324" y="4343400"/>
            <a:ext cx="8625504" cy="159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SLC Scope of Work – Includes the Output Faraday Isolator, Baffles and Beam Dumps, and Viewports.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endParaRPr lang="en-US" sz="1600" b="1" dirty="0" smtClean="0"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Schedule Highlights: All Final Designs were completed as of March 2012.  All procurement and assembly are anticipated to be complete in September 2012.</a:t>
            </a:r>
            <a:endParaRPr lang="en-US" sz="1600" b="1" dirty="0"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</a:pPr>
            <a:endParaRPr lang="en-US" sz="1600" dirty="0">
              <a:latin typeface="Helvetica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r="8424"/>
          <a:stretch>
            <a:fillRect/>
          </a:stretch>
        </p:blipFill>
        <p:spPr bwMode="auto">
          <a:xfrm>
            <a:off x="233990" y="1600200"/>
            <a:ext cx="8700837" cy="248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318299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23</a:t>
            </a:fld>
            <a:endParaRPr lang="en-US" sz="1400" i="0" dirty="0"/>
          </a:p>
        </p:txBody>
      </p:sp>
      <p:sp>
        <p:nvSpPr>
          <p:cNvPr id="6" name="TextBox 5"/>
          <p:cNvSpPr txBox="1"/>
          <p:nvPr/>
        </p:nvSpPr>
        <p:spPr>
          <a:xfrm>
            <a:off x="2335213" y="411163"/>
            <a:ext cx="41703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114FFB"/>
                </a:solidFill>
                <a:latin typeface="+mj-lt"/>
                <a:cs typeface="ＭＳ Ｐゴシック" charset="-128"/>
              </a:rPr>
              <a:t>AOS </a:t>
            </a:r>
            <a:r>
              <a:rPr lang="en-US" sz="2400" b="1" dirty="0" smtClean="0">
                <a:solidFill>
                  <a:srgbClr val="114FFB"/>
                </a:solidFill>
                <a:latin typeface="+mj-lt"/>
                <a:cs typeface="ＭＳ Ｐゴシック" charset="-128"/>
              </a:rPr>
              <a:t>SLC Critical </a:t>
            </a:r>
            <a:r>
              <a:rPr lang="en-US" sz="2400" b="1" dirty="0">
                <a:solidFill>
                  <a:srgbClr val="114FFB"/>
                </a:solidFill>
                <a:latin typeface="+mj-lt"/>
                <a:cs typeface="ＭＳ Ｐゴシック" charset="-128"/>
              </a:rPr>
              <a:t>Path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4953000"/>
            <a:ext cx="8458200" cy="15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Manifold </a:t>
            </a:r>
            <a:r>
              <a:rPr lang="en-US" sz="1600" b="1" dirty="0" err="1" smtClean="0">
                <a:latin typeface="Helvetica" charset="0"/>
              </a:rPr>
              <a:t>Cryopump</a:t>
            </a:r>
            <a:r>
              <a:rPr lang="en-US" sz="1600" b="1" dirty="0" smtClean="0">
                <a:latin typeface="Helvetica" charset="0"/>
              </a:rPr>
              <a:t> Baffles were impacted by introduction of Oxidation Process and other design changes.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Arm Cavity Baffle - L1 lessons learned from BSC 8.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Viewports </a:t>
            </a:r>
            <a:r>
              <a:rPr lang="en-US" sz="1600" dirty="0">
                <a:latin typeface="Helvetica" charset="0"/>
              </a:rPr>
              <a:t>-</a:t>
            </a:r>
            <a:r>
              <a:rPr lang="en-US" sz="1600" b="1" dirty="0" smtClean="0">
                <a:latin typeface="Helvetica" charset="0"/>
              </a:rPr>
              <a:t> L1 SMI assembly is in process.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Balance of Beam Dumps Final Design was recently completed.</a:t>
            </a:r>
            <a:endParaRPr lang="en-US" sz="1600" b="1" dirty="0">
              <a:latin typeface="Helvetica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295" y="1143000"/>
            <a:ext cx="7413929" cy="37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1569873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24</a:t>
            </a:fld>
            <a:endParaRPr lang="en-US" sz="1400" i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0102" y="234571"/>
            <a:ext cx="6204317" cy="527430"/>
          </a:xfrm>
        </p:spPr>
        <p:txBody>
          <a:bodyPr/>
          <a:lstStyle/>
          <a:p>
            <a:pPr algn="ctr">
              <a:defRPr/>
            </a:pPr>
            <a:r>
              <a:rPr lang="en-US" sz="2400" b="1" kern="1200" dirty="0" smtClean="0">
                <a:solidFill>
                  <a:srgbClr val="114FFB"/>
                </a:solidFill>
              </a:rPr>
              <a:t>AOS SLC Tracking Milestones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99408" y="5824352"/>
            <a:ext cx="7338950" cy="6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solidFill>
                  <a:srgbClr val="114FFB"/>
                </a:solidFill>
                <a:latin typeface="Helvetica" charset="0"/>
              </a:rPr>
              <a:t>SLC Schedule delays caused by design changes and delayed completion of Final </a:t>
            </a:r>
            <a:r>
              <a:rPr lang="en-US" sz="1600" dirty="0">
                <a:solidFill>
                  <a:srgbClr val="114FFB"/>
                </a:solidFill>
                <a:latin typeface="Helvetica" charset="0"/>
              </a:rPr>
              <a:t>D</a:t>
            </a:r>
            <a:r>
              <a:rPr lang="en-US" sz="1600" b="1" dirty="0" smtClean="0">
                <a:solidFill>
                  <a:srgbClr val="114FFB"/>
                </a:solidFill>
                <a:latin typeface="Helvetica" charset="0"/>
              </a:rPr>
              <a:t>esigns.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372770" y="994761"/>
          <a:ext cx="6488695" cy="4767205"/>
        </p:xfrm>
        <a:graphic>
          <a:graphicData uri="http://schemas.openxmlformats.org/presentationml/2006/ole">
            <p:oleObj spid="_x0000_s116741" name="Worksheet" r:id="rId3" imgW="10591800" imgH="7785100" progId="Excel.Sheet.12">
              <p:embed/>
            </p:oleObj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838200" y="1371600"/>
            <a:ext cx="7848600" cy="1219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" y="3124200"/>
            <a:ext cx="7848600" cy="838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23192833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25</a:t>
            </a:fld>
            <a:endParaRPr lang="en-US" sz="1400" i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37065" y="566412"/>
            <a:ext cx="64865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114FFB"/>
                </a:solidFill>
                <a:latin typeface="+mj-lt"/>
                <a:cs typeface="ＭＳ Ｐゴシック" charset="-128"/>
              </a:rPr>
              <a:t>AOS </a:t>
            </a:r>
            <a:r>
              <a:rPr lang="en-US" sz="2400" b="1" dirty="0" smtClean="0">
                <a:solidFill>
                  <a:srgbClr val="114FFB"/>
                </a:solidFill>
                <a:latin typeface="+mj-lt"/>
                <a:cs typeface="ＭＳ Ｐゴシック" charset="-128"/>
              </a:rPr>
              <a:t>SLC Performance </a:t>
            </a:r>
            <a:r>
              <a:rPr lang="en-US" sz="2400" b="1" dirty="0">
                <a:solidFill>
                  <a:srgbClr val="114FFB"/>
                </a:solidFill>
                <a:latin typeface="+mj-lt"/>
                <a:cs typeface="ＭＳ Ｐゴシック" charset="-128"/>
              </a:rPr>
              <a:t>and Variances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0255" y="4724400"/>
            <a:ext cx="8345894" cy="153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Schedule Variance (SV) is due to delays in completion of Final Designs, First Article rework, design changes, and a material change.  </a:t>
            </a:r>
            <a:endParaRPr lang="en-US" sz="1600" b="1" dirty="0"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Cost Variance (CV) is not significant or less than 10%.</a:t>
            </a:r>
            <a:endParaRPr lang="en-US" sz="1600" b="1" dirty="0"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Estimate At Completion (EAC) all less than 3% of the Budget at Completion (BAC).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</a:pPr>
            <a:endParaRPr lang="en-US" sz="1600" dirty="0"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endParaRPr lang="en-US" sz="1200" dirty="0">
              <a:solidFill>
                <a:srgbClr val="114FFB"/>
              </a:solidFill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endParaRPr lang="en-US" sz="1400" dirty="0">
              <a:solidFill>
                <a:srgbClr val="114FFB"/>
              </a:solidFill>
              <a:latin typeface="Helvetica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62458825"/>
              </p:ext>
            </p:extLst>
          </p:nvPr>
        </p:nvGraphicFramePr>
        <p:xfrm>
          <a:off x="254930" y="1622965"/>
          <a:ext cx="8676544" cy="3063904"/>
        </p:xfrm>
        <a:graphic>
          <a:graphicData uri="http://schemas.openxmlformats.org/presentationml/2006/ole">
            <p:oleObj spid="_x0000_s117764" name="Worksheet" r:id="rId3" imgW="16002000" imgH="5664200" progId="Excel.Sheet.8">
              <p:embed/>
            </p:oleObj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0" y="2057400"/>
            <a:ext cx="9144000" cy="838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0" y="3810000"/>
            <a:ext cx="9144000" cy="685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796863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26</a:t>
            </a:fld>
            <a:endParaRPr lang="en-US" sz="1400" i="0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07625" y="457200"/>
            <a:ext cx="6805101" cy="7000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 kern="1200" dirty="0" smtClean="0">
                <a:solidFill>
                  <a:srgbClr val="114FFB"/>
                </a:solidFill>
              </a:rPr>
              <a:t>AOS SLC Contingency Adjustments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38151" y="2362200"/>
            <a:ext cx="7374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Past Adjustments –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Wingdings" pitchFamily="2" charset="2"/>
              <a:buChar char="Ø"/>
            </a:pPr>
            <a:r>
              <a:rPr lang="en-US" sz="1600" b="1" dirty="0" smtClean="0">
                <a:latin typeface="Helvetica" charset="0"/>
              </a:rPr>
              <a:t>ACR-110020 Rescheduled Viewport procurements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Wingdings" pitchFamily="2" charset="2"/>
              <a:buChar char="Ø"/>
            </a:pPr>
            <a:r>
              <a:rPr lang="en-US" sz="1600" b="1" dirty="0" smtClean="0">
                <a:latin typeface="Helvetica" charset="0"/>
              </a:rPr>
              <a:t>ACR-110033 revised the SLC and Viewport schedule due to vendor delays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Wingdings" pitchFamily="2" charset="2"/>
              <a:buChar char="Ø"/>
            </a:pPr>
            <a:r>
              <a:rPr lang="en-US" sz="1600" b="1" dirty="0" smtClean="0">
                <a:latin typeface="Helvetica" charset="0"/>
              </a:rPr>
              <a:t>ACR-110041 added budget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 $1,012K to SLC </a:t>
            </a:r>
            <a:r>
              <a:rPr lang="en-US" sz="1600" dirty="0" smtClean="0">
                <a:latin typeface="+mn-lt"/>
              </a:rPr>
              <a:t>for failed first articles, baffle oxidizing, design changes, external cleaning, tooling, and suspension costs.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 $136K to Viewports for hardware, clamps, flanges, testing equipment and high power assemblies.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endParaRPr lang="en-US" sz="1600" b="1" dirty="0" smtClean="0"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Anticipated Adjustments for Cost and Schedule - None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1920500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27</a:t>
            </a:fld>
            <a:endParaRPr lang="en-US" sz="1400" i="0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33100" y="457200"/>
            <a:ext cx="6486525" cy="7000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 kern="1200" dirty="0" smtClean="0">
                <a:solidFill>
                  <a:srgbClr val="114FFB"/>
                </a:solidFill>
              </a:rPr>
              <a:t>Summary of AOS SLC Status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5395" y="2362200"/>
            <a:ext cx="6802427" cy="21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</a:pPr>
            <a:endParaRPr lang="en-US" sz="1600" b="1" dirty="0" smtClean="0"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Working to plan and within the current EAC.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endParaRPr lang="en-US" sz="1600" b="1" dirty="0" smtClean="0"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Efforts being made to expedite deliveries for Install, as needed.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endParaRPr lang="en-US" sz="1600" b="1" dirty="0" smtClean="0">
              <a:latin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  <a:buFont typeface="Monotype Sorts" charset="2"/>
              <a:buChar char="l"/>
            </a:pPr>
            <a:r>
              <a:rPr lang="en-US" sz="1600" b="1" dirty="0" smtClean="0">
                <a:latin typeface="Helvetica" charset="0"/>
              </a:rPr>
              <a:t>SLC and Viewports anticipated to complete September 2012</a:t>
            </a:r>
            <a:r>
              <a:rPr lang="en-US" sz="1600" dirty="0" smtClean="0">
                <a:latin typeface="Helvetica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99"/>
              </a:buClr>
              <a:buSzPct val="85000"/>
            </a:pPr>
            <a:endParaRPr lang="en-US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695368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239000" cy="1143000"/>
          </a:xfrm>
        </p:spPr>
        <p:txBody>
          <a:bodyPr/>
          <a:lstStyle/>
          <a:p>
            <a:r>
              <a:rPr lang="en-US" smtClean="0"/>
              <a:t>Stray Light Control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B33B77-374E-45B0-AB11-F228AEEEC439}" type="slidenum">
              <a:rPr lang="en-US" smtClean="0"/>
              <a:pPr>
                <a:defRPr/>
              </a:pPr>
              <a:t>3</a:t>
            </a:fld>
            <a:endParaRPr lang="en-US" sz="1400" i="0"/>
          </a:p>
        </p:txBody>
      </p:sp>
      <p:sp>
        <p:nvSpPr>
          <p:cNvPr id="55300" name="Content Placeholder 2"/>
          <p:cNvSpPr txBox="1">
            <a:spLocks/>
          </p:cNvSpPr>
          <p:nvPr/>
        </p:nvSpPr>
        <p:spPr bwMode="auto">
          <a:xfrm>
            <a:off x="304800" y="19050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r>
              <a:rPr lang="en-US" sz="2000" b="0" dirty="0" smtClean="0">
                <a:latin typeface="Helvetica"/>
              </a:rPr>
              <a:t>Control stray </a:t>
            </a:r>
            <a:r>
              <a:rPr lang="en-US" sz="2000" b="0" dirty="0">
                <a:latin typeface="Helvetica"/>
              </a:rPr>
              <a:t>light </a:t>
            </a:r>
            <a:r>
              <a:rPr lang="en-US" sz="2000" b="0" dirty="0" smtClean="0">
                <a:latin typeface="Helvetica"/>
              </a:rPr>
              <a:t>scatter in </a:t>
            </a:r>
            <a:r>
              <a:rPr lang="en-US" sz="2000" b="0" dirty="0">
                <a:latin typeface="Helvetica"/>
              </a:rPr>
              <a:t>the </a:t>
            </a:r>
            <a:r>
              <a:rPr lang="en-US" sz="2000" b="0" dirty="0" smtClean="0">
                <a:latin typeface="Helvetica"/>
              </a:rPr>
              <a:t>interferometer using baffles, </a:t>
            </a:r>
            <a:r>
              <a:rPr lang="en-US" sz="2000" b="0" dirty="0">
                <a:latin typeface="Helvetica"/>
              </a:rPr>
              <a:t>beam </a:t>
            </a:r>
            <a:r>
              <a:rPr lang="en-US" sz="2000" b="0" dirty="0" smtClean="0">
                <a:latin typeface="Helvetica"/>
              </a:rPr>
              <a:t>dumps, </a:t>
            </a:r>
            <a:r>
              <a:rPr lang="en-US" sz="2000" b="0" dirty="0">
                <a:latin typeface="Helvetica"/>
              </a:rPr>
              <a:t>and </a:t>
            </a:r>
            <a:r>
              <a:rPr lang="en-US" sz="2000" b="0" dirty="0" smtClean="0">
                <a:latin typeface="Helvetica"/>
              </a:rPr>
              <a:t>attenuators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r>
              <a:rPr lang="en-US" sz="2000" b="0" dirty="0" smtClean="0">
                <a:latin typeface="Helvetica"/>
              </a:rPr>
              <a:t>Reduce scattered light displacement noise</a:t>
            </a:r>
            <a:r>
              <a:rPr lang="en-US" sz="2000" b="0" dirty="0" smtClean="0">
                <a:latin typeface="Helvetica"/>
                <a:ea typeface="ＭＳ Ｐゴシック"/>
                <a:cs typeface="ＭＳ Ｐゴシック"/>
              </a:rPr>
              <a:t> </a:t>
            </a:r>
            <a:endParaRPr lang="en-US" sz="2000" b="0" dirty="0">
              <a:latin typeface="Helvetica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2000" b="0" dirty="0"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832230" cy="20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427475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62400" y="57150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800" b="0" dirty="0" smtClean="0">
                <a:latin typeface="Helvetica"/>
              </a:rPr>
              <a:t>Ghost beams</a:t>
            </a: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1DF661-BF85-4029-8155-A2BB3E21018F}" type="slidenum">
              <a:rPr lang="en-US"/>
              <a:pPr>
                <a:defRPr/>
              </a:pPr>
              <a:t>4</a:t>
            </a:fld>
            <a:endParaRPr lang="en-US" sz="1400" i="0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239000" cy="609600"/>
          </a:xfrm>
        </p:spPr>
        <p:txBody>
          <a:bodyPr/>
          <a:lstStyle/>
          <a:p>
            <a:r>
              <a:rPr lang="en-US" dirty="0" smtClean="0"/>
              <a:t>Stray Light Control Requirements </a:t>
            </a:r>
          </a:p>
        </p:txBody>
      </p:sp>
      <p:sp>
        <p:nvSpPr>
          <p:cNvPr id="56324" name="Content Placeholder 2"/>
          <p:cNvSpPr txBox="1">
            <a:spLocks/>
          </p:cNvSpPr>
          <p:nvPr/>
        </p:nvSpPr>
        <p:spPr bwMode="auto">
          <a:xfrm>
            <a:off x="0" y="1600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r>
              <a:rPr lang="en-US" sz="2400" b="0" dirty="0">
                <a:latin typeface="Helvetica"/>
                <a:ea typeface="ＭＳ Ｐゴシック"/>
                <a:cs typeface="ＭＳ Ｐゴシック"/>
              </a:rPr>
              <a:t>Total </a:t>
            </a:r>
            <a:r>
              <a:rPr lang="en-US" sz="2400" b="0" dirty="0" smtClean="0">
                <a:latin typeface="Helvetica"/>
                <a:ea typeface="ＭＳ Ｐゴシック"/>
                <a:cs typeface="ＭＳ Ｐゴシック"/>
              </a:rPr>
              <a:t>stray light </a:t>
            </a:r>
            <a:r>
              <a:rPr lang="en-US" sz="2400" b="0" dirty="0">
                <a:latin typeface="Helvetica"/>
                <a:ea typeface="ＭＳ Ｐゴシック"/>
                <a:cs typeface="ＭＳ Ｐゴシック"/>
              </a:rPr>
              <a:t>displacement noise </a:t>
            </a:r>
            <a:r>
              <a:rPr lang="en-US" sz="2400" b="0" dirty="0" smtClean="0">
                <a:latin typeface="Helvetica"/>
                <a:ea typeface="ＭＳ Ｐゴシック"/>
                <a:cs typeface="ＭＳ Ｐゴシック"/>
              </a:rPr>
              <a:t> &lt;1/10 Thermal noise (Coatings and suspensions)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endParaRPr lang="en-US" sz="2400" b="0" dirty="0" smtClean="0">
              <a:latin typeface="Helvetica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2400" b="0" dirty="0">
              <a:solidFill>
                <a:srgbClr val="FF0000"/>
              </a:solidFill>
              <a:latin typeface="Helvetica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2400" b="0" dirty="0">
                <a:latin typeface="Helvetica"/>
                <a:ea typeface="ＭＳ Ｐゴシック"/>
                <a:cs typeface="ＭＳ Ｐゴシック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2400" b="0" dirty="0"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172200"/>
            <a:ext cx="2057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pic>
        <p:nvPicPr>
          <p:cNvPr id="8" name="Picture 4" descr="nincomp"/>
          <p:cNvPicPr>
            <a:picLocks noChangeAspect="1" noChangeArrowheads="1"/>
          </p:cNvPicPr>
          <p:nvPr/>
        </p:nvPicPr>
        <p:blipFill>
          <a:blip r:embed="rId2" cstate="print"/>
          <a:srcRect l="2501" t="5000" r="7501" b="1666"/>
          <a:stretch>
            <a:fillRect/>
          </a:stretch>
        </p:blipFill>
        <p:spPr bwMode="auto">
          <a:xfrm>
            <a:off x="2057400" y="2362200"/>
            <a:ext cx="5638800" cy="43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1143000"/>
          </a:xfrm>
        </p:spPr>
        <p:txBody>
          <a:bodyPr/>
          <a:lstStyle/>
          <a:p>
            <a:r>
              <a:rPr lang="en-US" smtClean="0"/>
              <a:t>Stray Light Control Design Concept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Oxidized, polished SS, low BRDF stable surface baffles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Small, Core Optic wedge angles simplify/consolidate many baffles and beam dumps in the recycling cavities</a:t>
            </a:r>
          </a:p>
          <a:p>
            <a:pPr lvl="1"/>
            <a:r>
              <a:rPr lang="en-US" dirty="0" smtClean="0">
                <a:ea typeface="ＭＳ Ｐゴシック"/>
                <a:cs typeface="ＭＳ Ｐゴシック"/>
              </a:rPr>
              <a:t>Cavity Mirror Wedge angles </a:t>
            </a:r>
          </a:p>
          <a:p>
            <a:pPr lvl="2"/>
            <a:r>
              <a:rPr lang="en-US" sz="1600" dirty="0" smtClean="0">
                <a:ea typeface="ＭＳ Ｐゴシック"/>
                <a:cs typeface="ＭＳ Ｐゴシック"/>
              </a:rPr>
              <a:t>ITM, 0.076 deg vertical wedge angle causes ghost beams to separate from the main beam in the vicinity of PR2 and SR2 for interception with beam dumps</a:t>
            </a:r>
          </a:p>
          <a:p>
            <a:pPr lvl="2"/>
            <a:r>
              <a:rPr lang="en-US" sz="1600" dirty="0" smtClean="0">
                <a:ea typeface="ＭＳ Ｐゴシック"/>
                <a:cs typeface="ＭＳ Ｐゴシック"/>
              </a:rPr>
              <a:t>BS, 0.074 deg horizontal wedge angle provides the ITMX Hartmann beam in vicinity of SR2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Suspended baffles reduce scattered light displacement noise for critical scattering paths</a:t>
            </a:r>
          </a:p>
          <a:p>
            <a:pPr lvl="1"/>
            <a:r>
              <a:rPr lang="en-US" sz="1600" dirty="0" smtClean="0">
                <a:ea typeface="ＭＳ Ｐゴシック"/>
                <a:cs typeface="ＭＳ Ｐゴシック"/>
              </a:rPr>
              <a:t>Arm Cavity Baffle (ACB), ITM Elliptical Baffle, Manifold/Cryopump Baffle</a:t>
            </a:r>
          </a:p>
          <a:p>
            <a:pPr lvl="1"/>
            <a:r>
              <a:rPr lang="en-US" sz="1600" dirty="0" smtClean="0">
                <a:ea typeface="ＭＳ Ｐゴシック"/>
                <a:cs typeface="ＭＳ Ｐゴシック"/>
              </a:rPr>
              <a:t>Output Faraday Isolator</a:t>
            </a:r>
          </a:p>
          <a:p>
            <a:r>
              <a:rPr lang="en-US" sz="1800" dirty="0" smtClean="0">
                <a:ea typeface="ＭＳ Ｐゴシック"/>
                <a:cs typeface="ＭＳ Ｐゴシック"/>
              </a:rPr>
              <a:t>ACB catches narrow and wide-angle scatter from ITM and ETM</a:t>
            </a:r>
          </a:p>
          <a:p>
            <a:r>
              <a:rPr lang="en-US" sz="1800" dirty="0" smtClean="0">
                <a:ea typeface="ＭＳ Ｐゴシック"/>
                <a:cs typeface="ＭＳ Ｐゴシック"/>
              </a:rPr>
              <a:t>ACB </a:t>
            </a:r>
            <a:r>
              <a:rPr lang="en-US" sz="1800" dirty="0" err="1" smtClean="0">
                <a:ea typeface="ＭＳ Ｐゴシック"/>
                <a:cs typeface="ＭＳ Ｐゴシック"/>
              </a:rPr>
              <a:t>photodetectors</a:t>
            </a:r>
            <a:r>
              <a:rPr lang="en-US" sz="1800" dirty="0" smtClean="0">
                <a:ea typeface="ＭＳ Ｐゴシック"/>
                <a:cs typeface="ＭＳ Ｐゴシック"/>
              </a:rPr>
              <a:t> aid initial alignment and measure scattered light from TM</a:t>
            </a:r>
            <a:endParaRPr lang="en-US" sz="1800" dirty="0" smtClean="0">
              <a:solidFill>
                <a:srgbClr val="00B050"/>
              </a:solidFill>
              <a:ea typeface="ＭＳ Ｐゴシック"/>
              <a:cs typeface="ＭＳ Ｐゴシック"/>
            </a:endParaRPr>
          </a:p>
          <a:p>
            <a:r>
              <a:rPr lang="en-US" sz="1800" dirty="0" smtClean="0">
                <a:ea typeface="ＭＳ Ｐゴシック"/>
                <a:cs typeface="ＭＳ Ｐゴシック"/>
              </a:rPr>
              <a:t>Mode Cleaner Tube Baffle mitigates recycling cavity scatter and errant beams</a:t>
            </a:r>
            <a:endParaRPr lang="en-US" sz="1400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E97DFC-8E99-4177-80B9-E9CE2283F199}" type="slidenum">
              <a:rPr lang="en-US" smtClean="0"/>
              <a:pPr>
                <a:defRPr/>
              </a:pPr>
              <a:t>5</a:t>
            </a:fld>
            <a:endParaRPr lang="en-US" sz="140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Light Control</a:t>
            </a:r>
            <a:br>
              <a:rPr lang="en-US" dirty="0" smtClean="0"/>
            </a:br>
            <a:r>
              <a:rPr lang="en-US" dirty="0" smtClean="0"/>
              <a:t>Development Accomplishments - I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867400" cy="1676400"/>
          </a:xfrm>
        </p:spPr>
        <p:txBody>
          <a:bodyPr/>
          <a:lstStyle/>
          <a:p>
            <a:r>
              <a:rPr lang="en-US" sz="1800" dirty="0" smtClean="0"/>
              <a:t>Measured vibration of suspended </a:t>
            </a:r>
            <a:r>
              <a:rPr lang="en-US" sz="1800" dirty="0" smtClean="0">
                <a:ea typeface="ＭＳ Ｐゴシック"/>
                <a:cs typeface="ＭＳ Ｐゴシック"/>
              </a:rPr>
              <a:t>Output Faraday Isolator (OFI) and Arm Cavity Baffle (ACB) with eddy current-damping at Caltech and LASTI - </a:t>
            </a:r>
            <a:r>
              <a:rPr lang="en-US" sz="1800" dirty="0" smtClean="0"/>
              <a:t>meet SLC displacement noise requirement</a:t>
            </a:r>
          </a:p>
          <a:p>
            <a:r>
              <a:rPr lang="en-US" sz="1800" dirty="0" smtClean="0">
                <a:ea typeface="ＭＳ Ｐゴシック"/>
                <a:cs typeface="ＭＳ Ｐゴシック"/>
              </a:rPr>
              <a:t>Measured the BRDF of oxidized, polished stainless steel baffles and beam dumps for stable, low BRDF surfaces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145153-4711-46F8-84DA-C09A0C1CCFE5}" type="slidenum">
              <a:rPr lang="en-US" smtClean="0"/>
              <a:pPr>
                <a:defRPr/>
              </a:pPr>
              <a:t>6</a:t>
            </a:fld>
            <a:endParaRPr lang="en-US" sz="1400" i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28956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04800" y="57150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Clr>
                <a:schemeClr val="tx1"/>
              </a:buClr>
            </a:pPr>
            <a:r>
              <a:rPr lang="en-US" dirty="0" smtClean="0">
                <a:ea typeface="ＭＳ Ｐゴシック"/>
                <a:cs typeface="ＭＳ Ｐゴシック"/>
              </a:rPr>
              <a:t>Mode Cleaner Tube</a:t>
            </a:r>
          </a:p>
          <a:p>
            <a:pPr marL="342900" indent="-342900" eaLnBrk="0" hangingPunct="0">
              <a:buClr>
                <a:schemeClr val="tx1"/>
              </a:buClr>
            </a:pPr>
            <a:r>
              <a:rPr lang="en-US" dirty="0" smtClean="0">
                <a:ea typeface="ＭＳ Ｐゴシック"/>
                <a:cs typeface="ＭＳ Ｐゴシック"/>
              </a:rPr>
              <a:t>baffles for recycling </a:t>
            </a:r>
          </a:p>
          <a:p>
            <a:pPr marL="342900" indent="-342900" eaLnBrk="0" hangingPunct="0">
              <a:buClr>
                <a:schemeClr val="tx1"/>
              </a:buClr>
            </a:pPr>
            <a:r>
              <a:rPr lang="en-US" dirty="0" smtClean="0">
                <a:ea typeface="ＭＳ Ｐゴシック"/>
                <a:cs typeface="ＭＳ Ｐゴシック"/>
              </a:rPr>
              <a:t>cavities</a:t>
            </a:r>
            <a:endParaRPr lang="en-US" dirty="0"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800" b="0" dirty="0">
                <a:latin typeface="Helvetica"/>
                <a:ea typeface="ＭＳ Ｐゴシック"/>
                <a:cs typeface="ＭＳ Ｐゴシック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</p:txBody>
      </p:sp>
      <p:pic>
        <p:nvPicPr>
          <p:cNvPr id="10" name="Picture 9" descr="9h Baffle attached (3).jpg"/>
          <p:cNvPicPr>
            <a:picLocks noChangeAspect="1"/>
          </p:cNvPicPr>
          <p:nvPr/>
        </p:nvPicPr>
        <p:blipFill>
          <a:blip r:embed="rId2" cstate="print"/>
          <a:srcRect l="24815" t="13333" r="18889" b="42223"/>
          <a:stretch>
            <a:fillRect/>
          </a:stretch>
        </p:blipFill>
        <p:spPr>
          <a:xfrm>
            <a:off x="6176010" y="1981200"/>
            <a:ext cx="2967990" cy="3124200"/>
          </a:xfrm>
          <a:prstGeom prst="rect">
            <a:avLst/>
          </a:prstGeom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352800"/>
            <a:ext cx="3429000" cy="302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172200" y="53340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Arm cavity baffle design mitigates wide-angle scatter from Test Mass</a:t>
            </a:r>
          </a:p>
        </p:txBody>
      </p:sp>
      <p:pic>
        <p:nvPicPr>
          <p:cNvPr id="11" name="Picture 10" descr="MC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600"/>
            <a:ext cx="2641600" cy="1981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Scattered Light Control</a:t>
            </a:r>
            <a:br>
              <a:rPr lang="en-US" dirty="0" smtClean="0"/>
            </a:br>
            <a:r>
              <a:rPr lang="en-US" dirty="0" smtClean="0"/>
              <a:t>Development Accomplishments – II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914400"/>
          </a:xfrm>
        </p:spPr>
        <p:txBody>
          <a:bodyPr/>
          <a:lstStyle/>
          <a:p>
            <a:r>
              <a:rPr lang="en-US" sz="1800" dirty="0" smtClean="0"/>
              <a:t>Completed</a:t>
            </a:r>
            <a:r>
              <a:rPr lang="en-US" sz="1400" b="1" kern="1200" dirty="0" smtClean="0">
                <a:latin typeface="Arial" pitchFamily="34" charset="0"/>
              </a:rPr>
              <a:t> </a:t>
            </a:r>
            <a:r>
              <a:rPr lang="en-US" sz="1800" dirty="0" smtClean="0"/>
              <a:t>Installations:</a:t>
            </a:r>
          </a:p>
          <a:p>
            <a:endParaRPr lang="en-US" sz="1400" b="1" kern="1200" dirty="0" smtClean="0">
              <a:latin typeface="Arial" pitchFamily="34" charset="0"/>
              <a:ea typeface="+mn-ea"/>
              <a:cs typeface="+mn-cs"/>
            </a:endParaRPr>
          </a:p>
          <a:p>
            <a:pPr lvl="1">
              <a:buNone/>
            </a:pPr>
            <a:r>
              <a:rPr lang="en-US" sz="1400" b="1" kern="1200" dirty="0" smtClean="0">
                <a:latin typeface="Arial" pitchFamily="34" charset="0"/>
                <a:ea typeface="+mn-ea"/>
                <a:cs typeface="+mn-cs"/>
              </a:rPr>
              <a:t>  Fold Mirror Elliptical Test Plate – BSC8, LHO</a:t>
            </a:r>
          </a:p>
          <a:p>
            <a:endParaRPr lang="en-US" sz="1400" b="1" kern="120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3EDD0-F482-4FDA-8FA0-E2BB763DDCAE}" type="slidenum">
              <a:rPr lang="en-US" smtClean="0"/>
              <a:pPr>
                <a:defRPr/>
              </a:pPr>
              <a:t>7</a:t>
            </a:fld>
            <a:endParaRPr lang="en-US" sz="1400" i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63246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 smtClean="0"/>
              <a:t>OFI  in Squeezer test at LHO</a:t>
            </a:r>
            <a:endParaRPr lang="en-US" sz="1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336021" cy="293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5060"/>
            <a:ext cx="3962400" cy="38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:\ADLIGO\SLC\FARADAY\SAM_0092.JPG"/>
          <p:cNvPicPr>
            <a:picLocks noChangeAspect="1" noChangeArrowheads="1"/>
          </p:cNvPicPr>
          <p:nvPr/>
        </p:nvPicPr>
        <p:blipFill>
          <a:blip r:embed="rId4" cstate="print"/>
          <a:srcRect l="8333" t="32819" r="6944" b="19067"/>
          <a:stretch>
            <a:fillRect/>
          </a:stretch>
        </p:blipFill>
        <p:spPr bwMode="auto">
          <a:xfrm>
            <a:off x="4191000" y="4800600"/>
            <a:ext cx="4926495" cy="157374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6400800"/>
            <a:ext cx="3296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 smtClean="0"/>
              <a:t>Arm Cavity Baffle – BSC8, LHO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29200" y="4495800"/>
            <a:ext cx="3385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 smtClean="0"/>
              <a:t>Mode Cleaner Tube Baffles, LLO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1143000"/>
          </a:xfrm>
        </p:spPr>
        <p:txBody>
          <a:bodyPr/>
          <a:lstStyle/>
          <a:p>
            <a:r>
              <a:rPr lang="en-US" dirty="0" smtClean="0"/>
              <a:t>Scattered Light Control</a:t>
            </a:r>
            <a:br>
              <a:rPr lang="en-US" dirty="0" smtClean="0"/>
            </a:br>
            <a:r>
              <a:rPr lang="en-US" dirty="0" smtClean="0"/>
              <a:t>Development Accomplishments – II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248400" y="1524000"/>
            <a:ext cx="2895600" cy="1295400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Assembly and vibration testing of prototype, suspended Manifold/Cryopump Baffle at Caltech</a:t>
            </a:r>
          </a:p>
          <a:p>
            <a:pPr>
              <a:buFont typeface="Helvetica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3EDD0-F482-4FDA-8FA0-E2BB763DDCAE}" type="slidenum">
              <a:rPr lang="en-US" smtClean="0"/>
              <a:pPr>
                <a:defRPr/>
              </a:pPr>
              <a:t>8</a:t>
            </a:fld>
            <a:endParaRPr lang="en-US" sz="1400" i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pic>
        <p:nvPicPr>
          <p:cNvPr id="115714" name="Picture 2" descr="H:\ADLIGO\SLC\Manifold-cryo_baffle\baffle hanging.jpg"/>
          <p:cNvPicPr>
            <a:picLocks noChangeAspect="1" noChangeArrowheads="1"/>
          </p:cNvPicPr>
          <p:nvPr/>
        </p:nvPicPr>
        <p:blipFill>
          <a:blip r:embed="rId2" cstate="print"/>
          <a:srcRect b="14583"/>
          <a:stretch>
            <a:fillRect/>
          </a:stretch>
        </p:blipFill>
        <p:spPr bwMode="auto">
          <a:xfrm>
            <a:off x="6400800" y="2971800"/>
            <a:ext cx="2743200" cy="3124200"/>
          </a:xfrm>
          <a:prstGeom prst="rect">
            <a:avLst/>
          </a:prstGeom>
          <a:noFill/>
        </p:spPr>
      </p:pic>
      <p:pic>
        <p:nvPicPr>
          <p:cNvPr id="7" name="Picture 6" descr="ACB swing 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590800"/>
            <a:ext cx="3479800" cy="26098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4600" y="22098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 Cavity Baffle in swing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 position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oxidation photo2.JPG"/>
          <p:cNvPicPr>
            <a:picLocks noChangeAspect="1"/>
          </p:cNvPicPr>
          <p:nvPr/>
        </p:nvPicPr>
        <p:blipFill>
          <a:blip r:embed="rId4" cstate="print"/>
          <a:srcRect l="50833" t="26667"/>
          <a:stretch>
            <a:fillRect/>
          </a:stretch>
        </p:blipFill>
        <p:spPr>
          <a:xfrm>
            <a:off x="152400" y="1828800"/>
            <a:ext cx="2043545" cy="2286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15240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Oxidized stainless steel processing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photo 6.JPG"/>
          <p:cNvPicPr>
            <a:picLocks noChangeAspect="1"/>
          </p:cNvPicPr>
          <p:nvPr/>
        </p:nvPicPr>
        <p:blipFill>
          <a:blip r:embed="rId5" cstate="print"/>
          <a:srcRect l="12500" r="8333"/>
          <a:stretch>
            <a:fillRect/>
          </a:stretch>
        </p:blipFill>
        <p:spPr>
          <a:xfrm>
            <a:off x="152400" y="4419600"/>
            <a:ext cx="2286000" cy="216568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438400" y="563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1600" b="0" kern="0" dirty="0" smtClean="0">
                <a:latin typeface="+mn-lt"/>
              </a:rPr>
              <a:t>1</a:t>
            </a:r>
            <a:r>
              <a:rPr lang="en-US" sz="1600" b="0" kern="0" baseline="30000" dirty="0" smtClean="0">
                <a:latin typeface="+mn-lt"/>
              </a:rPr>
              <a:t>st</a:t>
            </a:r>
            <a:r>
              <a:rPr lang="en-US" sz="1600" b="0" kern="0" dirty="0" smtClean="0">
                <a:latin typeface="+mn-lt"/>
              </a:rPr>
              <a:t> article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1143000"/>
          </a:xfrm>
        </p:spPr>
        <p:txBody>
          <a:bodyPr/>
          <a:lstStyle/>
          <a:p>
            <a:r>
              <a:rPr lang="en-US" dirty="0" smtClean="0"/>
              <a:t>Stray Light Control Development Status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48400" cy="2667000"/>
          </a:xfrm>
        </p:spPr>
        <p:txBody>
          <a:bodyPr/>
          <a:lstStyle/>
          <a:p>
            <a:r>
              <a:rPr lang="en-US" dirty="0" smtClean="0">
                <a:solidFill>
                  <a:srgbClr val="114FFB"/>
                </a:solidFill>
              </a:rPr>
              <a:t>All designs and drawings are complete </a:t>
            </a:r>
            <a:endParaRPr lang="en-US" sz="2400" dirty="0" smtClean="0">
              <a:solidFill>
                <a:srgbClr val="114FFB"/>
              </a:solidFill>
            </a:endParaRPr>
          </a:p>
          <a:p>
            <a:r>
              <a:rPr lang="en-US" dirty="0" smtClean="0"/>
              <a:t>Completed Final Design Reviews</a:t>
            </a:r>
          </a:p>
          <a:p>
            <a:pPr lvl="1">
              <a:buClr>
                <a:srgbClr val="114FFB"/>
              </a:buClr>
            </a:pPr>
            <a:r>
              <a:rPr lang="en-US" sz="1800" dirty="0">
                <a:solidFill>
                  <a:srgbClr val="114FFB"/>
                </a:solidFill>
              </a:rPr>
              <a:t>Arm Cavity </a:t>
            </a:r>
            <a:r>
              <a:rPr lang="en-US" sz="1800" dirty="0" smtClean="0">
                <a:solidFill>
                  <a:srgbClr val="114FFB"/>
                </a:solidFill>
              </a:rPr>
              <a:t>Baffle</a:t>
            </a:r>
          </a:p>
          <a:p>
            <a:pPr lvl="1">
              <a:buClr>
                <a:srgbClr val="114FFB"/>
              </a:buClr>
            </a:pPr>
            <a:r>
              <a:rPr lang="en-US" sz="1800" dirty="0" smtClean="0">
                <a:solidFill>
                  <a:srgbClr val="114FFB"/>
                </a:solidFill>
              </a:rPr>
              <a:t>Mode Cleaner Tube Baffle</a:t>
            </a:r>
          </a:p>
          <a:p>
            <a:pPr lvl="1">
              <a:buClr>
                <a:srgbClr val="114FFB"/>
              </a:buClr>
            </a:pPr>
            <a:r>
              <a:rPr lang="en-US" sz="1800" dirty="0" smtClean="0">
                <a:solidFill>
                  <a:srgbClr val="114FFB"/>
                </a:solidFill>
              </a:rPr>
              <a:t>Manifold Cryopump Baffle</a:t>
            </a:r>
          </a:p>
          <a:p>
            <a:pPr lvl="1">
              <a:buClr>
                <a:srgbClr val="114FFB"/>
              </a:buClr>
            </a:pPr>
            <a:r>
              <a:rPr lang="en-US" sz="1800" dirty="0" smtClean="0">
                <a:solidFill>
                  <a:srgbClr val="114FFB"/>
                </a:solidFill>
              </a:rPr>
              <a:t>Signal Recycling Cavity Baffles and Beam Dumps</a:t>
            </a:r>
          </a:p>
          <a:p>
            <a:pPr lvl="1">
              <a:buClr>
                <a:srgbClr val="114FFB"/>
              </a:buClr>
            </a:pPr>
            <a:r>
              <a:rPr lang="en-US" sz="1800" dirty="0" smtClean="0">
                <a:solidFill>
                  <a:srgbClr val="114FFB"/>
                </a:solidFill>
              </a:rPr>
              <a:t>ITM Elliptical Baffle</a:t>
            </a:r>
          </a:p>
          <a:p>
            <a:pPr lvl="1">
              <a:buClr>
                <a:srgbClr val="114FFB"/>
              </a:buClr>
            </a:pPr>
            <a:endParaRPr lang="en-US" sz="1800" dirty="0" smtClean="0">
              <a:solidFill>
                <a:srgbClr val="114FF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DE966A-5136-470C-AB8C-1EAF2187AD7B}" type="slidenum">
              <a:rPr lang="en-US" smtClean="0"/>
              <a:pPr>
                <a:defRPr/>
              </a:pPr>
              <a:t>9</a:t>
            </a:fld>
            <a:endParaRPr lang="en-US" sz="140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LIGO-G1200154-v8</a:t>
            </a:r>
            <a:endParaRPr lang="en-US" dirty="0"/>
          </a:p>
        </p:txBody>
      </p:sp>
      <p:pic>
        <p:nvPicPr>
          <p:cNvPr id="6" name="Picture 5" descr="SR2 Scraper.JPG"/>
          <p:cNvPicPr>
            <a:picLocks noChangeAspect="1"/>
          </p:cNvPicPr>
          <p:nvPr/>
        </p:nvPicPr>
        <p:blipFill>
          <a:blip r:embed="rId2" cstate="print"/>
          <a:srcRect l="15753" t="8525" r="21233" b="6989"/>
          <a:stretch>
            <a:fillRect/>
          </a:stretch>
        </p:blipFill>
        <p:spPr>
          <a:xfrm>
            <a:off x="3810000" y="3886200"/>
            <a:ext cx="1828800" cy="2186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0400" y="6096000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 smtClean="0"/>
              <a:t>SRC - SR2 Scraper Baffle</a:t>
            </a:r>
          </a:p>
        </p:txBody>
      </p:sp>
      <p:pic>
        <p:nvPicPr>
          <p:cNvPr id="8" name="Picture 7" descr="HAM Scraper Baffle.jpg"/>
          <p:cNvPicPr>
            <a:picLocks noChangeAspect="1"/>
          </p:cNvPicPr>
          <p:nvPr/>
        </p:nvPicPr>
        <p:blipFill>
          <a:blip r:embed="rId3" cstate="print"/>
          <a:srcRect l="33333" t="5076" r="36667"/>
          <a:stretch>
            <a:fillRect/>
          </a:stretch>
        </p:blipFill>
        <p:spPr>
          <a:xfrm>
            <a:off x="7010400" y="3200400"/>
            <a:ext cx="1568173" cy="2761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85525" y="5943600"/>
            <a:ext cx="285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 smtClean="0"/>
              <a:t>SRC - HAM Scraper Baffle</a:t>
            </a:r>
          </a:p>
        </p:txBody>
      </p:sp>
      <p:pic>
        <p:nvPicPr>
          <p:cNvPr id="10" name="Picture 9" descr="SRM HR BAFFLE ASSY.JPG"/>
          <p:cNvPicPr>
            <a:picLocks noChangeAspect="1"/>
          </p:cNvPicPr>
          <p:nvPr/>
        </p:nvPicPr>
        <p:blipFill>
          <a:blip r:embed="rId4" cstate="print"/>
          <a:srcRect l="40000" t="21864" r="30833" b="19050"/>
          <a:stretch>
            <a:fillRect/>
          </a:stretch>
        </p:blipFill>
        <p:spPr>
          <a:xfrm>
            <a:off x="609600" y="4038600"/>
            <a:ext cx="1752600" cy="21031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6096000"/>
            <a:ext cx="2440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 smtClean="0"/>
              <a:t>SRC - SRM HR Baffle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!LIGO-Caltech_watermark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!LIGO-Caltech_watermar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!LIGO-Caltech_watermar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LIGO-Caltech_watermar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HD:DataTi:alazz:LIGO:Document_TEMPLATES:!LIGO-Caltech_watermark.ppt</Template>
  <TotalTime>31739</TotalTime>
  <Words>1700</Words>
  <Application>Microsoft Macintosh PowerPoint</Application>
  <PresentationFormat>Letter Paper (8.5x11 in)</PresentationFormat>
  <Paragraphs>280</Paragraphs>
  <Slides>27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!LIGO-Caltech_watermark</vt:lpstr>
      <vt:lpstr>Custom Design</vt:lpstr>
      <vt:lpstr>Photo Editor Photo</vt:lpstr>
      <vt:lpstr>Worksheet</vt:lpstr>
      <vt:lpstr>Slide 1</vt:lpstr>
      <vt:lpstr>Stray Light Control - SLC</vt:lpstr>
      <vt:lpstr>Stray Light Control Functions</vt:lpstr>
      <vt:lpstr>Stray Light Control Requirements </vt:lpstr>
      <vt:lpstr>Stray Light Control Design Concept</vt:lpstr>
      <vt:lpstr>Scattered Light Control Development Accomplishments - I</vt:lpstr>
      <vt:lpstr>Scattered Light Control Development Accomplishments – II</vt:lpstr>
      <vt:lpstr>Scattered Light Control Development Accomplishments – II</vt:lpstr>
      <vt:lpstr>Stray Light Control Development Status</vt:lpstr>
      <vt:lpstr>Stray Light Control Project Plans and Organization</vt:lpstr>
      <vt:lpstr>Scattered Light Control LIGO-India Impact</vt:lpstr>
      <vt:lpstr>Scattered Light Control Challenges, Risks, and Mitigations</vt:lpstr>
      <vt:lpstr>Stray Light Control Near Term Activities</vt:lpstr>
      <vt:lpstr>Viewport Functions</vt:lpstr>
      <vt:lpstr>Viewport (VP) Requirements </vt:lpstr>
      <vt:lpstr>Viewport Design Concept</vt:lpstr>
      <vt:lpstr>Viewport  Development Accomplishments</vt:lpstr>
      <vt:lpstr>Viewport Development Status</vt:lpstr>
      <vt:lpstr>Viewport Project Plans and Organization</vt:lpstr>
      <vt:lpstr>Viewport Challenges, Risks, and Mitigations</vt:lpstr>
      <vt:lpstr>Viewport LIGO-India Impact</vt:lpstr>
      <vt:lpstr>Slide 22</vt:lpstr>
      <vt:lpstr>Slide 23</vt:lpstr>
      <vt:lpstr>AOS SLC Tracking Milestones</vt:lpstr>
      <vt:lpstr>Slide 25</vt:lpstr>
      <vt:lpstr>AOS SLC Contingency Adjustments</vt:lpstr>
      <vt:lpstr>Summary of AOS SLC Status</vt:lpstr>
    </vt:vector>
  </TitlesOfParts>
  <Company>SU Physics Dept.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LIGO,  Overview and Status</dc:title>
  <dc:creator>Peter Saulson</dc:creator>
  <cp:lastModifiedBy>Eric Gustafson</cp:lastModifiedBy>
  <cp:revision>1232</cp:revision>
  <cp:lastPrinted>2007-10-31T17:24:23Z</cp:lastPrinted>
  <dcterms:created xsi:type="dcterms:W3CDTF">2012-04-09T21:55:36Z</dcterms:created>
  <dcterms:modified xsi:type="dcterms:W3CDTF">2012-04-09T21:57:32Z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umber">
    <vt:lpwstr>LIGO - G070669-06-M</vt:lpwstr>
  </property>
</Properties>
</file>