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3" r:id="rId13"/>
    <p:sldId id="264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04D657A-F180-40AB-B5D9-3EBAD2913038}" type="datetimeFigureOut">
              <a:rPr lang="en-US" smtClean="0"/>
              <a:t>2/22/2012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F4D1EF-4FEE-4505-9C50-3CFF65378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4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41DA8-3FF8-44E3-95B7-7B90A85E185D}" type="datetime1">
              <a:rPr lang="en-US" smtClean="0"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G1200110-v3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B5E0-C546-4A2E-82EA-37405B0D9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58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E29A-AC22-47EA-B591-F856B2792299}" type="datetime1">
              <a:rPr lang="en-US" smtClean="0"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G1200110-v3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B5E0-C546-4A2E-82EA-37405B0D9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D141-0B62-4859-BB0A-4D6394C4C379}" type="datetime1">
              <a:rPr lang="en-US" smtClean="0"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G1200110-v3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B5E0-C546-4A2E-82EA-37405B0D9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1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726B-7045-410A-B068-3C3846BFAFA3}" type="datetime1">
              <a:rPr lang="en-US" smtClean="0"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G1200110-v3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B5E0-C546-4A2E-82EA-37405B0D9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8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7D80-1A9C-41C1-885B-8C225945F580}" type="datetime1">
              <a:rPr lang="en-US" smtClean="0"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G1200110-v3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B5E0-C546-4A2E-82EA-37405B0D9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71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6C34-5387-484B-B4DC-A6246C639642}" type="datetime1">
              <a:rPr lang="en-US" smtClean="0"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G1200110-v3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B5E0-C546-4A2E-82EA-37405B0D9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0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2996-7C4E-4711-BD0B-9774D36BF95F}" type="datetime1">
              <a:rPr lang="en-US" smtClean="0"/>
              <a:t>2/22/2012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G1200110-v3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B5E0-C546-4A2E-82EA-37405B0D9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D20A-6CE5-432E-8770-3D4C02B3C84E}" type="datetime1">
              <a:rPr lang="en-US" smtClean="0"/>
              <a:t>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G1200110-v3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B5E0-C546-4A2E-82EA-37405B0D9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1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00ED-5EA2-4D91-A0E2-17610393FEED}" type="datetime1">
              <a:rPr lang="en-US" smtClean="0"/>
              <a:t>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G1200110-v3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B5E0-C546-4A2E-82EA-37405B0D9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2BAD-3D9B-4201-BFEF-EEB058675042}" type="datetime1">
              <a:rPr lang="en-US" smtClean="0"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G1200110-v3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B5E0-C546-4A2E-82EA-37405B0D9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8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7844-7B68-4F3F-91E6-C02047606130}" type="datetime1">
              <a:rPr lang="en-US" smtClean="0"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G1200110-v3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B5E0-C546-4A2E-82EA-37405B0D9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4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A6337-CA6A-4D1F-8096-B6E769099D66}" type="datetime1">
              <a:rPr lang="en-US" smtClean="0"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G1200110-v3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6B5E0-C546-4A2E-82EA-37405B0D9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7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BSC Cable Trays … again: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76600"/>
            <a:ext cx="8305800" cy="685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Evaluation of an LLO Proposal for an Alternative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G1200110-v3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B5E0-C546-4A2E-82EA-37405B0D9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Unsupported Tray Length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G1200110-v3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B5E0-C546-4A2E-82EA-37405B0D980D}" type="slidenum">
              <a:rPr lang="en-US" smtClean="0"/>
              <a:t>10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163996" cy="493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81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Lengths 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828800"/>
            <a:ext cx="3048000" cy="41910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Cable lengths in E1000760 (corner) and E1100385 (end) are based on ½ circumference around BSC for baseline design, or 125”</a:t>
            </a:r>
          </a:p>
          <a:p>
            <a:r>
              <a:rPr lang="en-US" dirty="0" smtClean="0"/>
              <a:t>Alternative design adds ~113” per BSC, so ~19 </a:t>
            </a:r>
            <a:r>
              <a:rPr lang="en-US" dirty="0" err="1" smtClean="0"/>
              <a:t>ft</a:t>
            </a:r>
            <a:r>
              <a:rPr lang="en-US" dirty="0" smtClean="0"/>
              <a:t> for LBSC1 to electronics room</a:t>
            </a:r>
          </a:p>
          <a:p>
            <a:r>
              <a:rPr lang="en-US" dirty="0" smtClean="0"/>
              <a:t>Cable lengths margin/contingency for LBSC1 &amp; LBSC3 is 19 </a:t>
            </a:r>
            <a:r>
              <a:rPr lang="en-US" dirty="0" err="1" smtClean="0"/>
              <a:t>ft</a:t>
            </a:r>
            <a:r>
              <a:rPr lang="en-US" dirty="0" smtClean="0"/>
              <a:t>, so length is probably OK – but with no margin</a:t>
            </a:r>
          </a:p>
          <a:p>
            <a:r>
              <a:rPr lang="en-US" dirty="0" smtClean="0"/>
              <a:t>Now that the specific feed-through ports have been assigned, one could look at each &amp; every specific cable run, rather than worst case cable length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G1200110-v3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B5E0-C546-4A2E-82EA-37405B0D980D}" type="slidenum">
              <a:rPr lang="en-US" smtClean="0"/>
              <a:t>11</a:t>
            </a:fld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5054470" cy="50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74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Modified, Alternative</a:t>
            </a:r>
            <a:br>
              <a:rPr lang="en-US" dirty="0" smtClean="0"/>
            </a:br>
            <a:r>
              <a:rPr lang="en-US" dirty="0" smtClean="0"/>
              <a:t>BSC Cable Tray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3810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Possible problems:</a:t>
            </a:r>
          </a:p>
          <a:p>
            <a:pPr lvl="1"/>
            <a:r>
              <a:rPr lang="en-US" dirty="0" smtClean="0"/>
              <a:t>Is ~3-4 ft. of unsupported cable length OK? </a:t>
            </a:r>
            <a:br>
              <a:rPr lang="en-US" dirty="0" smtClean="0"/>
            </a:br>
            <a:r>
              <a:rPr lang="en-US" dirty="0" smtClean="0">
                <a:solidFill>
                  <a:srgbClr val="FFC000"/>
                </a:solidFill>
              </a:rPr>
              <a:t>Not if there is no cable restraint at feed-through</a:t>
            </a:r>
          </a:p>
          <a:p>
            <a:pPr lvl="1"/>
            <a:r>
              <a:rPr lang="en-US" dirty="0" smtClean="0"/>
              <a:t>Can cable restraint be added to this design concept? </a:t>
            </a:r>
            <a:r>
              <a:rPr lang="en-US" dirty="0" smtClean="0">
                <a:solidFill>
                  <a:srgbClr val="FFC000"/>
                </a:solidFill>
              </a:rPr>
              <a:t>Likely yes, but no design or concept in hand</a:t>
            </a:r>
            <a:endParaRPr lang="en-US" dirty="0" smtClean="0">
              <a:solidFill>
                <a:srgbClr val="FFC000"/>
              </a:solidFill>
            </a:endParaRPr>
          </a:p>
          <a:p>
            <a:pPr lvl="1"/>
            <a:r>
              <a:rPr lang="en-US" dirty="0" smtClean="0"/>
              <a:t>Limits the positioning of the BSC Cleanroom – is this OK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dirty="0" smtClean="0">
                <a:solidFill>
                  <a:srgbClr val="FFC000"/>
                </a:solidFill>
              </a:rPr>
              <a:t>Don’t know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G1200110-v3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B5E0-C546-4A2E-82EA-37405B0D9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 of Modified, Alternative BSC Cable Tray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Is the alternative proposal an attempt to solve any problem(s) with the baseline design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Not really. Confusion about what the baseline design is. Follow-up actions: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Revise BSC </a:t>
            </a:r>
            <a:r>
              <a:rPr lang="en-US" dirty="0" smtClean="0">
                <a:solidFill>
                  <a:srgbClr val="FF0000"/>
                </a:solidFill>
              </a:rPr>
              <a:t>tray drawing set (D1100430) to indicate final design, as implemented at LHO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Complete the drawings specifically for LLO (don’t rely upon LHO versions) and cite minimum tray size &amp; point to BSC tray drawing set (D1100430)</a:t>
            </a:r>
          </a:p>
          <a:p>
            <a:r>
              <a:rPr lang="en-US" dirty="0" smtClean="0"/>
              <a:t>Are </a:t>
            </a:r>
            <a:r>
              <a:rPr lang="en-US" dirty="0" smtClean="0"/>
              <a:t>there any significant risks with the baseline design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No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/>
              <a:t>We need a decision now (can’t wait for additional evaluation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Decision is to proceed with the baseline design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G1200110-v3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B5E0-C546-4A2E-82EA-37405B0D9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BSC Cable Tray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4958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Design calls for wire frame tray cut in sections, supported from the welded stiffener ring (just below the electrical feed-through ports) via custom machined brackets</a:t>
            </a:r>
          </a:p>
          <a:p>
            <a:r>
              <a:rPr lang="en-US" dirty="0" smtClean="0"/>
              <a:t>Tray sides are cut away in front of feed-</a:t>
            </a:r>
            <a:r>
              <a:rPr lang="en-US" dirty="0" err="1" smtClean="0"/>
              <a:t>throughs</a:t>
            </a:r>
            <a:endParaRPr lang="en-US" dirty="0" smtClean="0"/>
          </a:p>
          <a:p>
            <a:r>
              <a:rPr lang="en-US" dirty="0" smtClean="0"/>
              <a:t>Tray proximity to feed-</a:t>
            </a:r>
            <a:r>
              <a:rPr lang="en-US" dirty="0" err="1" smtClean="0"/>
              <a:t>throughs</a:t>
            </a:r>
            <a:r>
              <a:rPr lang="en-US" dirty="0" smtClean="0"/>
              <a:t> provides strain relief (cable weight does not hang from the connector as in </a:t>
            </a:r>
            <a:r>
              <a:rPr lang="en-US" dirty="0" err="1" smtClean="0"/>
              <a:t>iLIGO</a:t>
            </a:r>
            <a:r>
              <a:rPr lang="en-US" dirty="0" smtClean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3441859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52800"/>
            <a:ext cx="3570638" cy="343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09719" y="4953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D1100024-v2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211085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D1100430-v1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G1200110-v3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B5E0-C546-4A2E-82EA-37405B0D9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9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BSC Cable Tray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8768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Implementation at LHO on WBSC8 and WBSC6 uses a mix of custom machined brackets and use of off-the-shelf hardware</a:t>
            </a:r>
          </a:p>
          <a:p>
            <a:r>
              <a:rPr lang="en-US" dirty="0" smtClean="0"/>
              <a:t>Design approach is flexible enough to accommodate chamber-to-chamber differences, e.g. annulus ion plumbing interference</a:t>
            </a:r>
          </a:p>
          <a:p>
            <a:r>
              <a:rPr lang="en-US" dirty="0" smtClean="0"/>
              <a:t>Found location for SEI CPS Demodulation modules on extended tray supports just outboard of tray </a:t>
            </a:r>
            <a:r>
              <a:rPr lang="en-US" dirty="0" smtClean="0">
                <a:solidFill>
                  <a:srgbClr val="FFC000"/>
                </a:solidFill>
              </a:rPr>
              <a:t>(photo would help)</a:t>
            </a:r>
          </a:p>
          <a:p>
            <a:r>
              <a:rPr lang="en-US" dirty="0" smtClean="0"/>
              <a:t>LHO experience?</a:t>
            </a:r>
          </a:p>
          <a:p>
            <a:pPr lvl="1"/>
            <a:r>
              <a:rPr lang="en-US" dirty="0" smtClean="0"/>
              <a:t>Any problems</a:t>
            </a:r>
            <a:r>
              <a:rPr lang="en-US" dirty="0" smtClean="0"/>
              <a:t>? </a:t>
            </a:r>
            <a:r>
              <a:rPr lang="en-US" dirty="0" smtClean="0">
                <a:solidFill>
                  <a:srgbClr val="FFC000"/>
                </a:solidFill>
              </a:rPr>
              <a:t>No</a:t>
            </a:r>
            <a:endParaRPr lang="en-US" dirty="0" smtClean="0">
              <a:solidFill>
                <a:srgbClr val="FFC000"/>
              </a:solidFill>
            </a:endParaRPr>
          </a:p>
          <a:p>
            <a:pPr lvl="1"/>
            <a:r>
              <a:rPr lang="en-US" dirty="0" smtClean="0"/>
              <a:t>Adequate capacity</a:t>
            </a:r>
            <a:r>
              <a:rPr lang="en-US" dirty="0" smtClean="0"/>
              <a:t>? </a:t>
            </a:r>
            <a:r>
              <a:rPr lang="en-US" dirty="0" smtClean="0">
                <a:solidFill>
                  <a:srgbClr val="FFC000"/>
                </a:solidFill>
              </a:rPr>
              <a:t>Yes</a:t>
            </a:r>
            <a:endParaRPr lang="en-US" dirty="0" smtClean="0">
              <a:solidFill>
                <a:srgbClr val="FFC000"/>
              </a:solidFill>
            </a:endParaRPr>
          </a:p>
          <a:p>
            <a:pPr lvl="1"/>
            <a:r>
              <a:rPr lang="en-US" dirty="0" smtClean="0"/>
              <a:t>Difficulties implementing</a:t>
            </a:r>
            <a:r>
              <a:rPr lang="en-US" dirty="0" smtClean="0"/>
              <a:t>? </a:t>
            </a:r>
            <a:r>
              <a:rPr lang="en-US" dirty="0" smtClean="0">
                <a:solidFill>
                  <a:srgbClr val="FFC000"/>
                </a:solidFill>
              </a:rPr>
              <a:t>No</a:t>
            </a:r>
          </a:p>
          <a:p>
            <a:pPr lvl="1"/>
            <a:r>
              <a:rPr lang="en-US" dirty="0" smtClean="0"/>
              <a:t>Difficulty replacing </a:t>
            </a:r>
            <a:r>
              <a:rPr lang="en-US" dirty="0" err="1" smtClean="0"/>
              <a:t>conflat</a:t>
            </a:r>
            <a:r>
              <a:rPr lang="en-US" dirty="0" smtClean="0"/>
              <a:t> flange feed-</a:t>
            </a:r>
            <a:r>
              <a:rPr lang="en-US" dirty="0" err="1" smtClean="0"/>
              <a:t>throughs</a:t>
            </a:r>
            <a:r>
              <a:rPr lang="en-US" dirty="0" smtClean="0"/>
              <a:t> with tray in place? </a:t>
            </a:r>
            <a:r>
              <a:rPr lang="en-US" dirty="0" smtClean="0">
                <a:solidFill>
                  <a:srgbClr val="FFC000"/>
                </a:solidFill>
              </a:rPr>
              <a:t>No</a:t>
            </a:r>
          </a:p>
          <a:p>
            <a:pPr lvl="1"/>
            <a:r>
              <a:rPr lang="en-US" dirty="0" smtClean="0"/>
              <a:t>Difficulty removing BSC chamber door with the engine hoist? </a:t>
            </a:r>
            <a:r>
              <a:rPr lang="en-US" dirty="0" smtClean="0">
                <a:solidFill>
                  <a:srgbClr val="FFC000"/>
                </a:solidFill>
              </a:rPr>
              <a:t>No, but the engine hoist end was modified.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1219200"/>
            <a:ext cx="18288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19200"/>
            <a:ext cx="1733550" cy="231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733800"/>
            <a:ext cx="2343150" cy="31242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G1200110-v3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B5E0-C546-4A2E-82EA-37405B0D9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BSC Cable Tray Design proposed by LLO Staff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G1200110-v3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B5E0-C546-4A2E-82EA-37405B0D980D}" type="slidenum">
              <a:rPr lang="en-US" smtClean="0"/>
              <a:t>4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31583"/>
            <a:ext cx="7086600" cy="504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30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Alternative BSC Cable Tray Design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524000"/>
            <a:ext cx="8134350" cy="498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G1200110-v3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B5E0-C546-4A2E-82EA-37405B0D9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5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Alternative BSC Cable Tray Design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917" y="1524001"/>
            <a:ext cx="5800375" cy="510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G1200110-v3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B5E0-C546-4A2E-82EA-37405B0D9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Alternative BSC Cable Tray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Easier installation</a:t>
            </a:r>
          </a:p>
          <a:p>
            <a:pPr lvl="1"/>
            <a:r>
              <a:rPr lang="en-US" dirty="0" smtClean="0"/>
              <a:t>Easier access to the feed-</a:t>
            </a:r>
            <a:r>
              <a:rPr lang="en-US" dirty="0" err="1" smtClean="0"/>
              <a:t>throughs</a:t>
            </a:r>
            <a:endParaRPr lang="en-US" dirty="0" smtClean="0"/>
          </a:p>
          <a:p>
            <a:pPr lvl="1"/>
            <a:r>
              <a:rPr lang="en-US" dirty="0" smtClean="0"/>
              <a:t>Easier to route cable?</a:t>
            </a:r>
          </a:p>
          <a:p>
            <a:pPr lvl="1"/>
            <a:r>
              <a:rPr lang="en-US" dirty="0" smtClean="0"/>
              <a:t>Easier to clean (will we ever clean the cable/tray?)</a:t>
            </a:r>
          </a:p>
          <a:p>
            <a:pPr lvl="1"/>
            <a:r>
              <a:rPr lang="en-US" dirty="0" smtClean="0"/>
              <a:t>When cabling is disturbed, the accumulated particulates which will shower down are further from BSC door</a:t>
            </a:r>
          </a:p>
          <a:p>
            <a:pPr lvl="1"/>
            <a:r>
              <a:rPr lang="en-US" dirty="0" smtClean="0"/>
              <a:t>Less expensive (</a:t>
            </a:r>
            <a:r>
              <a:rPr lang="en-US" dirty="0" err="1" smtClean="0"/>
              <a:t>iff</a:t>
            </a:r>
            <a:r>
              <a:rPr lang="en-US" dirty="0" smtClean="0"/>
              <a:t> we can re-use </a:t>
            </a:r>
            <a:r>
              <a:rPr lang="en-US" dirty="0" err="1" smtClean="0"/>
              <a:t>iLIGO</a:t>
            </a:r>
            <a:r>
              <a:rPr lang="en-US" dirty="0" smtClean="0"/>
              <a:t> tray)</a:t>
            </a:r>
          </a:p>
          <a:p>
            <a:pPr lvl="1"/>
            <a:r>
              <a:rPr lang="en-US" dirty="0" smtClean="0"/>
              <a:t>Potentially allows for greater cable tray capacity (assuming no interference with Cleanroom or Work Platform, etc.)</a:t>
            </a:r>
          </a:p>
          <a:p>
            <a:r>
              <a:rPr lang="en-US" dirty="0" smtClean="0"/>
              <a:t>Cons</a:t>
            </a:r>
            <a:endParaRPr lang="en-US" dirty="0" smtClean="0"/>
          </a:p>
          <a:p>
            <a:pPr lvl="1"/>
            <a:r>
              <a:rPr lang="en-US" dirty="0" smtClean="0"/>
              <a:t>No cable restraint</a:t>
            </a:r>
          </a:p>
          <a:p>
            <a:pPr lvl="1"/>
            <a:r>
              <a:rPr lang="en-US" dirty="0" smtClean="0"/>
              <a:t>3 to 4 </a:t>
            </a:r>
            <a:r>
              <a:rPr lang="en-US" dirty="0" err="1" smtClean="0"/>
              <a:t>ft</a:t>
            </a:r>
            <a:r>
              <a:rPr lang="en-US" dirty="0" smtClean="0"/>
              <a:t> long unsupported cable lengths from feed-through to tray</a:t>
            </a:r>
          </a:p>
          <a:p>
            <a:pPr lvl="1"/>
            <a:r>
              <a:rPr lang="en-US" dirty="0" smtClean="0"/>
              <a:t>Limits the positioning of the BSC Cleanroom – OK?</a:t>
            </a:r>
          </a:p>
          <a:p>
            <a:pPr lvl="1"/>
            <a:r>
              <a:rPr lang="en-US" dirty="0" smtClean="0"/>
              <a:t>Interferes with Work Platform </a:t>
            </a:r>
            <a:r>
              <a:rPr lang="en-US" dirty="0" smtClean="0">
                <a:sym typeface="Wingdings" pitchFamily="2" charset="2"/>
              </a:rPr>
              <a:t> Fatal Flaw, but see possible modifications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Interferes with BSC Cleanroom corner braces  Fatal Flaw, but see possible modification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Unsupported tray length likely too long  but see possible </a:t>
            </a:r>
            <a:r>
              <a:rPr lang="en-US" dirty="0" smtClean="0">
                <a:sym typeface="Wingdings" pitchFamily="2" charset="2"/>
              </a:rPr>
              <a:t>modification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Adds significant mass to HEPI support piers which effect dynamics  potentially fatal flaw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G1200110-v3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B5E0-C546-4A2E-82EA-37405B0D9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Interference with Work Platform</a:t>
            </a:r>
            <a:br>
              <a:rPr lang="en-US" dirty="0" smtClean="0"/>
            </a:br>
            <a:r>
              <a:rPr lang="en-US" dirty="0" smtClean="0"/>
              <a:t>(D1001990)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87015"/>
            <a:ext cx="6851216" cy="511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3286125"/>
            <a:ext cx="2320174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38913" y="6248400"/>
            <a:ext cx="214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CROSS-SECTION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G1200110-v3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B5E0-C546-4A2E-82EA-37405B0D9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Lower the tray to avoid interference with Work Platform?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G1200110-v3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B5E0-C546-4A2E-82EA-37405B0D980D}" type="slidenum">
              <a:rPr lang="en-US" smtClean="0"/>
              <a:t>9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81842"/>
            <a:ext cx="7924800" cy="506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92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629</Words>
  <Application>Microsoft Office PowerPoint</Application>
  <PresentationFormat>On-screen Show (4:3)</PresentationFormat>
  <Paragraphs>87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BSC Cable Trays … again:</vt:lpstr>
      <vt:lpstr>Baseline BSC Cable Tray Design</vt:lpstr>
      <vt:lpstr>Baseline BSC Cable Tray Design</vt:lpstr>
      <vt:lpstr>Alternative BSC Cable Tray Design proposed by LLO Staff</vt:lpstr>
      <vt:lpstr>Alternative BSC Cable Tray Design</vt:lpstr>
      <vt:lpstr>Alternative BSC Cable Tray Design</vt:lpstr>
      <vt:lpstr>Alternative BSC Cable Tray Design</vt:lpstr>
      <vt:lpstr>Interference with Work Platform (D1001990)</vt:lpstr>
      <vt:lpstr>Lower the tray to avoid interference with Work Platform?</vt:lpstr>
      <vt:lpstr>Reduce Unsupported Tray Length</vt:lpstr>
      <vt:lpstr>Cable Lengths OK?</vt:lpstr>
      <vt:lpstr>Modified, Alternative BSC Cable Tray Design</vt:lpstr>
      <vt:lpstr>Evaluation of Modified, Alternative BSC Cable Tray Design</vt:lpstr>
    </vt:vector>
  </TitlesOfParts>
  <Company>Caltech, PMA, LIGO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BSC Cable Trays … again:</dc:title>
  <dc:creator>Dennis Coyne</dc:creator>
  <cp:lastModifiedBy>Dennis Coyne</cp:lastModifiedBy>
  <cp:revision>38</cp:revision>
  <cp:lastPrinted>2012-02-22T22:02:50Z</cp:lastPrinted>
  <dcterms:created xsi:type="dcterms:W3CDTF">2012-02-22T05:23:20Z</dcterms:created>
  <dcterms:modified xsi:type="dcterms:W3CDTF">2012-02-22T22:03:13Z</dcterms:modified>
</cp:coreProperties>
</file>