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2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FF66FF"/>
    <a:srgbClr val="66FF33"/>
    <a:srgbClr val="00CC99"/>
    <a:srgbClr val="6666FF"/>
    <a:srgbClr val="F8EDEC"/>
    <a:srgbClr val="DDDDDD"/>
    <a:srgbClr val="B5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115" autoAdjust="0"/>
  </p:normalViewPr>
  <p:slideViewPr>
    <p:cSldViewPr snapToGrid="0">
      <p:cViewPr varScale="1">
        <p:scale>
          <a:sx n="79" d="100"/>
          <a:sy n="79" d="100"/>
        </p:scale>
        <p:origin x="-1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08"/>
    </p:cViewPr>
  </p:outlineViewPr>
  <p:notesTextViewPr>
    <p:cViewPr>
      <p:scale>
        <a:sx n="100" d="100"/>
        <a:sy n="100" d="100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BB079C-E74D-49C7-A01C-7857F2657DEA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D15599-D379-4F06-BD88-E8D51FF7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0F81-410F-45E9-AD41-F8845AB49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726386" y="274638"/>
            <a:ext cx="6960413" cy="4056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3762-B182-433F-A460-7DCA51F9F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25613" y="274638"/>
            <a:ext cx="69611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69088"/>
            <a:ext cx="1273175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2963" y="6650038"/>
            <a:ext cx="669925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ADA94A-6BC6-4806-A7E4-FA082E5A4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0" name="Object 14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5" imgW="4409524" imgH="3219899" progId="MSPhotoEd.3">
                  <p:embed/>
                </p:oleObj>
              </mc:Choice>
              <mc:Fallback>
                <p:oleObj name="Photo Editor Photo" r:id="rId5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676275"/>
            <a:ext cx="9132888" cy="38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cgi-bin/private/DocDB/ShowDocument?docid=70335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cgi-bin/private/DocDB/ShowDocument?docid=703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50.113.112.61/ligo/delivered_docs/kepco/test_data/page53.html" TargetMode="External"/><Relationship Id="rId2" Type="http://schemas.openxmlformats.org/officeDocument/2006/relationships/hyperlink" Target="http://50.113.112.61/ligo/delivered_docs/kepco/test_data/page3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50.113.112.61/ligo/delivered_docs/kepco/test_data/page51.html" TargetMode="External"/><Relationship Id="rId4" Type="http://schemas.openxmlformats.org/officeDocument/2006/relationships/hyperlink" Target="http://50.113.112.61/ligo/delivered_docs/kepco/test_data/page50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DC Power Supply Acceptance Noise Testing</a:t>
            </a:r>
            <a:endParaRPr lang="en-US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following slide is a plot of all the measurements taken from Rich Abbott</a:t>
            </a:r>
            <a:r>
              <a:rPr lang="en-US" altLang="en-US" dirty="0" smtClean="0"/>
              <a:t>’</a:t>
            </a:r>
            <a:r>
              <a:rPr lang="en-US" dirty="0" smtClean="0"/>
              <a:t>s excel file, on unit H210618 converted to </a:t>
            </a:r>
            <a:r>
              <a:rPr lang="en-US" dirty="0" err="1" smtClean="0"/>
              <a:t>Vrms</a:t>
            </a:r>
            <a:r>
              <a:rPr lang="en-US" dirty="0" smtClean="0"/>
              <a:t>/</a:t>
            </a:r>
            <a:r>
              <a:rPr lang="en-US" dirty="0" err="1" smtClean="0"/>
              <a:t>rtHz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per </a:t>
            </a:r>
            <a:r>
              <a:rPr lang="en-US" dirty="0" smtClean="0">
                <a:hlinkClick r:id="rId2"/>
              </a:rPr>
              <a:t>T1100478</a:t>
            </a:r>
            <a:r>
              <a:rPr lang="en-US" dirty="0" smtClean="0"/>
              <a:t>; </a:t>
            </a:r>
            <a:r>
              <a:rPr lang="en-US" altLang="en-US" sz="2200" b="1" dirty="0" smtClean="0"/>
              <a:t>“</a:t>
            </a:r>
            <a:r>
              <a:rPr lang="en-US" altLang="ja-JP" b="1" dirty="0" smtClean="0"/>
              <a:t>Acceptance Testing of aLIGO DC Power Supplies</a:t>
            </a:r>
            <a:r>
              <a:rPr lang="en-US" altLang="en-US" b="1" dirty="0" smtClean="0"/>
              <a:t>”</a:t>
            </a:r>
            <a:endParaRPr lang="en-US" altLang="ja-JP" b="1" dirty="0" smtClean="0"/>
          </a:p>
          <a:p>
            <a:r>
              <a:rPr lang="en-US" dirty="0" smtClean="0"/>
              <a:t>The 25V 12A plot is the one we use as the </a:t>
            </a:r>
            <a:r>
              <a:rPr lang="en-US" altLang="en-US" dirty="0" smtClean="0"/>
              <a:t>‘</a:t>
            </a:r>
            <a:r>
              <a:rPr lang="en-US" dirty="0" smtClean="0"/>
              <a:t>Reference</a:t>
            </a:r>
            <a:r>
              <a:rPr lang="en-US" altLang="en-US" dirty="0" smtClean="0"/>
              <a:t>’</a:t>
            </a:r>
            <a:r>
              <a:rPr lang="en-US" dirty="0" smtClean="0"/>
              <a:t> in our comparison plots.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H236397</a:t>
            </a:r>
            <a:endParaRPr lang="en-US" dirty="0" smtClean="0"/>
          </a:p>
        </p:txBody>
      </p:sp>
      <p:pic>
        <p:nvPicPr>
          <p:cNvPr id="6" name="Picture 1" descr="SN236397-Noise_T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-7620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84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H236398</a:t>
            </a:r>
            <a:endParaRPr lang="en-US" dirty="0" smtClean="0"/>
          </a:p>
        </p:txBody>
      </p:sp>
      <p:pic>
        <p:nvPicPr>
          <p:cNvPr id="6" name="Picture 1" descr="SN236398-Noise_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-7620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7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H236400</a:t>
            </a:r>
            <a:endParaRPr lang="en-US" dirty="0" smtClean="0"/>
          </a:p>
        </p:txBody>
      </p:sp>
      <p:pic>
        <p:nvPicPr>
          <p:cNvPr id="7" name="Picture 1" descr="SN236400-Noise_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-7620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7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H236401</a:t>
            </a:r>
            <a:endParaRPr lang="en-US" dirty="0" smtClean="0"/>
          </a:p>
        </p:txBody>
      </p:sp>
      <p:pic>
        <p:nvPicPr>
          <p:cNvPr id="7" name="Picture 7" descr="SN236401-Noise_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Summary</a:t>
            </a:r>
            <a:endParaRPr 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charset="0"/>
              <a:buChar char="l"/>
              <a:defRPr/>
            </a:pPr>
            <a:r>
              <a:rPr lang="en-US" dirty="0" smtClean="0"/>
              <a:t>The difference in noise measured, for example at 10 Hz, between the reference and actual at 25V and 12.5A varies between 0.3 x 10^-6Vrms (SN H236400) and 5.5 x 10^-6Vrms (SN H236398).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/>
              <a:t>This difference may be due to different environmental noise, or the use of different loads at the </a:t>
            </a:r>
            <a:r>
              <a:rPr lang="en-US" dirty="0" err="1" smtClean="0"/>
              <a:t>Kepco</a:t>
            </a:r>
            <a:r>
              <a:rPr lang="en-US" dirty="0" smtClean="0"/>
              <a:t> factory vs. here at LLO.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/>
              <a:t>Based on these observations, we propose that we choose the local reference measurement as a guideline for acceptance.  (Note that the guideline shown on all of our measurements presented here is still the measurement made at KEPCO.)</a:t>
            </a:r>
          </a:p>
        </p:txBody>
      </p:sp>
    </p:spTree>
    <p:extLst>
      <p:ext uri="{BB962C8B-B14F-4D97-AF65-F5344CB8AC3E}">
        <p14:creationId xmlns:p14="http://schemas.microsoft.com/office/powerpoint/2010/main" val="63057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H210618 Plots from KEPCO Trip</a:t>
            </a:r>
            <a:endParaRPr lang="en-US" dirty="0" smtClean="0"/>
          </a:p>
        </p:txBody>
      </p:sp>
      <p:pic>
        <p:nvPicPr>
          <p:cNvPr id="7" name="Picture 1" descr="DCPS_reference_pl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DC Power Supply Plots from KEPCO Trip</a:t>
            </a:r>
            <a:endParaRPr lang="en-US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459992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The following slide is a plot of new measurements taken on unit H210618 with our current test setup.</a:t>
            </a:r>
          </a:p>
          <a:p>
            <a:r>
              <a:rPr lang="en-US" sz="2200" dirty="0" smtClean="0"/>
              <a:t>This is the same unit used for evaluation at </a:t>
            </a:r>
            <a:r>
              <a:rPr lang="en-US" sz="2200" dirty="0" err="1" smtClean="0"/>
              <a:t>Kepco</a:t>
            </a:r>
            <a:r>
              <a:rPr lang="en-US" sz="2200" dirty="0" smtClean="0"/>
              <a:t> for the measurements performed by Rich Abbott and David </a:t>
            </a:r>
            <a:r>
              <a:rPr lang="en-US" sz="2200" dirty="0" err="1" smtClean="0"/>
              <a:t>Kinzel</a:t>
            </a:r>
            <a:r>
              <a:rPr lang="en-US" sz="2200" dirty="0" smtClean="0"/>
              <a:t>.</a:t>
            </a:r>
          </a:p>
          <a:p>
            <a:pPr lvl="1"/>
            <a:r>
              <a:rPr lang="en-US" dirty="0" smtClean="0"/>
              <a:t>As per </a:t>
            </a:r>
            <a:r>
              <a:rPr lang="en-US" dirty="0" smtClean="0">
                <a:hlinkClick r:id="rId2"/>
              </a:rPr>
              <a:t>T1100478</a:t>
            </a:r>
            <a:r>
              <a:rPr lang="en-US" dirty="0" smtClean="0"/>
              <a:t>; </a:t>
            </a:r>
            <a:r>
              <a:rPr lang="en-US" altLang="en-US" sz="2200" b="1" dirty="0" smtClean="0"/>
              <a:t>“</a:t>
            </a:r>
            <a:r>
              <a:rPr lang="en-US" altLang="ja-JP" b="1" dirty="0" smtClean="0"/>
              <a:t>Acceptance Testing of aLIGO DC Power Supplies</a:t>
            </a:r>
            <a:r>
              <a:rPr lang="en-US" altLang="en-US" b="1" dirty="0" smtClean="0"/>
              <a:t>”</a:t>
            </a:r>
            <a:endParaRPr lang="en-US" altLang="ja-JP" b="1" dirty="0" smtClean="0"/>
          </a:p>
          <a:p>
            <a:r>
              <a:rPr lang="en-US" sz="2200" dirty="0" smtClean="0"/>
              <a:t>This plot shows the difference in noise due to our testing setup compared to the measurements taken at </a:t>
            </a:r>
            <a:r>
              <a:rPr lang="en-US" sz="2200" dirty="0" err="1" smtClean="0"/>
              <a:t>Kepco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subsequent plot is 3 consecutive measurements plotted together to show the consistency of the measurements.</a:t>
            </a:r>
          </a:p>
        </p:txBody>
      </p:sp>
    </p:spTree>
    <p:extLst>
      <p:ext uri="{BB962C8B-B14F-4D97-AF65-F5344CB8AC3E}">
        <p14:creationId xmlns:p14="http://schemas.microsoft.com/office/powerpoint/2010/main" val="302329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H210618 on LLO Equipment</a:t>
            </a:r>
            <a:endParaRPr lang="en-US" dirty="0" smtClean="0"/>
          </a:p>
        </p:txBody>
      </p:sp>
      <p:pic>
        <p:nvPicPr>
          <p:cNvPr id="6" name="Picture 1" descr="SN210618-Noise_Te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8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H210618 Consistency Plot </a:t>
            </a:r>
            <a:endParaRPr lang="en-US" dirty="0" smtClean="0"/>
          </a:p>
        </p:txBody>
      </p:sp>
      <p:pic>
        <p:nvPicPr>
          <p:cNvPr id="7" name="Picture 1" descr="SN210618-Noise_Test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6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H210618 Consistency Plot </a:t>
            </a:r>
            <a:endParaRPr 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following slides show the comparison plots generated by the automated scripts for a sample of DC Power supplies:</a:t>
            </a:r>
          </a:p>
          <a:p>
            <a:r>
              <a:rPr lang="en-US" dirty="0" smtClean="0"/>
              <a:t>The power supplies are connected to a 2 ohm 600 watt load.</a:t>
            </a:r>
          </a:p>
          <a:p>
            <a:r>
              <a:rPr lang="en-US" dirty="0" smtClean="0"/>
              <a:t>Steven </a:t>
            </a:r>
            <a:r>
              <a:rPr lang="en-US" dirty="0" err="1" smtClean="0"/>
              <a:t>Petree</a:t>
            </a:r>
            <a:r>
              <a:rPr lang="en-US" dirty="0" smtClean="0"/>
              <a:t> has compiled the following notes: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Here are my notes on</a:t>
            </a:r>
            <a:r>
              <a:rPr lang="en-US" sz="1600" dirty="0" smtClean="0">
                <a:solidFill>
                  <a:srgbClr val="008000"/>
                </a:solidFill>
                <a:hlinkClick r:id="rId2"/>
              </a:rPr>
              <a:t> instructions</a:t>
            </a:r>
            <a:r>
              <a:rPr lang="en-US" sz="1600" dirty="0" smtClean="0">
                <a:solidFill>
                  <a:srgbClr val="008000"/>
                </a:solidFill>
              </a:rPr>
              <a:t> for testing the supplies.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Here is my </a:t>
            </a:r>
            <a:r>
              <a:rPr lang="en-US" sz="1600" dirty="0" smtClean="0">
                <a:solidFill>
                  <a:srgbClr val="008000"/>
                </a:solidFill>
                <a:hlinkClick r:id="rId3"/>
              </a:rPr>
              <a:t>summary</a:t>
            </a:r>
            <a:r>
              <a:rPr lang="en-US" sz="1600" dirty="0" smtClean="0">
                <a:solidFill>
                  <a:srgbClr val="008000"/>
                </a:solidFill>
              </a:rPr>
              <a:t> of the current test status of the supplies.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This page is a </a:t>
            </a:r>
            <a:r>
              <a:rPr lang="en-US" sz="1600" dirty="0" smtClean="0">
                <a:solidFill>
                  <a:srgbClr val="008000"/>
                </a:solidFill>
                <a:hlinkClick r:id="rId4"/>
              </a:rPr>
              <a:t>collection</a:t>
            </a:r>
            <a:r>
              <a:rPr lang="en-US" sz="1600" dirty="0" smtClean="0">
                <a:solidFill>
                  <a:srgbClr val="008000"/>
                </a:solidFill>
              </a:rPr>
              <a:t> of the Noise Comparison plots.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This page is a </a:t>
            </a:r>
            <a:r>
              <a:rPr lang="en-US" sz="1600" dirty="0" smtClean="0">
                <a:solidFill>
                  <a:srgbClr val="008000"/>
                </a:solidFill>
                <a:hlinkClick r:id="rId5"/>
              </a:rPr>
              <a:t>collection</a:t>
            </a:r>
            <a:r>
              <a:rPr lang="en-US" sz="1600" dirty="0" smtClean="0">
                <a:solidFill>
                  <a:srgbClr val="008000"/>
                </a:solidFill>
              </a:rPr>
              <a:t> of the Monitor plots.</a:t>
            </a:r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9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H236392</a:t>
            </a:r>
            <a:endParaRPr lang="en-US" dirty="0" smtClean="0"/>
          </a:p>
        </p:txBody>
      </p:sp>
      <p:pic>
        <p:nvPicPr>
          <p:cNvPr id="7" name="Picture 1" descr="SN236392-Noise_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2331" y="-753268"/>
            <a:ext cx="48593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9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H236393</a:t>
            </a:r>
            <a:endParaRPr lang="en-US" dirty="0" smtClean="0"/>
          </a:p>
        </p:txBody>
      </p:sp>
      <p:pic>
        <p:nvPicPr>
          <p:cNvPr id="6" name="Picture 1" descr="SN236393-Noise_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-7620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7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LIGO-G1200043-V3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ACC53-2C79-4030-A300-E352386AD1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25613" y="274638"/>
            <a:ext cx="6961187" cy="406400"/>
          </a:xfrm>
        </p:spPr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Serial Number H236394</a:t>
            </a:r>
            <a:endParaRPr lang="en-US" dirty="0" smtClean="0"/>
          </a:p>
        </p:txBody>
      </p:sp>
      <p:pic>
        <p:nvPicPr>
          <p:cNvPr id="6" name="Picture 1" descr="SN236394-Noise_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3600" y="-7620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97900"/>
      </p:ext>
    </p:extLst>
  </p:cSld>
  <p:clrMapOvr>
    <a:masterClrMapping/>
  </p:clrMapOvr>
</p:sld>
</file>

<file path=ppt/theme/theme1.xml><?xml version="1.0" encoding="utf-8"?>
<a:theme xmlns:a="http://schemas.openxmlformats.org/drawingml/2006/main" name="LIGO-d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3175">
          <a:solidFill>
            <a:schemeClr val="tx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24299</TotalTime>
  <Words>387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LIGO-dlk</vt:lpstr>
      <vt:lpstr>Photo Editor Photo</vt:lpstr>
      <vt:lpstr>DC Power Supply Acceptance Noise Testing</vt:lpstr>
      <vt:lpstr>Serial Number H210618 Plots from KEPCO Trip</vt:lpstr>
      <vt:lpstr>DC Power Supply Plots from KEPCO Trip</vt:lpstr>
      <vt:lpstr>Serial Number H210618 on LLO Equipment</vt:lpstr>
      <vt:lpstr>Serial Number H210618 Consistency Plot </vt:lpstr>
      <vt:lpstr>Serial Number H210618 Consistency Plot </vt:lpstr>
      <vt:lpstr>Serial Number H236392</vt:lpstr>
      <vt:lpstr>Serial Number H236393</vt:lpstr>
      <vt:lpstr>Serial Number H236394</vt:lpstr>
      <vt:lpstr>Serial Number H236397</vt:lpstr>
      <vt:lpstr>Serial Number H236398</vt:lpstr>
      <vt:lpstr>Serial Number H236400</vt:lpstr>
      <vt:lpstr>Serial Number H236401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 Subsystem – Rack L1-PEM-01</dc:title>
  <dc:creator>David L Kinzel</dc:creator>
  <cp:lastModifiedBy>David Kinzel</cp:lastModifiedBy>
  <cp:revision>66</cp:revision>
  <dcterms:created xsi:type="dcterms:W3CDTF">2010-05-25T18:49:00Z</dcterms:created>
  <dcterms:modified xsi:type="dcterms:W3CDTF">2012-01-25T16:52:59Z</dcterms:modified>
</cp:coreProperties>
</file>