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7" r:id="rId2"/>
    <p:sldId id="299" r:id="rId3"/>
    <p:sldId id="316" r:id="rId4"/>
    <p:sldId id="301" r:id="rId5"/>
    <p:sldId id="300" r:id="rId6"/>
    <p:sldId id="321" r:id="rId7"/>
    <p:sldId id="317" r:id="rId8"/>
    <p:sldId id="318" r:id="rId9"/>
    <p:sldId id="304" r:id="rId10"/>
    <p:sldId id="305" r:id="rId11"/>
    <p:sldId id="302" r:id="rId12"/>
    <p:sldId id="303" r:id="rId13"/>
    <p:sldId id="312" r:id="rId14"/>
    <p:sldId id="310" r:id="rId15"/>
    <p:sldId id="322" r:id="rId16"/>
    <p:sldId id="323" r:id="rId17"/>
    <p:sldId id="319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F11"/>
    <a:srgbClr val="FC950C"/>
    <a:srgbClr val="CC9900"/>
    <a:srgbClr val="CCFFCC"/>
    <a:srgbClr val="FFCCCC"/>
    <a:srgbClr val="FAFEA0"/>
    <a:srgbClr val="FF3399"/>
    <a:srgbClr val="FF0D0D"/>
    <a:srgbClr val="66003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972" autoAdjust="0"/>
    <p:restoredTop sz="94600" autoAdjust="0"/>
  </p:normalViewPr>
  <p:slideViewPr>
    <p:cSldViewPr>
      <p:cViewPr>
        <p:scale>
          <a:sx n="125" d="100"/>
          <a:sy n="125" d="100"/>
        </p:scale>
        <p:origin x="-122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480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LIGO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8F882-D821-40A3-B638-D74376809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2000" y="6322791"/>
            <a:ext cx="7572586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tx2"/>
                </a:solidFill>
                <a:latin typeface="Helvetica" pitchFamily="34" charset="0"/>
              </a:rPr>
              <a:t>G1200005-v1</a:t>
            </a:r>
            <a:r>
              <a:rPr lang="en-US" sz="1400" b="0" i="0" dirty="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29698" name="Photo Editor Photo" r:id="rId3" imgW="4409524" imgH="3219899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5386-DB31-420F-A707-31D9D0A03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LIGO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D50B-DB24-4C2F-9DB1-EB670D926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CBE1-1733-413A-B081-8D4AB42E8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1517-D78C-4D5C-9F03-D90503E4A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E38F8-BF83-4DD3-9D11-0BBE353BB819}" type="datetimeFigureOut">
              <a:rPr lang="en-US" smtClean="0"/>
              <a:pPr>
                <a:defRPr/>
              </a:pPr>
              <a:t>1/4/2012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47D6B2-A814-404E-BE50-861C400244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D27E8-EC2F-4DCC-A9A2-26A51F4CE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D9BAE43-33BA-4F3B-AB00-8B9E3616B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322791"/>
            <a:ext cx="6649256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tx2"/>
                </a:solidFill>
                <a:latin typeface="Helvetica" pitchFamily="34" charset="0"/>
              </a:rPr>
              <a:t>G1200005-v1</a:t>
            </a:r>
            <a:r>
              <a:rPr lang="en-US" sz="1400" b="0" i="0" dirty="0">
                <a:solidFill>
                  <a:schemeClr val="tx2"/>
                </a:solidFill>
                <a:latin typeface="Helvetica" pitchFamily="34" charset="0"/>
              </a:rPr>
              <a:t>			 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26" name="Photo Editor Photo" r:id="rId10" imgW="4409524" imgH="321989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Ø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therCAT" TargetMode="External"/><Relationship Id="rId7" Type="http://schemas.openxmlformats.org/officeDocument/2006/relationships/hyperlink" Target="http://www-csr.bessy.de/control/SoftDist/OPCsupport/" TargetMode="External"/><Relationship Id="rId2" Type="http://schemas.openxmlformats.org/officeDocument/2006/relationships/hyperlink" Target="http://www.etherca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cfoundation.org/" TargetMode="External"/><Relationship Id="rId5" Type="http://schemas.openxmlformats.org/officeDocument/2006/relationships/hyperlink" Target="http://www.amazon.com/Modelling-Control-Systems-Using-61499/dp/0852967969/ref=sr_1_2?ie=UTF8&amp;qid=1325617824&amp;sr=8-2" TargetMode="External"/><Relationship Id="rId4" Type="http://schemas.openxmlformats.org/officeDocument/2006/relationships/hyperlink" Target="http://www.beckhoff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ckhoff.com/english/highlights/ethercat/presentation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wiki.ligo-wa.caltech.edu/aLIGO/Modbus%20Setu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cc.ligo.org/DocDB/0076/D1102294/001/D1102294-v1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smtClean="0"/>
              <a:t>EtherCAT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 Advanced LIGO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858000" cy="2133600"/>
          </a:xfrm>
        </p:spPr>
        <p:txBody>
          <a:bodyPr/>
          <a:lstStyle/>
          <a:p>
            <a:r>
              <a:rPr lang="en-US" dirty="0" smtClean="0"/>
              <a:t>January 4, 2012</a:t>
            </a:r>
          </a:p>
          <a:p>
            <a:r>
              <a:rPr lang="en-US" dirty="0" smtClean="0"/>
              <a:t>Advanced LIGO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00800" cy="1143000"/>
          </a:xfrm>
        </p:spPr>
        <p:txBody>
          <a:bodyPr/>
          <a:lstStyle/>
          <a:p>
            <a:r>
              <a:rPr lang="en-US" dirty="0" smtClean="0"/>
              <a:t>3U Chassis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629400" cy="1066800"/>
          </a:xfrm>
        </p:spPr>
        <p:txBody>
          <a:bodyPr/>
          <a:lstStyle/>
          <a:p>
            <a:r>
              <a:rPr lang="en-US" dirty="0" smtClean="0"/>
              <a:t>EtherCAT Coupler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1912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1600200" y="2590800"/>
            <a:ext cx="990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600200" y="3581400"/>
            <a:ext cx="990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1600200" y="2743200"/>
            <a:ext cx="990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1600200" y="3733800"/>
            <a:ext cx="990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54977" y="2993023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Ethernet</a:t>
            </a:r>
            <a:endParaRPr lang="en-US" sz="1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505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NEXT</a:t>
            </a:r>
            <a:endParaRPr lang="en-US" sz="1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514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IN</a:t>
            </a:r>
            <a:endParaRPr lang="en-US" sz="1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131677" y="226912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E-Bus</a:t>
            </a:r>
            <a:endParaRPr lang="en-US" sz="1600" dirty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114800" y="2209800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>
            <a:off x="4114800" y="2514600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4114800" y="2819400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diamond" w="med" len="med"/>
            <a:tailEnd type="diamon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0800000">
            <a:off x="4114800" y="3581400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diamond" w="med" len="med"/>
            <a:tailEnd type="diamon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0800000">
            <a:off x="4114800" y="4800600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diamond" w="med" len="med"/>
            <a:tailEnd type="diamon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0800000">
            <a:off x="4114800" y="4191000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diamond" w="med" len="med"/>
            <a:tailEnd type="diamond"/>
          </a:ln>
          <a:effectLst/>
        </p:spPr>
      </p:cxnSp>
      <p:sp>
        <p:nvSpPr>
          <p:cNvPr id="28" name="TextBox 27"/>
          <p:cNvSpPr txBox="1"/>
          <p:nvPr/>
        </p:nvSpPr>
        <p:spPr>
          <a:xfrm rot="16200000">
            <a:off x="4131677" y="402172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Power</a:t>
            </a:r>
            <a:endParaRPr lang="en-US" sz="16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51816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E-Bus:</a:t>
            </a:r>
          </a:p>
          <a:p>
            <a:r>
              <a:rPr lang="en-US" sz="1600" dirty="0" smtClean="0">
                <a:latin typeface="+mj-lt"/>
              </a:rPr>
              <a:t>– Ethernet OUT (LVDS)</a:t>
            </a:r>
          </a:p>
          <a:p>
            <a:r>
              <a:rPr lang="en-US" sz="1600" dirty="0" smtClean="0">
                <a:latin typeface="+mj-lt"/>
              </a:rPr>
              <a:t>– Ethernet  IN (LVDS)</a:t>
            </a:r>
          </a:p>
          <a:p>
            <a:r>
              <a:rPr lang="en-US" sz="1600" dirty="0" smtClean="0">
                <a:latin typeface="+mj-lt"/>
              </a:rPr>
              <a:t>– 5V Power</a:t>
            </a:r>
            <a:endParaRPr lang="en-US" sz="16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0" y="51816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Power:</a:t>
            </a:r>
          </a:p>
          <a:p>
            <a:r>
              <a:rPr lang="en-US" sz="1600" dirty="0" smtClean="0">
                <a:latin typeface="+mj-lt"/>
              </a:rPr>
              <a:t>– Positive (24V/5V)</a:t>
            </a:r>
          </a:p>
          <a:p>
            <a:r>
              <a:rPr lang="en-US" sz="1600" dirty="0" smtClean="0">
                <a:latin typeface="+mj-lt"/>
              </a:rPr>
              <a:t>– Ground</a:t>
            </a:r>
          </a:p>
          <a:p>
            <a:r>
              <a:rPr lang="en-US" sz="1600" dirty="0" smtClean="0">
                <a:latin typeface="+mj-lt"/>
              </a:rPr>
              <a:t>– Shield</a:t>
            </a:r>
            <a:endParaRPr lang="en-US" sz="16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4665077" y="364072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DIN rail</a:t>
            </a:r>
            <a:endParaRPr lang="en-US" sz="16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0" y="5181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Coupler requires +24V</a:t>
            </a:r>
          </a:p>
          <a:p>
            <a:r>
              <a:rPr lang="en-US" sz="1600" dirty="0" smtClean="0">
                <a:latin typeface="+mj-lt"/>
              </a:rPr>
              <a:t>to power E-Bus</a:t>
            </a:r>
          </a:p>
          <a:p>
            <a:r>
              <a:rPr lang="en-US" sz="1600" dirty="0" smtClean="0">
                <a:latin typeface="+mj-lt"/>
              </a:rPr>
              <a:t>Separate power for terminals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629400" cy="1066800"/>
          </a:xfrm>
        </p:spPr>
        <p:txBody>
          <a:bodyPr/>
          <a:lstStyle/>
          <a:p>
            <a:r>
              <a:rPr lang="en-US" dirty="0" smtClean="0"/>
              <a:t>EtherCAT Terminal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5810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562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4-channel binary TTL output</a:t>
            </a:r>
            <a:endParaRPr lang="en-US" sz="1600" dirty="0">
              <a:latin typeface="+mj-lt"/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5810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24400" y="55626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2-channel 16-bit analog input</a:t>
            </a:r>
            <a:endParaRPr lang="en-US" sz="16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391400" y="2438400"/>
            <a:ext cx="838200" cy="1600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2667000" y="5257800"/>
            <a:ext cx="4038600" cy="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8" name="Rectangle 257"/>
          <p:cNvSpPr/>
          <p:nvPr/>
        </p:nvSpPr>
        <p:spPr bwMode="auto">
          <a:xfrm>
            <a:off x="2438400" y="1524000"/>
            <a:ext cx="4953000" cy="76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667000" y="1981200"/>
            <a:ext cx="4038599" cy="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8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95400"/>
            <a:ext cx="236603" cy="1219200"/>
          </a:xfrm>
          <a:prstGeom prst="rect">
            <a:avLst/>
          </a:prstGeom>
          <a:noFill/>
        </p:spPr>
      </p:pic>
      <p:pic>
        <p:nvPicPr>
          <p:cNvPr id="91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648200"/>
            <a:ext cx="236603" cy="1219200"/>
          </a:xfrm>
          <a:prstGeom prst="rect">
            <a:avLst/>
          </a:prstGeom>
          <a:noFill/>
        </p:spPr>
      </p:pic>
      <p:pic>
        <p:nvPicPr>
          <p:cNvPr id="92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236603" cy="1219200"/>
          </a:xfrm>
          <a:prstGeom prst="rect">
            <a:avLst/>
          </a:prstGeom>
          <a:noFill/>
        </p:spPr>
      </p:pic>
      <p:pic>
        <p:nvPicPr>
          <p:cNvPr id="93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95400"/>
            <a:ext cx="236603" cy="1219200"/>
          </a:xfrm>
          <a:prstGeom prst="rect">
            <a:avLst/>
          </a:prstGeom>
          <a:noFill/>
        </p:spPr>
      </p:pic>
      <p:pic>
        <p:nvPicPr>
          <p:cNvPr id="95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236603" cy="1219200"/>
          </a:xfrm>
          <a:prstGeom prst="rect">
            <a:avLst/>
          </a:prstGeom>
          <a:noFill/>
        </p:spPr>
      </p:pic>
      <p:pic>
        <p:nvPicPr>
          <p:cNvPr id="96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236603" cy="1219200"/>
          </a:xfrm>
          <a:prstGeom prst="rect">
            <a:avLst/>
          </a:prstGeom>
          <a:noFill/>
        </p:spPr>
      </p:pic>
      <p:pic>
        <p:nvPicPr>
          <p:cNvPr id="31747" name="Picture 3" descr="C:\Users\Daniel\Protel\EtherCAT\EtherCATLibrary\docs\Beckhoff_EL31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236603" cy="1219200"/>
          </a:xfrm>
          <a:prstGeom prst="rect">
            <a:avLst/>
          </a:prstGeom>
          <a:noFill/>
        </p:spPr>
      </p:pic>
      <p:pic>
        <p:nvPicPr>
          <p:cNvPr id="98" name="Picture 3" descr="C:\Users\Daniel\Protel\EtherCAT\EtherCATLibrary\docs\Beckhoff_EL31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236603" cy="1219200"/>
          </a:xfrm>
          <a:prstGeom prst="rect">
            <a:avLst/>
          </a:prstGeom>
          <a:noFill/>
        </p:spPr>
      </p:pic>
      <p:pic>
        <p:nvPicPr>
          <p:cNvPr id="99" name="Picture 3" descr="C:\Users\Daniel\Protel\EtherCAT\EtherCATLibrary\docs\Beckhoff_EL310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236603" cy="1219200"/>
          </a:xfrm>
          <a:prstGeom prst="rect">
            <a:avLst/>
          </a:prstGeom>
          <a:noFill/>
        </p:spPr>
      </p:pic>
      <p:pic>
        <p:nvPicPr>
          <p:cNvPr id="31746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95400"/>
            <a:ext cx="236603" cy="1219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781800" cy="838200"/>
          </a:xfrm>
        </p:spPr>
        <p:txBody>
          <a:bodyPr/>
          <a:lstStyle/>
          <a:p>
            <a:r>
              <a:rPr lang="en-US" dirty="0" smtClean="0"/>
              <a:t>Ethernet Configuration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667000" y="3352800"/>
            <a:ext cx="4038599" cy="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295400" y="4572000"/>
            <a:ext cx="228600" cy="304800"/>
          </a:xfrm>
          <a:prstGeom prst="rect">
            <a:avLst/>
          </a:prstGeom>
          <a:solidFill>
            <a:srgbClr val="FC950C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95399" y="2514600"/>
            <a:ext cx="228600" cy="304800"/>
          </a:xfrm>
          <a:prstGeom prst="rect">
            <a:avLst/>
          </a:prstGeom>
          <a:solidFill>
            <a:srgbClr val="FC950C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399" y="2514600"/>
            <a:ext cx="99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Fiber IN</a:t>
            </a:r>
            <a:endParaRPr lang="en-US" sz="16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4572000"/>
            <a:ext cx="121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Fiber OUT</a:t>
            </a:r>
            <a:endParaRPr lang="en-US" sz="1600" dirty="0">
              <a:latin typeface="+mj-lt"/>
            </a:endParaRPr>
          </a:p>
        </p:txBody>
      </p:sp>
      <p:pic>
        <p:nvPicPr>
          <p:cNvPr id="37890" name="Picture 2" descr="C:\Users\daniel\Protel\EtherCAT\EtherCATLibrary\docs\Beckhoff_EK150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295400"/>
            <a:ext cx="685800" cy="1235140"/>
          </a:xfrm>
          <a:prstGeom prst="rect">
            <a:avLst/>
          </a:prstGeom>
          <a:noFill/>
        </p:spPr>
      </p:pic>
      <p:pic>
        <p:nvPicPr>
          <p:cNvPr id="37891" name="Picture 3" descr="C:\Users\daniel\Protel\EtherCAT\EtherCATLibrary\docs\Beckhoff_EK1100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399" y="2743200"/>
            <a:ext cx="584662" cy="1219200"/>
          </a:xfrm>
          <a:prstGeom prst="rect">
            <a:avLst/>
          </a:prstGeom>
          <a:noFill/>
        </p:spPr>
      </p:pic>
      <p:pic>
        <p:nvPicPr>
          <p:cNvPr id="31" name="Picture 3" descr="C:\Users\daniel\Protel\EtherCAT\EtherCATLibrary\docs\Beckhoff_EK1100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648200"/>
            <a:ext cx="584662" cy="1219200"/>
          </a:xfrm>
          <a:prstGeom prst="rect">
            <a:avLst/>
          </a:prstGeom>
          <a:noFill/>
        </p:spPr>
      </p:pic>
      <p:pic>
        <p:nvPicPr>
          <p:cNvPr id="37892" name="Picture 4" descr="C:\Users\daniel\Protel\EtherCAT\EtherCATLibrary\docs\Beckhoff_EK1110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295400"/>
            <a:ext cx="609600" cy="1224767"/>
          </a:xfrm>
          <a:prstGeom prst="rect">
            <a:avLst/>
          </a:prstGeom>
          <a:noFill/>
        </p:spPr>
      </p:pic>
      <p:pic>
        <p:nvPicPr>
          <p:cNvPr id="33" name="Picture 4" descr="C:\Users\daniel\Protel\EtherCAT\EtherCATLibrary\docs\Beckhoff_EK1110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743200"/>
            <a:ext cx="609600" cy="1224767"/>
          </a:xfrm>
          <a:prstGeom prst="rect">
            <a:avLst/>
          </a:prstGeom>
          <a:noFill/>
        </p:spPr>
      </p:pic>
      <p:cxnSp>
        <p:nvCxnSpPr>
          <p:cNvPr id="40" name="Straight Arrow Connector 39"/>
          <p:cNvCxnSpPr/>
          <p:nvPr/>
        </p:nvCxnSpPr>
        <p:spPr bwMode="auto">
          <a:xfrm>
            <a:off x="6400800" y="1524000"/>
            <a:ext cx="533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6362700" y="2095500"/>
            <a:ext cx="1143000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0800000">
            <a:off x="2438399" y="2667000"/>
            <a:ext cx="449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2247899" y="28575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6019800" y="2971800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6200000" flipH="1">
            <a:off x="5715000" y="3733800"/>
            <a:ext cx="1524002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rot="10800000">
            <a:off x="2438400" y="4495800"/>
            <a:ext cx="403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>
            <a:off x="2209800" y="4724400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4800600" y="4724400"/>
            <a:ext cx="762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924800" y="2590800"/>
            <a:ext cx="228600" cy="304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7924800" y="4419600"/>
            <a:ext cx="228600" cy="304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229600" y="2590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Aux 1</a:t>
            </a:r>
            <a:endParaRPr lang="en-US" sz="1600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229600" y="4419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Aux 2</a:t>
            </a:r>
            <a:endParaRPr lang="en-US" sz="1600" dirty="0">
              <a:latin typeface="+mj-lt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rot="10800000">
            <a:off x="2438400" y="54102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5400000" flipH="1" flipV="1">
            <a:off x="2133600" y="57150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rot="10800000">
            <a:off x="2438400" y="6019800"/>
            <a:ext cx="5105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rot="10800000">
            <a:off x="7543800" y="44958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rot="5400000">
            <a:off x="6781800" y="5257800"/>
            <a:ext cx="15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rot="10800000">
            <a:off x="7620000" y="46482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5400000" flipH="1" flipV="1">
            <a:off x="6896100" y="5372100"/>
            <a:ext cx="1447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rot="10800000">
            <a:off x="2362200" y="6096000"/>
            <a:ext cx="5257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 flipH="1" flipV="1">
            <a:off x="1981200" y="57150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rot="10800000">
            <a:off x="2362200" y="53340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rot="10800000">
            <a:off x="2362200" y="50292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rot="10800000">
            <a:off x="2362200" y="4419600"/>
            <a:ext cx="403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rot="5400000">
            <a:off x="2057400" y="47244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16200000" flipH="1">
            <a:off x="5753100" y="3771901"/>
            <a:ext cx="1295402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10800000">
            <a:off x="6019800" y="31242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rot="5400000">
            <a:off x="2590800" y="51816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rot="10800000">
            <a:off x="2438400" y="35052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rot="5400000" flipH="1" flipV="1">
            <a:off x="2133600" y="38100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rot="10800000">
            <a:off x="2438400" y="4114800"/>
            <a:ext cx="5105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 rot="10800000">
            <a:off x="7543800" y="26670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 rot="5400000">
            <a:off x="6819900" y="3390900"/>
            <a:ext cx="1447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rot="10800000">
            <a:off x="7620000" y="28194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 rot="5400000" flipH="1" flipV="1">
            <a:off x="6934200" y="3505200"/>
            <a:ext cx="137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/>
          <p:nvPr/>
        </p:nvCxnSpPr>
        <p:spPr bwMode="auto">
          <a:xfrm rot="10800000">
            <a:off x="2362200" y="4191000"/>
            <a:ext cx="5257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rot="5400000" flipH="1" flipV="1">
            <a:off x="1981200" y="38100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rot="10800000">
            <a:off x="2362200" y="34290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/>
          <p:nvPr/>
        </p:nvCxnSpPr>
        <p:spPr bwMode="auto">
          <a:xfrm rot="5400000" flipH="1" flipV="1">
            <a:off x="2590800" y="32766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 rot="5400000" flipH="1" flipV="1">
            <a:off x="2095500" y="28575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10800000">
            <a:off x="2362200" y="31242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 rot="10800000">
            <a:off x="2362200" y="2590800"/>
            <a:ext cx="449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 rot="5400000" flipH="1" flipV="1">
            <a:off x="6400800" y="21336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 rot="10800000">
            <a:off x="6400800" y="1676400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 rot="5400000">
            <a:off x="1257300" y="21717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rot="10800000">
            <a:off x="2057400" y="22860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 rot="5400000" flipH="1" flipV="1">
            <a:off x="800100" y="3543300"/>
            <a:ext cx="2514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 rot="10800000">
            <a:off x="1524000" y="48006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 rot="10800000">
            <a:off x="1524000" y="4648200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 rot="5400000">
            <a:off x="762000" y="3429000"/>
            <a:ext cx="2438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 rot="10800000">
            <a:off x="1981200" y="22098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Arrow Connector 195"/>
          <p:cNvCxnSpPr/>
          <p:nvPr/>
        </p:nvCxnSpPr>
        <p:spPr bwMode="auto">
          <a:xfrm>
            <a:off x="1524000" y="2590800"/>
            <a:ext cx="152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10800000">
            <a:off x="1752600" y="1828800"/>
            <a:ext cx="99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 rot="5400000" flipH="1" flipV="1">
            <a:off x="2552700" y="20193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rot="5400000" flipH="1" flipV="1">
            <a:off x="1295400" y="22860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 rot="10800000">
            <a:off x="1524000" y="274320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676400" y="1752600"/>
            <a:ext cx="1142999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438399" y="3048000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2438400" y="4953000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9" name="TextBox 258"/>
          <p:cNvSpPr txBox="1"/>
          <p:nvPr/>
        </p:nvSpPr>
        <p:spPr>
          <a:xfrm>
            <a:off x="152400" y="51054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Unconnected ports are automatically closed</a:t>
            </a:r>
            <a:endParaRPr lang="en-US" sz="1600" dirty="0">
              <a:latin typeface="+mj-lt"/>
            </a:endParaRPr>
          </a:p>
        </p:txBody>
      </p:sp>
      <p:pic>
        <p:nvPicPr>
          <p:cNvPr id="31748" name="Picture 4" descr="C:\Users\Daniel\Protel\EtherCAT\EtherCATLibrary\docs\Beckhoff_EL11X4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1" y="2743200"/>
            <a:ext cx="236602" cy="1219200"/>
          </a:xfrm>
          <a:prstGeom prst="rect">
            <a:avLst/>
          </a:prstGeom>
          <a:noFill/>
        </p:spPr>
      </p:pic>
      <p:pic>
        <p:nvPicPr>
          <p:cNvPr id="105" name="Picture 4" descr="C:\Users\Daniel\Protel\EtherCAT\EtherCATLibrary\docs\Beckhoff_EL11X4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743200"/>
            <a:ext cx="236602" cy="1219200"/>
          </a:xfrm>
          <a:prstGeom prst="rect">
            <a:avLst/>
          </a:prstGeom>
          <a:noFill/>
        </p:spPr>
      </p:pic>
      <p:pic>
        <p:nvPicPr>
          <p:cNvPr id="107" name="Picture 4" descr="C:\Users\Daniel\Protel\EtherCAT\EtherCATLibrary\docs\Beckhoff_EL11X4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2743200"/>
            <a:ext cx="236602" cy="1219200"/>
          </a:xfrm>
          <a:prstGeom prst="rect">
            <a:avLst/>
          </a:prstGeom>
          <a:noFill/>
        </p:spPr>
      </p:pic>
      <p:pic>
        <p:nvPicPr>
          <p:cNvPr id="116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743200"/>
            <a:ext cx="236603" cy="1219200"/>
          </a:xfrm>
          <a:prstGeom prst="rect">
            <a:avLst/>
          </a:prstGeom>
          <a:noFill/>
        </p:spPr>
      </p:pic>
      <p:pic>
        <p:nvPicPr>
          <p:cNvPr id="118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3200"/>
            <a:ext cx="236603" cy="1219200"/>
          </a:xfrm>
          <a:prstGeom prst="rect">
            <a:avLst/>
          </a:prstGeom>
          <a:noFill/>
        </p:spPr>
      </p:pic>
      <p:pic>
        <p:nvPicPr>
          <p:cNvPr id="119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43200"/>
            <a:ext cx="236603" cy="1219200"/>
          </a:xfrm>
          <a:prstGeom prst="rect">
            <a:avLst/>
          </a:prstGeom>
          <a:noFill/>
        </p:spPr>
      </p:pic>
      <p:pic>
        <p:nvPicPr>
          <p:cNvPr id="120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236603" cy="1219200"/>
          </a:xfrm>
          <a:prstGeom prst="rect">
            <a:avLst/>
          </a:prstGeom>
          <a:noFill/>
        </p:spPr>
      </p:pic>
      <p:pic>
        <p:nvPicPr>
          <p:cNvPr id="121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743200"/>
            <a:ext cx="236603" cy="1219200"/>
          </a:xfrm>
          <a:prstGeom prst="rect">
            <a:avLst/>
          </a:prstGeom>
          <a:noFill/>
        </p:spPr>
      </p:pic>
      <p:pic>
        <p:nvPicPr>
          <p:cNvPr id="122" name="Picture 3" descr="C:\Users\Daniel\Protel\EtherCAT\EtherCATLibrary\docs\Beckhoff_EL310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743200"/>
            <a:ext cx="236603" cy="1219200"/>
          </a:xfrm>
          <a:prstGeom prst="rect">
            <a:avLst/>
          </a:prstGeom>
          <a:noFill/>
        </p:spPr>
      </p:pic>
      <p:cxnSp>
        <p:nvCxnSpPr>
          <p:cNvPr id="63" name="Straight Arrow Connector 62"/>
          <p:cNvCxnSpPr/>
          <p:nvPr/>
        </p:nvCxnSpPr>
        <p:spPr bwMode="auto">
          <a:xfrm>
            <a:off x="3200400" y="2971800"/>
            <a:ext cx="2362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rot="10800000">
            <a:off x="3200400" y="3124200"/>
            <a:ext cx="2362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31749" name="Picture 5" descr="C:\Users\Daniel\Protel\EtherCAT\EtherCATLibrary\docs\Beckhoff_EL9400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1295401"/>
            <a:ext cx="236603" cy="1219200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/>
          <p:nvPr/>
        </p:nvCxnSpPr>
        <p:spPr bwMode="auto">
          <a:xfrm>
            <a:off x="3352800" y="1524000"/>
            <a:ext cx="2590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 rot="10800000">
            <a:off x="3352800" y="1676400"/>
            <a:ext cx="2590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31751" name="Picture 7" descr="C:\Users\Daniel\Protel\EtherCAT\EtherCATLibrary\docs\Beckhoff_EL6022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4648200"/>
            <a:ext cx="381000" cy="1219200"/>
          </a:xfrm>
          <a:prstGeom prst="rect">
            <a:avLst/>
          </a:prstGeom>
          <a:noFill/>
        </p:spPr>
      </p:pic>
      <p:pic>
        <p:nvPicPr>
          <p:cNvPr id="31752" name="Picture 8" descr="C:\Users\Daniel\Protel\EtherCAT\EtherCATLibrary\docs\Beckhoff_EK1122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4648200"/>
            <a:ext cx="386829" cy="1219200"/>
          </a:xfrm>
          <a:prstGeom prst="rect">
            <a:avLst/>
          </a:prstGeom>
          <a:noFill/>
        </p:spPr>
      </p:pic>
      <p:pic>
        <p:nvPicPr>
          <p:cNvPr id="136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648200"/>
            <a:ext cx="236603" cy="1219200"/>
          </a:xfrm>
          <a:prstGeom prst="rect">
            <a:avLst/>
          </a:prstGeom>
          <a:noFill/>
        </p:spPr>
      </p:pic>
      <p:pic>
        <p:nvPicPr>
          <p:cNvPr id="137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648200"/>
            <a:ext cx="236603" cy="1219200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/>
          <p:nvPr/>
        </p:nvCxnSpPr>
        <p:spPr bwMode="auto">
          <a:xfrm rot="10800000">
            <a:off x="3200400" y="5029200"/>
            <a:ext cx="1600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3200400" y="4876800"/>
            <a:ext cx="1600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rot="5400000" flipH="1" flipV="1">
            <a:off x="4724400" y="4953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5200" y="381000"/>
            <a:ext cx="5638800" cy="1066800"/>
          </a:xfrm>
        </p:spPr>
        <p:txBody>
          <a:bodyPr/>
          <a:lstStyle/>
          <a:p>
            <a:r>
              <a:rPr lang="en-US" dirty="0" err="1" smtClean="0"/>
              <a:t>TwinCAT</a:t>
            </a:r>
            <a:r>
              <a:rPr lang="en-US" dirty="0" smtClean="0"/>
              <a:t> Software</a:t>
            </a:r>
            <a:br>
              <a:rPr lang="en-US" dirty="0" smtClean="0"/>
            </a:br>
            <a:r>
              <a:rPr lang="en-US" dirty="0" smtClean="0"/>
              <a:t> (IEC 61131-3)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1600200" y="2667000"/>
            <a:ext cx="1981200" cy="9906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Real-time task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 bwMode="auto">
          <a:xfrm>
            <a:off x="304800" y="2971800"/>
            <a:ext cx="1295400" cy="190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2400" y="3124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EtherCAT</a:t>
            </a:r>
            <a:endParaRPr lang="en-US" sz="16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67200" y="1905000"/>
            <a:ext cx="2438400" cy="1371600"/>
          </a:xfrm>
          <a:prstGeom prst="rect">
            <a:avLst/>
          </a:prstGeom>
          <a:solidFill>
            <a:srgbClr val="FFCC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Process variables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Shared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Memory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0" name="Straight Arrow Connector 19"/>
          <p:cNvCxnSpPr>
            <a:stCxn id="7" idx="7"/>
            <a:endCxn id="13" idx="1"/>
          </p:cNvCxnSpPr>
          <p:nvPr/>
        </p:nvCxnSpPr>
        <p:spPr bwMode="auto">
          <a:xfrm rot="5400000" flipH="1" flipV="1">
            <a:off x="3668595" y="2213465"/>
            <a:ext cx="221270" cy="9759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1143000" y="4343400"/>
            <a:ext cx="1981200" cy="9906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PLC: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Periodic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user task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057400" y="4876800"/>
            <a:ext cx="1981200" cy="9906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PLC: Periodic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user task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4" name="Straight Arrow Connector 23"/>
          <p:cNvCxnSpPr>
            <a:stCxn id="21" idx="7"/>
          </p:cNvCxnSpPr>
          <p:nvPr/>
        </p:nvCxnSpPr>
        <p:spPr bwMode="auto">
          <a:xfrm rot="5400000" flipH="1" flipV="1">
            <a:off x="2944695" y="3165965"/>
            <a:ext cx="1211870" cy="14331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>
            <a:stCxn id="22" idx="7"/>
          </p:cNvCxnSpPr>
          <p:nvPr/>
        </p:nvCxnSpPr>
        <p:spPr bwMode="auto">
          <a:xfrm rot="5400000" flipH="1" flipV="1">
            <a:off x="3325695" y="3699365"/>
            <a:ext cx="1745270" cy="8997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6400800" y="3886200"/>
            <a:ext cx="1981200" cy="990600"/>
          </a:xfrm>
          <a:prstGeom prst="ellipse">
            <a:avLst/>
          </a:prstGeom>
          <a:solidFill>
            <a:srgbClr val="CC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OPC Server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 bwMode="auto">
          <a:xfrm rot="16200000" flipV="1">
            <a:off x="6092335" y="3432665"/>
            <a:ext cx="754670" cy="442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5029200" y="5257800"/>
            <a:ext cx="1981200" cy="990600"/>
          </a:xfrm>
          <a:prstGeom prst="ellipse">
            <a:avLst/>
          </a:prstGeom>
          <a:solidFill>
            <a:srgbClr val="CC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+mj-lt"/>
              </a:rPr>
              <a:t>External:EPICS</a:t>
            </a:r>
            <a:r>
              <a:rPr lang="en-US" sz="2000" dirty="0" smtClean="0">
                <a:latin typeface="+mj-lt"/>
              </a:rPr>
              <a:t> Interface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32" name="Straight Arrow Connector 31"/>
          <p:cNvCxnSpPr>
            <a:stCxn id="30" idx="7"/>
          </p:cNvCxnSpPr>
          <p:nvPr/>
        </p:nvCxnSpPr>
        <p:spPr bwMode="auto">
          <a:xfrm rot="5400000" flipH="1" flipV="1">
            <a:off x="6640395" y="4956665"/>
            <a:ext cx="526070" cy="366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6"/>
          </p:cNvCxnSpPr>
          <p:nvPr/>
        </p:nvCxnSpPr>
        <p:spPr bwMode="auto">
          <a:xfrm>
            <a:off x="7010400" y="5753100"/>
            <a:ext cx="1524000" cy="342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772400" y="5638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EPICS</a:t>
            </a:r>
            <a:endParaRPr lang="en-US" sz="1600" dirty="0">
              <a:latin typeface="+mj-lt"/>
            </a:endParaRPr>
          </a:p>
        </p:txBody>
      </p:sp>
      <p:sp>
        <p:nvSpPr>
          <p:cNvPr id="39" name="Regular Pentagon 38"/>
          <p:cNvSpPr/>
          <p:nvPr/>
        </p:nvSpPr>
        <p:spPr bwMode="auto">
          <a:xfrm>
            <a:off x="1447800" y="609600"/>
            <a:ext cx="1752600" cy="1600200"/>
          </a:xfrm>
          <a:prstGeom prst="pentagon">
            <a:avLst/>
          </a:prstGeom>
          <a:solidFill>
            <a:srgbClr val="FAFEA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Local user screen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048000" y="1676400"/>
            <a:ext cx="12192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OPC: Industrial standard for exchanging controls data and events as well as their history</a:t>
            </a:r>
          </a:p>
          <a:p>
            <a:pPr lvl="1"/>
            <a:r>
              <a:rPr lang="en-US" dirty="0" smtClean="0"/>
              <a:t>OPC classic: efficient transport requires Windows DCOM</a:t>
            </a:r>
          </a:p>
          <a:p>
            <a:pPr lvl="1"/>
            <a:r>
              <a:rPr lang="en-US" dirty="0" smtClean="0"/>
              <a:t>OPC UA: modern, platform independent, strong security, information models (i.e., types and hierarchical organization)</a:t>
            </a:r>
          </a:p>
          <a:p>
            <a:pPr lvl="1"/>
            <a:r>
              <a:rPr lang="en-US" dirty="0" smtClean="0"/>
              <a:t>Has been widely adapted by the automation industry</a:t>
            </a:r>
            <a:br>
              <a:rPr lang="en-US" dirty="0" smtClean="0"/>
            </a:br>
            <a:r>
              <a:rPr lang="en-US" dirty="0" smtClean="0"/>
              <a:t>A wide selection of software and hardware solutions are available that are supporting it</a:t>
            </a:r>
          </a:p>
          <a:p>
            <a:r>
              <a:rPr lang="en-US" dirty="0" smtClean="0"/>
              <a:t>EPICS OPC Server</a:t>
            </a:r>
          </a:p>
          <a:p>
            <a:pPr lvl="1"/>
            <a:r>
              <a:rPr lang="en-US" dirty="0" smtClean="0"/>
              <a:t>OPC device support maintained at </a:t>
            </a:r>
            <a:r>
              <a:rPr lang="en-US" dirty="0" err="1" smtClean="0"/>
              <a:t>Bessy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Can we run OPC and EPICS in parallel to leverage existing software and also profit from commercial packages?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OPC and the EPICS OPC Server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 the first system in January/February 2012</a:t>
            </a:r>
          </a:p>
          <a:p>
            <a:r>
              <a:rPr lang="en-US" dirty="0" smtClean="0"/>
              <a:t>Easy to expand; easy to add a few more channels</a:t>
            </a:r>
          </a:p>
          <a:p>
            <a:r>
              <a:rPr lang="en-US" dirty="0" smtClean="0"/>
              <a:t>Logic controllers and slow servos can be directly implemented in the </a:t>
            </a:r>
            <a:r>
              <a:rPr lang="en-US" dirty="0" err="1" smtClean="0"/>
              <a:t>TwinCAT</a:t>
            </a:r>
            <a:r>
              <a:rPr lang="en-US" dirty="0" smtClean="0"/>
              <a:t> PLC</a:t>
            </a:r>
          </a:p>
          <a:p>
            <a:r>
              <a:rPr lang="en-US" dirty="0" smtClean="0"/>
              <a:t>The next </a:t>
            </a:r>
            <a:r>
              <a:rPr lang="en-US" dirty="0" err="1" smtClean="0"/>
              <a:t>TwinCAT</a:t>
            </a:r>
            <a:r>
              <a:rPr lang="en-US" dirty="0" smtClean="0"/>
              <a:t> will support 64bit OS, multi-core and C++/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Opens a way forward to adopt </a:t>
            </a:r>
            <a:r>
              <a:rPr lang="en-US" dirty="0" smtClean="0"/>
              <a:t>commercial </a:t>
            </a:r>
            <a:r>
              <a:rPr lang="en-US" dirty="0" smtClean="0"/>
              <a:t>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EtherCAT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EtherCAT Technology Group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Wikipedia</a:t>
            </a:r>
            <a:endParaRPr lang="en-US" dirty="0" smtClean="0"/>
          </a:p>
          <a:p>
            <a:r>
              <a:rPr lang="en-US" dirty="0" smtClean="0"/>
              <a:t>Hardware and Software</a:t>
            </a:r>
          </a:p>
          <a:p>
            <a:pPr lvl="1"/>
            <a:r>
              <a:rPr lang="en-US" dirty="0" err="1" smtClean="0">
                <a:hlinkClick r:id="rId4"/>
              </a:rPr>
              <a:t>Beckhoff</a:t>
            </a:r>
            <a:r>
              <a:rPr lang="en-US" dirty="0" smtClean="0">
                <a:hlinkClick r:id="rId4"/>
              </a:rPr>
              <a:t> website</a:t>
            </a:r>
            <a:endParaRPr lang="en-US" dirty="0" smtClean="0"/>
          </a:p>
          <a:p>
            <a:r>
              <a:rPr lang="en-US" dirty="0" smtClean="0"/>
              <a:t>IEC 61131-3:</a:t>
            </a:r>
          </a:p>
          <a:p>
            <a:pPr lvl="1"/>
            <a:r>
              <a:rPr lang="en-US" dirty="0" smtClean="0">
                <a:hlinkClick r:id="rId5"/>
              </a:rPr>
              <a:t>R.W. Lewis, “Programming Industrial Control Systems Using IEC 1131-3”</a:t>
            </a:r>
            <a:endParaRPr lang="en-US" dirty="0" smtClean="0"/>
          </a:p>
          <a:p>
            <a:r>
              <a:rPr lang="en-US" dirty="0" smtClean="0"/>
              <a:t>OPC</a:t>
            </a:r>
          </a:p>
          <a:p>
            <a:pPr lvl="1"/>
            <a:r>
              <a:rPr lang="en-US" dirty="0" smtClean="0">
                <a:hlinkClick r:id="rId6"/>
              </a:rPr>
              <a:t>OPC Foundation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EPICS OPC Server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replace VME based EPICS system</a:t>
            </a:r>
          </a:p>
          <a:p>
            <a:r>
              <a:rPr lang="en-US" dirty="0" smtClean="0"/>
              <a:t>100’s of slow controls channels (tags) in ISC alone</a:t>
            </a:r>
          </a:p>
          <a:p>
            <a:r>
              <a:rPr lang="en-US" dirty="0" smtClean="0"/>
              <a:t>Vacuum system is still running legacy hardware</a:t>
            </a:r>
          </a:p>
          <a:p>
            <a:r>
              <a:rPr lang="en-US" dirty="0" smtClean="0"/>
              <a:t>Preferably a commercial solution</a:t>
            </a:r>
          </a:p>
          <a:p>
            <a:pPr lvl="1"/>
            <a:r>
              <a:rPr lang="en-US" dirty="0" smtClean="0"/>
              <a:t>High reliability</a:t>
            </a:r>
          </a:p>
          <a:p>
            <a:pPr lvl="1"/>
            <a:r>
              <a:rPr lang="en-US" dirty="0" smtClean="0"/>
              <a:t>Long term availability</a:t>
            </a:r>
          </a:p>
          <a:p>
            <a:pPr lvl="1"/>
            <a:r>
              <a:rPr lang="en-US" dirty="0" smtClean="0"/>
              <a:t>Operator friendly (documentation, external support, etc.)</a:t>
            </a:r>
          </a:p>
          <a:p>
            <a:r>
              <a:rPr lang="en-US" dirty="0" smtClean="0"/>
              <a:t>Separate the </a:t>
            </a:r>
            <a:r>
              <a:rPr lang="en-US" dirty="0" smtClean="0"/>
              <a:t>computer from analog</a:t>
            </a:r>
          </a:p>
          <a:p>
            <a:pPr lvl="1"/>
            <a:r>
              <a:rPr lang="en-US" dirty="0" smtClean="0"/>
              <a:t>Need a field bus, lot to choose from:</a:t>
            </a:r>
            <a:br>
              <a:rPr lang="en-US" dirty="0" smtClean="0"/>
            </a:br>
            <a:r>
              <a:rPr lang="en-US" dirty="0" smtClean="0"/>
              <a:t>Proprietary, </a:t>
            </a:r>
            <a:r>
              <a:rPr lang="en-US" dirty="0" err="1" smtClean="0"/>
              <a:t>Modbus</a:t>
            </a:r>
            <a:r>
              <a:rPr lang="en-US" dirty="0" smtClean="0"/>
              <a:t>, </a:t>
            </a:r>
            <a:r>
              <a:rPr lang="en-US" dirty="0" err="1" smtClean="0"/>
              <a:t>CANopen</a:t>
            </a:r>
            <a:r>
              <a:rPr lang="en-US" dirty="0" smtClean="0"/>
              <a:t>, </a:t>
            </a:r>
            <a:r>
              <a:rPr lang="en-US" dirty="0" err="1" smtClean="0"/>
              <a:t>Profibus</a:t>
            </a:r>
            <a:r>
              <a:rPr lang="en-US" dirty="0" smtClean="0"/>
              <a:t>/</a:t>
            </a:r>
            <a:r>
              <a:rPr lang="en-US" dirty="0" err="1" smtClean="0"/>
              <a:t>ProfiNet</a:t>
            </a:r>
            <a:r>
              <a:rPr lang="en-US" dirty="0" smtClean="0"/>
              <a:t>, EtherCAT, </a:t>
            </a:r>
            <a:r>
              <a:rPr lang="en-US" dirty="0" err="1" smtClean="0"/>
              <a:t>Sercos</a:t>
            </a:r>
            <a:r>
              <a:rPr lang="en-US" dirty="0" smtClean="0"/>
              <a:t> III, Ethernet IP, </a:t>
            </a:r>
            <a:r>
              <a:rPr lang="en-US" dirty="0" err="1" smtClean="0"/>
              <a:t>Devicenet</a:t>
            </a:r>
            <a:r>
              <a:rPr lang="en-US" dirty="0" smtClean="0"/>
              <a:t>, 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562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PSL is using it</a:t>
            </a:r>
          </a:p>
          <a:p>
            <a:r>
              <a:rPr lang="en-US" dirty="0" smtClean="0"/>
              <a:t>Experience in H1 squeezing experiment</a:t>
            </a:r>
          </a:p>
          <a:p>
            <a:r>
              <a:rPr lang="en-US" dirty="0" smtClean="0"/>
              <a:t>Modern design (Ethernet done right)</a:t>
            </a:r>
          </a:p>
          <a:p>
            <a:pPr lvl="1"/>
            <a:r>
              <a:rPr lang="en-US" dirty="0" smtClean="0"/>
              <a:t>100base Ethernet (no expensive backbone)</a:t>
            </a:r>
          </a:p>
          <a:p>
            <a:pPr lvl="1"/>
            <a:r>
              <a:rPr lang="en-US" dirty="0" smtClean="0"/>
              <a:t>Low latency: </a:t>
            </a:r>
            <a:r>
              <a:rPr lang="en-US" dirty="0" err="1" smtClean="0"/>
              <a:t>Datagrams</a:t>
            </a:r>
            <a:r>
              <a:rPr lang="en-US" dirty="0" smtClean="0"/>
              <a:t> processed on the fly</a:t>
            </a:r>
          </a:p>
          <a:p>
            <a:pPr lvl="1"/>
            <a:r>
              <a:rPr lang="en-US" dirty="0" smtClean="0"/>
              <a:t>Fast: 1-10 ms readout standard; 100us possible</a:t>
            </a:r>
          </a:p>
          <a:p>
            <a:pPr lvl="1"/>
            <a:r>
              <a:rPr lang="en-US" dirty="0" smtClean="0"/>
              <a:t>Software: </a:t>
            </a:r>
            <a:r>
              <a:rPr lang="en-US" dirty="0" smtClean="0"/>
              <a:t>IEC 61131-3 </a:t>
            </a:r>
            <a:r>
              <a:rPr lang="en-US" dirty="0" smtClean="0"/>
              <a:t>with EPICS </a:t>
            </a:r>
            <a:r>
              <a:rPr lang="en-US" dirty="0" smtClean="0"/>
              <a:t>interface</a:t>
            </a:r>
            <a:endParaRPr lang="en-US" dirty="0" smtClean="0"/>
          </a:p>
          <a:p>
            <a:r>
              <a:rPr lang="en-US" dirty="0" smtClean="0"/>
              <a:t>Cost effective for large number of slow channels</a:t>
            </a:r>
          </a:p>
          <a:p>
            <a:pPr lvl="1"/>
            <a:r>
              <a:rPr lang="en-US" dirty="0" smtClean="0"/>
              <a:t>Stackable, DIN-rail mounted units with 1-4 channels typical</a:t>
            </a:r>
          </a:p>
          <a:p>
            <a:pPr lvl="1"/>
            <a:r>
              <a:rPr lang="en-US" dirty="0" smtClean="0"/>
              <a:t>16 bit analog channel: ~$50-$100</a:t>
            </a:r>
          </a:p>
          <a:p>
            <a:pPr lvl="1"/>
            <a:r>
              <a:rPr lang="en-US" dirty="0" smtClean="0"/>
              <a:t>Binary channel: ~$10-$20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EtherCAT?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19800" cy="1143000"/>
          </a:xfrm>
        </p:spPr>
        <p:txBody>
          <a:bodyPr/>
          <a:lstStyle/>
          <a:p>
            <a:r>
              <a:rPr lang="en-US" dirty="0" smtClean="0"/>
              <a:t>What is EtherCAT?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87172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Protocol: (Raw) Ethernet frames</a:t>
            </a:r>
          </a:p>
          <a:p>
            <a:pPr lvl="1"/>
            <a:r>
              <a:rPr lang="en-US" dirty="0" smtClean="0"/>
              <a:t>Memory mapped access (4GB)</a:t>
            </a:r>
          </a:p>
          <a:p>
            <a:pPr lvl="1"/>
            <a:r>
              <a:rPr lang="en-US" dirty="0" smtClean="0"/>
              <a:t>UDP/IP encapsulation possible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Real-time kernel on PC</a:t>
            </a:r>
          </a:p>
          <a:p>
            <a:pPr lvl="1"/>
            <a:r>
              <a:rPr lang="en-US" dirty="0" smtClean="0"/>
              <a:t>1000 distributed I/Os in only 30 µs</a:t>
            </a:r>
          </a:p>
          <a:p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Line, star or tree; hot connect of branches possible</a:t>
            </a:r>
          </a:p>
          <a:p>
            <a:pPr lvl="1"/>
            <a:r>
              <a:rPr lang="en-US" dirty="0" smtClean="0"/>
              <a:t>up to 65,535 devices</a:t>
            </a:r>
          </a:p>
          <a:p>
            <a:pPr lvl="1"/>
            <a:r>
              <a:rPr lang="en-US" dirty="0" smtClean="0"/>
              <a:t>E-bus (LVDS) for DIN mounted modules</a:t>
            </a:r>
          </a:p>
          <a:p>
            <a:pPr lvl="1"/>
            <a:r>
              <a:rPr lang="en-US" dirty="0" smtClean="0"/>
              <a:t>Stand-alone modules (IP67)</a:t>
            </a:r>
          </a:p>
          <a:p>
            <a:r>
              <a:rPr lang="en-US" dirty="0" smtClean="0"/>
              <a:t>Distributed Clock</a:t>
            </a:r>
          </a:p>
          <a:p>
            <a:r>
              <a:rPr lang="en-US" dirty="0" smtClean="0"/>
              <a:t>Special Safety Terminal</a:t>
            </a:r>
          </a:p>
          <a:p>
            <a:r>
              <a:rPr lang="en-US" dirty="0" smtClean="0"/>
              <a:t>Useful </a:t>
            </a:r>
            <a:r>
              <a:rPr lang="en-US" dirty="0" smtClean="0">
                <a:hlinkClick r:id="rId2"/>
              </a:rPr>
              <a:t>information video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19800" cy="1143000"/>
          </a:xfrm>
        </p:spPr>
        <p:txBody>
          <a:bodyPr/>
          <a:lstStyle/>
          <a:p>
            <a:r>
              <a:rPr lang="en-US" dirty="0" smtClean="0"/>
              <a:t>What is EtherCAT?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Goal: Run slow controls hardware through EtherCAT</a:t>
            </a:r>
          </a:p>
          <a:p>
            <a:pPr lvl="1"/>
            <a:r>
              <a:rPr lang="en-US" dirty="0" smtClean="0"/>
              <a:t>Mode cleaner board, common mode board, RF </a:t>
            </a:r>
            <a:r>
              <a:rPr lang="en-US" dirty="0" smtClean="0"/>
              <a:t>distribution system</a:t>
            </a:r>
            <a:r>
              <a:rPr lang="en-US" dirty="0" smtClean="0"/>
              <a:t>, HWS, </a:t>
            </a:r>
            <a:r>
              <a:rPr lang="en-US" dirty="0" err="1" smtClean="0"/>
              <a:t>picomotors</a:t>
            </a:r>
            <a:r>
              <a:rPr lang="en-US" dirty="0" smtClean="0"/>
              <a:t>, shutters, timing system </a:t>
            </a:r>
            <a:r>
              <a:rPr lang="en-US" dirty="0" err="1" smtClean="0"/>
              <a:t>readback</a:t>
            </a:r>
            <a:r>
              <a:rPr lang="en-US" dirty="0" smtClean="0"/>
              <a:t>, etc.</a:t>
            </a:r>
          </a:p>
          <a:p>
            <a:pPr lvl="2"/>
            <a:r>
              <a:rPr lang="en-US" dirty="0" smtClean="0"/>
              <a:t>Slow controls channels are connected to the fast system </a:t>
            </a:r>
            <a:br>
              <a:rPr lang="en-US" dirty="0" smtClean="0"/>
            </a:br>
            <a:r>
              <a:rPr lang="en-US" dirty="0" smtClean="0"/>
              <a:t>where it makes sense.</a:t>
            </a:r>
          </a:p>
          <a:p>
            <a:pPr lvl="1"/>
            <a:r>
              <a:rPr lang="en-US" dirty="0" smtClean="0"/>
              <a:t>No VME based systems in the long run</a:t>
            </a:r>
          </a:p>
          <a:p>
            <a:pPr lvl="1"/>
            <a:r>
              <a:rPr lang="en-US" dirty="0" smtClean="0"/>
              <a:t>No stand-alone EPICS RS232/Ethernet/</a:t>
            </a:r>
            <a:r>
              <a:rPr lang="en-US" dirty="0" err="1" smtClean="0"/>
              <a:t>Modbus</a:t>
            </a:r>
            <a:r>
              <a:rPr lang="en-US" dirty="0" smtClean="0"/>
              <a:t> controls computer</a:t>
            </a:r>
          </a:p>
          <a:p>
            <a:pPr lvl="2"/>
            <a:r>
              <a:rPr lang="en-US" dirty="0" smtClean="0"/>
              <a:t>Need to port legacy systems: dust monitor, weather station, PC/104(?), etc.</a:t>
            </a:r>
          </a:p>
          <a:p>
            <a:pPr lvl="2"/>
            <a:r>
              <a:rPr lang="en-US" dirty="0" err="1" smtClean="0"/>
              <a:t>Modbus</a:t>
            </a:r>
            <a:r>
              <a:rPr lang="en-US" dirty="0" smtClean="0"/>
              <a:t>: Use gateway to EtherCAT, see </a:t>
            </a:r>
            <a:r>
              <a:rPr lang="en-US" dirty="0" smtClean="0">
                <a:hlinkClick r:id="rId2"/>
              </a:rPr>
              <a:t>wiki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Boot into the correct state → no </a:t>
            </a:r>
            <a:r>
              <a:rPr lang="en-US" dirty="0" err="1" smtClean="0"/>
              <a:t>burt</a:t>
            </a:r>
            <a:r>
              <a:rPr lang="en-US" dirty="0" smtClean="0"/>
              <a:t> restore!</a:t>
            </a:r>
          </a:p>
          <a:p>
            <a:r>
              <a:rPr lang="en-US" dirty="0" smtClean="0"/>
              <a:t>EPICS:</a:t>
            </a:r>
          </a:p>
          <a:p>
            <a:pPr lvl="1"/>
            <a:r>
              <a:rPr lang="en-US" dirty="0" smtClean="0"/>
              <a:t>Soft IOC and transport layer</a:t>
            </a:r>
          </a:p>
          <a:p>
            <a:pPr lvl="1"/>
            <a:r>
              <a:rPr lang="en-US" dirty="0" smtClean="0"/>
              <a:t>Screens (</a:t>
            </a:r>
            <a:r>
              <a:rPr lang="en-US" dirty="0" err="1" smtClean="0"/>
              <a:t>medm</a:t>
            </a:r>
            <a:r>
              <a:rPr lang="en-US" dirty="0" smtClean="0"/>
              <a:t> for now)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it fit in?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Controller: </a:t>
            </a:r>
            <a:r>
              <a:rPr lang="en-US" dirty="0" err="1" smtClean="0"/>
              <a:t>TwinCAT</a:t>
            </a:r>
            <a:endParaRPr lang="en-US" dirty="0" smtClean="0"/>
          </a:p>
          <a:p>
            <a:pPr lvl="1"/>
            <a:r>
              <a:rPr lang="en-US" dirty="0" smtClean="0"/>
              <a:t>Running on rack mounted PCs; 1 controller per building</a:t>
            </a:r>
          </a:p>
          <a:p>
            <a:pPr lvl="1"/>
            <a:r>
              <a:rPr lang="en-US" dirty="0" smtClean="0"/>
              <a:t>Full featured Programmable Logic Controller (PLC)</a:t>
            </a:r>
          </a:p>
          <a:p>
            <a:pPr lvl="1"/>
            <a:r>
              <a:rPr lang="en-US" dirty="0" smtClean="0"/>
              <a:t>OPC and EPICS OPC server for controls interface</a:t>
            </a:r>
          </a:p>
          <a:p>
            <a:r>
              <a:rPr lang="en-US" dirty="0" smtClean="0"/>
              <a:t>IO Chassis</a:t>
            </a:r>
          </a:p>
          <a:p>
            <a:pPr lvl="1"/>
            <a:r>
              <a:rPr lang="en-US" dirty="0" smtClean="0"/>
              <a:t>3U, 24” deep; with 3 DIN rails</a:t>
            </a:r>
          </a:p>
          <a:p>
            <a:pPr lvl="1"/>
            <a:r>
              <a:rPr lang="en-US" dirty="0" smtClean="0"/>
              <a:t>Equipped with EtherCAT Terminals (mostly from </a:t>
            </a:r>
            <a:r>
              <a:rPr lang="en-US" dirty="0" err="1" smtClean="0"/>
              <a:t>Beckhoff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Stackable DIN mounted modules</a:t>
            </a:r>
          </a:p>
          <a:p>
            <a:pPr lvl="1"/>
            <a:r>
              <a:rPr lang="en-US" dirty="0" smtClean="0"/>
              <a:t>Field wiring to rear mounted interface connectors</a:t>
            </a:r>
          </a:p>
          <a:p>
            <a:pPr lvl="2"/>
            <a:r>
              <a:rPr lang="en-US" dirty="0" smtClean="0"/>
              <a:t>Mostly D-sub, direct, or</a:t>
            </a:r>
          </a:p>
          <a:p>
            <a:pPr lvl="2"/>
            <a:r>
              <a:rPr lang="en-US" dirty="0" smtClean="0"/>
              <a:t>DB37 to external signal concentrators</a:t>
            </a:r>
          </a:p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Fiber between corner and ends (synchronization, data exchange)</a:t>
            </a:r>
          </a:p>
          <a:p>
            <a:pPr lvl="1"/>
            <a:r>
              <a:rPr lang="en-US" dirty="0" smtClean="0"/>
              <a:t>Separate controls network for vertex and ends, see </a:t>
            </a:r>
            <a:r>
              <a:rPr lang="en-US" dirty="0" smtClean="0">
                <a:hlinkClick r:id="rId2"/>
              </a:rPr>
              <a:t>D1102294-v1</a:t>
            </a:r>
            <a:r>
              <a:rPr lang="en-US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Advanced LIGO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1143000"/>
          </a:xfrm>
        </p:spPr>
        <p:txBody>
          <a:bodyPr/>
          <a:lstStyle/>
          <a:p>
            <a:r>
              <a:rPr lang="en-US" dirty="0" smtClean="0"/>
              <a:t>Long-Haul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16916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1219200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MSR</a:t>
            </a:r>
            <a:endParaRPr lang="en-US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164630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hape 13"/>
          <p:cNvCxnSpPr>
            <a:endCxn id="12" idx="1"/>
          </p:cNvCxnSpPr>
          <p:nvPr/>
        </p:nvCxnSpPr>
        <p:spPr bwMode="auto">
          <a:xfrm rot="16200000" flipH="1">
            <a:off x="190501" y="2705100"/>
            <a:ext cx="685799" cy="30480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2" idx="3"/>
          </p:cNvCxnSpPr>
          <p:nvPr/>
        </p:nvCxnSpPr>
        <p:spPr bwMode="auto">
          <a:xfrm>
            <a:off x="2332106" y="3200400"/>
            <a:ext cx="223989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620000" y="1828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CAT5</a:t>
            </a:r>
          </a:p>
          <a:p>
            <a:r>
              <a:rPr lang="en-US" sz="1600" dirty="0" smtClean="0">
                <a:latin typeface="+mj-lt"/>
              </a:rPr>
              <a:t>MM Fiber</a:t>
            </a:r>
          </a:p>
          <a:p>
            <a:r>
              <a:rPr lang="en-US" sz="1600" dirty="0" smtClean="0">
                <a:latin typeface="+mj-lt"/>
              </a:rPr>
              <a:t>SM Fiber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800" y="5410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EY Electronics room</a:t>
            </a:r>
            <a:endParaRPr lang="en-US" sz="1600" dirty="0">
              <a:latin typeface="+mj-lt"/>
            </a:endParaRPr>
          </a:p>
        </p:txBody>
      </p:sp>
      <p:cxnSp>
        <p:nvCxnSpPr>
          <p:cNvPr id="29" name="Elbow Connector 28"/>
          <p:cNvCxnSpPr/>
          <p:nvPr/>
        </p:nvCxnSpPr>
        <p:spPr bwMode="auto">
          <a:xfrm rot="16200000" flipH="1">
            <a:off x="647700" y="4229100"/>
            <a:ext cx="2057400" cy="457200"/>
          </a:xfrm>
          <a:prstGeom prst="bentConnector3">
            <a:avLst>
              <a:gd name="adj1" fmla="val 100000"/>
            </a:avLst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971800" y="4800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4km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0"/>
            <a:ext cx="16916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164630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hape 31"/>
          <p:cNvCxnSpPr/>
          <p:nvPr/>
        </p:nvCxnSpPr>
        <p:spPr bwMode="auto">
          <a:xfrm rot="16200000" flipH="1">
            <a:off x="4229102" y="2628900"/>
            <a:ext cx="380997" cy="304800"/>
          </a:xfrm>
          <a:prstGeom prst="bentConnector3">
            <a:avLst>
              <a:gd name="adj1" fmla="val 100001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91000"/>
            <a:ext cx="16916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724400"/>
            <a:ext cx="164630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hape 38"/>
          <p:cNvCxnSpPr/>
          <p:nvPr/>
        </p:nvCxnSpPr>
        <p:spPr bwMode="auto">
          <a:xfrm rot="16200000" flipH="1">
            <a:off x="5676903" y="4533901"/>
            <a:ext cx="380997" cy="304798"/>
          </a:xfrm>
          <a:prstGeom prst="bentConnector3">
            <a:avLst>
              <a:gd name="adj1" fmla="val 100001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562600" y="3733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EY CR</a:t>
            </a:r>
            <a:endParaRPr lang="en-US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14800" y="1828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EX CR</a:t>
            </a:r>
            <a:endParaRPr lang="en-US" dirty="0">
              <a:latin typeface="+mj-lt"/>
            </a:endParaRPr>
          </a:p>
        </p:txBody>
      </p:sp>
      <p:cxnSp>
        <p:nvCxnSpPr>
          <p:cNvPr id="45" name="Elbow Connector 28"/>
          <p:cNvCxnSpPr/>
          <p:nvPr/>
        </p:nvCxnSpPr>
        <p:spPr bwMode="auto">
          <a:xfrm rot="16200000" flipH="1">
            <a:off x="4305301" y="3619499"/>
            <a:ext cx="2514601" cy="1828802"/>
          </a:xfrm>
          <a:prstGeom prst="bentConnector3">
            <a:avLst>
              <a:gd name="adj1" fmla="val 100000"/>
            </a:avLst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/>
          <p:nvPr/>
        </p:nvCxnSpPr>
        <p:spPr bwMode="auto">
          <a:xfrm rot="16200000" flipH="1">
            <a:off x="6134102" y="5219701"/>
            <a:ext cx="380999" cy="304798"/>
          </a:xfrm>
          <a:prstGeom prst="bentConnector3">
            <a:avLst>
              <a:gd name="adj1" fmla="val 100000"/>
            </a:avLst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6400800" y="5638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EX Electronics room</a:t>
            </a:r>
            <a:endParaRPr lang="en-US" sz="1600" dirty="0">
              <a:latin typeface="+mj-lt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2134394" y="3429794"/>
            <a:ext cx="3885406" cy="1675606"/>
          </a:xfrm>
          <a:prstGeom prst="bentConnector3">
            <a:avLst>
              <a:gd name="adj1" fmla="val -1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0800000">
            <a:off x="7162800" y="1981200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rot="10800000">
            <a:off x="7162800" y="2209800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10800000">
            <a:off x="7162800" y="2438400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2667000" y="2895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4km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828800" y="5334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Corner  Electronics Room</a:t>
            </a:r>
            <a:endParaRPr lang="en-US" sz="1600" dirty="0">
              <a:latin typeface="+mj-lt"/>
            </a:endParaRPr>
          </a:p>
        </p:txBody>
      </p:sp>
      <p:cxnSp>
        <p:nvCxnSpPr>
          <p:cNvPr id="73" name="Shape 72"/>
          <p:cNvCxnSpPr/>
          <p:nvPr/>
        </p:nvCxnSpPr>
        <p:spPr bwMode="auto">
          <a:xfrm rot="16200000" flipH="1">
            <a:off x="1562100" y="2400300"/>
            <a:ext cx="1143002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3886200" y="1752600"/>
            <a:ext cx="2819400" cy="1676400"/>
          </a:xfrm>
          <a:prstGeom prst="roundRect">
            <a:avLst/>
          </a:prstGeom>
          <a:solidFill>
            <a:schemeClr val="tx1">
              <a:lumMod val="20000"/>
              <a:lumOff val="80000"/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5257800" y="3657600"/>
            <a:ext cx="2819400" cy="1676400"/>
          </a:xfrm>
          <a:prstGeom prst="roundRect">
            <a:avLst/>
          </a:prstGeom>
          <a:solidFill>
            <a:schemeClr val="tx1">
              <a:lumMod val="20000"/>
              <a:lumOff val="80000"/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28800" y="13716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H2</a:t>
            </a:r>
            <a:endParaRPr lang="en-US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4800" y="1752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H1/L1</a:t>
            </a:r>
            <a:endParaRPr lang="en-US" dirty="0">
              <a:latin typeface="+mj-lt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76200" y="1143000"/>
            <a:ext cx="2590800" cy="2438400"/>
          </a:xfrm>
          <a:prstGeom prst="roundRect">
            <a:avLst/>
          </a:prstGeom>
          <a:solidFill>
            <a:schemeClr val="tx1">
              <a:lumMod val="20000"/>
              <a:lumOff val="80000"/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4" name="Shape 83"/>
          <p:cNvCxnSpPr/>
          <p:nvPr/>
        </p:nvCxnSpPr>
        <p:spPr bwMode="auto">
          <a:xfrm rot="5400000" flipH="1" flipV="1">
            <a:off x="647701" y="3619500"/>
            <a:ext cx="762000" cy="381001"/>
          </a:xfrm>
          <a:prstGeom prst="bentConnector3">
            <a:avLst>
              <a:gd name="adj1" fmla="val 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228600" y="4038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PTP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96000" cy="685800"/>
          </a:xfrm>
        </p:spPr>
        <p:txBody>
          <a:bodyPr/>
          <a:lstStyle/>
          <a:p>
            <a:r>
              <a:rPr lang="en-US" dirty="0" smtClean="0"/>
              <a:t>3U Chassis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78031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7660200" cy="23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GO_II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13041</TotalTime>
  <Words>696</Words>
  <Application>Microsoft Office PowerPoint</Application>
  <PresentationFormat>On-screen Show (4:3)</PresentationFormat>
  <Paragraphs>185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LIGO_II</vt:lpstr>
      <vt:lpstr>Photo Editor Photo</vt:lpstr>
      <vt:lpstr>EtherCAT  for Advanced LIGO</vt:lpstr>
      <vt:lpstr>Motivation</vt:lpstr>
      <vt:lpstr>Why EtherCAT?</vt:lpstr>
      <vt:lpstr>What is EtherCAT?</vt:lpstr>
      <vt:lpstr>What is EtherCAT?</vt:lpstr>
      <vt:lpstr>Where does it fit in?</vt:lpstr>
      <vt:lpstr>Implementation in Advanced LIGO</vt:lpstr>
      <vt:lpstr>Long-Haul Connections</vt:lpstr>
      <vt:lpstr>3U Chassis Design</vt:lpstr>
      <vt:lpstr>3U Chassis Design</vt:lpstr>
      <vt:lpstr>EtherCAT Coupler</vt:lpstr>
      <vt:lpstr>EtherCAT Terminal</vt:lpstr>
      <vt:lpstr>Ethernet Configuration</vt:lpstr>
      <vt:lpstr>TwinCAT Software  (IEC 61131-3)</vt:lpstr>
      <vt:lpstr>OPC and the EPICS OPC Server</vt:lpstr>
      <vt:lpstr>Outlook</vt:lpstr>
      <vt:lpstr>Further Information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EtherCAT for advanced LIGO</dc:title>
  <dc:subject>Implementation</dc:subject>
  <dc:creator>Daniel Sigg</dc:creator>
  <cp:keywords>slow controls; EtherCAT; Beckhoff</cp:keywords>
  <dc:description>LIGO-G1200005-v1</dc:description>
  <cp:lastModifiedBy>daniel</cp:lastModifiedBy>
  <cp:revision>2375</cp:revision>
  <cp:lastPrinted>1999-10-01T21:59:04Z</cp:lastPrinted>
  <dcterms:created xsi:type="dcterms:W3CDTF">1999-10-14T15:47:11Z</dcterms:created>
  <dcterms:modified xsi:type="dcterms:W3CDTF">2012-01-04T16:46:09Z</dcterms:modified>
</cp:coreProperties>
</file>