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9" r:id="rId5"/>
    <p:sldId id="267" r:id="rId6"/>
    <p:sldId id="268" r:id="rId7"/>
    <p:sldId id="269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6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023B-A921-8A48-A2CA-D670C50521F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023B-A921-8A48-A2CA-D670C50521F4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D1B2A-1298-544E-BDA6-E8C7F3F45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d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TMSY Telescope focal tuning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Bram, Matt and Keita</a:t>
            </a:r>
          </a:p>
          <a:p>
            <a:r>
              <a:rPr lang="en-US" dirty="0" smtClean="0"/>
              <a:t>20 Oct. 2011</a:t>
            </a:r>
          </a:p>
          <a:p>
            <a:r>
              <a:rPr lang="en-US" b="1" dirty="0" smtClean="0"/>
              <a:t>LIGO-G1101254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TMS Telescope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Folded off-axis parabolic telescope</a:t>
            </a:r>
          </a:p>
          <a:p>
            <a:r>
              <a:rPr lang="en-US" dirty="0" smtClean="0"/>
              <a:t>Primary – 9” diameter (228.6 mm)</a:t>
            </a:r>
          </a:p>
          <a:p>
            <a:pPr lvl="1"/>
            <a:r>
              <a:rPr lang="en-US" dirty="0" smtClean="0"/>
              <a:t>Front telescope aperture 8.5”</a:t>
            </a:r>
          </a:p>
          <a:p>
            <a:r>
              <a:rPr lang="en-US" dirty="0" smtClean="0"/>
              <a:t>Secondary – 1.5” diameter (38.1 mm)</a:t>
            </a:r>
          </a:p>
          <a:p>
            <a:r>
              <a:rPr lang="en-US" dirty="0" smtClean="0"/>
              <a:t>Folding mirror 1 – 6” diameter</a:t>
            </a:r>
          </a:p>
          <a:p>
            <a:r>
              <a:rPr lang="en-US" dirty="0" smtClean="0"/>
              <a:t>Folding mirror 2 – 3.5” diameter (with flat </a:t>
            </a:r>
            <a:r>
              <a:rPr lang="en-US" dirty="0" err="1" smtClean="0"/>
              <a:t>mods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Source Parameters (MM results)</a:t>
            </a:r>
            <a:endParaRPr lang="en-US" dirty="0"/>
          </a:p>
        </p:txBody>
      </p:sp>
      <p:pic>
        <p:nvPicPr>
          <p:cNvPr id="4" name="Content Placeholder 4" descr="SourceScan1_radius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7480" t="5790" r="10165" b="8106"/>
              <a:stretch>
                <a:fillRect/>
              </a:stretch>
            </p:blipFill>
          </mc:Choice>
          <mc:Fallback>
            <p:blipFill>
              <a:blip r:embed="rId3"/>
              <a:srcRect l="7480" t="5790" r="10165" b="8106"/>
              <a:stretch>
                <a:fillRect/>
              </a:stretch>
            </p:blipFill>
          </mc:Fallback>
        </mc:AlternateContent>
        <p:spPr>
          <a:xfrm>
            <a:off x="3197475" y="1584552"/>
            <a:ext cx="5946525" cy="48042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135696"/>
            <a:ext cx="6016156" cy="4708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[EXTERNAL RESULTS]</a:t>
            </a:r>
          </a:p>
          <a:p>
            <a:r>
              <a:rPr lang="en-US" sz="1200" dirty="0"/>
              <a:t>    Min Max Mean    Std Dev Dim</a:t>
            </a:r>
          </a:p>
          <a:p>
            <a:r>
              <a:rPr lang="en-US" sz="1200" dirty="0"/>
              <a:t>--------------------------------------------------------</a:t>
            </a:r>
            <a:r>
              <a:rPr lang="en-US" sz="1200" dirty="0" smtClean="0"/>
              <a:t>-</a:t>
            </a:r>
          </a:p>
          <a:p>
            <a:r>
              <a:rPr lang="en-US" sz="1200" dirty="0" err="1"/>
              <a:t>M≤x</a:t>
            </a:r>
            <a:r>
              <a:rPr lang="en-US" sz="1200" dirty="0" smtClean="0"/>
              <a:t> 	0.97    </a:t>
            </a:r>
            <a:r>
              <a:rPr lang="en-US" sz="1200" dirty="0"/>
              <a:t>0.99    0.98    0.007   -</a:t>
            </a:r>
          </a:p>
          <a:p>
            <a:r>
              <a:rPr lang="en-US" sz="1200" dirty="0" err="1"/>
              <a:t>M≤y</a:t>
            </a:r>
            <a:r>
              <a:rPr lang="en-US" sz="1200" dirty="0" smtClean="0"/>
              <a:t> 	1.03    </a:t>
            </a:r>
            <a:r>
              <a:rPr lang="en-US" sz="1200" dirty="0"/>
              <a:t>1.06    1.04    0.007   -</a:t>
            </a:r>
          </a:p>
          <a:p>
            <a:r>
              <a:rPr lang="en-US" sz="1200" dirty="0" err="1"/>
              <a:t>M≤r</a:t>
            </a:r>
            <a:r>
              <a:rPr lang="en-US" sz="1200" dirty="0" smtClean="0"/>
              <a:t> 	1.00    </a:t>
            </a:r>
            <a:r>
              <a:rPr lang="en-US" sz="1200" dirty="0"/>
              <a:t>1.02    1.01    0.006   -</a:t>
            </a:r>
          </a:p>
          <a:p>
            <a:r>
              <a:rPr lang="en-US" sz="1200" dirty="0"/>
              <a:t>2Wox    5.529   5.717   </a:t>
            </a:r>
            <a:r>
              <a:rPr lang="en-US" sz="1200" b="1" dirty="0">
                <a:solidFill>
                  <a:srgbClr val="FF0000"/>
                </a:solidFill>
              </a:rPr>
              <a:t>5.658</a:t>
            </a:r>
            <a:r>
              <a:rPr lang="en-US" sz="1200" dirty="0"/>
              <a:t>   </a:t>
            </a:r>
            <a:r>
              <a:rPr lang="en-US" sz="1200" b="1" dirty="0">
                <a:solidFill>
                  <a:srgbClr val="FF0000"/>
                </a:solidFill>
              </a:rPr>
              <a:t>0.0637</a:t>
            </a:r>
            <a:r>
              <a:rPr lang="en-US" sz="1200" dirty="0"/>
              <a:t>  mm</a:t>
            </a:r>
          </a:p>
          <a:p>
            <a:r>
              <a:rPr lang="en-US" sz="1200" dirty="0"/>
              <a:t>2Woy    5.728   5.879   </a:t>
            </a:r>
            <a:r>
              <a:rPr lang="en-US" sz="1200" b="1" dirty="0">
                <a:solidFill>
                  <a:srgbClr val="FF0000"/>
                </a:solidFill>
              </a:rPr>
              <a:t>5.821</a:t>
            </a:r>
            <a:r>
              <a:rPr lang="en-US" sz="1200" dirty="0"/>
              <a:t>   </a:t>
            </a:r>
            <a:r>
              <a:rPr lang="en-US" sz="1200" b="1" dirty="0">
                <a:solidFill>
                  <a:srgbClr val="FF0000"/>
                </a:solidFill>
              </a:rPr>
              <a:t>0.0494</a:t>
            </a:r>
            <a:r>
              <a:rPr lang="en-US" sz="1200" dirty="0"/>
              <a:t>  mm</a:t>
            </a:r>
          </a:p>
          <a:p>
            <a:r>
              <a:rPr lang="en-US" sz="1200" dirty="0"/>
              <a:t>2Wor    5.652   5.799   5.741   0.0540  mm</a:t>
            </a:r>
          </a:p>
          <a:p>
            <a:r>
              <a:rPr lang="en-US" sz="1200" dirty="0"/>
              <a:t>2Wex    5.754   5.790   5.777   0.0110  mm</a:t>
            </a:r>
          </a:p>
          <a:p>
            <a:r>
              <a:rPr lang="en-US" sz="1200" dirty="0"/>
              <a:t>2Wey    5.889   5.911   5.898   0.0066  mm</a:t>
            </a:r>
          </a:p>
          <a:p>
            <a:r>
              <a:rPr lang="en-US" sz="1200" dirty="0"/>
              <a:t>2Wer    5.826   5.843   5.838   0.0058  mm</a:t>
            </a:r>
          </a:p>
          <a:p>
            <a:r>
              <a:rPr lang="en-US" sz="1200" dirty="0" err="1"/>
              <a:t>Zox</a:t>
            </a:r>
            <a:r>
              <a:rPr lang="en-US" sz="1200" dirty="0" smtClean="0"/>
              <a:t> 	6.911   </a:t>
            </a:r>
            <a:r>
              <a:rPr lang="en-US" sz="1200" dirty="0"/>
              <a:t>3.317   </a:t>
            </a:r>
            <a:r>
              <a:rPr lang="en-US" sz="1200" b="1" dirty="0">
                <a:solidFill>
                  <a:srgbClr val="FF0000"/>
                </a:solidFill>
              </a:rPr>
              <a:t>4.813   -1.1608 </a:t>
            </a:r>
            <a:r>
              <a:rPr lang="en-US" sz="1200" dirty="0" err="1"/>
              <a:t>m</a:t>
            </a:r>
            <a:endParaRPr lang="en-US" sz="1200" dirty="0"/>
          </a:p>
          <a:p>
            <a:r>
              <a:rPr lang="en-US" sz="1200" dirty="0" err="1"/>
              <a:t>Zoy</a:t>
            </a:r>
            <a:r>
              <a:rPr lang="en-US" sz="1200" dirty="0" smtClean="0"/>
              <a:t> 	5.592   </a:t>
            </a:r>
            <a:r>
              <a:rPr lang="en-US" sz="1200" dirty="0"/>
              <a:t>2.476   </a:t>
            </a:r>
            <a:r>
              <a:rPr lang="en-US" sz="1200" b="1" dirty="0">
                <a:solidFill>
                  <a:srgbClr val="FF0000"/>
                </a:solidFill>
              </a:rPr>
              <a:t>3.778   -1.0532 </a:t>
            </a:r>
            <a:r>
              <a:rPr lang="en-US" sz="1200" dirty="0" err="1"/>
              <a:t>m</a:t>
            </a:r>
            <a:endParaRPr lang="en-US" sz="1200" dirty="0"/>
          </a:p>
          <a:p>
            <a:r>
              <a:rPr lang="en-US" sz="1200" dirty="0" err="1"/>
              <a:t>Zor</a:t>
            </a:r>
            <a:r>
              <a:rPr lang="en-US" sz="1200" dirty="0" smtClean="0"/>
              <a:t> 	5.937   </a:t>
            </a:r>
            <a:r>
              <a:rPr lang="en-US" sz="1200" dirty="0"/>
              <a:t>2.918   4.279   -1.0849 </a:t>
            </a:r>
            <a:r>
              <a:rPr lang="en-US" sz="1200" dirty="0" err="1"/>
              <a:t>m</a:t>
            </a:r>
            <a:endParaRPr lang="en-US" sz="1200" dirty="0"/>
          </a:p>
          <a:p>
            <a:r>
              <a:rPr lang="en-US" sz="1200" dirty="0" err="1"/>
              <a:t>Zrx</a:t>
            </a:r>
            <a:r>
              <a:rPr lang="en-US" sz="1200" dirty="0" smtClean="0"/>
              <a:t> 	23.059  </a:t>
            </a:r>
            <a:r>
              <a:rPr lang="en-US" sz="1200" dirty="0"/>
              <a:t>24.669  24.038  0.5409  mm</a:t>
            </a:r>
          </a:p>
          <a:p>
            <a:r>
              <a:rPr lang="en-US" sz="1200" dirty="0" err="1"/>
              <a:t>Zry</a:t>
            </a:r>
            <a:r>
              <a:rPr lang="en-US" sz="1200" dirty="0" smtClean="0"/>
              <a:t> 	23.326  </a:t>
            </a:r>
            <a:r>
              <a:rPr lang="en-US" sz="1200" dirty="0"/>
              <a:t>24.371  23.961  0.3954  mm</a:t>
            </a:r>
          </a:p>
          <a:p>
            <a:r>
              <a:rPr lang="en-US" sz="1200" dirty="0" err="1"/>
              <a:t>Zrr</a:t>
            </a:r>
            <a:r>
              <a:rPr lang="en-US" sz="1200" dirty="0" smtClean="0"/>
              <a:t> 	23.237  </a:t>
            </a:r>
            <a:r>
              <a:rPr lang="en-US" sz="1200" dirty="0"/>
              <a:t>24.518  24.005  0.4566  mm</a:t>
            </a:r>
          </a:p>
          <a:p>
            <a:r>
              <a:rPr lang="en-US" sz="1200" dirty="0" smtClean="0"/>
              <a:t>Divergence-</a:t>
            </a:r>
            <a:r>
              <a:rPr lang="en-US" sz="1200" dirty="0" err="1" smtClean="0"/>
              <a:t>x</a:t>
            </a:r>
            <a:r>
              <a:rPr lang="en-US" sz="1200" dirty="0" smtClean="0"/>
              <a:t> </a:t>
            </a:r>
            <a:r>
              <a:rPr lang="en-US" sz="1200" dirty="0"/>
              <a:t>0.23    0.24    0.24    0.003   </a:t>
            </a:r>
            <a:r>
              <a:rPr lang="en-US" sz="1200" dirty="0" err="1"/>
              <a:t>mr</a:t>
            </a:r>
            <a:endParaRPr lang="en-US" sz="1200" dirty="0"/>
          </a:p>
          <a:p>
            <a:r>
              <a:rPr lang="en-US" sz="1200" dirty="0" smtClean="0"/>
              <a:t>Divergence-</a:t>
            </a:r>
            <a:r>
              <a:rPr lang="en-US" sz="1200" dirty="0" err="1" smtClean="0"/>
              <a:t>y</a:t>
            </a:r>
            <a:r>
              <a:rPr lang="en-US" sz="1200" dirty="0" smtClean="0"/>
              <a:t> </a:t>
            </a:r>
            <a:r>
              <a:rPr lang="en-US" sz="1200" dirty="0"/>
              <a:t>0.24    0.25    0.24    0.002   </a:t>
            </a:r>
            <a:r>
              <a:rPr lang="en-US" sz="1200" dirty="0" err="1"/>
              <a:t>mr</a:t>
            </a:r>
            <a:endParaRPr lang="en-US" sz="1200" dirty="0"/>
          </a:p>
          <a:p>
            <a:r>
              <a:rPr lang="en-US" sz="1200" dirty="0" smtClean="0"/>
              <a:t>Divergence-</a:t>
            </a:r>
            <a:r>
              <a:rPr lang="en-US" sz="1200" dirty="0" err="1" smtClean="0"/>
              <a:t>r</a:t>
            </a:r>
            <a:r>
              <a:rPr lang="en-US" sz="1200" dirty="0" smtClean="0"/>
              <a:t> </a:t>
            </a:r>
            <a:r>
              <a:rPr lang="en-US" sz="1200" dirty="0"/>
              <a:t>0.24    0.24    0.24    0.003   </a:t>
            </a:r>
            <a:r>
              <a:rPr lang="en-US" sz="1200" dirty="0" err="1"/>
              <a:t>mr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err="1" smtClean="0"/>
              <a:t>Astigmatism</a:t>
            </a:r>
            <a:r>
              <a:rPr lang="en-US" sz="1200" dirty="0" err="1"/>
              <a:t>(Zoy-Zox)/Zrr</a:t>
            </a:r>
            <a:r>
              <a:rPr lang="en-US" sz="1200" dirty="0"/>
              <a:t>    -8.6    -3.0    -4.3    1.96    %</a:t>
            </a:r>
          </a:p>
          <a:p>
            <a:r>
              <a:rPr lang="en-US" sz="1200" dirty="0"/>
              <a:t>Waist Asymmetry(2Woy/2Wox)  1.025   1.042   1.029   0.0058  </a:t>
            </a:r>
          </a:p>
          <a:p>
            <a:r>
              <a:rPr lang="en-US" sz="1200" dirty="0"/>
              <a:t>Divergence Asymmetry </a:t>
            </a:r>
            <a:r>
              <a:rPr lang="en-US" sz="1200" dirty="0" err="1"/>
              <a:t>Thetay/Thetax</a:t>
            </a:r>
            <a:r>
              <a:rPr lang="en-US" sz="1200" dirty="0"/>
              <a:t>  1.024   1.041   1.032   0.0056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19405" y="890379"/>
            <a:ext cx="8890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IR beam retro reflected using the last steering mirror on the Pedestal breadboard. MM to Retro mirror is 47cm.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RED marked values are used for the model.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7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Tele Measurement - 3 (Single Lens)</a:t>
            </a:r>
            <a:endParaRPr lang="en-US" dirty="0"/>
          </a:p>
        </p:txBody>
      </p:sp>
      <p:pic>
        <p:nvPicPr>
          <p:cNvPr id="6" name="Content Placeholder 5" descr="TeleScan3_radius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9270" t="6948" r="10165" b="10421"/>
              <a:stretch>
                <a:fillRect/>
              </a:stretch>
            </p:blipFill>
          </mc:Choice>
          <mc:Fallback>
            <p:blipFill>
              <a:blip r:embed="rId3"/>
              <a:srcRect l="9270" t="6948" r="10165" b="10421"/>
              <a:stretch>
                <a:fillRect/>
              </a:stretch>
            </p:blipFill>
          </mc:Fallback>
        </mc:AlternateContent>
        <p:spPr>
          <a:xfrm>
            <a:off x="3629326" y="1807538"/>
            <a:ext cx="5514674" cy="4370762"/>
          </a:xfrm>
        </p:spPr>
      </p:pic>
      <p:sp>
        <p:nvSpPr>
          <p:cNvPr id="7" name="Rectangle 6"/>
          <p:cNvSpPr/>
          <p:nvPr/>
        </p:nvSpPr>
        <p:spPr>
          <a:xfrm>
            <a:off x="0" y="2149020"/>
            <a:ext cx="5312516" cy="4708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[EXTERNAL RESULTS]</a:t>
            </a:r>
          </a:p>
          <a:p>
            <a:r>
              <a:rPr lang="en-US" sz="1200" dirty="0"/>
              <a:t>    Min Max Mean    Std Dev Dim</a:t>
            </a:r>
          </a:p>
          <a:p>
            <a:r>
              <a:rPr lang="en-US" sz="1200" dirty="0"/>
              <a:t>--------------------------------------------------------------</a:t>
            </a:r>
            <a:r>
              <a:rPr lang="en-US" sz="1200" dirty="0" smtClean="0"/>
              <a:t>-</a:t>
            </a:r>
          </a:p>
          <a:p>
            <a:r>
              <a:rPr lang="en-US" sz="1200" dirty="0" err="1"/>
              <a:t>M≤x</a:t>
            </a:r>
            <a:r>
              <a:rPr lang="en-US" sz="1200" dirty="0" smtClean="0"/>
              <a:t> 	1.27    </a:t>
            </a:r>
            <a:r>
              <a:rPr lang="en-US" sz="1200" dirty="0"/>
              <a:t>1.36    1.32    0.036   -</a:t>
            </a:r>
          </a:p>
          <a:p>
            <a:r>
              <a:rPr lang="en-US" sz="1200" dirty="0" err="1"/>
              <a:t>M≤y</a:t>
            </a:r>
            <a:r>
              <a:rPr lang="en-US" sz="1200" dirty="0" smtClean="0"/>
              <a:t> 	1.25    </a:t>
            </a:r>
            <a:r>
              <a:rPr lang="en-US" sz="1200" dirty="0"/>
              <a:t>1.39    1.32    0.046   -</a:t>
            </a:r>
          </a:p>
          <a:p>
            <a:r>
              <a:rPr lang="en-US" sz="1200" dirty="0" err="1"/>
              <a:t>M≤r</a:t>
            </a:r>
            <a:r>
              <a:rPr lang="en-US" sz="1200" dirty="0" smtClean="0"/>
              <a:t> 	1.29    </a:t>
            </a:r>
            <a:r>
              <a:rPr lang="en-US" sz="1200" dirty="0"/>
              <a:t>1.39    1.33    0.037   -</a:t>
            </a:r>
          </a:p>
          <a:p>
            <a:r>
              <a:rPr lang="en-US" sz="1200" dirty="0"/>
              <a:t>2Wox    0.608   0.675   </a:t>
            </a:r>
            <a:r>
              <a:rPr lang="en-US" sz="1200" b="1" dirty="0">
                <a:solidFill>
                  <a:srgbClr val="FF0000"/>
                </a:solidFill>
              </a:rPr>
              <a:t>0.638   0.0249  </a:t>
            </a:r>
            <a:r>
              <a:rPr lang="en-US" sz="1200" dirty="0"/>
              <a:t>mm</a:t>
            </a:r>
          </a:p>
          <a:p>
            <a:r>
              <a:rPr lang="en-US" sz="1200" dirty="0"/>
              <a:t>2Woy    0.625   0.665   </a:t>
            </a:r>
            <a:r>
              <a:rPr lang="en-US" sz="1200" b="1" dirty="0">
                <a:solidFill>
                  <a:srgbClr val="FF0000"/>
                </a:solidFill>
              </a:rPr>
              <a:t>0.639   0.0163  </a:t>
            </a:r>
            <a:r>
              <a:rPr lang="en-US" sz="1200" dirty="0"/>
              <a:t>mm</a:t>
            </a:r>
          </a:p>
          <a:p>
            <a:r>
              <a:rPr lang="en-US" sz="1200" dirty="0"/>
              <a:t>2Wor    0.632   0.665   0.645   0.0140  mm</a:t>
            </a:r>
          </a:p>
          <a:p>
            <a:r>
              <a:rPr lang="en-US" sz="1200" dirty="0"/>
              <a:t>2Wex    3.028   3.191   3.081   0.0641  mm</a:t>
            </a:r>
          </a:p>
          <a:p>
            <a:r>
              <a:rPr lang="en-US" sz="1200" dirty="0"/>
              <a:t>2Wey    2.740   3.009   2.926   0.0989  mm</a:t>
            </a:r>
          </a:p>
          <a:p>
            <a:r>
              <a:rPr lang="en-US" sz="1200" dirty="0"/>
              <a:t>2Wer    2.932   3.060   3.005   0.0475  mm</a:t>
            </a:r>
          </a:p>
          <a:p>
            <a:r>
              <a:rPr lang="en-US" sz="1200" dirty="0" err="1"/>
              <a:t>Zox</a:t>
            </a:r>
            <a:r>
              <a:rPr lang="en-US" sz="1200" dirty="0" smtClean="0"/>
              <a:t> 	-</a:t>
            </a:r>
            <a:r>
              <a:rPr lang="en-US" sz="1200" dirty="0"/>
              <a:t>1.048  -1.098  </a:t>
            </a:r>
            <a:r>
              <a:rPr lang="en-US" sz="1200" b="1" dirty="0">
                <a:solidFill>
                  <a:srgbClr val="FF0000"/>
                </a:solidFill>
              </a:rPr>
              <a:t>-1.076  -0.0163 </a:t>
            </a:r>
            <a:r>
              <a:rPr lang="en-US" sz="1200" dirty="0" err="1"/>
              <a:t>m</a:t>
            </a:r>
            <a:endParaRPr lang="en-US" sz="1200" dirty="0"/>
          </a:p>
          <a:p>
            <a:r>
              <a:rPr lang="en-US" sz="1200" dirty="0" err="1"/>
              <a:t>Zoy</a:t>
            </a:r>
            <a:r>
              <a:rPr lang="en-US" sz="1200" dirty="0" smtClean="0"/>
              <a:t> 	-</a:t>
            </a:r>
            <a:r>
              <a:rPr lang="en-US" sz="1200" dirty="0"/>
              <a:t>0.992  -1.044  </a:t>
            </a:r>
            <a:r>
              <a:rPr lang="en-US" sz="1200" b="1" dirty="0">
                <a:solidFill>
                  <a:srgbClr val="FF0000"/>
                </a:solidFill>
              </a:rPr>
              <a:t>-1.022  -0.0198 </a:t>
            </a:r>
            <a:r>
              <a:rPr lang="en-US" sz="1200" dirty="0" err="1"/>
              <a:t>m</a:t>
            </a:r>
            <a:endParaRPr lang="en-US" sz="1200" dirty="0"/>
          </a:p>
          <a:p>
            <a:r>
              <a:rPr lang="en-US" sz="1200" dirty="0" err="1"/>
              <a:t>Zor</a:t>
            </a:r>
            <a:r>
              <a:rPr lang="en-US" sz="1200" dirty="0" smtClean="0"/>
              <a:t> 	-</a:t>
            </a:r>
            <a:r>
              <a:rPr lang="en-US" sz="1200" dirty="0"/>
              <a:t>1.039  -1.055  -1.049  -0.0058 </a:t>
            </a:r>
            <a:r>
              <a:rPr lang="en-US" sz="1200" dirty="0" err="1"/>
              <a:t>m</a:t>
            </a:r>
            <a:endParaRPr lang="en-US" sz="1200" dirty="0"/>
          </a:p>
          <a:p>
            <a:r>
              <a:rPr lang="en-US" sz="1200" dirty="0" err="1"/>
              <a:t>Zrx</a:t>
            </a:r>
            <a:r>
              <a:rPr lang="en-US" sz="1200" dirty="0" smtClean="0"/>
              <a:t> 	0.215   </a:t>
            </a:r>
            <a:r>
              <a:rPr lang="en-US" sz="1200" dirty="0"/>
              <a:t>0.246   0.228   0.0123  mm</a:t>
            </a:r>
          </a:p>
          <a:p>
            <a:r>
              <a:rPr lang="en-US" sz="1200" dirty="0" err="1"/>
              <a:t>Zry</a:t>
            </a:r>
            <a:r>
              <a:rPr lang="en-US" sz="1200" dirty="0" smtClean="0"/>
              <a:t> 	0.218   </a:t>
            </a:r>
            <a:r>
              <a:rPr lang="en-US" sz="1200" dirty="0"/>
              <a:t>0.236   0.229   0.0075  mm</a:t>
            </a:r>
          </a:p>
          <a:p>
            <a:r>
              <a:rPr lang="en-US" sz="1200" dirty="0" err="1"/>
              <a:t>Zrr</a:t>
            </a:r>
            <a:r>
              <a:rPr lang="en-US" sz="1200" dirty="0" smtClean="0"/>
              <a:t> 	0.224   </a:t>
            </a:r>
            <a:r>
              <a:rPr lang="en-US" sz="1200" dirty="0"/>
              <a:t>0.238   0.230   0.0051  mm</a:t>
            </a:r>
          </a:p>
          <a:p>
            <a:r>
              <a:rPr lang="en-US" sz="1200" dirty="0" smtClean="0"/>
              <a:t>Divergence-</a:t>
            </a:r>
            <a:r>
              <a:rPr lang="en-US" sz="1200" dirty="0" err="1" smtClean="0"/>
              <a:t>x</a:t>
            </a:r>
            <a:r>
              <a:rPr lang="en-US" sz="1200" dirty="0" smtClean="0"/>
              <a:t>  2.74    </a:t>
            </a:r>
            <a:r>
              <a:rPr lang="en-US" sz="1200" dirty="0"/>
              <a:t>2.85    2.80    0.047   </a:t>
            </a:r>
            <a:r>
              <a:rPr lang="en-US" sz="1200" dirty="0" err="1"/>
              <a:t>mr</a:t>
            </a:r>
            <a:endParaRPr lang="en-US" sz="1200" dirty="0"/>
          </a:p>
          <a:p>
            <a:r>
              <a:rPr lang="en-US" sz="1200" dirty="0" smtClean="0"/>
              <a:t>Divergence-</a:t>
            </a:r>
            <a:r>
              <a:rPr lang="en-US" sz="1200" dirty="0" err="1" smtClean="0"/>
              <a:t>y</a:t>
            </a:r>
            <a:r>
              <a:rPr lang="en-US" sz="1200" dirty="0" smtClean="0"/>
              <a:t>  2.69    </a:t>
            </a:r>
            <a:r>
              <a:rPr lang="en-US" sz="1200" dirty="0"/>
              <a:t>2.87    2.79    0.064   </a:t>
            </a:r>
            <a:r>
              <a:rPr lang="en-US" sz="1200" dirty="0" err="1"/>
              <a:t>mr</a:t>
            </a:r>
            <a:endParaRPr lang="en-US" sz="1200" dirty="0"/>
          </a:p>
          <a:p>
            <a:r>
              <a:rPr lang="en-US" sz="1200" dirty="0" smtClean="0"/>
              <a:t>Divergence-</a:t>
            </a:r>
            <a:r>
              <a:rPr lang="en-US" sz="1200" dirty="0" err="1" smtClean="0"/>
              <a:t>r</a:t>
            </a:r>
            <a:r>
              <a:rPr lang="en-US" sz="1200" dirty="0" smtClean="0"/>
              <a:t>  2.76    </a:t>
            </a:r>
            <a:r>
              <a:rPr lang="en-US" sz="1200" dirty="0"/>
              <a:t>2.84    2.80    0.034   </a:t>
            </a:r>
            <a:r>
              <a:rPr lang="en-US" sz="1200" dirty="0" err="1" smtClean="0"/>
              <a:t>mr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err="1"/>
              <a:t>Astigmatism(Zoy-Zox)/Zrr</a:t>
            </a:r>
            <a:r>
              <a:rPr lang="en-US" sz="1200" dirty="0"/>
              <a:t>    1.5 39.7    23.7    14.47   %</a:t>
            </a:r>
          </a:p>
          <a:p>
            <a:r>
              <a:rPr lang="en-US" sz="1200" dirty="0"/>
              <a:t>Waist Asymmetry(2Woy/2Wox)  0.934   1.058   1.003   0.0515  </a:t>
            </a:r>
          </a:p>
          <a:p>
            <a:r>
              <a:rPr lang="en-US" sz="1200" dirty="0"/>
              <a:t>Divergence Asymmetry </a:t>
            </a:r>
            <a:r>
              <a:rPr lang="en-US" sz="1200" dirty="0" err="1"/>
              <a:t>Thetay/Thetax</a:t>
            </a:r>
            <a:r>
              <a:rPr lang="en-US" sz="1200" dirty="0"/>
              <a:t>  0.953   1.046   0.998   0.0316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4111" y="932021"/>
            <a:ext cx="8878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IR beam from the Pedestal breadboard into the Tele, retro-reflected by the 8” flat ETM, back to the breadboard into the MM.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RED marked values are used in the model are return values.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941" y="3238"/>
            <a:ext cx="8382859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Tele Measurement – 4 (Single Lens)</a:t>
            </a:r>
            <a:endParaRPr lang="en-US" dirty="0"/>
          </a:p>
        </p:txBody>
      </p:sp>
      <p:pic>
        <p:nvPicPr>
          <p:cNvPr id="4" name="Content Placeholder 3" descr="TeleScan4_radius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9270" t="5790" r="10165" b="9264"/>
              <a:stretch>
                <a:fillRect/>
              </a:stretch>
            </p:blipFill>
          </mc:Choice>
          <mc:Fallback>
            <p:blipFill>
              <a:blip r:embed="rId3"/>
              <a:srcRect l="9270" t="5790" r="10165" b="9264"/>
              <a:stretch>
                <a:fillRect/>
              </a:stretch>
            </p:blipFill>
          </mc:Fallback>
        </mc:AlternateContent>
        <p:spPr>
          <a:xfrm>
            <a:off x="3493083" y="1699894"/>
            <a:ext cx="5650917" cy="4604215"/>
          </a:xfrm>
        </p:spPr>
      </p:pic>
      <p:sp>
        <p:nvSpPr>
          <p:cNvPr id="5" name="Rectangle 4"/>
          <p:cNvSpPr/>
          <p:nvPr/>
        </p:nvSpPr>
        <p:spPr>
          <a:xfrm>
            <a:off x="0" y="2138164"/>
            <a:ext cx="5112716" cy="4708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[EXTERNAL RESULTS]</a:t>
            </a:r>
          </a:p>
          <a:p>
            <a:r>
              <a:rPr lang="en-US" sz="1200" dirty="0"/>
              <a:t>    Min Max Mean    Std Dev Dim</a:t>
            </a:r>
          </a:p>
          <a:p>
            <a:r>
              <a:rPr lang="en-US" sz="1200" dirty="0"/>
              <a:t>-------------------------------------------------------------</a:t>
            </a:r>
            <a:r>
              <a:rPr lang="en-US" sz="1200" dirty="0" smtClean="0"/>
              <a:t>-</a:t>
            </a:r>
          </a:p>
          <a:p>
            <a:r>
              <a:rPr lang="en-US" sz="1200" dirty="0" err="1"/>
              <a:t>M≤x</a:t>
            </a:r>
            <a:r>
              <a:rPr lang="en-US" sz="1200" dirty="0" smtClean="0"/>
              <a:t> 	1.16    </a:t>
            </a:r>
            <a:r>
              <a:rPr lang="en-US" sz="1200" dirty="0"/>
              <a:t>1.21    1.17    0.020   -</a:t>
            </a:r>
          </a:p>
          <a:p>
            <a:r>
              <a:rPr lang="en-US" sz="1200" dirty="0" err="1"/>
              <a:t>M≤y</a:t>
            </a:r>
            <a:r>
              <a:rPr lang="en-US" sz="1200" dirty="0" smtClean="0"/>
              <a:t> 	1.17    </a:t>
            </a:r>
            <a:r>
              <a:rPr lang="en-US" sz="1200" dirty="0"/>
              <a:t>1.21    1.19    0.014   -</a:t>
            </a:r>
          </a:p>
          <a:p>
            <a:r>
              <a:rPr lang="en-US" sz="1200" dirty="0" err="1"/>
              <a:t>M≤r</a:t>
            </a:r>
            <a:r>
              <a:rPr lang="en-US" sz="1200" dirty="0" smtClean="0"/>
              <a:t> 	1.21    </a:t>
            </a:r>
            <a:r>
              <a:rPr lang="en-US" sz="1200" dirty="0"/>
              <a:t>1.25    1.23    0.015   -</a:t>
            </a:r>
          </a:p>
          <a:p>
            <a:r>
              <a:rPr lang="en-US" sz="1200" dirty="0"/>
              <a:t>2Wox    0.560   0.605   </a:t>
            </a:r>
            <a:r>
              <a:rPr lang="en-US" sz="1200" b="1" dirty="0">
                <a:solidFill>
                  <a:srgbClr val="FF0000"/>
                </a:solidFill>
              </a:rPr>
              <a:t>0.577   0.0163  </a:t>
            </a:r>
            <a:r>
              <a:rPr lang="en-US" sz="1200" dirty="0"/>
              <a:t>mm</a:t>
            </a:r>
          </a:p>
          <a:p>
            <a:r>
              <a:rPr lang="en-US" sz="1200" dirty="0"/>
              <a:t>2Woy    0.575   0.594   </a:t>
            </a:r>
            <a:r>
              <a:rPr lang="en-US" sz="1200" b="1" dirty="0">
                <a:solidFill>
                  <a:srgbClr val="FF0000"/>
                </a:solidFill>
              </a:rPr>
              <a:t>0.585   0.0076  </a:t>
            </a:r>
            <a:r>
              <a:rPr lang="en-US" sz="1200" dirty="0"/>
              <a:t>mm</a:t>
            </a:r>
          </a:p>
          <a:p>
            <a:r>
              <a:rPr lang="en-US" sz="1200" dirty="0"/>
              <a:t>2Wor    0.593   0.621   0.603   0.0092  mm</a:t>
            </a:r>
          </a:p>
          <a:p>
            <a:r>
              <a:rPr lang="en-US" sz="1200" dirty="0"/>
              <a:t>2Wex    3.027   3.218   3.100   0.0732  mm</a:t>
            </a:r>
          </a:p>
          <a:p>
            <a:r>
              <a:rPr lang="en-US" sz="1200" dirty="0"/>
              <a:t>2Wey    2.711   2.878   2.788   0.0600  mm</a:t>
            </a:r>
          </a:p>
          <a:p>
            <a:r>
              <a:rPr lang="en-US" sz="1200" dirty="0"/>
              <a:t>2Wer    2.882   3.053   2.949   0.0615  mm</a:t>
            </a:r>
          </a:p>
          <a:p>
            <a:r>
              <a:rPr lang="en-US" sz="1200" dirty="0" err="1"/>
              <a:t>Zox</a:t>
            </a:r>
            <a:r>
              <a:rPr lang="en-US" sz="1200" dirty="0" smtClean="0"/>
              <a:t> 	-</a:t>
            </a:r>
            <a:r>
              <a:rPr lang="en-US" sz="1200" dirty="0"/>
              <a:t>1.081  -1.132  </a:t>
            </a:r>
            <a:r>
              <a:rPr lang="en-US" sz="1200" b="1" dirty="0">
                <a:solidFill>
                  <a:srgbClr val="FF0000"/>
                </a:solidFill>
              </a:rPr>
              <a:t>-1.103  -0.0190 </a:t>
            </a:r>
            <a:r>
              <a:rPr lang="en-US" sz="1200" dirty="0" err="1"/>
              <a:t>m</a:t>
            </a:r>
            <a:endParaRPr lang="en-US" sz="1200" dirty="0"/>
          </a:p>
          <a:p>
            <a:r>
              <a:rPr lang="en-US" sz="1200" dirty="0" err="1"/>
              <a:t>Zoy</a:t>
            </a:r>
            <a:r>
              <a:rPr lang="en-US" sz="1200" dirty="0" smtClean="0"/>
              <a:t> 	-</a:t>
            </a:r>
            <a:r>
              <a:rPr lang="en-US" sz="1200" dirty="0"/>
              <a:t>0.968  -1.003  </a:t>
            </a:r>
            <a:r>
              <a:rPr lang="en-US" sz="1200" b="1" dirty="0">
                <a:solidFill>
                  <a:srgbClr val="FF0000"/>
                </a:solidFill>
              </a:rPr>
              <a:t>-0.986  -0.0147 </a:t>
            </a:r>
            <a:r>
              <a:rPr lang="en-US" sz="1200" dirty="0" err="1"/>
              <a:t>m</a:t>
            </a:r>
            <a:endParaRPr lang="en-US" sz="1200" dirty="0"/>
          </a:p>
          <a:p>
            <a:r>
              <a:rPr lang="en-US" sz="1200" dirty="0" err="1"/>
              <a:t>Zor</a:t>
            </a:r>
            <a:r>
              <a:rPr lang="en-US" sz="1200" dirty="0" smtClean="0"/>
              <a:t> 	-</a:t>
            </a:r>
            <a:r>
              <a:rPr lang="en-US" sz="1200" dirty="0"/>
              <a:t>1.025  -1.062  -1.044  -0.0147 </a:t>
            </a:r>
            <a:r>
              <a:rPr lang="en-US" sz="1200" dirty="0" err="1"/>
              <a:t>m</a:t>
            </a:r>
            <a:endParaRPr lang="en-US" sz="1200" dirty="0"/>
          </a:p>
          <a:p>
            <a:r>
              <a:rPr lang="en-US" sz="1200" dirty="0" err="1"/>
              <a:t>Zrx</a:t>
            </a:r>
            <a:r>
              <a:rPr lang="en-US" sz="1200" dirty="0" smtClean="0"/>
              <a:t> 	0.200   </a:t>
            </a:r>
            <a:r>
              <a:rPr lang="en-US" sz="1200" dirty="0"/>
              <a:t>0.224   0.209   0.0083  mm</a:t>
            </a:r>
          </a:p>
          <a:p>
            <a:r>
              <a:rPr lang="en-US" sz="1200" dirty="0" err="1"/>
              <a:t>Zry</a:t>
            </a:r>
            <a:r>
              <a:rPr lang="en-US" sz="1200" dirty="0" smtClean="0"/>
              <a:t> 	0.203   </a:t>
            </a:r>
            <a:r>
              <a:rPr lang="en-US" sz="1200" dirty="0"/>
              <a:t>0.217   0.211   0.0051  mm</a:t>
            </a:r>
          </a:p>
          <a:p>
            <a:r>
              <a:rPr lang="en-US" sz="1200" dirty="0" err="1"/>
              <a:t>Zrr</a:t>
            </a:r>
            <a:r>
              <a:rPr lang="en-US" sz="1200" dirty="0" smtClean="0"/>
              <a:t> 	0.213   </a:t>
            </a:r>
            <a:r>
              <a:rPr lang="en-US" sz="1200" dirty="0"/>
              <a:t>0.228   0.218   0.0052  mm</a:t>
            </a:r>
          </a:p>
          <a:p>
            <a:r>
              <a:rPr lang="en-US" sz="1200" dirty="0" smtClean="0"/>
              <a:t>Divergence-</a:t>
            </a:r>
            <a:r>
              <a:rPr lang="en-US" sz="1200" dirty="0" err="1" smtClean="0"/>
              <a:t>x</a:t>
            </a:r>
            <a:r>
              <a:rPr lang="en-US" sz="1200" dirty="0" smtClean="0"/>
              <a:t>  2.70    </a:t>
            </a:r>
            <a:r>
              <a:rPr lang="en-US" sz="1200" dirty="0"/>
              <a:t>2.80    2.76    0.033   </a:t>
            </a:r>
            <a:r>
              <a:rPr lang="en-US" sz="1200" dirty="0" err="1"/>
              <a:t>mr</a:t>
            </a:r>
            <a:endParaRPr lang="en-US" sz="1200" dirty="0"/>
          </a:p>
          <a:p>
            <a:r>
              <a:rPr lang="en-US" sz="1200" dirty="0" smtClean="0"/>
              <a:t>Divergence-</a:t>
            </a:r>
            <a:r>
              <a:rPr lang="en-US" sz="1200" dirty="0" err="1" smtClean="0"/>
              <a:t>y</a:t>
            </a:r>
            <a:r>
              <a:rPr lang="en-US" sz="1200" dirty="0" smtClean="0"/>
              <a:t>  2.73    </a:t>
            </a:r>
            <a:r>
              <a:rPr lang="en-US" sz="1200" dirty="0"/>
              <a:t>2.84    2.77    0.039   </a:t>
            </a:r>
            <a:r>
              <a:rPr lang="en-US" sz="1200" dirty="0" err="1"/>
              <a:t>mr</a:t>
            </a:r>
            <a:endParaRPr lang="en-US" sz="1200" dirty="0"/>
          </a:p>
          <a:p>
            <a:r>
              <a:rPr lang="en-US" sz="1200" dirty="0" smtClean="0"/>
              <a:t>Divergence-</a:t>
            </a:r>
            <a:r>
              <a:rPr lang="en-US" sz="1200" dirty="0" err="1" smtClean="0"/>
              <a:t>r</a:t>
            </a:r>
            <a:r>
              <a:rPr lang="en-US" sz="1200" dirty="0" smtClean="0"/>
              <a:t>  2.73    </a:t>
            </a:r>
            <a:r>
              <a:rPr lang="en-US" sz="1200" dirty="0"/>
              <a:t>2.82    2.76    0.031   </a:t>
            </a:r>
            <a:r>
              <a:rPr lang="en-US" sz="1200" dirty="0" err="1" smtClean="0"/>
              <a:t>mr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err="1"/>
              <a:t>Astigmatism(Zoy-Zox)/Zrr</a:t>
            </a:r>
            <a:r>
              <a:rPr lang="en-US" sz="1200" dirty="0"/>
              <a:t>    42.1    64.8    53.7    7.85    %</a:t>
            </a:r>
          </a:p>
          <a:p>
            <a:r>
              <a:rPr lang="en-US" sz="1200" dirty="0"/>
              <a:t>Waist Asymmetry(2Woy/2Wox)  0.982   1.039   1.014   0.0227  </a:t>
            </a:r>
          </a:p>
          <a:p>
            <a:r>
              <a:rPr lang="en-US" sz="1200" dirty="0"/>
              <a:t>Divergence Asymmetry </a:t>
            </a:r>
            <a:r>
              <a:rPr lang="en-US" sz="1200" dirty="0" err="1"/>
              <a:t>Thetay/Thetax</a:t>
            </a:r>
            <a:r>
              <a:rPr lang="en-US" sz="1200" dirty="0"/>
              <a:t>  0.988   1.017   1.002   0.0128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1114" y="872706"/>
            <a:ext cx="88576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Same as ‘Tele Measurement – 3’, but with the </a:t>
            </a:r>
            <a:r>
              <a:rPr lang="en-US" dirty="0" err="1" smtClean="0"/>
              <a:t>ModeMaster</a:t>
            </a:r>
            <a:r>
              <a:rPr lang="en-US" dirty="0" smtClean="0"/>
              <a:t> rotated (roll) by 45 degrees, to sample the beam differently.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RED marked values are used as the return values.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Telescope de-tuning Results</a:t>
            </a:r>
            <a:br>
              <a:rPr lang="en-US" dirty="0" smtClean="0"/>
            </a:br>
            <a:r>
              <a:rPr lang="en-US" dirty="0" smtClean="0"/>
              <a:t>(using TeleScan3 measurements)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76119" y="2626966"/>
            <a:ext cx="825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X-axis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31838" y="2626966"/>
            <a:ext cx="80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-axis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636" y="1225872"/>
            <a:ext cx="81576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Input into the </a:t>
            </a:r>
            <a:r>
              <a:rPr lang="en-US" dirty="0" err="1" smtClean="0"/>
              <a:t>TeleModel</a:t>
            </a:r>
            <a:r>
              <a:rPr lang="en-US" dirty="0" smtClean="0"/>
              <a:t> are the measured Source Parameters from the </a:t>
            </a:r>
            <a:r>
              <a:rPr lang="en-US" dirty="0" err="1" smtClean="0"/>
              <a:t>ModeMaster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GREEN markers are from the measured </a:t>
            </a:r>
            <a:r>
              <a:rPr lang="en-US" dirty="0" err="1" smtClean="0"/>
              <a:t>ModeMaster</a:t>
            </a:r>
            <a:r>
              <a:rPr lang="en-US" dirty="0" smtClean="0"/>
              <a:t> results from ‘Tele Measurement 3’ (they should be crossing the red calculated line).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vertical lines indicate the tolerance.</a:t>
            </a:r>
          </a:p>
        </p:txBody>
      </p:sp>
      <p:pic>
        <p:nvPicPr>
          <p:cNvPr id="11" name="Picture 10" descr="beamsize_flatETM_TeleScan3_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96298"/>
            <a:ext cx="4431957" cy="3657600"/>
          </a:xfrm>
          <a:prstGeom prst="rect">
            <a:avLst/>
          </a:prstGeom>
        </p:spPr>
      </p:pic>
      <p:pic>
        <p:nvPicPr>
          <p:cNvPr id="12" name="Picture 11" descr="beamsize_flatETM_TeleScan3_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8339" y="3007436"/>
            <a:ext cx="4429576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Telescope de-tuning Results</a:t>
            </a:r>
            <a:br>
              <a:rPr lang="en-US" dirty="0" smtClean="0"/>
            </a:br>
            <a:r>
              <a:rPr lang="en-US" dirty="0" smtClean="0"/>
              <a:t>(using TeleScan4 measurements)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76119" y="2616110"/>
            <a:ext cx="825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X-axis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31838" y="2616110"/>
            <a:ext cx="80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-axis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6636" y="1225872"/>
            <a:ext cx="81576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Input into the </a:t>
            </a:r>
            <a:r>
              <a:rPr lang="en-US" dirty="0" err="1" smtClean="0"/>
              <a:t>TeleModel</a:t>
            </a:r>
            <a:r>
              <a:rPr lang="en-US" dirty="0" smtClean="0"/>
              <a:t> are the measured Source Parameters from the </a:t>
            </a:r>
            <a:r>
              <a:rPr lang="en-US" dirty="0" err="1" smtClean="0"/>
              <a:t>ModeMaster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GREEN markers are from the measured </a:t>
            </a:r>
            <a:r>
              <a:rPr lang="en-US" dirty="0" err="1" smtClean="0"/>
              <a:t>ModeMaster</a:t>
            </a:r>
            <a:r>
              <a:rPr lang="en-US" dirty="0" smtClean="0"/>
              <a:t> results from ‘Tele Measurement 4’ (they should be crossing the red calculated line).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vertical lines indicate the tolerance.</a:t>
            </a:r>
          </a:p>
        </p:txBody>
      </p:sp>
      <p:pic>
        <p:nvPicPr>
          <p:cNvPr id="10" name="Picture 9" descr="beamsize_flatETM_TeleScan4_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99232"/>
            <a:ext cx="4456176" cy="3677984"/>
          </a:xfrm>
          <a:prstGeom prst="rect">
            <a:avLst/>
          </a:prstGeom>
        </p:spPr>
      </p:pic>
      <p:pic>
        <p:nvPicPr>
          <p:cNvPr id="11" name="Picture 10" descr="beamsize_flatETM_TeleScan4_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288" y="3008376"/>
            <a:ext cx="4443889" cy="36820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337</Words>
  <Application>Microsoft Office PowerPoint</Application>
  <PresentationFormat>On-screen Show (4:3)</PresentationFormat>
  <Paragraphs>107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TMSY Telescope focal tuning results</vt:lpstr>
      <vt:lpstr>TMS Telescope</vt:lpstr>
      <vt:lpstr>Source Parameters (MM results)</vt:lpstr>
      <vt:lpstr>Tele Measurement - 3 (Single Lens)</vt:lpstr>
      <vt:lpstr>Tele Measurement – 4 (Single Lens)</vt:lpstr>
      <vt:lpstr>Telescope de-tuning Results (using TeleScan3 measurements)</vt:lpstr>
      <vt:lpstr>Telescope de-tuning Results (using TeleScan4 measurements)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TMS Telescope focal tuning results</dc:title>
  <dc:creator>Bram Slagmolen</dc:creator>
  <cp:lastModifiedBy>haha</cp:lastModifiedBy>
  <cp:revision>36</cp:revision>
  <dcterms:created xsi:type="dcterms:W3CDTF">2011-11-28T20:14:17Z</dcterms:created>
  <dcterms:modified xsi:type="dcterms:W3CDTF">2012-04-09T20:18:08Z</dcterms:modified>
</cp:coreProperties>
</file>