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16.xml" ContentType="application/vnd.openxmlformats-officedocument.presentationml.notes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.xml" ContentType="application/vnd.openxmlformats-officedocument.presentationml.slideLayout+xml"/>
  <Override PartName="/ppt/notesSlides/notesSlide12.xml" ContentType="application/vnd.openxmlformats-officedocument.presentationml.notesSlid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Default Extension="xml" ContentType="application/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ppt/embeddings/oleObject1.bin" ContentType="application/vnd.openxmlformats-officedocument.oleObject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notesSlides/notesSlide6.xml" ContentType="application/vnd.openxmlformats-officedocument.presentationml.notesSlide+xml"/>
  <Default Extension="gif" ContentType="image/gif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notesSlides/notesSlide14.xml" ContentType="application/vnd.openxmlformats-officedocument.presentationml.notesSlide+xml"/>
  <Override PartName="/ppt/slideLayouts/slideLayout3.xml" ContentType="application/vnd.openxmlformats-officedocument.presentationml.slideLayout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27" r:id="rId2"/>
    <p:sldId id="355" r:id="rId3"/>
    <p:sldId id="356" r:id="rId4"/>
    <p:sldId id="324" r:id="rId5"/>
    <p:sldId id="325" r:id="rId6"/>
    <p:sldId id="305" r:id="rId7"/>
    <p:sldId id="315" r:id="rId8"/>
    <p:sldId id="318" r:id="rId9"/>
    <p:sldId id="319" r:id="rId10"/>
    <p:sldId id="323" r:id="rId11"/>
    <p:sldId id="302" r:id="rId12"/>
    <p:sldId id="365" r:id="rId13"/>
    <p:sldId id="358" r:id="rId14"/>
    <p:sldId id="357" r:id="rId15"/>
    <p:sldId id="363" r:id="rId16"/>
    <p:sldId id="366" r:id="rId17"/>
    <p:sldId id="364" r:id="rId18"/>
    <p:sldId id="354" r:id="rId19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09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09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09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09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09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109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109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109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109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D60093"/>
    <a:srgbClr val="FF33CC"/>
    <a:srgbClr val="FF3300"/>
    <a:srgbClr val="CC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vertBarState="minimized" horzBarState="maximized">
    <p:restoredLeft sz="15690" autoAdjust="0"/>
    <p:restoredTop sz="86574" autoAdjust="0"/>
  </p:normalViewPr>
  <p:slideViewPr>
    <p:cSldViewPr snapToGrid="0">
      <p:cViewPr varScale="1">
        <p:scale>
          <a:sx n="77" d="100"/>
          <a:sy n="77" d="100"/>
        </p:scale>
        <p:origin x="-77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02" d="100"/>
          <a:sy n="102" d="100"/>
        </p:scale>
        <p:origin x="-1880" y="-112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endParaRPr lang="en-US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90F1E12A-D159-6F41-85C9-33E9AA72450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901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901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01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01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1CEFC87-7DBB-0C48-AE82-09044CFE581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pitchFamily="-109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pitchFamily="-109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pitchFamily="-109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pitchFamily="-109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EC00E2-02B3-B34F-B82A-2910D9755102}" type="slidenum">
              <a:rPr lang="en-US"/>
              <a:pPr/>
              <a:t>1</a:t>
            </a:fld>
            <a:endParaRPr lang="en-US"/>
          </a:p>
        </p:txBody>
      </p:sp>
      <p:sp>
        <p:nvSpPr>
          <p:cNvPr id="1402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6313" y="4559300"/>
            <a:ext cx="5362575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103" tIns="48052" rIns="96103" bIns="48052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7C44F6-DFFF-9E4B-8F8A-7BE4000FD45F}" type="slidenum">
              <a:rPr lang="en-US"/>
              <a:pPr/>
              <a:t>10</a:t>
            </a:fld>
            <a:endParaRPr lang="en-US"/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3BF8AC-CCB3-2E43-8B7E-A1A6410C5C07}" type="slidenum">
              <a:rPr lang="en-US"/>
              <a:pPr/>
              <a:t>11</a:t>
            </a:fld>
            <a:endParaRPr lang="en-US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16CF64-7D11-DB47-9052-A8B627B78482}" type="slidenum">
              <a:rPr lang="en-US"/>
              <a:pPr/>
              <a:t>12</a:t>
            </a:fld>
            <a:endParaRPr lang="en-US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16CF64-7D11-DB47-9052-A8B627B78482}" type="slidenum">
              <a:rPr lang="en-US"/>
              <a:pPr/>
              <a:t>14</a:t>
            </a:fld>
            <a:endParaRPr lang="en-US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16CF64-7D11-DB47-9052-A8B627B78482}" type="slidenum">
              <a:rPr lang="en-US"/>
              <a:pPr/>
              <a:t>15</a:t>
            </a:fld>
            <a:endParaRPr lang="en-US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16CF64-7D11-DB47-9052-A8B627B78482}" type="slidenum">
              <a:rPr lang="en-US"/>
              <a:pPr/>
              <a:t>16</a:t>
            </a:fld>
            <a:endParaRPr lang="en-US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16CF64-7D11-DB47-9052-A8B627B78482}" type="slidenum">
              <a:rPr lang="en-US"/>
              <a:pPr/>
              <a:t>17</a:t>
            </a:fld>
            <a:endParaRPr lang="en-US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8A449D-2FEE-D049-A18F-D69C04F10E1E}" type="slidenum">
              <a:rPr lang="en-US"/>
              <a:pPr/>
              <a:t>2</a:t>
            </a:fld>
            <a:endParaRPr lang="en-US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3322B1-E324-0540-946A-9A305BF9C410}" type="slidenum">
              <a:rPr lang="en-US"/>
              <a:pPr/>
              <a:t>3</a:t>
            </a:fld>
            <a:endParaRPr lang="en-US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37805F-0BAD-0640-AEAE-F505F4CE5319}" type="slidenum">
              <a:rPr lang="en-US"/>
              <a:pPr/>
              <a:t>4</a:t>
            </a:fld>
            <a:endParaRPr lang="en-US"/>
          </a:p>
        </p:txBody>
      </p:sp>
      <p:sp>
        <p:nvSpPr>
          <p:cNvPr id="1351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4572000"/>
            <a:ext cx="5334000" cy="43434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14FD31-91B8-C741-8C01-AD2813E05574}" type="slidenum">
              <a:rPr lang="en-US"/>
              <a:pPr/>
              <a:t>5</a:t>
            </a:fld>
            <a:endParaRPr lang="en-US"/>
          </a:p>
        </p:txBody>
      </p:sp>
      <p:sp>
        <p:nvSpPr>
          <p:cNvPr id="1372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4572000"/>
            <a:ext cx="5334000" cy="43434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2DDC30-D75D-9644-934B-4EEA3B9BB66C}" type="slidenum">
              <a:rPr lang="en-US"/>
              <a:pPr/>
              <a:t>6</a:t>
            </a:fld>
            <a:endParaRPr lang="en-US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D0B7D0-1985-A84C-98CD-0866743EAECA}" type="slidenum">
              <a:rPr lang="en-US"/>
              <a:pPr/>
              <a:t>7</a:t>
            </a:fld>
            <a:endParaRPr lang="en-US"/>
          </a:p>
        </p:txBody>
      </p:sp>
      <p:sp>
        <p:nvSpPr>
          <p:cNvPr id="1136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4572000"/>
            <a:ext cx="5334000" cy="43434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00AB1B-C7A8-5B48-BA18-39EB81A86E98}" type="slidenum">
              <a:rPr lang="en-US"/>
              <a:pPr/>
              <a:t>8</a:t>
            </a:fld>
            <a:endParaRPr lang="en-US"/>
          </a:p>
        </p:txBody>
      </p:sp>
      <p:sp>
        <p:nvSpPr>
          <p:cNvPr id="11981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4572000"/>
            <a:ext cx="5334000" cy="43434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5BDF77-F390-B64B-B81E-4DB014BCCA8D}" type="slidenum">
              <a:rPr lang="en-US"/>
              <a:pPr/>
              <a:t>9</a:t>
            </a:fld>
            <a:endParaRPr lang="en-US"/>
          </a:p>
        </p:txBody>
      </p:sp>
      <p:sp>
        <p:nvSpPr>
          <p:cNvPr id="12185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4572000"/>
            <a:ext cx="5334000" cy="43434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vmlDrawing" Target="../drawings/vmlDrawing1.vml"/><Relationship Id="rId15" Type="http://schemas.openxmlformats.org/officeDocument/2006/relationships/oleObject" Target="../embeddings/oleObject1.bin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aphicFrame>
        <p:nvGraphicFramePr>
          <p:cNvPr id="1033" name="Object 9"/>
          <p:cNvGraphicFramePr>
            <a:graphicFrameLocks noChangeAspect="1"/>
          </p:cNvGraphicFramePr>
          <p:nvPr/>
        </p:nvGraphicFramePr>
        <p:xfrm>
          <a:off x="0" y="0"/>
          <a:ext cx="1189038" cy="868363"/>
        </p:xfrm>
        <a:graphic>
          <a:graphicData uri="http://schemas.openxmlformats.org/presentationml/2006/ole">
            <p:oleObj spid="_x0000_s1033" name="Photo Editor Photo" r:id="rId15" imgW="4409524" imgH="3219899" progId="">
              <p:embed/>
            </p:oleObj>
          </a:graphicData>
        </a:graphic>
      </p:graphicFrame>
      <p:pic>
        <p:nvPicPr>
          <p:cNvPr id="1034" name="Picture 10" descr="lsclogo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7793038" y="0"/>
            <a:ext cx="1350962" cy="57467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CC0066"/>
          </a:solidFill>
          <a:effectLst>
            <a:outerShdw blurRad="38100" dist="38100" dir="2700000" algn="tl">
              <a:srgbClr val="DDDDDD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CC0066"/>
          </a:solidFill>
          <a:effectLst>
            <a:outerShdw blurRad="38100" dist="38100" dir="2700000" algn="tl">
              <a:srgbClr val="DDDDDD"/>
            </a:outerShdw>
          </a:effectLst>
          <a:latin typeface="Times New Roman" pitchFamily="-109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CC0066"/>
          </a:solidFill>
          <a:effectLst>
            <a:outerShdw blurRad="38100" dist="38100" dir="2700000" algn="tl">
              <a:srgbClr val="DDDDDD"/>
            </a:outerShdw>
          </a:effectLst>
          <a:latin typeface="Times New Roman" pitchFamily="-109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CC0066"/>
          </a:solidFill>
          <a:effectLst>
            <a:outerShdw blurRad="38100" dist="38100" dir="2700000" algn="tl">
              <a:srgbClr val="DDDDDD"/>
            </a:outerShdw>
          </a:effectLst>
          <a:latin typeface="Times New Roman" pitchFamily="-109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CC0066"/>
          </a:solidFill>
          <a:effectLst>
            <a:outerShdw blurRad="38100" dist="38100" dir="2700000" algn="tl">
              <a:srgbClr val="DDDDDD"/>
            </a:outerShdw>
          </a:effectLst>
          <a:latin typeface="Times New Roman" pitchFamily="-109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CC0066"/>
          </a:solidFill>
          <a:effectLst>
            <a:outerShdw blurRad="38100" dist="38100" dir="2700000" algn="tl">
              <a:srgbClr val="DDDDDD"/>
            </a:outerShdw>
          </a:effectLst>
          <a:latin typeface="Times New Roman" pitchFamily="-109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CC0066"/>
          </a:solidFill>
          <a:effectLst>
            <a:outerShdw blurRad="38100" dist="38100" dir="2700000" algn="tl">
              <a:srgbClr val="DDDDDD"/>
            </a:outerShdw>
          </a:effectLst>
          <a:latin typeface="Times New Roman" pitchFamily="-109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CC0066"/>
          </a:solidFill>
          <a:effectLst>
            <a:outerShdw blurRad="38100" dist="38100" dir="2700000" algn="tl">
              <a:srgbClr val="DDDDDD"/>
            </a:outerShdw>
          </a:effectLst>
          <a:latin typeface="Times New Roman" pitchFamily="-109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CC0066"/>
          </a:solidFill>
          <a:effectLst>
            <a:outerShdw blurRad="38100" dist="38100" dir="2700000" algn="tl">
              <a:srgbClr val="DDDDDD"/>
            </a:outerShdw>
          </a:effectLst>
          <a:latin typeface="Times New Roman" pitchFamily="-109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9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9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9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1" Type="http://schemas.openxmlformats.org/officeDocument/2006/relationships/video" Target="file://localhost/Users/gonzalez/Movies/MichelsonIfo2_EinsteinMess.mov" TargetMode="External"/><Relationship Id="rId2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0.png"/><Relationship Id="rId9" Type="http://schemas.openxmlformats.org/officeDocument/2006/relationships/image" Target="../media/image31.png"/><Relationship Id="rId1" Type="http://schemas.openxmlformats.org/officeDocument/2006/relationships/video" Target="file://localhost/Users/gonzalez/Movies/Einsteins_mess_Gaby.mov" TargetMode="External"/><Relationship Id="rId2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8" Type="http://schemas.openxmlformats.org/officeDocument/2006/relationships/image" Target="../media/image36.png"/><Relationship Id="rId9" Type="http://schemas.openxmlformats.org/officeDocument/2006/relationships/image" Target="../media/image37.png"/><Relationship Id="rId10" Type="http://schemas.openxmlformats.org/officeDocument/2006/relationships/image" Target="../media/image38.jpeg"/><Relationship Id="rId11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40.jpeg"/><Relationship Id="rId5" Type="http://schemas.openxmlformats.org/officeDocument/2006/relationships/image" Target="../media/image41.jpeg"/><Relationship Id="rId6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31.png"/><Relationship Id="rId6" Type="http://schemas.openxmlformats.org/officeDocument/2006/relationships/image" Target="../media/image37.png"/><Relationship Id="rId7" Type="http://schemas.openxmlformats.org/officeDocument/2006/relationships/image" Target="../media/image30.png"/><Relationship Id="rId1" Type="http://schemas.openxmlformats.org/officeDocument/2006/relationships/video" Target="file://localhost/Users/gonzalez/Movies/Einsteins_mess_Nergis2.mov" TargetMode="External"/><Relationship Id="rId2" Type="http://schemas.openxmlformats.org/officeDocument/2006/relationships/video" Target="file://localhost/Users/gonzalez/Movies/Einsteins_mess_Rai.mov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image" Target="../media/image31.png"/><Relationship Id="rId5" Type="http://schemas.openxmlformats.org/officeDocument/2006/relationships/image" Target="../media/image43.png"/><Relationship Id="rId6" Type="http://schemas.openxmlformats.org/officeDocument/2006/relationships/image" Target="../media/image44.jpeg"/><Relationship Id="rId7" Type="http://schemas.openxmlformats.org/officeDocument/2006/relationships/image" Target="../media/image30.png"/><Relationship Id="rId8" Type="http://schemas.openxmlformats.org/officeDocument/2006/relationships/image" Target="../media/image45.jpeg"/><Relationship Id="rId9" Type="http://schemas.openxmlformats.org/officeDocument/2006/relationships/image" Target="../media/image46.png"/><Relationship Id="rId1" Type="http://schemas.openxmlformats.org/officeDocument/2006/relationships/video" Target="file://localhost/Users/gonzalez/Movies/Einsteins_mess_Nergis3.mov" TargetMode="External"/><Relationship Id="rId2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8.jpeg"/><Relationship Id="rId5" Type="http://schemas.openxmlformats.org/officeDocument/2006/relationships/image" Target="../media/image39.jpe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8.jpeg"/><Relationship Id="rId5" Type="http://schemas.openxmlformats.org/officeDocument/2006/relationships/image" Target="../media/image39.jpe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jpeg"/><Relationship Id="rId9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7.png"/><Relationship Id="rId5" Type="http://schemas.openxmlformats.org/officeDocument/2006/relationships/image" Target="../media/image37.png"/><Relationship Id="rId6" Type="http://schemas.openxmlformats.org/officeDocument/2006/relationships/image" Target="../media/image43.png"/><Relationship Id="rId7" Type="http://schemas.openxmlformats.org/officeDocument/2006/relationships/image" Target="../media/image29.png"/><Relationship Id="rId8" Type="http://schemas.openxmlformats.org/officeDocument/2006/relationships/image" Target="../media/image52.png"/><Relationship Id="rId9" Type="http://schemas.openxmlformats.org/officeDocument/2006/relationships/image" Target="../media/image3.jpeg"/><Relationship Id="rId10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video" Target="file://localhost/Users/gonzalez/Documents/0Talks/%20Movies/amnh1.mpeg" TargetMode="External"/><Relationship Id="rId2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12.png"/><Relationship Id="rId5" Type="http://schemas.openxmlformats.org/officeDocument/2006/relationships/image" Target="../media/image10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1" Type="http://schemas.openxmlformats.org/officeDocument/2006/relationships/video" Target="file://localhost/Users/gonzalez/Documents/0Talks/%20Movies/binary_EinsteinMess.mov" TargetMode="External"/><Relationship Id="rId2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16.jpeg"/><Relationship Id="rId5" Type="http://schemas.openxmlformats.org/officeDocument/2006/relationships/image" Target="../media/image17.png"/><Relationship Id="rId1" Type="http://schemas.openxmlformats.org/officeDocument/2006/relationships/video" Target="file://localhost/Users/gonzalez/Documents/0Talks/SEC_20061113/SNexplosion.mov" TargetMode="External"/><Relationship Id="rId2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image" Target="../media/image16.jpe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1" Type="http://schemas.openxmlformats.org/officeDocument/2006/relationships/video" Target="file://localhost/Users/gonzalez/Documents/0Talks/SEC_20061113/Crab.mov" TargetMode="External"/><Relationship Id="rId2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image" Target="../media/image16.jpeg"/><Relationship Id="rId5" Type="http://schemas.openxmlformats.org/officeDocument/2006/relationships/image" Target="../media/image18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1" Type="http://schemas.openxmlformats.org/officeDocument/2006/relationships/video" Target="file://localhost/Users/gonzalez/Documents/0Talks/SEC_20061113/BinaryLate.mov" TargetMode="External"/><Relationship Id="rId2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16.jpeg"/><Relationship Id="rId5" Type="http://schemas.openxmlformats.org/officeDocument/2006/relationships/image" Target="../media/image18.png"/><Relationship Id="rId6" Type="http://schemas.openxmlformats.org/officeDocument/2006/relationships/image" Target="../media/image20.png"/><Relationship Id="rId7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16825" y="3862729"/>
            <a:ext cx="6400800" cy="1752600"/>
          </a:xfrm>
        </p:spPr>
        <p:txBody>
          <a:bodyPr/>
          <a:lstStyle/>
          <a:p>
            <a:r>
              <a:rPr lang="en-US" sz="1800" dirty="0">
                <a:solidFill>
                  <a:schemeClr val="tx2"/>
                </a:solidFill>
              </a:rPr>
              <a:t>Gabriela </a:t>
            </a:r>
            <a:r>
              <a:rPr lang="en-US" sz="1800" dirty="0" err="1">
                <a:solidFill>
                  <a:schemeClr val="tx2"/>
                </a:solidFill>
              </a:rPr>
              <a:t>González</a:t>
            </a:r>
            <a:endParaRPr lang="en-US" sz="1800" dirty="0">
              <a:solidFill>
                <a:schemeClr val="tx2"/>
              </a:solidFill>
            </a:endParaRPr>
          </a:p>
          <a:p>
            <a:r>
              <a:rPr lang="en-US" sz="1800" dirty="0">
                <a:solidFill>
                  <a:schemeClr val="tx2"/>
                </a:solidFill>
              </a:rPr>
              <a:t>Louisiana State University</a:t>
            </a:r>
            <a:endParaRPr lang="en-US" sz="1800" dirty="0" smtClean="0">
              <a:solidFill>
                <a:schemeClr val="tx2"/>
              </a:solidFill>
            </a:endParaRPr>
          </a:p>
          <a:p>
            <a:r>
              <a:rPr lang="en-US" sz="1800" dirty="0" smtClean="0">
                <a:solidFill>
                  <a:schemeClr val="tx2"/>
                </a:solidFill>
              </a:rPr>
              <a:t>Science Unwrapped</a:t>
            </a:r>
          </a:p>
          <a:p>
            <a:r>
              <a:rPr lang="en-US" sz="1800" dirty="0" smtClean="0">
                <a:solidFill>
                  <a:schemeClr val="tx2"/>
                </a:solidFill>
              </a:rPr>
              <a:t>Utah State University</a:t>
            </a:r>
          </a:p>
          <a:p>
            <a:r>
              <a:rPr lang="en-US" sz="1800" dirty="0" smtClean="0">
                <a:solidFill>
                  <a:schemeClr val="tx2"/>
                </a:solidFill>
              </a:rPr>
              <a:t>October 7, 2011</a:t>
            </a:r>
            <a:endParaRPr lang="en-US" sz="1800" dirty="0"/>
          </a:p>
        </p:txBody>
      </p:sp>
      <p:grpSp>
        <p:nvGrpSpPr>
          <p:cNvPr id="139268" name="Group 4"/>
          <p:cNvGrpSpPr>
            <a:grpSpLocks/>
          </p:cNvGrpSpPr>
          <p:nvPr/>
        </p:nvGrpSpPr>
        <p:grpSpPr bwMode="auto">
          <a:xfrm>
            <a:off x="2502417" y="237463"/>
            <a:ext cx="4229425" cy="1641584"/>
            <a:chOff x="2027" y="1399"/>
            <a:chExt cx="3626" cy="2091"/>
          </a:xfrm>
        </p:grpSpPr>
        <p:pic>
          <p:nvPicPr>
            <p:cNvPr id="139269" name="Picture 5" descr="NCSA colliding black holes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027" y="1399"/>
              <a:ext cx="3626" cy="2091"/>
            </a:xfrm>
            <a:prstGeom prst="rect">
              <a:avLst/>
            </a:prstGeom>
            <a:noFill/>
          </p:spPr>
        </p:pic>
        <p:sp>
          <p:nvSpPr>
            <p:cNvPr id="139270" name="Text Box 6"/>
            <p:cNvSpPr txBox="1">
              <a:spLocks noChangeArrowheads="1"/>
            </p:cNvSpPr>
            <p:nvPr/>
          </p:nvSpPr>
          <p:spPr bwMode="auto">
            <a:xfrm>
              <a:off x="2565" y="1422"/>
              <a:ext cx="1266" cy="51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1000" b="1">
                  <a:solidFill>
                    <a:srgbClr val="FFFF00"/>
                  </a:solidFill>
                  <a:latin typeface="Arial" pitchFamily="-109" charset="0"/>
                </a:rPr>
                <a:t>Werner Berger, ZIB, AEI, CCT</a:t>
              </a:r>
            </a:p>
          </p:txBody>
        </p:sp>
      </p:grpSp>
      <p:grpSp>
        <p:nvGrpSpPr>
          <p:cNvPr id="139274" name="Group 10"/>
          <p:cNvGrpSpPr>
            <a:grpSpLocks/>
          </p:cNvGrpSpPr>
          <p:nvPr/>
        </p:nvGrpSpPr>
        <p:grpSpPr bwMode="auto">
          <a:xfrm>
            <a:off x="0" y="4603793"/>
            <a:ext cx="3140075" cy="1895475"/>
            <a:chOff x="-302" y="338"/>
            <a:chExt cx="1978" cy="1194"/>
          </a:xfrm>
        </p:grpSpPr>
        <p:pic>
          <p:nvPicPr>
            <p:cNvPr id="139275" name="Picture 11" descr="aerialsmall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-302" y="338"/>
              <a:ext cx="1978" cy="1194"/>
            </a:xfrm>
            <a:prstGeom prst="rect">
              <a:avLst/>
            </a:prstGeom>
            <a:noFill/>
          </p:spPr>
        </p:pic>
        <p:sp>
          <p:nvSpPr>
            <p:cNvPr id="139276" name="Text Box 12"/>
            <p:cNvSpPr txBox="1">
              <a:spLocks noChangeArrowheads="1"/>
            </p:cNvSpPr>
            <p:nvPr/>
          </p:nvSpPr>
          <p:spPr bwMode="auto">
            <a:xfrm>
              <a:off x="630" y="388"/>
              <a:ext cx="955" cy="2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2"/>
                  </a:solidFill>
                  <a:latin typeface="Arial" pitchFamily="-109" charset="0"/>
                </a:rPr>
                <a:t>LIGO Hanford</a:t>
              </a:r>
              <a:endParaRPr lang="en-US" sz="1600" b="1">
                <a:latin typeface="Arial" pitchFamily="-109" charset="0"/>
              </a:endParaRPr>
            </a:p>
          </p:txBody>
        </p:sp>
      </p:grpSp>
      <p:pic>
        <p:nvPicPr>
          <p:cNvPr id="139277" name="Picture 13" descr="LLO"/>
          <p:cNvPicPr>
            <a:picLocks noChangeAspect="1" noChangeArrowheads="1"/>
          </p:cNvPicPr>
          <p:nvPr/>
        </p:nvPicPr>
        <p:blipFill>
          <a:blip r:embed="rId5"/>
          <a:srcRect b="21547"/>
          <a:stretch>
            <a:fillRect/>
          </a:stretch>
        </p:blipFill>
        <p:spPr bwMode="auto">
          <a:xfrm>
            <a:off x="5995988" y="4665705"/>
            <a:ext cx="2970212" cy="1892300"/>
          </a:xfrm>
          <a:prstGeom prst="rect">
            <a:avLst/>
          </a:prstGeom>
          <a:noFill/>
          <a:ln w="57150" cmpd="thinThick">
            <a:solidFill>
              <a:srgbClr val="0C3ECD"/>
            </a:solidFill>
            <a:miter lim="800000"/>
            <a:headEnd/>
            <a:tailEnd/>
          </a:ln>
        </p:spPr>
      </p:pic>
      <p:sp>
        <p:nvSpPr>
          <p:cNvPr id="139278" name="Text Box 14"/>
          <p:cNvSpPr txBox="1">
            <a:spLocks noChangeArrowheads="1"/>
          </p:cNvSpPr>
          <p:nvPr/>
        </p:nvSpPr>
        <p:spPr bwMode="auto">
          <a:xfrm>
            <a:off x="6269038" y="4484688"/>
            <a:ext cx="2478087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>
                <a:solidFill>
                  <a:schemeClr val="tx2"/>
                </a:solidFill>
                <a:latin typeface="Arial" pitchFamily="-109" charset="0"/>
              </a:rPr>
              <a:t>LIGO Livingston</a:t>
            </a:r>
            <a:r>
              <a:rPr lang="en-US" dirty="0"/>
              <a:t> </a:t>
            </a:r>
          </a:p>
        </p:txBody>
      </p:sp>
      <p:pic>
        <p:nvPicPr>
          <p:cNvPr id="139280" name="Picture 16" descr="LSUlog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23097" y="4098797"/>
            <a:ext cx="795598" cy="344294"/>
          </a:xfrm>
          <a:prstGeom prst="rect">
            <a:avLst/>
          </a:prstGeom>
          <a:noFill/>
        </p:spPr>
      </p:pic>
      <p:pic>
        <p:nvPicPr>
          <p:cNvPr id="139281" name="Picture 17" descr="Telescop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71440" y="1612333"/>
            <a:ext cx="2684348" cy="1454022"/>
          </a:xfrm>
          <a:prstGeom prst="rect">
            <a:avLst/>
          </a:prstGeom>
          <a:noFill/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1622" y="1610026"/>
            <a:ext cx="2534480" cy="1723819"/>
          </a:xfrm>
          <a:prstGeom prst="rect">
            <a:avLst/>
          </a:prstGeom>
        </p:spPr>
      </p:pic>
      <p:sp>
        <p:nvSpPr>
          <p:cNvPr id="139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918290"/>
            <a:ext cx="8686800" cy="1143000"/>
          </a:xfrm>
        </p:spPr>
        <p:txBody>
          <a:bodyPr/>
          <a:lstStyle/>
          <a:p>
            <a:r>
              <a:rPr lang="en-US" dirty="0" smtClean="0"/>
              <a:t>Catching Einstein's waves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6" name="Picture 4" descr="/Users/gonzalez/Movies/MichelsonIfo2_EinsteinMess.mov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96875" y="2794000"/>
            <a:ext cx="5114925" cy="2940050"/>
          </a:xfrm>
          <a:prstGeom prst="rect">
            <a:avLst/>
          </a:prstGeom>
          <a:noFill/>
        </p:spPr>
      </p:pic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663" y="609600"/>
            <a:ext cx="8713787" cy="977900"/>
          </a:xfrm>
        </p:spPr>
        <p:txBody>
          <a:bodyPr/>
          <a:lstStyle/>
          <a:p>
            <a:r>
              <a:rPr lang="en-US"/>
              <a:t>How to detect gravitational waves</a:t>
            </a:r>
            <a:br>
              <a:rPr lang="en-US"/>
            </a:br>
            <a:r>
              <a:rPr lang="en-US"/>
              <a:t>with an interferometer</a:t>
            </a:r>
          </a:p>
        </p:txBody>
      </p:sp>
      <p:sp>
        <p:nvSpPr>
          <p:cNvPr id="131077" name="Text Box 5"/>
          <p:cNvSpPr txBox="1">
            <a:spLocks noChangeArrowheads="1"/>
          </p:cNvSpPr>
          <p:nvPr/>
        </p:nvSpPr>
        <p:spPr bwMode="auto">
          <a:xfrm>
            <a:off x="657225" y="5822950"/>
            <a:ext cx="48164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/>
              <a:t>Einstein’s messengers, </a:t>
            </a:r>
            <a:br>
              <a:rPr lang="en-US" sz="1600"/>
            </a:br>
            <a:r>
              <a:rPr lang="en-US" sz="1600"/>
              <a:t>National Science Foundation video</a:t>
            </a: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05134" y="6358616"/>
            <a:ext cx="47039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/>
              <a:t>http://</a:t>
            </a:r>
            <a:r>
              <a:rPr lang="en-US" sz="1800" dirty="0" err="1" smtClean="0"/>
              <a:t>www.einsteinsmessengers.org</a:t>
            </a:r>
            <a:r>
              <a:rPr lang="en-US" sz="1800" dirty="0" smtClean="0"/>
              <a:t>/</a:t>
            </a:r>
            <a:endParaRPr lang="en-US" sz="1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0505" y="3430024"/>
            <a:ext cx="3863847" cy="11235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73" fill="hold"/>
                                        <p:tgtEl>
                                          <p:spTgt spid="1310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1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310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076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1076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630238" y="0"/>
            <a:ext cx="7772400" cy="1143000"/>
          </a:xfrm>
        </p:spPr>
        <p:txBody>
          <a:bodyPr/>
          <a:lstStyle/>
          <a:p>
            <a:r>
              <a:rPr lang="en-US" dirty="0"/>
              <a:t>The LIGO</a:t>
            </a:r>
            <a:r>
              <a:rPr lang="en-US" dirty="0" smtClean="0"/>
              <a:t> Observatories</a:t>
            </a:r>
            <a:endParaRPr lang="en-US" dirty="0"/>
          </a:p>
        </p:txBody>
      </p:sp>
      <p:pic>
        <p:nvPicPr>
          <p:cNvPr id="75783" name="Picture 7" descr="LHOLL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63775" y="1587500"/>
            <a:ext cx="5183188" cy="3594100"/>
          </a:xfrm>
          <a:prstGeom prst="rect">
            <a:avLst/>
          </a:prstGeom>
          <a:noFill/>
        </p:spPr>
      </p:pic>
      <p:sp>
        <p:nvSpPr>
          <p:cNvPr id="75785" name="Text Box 9"/>
          <p:cNvSpPr txBox="1">
            <a:spLocks noChangeArrowheads="1"/>
          </p:cNvSpPr>
          <p:nvPr/>
        </p:nvSpPr>
        <p:spPr bwMode="auto">
          <a:xfrm>
            <a:off x="5554663" y="4456113"/>
            <a:ext cx="2149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D60093"/>
                </a:solidFill>
              </a:rPr>
              <a:t>Livingston, LA</a:t>
            </a:r>
            <a:endParaRPr lang="en-US" b="1"/>
          </a:p>
        </p:txBody>
      </p:sp>
      <p:sp>
        <p:nvSpPr>
          <p:cNvPr id="75786" name="Text Box 10"/>
          <p:cNvSpPr txBox="1">
            <a:spLocks noChangeArrowheads="1"/>
          </p:cNvSpPr>
          <p:nvPr/>
        </p:nvSpPr>
        <p:spPr bwMode="auto">
          <a:xfrm>
            <a:off x="1447800" y="2492375"/>
            <a:ext cx="1979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D60093"/>
                </a:solidFill>
              </a:rPr>
              <a:t>Hanford, WA</a:t>
            </a:r>
            <a:endParaRPr lang="en-US"/>
          </a:p>
        </p:txBody>
      </p:sp>
      <p:pic>
        <p:nvPicPr>
          <p:cNvPr id="75787" name="Picture 11" descr="LHOgooglema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73175" y="1054100"/>
            <a:ext cx="1925638" cy="1441450"/>
          </a:xfrm>
          <a:prstGeom prst="rect">
            <a:avLst/>
          </a:prstGeom>
          <a:noFill/>
        </p:spPr>
      </p:pic>
      <p:pic>
        <p:nvPicPr>
          <p:cNvPr id="75788" name="Picture 12" descr="LLOgooglemap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57113" y="4949847"/>
            <a:ext cx="1797050" cy="1352550"/>
          </a:xfrm>
          <a:prstGeom prst="rect">
            <a:avLst/>
          </a:prstGeom>
          <a:noFill/>
        </p:spPr>
      </p:pic>
      <p:grpSp>
        <p:nvGrpSpPr>
          <p:cNvPr id="14" name="Group 13"/>
          <p:cNvGrpSpPr/>
          <p:nvPr/>
        </p:nvGrpSpPr>
        <p:grpSpPr>
          <a:xfrm>
            <a:off x="206498" y="2818568"/>
            <a:ext cx="5730752" cy="3855283"/>
            <a:chOff x="206498" y="2818568"/>
            <a:chExt cx="5730752" cy="3855283"/>
          </a:xfrm>
        </p:grpSpPr>
        <p:grpSp>
          <p:nvGrpSpPr>
            <p:cNvPr id="75791" name="Group 15"/>
            <p:cNvGrpSpPr>
              <a:grpSpLocks/>
            </p:cNvGrpSpPr>
            <p:nvPr/>
          </p:nvGrpSpPr>
          <p:grpSpPr bwMode="auto">
            <a:xfrm>
              <a:off x="247650" y="2909888"/>
              <a:ext cx="5689600" cy="3763963"/>
              <a:chOff x="156" y="1833"/>
              <a:chExt cx="3584" cy="2371"/>
            </a:xfrm>
          </p:grpSpPr>
          <p:sp>
            <p:nvSpPr>
              <p:cNvPr id="75789" name="Text Box 13"/>
              <p:cNvSpPr txBox="1">
                <a:spLocks noChangeArrowheads="1"/>
              </p:cNvSpPr>
              <p:nvPr/>
            </p:nvSpPr>
            <p:spPr bwMode="auto">
              <a:xfrm>
                <a:off x="156" y="3215"/>
                <a:ext cx="3584" cy="9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dirty="0"/>
                  <a:t>Hundreds of people</a:t>
                </a:r>
                <a:r>
                  <a:rPr lang="en-US" dirty="0" smtClean="0"/>
                  <a:t> in 15 countries working </a:t>
                </a:r>
                <a:r>
                  <a:rPr lang="en-US" dirty="0"/>
                  <a:t>on the experiment and looking at the data:</a:t>
                </a:r>
                <a:br>
                  <a:rPr lang="en-US" dirty="0"/>
                </a:br>
                <a:r>
                  <a:rPr lang="en-US" b="1" dirty="0">
                    <a:solidFill>
                      <a:schemeClr val="accent2"/>
                    </a:solidFill>
                  </a:rPr>
                  <a:t>LIGO Scientific Collaboration</a:t>
                </a:r>
                <a:endParaRPr lang="en-US" b="1" dirty="0" smtClean="0">
                  <a:solidFill>
                    <a:schemeClr val="accent2"/>
                  </a:solidFill>
                </a:endParaRPr>
              </a:p>
              <a:p>
                <a:r>
                  <a:rPr lang="en-US" b="1" dirty="0" smtClean="0">
                    <a:solidFill>
                      <a:schemeClr val="accent2"/>
                    </a:solidFill>
                  </a:rPr>
                  <a:t>               </a:t>
                </a:r>
                <a:r>
                  <a:rPr lang="en-US" b="1" dirty="0" err="1" smtClean="0">
                    <a:solidFill>
                      <a:schemeClr val="accent2"/>
                    </a:solidFill>
                  </a:rPr>
                  <a:t>www.ligo.org</a:t>
                </a:r>
                <a:endParaRPr lang="en-US" dirty="0"/>
              </a:p>
            </p:txBody>
          </p:sp>
          <p:pic>
            <p:nvPicPr>
              <p:cNvPr id="75790" name="Picture 14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160" y="1833"/>
                <a:ext cx="1600" cy="1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12" name="TextBox 11"/>
            <p:cNvSpPr txBox="1"/>
            <p:nvPr/>
          </p:nvSpPr>
          <p:spPr>
            <a:xfrm>
              <a:off x="206498" y="2818568"/>
              <a:ext cx="1002197" cy="338554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/>
                <a:t>Rai</a:t>
              </a:r>
              <a:r>
                <a:rPr lang="en-US" sz="1600" dirty="0" smtClean="0"/>
                <a:t> Weiss</a:t>
              </a:r>
              <a:endParaRPr lang="en-US" sz="16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238989" y="4449828"/>
              <a:ext cx="144770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Peter </a:t>
              </a:r>
              <a:r>
                <a:rPr lang="en-US" sz="1800" dirty="0" err="1" smtClean="0"/>
                <a:t>Saulson</a:t>
              </a:r>
              <a:endParaRPr lang="en-US" sz="1800" dirty="0"/>
            </a:p>
          </p:txBody>
        </p:sp>
      </p:grpSp>
      <p:pic>
        <p:nvPicPr>
          <p:cNvPr id="16" name="Einsteins_mess_Gaby.mov">
            <a:hlinkClick r:id="" action="ppaction://media"/>
          </p:cNvPr>
          <p:cNvPicPr/>
          <p:nvPr>
            <a:videoFile r:link="rId1"/>
          </p:nvPr>
        </p:nvPicPr>
        <p:blipFill>
          <a:blip r:embed="rId8"/>
          <a:stretch>
            <a:fillRect/>
          </a:stretch>
        </p:blipFill>
        <p:spPr>
          <a:xfrm>
            <a:off x="4206616" y="988956"/>
            <a:ext cx="4708155" cy="2707189"/>
          </a:xfrm>
          <a:prstGeom prst="rect">
            <a:avLst/>
          </a:prstGeom>
        </p:spPr>
      </p:pic>
      <p:pic>
        <p:nvPicPr>
          <p:cNvPr id="17" name="Picture 16" descr="MichelsonIfo2_EinsteinMess"/>
          <p:cNvPicPr>
            <a:picLocks noChangeAspect="1" noChangeArrowheads="1"/>
          </p:cNvPicPr>
          <p:nvPr/>
        </p:nvPicPr>
        <p:blipFill>
          <a:blip r:embed="rId9"/>
          <a:srcRect l="24312" t="9137" r="20152" b="11209"/>
          <a:stretch>
            <a:fillRect/>
          </a:stretch>
        </p:blipFill>
        <p:spPr bwMode="auto">
          <a:xfrm flipH="1" flipV="1">
            <a:off x="4152623" y="1011793"/>
            <a:ext cx="1514076" cy="12481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44" name="Picture 16" descr="MichelsonIfo2_EinsteinMess"/>
          <p:cNvPicPr>
            <a:picLocks noChangeAspect="1" noChangeArrowheads="1"/>
          </p:cNvPicPr>
          <p:nvPr/>
        </p:nvPicPr>
        <p:blipFill>
          <a:blip r:embed="rId3"/>
          <a:srcRect l="24312" t="9137" r="20152" b="11209"/>
          <a:stretch>
            <a:fillRect/>
          </a:stretch>
        </p:blipFill>
        <p:spPr bwMode="auto">
          <a:xfrm flipH="1" flipV="1">
            <a:off x="2678113" y="1238250"/>
            <a:ext cx="2792412" cy="2301875"/>
          </a:xfrm>
          <a:prstGeom prst="rect">
            <a:avLst/>
          </a:prstGeom>
          <a:noFill/>
        </p:spPr>
      </p:pic>
      <p:pic>
        <p:nvPicPr>
          <p:cNvPr id="73731" name="Picture 3"/>
          <p:cNvPicPr>
            <a:picLocks noChangeAspect="1" noChangeArrowheads="1"/>
          </p:cNvPicPr>
          <p:nvPr/>
        </p:nvPicPr>
        <p:blipFill>
          <a:blip r:embed="rId4"/>
          <a:srcRect l="3391" t="2948" r="16313" b="17210"/>
          <a:stretch>
            <a:fillRect/>
          </a:stretch>
        </p:blipFill>
        <p:spPr bwMode="auto">
          <a:xfrm>
            <a:off x="6011863" y="4883150"/>
            <a:ext cx="2320925" cy="154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3733" name="Picture 5"/>
          <p:cNvPicPr>
            <a:picLocks noChangeAspect="1" noChangeArrowheads="1"/>
          </p:cNvPicPr>
          <p:nvPr/>
        </p:nvPicPr>
        <p:blipFill>
          <a:blip r:embed="rId5"/>
          <a:srcRect l="8095" t="7280" r="17218" b="22940"/>
          <a:stretch>
            <a:fillRect/>
          </a:stretch>
        </p:blipFill>
        <p:spPr bwMode="auto">
          <a:xfrm>
            <a:off x="150813" y="1273175"/>
            <a:ext cx="2087562" cy="149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3735" name="Picture 7"/>
          <p:cNvPicPr>
            <a:picLocks noChangeAspect="1" noChangeArrowheads="1"/>
          </p:cNvPicPr>
          <p:nvPr/>
        </p:nvPicPr>
        <p:blipFill>
          <a:blip r:embed="rId6"/>
          <a:srcRect l="9752" t="4988" r="11758" b="14726"/>
          <a:stretch>
            <a:fillRect/>
          </a:stretch>
        </p:blipFill>
        <p:spPr bwMode="auto">
          <a:xfrm>
            <a:off x="5718175" y="1238250"/>
            <a:ext cx="282575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3737" name="Picture 9"/>
          <p:cNvPicPr>
            <a:picLocks noChangeAspect="1" noChangeArrowheads="1"/>
          </p:cNvPicPr>
          <p:nvPr/>
        </p:nvPicPr>
        <p:blipFill>
          <a:blip r:embed="rId7"/>
          <a:srcRect l="5556" t="3317" r="35843" b="13982"/>
          <a:stretch>
            <a:fillRect/>
          </a:stretch>
        </p:blipFill>
        <p:spPr bwMode="auto">
          <a:xfrm>
            <a:off x="3443288" y="3668713"/>
            <a:ext cx="1863725" cy="298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3741" name="Picture 13" descr="MirroronTable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92788" y="3236913"/>
            <a:ext cx="2660650" cy="1495425"/>
          </a:xfrm>
          <a:prstGeom prst="rect">
            <a:avLst/>
          </a:prstGeom>
          <a:noFill/>
        </p:spPr>
      </p:pic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131763" y="38100"/>
            <a:ext cx="9012237" cy="1143000"/>
          </a:xfrm>
        </p:spPr>
        <p:txBody>
          <a:bodyPr/>
          <a:lstStyle/>
          <a:p>
            <a:r>
              <a:rPr lang="en-US" sz="4000"/>
              <a:t>GW Detection: </a:t>
            </a:r>
            <a:br>
              <a:rPr lang="en-US" sz="4000"/>
            </a:br>
            <a:r>
              <a:rPr lang="en-US" sz="4000"/>
              <a:t>a difficult and fun experiment</a:t>
            </a:r>
            <a:endParaRPr lang="en-US"/>
          </a:p>
        </p:txBody>
      </p:sp>
      <p:pic>
        <p:nvPicPr>
          <p:cNvPr id="73746" name="Picture 18" descr="RaiNergis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49250" y="5094288"/>
            <a:ext cx="2665413" cy="1535112"/>
          </a:xfrm>
          <a:prstGeom prst="rect">
            <a:avLst/>
          </a:prstGeom>
          <a:noFill/>
        </p:spPr>
      </p:pic>
      <p:pic>
        <p:nvPicPr>
          <p:cNvPr id="73747" name="Picture 19" descr="controlRoom0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20688" y="3248025"/>
            <a:ext cx="2141537" cy="1606550"/>
          </a:xfrm>
          <a:prstGeom prst="rect">
            <a:avLst/>
          </a:prstGeom>
          <a:noFill/>
        </p:spPr>
      </p:pic>
      <p:grpSp>
        <p:nvGrpSpPr>
          <p:cNvPr id="2" name="Group 16"/>
          <p:cNvGrpSpPr/>
          <p:nvPr/>
        </p:nvGrpSpPr>
        <p:grpSpPr>
          <a:xfrm>
            <a:off x="2326079" y="1508981"/>
            <a:ext cx="2150049" cy="2137720"/>
            <a:chOff x="2326079" y="1508981"/>
            <a:chExt cx="2150049" cy="2137720"/>
          </a:xfrm>
        </p:grpSpPr>
        <p:grpSp>
          <p:nvGrpSpPr>
            <p:cNvPr id="3" name="Group 13"/>
            <p:cNvGrpSpPr/>
            <p:nvPr/>
          </p:nvGrpSpPr>
          <p:grpSpPr>
            <a:xfrm>
              <a:off x="2891880" y="1508981"/>
              <a:ext cx="1584248" cy="1446105"/>
              <a:chOff x="2891880" y="1508981"/>
              <a:chExt cx="1584248" cy="1446105"/>
            </a:xfrm>
          </p:grpSpPr>
          <p:pic>
            <p:nvPicPr>
              <p:cNvPr id="11" name="Picture 5" descr="random"/>
              <p:cNvPicPr>
                <a:picLocks noChangeAspect="1" noChangeArrowheads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>
                <a:off x="2891880" y="2204824"/>
                <a:ext cx="1386318" cy="7502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3" name="Straight Arrow Connector 12"/>
              <p:cNvCxnSpPr/>
              <p:nvPr/>
            </p:nvCxnSpPr>
            <p:spPr bwMode="auto">
              <a:xfrm rot="5400000" flipH="1" flipV="1">
                <a:off x="3941725" y="1565595"/>
                <a:ext cx="591017" cy="477789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cxnSp>
          <p:nvCxnSpPr>
            <p:cNvPr id="16" name="Straight Arrow Connector 15"/>
            <p:cNvCxnSpPr/>
            <p:nvPr/>
          </p:nvCxnSpPr>
          <p:spPr bwMode="auto">
            <a:xfrm rot="10800000" flipV="1">
              <a:off x="2326079" y="3093408"/>
              <a:ext cx="766977" cy="55329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4352"/>
            <a:ext cx="7772400" cy="1143000"/>
          </a:xfrm>
        </p:spPr>
        <p:txBody>
          <a:bodyPr/>
          <a:lstStyle/>
          <a:p>
            <a:r>
              <a:rPr lang="en-US" dirty="0" smtClean="0"/>
              <a:t>Building LIGO</a:t>
            </a:r>
            <a:endParaRPr lang="en-US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/>
          <a:srcRect l="8095" t="7280" r="17218" b="22940"/>
          <a:stretch>
            <a:fillRect/>
          </a:stretch>
        </p:blipFill>
        <p:spPr bwMode="auto">
          <a:xfrm>
            <a:off x="304080" y="2433333"/>
            <a:ext cx="2465668" cy="1770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/>
          <a:srcRect l="9752" t="4988" r="11758" b="14726"/>
          <a:stretch>
            <a:fillRect/>
          </a:stretch>
        </p:blipFill>
        <p:spPr bwMode="auto">
          <a:xfrm>
            <a:off x="304080" y="4256971"/>
            <a:ext cx="3507388" cy="2376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55139" y="1157649"/>
            <a:ext cx="2125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Vacuum system</a:t>
            </a:r>
            <a:endParaRPr lang="en-US" dirty="0"/>
          </a:p>
        </p:txBody>
      </p:sp>
      <p:pic>
        <p:nvPicPr>
          <p:cNvPr id="6" name="Picture 7" descr="han3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23664" y="1438327"/>
            <a:ext cx="1938916" cy="2440399"/>
          </a:xfrm>
          <a:prstGeom prst="rect">
            <a:avLst/>
          </a:prstGeom>
          <a:noFill/>
        </p:spPr>
      </p:pic>
      <p:pic>
        <p:nvPicPr>
          <p:cNvPr id="7" name="Picture 8" descr="livi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75711" y="1438327"/>
            <a:ext cx="3011089" cy="2258317"/>
          </a:xfrm>
          <a:prstGeom prst="rect">
            <a:avLst/>
          </a:prstGeom>
          <a:noFill/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49910" y="4463117"/>
            <a:ext cx="1213927" cy="1256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110832" y="5585514"/>
            <a:ext cx="2606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Your taxes at work!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44" name="Picture 16" descr="MichelsonIfo2_EinsteinMess"/>
          <p:cNvPicPr>
            <a:picLocks noChangeAspect="1" noChangeArrowheads="1"/>
          </p:cNvPicPr>
          <p:nvPr/>
        </p:nvPicPr>
        <p:blipFill>
          <a:blip r:embed="rId5"/>
          <a:srcRect l="24312" t="9137" r="20152" b="11209"/>
          <a:stretch>
            <a:fillRect/>
          </a:stretch>
        </p:blipFill>
        <p:spPr bwMode="auto">
          <a:xfrm flipH="1" flipV="1">
            <a:off x="2678113" y="1238250"/>
            <a:ext cx="2792412" cy="2301875"/>
          </a:xfrm>
          <a:prstGeom prst="rect">
            <a:avLst/>
          </a:prstGeom>
          <a:noFill/>
        </p:spPr>
      </p:pic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131763" y="38100"/>
            <a:ext cx="9012237" cy="1143000"/>
          </a:xfrm>
        </p:spPr>
        <p:txBody>
          <a:bodyPr/>
          <a:lstStyle/>
          <a:p>
            <a:r>
              <a:rPr lang="en-US" sz="4000" dirty="0" smtClean="0"/>
              <a:t>Detecting </a:t>
            </a:r>
            <a:r>
              <a:rPr lang="en-US" sz="4000" dirty="0" err="1" smtClean="0"/>
              <a:t>GWs</a:t>
            </a:r>
            <a:r>
              <a:rPr lang="en-US" sz="4000" dirty="0" smtClean="0"/>
              <a:t> </a:t>
            </a:r>
            <a:br>
              <a:rPr lang="en-US" sz="4000" dirty="0" smtClean="0"/>
            </a:br>
            <a:r>
              <a:rPr lang="en-US" sz="4000" dirty="0"/>
              <a:t>a difficult and fun experiment</a:t>
            </a:r>
            <a:endParaRPr lang="en-US" dirty="0"/>
          </a:p>
        </p:txBody>
      </p:sp>
      <p:pic>
        <p:nvPicPr>
          <p:cNvPr id="73746" name="Picture 18" descr="RaiNergi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96615" y="3927627"/>
            <a:ext cx="4330615" cy="2494165"/>
          </a:xfrm>
          <a:prstGeom prst="rect">
            <a:avLst/>
          </a:prstGeom>
          <a:noFill/>
        </p:spPr>
      </p:pic>
      <p:cxnSp>
        <p:nvCxnSpPr>
          <p:cNvPr id="20" name="Straight Arrow Connector 19"/>
          <p:cNvCxnSpPr/>
          <p:nvPr/>
        </p:nvCxnSpPr>
        <p:spPr bwMode="auto">
          <a:xfrm rot="16200000" flipH="1">
            <a:off x="3918360" y="2183593"/>
            <a:ext cx="2384943" cy="92924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2911625" y="5771354"/>
            <a:ext cx="14109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Rai</a:t>
            </a:r>
            <a:r>
              <a:rPr lang="en-US" dirty="0" smtClean="0"/>
              <a:t> Weiss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411770" y="3283168"/>
            <a:ext cx="23903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Nergis</a:t>
            </a:r>
            <a:r>
              <a:rPr lang="en-US" dirty="0" smtClean="0"/>
              <a:t> </a:t>
            </a:r>
            <a:r>
              <a:rPr lang="en-US" dirty="0" err="1" smtClean="0"/>
              <a:t>Mavalvala</a:t>
            </a:r>
            <a:endParaRPr lang="en-US" dirty="0"/>
          </a:p>
        </p:txBody>
      </p:sp>
      <p:pic>
        <p:nvPicPr>
          <p:cNvPr id="25" name="Einsteins_mess_Nergis2.mov">
            <a:hlinkClick r:id="" action="ppaction://media"/>
          </p:cNvPr>
          <p:cNvPicPr/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5612823" y="1280228"/>
            <a:ext cx="3365979" cy="1935438"/>
          </a:xfrm>
          <a:prstGeom prst="rect">
            <a:avLst/>
          </a:prstGeom>
        </p:spPr>
      </p:pic>
      <p:pic>
        <p:nvPicPr>
          <p:cNvPr id="26" name="Einsteins_mess_Rai.mov">
            <a:hlinkClick r:id="" action="ppaction://media"/>
          </p:cNvPr>
          <p:cNvPicPr/>
          <p:nvPr>
            <a:videoFile r:link="rId2"/>
          </p:nvPr>
        </p:nvPicPr>
        <p:blipFill>
          <a:blip r:embed="rId7"/>
          <a:stretch>
            <a:fillRect/>
          </a:stretch>
        </p:blipFill>
        <p:spPr>
          <a:xfrm>
            <a:off x="309747" y="3760021"/>
            <a:ext cx="3628149" cy="20861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44" name="Picture 16" descr="MichelsonIfo2_EinsteinMess"/>
          <p:cNvPicPr>
            <a:picLocks noChangeAspect="1" noChangeArrowheads="1"/>
          </p:cNvPicPr>
          <p:nvPr/>
        </p:nvPicPr>
        <p:blipFill>
          <a:blip r:embed="rId4"/>
          <a:srcRect l="24312" t="9137" r="20152" b="11209"/>
          <a:stretch>
            <a:fillRect/>
          </a:stretch>
        </p:blipFill>
        <p:spPr bwMode="auto">
          <a:xfrm flipH="1" flipV="1">
            <a:off x="2678113" y="1238250"/>
            <a:ext cx="2792412" cy="2301875"/>
          </a:xfrm>
          <a:prstGeom prst="rect">
            <a:avLst/>
          </a:prstGeom>
          <a:noFill/>
        </p:spPr>
      </p:pic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131763" y="38100"/>
            <a:ext cx="9012237" cy="1143000"/>
          </a:xfrm>
        </p:spPr>
        <p:txBody>
          <a:bodyPr/>
          <a:lstStyle/>
          <a:p>
            <a:r>
              <a:rPr lang="en-US" sz="4000" dirty="0" smtClean="0"/>
              <a:t>Detecting </a:t>
            </a:r>
            <a:r>
              <a:rPr lang="en-US" sz="4000" dirty="0" err="1" smtClean="0"/>
              <a:t>GWs</a:t>
            </a:r>
            <a:r>
              <a:rPr lang="en-US" sz="4000" dirty="0" smtClean="0"/>
              <a:t> </a:t>
            </a:r>
            <a:br>
              <a:rPr lang="en-US" sz="4000" dirty="0" smtClean="0"/>
            </a:br>
            <a:r>
              <a:rPr lang="en-US" sz="4000" dirty="0"/>
              <a:t>a difficult and fun experiment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4694" y="1177735"/>
            <a:ext cx="2443132" cy="3257510"/>
          </a:xfrm>
          <a:prstGeom prst="rect">
            <a:avLst/>
          </a:prstGeom>
        </p:spPr>
      </p:pic>
      <p:pic>
        <p:nvPicPr>
          <p:cNvPr id="18" name="Picture 6" descr="SUS LASTI monol"/>
          <p:cNvPicPr>
            <a:picLocks noChangeAspect="1" noChangeArrowheads="1"/>
          </p:cNvPicPr>
          <p:nvPr/>
        </p:nvPicPr>
        <p:blipFill>
          <a:blip r:embed="rId6"/>
          <a:srcRect l="26489" t="8845" r="18999" b="8605"/>
          <a:stretch>
            <a:fillRect/>
          </a:stretch>
        </p:blipFill>
        <p:spPr bwMode="auto">
          <a:xfrm>
            <a:off x="313215" y="3565656"/>
            <a:ext cx="1524620" cy="3075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Einsteins_mess_Nergis3.mov">
            <a:hlinkClick r:id="" action="ppaction://media"/>
          </p:cNvPr>
          <p:cNvPicPr/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198252" y="1455745"/>
            <a:ext cx="2791400" cy="1605055"/>
          </a:xfrm>
          <a:prstGeom prst="rect">
            <a:avLst/>
          </a:prstGeom>
        </p:spPr>
      </p:pic>
      <p:pic>
        <p:nvPicPr>
          <p:cNvPr id="20" name="Picture 50" descr="BSC_chamber_HEPI_ISI_quad_small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034009" y="3995552"/>
            <a:ext cx="2323815" cy="2322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86720" y="4480800"/>
            <a:ext cx="2204731" cy="2136585"/>
          </a:xfrm>
          <a:prstGeom prst="rect">
            <a:avLst/>
          </a:prstGeom>
        </p:spPr>
      </p:pic>
      <p:cxnSp>
        <p:nvCxnSpPr>
          <p:cNvPr id="24" name="Straight Arrow Connector 23"/>
          <p:cNvCxnSpPr/>
          <p:nvPr/>
        </p:nvCxnSpPr>
        <p:spPr bwMode="auto">
          <a:xfrm rot="10800000" flipV="1">
            <a:off x="1920434" y="3438033"/>
            <a:ext cx="2519278" cy="99114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6913156" y="4697614"/>
            <a:ext cx="19099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Jeff </a:t>
            </a:r>
            <a:r>
              <a:rPr lang="en-US" sz="1400" dirty="0" err="1" smtClean="0"/>
              <a:t>Kissel</a:t>
            </a:r>
            <a:r>
              <a:rPr lang="en-US" sz="1400" dirty="0" smtClean="0"/>
              <a:t>, 2008</a:t>
            </a:r>
          </a:p>
          <a:p>
            <a:r>
              <a:rPr lang="en-US" sz="1400" dirty="0" smtClean="0"/>
              <a:t>SEI=“seismic isolation”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44" name="Picture 16" descr="MichelsonIfo2_EinsteinMess"/>
          <p:cNvPicPr>
            <a:picLocks noChangeAspect="1" noChangeArrowheads="1"/>
          </p:cNvPicPr>
          <p:nvPr/>
        </p:nvPicPr>
        <p:blipFill>
          <a:blip r:embed="rId3"/>
          <a:srcRect l="24312" t="9137" r="20152" b="11209"/>
          <a:stretch>
            <a:fillRect/>
          </a:stretch>
        </p:blipFill>
        <p:spPr bwMode="auto">
          <a:xfrm flipH="1" flipV="1">
            <a:off x="2678113" y="1238250"/>
            <a:ext cx="2792412" cy="2301875"/>
          </a:xfrm>
          <a:prstGeom prst="rect">
            <a:avLst/>
          </a:prstGeom>
          <a:noFill/>
        </p:spPr>
      </p:pic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131763" y="38100"/>
            <a:ext cx="9012237" cy="1143000"/>
          </a:xfrm>
        </p:spPr>
        <p:txBody>
          <a:bodyPr/>
          <a:lstStyle/>
          <a:p>
            <a:r>
              <a:rPr lang="en-US" sz="4000"/>
              <a:t>GW Detection: </a:t>
            </a:r>
            <a:br>
              <a:rPr lang="en-US" sz="4000"/>
            </a:br>
            <a:r>
              <a:rPr lang="en-US" sz="4000"/>
              <a:t>a difficult and fun experiment</a:t>
            </a:r>
            <a:endParaRPr lang="en-US"/>
          </a:p>
        </p:txBody>
      </p:sp>
      <p:pic>
        <p:nvPicPr>
          <p:cNvPr id="73747" name="Picture 19" descr="controlRoom0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6173" y="2849835"/>
            <a:ext cx="2777401" cy="2083566"/>
          </a:xfrm>
          <a:prstGeom prst="rect">
            <a:avLst/>
          </a:prstGeom>
          <a:noFill/>
        </p:spPr>
      </p:pic>
      <p:grpSp>
        <p:nvGrpSpPr>
          <p:cNvPr id="2" name="Group 16"/>
          <p:cNvGrpSpPr/>
          <p:nvPr/>
        </p:nvGrpSpPr>
        <p:grpSpPr>
          <a:xfrm>
            <a:off x="2326079" y="1508981"/>
            <a:ext cx="2150049" cy="2137720"/>
            <a:chOff x="2326079" y="1508981"/>
            <a:chExt cx="2150049" cy="2137720"/>
          </a:xfrm>
        </p:grpSpPr>
        <p:grpSp>
          <p:nvGrpSpPr>
            <p:cNvPr id="3" name="Group 13"/>
            <p:cNvGrpSpPr/>
            <p:nvPr/>
          </p:nvGrpSpPr>
          <p:grpSpPr>
            <a:xfrm>
              <a:off x="2891880" y="1508981"/>
              <a:ext cx="1584248" cy="1446105"/>
              <a:chOff x="2891880" y="1508981"/>
              <a:chExt cx="1584248" cy="1446105"/>
            </a:xfrm>
          </p:grpSpPr>
          <p:pic>
            <p:nvPicPr>
              <p:cNvPr id="11" name="Picture 5" descr="random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2891880" y="2204824"/>
                <a:ext cx="1386318" cy="7502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3" name="Straight Arrow Connector 12"/>
              <p:cNvCxnSpPr/>
              <p:nvPr/>
            </p:nvCxnSpPr>
            <p:spPr bwMode="auto">
              <a:xfrm rot="5400000" flipH="1" flipV="1">
                <a:off x="3941725" y="1565595"/>
                <a:ext cx="591017" cy="477789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cxnSp>
          <p:nvCxnSpPr>
            <p:cNvPr id="16" name="Straight Arrow Connector 15"/>
            <p:cNvCxnSpPr/>
            <p:nvPr/>
          </p:nvCxnSpPr>
          <p:spPr bwMode="auto">
            <a:xfrm rot="10800000" flipV="1">
              <a:off x="2326079" y="3093408"/>
              <a:ext cx="766977" cy="55329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pic>
        <p:nvPicPr>
          <p:cNvPr id="22" name="Picture 5" descr="rando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72120" y="1992616"/>
            <a:ext cx="2479579" cy="251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4842384" y="3603226"/>
            <a:ext cx="12531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noise: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677186" y="2942461"/>
            <a:ext cx="16467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Find signal: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737618" y="4811182"/>
            <a:ext cx="3341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You</a:t>
            </a:r>
            <a:r>
              <a:rPr lang="en-US" dirty="0" smtClean="0"/>
              <a:t> can try after the talk!</a:t>
            </a:r>
            <a:endParaRPr lang="en-US" dirty="0"/>
          </a:p>
        </p:txBody>
      </p:sp>
      <p:pic>
        <p:nvPicPr>
          <p:cNvPr id="2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7293504" y="1343353"/>
            <a:ext cx="1212201" cy="91769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30" name="Picture 14" descr="ligochirp"/>
          <p:cNvPicPr>
            <a:picLocks noChangeArrowheads="1"/>
          </p:cNvPicPr>
          <p:nvPr/>
        </p:nvPicPr>
        <p:blipFill>
          <a:blip r:embed="rId7"/>
          <a:srcRect l="12102" t="29932" r="6050" b="21379"/>
          <a:stretch>
            <a:fillRect/>
          </a:stretch>
        </p:blipFill>
        <p:spPr bwMode="auto">
          <a:xfrm>
            <a:off x="7547511" y="3087003"/>
            <a:ext cx="609169" cy="423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Box 30"/>
          <p:cNvSpPr txBox="1"/>
          <p:nvPr/>
        </p:nvSpPr>
        <p:spPr>
          <a:xfrm>
            <a:off x="3892491" y="5399676"/>
            <a:ext cx="3252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Black Hole Hunter game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44" name="Picture 16" descr="MichelsonIfo2_EinsteinMess"/>
          <p:cNvPicPr>
            <a:picLocks noChangeAspect="1" noChangeArrowheads="1"/>
          </p:cNvPicPr>
          <p:nvPr/>
        </p:nvPicPr>
        <p:blipFill>
          <a:blip r:embed="rId3"/>
          <a:srcRect l="24312" t="9137" r="20152" b="11209"/>
          <a:stretch>
            <a:fillRect/>
          </a:stretch>
        </p:blipFill>
        <p:spPr bwMode="auto">
          <a:xfrm flipH="1" flipV="1">
            <a:off x="2678113" y="1238250"/>
            <a:ext cx="2792412" cy="2301875"/>
          </a:xfrm>
          <a:prstGeom prst="rect">
            <a:avLst/>
          </a:prstGeom>
          <a:noFill/>
        </p:spPr>
      </p:pic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131763" y="38100"/>
            <a:ext cx="9012237" cy="1143000"/>
          </a:xfrm>
        </p:spPr>
        <p:txBody>
          <a:bodyPr/>
          <a:lstStyle/>
          <a:p>
            <a:r>
              <a:rPr lang="en-US" sz="4000"/>
              <a:t>GW Detection: </a:t>
            </a:r>
            <a:br>
              <a:rPr lang="en-US" sz="4000"/>
            </a:br>
            <a:r>
              <a:rPr lang="en-US" sz="4000"/>
              <a:t>a difficult and fun experiment</a:t>
            </a:r>
            <a:endParaRPr lang="en-US"/>
          </a:p>
        </p:txBody>
      </p:sp>
      <p:pic>
        <p:nvPicPr>
          <p:cNvPr id="73747" name="Picture 19" descr="controlRoom0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6173" y="2849835"/>
            <a:ext cx="2777401" cy="2083566"/>
          </a:xfrm>
          <a:prstGeom prst="rect">
            <a:avLst/>
          </a:prstGeom>
          <a:noFill/>
        </p:spPr>
      </p:pic>
      <p:grpSp>
        <p:nvGrpSpPr>
          <p:cNvPr id="2" name="Group 16"/>
          <p:cNvGrpSpPr/>
          <p:nvPr/>
        </p:nvGrpSpPr>
        <p:grpSpPr>
          <a:xfrm>
            <a:off x="2326079" y="1508981"/>
            <a:ext cx="2150049" cy="2137720"/>
            <a:chOff x="2326079" y="1508981"/>
            <a:chExt cx="2150049" cy="2137720"/>
          </a:xfrm>
        </p:grpSpPr>
        <p:grpSp>
          <p:nvGrpSpPr>
            <p:cNvPr id="3" name="Group 13"/>
            <p:cNvGrpSpPr/>
            <p:nvPr/>
          </p:nvGrpSpPr>
          <p:grpSpPr>
            <a:xfrm>
              <a:off x="2891880" y="1508981"/>
              <a:ext cx="1584248" cy="1446105"/>
              <a:chOff x="2891880" y="1508981"/>
              <a:chExt cx="1584248" cy="1446105"/>
            </a:xfrm>
          </p:grpSpPr>
          <p:pic>
            <p:nvPicPr>
              <p:cNvPr id="11" name="Picture 5" descr="random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2891880" y="2204824"/>
                <a:ext cx="1386318" cy="7502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3" name="Straight Arrow Connector 12"/>
              <p:cNvCxnSpPr/>
              <p:nvPr/>
            </p:nvCxnSpPr>
            <p:spPr bwMode="auto">
              <a:xfrm rot="5400000" flipH="1" flipV="1">
                <a:off x="3941725" y="1565595"/>
                <a:ext cx="591017" cy="477789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cxnSp>
          <p:nvCxnSpPr>
            <p:cNvPr id="16" name="Straight Arrow Connector 15"/>
            <p:cNvCxnSpPr/>
            <p:nvPr/>
          </p:nvCxnSpPr>
          <p:spPr bwMode="auto">
            <a:xfrm rot="10800000" flipV="1">
              <a:off x="2326079" y="3093408"/>
              <a:ext cx="766977" cy="55329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pic>
        <p:nvPicPr>
          <p:cNvPr id="22" name="Picture 5" descr="rando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72120" y="1992616"/>
            <a:ext cx="2479579" cy="251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4842384" y="3603226"/>
            <a:ext cx="12531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noise: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677186" y="2942461"/>
            <a:ext cx="16467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Find signal:</a:t>
            </a:r>
            <a:endParaRPr lang="en-US" dirty="0"/>
          </a:p>
        </p:txBody>
      </p:sp>
      <p:grpSp>
        <p:nvGrpSpPr>
          <p:cNvPr id="28" name="Group 27"/>
          <p:cNvGrpSpPr/>
          <p:nvPr/>
        </p:nvGrpSpPr>
        <p:grpSpPr>
          <a:xfrm>
            <a:off x="2529185" y="4811182"/>
            <a:ext cx="4687888" cy="1828675"/>
            <a:chOff x="2529185" y="4811182"/>
            <a:chExt cx="4687888" cy="1828675"/>
          </a:xfrm>
        </p:grpSpPr>
        <p:grpSp>
          <p:nvGrpSpPr>
            <p:cNvPr id="17" name="Group 7"/>
            <p:cNvGrpSpPr>
              <a:grpSpLocks/>
            </p:cNvGrpSpPr>
            <p:nvPr/>
          </p:nvGrpSpPr>
          <p:grpSpPr bwMode="auto">
            <a:xfrm>
              <a:off x="2529185" y="5400020"/>
              <a:ext cx="4687888" cy="1239837"/>
              <a:chOff x="877" y="77"/>
              <a:chExt cx="4275" cy="1100"/>
            </a:xfrm>
          </p:grpSpPr>
          <p:sp>
            <p:nvSpPr>
              <p:cNvPr id="18" name="Text Box 8"/>
              <p:cNvSpPr txBox="1">
                <a:spLocks noChangeArrowheads="1"/>
              </p:cNvSpPr>
              <p:nvPr/>
            </p:nvSpPr>
            <p:spPr bwMode="auto">
              <a:xfrm>
                <a:off x="1449" y="772"/>
                <a:ext cx="3703" cy="4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US">
                    <a:solidFill>
                      <a:schemeClr val="accent2"/>
                    </a:solidFill>
                  </a:rPr>
                  <a:t>http://www.einsteinathome.org/</a:t>
                </a:r>
                <a:endParaRPr lang="en-US"/>
              </a:p>
            </p:txBody>
          </p:sp>
          <p:pic>
            <p:nvPicPr>
              <p:cNvPr id="19" name="Picture 9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877" y="77"/>
                <a:ext cx="860" cy="67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</p:pic>
          <p:pic>
            <p:nvPicPr>
              <p:cNvPr id="20" name="Picture 10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1729" y="155"/>
                <a:ext cx="3015" cy="589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</p:pic>
        </p:grpSp>
        <p:sp>
          <p:nvSpPr>
            <p:cNvPr id="27" name="TextBox 26"/>
            <p:cNvSpPr txBox="1"/>
            <p:nvPr/>
          </p:nvSpPr>
          <p:spPr>
            <a:xfrm>
              <a:off x="3737618" y="4811182"/>
              <a:ext cx="189727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u="sng" dirty="0" smtClean="0"/>
                <a:t>You</a:t>
              </a:r>
              <a:r>
                <a:rPr lang="en-US" dirty="0" smtClean="0"/>
                <a:t> can help!</a:t>
              </a:r>
              <a:endParaRPr lang="en-US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554959" y="1370943"/>
            <a:ext cx="2311979" cy="1954247"/>
            <a:chOff x="6554959" y="1370943"/>
            <a:chExt cx="2311979" cy="1954247"/>
          </a:xfrm>
        </p:grpSpPr>
        <p:pic>
          <p:nvPicPr>
            <p:cNvPr id="24" name="Picture 5" descr="sine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6554959" y="3117977"/>
              <a:ext cx="2190242" cy="207213"/>
            </a:xfrm>
            <a:prstGeom prst="rect">
              <a:avLst/>
            </a:prstGeom>
            <a:noFill/>
          </p:spPr>
        </p:pic>
        <p:pic>
          <p:nvPicPr>
            <p:cNvPr id="29" name="Picture 8" descr="Crab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7640434" y="1370943"/>
              <a:ext cx="1226504" cy="817669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35506" y="0"/>
            <a:ext cx="7772400" cy="1143000"/>
          </a:xfrm>
        </p:spPr>
        <p:txBody>
          <a:bodyPr/>
          <a:lstStyle/>
          <a:p>
            <a:r>
              <a:rPr lang="en-US" dirty="0" smtClean="0"/>
              <a:t>Gravitational waves are coming… are you ready?</a:t>
            </a:r>
            <a:endParaRPr lang="en-US" dirty="0"/>
          </a:p>
        </p:txBody>
      </p:sp>
      <p:grpSp>
        <p:nvGrpSpPr>
          <p:cNvPr id="6" name="Group 10"/>
          <p:cNvGrpSpPr>
            <a:grpSpLocks/>
          </p:cNvGrpSpPr>
          <p:nvPr/>
        </p:nvGrpSpPr>
        <p:grpSpPr bwMode="auto">
          <a:xfrm>
            <a:off x="0" y="4603793"/>
            <a:ext cx="3140075" cy="1895475"/>
            <a:chOff x="-302" y="338"/>
            <a:chExt cx="1978" cy="1194"/>
          </a:xfrm>
        </p:grpSpPr>
        <p:pic>
          <p:nvPicPr>
            <p:cNvPr id="7" name="Picture 11" descr="aerialsmall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302" y="338"/>
              <a:ext cx="1978" cy="1194"/>
            </a:xfrm>
            <a:prstGeom prst="rect">
              <a:avLst/>
            </a:prstGeom>
            <a:noFill/>
          </p:spPr>
        </p:pic>
        <p:sp>
          <p:nvSpPr>
            <p:cNvPr id="8" name="Text Box 12"/>
            <p:cNvSpPr txBox="1">
              <a:spLocks noChangeArrowheads="1"/>
            </p:cNvSpPr>
            <p:nvPr/>
          </p:nvSpPr>
          <p:spPr bwMode="auto">
            <a:xfrm>
              <a:off x="630" y="388"/>
              <a:ext cx="955" cy="2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2"/>
                  </a:solidFill>
                  <a:latin typeface="Arial" pitchFamily="-109" charset="0"/>
                </a:rPr>
                <a:t>LIGO Hanford</a:t>
              </a:r>
              <a:endParaRPr lang="en-US" sz="1600" b="1">
                <a:latin typeface="Arial" pitchFamily="-109" charset="0"/>
              </a:endParaRPr>
            </a:p>
          </p:txBody>
        </p:sp>
      </p:grpSp>
      <p:pic>
        <p:nvPicPr>
          <p:cNvPr id="9" name="Picture 13" descr="LLO"/>
          <p:cNvPicPr>
            <a:picLocks noChangeAspect="1" noChangeArrowheads="1"/>
          </p:cNvPicPr>
          <p:nvPr/>
        </p:nvPicPr>
        <p:blipFill>
          <a:blip r:embed="rId3"/>
          <a:srcRect b="21547"/>
          <a:stretch>
            <a:fillRect/>
          </a:stretch>
        </p:blipFill>
        <p:spPr bwMode="auto">
          <a:xfrm>
            <a:off x="5995988" y="4665705"/>
            <a:ext cx="2970212" cy="1892300"/>
          </a:xfrm>
          <a:prstGeom prst="rect">
            <a:avLst/>
          </a:prstGeom>
          <a:noFill/>
          <a:ln w="57150" cmpd="thinThick">
            <a:solidFill>
              <a:srgbClr val="0C3ECD"/>
            </a:solidFill>
            <a:miter lim="800000"/>
            <a:headEnd/>
            <a:tailEnd/>
          </a:ln>
        </p:spPr>
      </p:pic>
      <p:pic>
        <p:nvPicPr>
          <p:cNvPr id="10" name="Picture 17" descr="Telescop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47912" y="4044658"/>
            <a:ext cx="2133600" cy="1155700"/>
          </a:xfrm>
          <a:prstGeom prst="rect">
            <a:avLst/>
          </a:prstGeom>
          <a:noFill/>
        </p:spPr>
      </p:pic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6269038" y="4484688"/>
            <a:ext cx="2478087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>
                <a:solidFill>
                  <a:schemeClr val="tx2"/>
                </a:solidFill>
                <a:latin typeface="Arial" pitchFamily="-109" charset="0"/>
              </a:rPr>
              <a:t>LIGO Livingston</a:t>
            </a:r>
            <a:r>
              <a:rPr lang="en-US" dirty="0"/>
              <a:t> </a:t>
            </a:r>
          </a:p>
        </p:txBody>
      </p:sp>
      <p:pic>
        <p:nvPicPr>
          <p:cNvPr id="13" name="Picture 18" descr="RaiNergi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53495" y="2949779"/>
            <a:ext cx="2296811" cy="1322820"/>
          </a:xfrm>
          <a:prstGeom prst="rect">
            <a:avLst/>
          </a:prstGeom>
          <a:noFill/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8341" y="1499590"/>
            <a:ext cx="1569386" cy="2092514"/>
          </a:xfrm>
          <a:prstGeom prst="rect">
            <a:avLst/>
          </a:prstGeom>
        </p:spPr>
      </p:pic>
      <p:pic>
        <p:nvPicPr>
          <p:cNvPr id="16" name="Picture 14"/>
          <p:cNvPicPr>
            <a:picLocks noChangeAspect="1" noChangeArrowheads="1"/>
          </p:cNvPicPr>
          <p:nvPr/>
        </p:nvPicPr>
        <p:blipFill>
          <a:blip r:embed="rId7"/>
          <a:srcRect b="21979"/>
          <a:stretch>
            <a:fillRect/>
          </a:stretch>
        </p:blipFill>
        <p:spPr bwMode="auto">
          <a:xfrm>
            <a:off x="543097" y="2775671"/>
            <a:ext cx="2540000" cy="1684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89820" y="5458829"/>
            <a:ext cx="2093981" cy="1107614"/>
          </a:xfrm>
          <a:prstGeom prst="rect">
            <a:avLst/>
          </a:prstGeom>
        </p:spPr>
      </p:pic>
      <p:grpSp>
        <p:nvGrpSpPr>
          <p:cNvPr id="18" name="Group 4"/>
          <p:cNvGrpSpPr>
            <a:grpSpLocks/>
          </p:cNvGrpSpPr>
          <p:nvPr/>
        </p:nvGrpSpPr>
        <p:grpSpPr bwMode="auto">
          <a:xfrm>
            <a:off x="175524" y="1331851"/>
            <a:ext cx="3289858" cy="1120265"/>
            <a:chOff x="2027" y="1399"/>
            <a:chExt cx="3626" cy="2091"/>
          </a:xfrm>
        </p:grpSpPr>
        <p:pic>
          <p:nvPicPr>
            <p:cNvPr id="19" name="Picture 5" descr="NCSA colliding black holes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027" y="1399"/>
              <a:ext cx="3626" cy="2091"/>
            </a:xfrm>
            <a:prstGeom prst="rect">
              <a:avLst/>
            </a:prstGeom>
            <a:noFill/>
          </p:spPr>
        </p:pic>
        <p:sp>
          <p:nvSpPr>
            <p:cNvPr id="20" name="Text Box 6"/>
            <p:cNvSpPr txBox="1">
              <a:spLocks noChangeArrowheads="1"/>
            </p:cNvSpPr>
            <p:nvPr/>
          </p:nvSpPr>
          <p:spPr bwMode="auto">
            <a:xfrm>
              <a:off x="2565" y="1422"/>
              <a:ext cx="1266" cy="74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1000" b="1">
                  <a:solidFill>
                    <a:srgbClr val="FFFF00"/>
                  </a:solidFill>
                  <a:latin typeface="Arial" pitchFamily="-109" charset="0"/>
                </a:rPr>
                <a:t>Werner Berger, ZIB, AEI, CCT</a:t>
              </a:r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41224" y="1373148"/>
            <a:ext cx="1987153" cy="13515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0"/>
            <a:ext cx="7772400" cy="1143000"/>
          </a:xfrm>
        </p:spPr>
        <p:txBody>
          <a:bodyPr/>
          <a:lstStyle/>
          <a:p>
            <a:r>
              <a:rPr lang="en-US" dirty="0" err="1" smtClean="0"/>
              <a:t>Newtons</a:t>
            </a:r>
            <a:r>
              <a:rPr lang="en-US" dirty="0" smtClean="0"/>
              <a:t>’ gravity</a:t>
            </a:r>
            <a:endParaRPr lang="en-US" dirty="0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893763" y="1401763"/>
            <a:ext cx="4724400" cy="1812924"/>
            <a:chOff x="1038" y="773"/>
            <a:chExt cx="2976" cy="1142"/>
          </a:xfrm>
        </p:grpSpPr>
        <p:sp>
          <p:nvSpPr>
            <p:cNvPr id="77829" name="Oval 5"/>
            <p:cNvSpPr>
              <a:spLocks noChangeArrowheads="1"/>
            </p:cNvSpPr>
            <p:nvPr/>
          </p:nvSpPr>
          <p:spPr bwMode="auto">
            <a:xfrm>
              <a:off x="1038" y="831"/>
              <a:ext cx="662" cy="66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830" name="Oval 6"/>
            <p:cNvSpPr>
              <a:spLocks noChangeArrowheads="1"/>
            </p:cNvSpPr>
            <p:nvPr/>
          </p:nvSpPr>
          <p:spPr bwMode="auto">
            <a:xfrm>
              <a:off x="3352" y="773"/>
              <a:ext cx="662" cy="66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831" name="Line 7"/>
            <p:cNvSpPr>
              <a:spLocks noChangeShapeType="1"/>
            </p:cNvSpPr>
            <p:nvPr/>
          </p:nvSpPr>
          <p:spPr bwMode="auto">
            <a:xfrm>
              <a:off x="1692" y="1147"/>
              <a:ext cx="595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832" name="Line 8"/>
            <p:cNvSpPr>
              <a:spLocks noChangeShapeType="1"/>
            </p:cNvSpPr>
            <p:nvPr/>
          </p:nvSpPr>
          <p:spPr bwMode="auto">
            <a:xfrm>
              <a:off x="2778" y="1143"/>
              <a:ext cx="595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833" name="Text Box 9"/>
            <p:cNvSpPr txBox="1">
              <a:spLocks noChangeArrowheads="1"/>
            </p:cNvSpPr>
            <p:nvPr/>
          </p:nvSpPr>
          <p:spPr bwMode="auto">
            <a:xfrm>
              <a:off x="1374" y="1624"/>
              <a:ext cx="253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dirty="0" smtClean="0"/>
                <a:t>“Newton’s law”</a:t>
              </a:r>
              <a:r>
                <a:rPr lang="en-US" dirty="0"/>
                <a:t>: F = Gm</a:t>
              </a:r>
              <a:r>
                <a:rPr lang="en-US" baseline="-25000" dirty="0"/>
                <a:t>1</a:t>
              </a:r>
              <a:r>
                <a:rPr lang="en-US" dirty="0"/>
                <a:t>m</a:t>
              </a:r>
              <a:r>
                <a:rPr lang="en-US" baseline="-25000" dirty="0"/>
                <a:t>2</a:t>
              </a:r>
              <a:r>
                <a:rPr lang="en-US" dirty="0"/>
                <a:t>/r</a:t>
              </a:r>
              <a:r>
                <a:rPr lang="en-US" baseline="30000" dirty="0"/>
                <a:t>2</a:t>
              </a:r>
            </a:p>
          </p:txBody>
        </p:sp>
      </p:grpSp>
      <p:pic>
        <p:nvPicPr>
          <p:cNvPr id="77834" name="Picture 10" descr="newt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50075" y="1093788"/>
            <a:ext cx="1905000" cy="2219325"/>
          </a:xfrm>
          <a:prstGeom prst="rect">
            <a:avLst/>
          </a:prstGeom>
          <a:noFill/>
        </p:spPr>
      </p:pic>
      <p:pic>
        <p:nvPicPr>
          <p:cNvPr id="77838" name="Picture 14" descr="SunEarthMo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90588" y="4575175"/>
            <a:ext cx="2359025" cy="1863725"/>
          </a:xfrm>
          <a:prstGeom prst="rect">
            <a:avLst/>
          </a:prstGeom>
          <a:noFill/>
        </p:spPr>
      </p:pic>
      <p:pic>
        <p:nvPicPr>
          <p:cNvPr id="77839" name="Picture 15" descr="AppleEarth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34063" y="4513263"/>
            <a:ext cx="2743200" cy="18288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26908" y="3671852"/>
            <a:ext cx="83135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Explains why apples fall, why the planets move around the Sun,…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4" name="Rectangle 6"/>
          <p:cNvSpPr>
            <a:spLocks noChangeArrowheads="1"/>
          </p:cNvSpPr>
          <p:nvPr/>
        </p:nvSpPr>
        <p:spPr bwMode="auto">
          <a:xfrm>
            <a:off x="2846436" y="5761242"/>
            <a:ext cx="358734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 err="1">
                <a:solidFill>
                  <a:schemeClr val="accent2"/>
                </a:solidFill>
              </a:rPr>
              <a:t>sciencebulletins.amnh.</a:t>
            </a:r>
            <a:r>
              <a:rPr lang="en-US" b="1" dirty="0" err="1" smtClean="0">
                <a:solidFill>
                  <a:schemeClr val="accent2"/>
                </a:solidFill>
              </a:rPr>
              <a:t>org</a:t>
            </a:r>
            <a:endParaRPr lang="en-US" b="1" dirty="0" smtClean="0">
              <a:solidFill>
                <a:schemeClr val="accent2"/>
              </a:solidFill>
            </a:endParaRPr>
          </a:p>
          <a:p>
            <a:pPr algn="ctr"/>
            <a:r>
              <a:rPr lang="en-US" b="1" dirty="0" smtClean="0">
                <a:solidFill>
                  <a:schemeClr val="accent2"/>
                </a:solidFill>
              </a:rPr>
              <a:t>And in YouTube!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63497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99363" y="1117600"/>
            <a:ext cx="122872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3499" name="Rectangle 11"/>
          <p:cNvSpPr>
            <a:spLocks noGrp="1" noChangeArrowheads="1"/>
          </p:cNvSpPr>
          <p:nvPr>
            <p:ph type="title"/>
          </p:nvPr>
        </p:nvSpPr>
        <p:spPr>
          <a:xfrm>
            <a:off x="509588" y="214313"/>
            <a:ext cx="7772400" cy="1143000"/>
          </a:xfrm>
        </p:spPr>
        <p:txBody>
          <a:bodyPr/>
          <a:lstStyle/>
          <a:p>
            <a:r>
              <a:rPr lang="en-US" dirty="0" smtClean="0"/>
              <a:t>Einstein’s gravity</a:t>
            </a:r>
            <a:endParaRPr lang="en-US" dirty="0"/>
          </a:p>
        </p:txBody>
      </p:sp>
      <p:pic>
        <p:nvPicPr>
          <p:cNvPr id="63501" name="Picture 13" descr="/Users/gonzalez/Documents/0Talks/ Movies/amnh1.mpeg">
            <a:hlinkClick r:id="" action="ppaction://media"/>
          </p:cNvPr>
          <p:cNvPicPr/>
          <p:nvPr>
            <a:vide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1931988" y="1535113"/>
            <a:ext cx="5284787" cy="408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35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350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501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3501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7" name="Text Box 3"/>
          <p:cNvSpPr txBox="1">
            <a:spLocks noChangeArrowheads="1"/>
          </p:cNvSpPr>
          <p:nvPr/>
        </p:nvSpPr>
        <p:spPr bwMode="auto">
          <a:xfrm>
            <a:off x="973149" y="849233"/>
            <a:ext cx="61674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When masses move, they wrinkle the space time fabric, making other masses move…</a:t>
            </a:r>
            <a:endParaRPr lang="en-US" b="1" dirty="0">
              <a:solidFill>
                <a:srgbClr val="D60093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pic>
        <p:nvPicPr>
          <p:cNvPr id="134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99363" y="1117600"/>
            <a:ext cx="122872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4149" name="Rectangle 5"/>
          <p:cNvSpPr>
            <a:spLocks noGrp="1" noChangeArrowheads="1"/>
          </p:cNvSpPr>
          <p:nvPr>
            <p:ph type="title"/>
          </p:nvPr>
        </p:nvSpPr>
        <p:spPr>
          <a:xfrm>
            <a:off x="847725" y="-98425"/>
            <a:ext cx="7772400" cy="1143000"/>
          </a:xfrm>
        </p:spPr>
        <p:txBody>
          <a:bodyPr/>
          <a:lstStyle/>
          <a:p>
            <a:r>
              <a:rPr lang="en-US" sz="4000" dirty="0" smtClean="0"/>
              <a:t>Einstein’s </a:t>
            </a:r>
            <a:r>
              <a:rPr lang="en-US" sz="4000" dirty="0"/>
              <a:t>gravitation</a:t>
            </a:r>
            <a:endParaRPr lang="en-US" sz="2400" dirty="0">
              <a:solidFill>
                <a:srgbClr val="D60093"/>
              </a:solidFill>
            </a:endParaRPr>
          </a:p>
        </p:txBody>
      </p:sp>
      <p:grpSp>
        <p:nvGrpSpPr>
          <p:cNvPr id="134150" name="Group 6"/>
          <p:cNvGrpSpPr>
            <a:grpSpLocks/>
          </p:cNvGrpSpPr>
          <p:nvPr/>
        </p:nvGrpSpPr>
        <p:grpSpPr bwMode="auto">
          <a:xfrm>
            <a:off x="2455863" y="5508625"/>
            <a:ext cx="5226050" cy="822325"/>
            <a:chOff x="1994" y="3396"/>
            <a:chExt cx="3292" cy="518"/>
          </a:xfrm>
        </p:grpSpPr>
        <p:sp>
          <p:nvSpPr>
            <p:cNvPr id="134151" name="Text Box 7"/>
            <p:cNvSpPr txBox="1">
              <a:spLocks noChangeArrowheads="1"/>
            </p:cNvSpPr>
            <p:nvPr/>
          </p:nvSpPr>
          <p:spPr bwMode="auto">
            <a:xfrm>
              <a:off x="1994" y="3396"/>
              <a:ext cx="3292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.. but it also predicts </a:t>
              </a:r>
              <a:br>
                <a:rPr lang="en-US"/>
              </a:br>
              <a:r>
                <a:rPr lang="en-US"/>
                <a:t>traveling away from moving masses!</a:t>
              </a:r>
            </a:p>
          </p:txBody>
        </p:sp>
        <p:sp>
          <p:nvSpPr>
            <p:cNvPr id="134152" name="WordArt 8"/>
            <p:cNvSpPr>
              <a:spLocks noChangeArrowheads="1" noChangeShapeType="1" noTextEdit="1"/>
            </p:cNvSpPr>
            <p:nvPr/>
          </p:nvSpPr>
          <p:spPr bwMode="auto">
            <a:xfrm>
              <a:off x="3682" y="3415"/>
              <a:ext cx="1224" cy="238"/>
            </a:xfrm>
            <a:prstGeom prst="rect">
              <a:avLst/>
            </a:prstGeom>
          </p:spPr>
          <p:txBody>
            <a:bodyPr wrap="none" fromWordArt="1">
              <a:prstTxWarp prst="textWave1">
                <a:avLst>
                  <a:gd name="adj1" fmla="val 13005"/>
                  <a:gd name="adj2" fmla="val 0"/>
                </a:avLst>
              </a:prstTxWarp>
            </a:bodyPr>
            <a:lstStyle/>
            <a:p>
              <a:pPr algn="ctr"/>
              <a:r>
                <a:rPr lang="en-US" sz="2000" kern="10">
                  <a:ln w="9525">
                    <a:noFill/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9999FF"/>
                      </a:gs>
                      <a:gs pos="100000">
                        <a:srgbClr val="009999"/>
                      </a:gs>
                    </a:gsLst>
                    <a:lin ang="5400000" scaled="1"/>
                  </a:gradFill>
                  <a:effectLst>
                    <a:outerShdw blurRad="63500" dist="53882" dir="2700000" algn="ctr" rotWithShape="0">
                      <a:srgbClr val="C0C0C0"/>
                    </a:outerShdw>
                  </a:effectLst>
                  <a:latin typeface="Times New Roman"/>
                  <a:ea typeface="Times New Roman"/>
                  <a:cs typeface="Times New Roman"/>
                </a:rPr>
                <a:t>gravitational waves</a:t>
              </a:r>
            </a:p>
          </p:txBody>
        </p:sp>
      </p:grpSp>
      <p:grpSp>
        <p:nvGrpSpPr>
          <p:cNvPr id="134153" name="Group 9"/>
          <p:cNvGrpSpPr>
            <a:grpSpLocks/>
          </p:cNvGrpSpPr>
          <p:nvPr/>
        </p:nvGrpSpPr>
        <p:grpSpPr bwMode="auto">
          <a:xfrm>
            <a:off x="0" y="1971675"/>
            <a:ext cx="2328863" cy="4540250"/>
            <a:chOff x="192" y="1256"/>
            <a:chExt cx="1467" cy="2860"/>
          </a:xfrm>
        </p:grpSpPr>
        <p:pic>
          <p:nvPicPr>
            <p:cNvPr id="134154" name="Picture 10" descr="SunEarthMoon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12" y="3087"/>
              <a:ext cx="1302" cy="1029"/>
            </a:xfrm>
            <a:prstGeom prst="rect">
              <a:avLst/>
            </a:prstGeom>
            <a:noFill/>
          </p:spPr>
        </p:pic>
        <p:sp>
          <p:nvSpPr>
            <p:cNvPr id="134155" name="Text Box 11"/>
            <p:cNvSpPr txBox="1">
              <a:spLocks noChangeArrowheads="1"/>
            </p:cNvSpPr>
            <p:nvPr/>
          </p:nvSpPr>
          <p:spPr bwMode="auto">
            <a:xfrm>
              <a:off x="192" y="2047"/>
              <a:ext cx="1467" cy="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000"/>
                <a:t>Explains just as well as Newtons’ why things fall and planetary motion…</a:t>
              </a:r>
            </a:p>
          </p:txBody>
        </p:sp>
        <p:grpSp>
          <p:nvGrpSpPr>
            <p:cNvPr id="134156" name="Group 12"/>
            <p:cNvGrpSpPr>
              <a:grpSpLocks/>
            </p:cNvGrpSpPr>
            <p:nvPr/>
          </p:nvGrpSpPr>
          <p:grpSpPr bwMode="auto">
            <a:xfrm>
              <a:off x="689" y="1256"/>
              <a:ext cx="369" cy="782"/>
              <a:chOff x="4286" y="2038"/>
              <a:chExt cx="369" cy="782"/>
            </a:xfrm>
          </p:grpSpPr>
          <p:pic>
            <p:nvPicPr>
              <p:cNvPr id="134157" name="Picture 13" descr="AppleEarth"/>
              <p:cNvPicPr>
                <a:picLocks noChangeAspect="1" noChangeArrowheads="1"/>
              </p:cNvPicPr>
              <p:nvPr/>
            </p:nvPicPr>
            <p:blipFill>
              <a:blip r:embed="rId6"/>
              <a:srcRect l="38411" r="32857" b="56836"/>
              <a:stretch>
                <a:fillRect/>
              </a:stretch>
            </p:blipFill>
            <p:spPr bwMode="auto">
              <a:xfrm>
                <a:off x="4286" y="2038"/>
                <a:ext cx="369" cy="370"/>
              </a:xfrm>
              <a:prstGeom prst="rect">
                <a:avLst/>
              </a:prstGeom>
              <a:noFill/>
            </p:spPr>
          </p:pic>
          <p:sp>
            <p:nvSpPr>
              <p:cNvPr id="134158" name="Line 14"/>
              <p:cNvSpPr>
                <a:spLocks noChangeShapeType="1"/>
              </p:cNvSpPr>
              <p:nvPr/>
            </p:nvSpPr>
            <p:spPr bwMode="auto">
              <a:xfrm>
                <a:off x="4471" y="2271"/>
                <a:ext cx="0" cy="54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134161" name="Text Box 17"/>
          <p:cNvSpPr txBox="1">
            <a:spLocks noChangeArrowheads="1"/>
          </p:cNvSpPr>
          <p:nvPr/>
        </p:nvSpPr>
        <p:spPr bwMode="auto">
          <a:xfrm>
            <a:off x="2465548" y="4660866"/>
            <a:ext cx="48164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>
                <a:solidFill>
                  <a:schemeClr val="accent2"/>
                </a:solidFill>
              </a:rPr>
              <a:t>Einstein’s messengers, </a:t>
            </a:r>
            <a:br>
              <a:rPr lang="en-US" sz="1600" dirty="0">
                <a:solidFill>
                  <a:schemeClr val="accent2"/>
                </a:solidFill>
              </a:rPr>
            </a:br>
            <a:r>
              <a:rPr lang="en-US" sz="1600" dirty="0">
                <a:solidFill>
                  <a:schemeClr val="accent2"/>
                </a:solidFill>
              </a:rPr>
              <a:t>National Science Foundation </a:t>
            </a:r>
            <a:r>
              <a:rPr lang="en-US" sz="1600" dirty="0" smtClean="0">
                <a:solidFill>
                  <a:schemeClr val="accent2"/>
                </a:solidFill>
              </a:rPr>
              <a:t>video</a:t>
            </a:r>
          </a:p>
          <a:p>
            <a:pPr algn="ctr"/>
            <a:r>
              <a:rPr lang="en-US" sz="1600" dirty="0" err="1" smtClean="0">
                <a:solidFill>
                  <a:schemeClr val="accent2"/>
                </a:solidFill>
              </a:rPr>
              <a:t>www.einsteinsmessengers.org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16" name="binary_EinsteinMess.mov">
            <a:hlinkClick r:id="" action="ppaction://media"/>
          </p:cNvPr>
          <p:cNvPicPr/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2325184" y="1692613"/>
            <a:ext cx="5100399" cy="29327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video>
              <p:cMediaNode>
                <p:cTn id="7" repeatCount="indefinite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Picture 2" descr="m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6163" y="388938"/>
            <a:ext cx="2105025" cy="2487612"/>
          </a:xfrm>
          <a:prstGeom prst="rect">
            <a:avLst/>
          </a:prstGeom>
          <a:noFill/>
        </p:spPr>
      </p:pic>
      <p:sp>
        <p:nvSpPr>
          <p:cNvPr id="136196" name="Text Box 4"/>
          <p:cNvSpPr txBox="1">
            <a:spLocks noChangeArrowheads="1"/>
          </p:cNvSpPr>
          <p:nvPr/>
        </p:nvSpPr>
        <p:spPr bwMode="auto">
          <a:xfrm>
            <a:off x="3060700" y="0"/>
            <a:ext cx="34877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800" b="1">
                <a:solidFill>
                  <a:srgbClr val="3399FF"/>
                </a:solidFill>
                <a:latin typeface="Arial" pitchFamily="-109" charset="0"/>
              </a:rPr>
              <a:t>From stars living in galaxies…</a:t>
            </a:r>
          </a:p>
        </p:txBody>
      </p:sp>
      <p:sp>
        <p:nvSpPr>
          <p:cNvPr id="136199" name="Rectangle 7"/>
          <p:cNvSpPr>
            <a:spLocks noGrp="1" noChangeArrowheads="1"/>
          </p:cNvSpPr>
          <p:nvPr>
            <p:ph type="title"/>
          </p:nvPr>
        </p:nvSpPr>
        <p:spPr>
          <a:xfrm>
            <a:off x="1890713" y="2981325"/>
            <a:ext cx="6605587" cy="1220788"/>
          </a:xfrm>
          <a:noFill/>
          <a:ln/>
        </p:spPr>
        <p:txBody>
          <a:bodyPr/>
          <a:lstStyle/>
          <a:p>
            <a:r>
              <a:rPr lang="en-US" sz="4000"/>
              <a:t>Where do gravitational waves come from?</a:t>
            </a:r>
            <a:endParaRPr lang="en-US" sz="4000" b="0">
              <a:solidFill>
                <a:srgbClr val="3399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6" name="Picture 8" descr="m3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6163" y="388938"/>
            <a:ext cx="2105025" cy="2487612"/>
          </a:xfrm>
          <a:prstGeom prst="rect">
            <a:avLst/>
          </a:prstGeom>
          <a:noFill/>
        </p:spPr>
      </p:pic>
      <p:sp>
        <p:nvSpPr>
          <p:cNvPr id="78857" name="Text Box 9"/>
          <p:cNvSpPr txBox="1">
            <a:spLocks noChangeArrowheads="1"/>
          </p:cNvSpPr>
          <p:nvPr/>
        </p:nvSpPr>
        <p:spPr bwMode="auto">
          <a:xfrm>
            <a:off x="92075" y="1697038"/>
            <a:ext cx="24336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800">
                <a:latin typeface="Arial" pitchFamily="-109" charset="0"/>
              </a:rPr>
              <a:t>Supernova explosions</a:t>
            </a:r>
          </a:p>
        </p:txBody>
      </p:sp>
      <p:sp>
        <p:nvSpPr>
          <p:cNvPr id="78862" name="Text Box 14"/>
          <p:cNvSpPr txBox="1">
            <a:spLocks noChangeArrowheads="1"/>
          </p:cNvSpPr>
          <p:nvPr/>
        </p:nvSpPr>
        <p:spPr bwMode="auto">
          <a:xfrm>
            <a:off x="3060700" y="0"/>
            <a:ext cx="34877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800" b="1">
                <a:solidFill>
                  <a:srgbClr val="3399FF"/>
                </a:solidFill>
                <a:latin typeface="Arial" pitchFamily="-109" charset="0"/>
              </a:rPr>
              <a:t>From stars living in galaxies…</a:t>
            </a:r>
          </a:p>
        </p:txBody>
      </p:sp>
      <p:sp>
        <p:nvSpPr>
          <p:cNvPr id="78859" name="Line 11"/>
          <p:cNvSpPr>
            <a:spLocks noChangeShapeType="1"/>
          </p:cNvSpPr>
          <p:nvPr/>
        </p:nvSpPr>
        <p:spPr bwMode="auto">
          <a:xfrm flipH="1" flipV="1">
            <a:off x="2417763" y="998538"/>
            <a:ext cx="912812" cy="547687"/>
          </a:xfrm>
          <a:prstGeom prst="line">
            <a:avLst/>
          </a:prstGeom>
          <a:noFill/>
          <a:ln w="57150">
            <a:solidFill>
              <a:srgbClr val="CC0066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8869" name="Picture 21" descr="/Users/gonzalez (Deleted)/Documents/0Talks/SEC_20061113/SNexplosion.mov">
            <a:hlinkClick r:id="" action="ppaction://media"/>
          </p:cNvPr>
          <p:cNvPicPr/>
          <p:nvPr>
            <a:vide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130175" y="174625"/>
            <a:ext cx="2190750" cy="1460500"/>
          </a:xfrm>
          <a:prstGeom prst="rect">
            <a:avLst/>
          </a:prstGeom>
          <a:noFill/>
        </p:spPr>
      </p:pic>
      <p:sp>
        <p:nvSpPr>
          <p:cNvPr id="78874" name="Rectangle 26"/>
          <p:cNvSpPr>
            <a:spLocks noGrp="1" noChangeArrowheads="1"/>
          </p:cNvSpPr>
          <p:nvPr>
            <p:ph type="title"/>
          </p:nvPr>
        </p:nvSpPr>
        <p:spPr>
          <a:xfrm>
            <a:off x="1890713" y="2981325"/>
            <a:ext cx="6605587" cy="1220788"/>
          </a:xfrm>
          <a:noFill/>
          <a:ln/>
        </p:spPr>
        <p:txBody>
          <a:bodyPr/>
          <a:lstStyle/>
          <a:p>
            <a:r>
              <a:rPr lang="en-US" sz="4000"/>
              <a:t>Where do gravitational waves come from?</a:t>
            </a:r>
            <a:endParaRPr lang="en-US" sz="4000" b="0">
              <a:solidFill>
                <a:srgbClr val="3399FF"/>
              </a:solidFill>
            </a:endParaRPr>
          </a:p>
        </p:txBody>
      </p:sp>
      <p:sp>
        <p:nvSpPr>
          <p:cNvPr id="78876" name="Text Box 28"/>
          <p:cNvSpPr txBox="1">
            <a:spLocks noChangeArrowheads="1"/>
          </p:cNvSpPr>
          <p:nvPr/>
        </p:nvSpPr>
        <p:spPr bwMode="auto">
          <a:xfrm>
            <a:off x="325438" y="6521450"/>
            <a:ext cx="3511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/>
              <a:t>Credits: Animation: NASA/CXC/D.Berry &amp; A.Hobart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86" fill="hold"/>
                                        <p:tgtEl>
                                          <p:spTgt spid="788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886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88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88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869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 descr="m3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6163" y="388938"/>
            <a:ext cx="2105025" cy="2487612"/>
          </a:xfrm>
          <a:prstGeom prst="rect">
            <a:avLst/>
          </a:prstGeom>
          <a:noFill/>
        </p:spPr>
      </p:pic>
      <p:sp>
        <p:nvSpPr>
          <p:cNvPr id="112643" name="Text Box 3"/>
          <p:cNvSpPr txBox="1">
            <a:spLocks noChangeArrowheads="1"/>
          </p:cNvSpPr>
          <p:nvPr/>
        </p:nvSpPr>
        <p:spPr bwMode="auto">
          <a:xfrm>
            <a:off x="92075" y="1697038"/>
            <a:ext cx="24336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800">
                <a:latin typeface="Arial" pitchFamily="-109" charset="0"/>
              </a:rPr>
              <a:t>Supernova explosions</a:t>
            </a:r>
          </a:p>
        </p:txBody>
      </p:sp>
      <p:sp>
        <p:nvSpPr>
          <p:cNvPr id="112644" name="Text Box 4"/>
          <p:cNvSpPr txBox="1">
            <a:spLocks noChangeArrowheads="1"/>
          </p:cNvSpPr>
          <p:nvPr/>
        </p:nvSpPr>
        <p:spPr bwMode="auto">
          <a:xfrm>
            <a:off x="3060700" y="0"/>
            <a:ext cx="34877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800" b="1">
                <a:solidFill>
                  <a:srgbClr val="3399FF"/>
                </a:solidFill>
                <a:latin typeface="Arial" pitchFamily="-109" charset="0"/>
              </a:rPr>
              <a:t>From stars living in galaxies…</a:t>
            </a:r>
          </a:p>
        </p:txBody>
      </p:sp>
      <p:sp>
        <p:nvSpPr>
          <p:cNvPr id="112645" name="Line 5"/>
          <p:cNvSpPr>
            <a:spLocks noChangeShapeType="1"/>
          </p:cNvSpPr>
          <p:nvPr/>
        </p:nvSpPr>
        <p:spPr bwMode="auto">
          <a:xfrm flipH="1" flipV="1">
            <a:off x="2417763" y="998538"/>
            <a:ext cx="912812" cy="547687"/>
          </a:xfrm>
          <a:prstGeom prst="line">
            <a:avLst/>
          </a:prstGeom>
          <a:noFill/>
          <a:ln w="57150">
            <a:solidFill>
              <a:srgbClr val="CC0066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47" name="Rectangle 7"/>
          <p:cNvSpPr>
            <a:spLocks noGrp="1" noChangeArrowheads="1"/>
          </p:cNvSpPr>
          <p:nvPr>
            <p:ph type="title"/>
          </p:nvPr>
        </p:nvSpPr>
        <p:spPr>
          <a:xfrm>
            <a:off x="1890713" y="2981325"/>
            <a:ext cx="6605587" cy="1220788"/>
          </a:xfrm>
          <a:noFill/>
          <a:ln/>
        </p:spPr>
        <p:txBody>
          <a:bodyPr/>
          <a:lstStyle/>
          <a:p>
            <a:r>
              <a:rPr lang="en-US" sz="4000"/>
              <a:t>Where do gravitational waves come from?</a:t>
            </a:r>
            <a:endParaRPr lang="en-US" sz="4000" b="0">
              <a:solidFill>
                <a:srgbClr val="3399FF"/>
              </a:solidFill>
            </a:endParaRPr>
          </a:p>
        </p:txBody>
      </p:sp>
      <p:sp>
        <p:nvSpPr>
          <p:cNvPr id="112648" name="Text Box 8"/>
          <p:cNvSpPr txBox="1">
            <a:spLocks noChangeArrowheads="1"/>
          </p:cNvSpPr>
          <p:nvPr/>
        </p:nvSpPr>
        <p:spPr bwMode="auto">
          <a:xfrm>
            <a:off x="6450013" y="1882775"/>
            <a:ext cx="25606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800">
                <a:latin typeface="Arial" pitchFamily="-109" charset="0"/>
              </a:rPr>
              <a:t>Rotating stars (pulsars)</a:t>
            </a:r>
          </a:p>
        </p:txBody>
      </p:sp>
      <p:sp>
        <p:nvSpPr>
          <p:cNvPr id="112649" name="Line 9"/>
          <p:cNvSpPr>
            <a:spLocks noChangeShapeType="1"/>
          </p:cNvSpPr>
          <p:nvPr/>
        </p:nvSpPr>
        <p:spPr bwMode="auto">
          <a:xfrm flipV="1">
            <a:off x="5564188" y="903288"/>
            <a:ext cx="876300" cy="771525"/>
          </a:xfrm>
          <a:prstGeom prst="line">
            <a:avLst/>
          </a:prstGeom>
          <a:noFill/>
          <a:ln w="38100">
            <a:solidFill>
              <a:srgbClr val="CC0066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2652" name="Picture 12" descr="SNexplosio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0813" y="184150"/>
            <a:ext cx="2182812" cy="1455738"/>
          </a:xfrm>
          <a:prstGeom prst="rect">
            <a:avLst/>
          </a:prstGeom>
          <a:noFill/>
        </p:spPr>
      </p:pic>
      <p:pic>
        <p:nvPicPr>
          <p:cNvPr id="112653" name="Picture 13" descr="/Users/gonzalez (Deleted)/Documents/0Talks/SEC_20061113/Crab.mov">
            <a:hlinkClick r:id="" action="ppaction://media"/>
          </p:cNvPr>
          <p:cNvPicPr/>
          <p:nvPr>
            <a:vide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6572250" y="163513"/>
            <a:ext cx="2359025" cy="1571625"/>
          </a:xfrm>
          <a:prstGeom prst="rect">
            <a:avLst/>
          </a:prstGeom>
          <a:noFill/>
        </p:spPr>
      </p:pic>
      <p:sp>
        <p:nvSpPr>
          <p:cNvPr id="112654" name="Text Box 14"/>
          <p:cNvSpPr txBox="1">
            <a:spLocks noChangeArrowheads="1"/>
          </p:cNvSpPr>
          <p:nvPr/>
        </p:nvSpPr>
        <p:spPr bwMode="auto">
          <a:xfrm>
            <a:off x="276225" y="6443663"/>
            <a:ext cx="26352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/>
              <a:t>Credit: NASA/CXC/ASU/J.Hester et al.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91" fill="hold"/>
                                        <p:tgtEl>
                                          <p:spTgt spid="1126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26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126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53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2653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 descr="m3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6163" y="388938"/>
            <a:ext cx="2105025" cy="2487612"/>
          </a:xfrm>
          <a:prstGeom prst="rect">
            <a:avLst/>
          </a:prstGeom>
          <a:noFill/>
        </p:spPr>
      </p:pic>
      <p:sp>
        <p:nvSpPr>
          <p:cNvPr id="118787" name="Text Box 3"/>
          <p:cNvSpPr txBox="1">
            <a:spLocks noChangeArrowheads="1"/>
          </p:cNvSpPr>
          <p:nvPr/>
        </p:nvSpPr>
        <p:spPr bwMode="auto">
          <a:xfrm>
            <a:off x="92075" y="1697038"/>
            <a:ext cx="24336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800">
                <a:latin typeface="Arial" pitchFamily="-109" charset="0"/>
              </a:rPr>
              <a:t>Supernova explosions</a:t>
            </a:r>
          </a:p>
        </p:txBody>
      </p:sp>
      <p:sp>
        <p:nvSpPr>
          <p:cNvPr id="118788" name="Text Box 4"/>
          <p:cNvSpPr txBox="1">
            <a:spLocks noChangeArrowheads="1"/>
          </p:cNvSpPr>
          <p:nvPr/>
        </p:nvSpPr>
        <p:spPr bwMode="auto">
          <a:xfrm>
            <a:off x="3060700" y="0"/>
            <a:ext cx="34877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800" b="1">
                <a:solidFill>
                  <a:srgbClr val="3399FF"/>
                </a:solidFill>
                <a:latin typeface="Arial" pitchFamily="-109" charset="0"/>
              </a:rPr>
              <a:t>From stars living in galaxies…</a:t>
            </a:r>
          </a:p>
        </p:txBody>
      </p:sp>
      <p:sp>
        <p:nvSpPr>
          <p:cNvPr id="118789" name="Line 5"/>
          <p:cNvSpPr>
            <a:spLocks noChangeShapeType="1"/>
          </p:cNvSpPr>
          <p:nvPr/>
        </p:nvSpPr>
        <p:spPr bwMode="auto">
          <a:xfrm flipH="1" flipV="1">
            <a:off x="2417763" y="998538"/>
            <a:ext cx="912812" cy="547687"/>
          </a:xfrm>
          <a:prstGeom prst="line">
            <a:avLst/>
          </a:prstGeom>
          <a:noFill/>
          <a:ln w="57150">
            <a:solidFill>
              <a:srgbClr val="CC0066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790" name="Rectangle 6"/>
          <p:cNvSpPr>
            <a:spLocks noGrp="1" noChangeArrowheads="1"/>
          </p:cNvSpPr>
          <p:nvPr>
            <p:ph type="title"/>
          </p:nvPr>
        </p:nvSpPr>
        <p:spPr>
          <a:xfrm>
            <a:off x="1890713" y="2981325"/>
            <a:ext cx="6605587" cy="1220788"/>
          </a:xfrm>
          <a:noFill/>
          <a:ln/>
        </p:spPr>
        <p:txBody>
          <a:bodyPr/>
          <a:lstStyle/>
          <a:p>
            <a:r>
              <a:rPr lang="en-US" sz="4000"/>
              <a:t>Where do gravitational waves come from?</a:t>
            </a:r>
            <a:endParaRPr lang="en-US" sz="4000" b="0">
              <a:solidFill>
                <a:srgbClr val="3399FF"/>
              </a:solidFill>
            </a:endParaRPr>
          </a:p>
        </p:txBody>
      </p:sp>
      <p:pic>
        <p:nvPicPr>
          <p:cNvPr id="118791" name="Picture 7" descr="SNexplosio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0813" y="184150"/>
            <a:ext cx="2182812" cy="1455738"/>
          </a:xfrm>
          <a:prstGeom prst="rect">
            <a:avLst/>
          </a:prstGeom>
          <a:noFill/>
        </p:spPr>
      </p:pic>
      <p:pic>
        <p:nvPicPr>
          <p:cNvPr id="118792" name="Picture 8" descr="Crab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72250" y="166688"/>
            <a:ext cx="2366963" cy="1577975"/>
          </a:xfrm>
          <a:prstGeom prst="rect">
            <a:avLst/>
          </a:prstGeom>
          <a:noFill/>
        </p:spPr>
      </p:pic>
      <p:sp>
        <p:nvSpPr>
          <p:cNvPr id="118793" name="Line 9"/>
          <p:cNvSpPr>
            <a:spLocks noChangeShapeType="1"/>
          </p:cNvSpPr>
          <p:nvPr/>
        </p:nvSpPr>
        <p:spPr bwMode="auto">
          <a:xfrm flipH="1">
            <a:off x="2216150" y="2227263"/>
            <a:ext cx="1181100" cy="1285875"/>
          </a:xfrm>
          <a:prstGeom prst="line">
            <a:avLst/>
          </a:prstGeom>
          <a:noFill/>
          <a:ln w="57150">
            <a:solidFill>
              <a:srgbClr val="CC0066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795" name="Text Box 11"/>
          <p:cNvSpPr txBox="1">
            <a:spLocks noChangeArrowheads="1"/>
          </p:cNvSpPr>
          <p:nvPr/>
        </p:nvSpPr>
        <p:spPr bwMode="auto">
          <a:xfrm>
            <a:off x="1060450" y="5341938"/>
            <a:ext cx="29416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800">
                <a:latin typeface="Arial" pitchFamily="-109" charset="0"/>
              </a:rPr>
              <a:t>Binary systems</a:t>
            </a:r>
            <a:br>
              <a:rPr lang="en-US" sz="1800">
                <a:latin typeface="Arial" pitchFamily="-109" charset="0"/>
              </a:rPr>
            </a:br>
            <a:r>
              <a:rPr lang="en-US" sz="1800">
                <a:latin typeface="Arial" pitchFamily="-109" charset="0"/>
              </a:rPr>
              <a:t>(black holes, neutron stars)</a:t>
            </a:r>
          </a:p>
        </p:txBody>
      </p:sp>
      <p:sp>
        <p:nvSpPr>
          <p:cNvPr id="118796" name="Text Box 12"/>
          <p:cNvSpPr txBox="1">
            <a:spLocks noChangeArrowheads="1"/>
          </p:cNvSpPr>
          <p:nvPr/>
        </p:nvSpPr>
        <p:spPr bwMode="auto">
          <a:xfrm>
            <a:off x="6450013" y="1882775"/>
            <a:ext cx="25606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800">
                <a:latin typeface="Arial" pitchFamily="-109" charset="0"/>
              </a:rPr>
              <a:t>Rotating stars (pulsars)</a:t>
            </a:r>
          </a:p>
        </p:txBody>
      </p:sp>
      <p:sp>
        <p:nvSpPr>
          <p:cNvPr id="118797" name="Line 13"/>
          <p:cNvSpPr>
            <a:spLocks noChangeShapeType="1"/>
          </p:cNvSpPr>
          <p:nvPr/>
        </p:nvSpPr>
        <p:spPr bwMode="auto">
          <a:xfrm flipV="1">
            <a:off x="5564188" y="903288"/>
            <a:ext cx="876300" cy="771525"/>
          </a:xfrm>
          <a:prstGeom prst="line">
            <a:avLst/>
          </a:prstGeom>
          <a:noFill/>
          <a:ln w="38100">
            <a:solidFill>
              <a:srgbClr val="CC0066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8799" name="Picture 15" descr="/Users/gonzalez (Deleted)/Documents/0Talks/SEC_20061113/BinaryLate.mov">
            <a:hlinkClick r:id="" action="ppaction://media"/>
          </p:cNvPr>
          <p:cNvPicPr/>
          <p:nvPr>
            <a:videoFile r:link="rId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573088" y="3714750"/>
            <a:ext cx="2038350" cy="1490663"/>
          </a:xfrm>
          <a:prstGeom prst="rect">
            <a:avLst/>
          </a:prstGeom>
          <a:noFill/>
        </p:spPr>
      </p:pic>
      <p:sp>
        <p:nvSpPr>
          <p:cNvPr id="118800" name="Text Box 16"/>
          <p:cNvSpPr txBox="1">
            <a:spLocks noChangeArrowheads="1"/>
          </p:cNvSpPr>
          <p:nvPr/>
        </p:nvSpPr>
        <p:spPr bwMode="auto">
          <a:xfrm>
            <a:off x="838200" y="6269038"/>
            <a:ext cx="1327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/>
              <a:t>Credit: John Rowe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13" fill="hold"/>
                                        <p:tgtEl>
                                          <p:spTgt spid="1187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87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187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799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8799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47" name="Picture 15" descr="BinaryLa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4663" y="3748088"/>
            <a:ext cx="2038350" cy="1490662"/>
          </a:xfrm>
          <a:prstGeom prst="rect">
            <a:avLst/>
          </a:prstGeom>
          <a:noFill/>
        </p:spPr>
      </p:pic>
      <p:pic>
        <p:nvPicPr>
          <p:cNvPr id="120835" name="Picture 3" descr="m3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6163" y="388938"/>
            <a:ext cx="2105025" cy="2487612"/>
          </a:xfrm>
          <a:prstGeom prst="rect">
            <a:avLst/>
          </a:prstGeom>
          <a:noFill/>
        </p:spPr>
      </p:pic>
      <p:sp>
        <p:nvSpPr>
          <p:cNvPr id="120836" name="Text Box 4"/>
          <p:cNvSpPr txBox="1">
            <a:spLocks noChangeArrowheads="1"/>
          </p:cNvSpPr>
          <p:nvPr/>
        </p:nvSpPr>
        <p:spPr bwMode="auto">
          <a:xfrm>
            <a:off x="92075" y="1697038"/>
            <a:ext cx="24336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800">
                <a:latin typeface="Arial" pitchFamily="-109" charset="0"/>
              </a:rPr>
              <a:t>Supernova explosions</a:t>
            </a:r>
          </a:p>
        </p:txBody>
      </p:sp>
      <p:sp>
        <p:nvSpPr>
          <p:cNvPr id="120837" name="Text Box 5"/>
          <p:cNvSpPr txBox="1">
            <a:spLocks noChangeArrowheads="1"/>
          </p:cNvSpPr>
          <p:nvPr/>
        </p:nvSpPr>
        <p:spPr bwMode="auto">
          <a:xfrm>
            <a:off x="3060700" y="0"/>
            <a:ext cx="34877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800" b="1">
                <a:solidFill>
                  <a:srgbClr val="3399FF"/>
                </a:solidFill>
                <a:latin typeface="Arial" pitchFamily="-109" charset="0"/>
              </a:rPr>
              <a:t>From stars living in galaxies…</a:t>
            </a:r>
          </a:p>
        </p:txBody>
      </p:sp>
      <p:sp>
        <p:nvSpPr>
          <p:cNvPr id="120838" name="Line 6"/>
          <p:cNvSpPr>
            <a:spLocks noChangeShapeType="1"/>
          </p:cNvSpPr>
          <p:nvPr/>
        </p:nvSpPr>
        <p:spPr bwMode="auto">
          <a:xfrm flipH="1" flipV="1">
            <a:off x="2417763" y="998538"/>
            <a:ext cx="912812" cy="547687"/>
          </a:xfrm>
          <a:prstGeom prst="line">
            <a:avLst/>
          </a:prstGeom>
          <a:noFill/>
          <a:ln w="57150">
            <a:solidFill>
              <a:srgbClr val="CC0066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839" name="Rectangle 7"/>
          <p:cNvSpPr>
            <a:spLocks noGrp="1" noChangeArrowheads="1"/>
          </p:cNvSpPr>
          <p:nvPr>
            <p:ph type="title"/>
          </p:nvPr>
        </p:nvSpPr>
        <p:spPr>
          <a:xfrm>
            <a:off x="1890713" y="2981325"/>
            <a:ext cx="6605587" cy="1220788"/>
          </a:xfrm>
          <a:noFill/>
          <a:ln/>
        </p:spPr>
        <p:txBody>
          <a:bodyPr/>
          <a:lstStyle/>
          <a:p>
            <a:r>
              <a:rPr lang="en-US" sz="4000"/>
              <a:t>Where do gravitational waves come from?</a:t>
            </a:r>
            <a:endParaRPr lang="en-US" sz="4000" b="0">
              <a:solidFill>
                <a:srgbClr val="3399FF"/>
              </a:solidFill>
            </a:endParaRPr>
          </a:p>
        </p:txBody>
      </p:sp>
      <p:pic>
        <p:nvPicPr>
          <p:cNvPr id="120840" name="Picture 8" descr="SNexplosio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0813" y="184150"/>
            <a:ext cx="2182812" cy="1455738"/>
          </a:xfrm>
          <a:prstGeom prst="rect">
            <a:avLst/>
          </a:prstGeom>
          <a:noFill/>
        </p:spPr>
      </p:pic>
      <p:pic>
        <p:nvPicPr>
          <p:cNvPr id="120841" name="Picture 9" descr="Crab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72250" y="166688"/>
            <a:ext cx="2366963" cy="1577975"/>
          </a:xfrm>
          <a:prstGeom prst="rect">
            <a:avLst/>
          </a:prstGeom>
          <a:noFill/>
        </p:spPr>
      </p:pic>
      <p:sp>
        <p:nvSpPr>
          <p:cNvPr id="120842" name="Line 10"/>
          <p:cNvSpPr>
            <a:spLocks noChangeShapeType="1"/>
          </p:cNvSpPr>
          <p:nvPr/>
        </p:nvSpPr>
        <p:spPr bwMode="auto">
          <a:xfrm flipH="1">
            <a:off x="2216150" y="2227263"/>
            <a:ext cx="1181100" cy="1285875"/>
          </a:xfrm>
          <a:prstGeom prst="line">
            <a:avLst/>
          </a:prstGeom>
          <a:noFill/>
          <a:ln w="57150">
            <a:solidFill>
              <a:srgbClr val="CC0066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843" name="Text Box 11"/>
          <p:cNvSpPr txBox="1">
            <a:spLocks noChangeArrowheads="1"/>
          </p:cNvSpPr>
          <p:nvPr/>
        </p:nvSpPr>
        <p:spPr bwMode="auto">
          <a:xfrm>
            <a:off x="1060450" y="5341938"/>
            <a:ext cx="29416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800">
                <a:latin typeface="Arial" pitchFamily="-109" charset="0"/>
              </a:rPr>
              <a:t>Binary systems</a:t>
            </a:r>
            <a:br>
              <a:rPr lang="en-US" sz="1800">
                <a:latin typeface="Arial" pitchFamily="-109" charset="0"/>
              </a:rPr>
            </a:br>
            <a:r>
              <a:rPr lang="en-US" sz="1800">
                <a:latin typeface="Arial" pitchFamily="-109" charset="0"/>
              </a:rPr>
              <a:t>(black holes, neutron stars)</a:t>
            </a:r>
          </a:p>
        </p:txBody>
      </p:sp>
      <p:sp>
        <p:nvSpPr>
          <p:cNvPr id="120844" name="Text Box 12"/>
          <p:cNvSpPr txBox="1">
            <a:spLocks noChangeArrowheads="1"/>
          </p:cNvSpPr>
          <p:nvPr/>
        </p:nvSpPr>
        <p:spPr bwMode="auto">
          <a:xfrm>
            <a:off x="6450013" y="1882775"/>
            <a:ext cx="25606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800">
                <a:latin typeface="Arial" pitchFamily="-109" charset="0"/>
              </a:rPr>
              <a:t>Rotating stars (pulsars)</a:t>
            </a:r>
          </a:p>
        </p:txBody>
      </p:sp>
      <p:sp>
        <p:nvSpPr>
          <p:cNvPr id="120845" name="Line 13"/>
          <p:cNvSpPr>
            <a:spLocks noChangeShapeType="1"/>
          </p:cNvSpPr>
          <p:nvPr/>
        </p:nvSpPr>
        <p:spPr bwMode="auto">
          <a:xfrm flipV="1">
            <a:off x="5564188" y="903288"/>
            <a:ext cx="876300" cy="771525"/>
          </a:xfrm>
          <a:prstGeom prst="line">
            <a:avLst/>
          </a:prstGeom>
          <a:noFill/>
          <a:ln w="38100">
            <a:solidFill>
              <a:srgbClr val="CC0066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849" name="Text Box 17"/>
          <p:cNvSpPr txBox="1">
            <a:spLocks noChangeArrowheads="1"/>
          </p:cNvSpPr>
          <p:nvPr/>
        </p:nvSpPr>
        <p:spPr bwMode="auto">
          <a:xfrm>
            <a:off x="4157663" y="4302125"/>
            <a:ext cx="31591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800" b="1">
                <a:solidFill>
                  <a:srgbClr val="3399FF"/>
                </a:solidFill>
                <a:latin typeface="Arial" pitchFamily="-109" charset="0"/>
              </a:rPr>
              <a:t>..and from the beginning of the Universe!</a:t>
            </a:r>
          </a:p>
        </p:txBody>
      </p:sp>
      <p:sp>
        <p:nvSpPr>
          <p:cNvPr id="120850" name="Text Box 18"/>
          <p:cNvSpPr txBox="1">
            <a:spLocks noChangeArrowheads="1"/>
          </p:cNvSpPr>
          <p:nvPr/>
        </p:nvSpPr>
        <p:spPr bwMode="auto">
          <a:xfrm>
            <a:off x="6769100" y="6370638"/>
            <a:ext cx="15763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/>
              <a:t>Credit: NASA/WMAP</a:t>
            </a:r>
            <a:endParaRPr lang="en-US"/>
          </a:p>
        </p:txBody>
      </p:sp>
      <p:pic>
        <p:nvPicPr>
          <p:cNvPr id="120854" name="Picture 22" descr="300px-WMAP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08763" y="5168900"/>
            <a:ext cx="1963737" cy="1139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9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10604</TotalTime>
  <Words>463</Words>
  <Application>Microsoft Macintosh PowerPoint</Application>
  <PresentationFormat>On-screen Show (4:3)</PresentationFormat>
  <Paragraphs>96</Paragraphs>
  <Slides>18</Slides>
  <Notes>16</Notes>
  <HiddenSlides>0</HiddenSlides>
  <MMClips>10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Blank Presentation</vt:lpstr>
      <vt:lpstr>Photo Editor Photo</vt:lpstr>
      <vt:lpstr>Catching Einstein's waves</vt:lpstr>
      <vt:lpstr>Newtons’ gravity</vt:lpstr>
      <vt:lpstr>Einstein’s gravity</vt:lpstr>
      <vt:lpstr>Einstein’s gravitation</vt:lpstr>
      <vt:lpstr>Where do gravitational waves come from?</vt:lpstr>
      <vt:lpstr>Where do gravitational waves come from?</vt:lpstr>
      <vt:lpstr>Where do gravitational waves come from?</vt:lpstr>
      <vt:lpstr>Where do gravitational waves come from?</vt:lpstr>
      <vt:lpstr>Where do gravitational waves come from?</vt:lpstr>
      <vt:lpstr>How to detect gravitational waves with an interferometer</vt:lpstr>
      <vt:lpstr>The LIGO Observatories</vt:lpstr>
      <vt:lpstr>GW Detection:  a difficult and fun experiment</vt:lpstr>
      <vt:lpstr>Building LIGO</vt:lpstr>
      <vt:lpstr>Detecting GWs  a difficult and fun experiment</vt:lpstr>
      <vt:lpstr>Detecting GWs  a difficult and fun experiment</vt:lpstr>
      <vt:lpstr>GW Detection:  a difficult and fun experiment</vt:lpstr>
      <vt:lpstr>GW Detection:  a difficult and fun experiment</vt:lpstr>
      <vt:lpstr>Gravitational waves are coming… are you ready?</vt:lpstr>
    </vt:vector>
  </TitlesOfParts>
  <Company>Pennsylvania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Gravitational Waves: A new window to the universe</dc:title>
  <dc:creator>Gabriela Gonzalez</dc:creator>
  <cp:lastModifiedBy>Gabriela Gonzalez</cp:lastModifiedBy>
  <cp:revision>246</cp:revision>
  <cp:lastPrinted>2007-05-10T18:13:10Z</cp:lastPrinted>
  <dcterms:created xsi:type="dcterms:W3CDTF">2011-10-07T13:09:12Z</dcterms:created>
  <dcterms:modified xsi:type="dcterms:W3CDTF">2011-10-08T03:29:17Z</dcterms:modified>
</cp:coreProperties>
</file>