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29"/>
  </p:notesMasterIdLst>
  <p:sldIdLst>
    <p:sldId id="256" r:id="rId2"/>
    <p:sldId id="454" r:id="rId3"/>
    <p:sldId id="452" r:id="rId4"/>
    <p:sldId id="443" r:id="rId5"/>
    <p:sldId id="473" r:id="rId6"/>
    <p:sldId id="474" r:id="rId7"/>
    <p:sldId id="475" r:id="rId8"/>
    <p:sldId id="476" r:id="rId9"/>
    <p:sldId id="477" r:id="rId10"/>
    <p:sldId id="471" r:id="rId11"/>
    <p:sldId id="472" r:id="rId12"/>
    <p:sldId id="464" r:id="rId13"/>
    <p:sldId id="436" r:id="rId14"/>
    <p:sldId id="479" r:id="rId15"/>
    <p:sldId id="480" r:id="rId16"/>
    <p:sldId id="455" r:id="rId17"/>
    <p:sldId id="460" r:id="rId18"/>
    <p:sldId id="458" r:id="rId19"/>
    <p:sldId id="461" r:id="rId20"/>
    <p:sldId id="459" r:id="rId21"/>
    <p:sldId id="481" r:id="rId22"/>
    <p:sldId id="482" r:id="rId23"/>
    <p:sldId id="484" r:id="rId24"/>
    <p:sldId id="483" r:id="rId25"/>
    <p:sldId id="439" r:id="rId26"/>
    <p:sldId id="485" r:id="rId27"/>
    <p:sldId id="478" r:id="rId28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2D5"/>
    <a:srgbClr val="FF6699"/>
    <a:srgbClr val="FF99FF"/>
    <a:srgbClr val="000099"/>
    <a:srgbClr val="FF9900"/>
    <a:srgbClr val="FF0000"/>
    <a:srgbClr val="FFFF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301" autoAdjust="0"/>
    <p:restoredTop sz="94620" autoAdjust="0"/>
  </p:normalViewPr>
  <p:slideViewPr>
    <p:cSldViewPr snapToGrid="0">
      <p:cViewPr varScale="1">
        <p:scale>
          <a:sx n="76" d="100"/>
          <a:sy n="76" d="100"/>
        </p:scale>
        <p:origin x="-17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184" y="-114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</a:defRPr>
            </a:lvl1pPr>
          </a:lstStyle>
          <a:p>
            <a:fld id="{E6967A3C-C2E3-C148-B26E-F591013537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19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AF41A2-E256-0D44-9F9D-AF4776CB90BB}" type="slidenum">
              <a:rPr lang="en-US"/>
              <a:pPr/>
              <a:t>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705"/>
            <a:fld id="{FA88716E-E4E3-4C1C-8F81-A8068F6D7EE3}" type="slidenum">
              <a:rPr lang="en-US" smtClean="0"/>
              <a:pPr defTabSz="919705"/>
              <a:t>5</a:t>
            </a:fld>
            <a:endParaRPr lang="en-US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80" y="4271308"/>
            <a:ext cx="5209715" cy="4045328"/>
          </a:xfrm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03338" y="674688"/>
            <a:ext cx="4495800" cy="33718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0828B-D0B4-4E94-930E-8E04C652707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54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5174"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6084450" indent="-35649516" defTabSz="915174"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34934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869869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04803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739737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C1C8129-F30D-A249-BCC4-C379E1CF8057}" type="slidenum">
              <a:rPr lang="en-US" sz="1200">
                <a:latin typeface="Times New Roman" charset="0"/>
              </a:rPr>
              <a:pPr/>
              <a:t>10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76AAE-2510-F84B-B61A-D2C9A0504CA4}" type="slidenum">
              <a:rPr lang="en-US"/>
              <a:pPr/>
              <a:t>11</a:t>
            </a:fld>
            <a:endParaRPr lang="en-US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6AEFD7-CCDC-6943-B9BC-55CD9C09D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0D1392-59E7-D341-BE66-E2C661097D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8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4163" y="0"/>
            <a:ext cx="2058987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4563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8BA9E4-6F70-5E42-A649-4A6FE10F94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98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062F74-319B-A042-AC23-EA803683A5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32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EDB5A2-82F0-5F4D-BF81-60CE59EF3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6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F14EB4-1296-344E-98B2-51EF38DA7D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2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91B8AD-1896-AE4C-90FD-766F46E902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F42120-1CFB-984C-A5B4-66DFBEC17D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9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B2E616-47C3-2D41-BF5D-8F80068D01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4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A3B8F9-A55F-9641-9B87-3AAD4A941F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73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E03A0B-4407-FB48-A686-8E19959C3B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91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3467D0-94E1-204F-B576-C4CD9C882D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26A476-8169-CE42-BDCC-8E049A732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2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vmlDrawing" Target="../drawings/vmlDrawing1.vml"/><Relationship Id="rId16" Type="http://schemas.openxmlformats.org/officeDocument/2006/relationships/oleObject" Target="../embeddings/oleObject1.bin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latin typeface="+mn-lt"/>
              </a:defRPr>
            </a:lvl1pPr>
          </a:lstStyle>
          <a:p>
            <a:fld id="{A1B1C1D3-0389-FC40-92CE-3038024EB7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54150" y="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21126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6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Photo Editor Photo" r:id="rId16" imgW="4409524" imgH="3219899" progId="MSPhotoEd.3">
                  <p:embed/>
                </p:oleObj>
              </mc:Choice>
              <mc:Fallback>
                <p:oleObj name="Photo Editor Photo" r:id="rId16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3802002" y="6581001"/>
            <a:ext cx="226290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GWODW October 27,28 2011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0" name="Picture 30"/>
          <p:cNvPicPr>
            <a:picLocks noChangeAspect="1" noChangeArrowheads="1"/>
          </p:cNvPicPr>
          <p:nvPr userDrawn="1"/>
        </p:nvPicPr>
        <p:blipFill>
          <a:blip r:embed="rId18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0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jpe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emf"/><Relationship Id="rId15" Type="http://schemas.openxmlformats.org/officeDocument/2006/relationships/image" Target="../media/image2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5.png"/><Relationship Id="rId6" Type="http://schemas.openxmlformats.org/officeDocument/2006/relationships/image" Target="../media/image2.png"/><Relationship Id="rId7" Type="http://schemas.openxmlformats.org/officeDocument/2006/relationships/image" Target="../media/image16.gif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jpeg"/><Relationship Id="rId1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176463"/>
            <a:ext cx="8648700" cy="43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83" y="2818261"/>
            <a:ext cx="646112" cy="47799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60" y="3144382"/>
            <a:ext cx="881894" cy="55796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3354538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4" y="2745620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E6DEC9-3FD8-4C48-9C22-0E3BBCDD8071}" type="slidenum">
              <a:rPr lang="en-US"/>
              <a:pPr/>
              <a:t>1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272509"/>
            <a:ext cx="8728075" cy="4625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buFont typeface="Monotype Sorts" charset="0"/>
              <a:buNone/>
            </a:pPr>
            <a:r>
              <a:rPr lang="en-US" sz="3600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Towards Advanced LIGO</a:t>
            </a:r>
            <a:endParaRPr lang="en-US" sz="3600" b="1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90000"/>
              </a:lnSpc>
              <a:buFont typeface="Monotype Sorts" charset="0"/>
              <a:buNone/>
            </a:pPr>
            <a:r>
              <a:rPr lang="en-US" sz="3200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and the global gravitational-wave detector network</a:t>
            </a:r>
          </a:p>
          <a:p>
            <a:pPr algn="ctr">
              <a:lnSpc>
                <a:spcPct val="90000"/>
              </a:lnSpc>
              <a:buNone/>
            </a:pPr>
            <a:r>
              <a:rPr lang="en-US" sz="3200" dirty="0">
                <a:solidFill>
                  <a:srgbClr val="FFFF00"/>
                </a:solidFill>
              </a:rPr>
              <a:t>David Reitze</a:t>
            </a:r>
          </a:p>
          <a:p>
            <a:pPr algn="ctr">
              <a:lnSpc>
                <a:spcPct val="90000"/>
              </a:lnSpc>
              <a:buFont typeface="Monotype Sorts" charset="0"/>
              <a:buNone/>
            </a:pP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r">
              <a:lnSpc>
                <a:spcPct val="90000"/>
              </a:lnSpc>
              <a:buFont typeface="Monotype Sorts" charset="0"/>
              <a:buNone/>
            </a:pPr>
            <a:endParaRPr lang="en-US" sz="2800" dirty="0" smtClean="0"/>
          </a:p>
          <a:p>
            <a:pPr algn="r">
              <a:lnSpc>
                <a:spcPct val="90000"/>
              </a:lnSpc>
              <a:buFont typeface="Monotype Sorts" charset="0"/>
              <a:buNone/>
            </a:pPr>
            <a:endParaRPr lang="en-US" sz="2800" dirty="0"/>
          </a:p>
          <a:p>
            <a:pPr algn="r">
              <a:lnSpc>
                <a:spcPct val="90000"/>
              </a:lnSpc>
              <a:buFont typeface="Monotype Sorts" charset="0"/>
              <a:buNone/>
            </a:pPr>
            <a:endParaRPr lang="en-US" sz="2800" dirty="0"/>
          </a:p>
          <a:p>
            <a:pPr algn="ctr">
              <a:lnSpc>
                <a:spcPct val="90000"/>
              </a:lnSpc>
              <a:buFont typeface="Monotype Sorts" charset="0"/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buFont typeface="Monotype Sorts" charset="0"/>
              <a:buNone/>
            </a:pPr>
            <a:endParaRPr lang="en-US" sz="2800" dirty="0" smtClean="0">
              <a:solidFill>
                <a:srgbClr val="FFFF00"/>
              </a:solidFill>
            </a:endParaRPr>
          </a:p>
          <a:p>
            <a:pPr algn="ctr">
              <a:lnSpc>
                <a:spcPct val="90000"/>
              </a:lnSpc>
              <a:buFont typeface="Monotype Sorts" charset="0"/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Executive Director</a:t>
            </a:r>
            <a:endParaRPr lang="en-US" sz="2800" dirty="0">
              <a:solidFill>
                <a:srgbClr val="FFFF00"/>
              </a:solidFill>
            </a:endParaRPr>
          </a:p>
          <a:p>
            <a:pPr algn="ctr">
              <a:lnSpc>
                <a:spcPct val="90000"/>
              </a:lnSpc>
              <a:buFont typeface="Monotype Sorts" charset="0"/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LIGO Laboratory</a:t>
            </a:r>
            <a:endParaRPr lang="en-US" sz="2800" dirty="0">
              <a:solidFill>
                <a:srgbClr val="FFFF00"/>
              </a:solidFill>
            </a:endParaRPr>
          </a:p>
          <a:p>
            <a:pPr algn="ctr">
              <a:lnSpc>
                <a:spcPct val="90000"/>
              </a:lnSpc>
              <a:buFont typeface="Monotype Sorts" charset="0"/>
              <a:buNone/>
            </a:pPr>
            <a:endParaRPr lang="en-US" sz="2000" b="1" dirty="0"/>
          </a:p>
          <a:p>
            <a:pPr algn="ctr">
              <a:lnSpc>
                <a:spcPct val="90000"/>
              </a:lnSpc>
              <a:buFont typeface="Monotype Sorts" charset="0"/>
              <a:buNone/>
            </a:pP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8197" name="Rectangle 1029"/>
          <p:cNvSpPr>
            <a:spLocks noChangeArrowheads="1"/>
          </p:cNvSpPr>
          <p:nvPr/>
        </p:nvSpPr>
        <p:spPr bwMode="auto">
          <a:xfrm>
            <a:off x="595674" y="6414186"/>
            <a:ext cx="17382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LIGO </a:t>
            </a:r>
            <a:r>
              <a:rPr lang="en-US" b="0" dirty="0" smtClean="0">
                <a:solidFill>
                  <a:schemeClr val="bg1"/>
                </a:solidFill>
              </a:rPr>
              <a:t>G1101200-</a:t>
            </a:r>
            <a:r>
              <a:rPr lang="en-US" b="0" dirty="0" smtClean="0">
                <a:solidFill>
                  <a:schemeClr val="bg1"/>
                </a:solidFill>
              </a:rPr>
              <a:t>v2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4" name="図 10" descr="LCGTPosterSimpleEn.jpg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/>
          <a:stretch>
            <a:fillRect/>
          </a:stretch>
        </p:blipFill>
        <p:spPr bwMode="auto">
          <a:xfrm>
            <a:off x="7511737" y="3260304"/>
            <a:ext cx="809787" cy="547126"/>
          </a:xfrm>
          <a:prstGeom prst="rect">
            <a:avLst/>
          </a:prstGeom>
          <a:noFill/>
          <a:ln w="28575" cmpd="sng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07" name="Photo Editor Photo" r:id="rId10" imgW="4409524" imgH="3219899" progId="MSPhotoEd.3">
                  <p:embed/>
                </p:oleObj>
              </mc:Choice>
              <mc:Fallback>
                <p:oleObj name="Photo Editor Photo" r:id="rId10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44" y="3652082"/>
            <a:ext cx="681113" cy="56759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2450" y="5893404"/>
            <a:ext cx="834356" cy="834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Coalesence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rates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yr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for different configurations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891444"/>
              </p:ext>
            </p:extLst>
          </p:nvPr>
        </p:nvGraphicFramePr>
        <p:xfrm>
          <a:off x="460279" y="1270110"/>
          <a:ext cx="7772400" cy="2560320"/>
        </p:xfrm>
        <a:graphic>
          <a:graphicData uri="http://schemas.openxmlformats.org/drawingml/2006/table">
            <a:tbl>
              <a:tblPr/>
              <a:tblGrid>
                <a:gridCol w="1554163"/>
                <a:gridCol w="1554162"/>
                <a:gridCol w="1555750"/>
                <a:gridCol w="1554163"/>
                <a:gridCol w="1554162"/>
              </a:tblGrid>
              <a:tr h="5391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 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/  m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4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No SRM,</a:t>
                      </a:r>
                      <a:b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low power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4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zero detune,</a:t>
                      </a:r>
                      <a:b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low power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4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zero detune,</a:t>
                      </a:r>
                      <a:b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high power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4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NSNS </a:t>
                      </a:r>
                      <a:b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Optimal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42D6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NS /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17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(358 Mpc)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(323 Mpc)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(445 Mpc)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40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(481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Mpc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FF0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NS / BH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(757 Mpc)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b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(680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Mpc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(926 Mpc)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11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(1001 Mpc)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F8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BH / BH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11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(1834 Mpc)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8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(1632 Mpc)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19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(2187 Mpc)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23</a:t>
                      </a:r>
                      <a:b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(2325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Mpc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FF0"/>
                    </a:solidFill>
                  </a:tcPr>
                </a:tc>
              </a:tr>
            </a:tbl>
          </a:graphicData>
        </a:graphic>
      </p:graphicFrame>
      <p:sp>
        <p:nvSpPr>
          <p:cNvPr id="15395" name="TextBox 4"/>
          <p:cNvSpPr txBox="1">
            <a:spLocks noChangeArrowheads="1"/>
          </p:cNvSpPr>
          <p:nvPr/>
        </p:nvSpPr>
        <p:spPr bwMode="auto">
          <a:xfrm>
            <a:off x="278079" y="4151453"/>
            <a:ext cx="498085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400" dirty="0" err="1"/>
              <a:t>m</a:t>
            </a:r>
            <a:r>
              <a:rPr lang="en-US" sz="2400" baseline="-25000" dirty="0" err="1"/>
              <a:t>NS</a:t>
            </a:r>
            <a:r>
              <a:rPr lang="en-US" sz="2400" dirty="0"/>
              <a:t> = 1.4 M</a:t>
            </a:r>
            <a:r>
              <a:rPr lang="en-US" sz="2400" baseline="-25000" dirty="0">
                <a:sym typeface="Wingdings 2" charset="0"/>
              </a:rPr>
              <a:t></a:t>
            </a:r>
            <a:r>
              <a:rPr lang="en-US" sz="2400" dirty="0"/>
              <a:t>,   </a:t>
            </a:r>
            <a:r>
              <a:rPr lang="en-US" sz="2400" dirty="0" err="1"/>
              <a:t>m</a:t>
            </a:r>
            <a:r>
              <a:rPr lang="en-US" sz="2400" baseline="-25000" dirty="0" err="1"/>
              <a:t>BH</a:t>
            </a:r>
            <a:r>
              <a:rPr lang="en-US" sz="2400" dirty="0"/>
              <a:t> = 10 M</a:t>
            </a:r>
            <a:r>
              <a:rPr lang="en-US" sz="2400" baseline="-25000" dirty="0">
                <a:sym typeface="Wingdings 2" charset="0"/>
              </a:rPr>
              <a:t></a:t>
            </a:r>
            <a:endParaRPr lang="en-US" sz="2400" dirty="0" smtClean="0"/>
          </a:p>
          <a:p>
            <a:pPr algn="l">
              <a:buFont typeface="Arial" charset="0"/>
              <a:buChar char="•"/>
            </a:pPr>
            <a:r>
              <a:rPr lang="en-US" sz="2400" dirty="0" smtClean="0"/>
              <a:t> Realistic Rates; </a:t>
            </a:r>
            <a:r>
              <a:rPr lang="en-US" sz="2400" dirty="0"/>
              <a:t>a</a:t>
            </a:r>
            <a:r>
              <a:rPr lang="en-US" sz="2400" dirty="0" smtClean="0"/>
              <a:t>ctual </a:t>
            </a:r>
          </a:p>
          <a:p>
            <a:pPr algn="l"/>
            <a:r>
              <a:rPr lang="en-US" sz="2400" dirty="0" smtClean="0"/>
              <a:t>rates may vary! </a:t>
            </a:r>
          </a:p>
          <a:p>
            <a:pPr algn="l"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0.4/</a:t>
            </a:r>
            <a:r>
              <a:rPr lang="en-US" sz="2400" dirty="0" err="1" smtClean="0">
                <a:solidFill>
                  <a:srgbClr val="FF0000"/>
                </a:solidFill>
              </a:rPr>
              <a:t>yr</a:t>
            </a:r>
            <a:r>
              <a:rPr lang="en-US" sz="2400" dirty="0" smtClean="0">
                <a:solidFill>
                  <a:srgbClr val="FF0000"/>
                </a:solidFill>
              </a:rPr>
              <a:t> &lt; R</a:t>
            </a:r>
            <a:r>
              <a:rPr lang="en-US" sz="2400" baseline="-25000" dirty="0" smtClean="0">
                <a:solidFill>
                  <a:srgbClr val="FF0000"/>
                </a:solidFill>
              </a:rPr>
              <a:t>NS/NS</a:t>
            </a:r>
            <a:r>
              <a:rPr lang="en-US" sz="2400" dirty="0" smtClean="0">
                <a:solidFill>
                  <a:srgbClr val="FF0000"/>
                </a:solidFill>
              </a:rPr>
              <a:t> &lt; 400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(NSNS Opt)</a:t>
            </a:r>
            <a:endParaRPr lang="en-US" sz="2400" baseline="-25000" dirty="0" smtClean="0">
              <a:solidFill>
                <a:srgbClr val="FF0000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400" dirty="0"/>
          </a:p>
          <a:p>
            <a:pPr algn="l">
              <a:buFont typeface="Arial" charset="0"/>
              <a:buChar char="•"/>
            </a:pPr>
            <a:endParaRPr lang="en-US" sz="2400" baseline="-25000" dirty="0">
              <a:sym typeface="Wingdings 2" charset="0"/>
            </a:endParaRPr>
          </a:p>
          <a:p>
            <a:pPr algn="l"/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53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t="11124" r="25262"/>
          <a:stretch>
            <a:fillRect/>
          </a:stretch>
        </p:blipFill>
        <p:spPr bwMode="auto">
          <a:xfrm>
            <a:off x="5233330" y="3944811"/>
            <a:ext cx="3478915" cy="291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8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3B10DB5-0C9F-1249-A33D-E2D5A96C0BA2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7" name="TextBox 6"/>
          <p:cNvSpPr txBox="1"/>
          <p:nvPr/>
        </p:nvSpPr>
        <p:spPr>
          <a:xfrm>
            <a:off x="1541056" y="5991235"/>
            <a:ext cx="225012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A, Weinstein, 2011</a:t>
            </a:r>
          </a:p>
          <a:p>
            <a:r>
              <a:rPr lang="en-US" dirty="0" err="1" smtClean="0"/>
              <a:t>Abadie</a:t>
            </a:r>
            <a:r>
              <a:rPr lang="en-US" dirty="0"/>
              <a:t>,</a:t>
            </a:r>
            <a:r>
              <a:rPr lang="en-US" dirty="0" smtClean="0"/>
              <a:t> et al., CQG 2010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04F3AB-719F-9B4D-B4CD-A4DCF6E16A4C}" type="slidenum">
              <a:rPr lang="en-US"/>
              <a:pPr/>
              <a:t>11</a:t>
            </a:fld>
            <a:endParaRPr lang="en-US"/>
          </a:p>
        </p:txBody>
      </p:sp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CW sources</a:t>
            </a:r>
            <a:br>
              <a:rPr lang="en-GB" sz="3200" dirty="0" smtClean="0"/>
            </a:br>
            <a:r>
              <a:rPr lang="en-GB" sz="3200" dirty="0" smtClean="0"/>
              <a:t>(</a:t>
            </a:r>
            <a:r>
              <a:rPr lang="en-GB" sz="3200" dirty="0" err="1" smtClean="0"/>
              <a:t>AdvLIGO</a:t>
            </a:r>
            <a:r>
              <a:rPr lang="en-GB" sz="3200" dirty="0" smtClean="0"/>
              <a:t> zero detuning </a:t>
            </a:r>
            <a:r>
              <a:rPr lang="en-GB" sz="3200" dirty="0"/>
              <a:t>high P)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809" y="1374667"/>
            <a:ext cx="8229600" cy="4525963"/>
          </a:xfrm>
        </p:spPr>
        <p:txBody>
          <a:bodyPr/>
          <a:lstStyle/>
          <a:p>
            <a:r>
              <a:rPr lang="en-GB" dirty="0" smtClean="0"/>
              <a:t>Advanced LIGO </a:t>
            </a:r>
            <a:r>
              <a:rPr lang="en-GB" dirty="0"/>
              <a:t>can beat the spin-down limit on these red pulsars in 1 year:</a:t>
            </a:r>
          </a:p>
        </p:txBody>
      </p:sp>
      <p:sp>
        <p:nvSpPr>
          <p:cNvPr id="423943" name="Text Box 7"/>
          <p:cNvSpPr txBox="1">
            <a:spLocks noChangeArrowheads="1"/>
          </p:cNvSpPr>
          <p:nvPr/>
        </p:nvSpPr>
        <p:spPr bwMode="auto">
          <a:xfrm>
            <a:off x="7330781" y="3049841"/>
            <a:ext cx="13668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/>
              <a:t>Galactic diameter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48083" y="2065412"/>
            <a:ext cx="6364223" cy="4409062"/>
            <a:chOff x="684213" y="1125538"/>
            <a:chExt cx="7199312" cy="5562600"/>
          </a:xfrm>
        </p:grpSpPr>
        <p:grpSp>
          <p:nvGrpSpPr>
            <p:cNvPr id="423949" name="Group 13"/>
            <p:cNvGrpSpPr>
              <a:grpSpLocks noChangeAspect="1"/>
            </p:cNvGrpSpPr>
            <p:nvPr/>
          </p:nvGrpSpPr>
          <p:grpSpPr bwMode="auto">
            <a:xfrm>
              <a:off x="684213" y="1125538"/>
              <a:ext cx="7127875" cy="5562600"/>
              <a:chOff x="431" y="709"/>
              <a:chExt cx="4490" cy="3504"/>
            </a:xfrm>
          </p:grpSpPr>
          <p:sp>
            <p:nvSpPr>
              <p:cNvPr id="423948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431" y="709"/>
                <a:ext cx="4490" cy="3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24150" name="Group 214"/>
              <p:cNvGrpSpPr>
                <a:grpSpLocks/>
              </p:cNvGrpSpPr>
              <p:nvPr/>
            </p:nvGrpSpPr>
            <p:grpSpPr bwMode="auto">
              <a:xfrm>
                <a:off x="838" y="873"/>
                <a:ext cx="3661" cy="3168"/>
                <a:chOff x="838" y="873"/>
                <a:chExt cx="3661" cy="3168"/>
              </a:xfrm>
            </p:grpSpPr>
            <p:sp>
              <p:nvSpPr>
                <p:cNvPr id="423950" name="Rectangle 14"/>
                <p:cNvSpPr>
                  <a:spLocks noChangeArrowheads="1"/>
                </p:cNvSpPr>
                <p:nvPr/>
              </p:nvSpPr>
              <p:spPr bwMode="auto">
                <a:xfrm>
                  <a:off x="1018" y="975"/>
                  <a:ext cx="3473" cy="285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51" name="Rectangle 15"/>
                <p:cNvSpPr>
                  <a:spLocks noChangeArrowheads="1"/>
                </p:cNvSpPr>
                <p:nvPr/>
              </p:nvSpPr>
              <p:spPr bwMode="auto">
                <a:xfrm>
                  <a:off x="1018" y="975"/>
                  <a:ext cx="3473" cy="2855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52" name="Line 16"/>
                <p:cNvSpPr>
                  <a:spLocks noChangeShapeType="1"/>
                </p:cNvSpPr>
                <p:nvPr/>
              </p:nvSpPr>
              <p:spPr bwMode="auto">
                <a:xfrm>
                  <a:off x="1018" y="975"/>
                  <a:ext cx="347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53" name="Freeform 17"/>
                <p:cNvSpPr>
                  <a:spLocks/>
                </p:cNvSpPr>
                <p:nvPr/>
              </p:nvSpPr>
              <p:spPr bwMode="auto">
                <a:xfrm>
                  <a:off x="1018" y="975"/>
                  <a:ext cx="3473" cy="2855"/>
                </a:xfrm>
                <a:custGeom>
                  <a:avLst/>
                  <a:gdLst>
                    <a:gd name="T0" fmla="*/ 0 w 444"/>
                    <a:gd name="T1" fmla="*/ 365 h 365"/>
                    <a:gd name="T2" fmla="*/ 444 w 444"/>
                    <a:gd name="T3" fmla="*/ 365 h 365"/>
                    <a:gd name="T4" fmla="*/ 444 w 444"/>
                    <a:gd name="T5" fmla="*/ 0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365">
                      <a:moveTo>
                        <a:pt x="0" y="365"/>
                      </a:moveTo>
                      <a:lnTo>
                        <a:pt x="444" y="365"/>
                      </a:lnTo>
                      <a:lnTo>
                        <a:pt x="4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54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1018" y="975"/>
                  <a:ext cx="0" cy="285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55" name="Line 19"/>
                <p:cNvSpPr>
                  <a:spLocks noChangeShapeType="1"/>
                </p:cNvSpPr>
                <p:nvPr/>
              </p:nvSpPr>
              <p:spPr bwMode="auto">
                <a:xfrm>
                  <a:off x="1018" y="3830"/>
                  <a:ext cx="347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5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018" y="975"/>
                  <a:ext cx="0" cy="285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57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1018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58" name="Line 22"/>
                <p:cNvSpPr>
                  <a:spLocks noChangeShapeType="1"/>
                </p:cNvSpPr>
                <p:nvPr/>
              </p:nvSpPr>
              <p:spPr bwMode="auto">
                <a:xfrm>
                  <a:off x="1018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59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018" y="3791"/>
                  <a:ext cx="0" cy="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60" name="Line 24"/>
                <p:cNvSpPr>
                  <a:spLocks noChangeShapeType="1"/>
                </p:cNvSpPr>
                <p:nvPr/>
              </p:nvSpPr>
              <p:spPr bwMode="auto">
                <a:xfrm>
                  <a:off x="1018" y="975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61" name="Rectangle 25"/>
                <p:cNvSpPr>
                  <a:spLocks noChangeArrowheads="1"/>
                </p:cNvSpPr>
                <p:nvPr/>
              </p:nvSpPr>
              <p:spPr bwMode="auto">
                <a:xfrm>
                  <a:off x="947" y="3892"/>
                  <a:ext cx="15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10</a:t>
                  </a:r>
                  <a:endParaRPr lang="en-US"/>
                </a:p>
              </p:txBody>
            </p:sp>
            <p:sp>
              <p:nvSpPr>
                <p:cNvPr id="423962" name="Rectangle 26"/>
                <p:cNvSpPr>
                  <a:spLocks noChangeArrowheads="1"/>
                </p:cNvSpPr>
                <p:nvPr/>
              </p:nvSpPr>
              <p:spPr bwMode="auto">
                <a:xfrm>
                  <a:off x="1057" y="3853"/>
                  <a:ext cx="70" cy="1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>
                      <a:solidFill>
                        <a:srgbClr val="000000"/>
                      </a:solidFill>
                      <a:latin typeface="Helvetica" charset="0"/>
                    </a:rPr>
                    <a:t>1</a:t>
                  </a:r>
                  <a:endParaRPr lang="en-US"/>
                </a:p>
              </p:txBody>
            </p:sp>
            <p:sp>
              <p:nvSpPr>
                <p:cNvPr id="423963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495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64" name="Line 28"/>
                <p:cNvSpPr>
                  <a:spLocks noChangeShapeType="1"/>
                </p:cNvSpPr>
                <p:nvPr/>
              </p:nvSpPr>
              <p:spPr bwMode="auto">
                <a:xfrm>
                  <a:off x="1495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65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776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66" name="Line 30"/>
                <p:cNvSpPr>
                  <a:spLocks noChangeShapeType="1"/>
                </p:cNvSpPr>
                <p:nvPr/>
              </p:nvSpPr>
              <p:spPr bwMode="auto">
                <a:xfrm>
                  <a:off x="1776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67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1972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68" name="Line 32"/>
                <p:cNvSpPr>
                  <a:spLocks noChangeShapeType="1"/>
                </p:cNvSpPr>
                <p:nvPr/>
              </p:nvSpPr>
              <p:spPr bwMode="auto">
                <a:xfrm>
                  <a:off x="1972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69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2128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70" name="Line 34"/>
                <p:cNvSpPr>
                  <a:spLocks noChangeShapeType="1"/>
                </p:cNvSpPr>
                <p:nvPr/>
              </p:nvSpPr>
              <p:spPr bwMode="auto">
                <a:xfrm>
                  <a:off x="2128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71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2254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72" name="Line 36"/>
                <p:cNvSpPr>
                  <a:spLocks noChangeShapeType="1"/>
                </p:cNvSpPr>
                <p:nvPr/>
              </p:nvSpPr>
              <p:spPr bwMode="auto">
                <a:xfrm>
                  <a:off x="2254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73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2363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74" name="Line 38"/>
                <p:cNvSpPr>
                  <a:spLocks noChangeShapeType="1"/>
                </p:cNvSpPr>
                <p:nvPr/>
              </p:nvSpPr>
              <p:spPr bwMode="auto">
                <a:xfrm>
                  <a:off x="2363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75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2457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76" name="Line 40"/>
                <p:cNvSpPr>
                  <a:spLocks noChangeShapeType="1"/>
                </p:cNvSpPr>
                <p:nvPr/>
              </p:nvSpPr>
              <p:spPr bwMode="auto">
                <a:xfrm>
                  <a:off x="2457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77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2535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78" name="Line 42"/>
                <p:cNvSpPr>
                  <a:spLocks noChangeShapeType="1"/>
                </p:cNvSpPr>
                <p:nvPr/>
              </p:nvSpPr>
              <p:spPr bwMode="auto">
                <a:xfrm>
                  <a:off x="2535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79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2613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80" name="Line 44"/>
                <p:cNvSpPr>
                  <a:spLocks noChangeShapeType="1"/>
                </p:cNvSpPr>
                <p:nvPr/>
              </p:nvSpPr>
              <p:spPr bwMode="auto">
                <a:xfrm>
                  <a:off x="2613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81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2613" y="3791"/>
                  <a:ext cx="0" cy="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82" name="Line 46"/>
                <p:cNvSpPr>
                  <a:spLocks noChangeShapeType="1"/>
                </p:cNvSpPr>
                <p:nvPr/>
              </p:nvSpPr>
              <p:spPr bwMode="auto">
                <a:xfrm>
                  <a:off x="2613" y="975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83" name="Rectangle 47"/>
                <p:cNvSpPr>
                  <a:spLocks noChangeArrowheads="1"/>
                </p:cNvSpPr>
                <p:nvPr/>
              </p:nvSpPr>
              <p:spPr bwMode="auto">
                <a:xfrm>
                  <a:off x="2543" y="3892"/>
                  <a:ext cx="15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10</a:t>
                  </a:r>
                  <a:endParaRPr lang="en-US"/>
                </a:p>
              </p:txBody>
            </p:sp>
            <p:sp>
              <p:nvSpPr>
                <p:cNvPr id="423984" name="Rectangle 48"/>
                <p:cNvSpPr>
                  <a:spLocks noChangeArrowheads="1"/>
                </p:cNvSpPr>
                <p:nvPr/>
              </p:nvSpPr>
              <p:spPr bwMode="auto">
                <a:xfrm>
                  <a:off x="2653" y="3853"/>
                  <a:ext cx="70" cy="1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>
                      <a:solidFill>
                        <a:srgbClr val="000000"/>
                      </a:solidFill>
                      <a:latin typeface="Helvetica" charset="0"/>
                    </a:rPr>
                    <a:t>2</a:t>
                  </a:r>
                  <a:endParaRPr lang="en-US"/>
                </a:p>
              </p:txBody>
            </p:sp>
            <p:sp>
              <p:nvSpPr>
                <p:cNvPr id="423985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3091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86" name="Line 50"/>
                <p:cNvSpPr>
                  <a:spLocks noChangeShapeType="1"/>
                </p:cNvSpPr>
                <p:nvPr/>
              </p:nvSpPr>
              <p:spPr bwMode="auto">
                <a:xfrm>
                  <a:off x="3091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87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3372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88" name="Line 52"/>
                <p:cNvSpPr>
                  <a:spLocks noChangeShapeType="1"/>
                </p:cNvSpPr>
                <p:nvPr/>
              </p:nvSpPr>
              <p:spPr bwMode="auto">
                <a:xfrm>
                  <a:off x="3372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89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3568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90" name="Line 54"/>
                <p:cNvSpPr>
                  <a:spLocks noChangeShapeType="1"/>
                </p:cNvSpPr>
                <p:nvPr/>
              </p:nvSpPr>
              <p:spPr bwMode="auto">
                <a:xfrm>
                  <a:off x="3568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91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3724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92" name="Line 56"/>
                <p:cNvSpPr>
                  <a:spLocks noChangeShapeType="1"/>
                </p:cNvSpPr>
                <p:nvPr/>
              </p:nvSpPr>
              <p:spPr bwMode="auto">
                <a:xfrm>
                  <a:off x="3724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93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3849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94" name="Line 58"/>
                <p:cNvSpPr>
                  <a:spLocks noChangeShapeType="1"/>
                </p:cNvSpPr>
                <p:nvPr/>
              </p:nvSpPr>
              <p:spPr bwMode="auto">
                <a:xfrm>
                  <a:off x="3849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95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3959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96" name="Line 60"/>
                <p:cNvSpPr>
                  <a:spLocks noChangeShapeType="1"/>
                </p:cNvSpPr>
                <p:nvPr/>
              </p:nvSpPr>
              <p:spPr bwMode="auto">
                <a:xfrm>
                  <a:off x="3959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97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053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98" name="Line 62"/>
                <p:cNvSpPr>
                  <a:spLocks noChangeShapeType="1"/>
                </p:cNvSpPr>
                <p:nvPr/>
              </p:nvSpPr>
              <p:spPr bwMode="auto">
                <a:xfrm>
                  <a:off x="4053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999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4131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00" name="Line 64"/>
                <p:cNvSpPr>
                  <a:spLocks noChangeShapeType="1"/>
                </p:cNvSpPr>
                <p:nvPr/>
              </p:nvSpPr>
              <p:spPr bwMode="auto">
                <a:xfrm>
                  <a:off x="4131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01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209" y="3806"/>
                  <a:ext cx="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02" name="Line 66"/>
                <p:cNvSpPr>
                  <a:spLocks noChangeShapeType="1"/>
                </p:cNvSpPr>
                <p:nvPr/>
              </p:nvSpPr>
              <p:spPr bwMode="auto">
                <a:xfrm>
                  <a:off x="4209" y="975"/>
                  <a:ext cx="0" cy="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03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4209" y="3791"/>
                  <a:ext cx="0" cy="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04" name="Line 68"/>
                <p:cNvSpPr>
                  <a:spLocks noChangeShapeType="1"/>
                </p:cNvSpPr>
                <p:nvPr/>
              </p:nvSpPr>
              <p:spPr bwMode="auto">
                <a:xfrm>
                  <a:off x="4209" y="975"/>
                  <a:ext cx="0" cy="3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05" name="Rectangle 69"/>
                <p:cNvSpPr>
                  <a:spLocks noChangeArrowheads="1"/>
                </p:cNvSpPr>
                <p:nvPr/>
              </p:nvSpPr>
              <p:spPr bwMode="auto">
                <a:xfrm>
                  <a:off x="4139" y="3892"/>
                  <a:ext cx="15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10</a:t>
                  </a:r>
                  <a:endParaRPr lang="en-US"/>
                </a:p>
              </p:txBody>
            </p:sp>
            <p:sp>
              <p:nvSpPr>
                <p:cNvPr id="424006" name="Rectangle 70"/>
                <p:cNvSpPr>
                  <a:spLocks noChangeArrowheads="1"/>
                </p:cNvSpPr>
                <p:nvPr/>
              </p:nvSpPr>
              <p:spPr bwMode="auto">
                <a:xfrm>
                  <a:off x="4248" y="3853"/>
                  <a:ext cx="70" cy="1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>
                      <a:solidFill>
                        <a:srgbClr val="000000"/>
                      </a:solidFill>
                      <a:latin typeface="Helvetica" charset="0"/>
                    </a:rPr>
                    <a:t>3</a:t>
                  </a:r>
                  <a:endParaRPr lang="en-US"/>
                </a:p>
              </p:txBody>
            </p:sp>
            <p:sp>
              <p:nvSpPr>
                <p:cNvPr id="424007" name="Line 71"/>
                <p:cNvSpPr>
                  <a:spLocks noChangeShapeType="1"/>
                </p:cNvSpPr>
                <p:nvPr/>
              </p:nvSpPr>
              <p:spPr bwMode="auto">
                <a:xfrm>
                  <a:off x="1018" y="3830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08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4467" y="3830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09" name="Line 73"/>
                <p:cNvSpPr>
                  <a:spLocks noChangeShapeType="1"/>
                </p:cNvSpPr>
                <p:nvPr/>
              </p:nvSpPr>
              <p:spPr bwMode="auto">
                <a:xfrm>
                  <a:off x="1018" y="3830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10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4452" y="3830"/>
                  <a:ext cx="39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11" name="Rectangle 75"/>
                <p:cNvSpPr>
                  <a:spLocks noChangeArrowheads="1"/>
                </p:cNvSpPr>
                <p:nvPr/>
              </p:nvSpPr>
              <p:spPr bwMode="auto">
                <a:xfrm>
                  <a:off x="838" y="3767"/>
                  <a:ext cx="15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10</a:t>
                  </a:r>
                  <a:endParaRPr lang="en-US"/>
                </a:p>
              </p:txBody>
            </p:sp>
            <p:sp>
              <p:nvSpPr>
                <p:cNvPr id="424012" name="Rectangle 76"/>
                <p:cNvSpPr>
                  <a:spLocks noChangeArrowheads="1"/>
                </p:cNvSpPr>
                <p:nvPr/>
              </p:nvSpPr>
              <p:spPr bwMode="auto">
                <a:xfrm>
                  <a:off x="947" y="3728"/>
                  <a:ext cx="70" cy="1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>
                      <a:solidFill>
                        <a:srgbClr val="000000"/>
                      </a:solidFill>
                      <a:latin typeface="Helvetica" charset="0"/>
                    </a:rPr>
                    <a:t>0</a:t>
                  </a:r>
                  <a:endParaRPr lang="en-US"/>
                </a:p>
              </p:txBody>
            </p:sp>
            <p:sp>
              <p:nvSpPr>
                <p:cNvPr id="424013" name="Line 77"/>
                <p:cNvSpPr>
                  <a:spLocks noChangeShapeType="1"/>
                </p:cNvSpPr>
                <p:nvPr/>
              </p:nvSpPr>
              <p:spPr bwMode="auto">
                <a:xfrm>
                  <a:off x="1018" y="3658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14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4467" y="3658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15" name="Line 79"/>
                <p:cNvSpPr>
                  <a:spLocks noChangeShapeType="1"/>
                </p:cNvSpPr>
                <p:nvPr/>
              </p:nvSpPr>
              <p:spPr bwMode="auto">
                <a:xfrm>
                  <a:off x="1018" y="3556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16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4467" y="3556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17" name="Line 81"/>
                <p:cNvSpPr>
                  <a:spLocks noChangeShapeType="1"/>
                </p:cNvSpPr>
                <p:nvPr/>
              </p:nvSpPr>
              <p:spPr bwMode="auto">
                <a:xfrm>
                  <a:off x="1018" y="3486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18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4467" y="3486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19" name="Line 83"/>
                <p:cNvSpPr>
                  <a:spLocks noChangeShapeType="1"/>
                </p:cNvSpPr>
                <p:nvPr/>
              </p:nvSpPr>
              <p:spPr bwMode="auto">
                <a:xfrm>
                  <a:off x="1018" y="3423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20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467" y="3423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21" name="Line 85"/>
                <p:cNvSpPr>
                  <a:spLocks noChangeShapeType="1"/>
                </p:cNvSpPr>
                <p:nvPr/>
              </p:nvSpPr>
              <p:spPr bwMode="auto">
                <a:xfrm>
                  <a:off x="1018" y="3384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22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4467" y="3384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23" name="Line 87"/>
                <p:cNvSpPr>
                  <a:spLocks noChangeShapeType="1"/>
                </p:cNvSpPr>
                <p:nvPr/>
              </p:nvSpPr>
              <p:spPr bwMode="auto">
                <a:xfrm>
                  <a:off x="1018" y="3345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24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4467" y="3345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25" name="Line 89"/>
                <p:cNvSpPr>
                  <a:spLocks noChangeShapeType="1"/>
                </p:cNvSpPr>
                <p:nvPr/>
              </p:nvSpPr>
              <p:spPr bwMode="auto">
                <a:xfrm>
                  <a:off x="1018" y="3314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26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4467" y="3314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27" name="Line 91"/>
                <p:cNvSpPr>
                  <a:spLocks noChangeShapeType="1"/>
                </p:cNvSpPr>
                <p:nvPr/>
              </p:nvSpPr>
              <p:spPr bwMode="auto">
                <a:xfrm>
                  <a:off x="1018" y="3282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28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4467" y="3282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29" name="Line 93"/>
                <p:cNvSpPr>
                  <a:spLocks noChangeShapeType="1"/>
                </p:cNvSpPr>
                <p:nvPr/>
              </p:nvSpPr>
              <p:spPr bwMode="auto">
                <a:xfrm>
                  <a:off x="1018" y="3259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30" name="Line 94"/>
                <p:cNvSpPr>
                  <a:spLocks noChangeShapeType="1"/>
                </p:cNvSpPr>
                <p:nvPr/>
              </p:nvSpPr>
              <p:spPr bwMode="auto">
                <a:xfrm flipH="1">
                  <a:off x="4467" y="3259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31" name="Line 95"/>
                <p:cNvSpPr>
                  <a:spLocks noChangeShapeType="1"/>
                </p:cNvSpPr>
                <p:nvPr/>
              </p:nvSpPr>
              <p:spPr bwMode="auto">
                <a:xfrm>
                  <a:off x="1018" y="3259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32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4452" y="3259"/>
                  <a:ext cx="39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33" name="Rectangle 97"/>
                <p:cNvSpPr>
                  <a:spLocks noChangeArrowheads="1"/>
                </p:cNvSpPr>
                <p:nvPr/>
              </p:nvSpPr>
              <p:spPr bwMode="auto">
                <a:xfrm>
                  <a:off x="838" y="3196"/>
                  <a:ext cx="15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10</a:t>
                  </a:r>
                  <a:endParaRPr lang="en-US"/>
                </a:p>
              </p:txBody>
            </p:sp>
            <p:sp>
              <p:nvSpPr>
                <p:cNvPr id="424034" name="Rectangle 98"/>
                <p:cNvSpPr>
                  <a:spLocks noChangeArrowheads="1"/>
                </p:cNvSpPr>
                <p:nvPr/>
              </p:nvSpPr>
              <p:spPr bwMode="auto">
                <a:xfrm>
                  <a:off x="947" y="3157"/>
                  <a:ext cx="70" cy="1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>
                      <a:solidFill>
                        <a:srgbClr val="000000"/>
                      </a:solidFill>
                      <a:latin typeface="Helvetica" charset="0"/>
                    </a:rPr>
                    <a:t>1</a:t>
                  </a:r>
                  <a:endParaRPr lang="en-US"/>
                </a:p>
              </p:txBody>
            </p:sp>
            <p:sp>
              <p:nvSpPr>
                <p:cNvPr id="424035" name="Line 99"/>
                <p:cNvSpPr>
                  <a:spLocks noChangeShapeType="1"/>
                </p:cNvSpPr>
                <p:nvPr/>
              </p:nvSpPr>
              <p:spPr bwMode="auto">
                <a:xfrm>
                  <a:off x="1018" y="3087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36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4467" y="3087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37" name="Line 101"/>
                <p:cNvSpPr>
                  <a:spLocks noChangeShapeType="1"/>
                </p:cNvSpPr>
                <p:nvPr/>
              </p:nvSpPr>
              <p:spPr bwMode="auto">
                <a:xfrm>
                  <a:off x="1018" y="2985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38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4467" y="2985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39" name="Line 103"/>
                <p:cNvSpPr>
                  <a:spLocks noChangeShapeType="1"/>
                </p:cNvSpPr>
                <p:nvPr/>
              </p:nvSpPr>
              <p:spPr bwMode="auto">
                <a:xfrm>
                  <a:off x="1018" y="2915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40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4467" y="2915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41" name="Line 105"/>
                <p:cNvSpPr>
                  <a:spLocks noChangeShapeType="1"/>
                </p:cNvSpPr>
                <p:nvPr/>
              </p:nvSpPr>
              <p:spPr bwMode="auto">
                <a:xfrm>
                  <a:off x="1018" y="2852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42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4467" y="2852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43" name="Line 107"/>
                <p:cNvSpPr>
                  <a:spLocks noChangeShapeType="1"/>
                </p:cNvSpPr>
                <p:nvPr/>
              </p:nvSpPr>
              <p:spPr bwMode="auto">
                <a:xfrm>
                  <a:off x="1018" y="2813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44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4467" y="2813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45" name="Line 109"/>
                <p:cNvSpPr>
                  <a:spLocks noChangeShapeType="1"/>
                </p:cNvSpPr>
                <p:nvPr/>
              </p:nvSpPr>
              <p:spPr bwMode="auto">
                <a:xfrm>
                  <a:off x="1018" y="2774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46" name="Line 110"/>
                <p:cNvSpPr>
                  <a:spLocks noChangeShapeType="1"/>
                </p:cNvSpPr>
                <p:nvPr/>
              </p:nvSpPr>
              <p:spPr bwMode="auto">
                <a:xfrm flipH="1">
                  <a:off x="4467" y="2774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47" name="Line 111"/>
                <p:cNvSpPr>
                  <a:spLocks noChangeShapeType="1"/>
                </p:cNvSpPr>
                <p:nvPr/>
              </p:nvSpPr>
              <p:spPr bwMode="auto">
                <a:xfrm>
                  <a:off x="1018" y="2743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48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4467" y="2743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49" name="Line 113"/>
                <p:cNvSpPr>
                  <a:spLocks noChangeShapeType="1"/>
                </p:cNvSpPr>
                <p:nvPr/>
              </p:nvSpPr>
              <p:spPr bwMode="auto">
                <a:xfrm>
                  <a:off x="1018" y="2711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50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4467" y="2711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51" name="Line 115"/>
                <p:cNvSpPr>
                  <a:spLocks noChangeShapeType="1"/>
                </p:cNvSpPr>
                <p:nvPr/>
              </p:nvSpPr>
              <p:spPr bwMode="auto">
                <a:xfrm>
                  <a:off x="1018" y="2688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52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4467" y="2688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53" name="Line 117"/>
                <p:cNvSpPr>
                  <a:spLocks noChangeShapeType="1"/>
                </p:cNvSpPr>
                <p:nvPr/>
              </p:nvSpPr>
              <p:spPr bwMode="auto">
                <a:xfrm>
                  <a:off x="1018" y="2688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54" name="Line 118"/>
                <p:cNvSpPr>
                  <a:spLocks noChangeShapeType="1"/>
                </p:cNvSpPr>
                <p:nvPr/>
              </p:nvSpPr>
              <p:spPr bwMode="auto">
                <a:xfrm flipH="1">
                  <a:off x="4452" y="2688"/>
                  <a:ext cx="39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55" name="Rectangle 119"/>
                <p:cNvSpPr>
                  <a:spLocks noChangeArrowheads="1"/>
                </p:cNvSpPr>
                <p:nvPr/>
              </p:nvSpPr>
              <p:spPr bwMode="auto">
                <a:xfrm>
                  <a:off x="838" y="2625"/>
                  <a:ext cx="15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10</a:t>
                  </a:r>
                  <a:endParaRPr lang="en-US"/>
                </a:p>
              </p:txBody>
            </p:sp>
            <p:sp>
              <p:nvSpPr>
                <p:cNvPr id="424056" name="Rectangle 120"/>
                <p:cNvSpPr>
                  <a:spLocks noChangeArrowheads="1"/>
                </p:cNvSpPr>
                <p:nvPr/>
              </p:nvSpPr>
              <p:spPr bwMode="auto">
                <a:xfrm>
                  <a:off x="947" y="2586"/>
                  <a:ext cx="70" cy="1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>
                      <a:solidFill>
                        <a:srgbClr val="000000"/>
                      </a:solidFill>
                      <a:latin typeface="Helvetica" charset="0"/>
                    </a:rPr>
                    <a:t>2</a:t>
                  </a:r>
                  <a:endParaRPr lang="en-US"/>
                </a:p>
              </p:txBody>
            </p:sp>
            <p:sp>
              <p:nvSpPr>
                <p:cNvPr id="424057" name="Line 121"/>
                <p:cNvSpPr>
                  <a:spLocks noChangeShapeType="1"/>
                </p:cNvSpPr>
                <p:nvPr/>
              </p:nvSpPr>
              <p:spPr bwMode="auto">
                <a:xfrm>
                  <a:off x="1018" y="2516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58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4467" y="2516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59" name="Line 123"/>
                <p:cNvSpPr>
                  <a:spLocks noChangeShapeType="1"/>
                </p:cNvSpPr>
                <p:nvPr/>
              </p:nvSpPr>
              <p:spPr bwMode="auto">
                <a:xfrm>
                  <a:off x="1018" y="2414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60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4467" y="2414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61" name="Line 125"/>
                <p:cNvSpPr>
                  <a:spLocks noChangeShapeType="1"/>
                </p:cNvSpPr>
                <p:nvPr/>
              </p:nvSpPr>
              <p:spPr bwMode="auto">
                <a:xfrm>
                  <a:off x="1018" y="2344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62" name="Line 126"/>
                <p:cNvSpPr>
                  <a:spLocks noChangeShapeType="1"/>
                </p:cNvSpPr>
                <p:nvPr/>
              </p:nvSpPr>
              <p:spPr bwMode="auto">
                <a:xfrm flipH="1">
                  <a:off x="4467" y="2344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63" name="Line 127"/>
                <p:cNvSpPr>
                  <a:spLocks noChangeShapeType="1"/>
                </p:cNvSpPr>
                <p:nvPr/>
              </p:nvSpPr>
              <p:spPr bwMode="auto">
                <a:xfrm>
                  <a:off x="1018" y="2281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64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4467" y="2281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65" name="Line 129"/>
                <p:cNvSpPr>
                  <a:spLocks noChangeShapeType="1"/>
                </p:cNvSpPr>
                <p:nvPr/>
              </p:nvSpPr>
              <p:spPr bwMode="auto">
                <a:xfrm>
                  <a:off x="1018" y="2242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66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4467" y="2242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67" name="Line 131"/>
                <p:cNvSpPr>
                  <a:spLocks noChangeShapeType="1"/>
                </p:cNvSpPr>
                <p:nvPr/>
              </p:nvSpPr>
              <p:spPr bwMode="auto">
                <a:xfrm>
                  <a:off x="1018" y="2203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68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4467" y="2203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69" name="Line 133"/>
                <p:cNvSpPr>
                  <a:spLocks noChangeShapeType="1"/>
                </p:cNvSpPr>
                <p:nvPr/>
              </p:nvSpPr>
              <p:spPr bwMode="auto">
                <a:xfrm>
                  <a:off x="1018" y="2172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70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4467" y="2172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71" name="Line 135"/>
                <p:cNvSpPr>
                  <a:spLocks noChangeShapeType="1"/>
                </p:cNvSpPr>
                <p:nvPr/>
              </p:nvSpPr>
              <p:spPr bwMode="auto">
                <a:xfrm>
                  <a:off x="1018" y="2140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72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4467" y="2140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73" name="Line 137"/>
                <p:cNvSpPr>
                  <a:spLocks noChangeShapeType="1"/>
                </p:cNvSpPr>
                <p:nvPr/>
              </p:nvSpPr>
              <p:spPr bwMode="auto">
                <a:xfrm>
                  <a:off x="1018" y="2117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74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4467" y="2117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75" name="Line 139"/>
                <p:cNvSpPr>
                  <a:spLocks noChangeShapeType="1"/>
                </p:cNvSpPr>
                <p:nvPr/>
              </p:nvSpPr>
              <p:spPr bwMode="auto">
                <a:xfrm>
                  <a:off x="1018" y="2117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76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4452" y="2117"/>
                  <a:ext cx="39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77" name="Rectangle 141"/>
                <p:cNvSpPr>
                  <a:spLocks noChangeArrowheads="1"/>
                </p:cNvSpPr>
                <p:nvPr/>
              </p:nvSpPr>
              <p:spPr bwMode="auto">
                <a:xfrm>
                  <a:off x="838" y="2054"/>
                  <a:ext cx="15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10</a:t>
                  </a:r>
                  <a:endParaRPr lang="en-US"/>
                </a:p>
              </p:txBody>
            </p:sp>
            <p:sp>
              <p:nvSpPr>
                <p:cNvPr id="424078" name="Rectangle 142"/>
                <p:cNvSpPr>
                  <a:spLocks noChangeArrowheads="1"/>
                </p:cNvSpPr>
                <p:nvPr/>
              </p:nvSpPr>
              <p:spPr bwMode="auto">
                <a:xfrm>
                  <a:off x="947" y="2015"/>
                  <a:ext cx="70" cy="1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>
                      <a:solidFill>
                        <a:srgbClr val="000000"/>
                      </a:solidFill>
                      <a:latin typeface="Helvetica" charset="0"/>
                    </a:rPr>
                    <a:t>3</a:t>
                  </a:r>
                  <a:endParaRPr lang="en-US"/>
                </a:p>
              </p:txBody>
            </p:sp>
            <p:sp>
              <p:nvSpPr>
                <p:cNvPr id="424079" name="Line 143"/>
                <p:cNvSpPr>
                  <a:spLocks noChangeShapeType="1"/>
                </p:cNvSpPr>
                <p:nvPr/>
              </p:nvSpPr>
              <p:spPr bwMode="auto">
                <a:xfrm>
                  <a:off x="1018" y="1945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80" name="Line 144"/>
                <p:cNvSpPr>
                  <a:spLocks noChangeShapeType="1"/>
                </p:cNvSpPr>
                <p:nvPr/>
              </p:nvSpPr>
              <p:spPr bwMode="auto">
                <a:xfrm flipH="1">
                  <a:off x="4467" y="1945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81" name="Line 145"/>
                <p:cNvSpPr>
                  <a:spLocks noChangeShapeType="1"/>
                </p:cNvSpPr>
                <p:nvPr/>
              </p:nvSpPr>
              <p:spPr bwMode="auto">
                <a:xfrm>
                  <a:off x="1018" y="1843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82" name="Line 146"/>
                <p:cNvSpPr>
                  <a:spLocks noChangeShapeType="1"/>
                </p:cNvSpPr>
                <p:nvPr/>
              </p:nvSpPr>
              <p:spPr bwMode="auto">
                <a:xfrm flipH="1">
                  <a:off x="4467" y="1843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83" name="Line 147"/>
                <p:cNvSpPr>
                  <a:spLocks noChangeShapeType="1"/>
                </p:cNvSpPr>
                <p:nvPr/>
              </p:nvSpPr>
              <p:spPr bwMode="auto">
                <a:xfrm>
                  <a:off x="1018" y="1773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84" name="Line 148"/>
                <p:cNvSpPr>
                  <a:spLocks noChangeShapeType="1"/>
                </p:cNvSpPr>
                <p:nvPr/>
              </p:nvSpPr>
              <p:spPr bwMode="auto">
                <a:xfrm flipH="1">
                  <a:off x="4467" y="1773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85" name="Line 149"/>
                <p:cNvSpPr>
                  <a:spLocks noChangeShapeType="1"/>
                </p:cNvSpPr>
                <p:nvPr/>
              </p:nvSpPr>
              <p:spPr bwMode="auto">
                <a:xfrm>
                  <a:off x="1018" y="1710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86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4467" y="1710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87" name="Line 151"/>
                <p:cNvSpPr>
                  <a:spLocks noChangeShapeType="1"/>
                </p:cNvSpPr>
                <p:nvPr/>
              </p:nvSpPr>
              <p:spPr bwMode="auto">
                <a:xfrm>
                  <a:off x="1018" y="1671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88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4467" y="1671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89" name="Line 153"/>
                <p:cNvSpPr>
                  <a:spLocks noChangeShapeType="1"/>
                </p:cNvSpPr>
                <p:nvPr/>
              </p:nvSpPr>
              <p:spPr bwMode="auto">
                <a:xfrm>
                  <a:off x="1018" y="1632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90" name="Line 154"/>
                <p:cNvSpPr>
                  <a:spLocks noChangeShapeType="1"/>
                </p:cNvSpPr>
                <p:nvPr/>
              </p:nvSpPr>
              <p:spPr bwMode="auto">
                <a:xfrm flipH="1">
                  <a:off x="4467" y="1632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91" name="Line 155"/>
                <p:cNvSpPr>
                  <a:spLocks noChangeShapeType="1"/>
                </p:cNvSpPr>
                <p:nvPr/>
              </p:nvSpPr>
              <p:spPr bwMode="auto">
                <a:xfrm>
                  <a:off x="1018" y="1601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92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4467" y="1601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93" name="Line 157"/>
                <p:cNvSpPr>
                  <a:spLocks noChangeShapeType="1"/>
                </p:cNvSpPr>
                <p:nvPr/>
              </p:nvSpPr>
              <p:spPr bwMode="auto">
                <a:xfrm>
                  <a:off x="1018" y="1569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94" name="Line 158"/>
                <p:cNvSpPr>
                  <a:spLocks noChangeShapeType="1"/>
                </p:cNvSpPr>
                <p:nvPr/>
              </p:nvSpPr>
              <p:spPr bwMode="auto">
                <a:xfrm flipH="1">
                  <a:off x="4467" y="1569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95" name="Line 159"/>
                <p:cNvSpPr>
                  <a:spLocks noChangeShapeType="1"/>
                </p:cNvSpPr>
                <p:nvPr/>
              </p:nvSpPr>
              <p:spPr bwMode="auto">
                <a:xfrm>
                  <a:off x="1018" y="1546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96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4467" y="1546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97" name="Line 161"/>
                <p:cNvSpPr>
                  <a:spLocks noChangeShapeType="1"/>
                </p:cNvSpPr>
                <p:nvPr/>
              </p:nvSpPr>
              <p:spPr bwMode="auto">
                <a:xfrm>
                  <a:off x="1018" y="1546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98" name="Line 162"/>
                <p:cNvSpPr>
                  <a:spLocks noChangeShapeType="1"/>
                </p:cNvSpPr>
                <p:nvPr/>
              </p:nvSpPr>
              <p:spPr bwMode="auto">
                <a:xfrm flipH="1">
                  <a:off x="4452" y="1546"/>
                  <a:ext cx="39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099" name="Rectangle 163"/>
                <p:cNvSpPr>
                  <a:spLocks noChangeArrowheads="1"/>
                </p:cNvSpPr>
                <p:nvPr/>
              </p:nvSpPr>
              <p:spPr bwMode="auto">
                <a:xfrm>
                  <a:off x="838" y="1483"/>
                  <a:ext cx="15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10</a:t>
                  </a:r>
                  <a:endParaRPr lang="en-US"/>
                </a:p>
              </p:txBody>
            </p:sp>
            <p:sp>
              <p:nvSpPr>
                <p:cNvPr id="424100" name="Rectangle 164"/>
                <p:cNvSpPr>
                  <a:spLocks noChangeArrowheads="1"/>
                </p:cNvSpPr>
                <p:nvPr/>
              </p:nvSpPr>
              <p:spPr bwMode="auto">
                <a:xfrm>
                  <a:off x="947" y="1444"/>
                  <a:ext cx="70" cy="1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>
                      <a:solidFill>
                        <a:srgbClr val="000000"/>
                      </a:solidFill>
                      <a:latin typeface="Helvetica" charset="0"/>
                    </a:rPr>
                    <a:t>4</a:t>
                  </a:r>
                  <a:endParaRPr lang="en-US"/>
                </a:p>
              </p:txBody>
            </p:sp>
            <p:sp>
              <p:nvSpPr>
                <p:cNvPr id="424101" name="Line 165"/>
                <p:cNvSpPr>
                  <a:spLocks noChangeShapeType="1"/>
                </p:cNvSpPr>
                <p:nvPr/>
              </p:nvSpPr>
              <p:spPr bwMode="auto">
                <a:xfrm>
                  <a:off x="1018" y="1374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02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4467" y="1374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03" name="Line 167"/>
                <p:cNvSpPr>
                  <a:spLocks noChangeShapeType="1"/>
                </p:cNvSpPr>
                <p:nvPr/>
              </p:nvSpPr>
              <p:spPr bwMode="auto">
                <a:xfrm>
                  <a:off x="1018" y="1272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04" name="Line 168"/>
                <p:cNvSpPr>
                  <a:spLocks noChangeShapeType="1"/>
                </p:cNvSpPr>
                <p:nvPr/>
              </p:nvSpPr>
              <p:spPr bwMode="auto">
                <a:xfrm flipH="1">
                  <a:off x="4467" y="1272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05" name="Line 169"/>
                <p:cNvSpPr>
                  <a:spLocks noChangeShapeType="1"/>
                </p:cNvSpPr>
                <p:nvPr/>
              </p:nvSpPr>
              <p:spPr bwMode="auto">
                <a:xfrm>
                  <a:off x="1018" y="1202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06" name="Line 170"/>
                <p:cNvSpPr>
                  <a:spLocks noChangeShapeType="1"/>
                </p:cNvSpPr>
                <p:nvPr/>
              </p:nvSpPr>
              <p:spPr bwMode="auto">
                <a:xfrm flipH="1">
                  <a:off x="4467" y="1202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07" name="Line 171"/>
                <p:cNvSpPr>
                  <a:spLocks noChangeShapeType="1"/>
                </p:cNvSpPr>
                <p:nvPr/>
              </p:nvSpPr>
              <p:spPr bwMode="auto">
                <a:xfrm>
                  <a:off x="1018" y="1139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08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4467" y="1139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09" name="Line 173"/>
                <p:cNvSpPr>
                  <a:spLocks noChangeShapeType="1"/>
                </p:cNvSpPr>
                <p:nvPr/>
              </p:nvSpPr>
              <p:spPr bwMode="auto">
                <a:xfrm>
                  <a:off x="1018" y="1100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10" name="Line 174"/>
                <p:cNvSpPr>
                  <a:spLocks noChangeShapeType="1"/>
                </p:cNvSpPr>
                <p:nvPr/>
              </p:nvSpPr>
              <p:spPr bwMode="auto">
                <a:xfrm flipH="1">
                  <a:off x="4467" y="1100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11" name="Line 175"/>
                <p:cNvSpPr>
                  <a:spLocks noChangeShapeType="1"/>
                </p:cNvSpPr>
                <p:nvPr/>
              </p:nvSpPr>
              <p:spPr bwMode="auto">
                <a:xfrm>
                  <a:off x="1018" y="1061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12" name="Line 176"/>
                <p:cNvSpPr>
                  <a:spLocks noChangeShapeType="1"/>
                </p:cNvSpPr>
                <p:nvPr/>
              </p:nvSpPr>
              <p:spPr bwMode="auto">
                <a:xfrm flipH="1">
                  <a:off x="4467" y="1061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13" name="Line 177"/>
                <p:cNvSpPr>
                  <a:spLocks noChangeShapeType="1"/>
                </p:cNvSpPr>
                <p:nvPr/>
              </p:nvSpPr>
              <p:spPr bwMode="auto">
                <a:xfrm>
                  <a:off x="1018" y="1030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14" name="Line 178"/>
                <p:cNvSpPr>
                  <a:spLocks noChangeShapeType="1"/>
                </p:cNvSpPr>
                <p:nvPr/>
              </p:nvSpPr>
              <p:spPr bwMode="auto">
                <a:xfrm flipH="1">
                  <a:off x="4467" y="1030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15" name="Line 179"/>
                <p:cNvSpPr>
                  <a:spLocks noChangeShapeType="1"/>
                </p:cNvSpPr>
                <p:nvPr/>
              </p:nvSpPr>
              <p:spPr bwMode="auto">
                <a:xfrm>
                  <a:off x="1018" y="998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16" name="Line 180"/>
                <p:cNvSpPr>
                  <a:spLocks noChangeShapeType="1"/>
                </p:cNvSpPr>
                <p:nvPr/>
              </p:nvSpPr>
              <p:spPr bwMode="auto">
                <a:xfrm flipH="1">
                  <a:off x="4467" y="998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17" name="Line 181"/>
                <p:cNvSpPr>
                  <a:spLocks noChangeShapeType="1"/>
                </p:cNvSpPr>
                <p:nvPr/>
              </p:nvSpPr>
              <p:spPr bwMode="auto">
                <a:xfrm>
                  <a:off x="1018" y="975"/>
                  <a:ext cx="1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18" name="Line 182"/>
                <p:cNvSpPr>
                  <a:spLocks noChangeShapeType="1"/>
                </p:cNvSpPr>
                <p:nvPr/>
              </p:nvSpPr>
              <p:spPr bwMode="auto">
                <a:xfrm flipH="1">
                  <a:off x="4467" y="975"/>
                  <a:ext cx="2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19" name="Line 183"/>
                <p:cNvSpPr>
                  <a:spLocks noChangeShapeType="1"/>
                </p:cNvSpPr>
                <p:nvPr/>
              </p:nvSpPr>
              <p:spPr bwMode="auto">
                <a:xfrm>
                  <a:off x="1018" y="975"/>
                  <a:ext cx="3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20" name="Line 184"/>
                <p:cNvSpPr>
                  <a:spLocks noChangeShapeType="1"/>
                </p:cNvSpPr>
                <p:nvPr/>
              </p:nvSpPr>
              <p:spPr bwMode="auto">
                <a:xfrm flipH="1">
                  <a:off x="4452" y="975"/>
                  <a:ext cx="39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21" name="Rectangle 185"/>
                <p:cNvSpPr>
                  <a:spLocks noChangeArrowheads="1"/>
                </p:cNvSpPr>
                <p:nvPr/>
              </p:nvSpPr>
              <p:spPr bwMode="auto">
                <a:xfrm>
                  <a:off x="838" y="912"/>
                  <a:ext cx="15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10</a:t>
                  </a:r>
                  <a:endParaRPr lang="en-US"/>
                </a:p>
              </p:txBody>
            </p:sp>
            <p:sp>
              <p:nvSpPr>
                <p:cNvPr id="424122" name="Rectangle 186"/>
                <p:cNvSpPr>
                  <a:spLocks noChangeArrowheads="1"/>
                </p:cNvSpPr>
                <p:nvPr/>
              </p:nvSpPr>
              <p:spPr bwMode="auto">
                <a:xfrm>
                  <a:off x="947" y="873"/>
                  <a:ext cx="70" cy="1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>
                      <a:solidFill>
                        <a:srgbClr val="000000"/>
                      </a:solidFill>
                      <a:latin typeface="Helvetica" charset="0"/>
                    </a:rPr>
                    <a:t>5</a:t>
                  </a:r>
                  <a:endParaRPr lang="en-US"/>
                </a:p>
              </p:txBody>
            </p:sp>
            <p:sp>
              <p:nvSpPr>
                <p:cNvPr id="424123" name="Line 187"/>
                <p:cNvSpPr>
                  <a:spLocks noChangeShapeType="1"/>
                </p:cNvSpPr>
                <p:nvPr/>
              </p:nvSpPr>
              <p:spPr bwMode="auto">
                <a:xfrm>
                  <a:off x="1018" y="975"/>
                  <a:ext cx="347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24" name="Freeform 188"/>
                <p:cNvSpPr>
                  <a:spLocks/>
                </p:cNvSpPr>
                <p:nvPr/>
              </p:nvSpPr>
              <p:spPr bwMode="auto">
                <a:xfrm>
                  <a:off x="1018" y="975"/>
                  <a:ext cx="3473" cy="2855"/>
                </a:xfrm>
                <a:custGeom>
                  <a:avLst/>
                  <a:gdLst>
                    <a:gd name="T0" fmla="*/ 0 w 444"/>
                    <a:gd name="T1" fmla="*/ 365 h 365"/>
                    <a:gd name="T2" fmla="*/ 444 w 444"/>
                    <a:gd name="T3" fmla="*/ 365 h 365"/>
                    <a:gd name="T4" fmla="*/ 444 w 444"/>
                    <a:gd name="T5" fmla="*/ 0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44" h="365">
                      <a:moveTo>
                        <a:pt x="0" y="365"/>
                      </a:moveTo>
                      <a:lnTo>
                        <a:pt x="444" y="365"/>
                      </a:lnTo>
                      <a:lnTo>
                        <a:pt x="4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25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1018" y="975"/>
                  <a:ext cx="0" cy="285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26" name="Freeform 190"/>
                <p:cNvSpPr>
                  <a:spLocks/>
                </p:cNvSpPr>
                <p:nvPr/>
              </p:nvSpPr>
              <p:spPr bwMode="auto">
                <a:xfrm>
                  <a:off x="2527" y="3102"/>
                  <a:ext cx="986" cy="728"/>
                </a:xfrm>
                <a:custGeom>
                  <a:avLst/>
                  <a:gdLst>
                    <a:gd name="T0" fmla="*/ 8 w 986"/>
                    <a:gd name="T1" fmla="*/ 712 h 728"/>
                    <a:gd name="T2" fmla="*/ 32 w 986"/>
                    <a:gd name="T3" fmla="*/ 696 h 728"/>
                    <a:gd name="T4" fmla="*/ 55 w 986"/>
                    <a:gd name="T5" fmla="*/ 681 h 728"/>
                    <a:gd name="T6" fmla="*/ 79 w 986"/>
                    <a:gd name="T7" fmla="*/ 657 h 728"/>
                    <a:gd name="T8" fmla="*/ 102 w 986"/>
                    <a:gd name="T9" fmla="*/ 642 h 728"/>
                    <a:gd name="T10" fmla="*/ 126 w 986"/>
                    <a:gd name="T11" fmla="*/ 626 h 728"/>
                    <a:gd name="T12" fmla="*/ 149 w 986"/>
                    <a:gd name="T13" fmla="*/ 603 h 728"/>
                    <a:gd name="T14" fmla="*/ 172 w 986"/>
                    <a:gd name="T15" fmla="*/ 587 h 728"/>
                    <a:gd name="T16" fmla="*/ 196 w 986"/>
                    <a:gd name="T17" fmla="*/ 571 h 728"/>
                    <a:gd name="T18" fmla="*/ 219 w 986"/>
                    <a:gd name="T19" fmla="*/ 556 h 728"/>
                    <a:gd name="T20" fmla="*/ 243 w 986"/>
                    <a:gd name="T21" fmla="*/ 532 h 728"/>
                    <a:gd name="T22" fmla="*/ 266 w 986"/>
                    <a:gd name="T23" fmla="*/ 517 h 728"/>
                    <a:gd name="T24" fmla="*/ 290 w 986"/>
                    <a:gd name="T25" fmla="*/ 501 h 728"/>
                    <a:gd name="T26" fmla="*/ 313 w 986"/>
                    <a:gd name="T27" fmla="*/ 485 h 728"/>
                    <a:gd name="T28" fmla="*/ 337 w 986"/>
                    <a:gd name="T29" fmla="*/ 462 h 728"/>
                    <a:gd name="T30" fmla="*/ 360 w 986"/>
                    <a:gd name="T31" fmla="*/ 446 h 728"/>
                    <a:gd name="T32" fmla="*/ 384 w 986"/>
                    <a:gd name="T33" fmla="*/ 431 h 728"/>
                    <a:gd name="T34" fmla="*/ 407 w 986"/>
                    <a:gd name="T35" fmla="*/ 415 h 728"/>
                    <a:gd name="T36" fmla="*/ 431 w 986"/>
                    <a:gd name="T37" fmla="*/ 391 h 728"/>
                    <a:gd name="T38" fmla="*/ 454 w 986"/>
                    <a:gd name="T39" fmla="*/ 376 h 728"/>
                    <a:gd name="T40" fmla="*/ 478 w 986"/>
                    <a:gd name="T41" fmla="*/ 360 h 728"/>
                    <a:gd name="T42" fmla="*/ 501 w 986"/>
                    <a:gd name="T43" fmla="*/ 345 h 728"/>
                    <a:gd name="T44" fmla="*/ 524 w 986"/>
                    <a:gd name="T45" fmla="*/ 329 h 728"/>
                    <a:gd name="T46" fmla="*/ 548 w 986"/>
                    <a:gd name="T47" fmla="*/ 305 h 728"/>
                    <a:gd name="T48" fmla="*/ 571 w 986"/>
                    <a:gd name="T49" fmla="*/ 290 h 728"/>
                    <a:gd name="T50" fmla="*/ 595 w 986"/>
                    <a:gd name="T51" fmla="*/ 274 h 728"/>
                    <a:gd name="T52" fmla="*/ 618 w 986"/>
                    <a:gd name="T53" fmla="*/ 258 h 728"/>
                    <a:gd name="T54" fmla="*/ 642 w 986"/>
                    <a:gd name="T55" fmla="*/ 243 h 728"/>
                    <a:gd name="T56" fmla="*/ 665 w 986"/>
                    <a:gd name="T57" fmla="*/ 219 h 728"/>
                    <a:gd name="T58" fmla="*/ 689 w 986"/>
                    <a:gd name="T59" fmla="*/ 204 h 728"/>
                    <a:gd name="T60" fmla="*/ 712 w 986"/>
                    <a:gd name="T61" fmla="*/ 188 h 728"/>
                    <a:gd name="T62" fmla="*/ 736 w 986"/>
                    <a:gd name="T63" fmla="*/ 172 h 728"/>
                    <a:gd name="T64" fmla="*/ 759 w 986"/>
                    <a:gd name="T65" fmla="*/ 157 h 728"/>
                    <a:gd name="T66" fmla="*/ 783 w 986"/>
                    <a:gd name="T67" fmla="*/ 141 h 728"/>
                    <a:gd name="T68" fmla="*/ 806 w 986"/>
                    <a:gd name="T69" fmla="*/ 126 h 728"/>
                    <a:gd name="T70" fmla="*/ 830 w 986"/>
                    <a:gd name="T71" fmla="*/ 110 h 728"/>
                    <a:gd name="T72" fmla="*/ 853 w 986"/>
                    <a:gd name="T73" fmla="*/ 86 h 728"/>
                    <a:gd name="T74" fmla="*/ 876 w 986"/>
                    <a:gd name="T75" fmla="*/ 71 h 728"/>
                    <a:gd name="T76" fmla="*/ 900 w 986"/>
                    <a:gd name="T77" fmla="*/ 55 h 728"/>
                    <a:gd name="T78" fmla="*/ 923 w 986"/>
                    <a:gd name="T79" fmla="*/ 39 h 728"/>
                    <a:gd name="T80" fmla="*/ 947 w 986"/>
                    <a:gd name="T81" fmla="*/ 24 h 728"/>
                    <a:gd name="T82" fmla="*/ 970 w 986"/>
                    <a:gd name="T83" fmla="*/ 8 h 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86" h="728">
                      <a:moveTo>
                        <a:pt x="0" y="728"/>
                      </a:moveTo>
                      <a:lnTo>
                        <a:pt x="0" y="720"/>
                      </a:lnTo>
                      <a:lnTo>
                        <a:pt x="8" y="712"/>
                      </a:lnTo>
                      <a:lnTo>
                        <a:pt x="16" y="712"/>
                      </a:lnTo>
                      <a:lnTo>
                        <a:pt x="24" y="704"/>
                      </a:lnTo>
                      <a:lnTo>
                        <a:pt x="32" y="696"/>
                      </a:lnTo>
                      <a:lnTo>
                        <a:pt x="39" y="689"/>
                      </a:lnTo>
                      <a:lnTo>
                        <a:pt x="47" y="681"/>
                      </a:lnTo>
                      <a:lnTo>
                        <a:pt x="55" y="681"/>
                      </a:lnTo>
                      <a:lnTo>
                        <a:pt x="63" y="673"/>
                      </a:lnTo>
                      <a:lnTo>
                        <a:pt x="71" y="665"/>
                      </a:lnTo>
                      <a:lnTo>
                        <a:pt x="79" y="657"/>
                      </a:lnTo>
                      <a:lnTo>
                        <a:pt x="86" y="657"/>
                      </a:lnTo>
                      <a:lnTo>
                        <a:pt x="94" y="650"/>
                      </a:lnTo>
                      <a:lnTo>
                        <a:pt x="102" y="642"/>
                      </a:lnTo>
                      <a:lnTo>
                        <a:pt x="110" y="634"/>
                      </a:lnTo>
                      <a:lnTo>
                        <a:pt x="118" y="634"/>
                      </a:lnTo>
                      <a:lnTo>
                        <a:pt x="126" y="626"/>
                      </a:lnTo>
                      <a:lnTo>
                        <a:pt x="133" y="618"/>
                      </a:lnTo>
                      <a:lnTo>
                        <a:pt x="141" y="610"/>
                      </a:lnTo>
                      <a:lnTo>
                        <a:pt x="149" y="603"/>
                      </a:lnTo>
                      <a:lnTo>
                        <a:pt x="157" y="603"/>
                      </a:lnTo>
                      <a:lnTo>
                        <a:pt x="165" y="595"/>
                      </a:lnTo>
                      <a:lnTo>
                        <a:pt x="172" y="587"/>
                      </a:lnTo>
                      <a:lnTo>
                        <a:pt x="180" y="579"/>
                      </a:lnTo>
                      <a:lnTo>
                        <a:pt x="188" y="579"/>
                      </a:lnTo>
                      <a:lnTo>
                        <a:pt x="196" y="571"/>
                      </a:lnTo>
                      <a:lnTo>
                        <a:pt x="204" y="564"/>
                      </a:lnTo>
                      <a:lnTo>
                        <a:pt x="212" y="556"/>
                      </a:lnTo>
                      <a:lnTo>
                        <a:pt x="219" y="556"/>
                      </a:lnTo>
                      <a:lnTo>
                        <a:pt x="227" y="548"/>
                      </a:lnTo>
                      <a:lnTo>
                        <a:pt x="235" y="540"/>
                      </a:lnTo>
                      <a:lnTo>
                        <a:pt x="243" y="532"/>
                      </a:lnTo>
                      <a:lnTo>
                        <a:pt x="251" y="532"/>
                      </a:lnTo>
                      <a:lnTo>
                        <a:pt x="259" y="524"/>
                      </a:lnTo>
                      <a:lnTo>
                        <a:pt x="266" y="517"/>
                      </a:lnTo>
                      <a:lnTo>
                        <a:pt x="274" y="509"/>
                      </a:lnTo>
                      <a:lnTo>
                        <a:pt x="282" y="509"/>
                      </a:lnTo>
                      <a:lnTo>
                        <a:pt x="290" y="501"/>
                      </a:lnTo>
                      <a:lnTo>
                        <a:pt x="298" y="493"/>
                      </a:lnTo>
                      <a:lnTo>
                        <a:pt x="305" y="485"/>
                      </a:lnTo>
                      <a:lnTo>
                        <a:pt x="313" y="485"/>
                      </a:lnTo>
                      <a:lnTo>
                        <a:pt x="321" y="477"/>
                      </a:lnTo>
                      <a:lnTo>
                        <a:pt x="329" y="470"/>
                      </a:lnTo>
                      <a:lnTo>
                        <a:pt x="337" y="462"/>
                      </a:lnTo>
                      <a:lnTo>
                        <a:pt x="345" y="462"/>
                      </a:lnTo>
                      <a:lnTo>
                        <a:pt x="352" y="454"/>
                      </a:lnTo>
                      <a:lnTo>
                        <a:pt x="360" y="446"/>
                      </a:lnTo>
                      <a:lnTo>
                        <a:pt x="368" y="438"/>
                      </a:lnTo>
                      <a:lnTo>
                        <a:pt x="376" y="438"/>
                      </a:lnTo>
                      <a:lnTo>
                        <a:pt x="384" y="431"/>
                      </a:lnTo>
                      <a:lnTo>
                        <a:pt x="391" y="423"/>
                      </a:lnTo>
                      <a:lnTo>
                        <a:pt x="399" y="415"/>
                      </a:lnTo>
                      <a:lnTo>
                        <a:pt x="407" y="415"/>
                      </a:lnTo>
                      <a:lnTo>
                        <a:pt x="415" y="407"/>
                      </a:lnTo>
                      <a:lnTo>
                        <a:pt x="423" y="399"/>
                      </a:lnTo>
                      <a:lnTo>
                        <a:pt x="431" y="391"/>
                      </a:lnTo>
                      <a:lnTo>
                        <a:pt x="438" y="391"/>
                      </a:lnTo>
                      <a:lnTo>
                        <a:pt x="446" y="384"/>
                      </a:lnTo>
                      <a:lnTo>
                        <a:pt x="454" y="376"/>
                      </a:lnTo>
                      <a:lnTo>
                        <a:pt x="462" y="368"/>
                      </a:lnTo>
                      <a:lnTo>
                        <a:pt x="470" y="368"/>
                      </a:lnTo>
                      <a:lnTo>
                        <a:pt x="478" y="360"/>
                      </a:lnTo>
                      <a:lnTo>
                        <a:pt x="485" y="352"/>
                      </a:lnTo>
                      <a:lnTo>
                        <a:pt x="493" y="352"/>
                      </a:lnTo>
                      <a:lnTo>
                        <a:pt x="501" y="345"/>
                      </a:lnTo>
                      <a:lnTo>
                        <a:pt x="509" y="337"/>
                      </a:lnTo>
                      <a:lnTo>
                        <a:pt x="517" y="329"/>
                      </a:lnTo>
                      <a:lnTo>
                        <a:pt x="524" y="329"/>
                      </a:lnTo>
                      <a:lnTo>
                        <a:pt x="532" y="321"/>
                      </a:lnTo>
                      <a:lnTo>
                        <a:pt x="540" y="313"/>
                      </a:lnTo>
                      <a:lnTo>
                        <a:pt x="548" y="305"/>
                      </a:lnTo>
                      <a:lnTo>
                        <a:pt x="556" y="305"/>
                      </a:lnTo>
                      <a:lnTo>
                        <a:pt x="564" y="298"/>
                      </a:lnTo>
                      <a:lnTo>
                        <a:pt x="571" y="290"/>
                      </a:lnTo>
                      <a:lnTo>
                        <a:pt x="579" y="282"/>
                      </a:lnTo>
                      <a:lnTo>
                        <a:pt x="587" y="282"/>
                      </a:lnTo>
                      <a:lnTo>
                        <a:pt x="595" y="274"/>
                      </a:lnTo>
                      <a:lnTo>
                        <a:pt x="603" y="266"/>
                      </a:lnTo>
                      <a:lnTo>
                        <a:pt x="611" y="266"/>
                      </a:lnTo>
                      <a:lnTo>
                        <a:pt x="618" y="258"/>
                      </a:lnTo>
                      <a:lnTo>
                        <a:pt x="626" y="251"/>
                      </a:lnTo>
                      <a:lnTo>
                        <a:pt x="634" y="243"/>
                      </a:lnTo>
                      <a:lnTo>
                        <a:pt x="642" y="243"/>
                      </a:lnTo>
                      <a:lnTo>
                        <a:pt x="650" y="235"/>
                      </a:lnTo>
                      <a:lnTo>
                        <a:pt x="657" y="227"/>
                      </a:lnTo>
                      <a:lnTo>
                        <a:pt x="665" y="219"/>
                      </a:lnTo>
                      <a:lnTo>
                        <a:pt x="673" y="219"/>
                      </a:lnTo>
                      <a:lnTo>
                        <a:pt x="681" y="212"/>
                      </a:lnTo>
                      <a:lnTo>
                        <a:pt x="689" y="204"/>
                      </a:lnTo>
                      <a:lnTo>
                        <a:pt x="697" y="204"/>
                      </a:lnTo>
                      <a:lnTo>
                        <a:pt x="704" y="196"/>
                      </a:lnTo>
                      <a:lnTo>
                        <a:pt x="712" y="188"/>
                      </a:lnTo>
                      <a:lnTo>
                        <a:pt x="720" y="188"/>
                      </a:lnTo>
                      <a:lnTo>
                        <a:pt x="728" y="180"/>
                      </a:lnTo>
                      <a:lnTo>
                        <a:pt x="736" y="172"/>
                      </a:lnTo>
                      <a:lnTo>
                        <a:pt x="743" y="165"/>
                      </a:lnTo>
                      <a:lnTo>
                        <a:pt x="751" y="165"/>
                      </a:lnTo>
                      <a:lnTo>
                        <a:pt x="759" y="157"/>
                      </a:lnTo>
                      <a:lnTo>
                        <a:pt x="767" y="149"/>
                      </a:lnTo>
                      <a:lnTo>
                        <a:pt x="775" y="149"/>
                      </a:lnTo>
                      <a:lnTo>
                        <a:pt x="783" y="141"/>
                      </a:lnTo>
                      <a:lnTo>
                        <a:pt x="790" y="133"/>
                      </a:lnTo>
                      <a:lnTo>
                        <a:pt x="798" y="126"/>
                      </a:lnTo>
                      <a:lnTo>
                        <a:pt x="806" y="126"/>
                      </a:lnTo>
                      <a:lnTo>
                        <a:pt x="814" y="118"/>
                      </a:lnTo>
                      <a:lnTo>
                        <a:pt x="822" y="110"/>
                      </a:lnTo>
                      <a:lnTo>
                        <a:pt x="830" y="110"/>
                      </a:lnTo>
                      <a:lnTo>
                        <a:pt x="837" y="102"/>
                      </a:lnTo>
                      <a:lnTo>
                        <a:pt x="845" y="94"/>
                      </a:lnTo>
                      <a:lnTo>
                        <a:pt x="853" y="86"/>
                      </a:lnTo>
                      <a:lnTo>
                        <a:pt x="861" y="86"/>
                      </a:lnTo>
                      <a:lnTo>
                        <a:pt x="869" y="79"/>
                      </a:lnTo>
                      <a:lnTo>
                        <a:pt x="876" y="71"/>
                      </a:lnTo>
                      <a:lnTo>
                        <a:pt x="884" y="71"/>
                      </a:lnTo>
                      <a:lnTo>
                        <a:pt x="892" y="63"/>
                      </a:lnTo>
                      <a:lnTo>
                        <a:pt x="900" y="55"/>
                      </a:lnTo>
                      <a:lnTo>
                        <a:pt x="908" y="55"/>
                      </a:lnTo>
                      <a:lnTo>
                        <a:pt x="916" y="47"/>
                      </a:lnTo>
                      <a:lnTo>
                        <a:pt x="923" y="39"/>
                      </a:lnTo>
                      <a:lnTo>
                        <a:pt x="931" y="39"/>
                      </a:lnTo>
                      <a:lnTo>
                        <a:pt x="939" y="32"/>
                      </a:lnTo>
                      <a:lnTo>
                        <a:pt x="947" y="24"/>
                      </a:lnTo>
                      <a:lnTo>
                        <a:pt x="955" y="24"/>
                      </a:lnTo>
                      <a:lnTo>
                        <a:pt x="963" y="16"/>
                      </a:lnTo>
                      <a:lnTo>
                        <a:pt x="970" y="8"/>
                      </a:lnTo>
                      <a:lnTo>
                        <a:pt x="978" y="8"/>
                      </a:lnTo>
                      <a:lnTo>
                        <a:pt x="986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27" name="Freeform 191"/>
                <p:cNvSpPr>
                  <a:spLocks/>
                </p:cNvSpPr>
                <p:nvPr/>
              </p:nvSpPr>
              <p:spPr bwMode="auto">
                <a:xfrm>
                  <a:off x="3513" y="2563"/>
                  <a:ext cx="978" cy="539"/>
                </a:xfrm>
                <a:custGeom>
                  <a:avLst/>
                  <a:gdLst>
                    <a:gd name="T0" fmla="*/ 16 w 978"/>
                    <a:gd name="T1" fmla="*/ 532 h 539"/>
                    <a:gd name="T2" fmla="*/ 39 w 978"/>
                    <a:gd name="T3" fmla="*/ 516 h 539"/>
                    <a:gd name="T4" fmla="*/ 63 w 978"/>
                    <a:gd name="T5" fmla="*/ 500 h 539"/>
                    <a:gd name="T6" fmla="*/ 86 w 978"/>
                    <a:gd name="T7" fmla="*/ 485 h 539"/>
                    <a:gd name="T8" fmla="*/ 109 w 978"/>
                    <a:gd name="T9" fmla="*/ 469 h 539"/>
                    <a:gd name="T10" fmla="*/ 133 w 978"/>
                    <a:gd name="T11" fmla="*/ 453 h 539"/>
                    <a:gd name="T12" fmla="*/ 156 w 978"/>
                    <a:gd name="T13" fmla="*/ 438 h 539"/>
                    <a:gd name="T14" fmla="*/ 180 w 978"/>
                    <a:gd name="T15" fmla="*/ 430 h 539"/>
                    <a:gd name="T16" fmla="*/ 188 w 978"/>
                    <a:gd name="T17" fmla="*/ 414 h 539"/>
                    <a:gd name="T18" fmla="*/ 211 w 978"/>
                    <a:gd name="T19" fmla="*/ 399 h 539"/>
                    <a:gd name="T20" fmla="*/ 235 w 978"/>
                    <a:gd name="T21" fmla="*/ 383 h 539"/>
                    <a:gd name="T22" fmla="*/ 258 w 978"/>
                    <a:gd name="T23" fmla="*/ 375 h 539"/>
                    <a:gd name="T24" fmla="*/ 282 w 978"/>
                    <a:gd name="T25" fmla="*/ 359 h 539"/>
                    <a:gd name="T26" fmla="*/ 305 w 978"/>
                    <a:gd name="T27" fmla="*/ 344 h 539"/>
                    <a:gd name="T28" fmla="*/ 329 w 978"/>
                    <a:gd name="T29" fmla="*/ 328 h 539"/>
                    <a:gd name="T30" fmla="*/ 352 w 978"/>
                    <a:gd name="T31" fmla="*/ 313 h 539"/>
                    <a:gd name="T32" fmla="*/ 375 w 978"/>
                    <a:gd name="T33" fmla="*/ 305 h 539"/>
                    <a:gd name="T34" fmla="*/ 399 w 978"/>
                    <a:gd name="T35" fmla="*/ 289 h 539"/>
                    <a:gd name="T36" fmla="*/ 422 w 978"/>
                    <a:gd name="T37" fmla="*/ 273 h 539"/>
                    <a:gd name="T38" fmla="*/ 446 w 978"/>
                    <a:gd name="T39" fmla="*/ 258 h 539"/>
                    <a:gd name="T40" fmla="*/ 469 w 978"/>
                    <a:gd name="T41" fmla="*/ 250 h 539"/>
                    <a:gd name="T42" fmla="*/ 493 w 978"/>
                    <a:gd name="T43" fmla="*/ 234 h 539"/>
                    <a:gd name="T44" fmla="*/ 516 w 978"/>
                    <a:gd name="T45" fmla="*/ 219 h 539"/>
                    <a:gd name="T46" fmla="*/ 540 w 978"/>
                    <a:gd name="T47" fmla="*/ 211 h 539"/>
                    <a:gd name="T48" fmla="*/ 563 w 978"/>
                    <a:gd name="T49" fmla="*/ 195 h 539"/>
                    <a:gd name="T50" fmla="*/ 587 w 978"/>
                    <a:gd name="T51" fmla="*/ 187 h 539"/>
                    <a:gd name="T52" fmla="*/ 610 w 978"/>
                    <a:gd name="T53" fmla="*/ 172 h 539"/>
                    <a:gd name="T54" fmla="*/ 634 w 978"/>
                    <a:gd name="T55" fmla="*/ 164 h 539"/>
                    <a:gd name="T56" fmla="*/ 657 w 978"/>
                    <a:gd name="T57" fmla="*/ 148 h 539"/>
                    <a:gd name="T58" fmla="*/ 681 w 978"/>
                    <a:gd name="T59" fmla="*/ 140 h 539"/>
                    <a:gd name="T60" fmla="*/ 704 w 978"/>
                    <a:gd name="T61" fmla="*/ 125 h 539"/>
                    <a:gd name="T62" fmla="*/ 727 w 978"/>
                    <a:gd name="T63" fmla="*/ 117 h 539"/>
                    <a:gd name="T64" fmla="*/ 751 w 978"/>
                    <a:gd name="T65" fmla="*/ 101 h 539"/>
                    <a:gd name="T66" fmla="*/ 774 w 978"/>
                    <a:gd name="T67" fmla="*/ 94 h 539"/>
                    <a:gd name="T68" fmla="*/ 798 w 978"/>
                    <a:gd name="T69" fmla="*/ 78 h 539"/>
                    <a:gd name="T70" fmla="*/ 821 w 978"/>
                    <a:gd name="T71" fmla="*/ 70 h 539"/>
                    <a:gd name="T72" fmla="*/ 845 w 978"/>
                    <a:gd name="T73" fmla="*/ 54 h 539"/>
                    <a:gd name="T74" fmla="*/ 868 w 978"/>
                    <a:gd name="T75" fmla="*/ 47 h 539"/>
                    <a:gd name="T76" fmla="*/ 892 w 978"/>
                    <a:gd name="T77" fmla="*/ 39 h 539"/>
                    <a:gd name="T78" fmla="*/ 915 w 978"/>
                    <a:gd name="T79" fmla="*/ 23 h 539"/>
                    <a:gd name="T80" fmla="*/ 939 w 978"/>
                    <a:gd name="T81" fmla="*/ 15 h 539"/>
                    <a:gd name="T82" fmla="*/ 962 w 978"/>
                    <a:gd name="T83" fmla="*/ 8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78" h="539">
                      <a:moveTo>
                        <a:pt x="0" y="539"/>
                      </a:moveTo>
                      <a:lnTo>
                        <a:pt x="8" y="532"/>
                      </a:lnTo>
                      <a:lnTo>
                        <a:pt x="16" y="532"/>
                      </a:lnTo>
                      <a:lnTo>
                        <a:pt x="23" y="524"/>
                      </a:lnTo>
                      <a:lnTo>
                        <a:pt x="31" y="516"/>
                      </a:lnTo>
                      <a:lnTo>
                        <a:pt x="39" y="516"/>
                      </a:lnTo>
                      <a:lnTo>
                        <a:pt x="47" y="508"/>
                      </a:lnTo>
                      <a:lnTo>
                        <a:pt x="55" y="500"/>
                      </a:lnTo>
                      <a:lnTo>
                        <a:pt x="63" y="500"/>
                      </a:lnTo>
                      <a:lnTo>
                        <a:pt x="70" y="492"/>
                      </a:lnTo>
                      <a:lnTo>
                        <a:pt x="78" y="485"/>
                      </a:lnTo>
                      <a:lnTo>
                        <a:pt x="86" y="485"/>
                      </a:lnTo>
                      <a:lnTo>
                        <a:pt x="94" y="477"/>
                      </a:lnTo>
                      <a:lnTo>
                        <a:pt x="102" y="469"/>
                      </a:lnTo>
                      <a:lnTo>
                        <a:pt x="109" y="469"/>
                      </a:lnTo>
                      <a:lnTo>
                        <a:pt x="117" y="461"/>
                      </a:lnTo>
                      <a:lnTo>
                        <a:pt x="125" y="453"/>
                      </a:lnTo>
                      <a:lnTo>
                        <a:pt x="133" y="453"/>
                      </a:lnTo>
                      <a:lnTo>
                        <a:pt x="141" y="446"/>
                      </a:lnTo>
                      <a:lnTo>
                        <a:pt x="149" y="438"/>
                      </a:lnTo>
                      <a:lnTo>
                        <a:pt x="156" y="438"/>
                      </a:lnTo>
                      <a:lnTo>
                        <a:pt x="164" y="430"/>
                      </a:lnTo>
                      <a:lnTo>
                        <a:pt x="172" y="422"/>
                      </a:lnTo>
                      <a:lnTo>
                        <a:pt x="180" y="430"/>
                      </a:lnTo>
                      <a:lnTo>
                        <a:pt x="180" y="461"/>
                      </a:lnTo>
                      <a:lnTo>
                        <a:pt x="188" y="508"/>
                      </a:lnTo>
                      <a:lnTo>
                        <a:pt x="188" y="414"/>
                      </a:lnTo>
                      <a:lnTo>
                        <a:pt x="196" y="406"/>
                      </a:lnTo>
                      <a:lnTo>
                        <a:pt x="203" y="406"/>
                      </a:lnTo>
                      <a:lnTo>
                        <a:pt x="211" y="399"/>
                      </a:lnTo>
                      <a:lnTo>
                        <a:pt x="219" y="399"/>
                      </a:lnTo>
                      <a:lnTo>
                        <a:pt x="227" y="391"/>
                      </a:lnTo>
                      <a:lnTo>
                        <a:pt x="235" y="383"/>
                      </a:lnTo>
                      <a:lnTo>
                        <a:pt x="242" y="383"/>
                      </a:lnTo>
                      <a:lnTo>
                        <a:pt x="250" y="375"/>
                      </a:lnTo>
                      <a:lnTo>
                        <a:pt x="258" y="375"/>
                      </a:lnTo>
                      <a:lnTo>
                        <a:pt x="266" y="367"/>
                      </a:lnTo>
                      <a:lnTo>
                        <a:pt x="274" y="359"/>
                      </a:lnTo>
                      <a:lnTo>
                        <a:pt x="282" y="359"/>
                      </a:lnTo>
                      <a:lnTo>
                        <a:pt x="289" y="352"/>
                      </a:lnTo>
                      <a:lnTo>
                        <a:pt x="297" y="344"/>
                      </a:lnTo>
                      <a:lnTo>
                        <a:pt x="305" y="344"/>
                      </a:lnTo>
                      <a:lnTo>
                        <a:pt x="313" y="336"/>
                      </a:lnTo>
                      <a:lnTo>
                        <a:pt x="321" y="336"/>
                      </a:lnTo>
                      <a:lnTo>
                        <a:pt x="329" y="328"/>
                      </a:lnTo>
                      <a:lnTo>
                        <a:pt x="336" y="320"/>
                      </a:lnTo>
                      <a:lnTo>
                        <a:pt x="344" y="320"/>
                      </a:lnTo>
                      <a:lnTo>
                        <a:pt x="352" y="313"/>
                      </a:lnTo>
                      <a:lnTo>
                        <a:pt x="360" y="313"/>
                      </a:lnTo>
                      <a:lnTo>
                        <a:pt x="368" y="305"/>
                      </a:lnTo>
                      <a:lnTo>
                        <a:pt x="375" y="305"/>
                      </a:lnTo>
                      <a:lnTo>
                        <a:pt x="383" y="297"/>
                      </a:lnTo>
                      <a:lnTo>
                        <a:pt x="391" y="289"/>
                      </a:lnTo>
                      <a:lnTo>
                        <a:pt x="399" y="289"/>
                      </a:lnTo>
                      <a:lnTo>
                        <a:pt x="407" y="281"/>
                      </a:lnTo>
                      <a:lnTo>
                        <a:pt x="415" y="281"/>
                      </a:lnTo>
                      <a:lnTo>
                        <a:pt x="422" y="273"/>
                      </a:lnTo>
                      <a:lnTo>
                        <a:pt x="430" y="266"/>
                      </a:lnTo>
                      <a:lnTo>
                        <a:pt x="438" y="266"/>
                      </a:lnTo>
                      <a:lnTo>
                        <a:pt x="446" y="258"/>
                      </a:lnTo>
                      <a:lnTo>
                        <a:pt x="454" y="258"/>
                      </a:lnTo>
                      <a:lnTo>
                        <a:pt x="462" y="250"/>
                      </a:lnTo>
                      <a:lnTo>
                        <a:pt x="469" y="250"/>
                      </a:lnTo>
                      <a:lnTo>
                        <a:pt x="477" y="242"/>
                      </a:lnTo>
                      <a:lnTo>
                        <a:pt x="485" y="242"/>
                      </a:lnTo>
                      <a:lnTo>
                        <a:pt x="493" y="234"/>
                      </a:lnTo>
                      <a:lnTo>
                        <a:pt x="501" y="234"/>
                      </a:lnTo>
                      <a:lnTo>
                        <a:pt x="508" y="227"/>
                      </a:lnTo>
                      <a:lnTo>
                        <a:pt x="516" y="219"/>
                      </a:lnTo>
                      <a:lnTo>
                        <a:pt x="524" y="219"/>
                      </a:lnTo>
                      <a:lnTo>
                        <a:pt x="532" y="211"/>
                      </a:lnTo>
                      <a:lnTo>
                        <a:pt x="540" y="211"/>
                      </a:lnTo>
                      <a:lnTo>
                        <a:pt x="548" y="203"/>
                      </a:lnTo>
                      <a:lnTo>
                        <a:pt x="555" y="203"/>
                      </a:lnTo>
                      <a:lnTo>
                        <a:pt x="563" y="195"/>
                      </a:lnTo>
                      <a:lnTo>
                        <a:pt x="571" y="195"/>
                      </a:lnTo>
                      <a:lnTo>
                        <a:pt x="579" y="187"/>
                      </a:lnTo>
                      <a:lnTo>
                        <a:pt x="587" y="187"/>
                      </a:lnTo>
                      <a:lnTo>
                        <a:pt x="594" y="180"/>
                      </a:lnTo>
                      <a:lnTo>
                        <a:pt x="602" y="180"/>
                      </a:lnTo>
                      <a:lnTo>
                        <a:pt x="610" y="172"/>
                      </a:lnTo>
                      <a:lnTo>
                        <a:pt x="618" y="172"/>
                      </a:lnTo>
                      <a:lnTo>
                        <a:pt x="626" y="164"/>
                      </a:lnTo>
                      <a:lnTo>
                        <a:pt x="634" y="164"/>
                      </a:lnTo>
                      <a:lnTo>
                        <a:pt x="641" y="156"/>
                      </a:lnTo>
                      <a:lnTo>
                        <a:pt x="649" y="148"/>
                      </a:lnTo>
                      <a:lnTo>
                        <a:pt x="657" y="148"/>
                      </a:lnTo>
                      <a:lnTo>
                        <a:pt x="665" y="140"/>
                      </a:lnTo>
                      <a:lnTo>
                        <a:pt x="673" y="140"/>
                      </a:lnTo>
                      <a:lnTo>
                        <a:pt x="681" y="140"/>
                      </a:lnTo>
                      <a:lnTo>
                        <a:pt x="688" y="133"/>
                      </a:lnTo>
                      <a:lnTo>
                        <a:pt x="696" y="133"/>
                      </a:lnTo>
                      <a:lnTo>
                        <a:pt x="704" y="125"/>
                      </a:lnTo>
                      <a:lnTo>
                        <a:pt x="712" y="125"/>
                      </a:lnTo>
                      <a:lnTo>
                        <a:pt x="720" y="117"/>
                      </a:lnTo>
                      <a:lnTo>
                        <a:pt x="727" y="117"/>
                      </a:lnTo>
                      <a:lnTo>
                        <a:pt x="735" y="109"/>
                      </a:lnTo>
                      <a:lnTo>
                        <a:pt x="743" y="109"/>
                      </a:lnTo>
                      <a:lnTo>
                        <a:pt x="751" y="101"/>
                      </a:lnTo>
                      <a:lnTo>
                        <a:pt x="759" y="101"/>
                      </a:lnTo>
                      <a:lnTo>
                        <a:pt x="767" y="94"/>
                      </a:lnTo>
                      <a:lnTo>
                        <a:pt x="774" y="94"/>
                      </a:lnTo>
                      <a:lnTo>
                        <a:pt x="782" y="86"/>
                      </a:lnTo>
                      <a:lnTo>
                        <a:pt x="790" y="86"/>
                      </a:lnTo>
                      <a:lnTo>
                        <a:pt x="798" y="78"/>
                      </a:lnTo>
                      <a:lnTo>
                        <a:pt x="806" y="78"/>
                      </a:lnTo>
                      <a:lnTo>
                        <a:pt x="814" y="70"/>
                      </a:lnTo>
                      <a:lnTo>
                        <a:pt x="821" y="70"/>
                      </a:lnTo>
                      <a:lnTo>
                        <a:pt x="829" y="62"/>
                      </a:lnTo>
                      <a:lnTo>
                        <a:pt x="837" y="62"/>
                      </a:lnTo>
                      <a:lnTo>
                        <a:pt x="845" y="54"/>
                      </a:lnTo>
                      <a:lnTo>
                        <a:pt x="853" y="54"/>
                      </a:lnTo>
                      <a:lnTo>
                        <a:pt x="860" y="54"/>
                      </a:lnTo>
                      <a:lnTo>
                        <a:pt x="868" y="47"/>
                      </a:lnTo>
                      <a:lnTo>
                        <a:pt x="876" y="47"/>
                      </a:lnTo>
                      <a:lnTo>
                        <a:pt x="884" y="39"/>
                      </a:lnTo>
                      <a:lnTo>
                        <a:pt x="892" y="39"/>
                      </a:lnTo>
                      <a:lnTo>
                        <a:pt x="900" y="31"/>
                      </a:lnTo>
                      <a:lnTo>
                        <a:pt x="907" y="31"/>
                      </a:lnTo>
                      <a:lnTo>
                        <a:pt x="915" y="23"/>
                      </a:lnTo>
                      <a:lnTo>
                        <a:pt x="923" y="23"/>
                      </a:lnTo>
                      <a:lnTo>
                        <a:pt x="931" y="23"/>
                      </a:lnTo>
                      <a:lnTo>
                        <a:pt x="939" y="15"/>
                      </a:lnTo>
                      <a:lnTo>
                        <a:pt x="946" y="15"/>
                      </a:lnTo>
                      <a:lnTo>
                        <a:pt x="954" y="8"/>
                      </a:lnTo>
                      <a:lnTo>
                        <a:pt x="962" y="8"/>
                      </a:lnTo>
                      <a:lnTo>
                        <a:pt x="970" y="0"/>
                      </a:lnTo>
                      <a:lnTo>
                        <a:pt x="978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28" name="Line 192"/>
                <p:cNvSpPr>
                  <a:spLocks noChangeShapeType="1"/>
                </p:cNvSpPr>
                <p:nvPr/>
              </p:nvSpPr>
              <p:spPr bwMode="auto">
                <a:xfrm>
                  <a:off x="4491" y="2563"/>
                  <a:ext cx="8" cy="0"/>
                </a:xfrm>
                <a:prstGeom prst="line">
                  <a:avLst/>
                </a:prstGeom>
                <a:noFill/>
                <a:ln w="25400">
                  <a:solidFill>
                    <a:srgbClr val="B2B2B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29" name="Freeform 193"/>
                <p:cNvSpPr>
                  <a:spLocks/>
                </p:cNvSpPr>
                <p:nvPr/>
              </p:nvSpPr>
              <p:spPr bwMode="auto">
                <a:xfrm>
                  <a:off x="1909" y="2969"/>
                  <a:ext cx="986" cy="861"/>
                </a:xfrm>
                <a:custGeom>
                  <a:avLst/>
                  <a:gdLst>
                    <a:gd name="T0" fmla="*/ 8 w 986"/>
                    <a:gd name="T1" fmla="*/ 845 h 861"/>
                    <a:gd name="T2" fmla="*/ 32 w 986"/>
                    <a:gd name="T3" fmla="*/ 814 h 861"/>
                    <a:gd name="T4" fmla="*/ 55 w 986"/>
                    <a:gd name="T5" fmla="*/ 790 h 861"/>
                    <a:gd name="T6" fmla="*/ 79 w 986"/>
                    <a:gd name="T7" fmla="*/ 767 h 861"/>
                    <a:gd name="T8" fmla="*/ 102 w 986"/>
                    <a:gd name="T9" fmla="*/ 736 h 861"/>
                    <a:gd name="T10" fmla="*/ 126 w 986"/>
                    <a:gd name="T11" fmla="*/ 712 h 861"/>
                    <a:gd name="T12" fmla="*/ 149 w 986"/>
                    <a:gd name="T13" fmla="*/ 689 h 861"/>
                    <a:gd name="T14" fmla="*/ 173 w 986"/>
                    <a:gd name="T15" fmla="*/ 665 h 861"/>
                    <a:gd name="T16" fmla="*/ 196 w 986"/>
                    <a:gd name="T17" fmla="*/ 642 h 861"/>
                    <a:gd name="T18" fmla="*/ 219 w 986"/>
                    <a:gd name="T19" fmla="*/ 618 h 861"/>
                    <a:gd name="T20" fmla="*/ 243 w 986"/>
                    <a:gd name="T21" fmla="*/ 595 h 861"/>
                    <a:gd name="T22" fmla="*/ 266 w 986"/>
                    <a:gd name="T23" fmla="*/ 579 h 861"/>
                    <a:gd name="T24" fmla="*/ 290 w 986"/>
                    <a:gd name="T25" fmla="*/ 556 h 861"/>
                    <a:gd name="T26" fmla="*/ 313 w 986"/>
                    <a:gd name="T27" fmla="*/ 532 h 861"/>
                    <a:gd name="T28" fmla="*/ 337 w 986"/>
                    <a:gd name="T29" fmla="*/ 517 h 861"/>
                    <a:gd name="T30" fmla="*/ 360 w 986"/>
                    <a:gd name="T31" fmla="*/ 493 h 861"/>
                    <a:gd name="T32" fmla="*/ 384 w 986"/>
                    <a:gd name="T33" fmla="*/ 470 h 861"/>
                    <a:gd name="T34" fmla="*/ 407 w 986"/>
                    <a:gd name="T35" fmla="*/ 454 h 861"/>
                    <a:gd name="T36" fmla="*/ 431 w 986"/>
                    <a:gd name="T37" fmla="*/ 431 h 861"/>
                    <a:gd name="T38" fmla="*/ 454 w 986"/>
                    <a:gd name="T39" fmla="*/ 415 h 861"/>
                    <a:gd name="T40" fmla="*/ 478 w 986"/>
                    <a:gd name="T41" fmla="*/ 391 h 861"/>
                    <a:gd name="T42" fmla="*/ 501 w 986"/>
                    <a:gd name="T43" fmla="*/ 376 h 861"/>
                    <a:gd name="T44" fmla="*/ 525 w 986"/>
                    <a:gd name="T45" fmla="*/ 360 h 861"/>
                    <a:gd name="T46" fmla="*/ 548 w 986"/>
                    <a:gd name="T47" fmla="*/ 337 h 861"/>
                    <a:gd name="T48" fmla="*/ 571 w 986"/>
                    <a:gd name="T49" fmla="*/ 321 h 861"/>
                    <a:gd name="T50" fmla="*/ 595 w 986"/>
                    <a:gd name="T51" fmla="*/ 298 h 861"/>
                    <a:gd name="T52" fmla="*/ 618 w 986"/>
                    <a:gd name="T53" fmla="*/ 282 h 861"/>
                    <a:gd name="T54" fmla="*/ 642 w 986"/>
                    <a:gd name="T55" fmla="*/ 266 h 861"/>
                    <a:gd name="T56" fmla="*/ 665 w 986"/>
                    <a:gd name="T57" fmla="*/ 243 h 861"/>
                    <a:gd name="T58" fmla="*/ 689 w 986"/>
                    <a:gd name="T59" fmla="*/ 227 h 861"/>
                    <a:gd name="T60" fmla="*/ 712 w 986"/>
                    <a:gd name="T61" fmla="*/ 212 h 861"/>
                    <a:gd name="T62" fmla="*/ 736 w 986"/>
                    <a:gd name="T63" fmla="*/ 196 h 861"/>
                    <a:gd name="T64" fmla="*/ 759 w 986"/>
                    <a:gd name="T65" fmla="*/ 172 h 861"/>
                    <a:gd name="T66" fmla="*/ 783 w 986"/>
                    <a:gd name="T67" fmla="*/ 157 h 861"/>
                    <a:gd name="T68" fmla="*/ 806 w 986"/>
                    <a:gd name="T69" fmla="*/ 141 h 861"/>
                    <a:gd name="T70" fmla="*/ 830 w 986"/>
                    <a:gd name="T71" fmla="*/ 118 h 861"/>
                    <a:gd name="T72" fmla="*/ 853 w 986"/>
                    <a:gd name="T73" fmla="*/ 102 h 861"/>
                    <a:gd name="T74" fmla="*/ 877 w 986"/>
                    <a:gd name="T75" fmla="*/ 86 h 861"/>
                    <a:gd name="T76" fmla="*/ 900 w 986"/>
                    <a:gd name="T77" fmla="*/ 71 h 861"/>
                    <a:gd name="T78" fmla="*/ 923 w 986"/>
                    <a:gd name="T79" fmla="*/ 47 h 861"/>
                    <a:gd name="T80" fmla="*/ 947 w 986"/>
                    <a:gd name="T81" fmla="*/ 32 h 861"/>
                    <a:gd name="T82" fmla="*/ 970 w 986"/>
                    <a:gd name="T83" fmla="*/ 16 h 8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86" h="861">
                      <a:moveTo>
                        <a:pt x="0" y="861"/>
                      </a:moveTo>
                      <a:lnTo>
                        <a:pt x="0" y="853"/>
                      </a:lnTo>
                      <a:lnTo>
                        <a:pt x="8" y="845"/>
                      </a:lnTo>
                      <a:lnTo>
                        <a:pt x="16" y="837"/>
                      </a:lnTo>
                      <a:lnTo>
                        <a:pt x="32" y="822"/>
                      </a:lnTo>
                      <a:lnTo>
                        <a:pt x="32" y="814"/>
                      </a:lnTo>
                      <a:lnTo>
                        <a:pt x="40" y="806"/>
                      </a:lnTo>
                      <a:lnTo>
                        <a:pt x="47" y="798"/>
                      </a:lnTo>
                      <a:lnTo>
                        <a:pt x="55" y="790"/>
                      </a:lnTo>
                      <a:lnTo>
                        <a:pt x="63" y="783"/>
                      </a:lnTo>
                      <a:lnTo>
                        <a:pt x="71" y="775"/>
                      </a:lnTo>
                      <a:lnTo>
                        <a:pt x="79" y="767"/>
                      </a:lnTo>
                      <a:lnTo>
                        <a:pt x="94" y="751"/>
                      </a:lnTo>
                      <a:lnTo>
                        <a:pt x="94" y="743"/>
                      </a:lnTo>
                      <a:lnTo>
                        <a:pt x="102" y="736"/>
                      </a:lnTo>
                      <a:lnTo>
                        <a:pt x="110" y="728"/>
                      </a:lnTo>
                      <a:lnTo>
                        <a:pt x="118" y="720"/>
                      </a:lnTo>
                      <a:lnTo>
                        <a:pt x="126" y="712"/>
                      </a:lnTo>
                      <a:lnTo>
                        <a:pt x="133" y="704"/>
                      </a:lnTo>
                      <a:lnTo>
                        <a:pt x="141" y="697"/>
                      </a:lnTo>
                      <a:lnTo>
                        <a:pt x="149" y="689"/>
                      </a:lnTo>
                      <a:lnTo>
                        <a:pt x="157" y="681"/>
                      </a:lnTo>
                      <a:lnTo>
                        <a:pt x="165" y="673"/>
                      </a:lnTo>
                      <a:lnTo>
                        <a:pt x="173" y="665"/>
                      </a:lnTo>
                      <a:lnTo>
                        <a:pt x="180" y="657"/>
                      </a:lnTo>
                      <a:lnTo>
                        <a:pt x="188" y="650"/>
                      </a:lnTo>
                      <a:lnTo>
                        <a:pt x="196" y="642"/>
                      </a:lnTo>
                      <a:lnTo>
                        <a:pt x="204" y="634"/>
                      </a:lnTo>
                      <a:lnTo>
                        <a:pt x="212" y="626"/>
                      </a:lnTo>
                      <a:lnTo>
                        <a:pt x="219" y="618"/>
                      </a:lnTo>
                      <a:lnTo>
                        <a:pt x="227" y="610"/>
                      </a:lnTo>
                      <a:lnTo>
                        <a:pt x="235" y="603"/>
                      </a:lnTo>
                      <a:lnTo>
                        <a:pt x="243" y="595"/>
                      </a:lnTo>
                      <a:lnTo>
                        <a:pt x="251" y="587"/>
                      </a:lnTo>
                      <a:lnTo>
                        <a:pt x="259" y="587"/>
                      </a:lnTo>
                      <a:lnTo>
                        <a:pt x="266" y="579"/>
                      </a:lnTo>
                      <a:lnTo>
                        <a:pt x="274" y="571"/>
                      </a:lnTo>
                      <a:lnTo>
                        <a:pt x="282" y="564"/>
                      </a:lnTo>
                      <a:lnTo>
                        <a:pt x="290" y="556"/>
                      </a:lnTo>
                      <a:lnTo>
                        <a:pt x="298" y="548"/>
                      </a:lnTo>
                      <a:lnTo>
                        <a:pt x="305" y="540"/>
                      </a:lnTo>
                      <a:lnTo>
                        <a:pt x="313" y="532"/>
                      </a:lnTo>
                      <a:lnTo>
                        <a:pt x="321" y="524"/>
                      </a:lnTo>
                      <a:lnTo>
                        <a:pt x="329" y="517"/>
                      </a:lnTo>
                      <a:lnTo>
                        <a:pt x="337" y="517"/>
                      </a:lnTo>
                      <a:lnTo>
                        <a:pt x="345" y="509"/>
                      </a:lnTo>
                      <a:lnTo>
                        <a:pt x="352" y="501"/>
                      </a:lnTo>
                      <a:lnTo>
                        <a:pt x="360" y="493"/>
                      </a:lnTo>
                      <a:lnTo>
                        <a:pt x="368" y="485"/>
                      </a:lnTo>
                      <a:lnTo>
                        <a:pt x="376" y="478"/>
                      </a:lnTo>
                      <a:lnTo>
                        <a:pt x="384" y="470"/>
                      </a:lnTo>
                      <a:lnTo>
                        <a:pt x="392" y="470"/>
                      </a:lnTo>
                      <a:lnTo>
                        <a:pt x="399" y="462"/>
                      </a:lnTo>
                      <a:lnTo>
                        <a:pt x="407" y="454"/>
                      </a:lnTo>
                      <a:lnTo>
                        <a:pt x="415" y="446"/>
                      </a:lnTo>
                      <a:lnTo>
                        <a:pt x="423" y="438"/>
                      </a:lnTo>
                      <a:lnTo>
                        <a:pt x="431" y="431"/>
                      </a:lnTo>
                      <a:lnTo>
                        <a:pt x="438" y="431"/>
                      </a:lnTo>
                      <a:lnTo>
                        <a:pt x="446" y="423"/>
                      </a:lnTo>
                      <a:lnTo>
                        <a:pt x="454" y="415"/>
                      </a:lnTo>
                      <a:lnTo>
                        <a:pt x="462" y="407"/>
                      </a:lnTo>
                      <a:lnTo>
                        <a:pt x="470" y="399"/>
                      </a:lnTo>
                      <a:lnTo>
                        <a:pt x="478" y="391"/>
                      </a:lnTo>
                      <a:lnTo>
                        <a:pt x="485" y="391"/>
                      </a:lnTo>
                      <a:lnTo>
                        <a:pt x="493" y="384"/>
                      </a:lnTo>
                      <a:lnTo>
                        <a:pt x="501" y="376"/>
                      </a:lnTo>
                      <a:lnTo>
                        <a:pt x="509" y="368"/>
                      </a:lnTo>
                      <a:lnTo>
                        <a:pt x="517" y="360"/>
                      </a:lnTo>
                      <a:lnTo>
                        <a:pt x="525" y="360"/>
                      </a:lnTo>
                      <a:lnTo>
                        <a:pt x="532" y="352"/>
                      </a:lnTo>
                      <a:lnTo>
                        <a:pt x="540" y="345"/>
                      </a:lnTo>
                      <a:lnTo>
                        <a:pt x="548" y="337"/>
                      </a:lnTo>
                      <a:lnTo>
                        <a:pt x="556" y="329"/>
                      </a:lnTo>
                      <a:lnTo>
                        <a:pt x="564" y="329"/>
                      </a:lnTo>
                      <a:lnTo>
                        <a:pt x="571" y="321"/>
                      </a:lnTo>
                      <a:lnTo>
                        <a:pt x="579" y="313"/>
                      </a:lnTo>
                      <a:lnTo>
                        <a:pt x="587" y="305"/>
                      </a:lnTo>
                      <a:lnTo>
                        <a:pt x="595" y="298"/>
                      </a:lnTo>
                      <a:lnTo>
                        <a:pt x="603" y="298"/>
                      </a:lnTo>
                      <a:lnTo>
                        <a:pt x="611" y="290"/>
                      </a:lnTo>
                      <a:lnTo>
                        <a:pt x="618" y="282"/>
                      </a:lnTo>
                      <a:lnTo>
                        <a:pt x="626" y="274"/>
                      </a:lnTo>
                      <a:lnTo>
                        <a:pt x="634" y="274"/>
                      </a:lnTo>
                      <a:lnTo>
                        <a:pt x="642" y="266"/>
                      </a:lnTo>
                      <a:lnTo>
                        <a:pt x="650" y="259"/>
                      </a:lnTo>
                      <a:lnTo>
                        <a:pt x="657" y="251"/>
                      </a:lnTo>
                      <a:lnTo>
                        <a:pt x="665" y="243"/>
                      </a:lnTo>
                      <a:lnTo>
                        <a:pt x="673" y="243"/>
                      </a:lnTo>
                      <a:lnTo>
                        <a:pt x="681" y="235"/>
                      </a:lnTo>
                      <a:lnTo>
                        <a:pt x="689" y="227"/>
                      </a:lnTo>
                      <a:lnTo>
                        <a:pt x="697" y="219"/>
                      </a:lnTo>
                      <a:lnTo>
                        <a:pt x="704" y="219"/>
                      </a:lnTo>
                      <a:lnTo>
                        <a:pt x="712" y="212"/>
                      </a:lnTo>
                      <a:lnTo>
                        <a:pt x="720" y="204"/>
                      </a:lnTo>
                      <a:lnTo>
                        <a:pt x="728" y="196"/>
                      </a:lnTo>
                      <a:lnTo>
                        <a:pt x="736" y="196"/>
                      </a:lnTo>
                      <a:lnTo>
                        <a:pt x="744" y="188"/>
                      </a:lnTo>
                      <a:lnTo>
                        <a:pt x="751" y="180"/>
                      </a:lnTo>
                      <a:lnTo>
                        <a:pt x="759" y="172"/>
                      </a:lnTo>
                      <a:lnTo>
                        <a:pt x="767" y="165"/>
                      </a:lnTo>
                      <a:lnTo>
                        <a:pt x="775" y="165"/>
                      </a:lnTo>
                      <a:lnTo>
                        <a:pt x="783" y="157"/>
                      </a:lnTo>
                      <a:lnTo>
                        <a:pt x="790" y="149"/>
                      </a:lnTo>
                      <a:lnTo>
                        <a:pt x="798" y="141"/>
                      </a:lnTo>
                      <a:lnTo>
                        <a:pt x="806" y="141"/>
                      </a:lnTo>
                      <a:lnTo>
                        <a:pt x="814" y="133"/>
                      </a:lnTo>
                      <a:lnTo>
                        <a:pt x="822" y="126"/>
                      </a:lnTo>
                      <a:lnTo>
                        <a:pt x="830" y="118"/>
                      </a:lnTo>
                      <a:lnTo>
                        <a:pt x="837" y="118"/>
                      </a:lnTo>
                      <a:lnTo>
                        <a:pt x="845" y="110"/>
                      </a:lnTo>
                      <a:lnTo>
                        <a:pt x="853" y="102"/>
                      </a:lnTo>
                      <a:lnTo>
                        <a:pt x="861" y="94"/>
                      </a:lnTo>
                      <a:lnTo>
                        <a:pt x="869" y="94"/>
                      </a:lnTo>
                      <a:lnTo>
                        <a:pt x="877" y="86"/>
                      </a:lnTo>
                      <a:lnTo>
                        <a:pt x="884" y="79"/>
                      </a:lnTo>
                      <a:lnTo>
                        <a:pt x="892" y="71"/>
                      </a:lnTo>
                      <a:lnTo>
                        <a:pt x="900" y="71"/>
                      </a:lnTo>
                      <a:lnTo>
                        <a:pt x="908" y="63"/>
                      </a:lnTo>
                      <a:lnTo>
                        <a:pt x="916" y="55"/>
                      </a:lnTo>
                      <a:lnTo>
                        <a:pt x="923" y="47"/>
                      </a:lnTo>
                      <a:lnTo>
                        <a:pt x="931" y="47"/>
                      </a:lnTo>
                      <a:lnTo>
                        <a:pt x="939" y="40"/>
                      </a:lnTo>
                      <a:lnTo>
                        <a:pt x="947" y="32"/>
                      </a:lnTo>
                      <a:lnTo>
                        <a:pt x="955" y="24"/>
                      </a:lnTo>
                      <a:lnTo>
                        <a:pt x="963" y="24"/>
                      </a:lnTo>
                      <a:lnTo>
                        <a:pt x="970" y="16"/>
                      </a:lnTo>
                      <a:lnTo>
                        <a:pt x="978" y="8"/>
                      </a:lnTo>
                      <a:lnTo>
                        <a:pt x="986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30" name="Freeform 194"/>
                <p:cNvSpPr>
                  <a:spLocks/>
                </p:cNvSpPr>
                <p:nvPr/>
              </p:nvSpPr>
              <p:spPr bwMode="auto">
                <a:xfrm>
                  <a:off x="2895" y="2305"/>
                  <a:ext cx="978" cy="664"/>
                </a:xfrm>
                <a:custGeom>
                  <a:avLst/>
                  <a:gdLst>
                    <a:gd name="T0" fmla="*/ 16 w 978"/>
                    <a:gd name="T1" fmla="*/ 657 h 664"/>
                    <a:gd name="T2" fmla="*/ 39 w 978"/>
                    <a:gd name="T3" fmla="*/ 641 h 664"/>
                    <a:gd name="T4" fmla="*/ 63 w 978"/>
                    <a:gd name="T5" fmla="*/ 617 h 664"/>
                    <a:gd name="T6" fmla="*/ 86 w 978"/>
                    <a:gd name="T7" fmla="*/ 602 h 664"/>
                    <a:gd name="T8" fmla="*/ 110 w 978"/>
                    <a:gd name="T9" fmla="*/ 586 h 664"/>
                    <a:gd name="T10" fmla="*/ 133 w 978"/>
                    <a:gd name="T11" fmla="*/ 571 h 664"/>
                    <a:gd name="T12" fmla="*/ 156 w 978"/>
                    <a:gd name="T13" fmla="*/ 555 h 664"/>
                    <a:gd name="T14" fmla="*/ 180 w 978"/>
                    <a:gd name="T15" fmla="*/ 531 h 664"/>
                    <a:gd name="T16" fmla="*/ 203 w 978"/>
                    <a:gd name="T17" fmla="*/ 516 h 664"/>
                    <a:gd name="T18" fmla="*/ 227 w 978"/>
                    <a:gd name="T19" fmla="*/ 500 h 664"/>
                    <a:gd name="T20" fmla="*/ 250 w 978"/>
                    <a:gd name="T21" fmla="*/ 485 h 664"/>
                    <a:gd name="T22" fmla="*/ 274 w 978"/>
                    <a:gd name="T23" fmla="*/ 469 h 664"/>
                    <a:gd name="T24" fmla="*/ 297 w 978"/>
                    <a:gd name="T25" fmla="*/ 445 h 664"/>
                    <a:gd name="T26" fmla="*/ 321 w 978"/>
                    <a:gd name="T27" fmla="*/ 430 h 664"/>
                    <a:gd name="T28" fmla="*/ 344 w 978"/>
                    <a:gd name="T29" fmla="*/ 414 h 664"/>
                    <a:gd name="T30" fmla="*/ 368 w 978"/>
                    <a:gd name="T31" fmla="*/ 398 h 664"/>
                    <a:gd name="T32" fmla="*/ 391 w 978"/>
                    <a:gd name="T33" fmla="*/ 383 h 664"/>
                    <a:gd name="T34" fmla="*/ 415 w 978"/>
                    <a:gd name="T35" fmla="*/ 367 h 664"/>
                    <a:gd name="T36" fmla="*/ 438 w 978"/>
                    <a:gd name="T37" fmla="*/ 352 h 664"/>
                    <a:gd name="T38" fmla="*/ 462 w 978"/>
                    <a:gd name="T39" fmla="*/ 336 h 664"/>
                    <a:gd name="T40" fmla="*/ 485 w 978"/>
                    <a:gd name="T41" fmla="*/ 312 h 664"/>
                    <a:gd name="T42" fmla="*/ 508 w 978"/>
                    <a:gd name="T43" fmla="*/ 297 h 664"/>
                    <a:gd name="T44" fmla="*/ 532 w 978"/>
                    <a:gd name="T45" fmla="*/ 281 h 664"/>
                    <a:gd name="T46" fmla="*/ 555 w 978"/>
                    <a:gd name="T47" fmla="*/ 266 h 664"/>
                    <a:gd name="T48" fmla="*/ 579 w 978"/>
                    <a:gd name="T49" fmla="*/ 250 h 664"/>
                    <a:gd name="T50" fmla="*/ 602 w 978"/>
                    <a:gd name="T51" fmla="*/ 234 h 664"/>
                    <a:gd name="T52" fmla="*/ 626 w 978"/>
                    <a:gd name="T53" fmla="*/ 219 h 664"/>
                    <a:gd name="T54" fmla="*/ 649 w 978"/>
                    <a:gd name="T55" fmla="*/ 203 h 664"/>
                    <a:gd name="T56" fmla="*/ 673 w 978"/>
                    <a:gd name="T57" fmla="*/ 187 h 664"/>
                    <a:gd name="T58" fmla="*/ 696 w 978"/>
                    <a:gd name="T59" fmla="*/ 172 h 664"/>
                    <a:gd name="T60" fmla="*/ 720 w 978"/>
                    <a:gd name="T61" fmla="*/ 156 h 664"/>
                    <a:gd name="T62" fmla="*/ 743 w 978"/>
                    <a:gd name="T63" fmla="*/ 140 h 664"/>
                    <a:gd name="T64" fmla="*/ 767 w 978"/>
                    <a:gd name="T65" fmla="*/ 125 h 664"/>
                    <a:gd name="T66" fmla="*/ 790 w 978"/>
                    <a:gd name="T67" fmla="*/ 109 h 664"/>
                    <a:gd name="T68" fmla="*/ 806 w 978"/>
                    <a:gd name="T69" fmla="*/ 195 h 664"/>
                    <a:gd name="T70" fmla="*/ 821 w 978"/>
                    <a:gd name="T71" fmla="*/ 93 h 664"/>
                    <a:gd name="T72" fmla="*/ 845 w 978"/>
                    <a:gd name="T73" fmla="*/ 78 h 664"/>
                    <a:gd name="T74" fmla="*/ 868 w 978"/>
                    <a:gd name="T75" fmla="*/ 62 h 664"/>
                    <a:gd name="T76" fmla="*/ 892 w 978"/>
                    <a:gd name="T77" fmla="*/ 47 h 664"/>
                    <a:gd name="T78" fmla="*/ 915 w 978"/>
                    <a:gd name="T79" fmla="*/ 31 h 664"/>
                    <a:gd name="T80" fmla="*/ 939 w 978"/>
                    <a:gd name="T81" fmla="*/ 23 h 664"/>
                    <a:gd name="T82" fmla="*/ 962 w 978"/>
                    <a:gd name="T83" fmla="*/ 7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78" h="664">
                      <a:moveTo>
                        <a:pt x="0" y="664"/>
                      </a:moveTo>
                      <a:lnTo>
                        <a:pt x="8" y="664"/>
                      </a:lnTo>
                      <a:lnTo>
                        <a:pt x="16" y="657"/>
                      </a:lnTo>
                      <a:lnTo>
                        <a:pt x="23" y="649"/>
                      </a:lnTo>
                      <a:lnTo>
                        <a:pt x="31" y="641"/>
                      </a:lnTo>
                      <a:lnTo>
                        <a:pt x="39" y="641"/>
                      </a:lnTo>
                      <a:lnTo>
                        <a:pt x="47" y="633"/>
                      </a:lnTo>
                      <a:lnTo>
                        <a:pt x="55" y="625"/>
                      </a:lnTo>
                      <a:lnTo>
                        <a:pt x="63" y="617"/>
                      </a:lnTo>
                      <a:lnTo>
                        <a:pt x="70" y="617"/>
                      </a:lnTo>
                      <a:lnTo>
                        <a:pt x="78" y="610"/>
                      </a:lnTo>
                      <a:lnTo>
                        <a:pt x="86" y="602"/>
                      </a:lnTo>
                      <a:lnTo>
                        <a:pt x="94" y="594"/>
                      </a:lnTo>
                      <a:lnTo>
                        <a:pt x="102" y="594"/>
                      </a:lnTo>
                      <a:lnTo>
                        <a:pt x="110" y="586"/>
                      </a:lnTo>
                      <a:lnTo>
                        <a:pt x="117" y="578"/>
                      </a:lnTo>
                      <a:lnTo>
                        <a:pt x="125" y="578"/>
                      </a:lnTo>
                      <a:lnTo>
                        <a:pt x="133" y="571"/>
                      </a:lnTo>
                      <a:lnTo>
                        <a:pt x="141" y="563"/>
                      </a:lnTo>
                      <a:lnTo>
                        <a:pt x="149" y="555"/>
                      </a:lnTo>
                      <a:lnTo>
                        <a:pt x="156" y="555"/>
                      </a:lnTo>
                      <a:lnTo>
                        <a:pt x="164" y="547"/>
                      </a:lnTo>
                      <a:lnTo>
                        <a:pt x="172" y="539"/>
                      </a:lnTo>
                      <a:lnTo>
                        <a:pt x="180" y="531"/>
                      </a:lnTo>
                      <a:lnTo>
                        <a:pt x="188" y="531"/>
                      </a:lnTo>
                      <a:lnTo>
                        <a:pt x="196" y="524"/>
                      </a:lnTo>
                      <a:lnTo>
                        <a:pt x="203" y="516"/>
                      </a:lnTo>
                      <a:lnTo>
                        <a:pt x="211" y="508"/>
                      </a:lnTo>
                      <a:lnTo>
                        <a:pt x="219" y="508"/>
                      </a:lnTo>
                      <a:lnTo>
                        <a:pt x="227" y="500"/>
                      </a:lnTo>
                      <a:lnTo>
                        <a:pt x="235" y="492"/>
                      </a:lnTo>
                      <a:lnTo>
                        <a:pt x="243" y="492"/>
                      </a:lnTo>
                      <a:lnTo>
                        <a:pt x="250" y="485"/>
                      </a:lnTo>
                      <a:lnTo>
                        <a:pt x="258" y="477"/>
                      </a:lnTo>
                      <a:lnTo>
                        <a:pt x="266" y="469"/>
                      </a:lnTo>
                      <a:lnTo>
                        <a:pt x="274" y="469"/>
                      </a:lnTo>
                      <a:lnTo>
                        <a:pt x="282" y="461"/>
                      </a:lnTo>
                      <a:lnTo>
                        <a:pt x="289" y="453"/>
                      </a:lnTo>
                      <a:lnTo>
                        <a:pt x="297" y="445"/>
                      </a:lnTo>
                      <a:lnTo>
                        <a:pt x="305" y="445"/>
                      </a:lnTo>
                      <a:lnTo>
                        <a:pt x="313" y="438"/>
                      </a:lnTo>
                      <a:lnTo>
                        <a:pt x="321" y="430"/>
                      </a:lnTo>
                      <a:lnTo>
                        <a:pt x="329" y="430"/>
                      </a:lnTo>
                      <a:lnTo>
                        <a:pt x="336" y="422"/>
                      </a:lnTo>
                      <a:lnTo>
                        <a:pt x="344" y="414"/>
                      </a:lnTo>
                      <a:lnTo>
                        <a:pt x="352" y="414"/>
                      </a:lnTo>
                      <a:lnTo>
                        <a:pt x="360" y="406"/>
                      </a:lnTo>
                      <a:lnTo>
                        <a:pt x="368" y="398"/>
                      </a:lnTo>
                      <a:lnTo>
                        <a:pt x="375" y="391"/>
                      </a:lnTo>
                      <a:lnTo>
                        <a:pt x="383" y="391"/>
                      </a:lnTo>
                      <a:lnTo>
                        <a:pt x="391" y="383"/>
                      </a:lnTo>
                      <a:lnTo>
                        <a:pt x="399" y="375"/>
                      </a:lnTo>
                      <a:lnTo>
                        <a:pt x="407" y="375"/>
                      </a:lnTo>
                      <a:lnTo>
                        <a:pt x="415" y="367"/>
                      </a:lnTo>
                      <a:lnTo>
                        <a:pt x="422" y="359"/>
                      </a:lnTo>
                      <a:lnTo>
                        <a:pt x="430" y="352"/>
                      </a:lnTo>
                      <a:lnTo>
                        <a:pt x="438" y="352"/>
                      </a:lnTo>
                      <a:lnTo>
                        <a:pt x="446" y="344"/>
                      </a:lnTo>
                      <a:lnTo>
                        <a:pt x="454" y="336"/>
                      </a:lnTo>
                      <a:lnTo>
                        <a:pt x="462" y="336"/>
                      </a:lnTo>
                      <a:lnTo>
                        <a:pt x="469" y="328"/>
                      </a:lnTo>
                      <a:lnTo>
                        <a:pt x="477" y="320"/>
                      </a:lnTo>
                      <a:lnTo>
                        <a:pt x="485" y="312"/>
                      </a:lnTo>
                      <a:lnTo>
                        <a:pt x="493" y="312"/>
                      </a:lnTo>
                      <a:lnTo>
                        <a:pt x="501" y="305"/>
                      </a:lnTo>
                      <a:lnTo>
                        <a:pt x="508" y="297"/>
                      </a:lnTo>
                      <a:lnTo>
                        <a:pt x="516" y="297"/>
                      </a:lnTo>
                      <a:lnTo>
                        <a:pt x="524" y="289"/>
                      </a:lnTo>
                      <a:lnTo>
                        <a:pt x="532" y="281"/>
                      </a:lnTo>
                      <a:lnTo>
                        <a:pt x="540" y="281"/>
                      </a:lnTo>
                      <a:lnTo>
                        <a:pt x="548" y="273"/>
                      </a:lnTo>
                      <a:lnTo>
                        <a:pt x="555" y="266"/>
                      </a:lnTo>
                      <a:lnTo>
                        <a:pt x="563" y="266"/>
                      </a:lnTo>
                      <a:lnTo>
                        <a:pt x="571" y="258"/>
                      </a:lnTo>
                      <a:lnTo>
                        <a:pt x="579" y="250"/>
                      </a:lnTo>
                      <a:lnTo>
                        <a:pt x="587" y="250"/>
                      </a:lnTo>
                      <a:lnTo>
                        <a:pt x="595" y="242"/>
                      </a:lnTo>
                      <a:lnTo>
                        <a:pt x="602" y="234"/>
                      </a:lnTo>
                      <a:lnTo>
                        <a:pt x="610" y="234"/>
                      </a:lnTo>
                      <a:lnTo>
                        <a:pt x="618" y="226"/>
                      </a:lnTo>
                      <a:lnTo>
                        <a:pt x="626" y="219"/>
                      </a:lnTo>
                      <a:lnTo>
                        <a:pt x="634" y="219"/>
                      </a:lnTo>
                      <a:lnTo>
                        <a:pt x="641" y="211"/>
                      </a:lnTo>
                      <a:lnTo>
                        <a:pt x="649" y="203"/>
                      </a:lnTo>
                      <a:lnTo>
                        <a:pt x="657" y="203"/>
                      </a:lnTo>
                      <a:lnTo>
                        <a:pt x="665" y="195"/>
                      </a:lnTo>
                      <a:lnTo>
                        <a:pt x="673" y="187"/>
                      </a:lnTo>
                      <a:lnTo>
                        <a:pt x="681" y="187"/>
                      </a:lnTo>
                      <a:lnTo>
                        <a:pt x="688" y="179"/>
                      </a:lnTo>
                      <a:lnTo>
                        <a:pt x="696" y="172"/>
                      </a:lnTo>
                      <a:lnTo>
                        <a:pt x="704" y="172"/>
                      </a:lnTo>
                      <a:lnTo>
                        <a:pt x="712" y="164"/>
                      </a:lnTo>
                      <a:lnTo>
                        <a:pt x="720" y="156"/>
                      </a:lnTo>
                      <a:lnTo>
                        <a:pt x="727" y="156"/>
                      </a:lnTo>
                      <a:lnTo>
                        <a:pt x="735" y="148"/>
                      </a:lnTo>
                      <a:lnTo>
                        <a:pt x="743" y="140"/>
                      </a:lnTo>
                      <a:lnTo>
                        <a:pt x="751" y="140"/>
                      </a:lnTo>
                      <a:lnTo>
                        <a:pt x="759" y="133"/>
                      </a:lnTo>
                      <a:lnTo>
                        <a:pt x="767" y="125"/>
                      </a:lnTo>
                      <a:lnTo>
                        <a:pt x="774" y="125"/>
                      </a:lnTo>
                      <a:lnTo>
                        <a:pt x="782" y="117"/>
                      </a:lnTo>
                      <a:lnTo>
                        <a:pt x="790" y="109"/>
                      </a:lnTo>
                      <a:lnTo>
                        <a:pt x="798" y="117"/>
                      </a:lnTo>
                      <a:lnTo>
                        <a:pt x="798" y="148"/>
                      </a:lnTo>
                      <a:lnTo>
                        <a:pt x="806" y="195"/>
                      </a:lnTo>
                      <a:lnTo>
                        <a:pt x="806" y="101"/>
                      </a:lnTo>
                      <a:lnTo>
                        <a:pt x="814" y="93"/>
                      </a:lnTo>
                      <a:lnTo>
                        <a:pt x="821" y="93"/>
                      </a:lnTo>
                      <a:lnTo>
                        <a:pt x="829" y="86"/>
                      </a:lnTo>
                      <a:lnTo>
                        <a:pt x="837" y="86"/>
                      </a:lnTo>
                      <a:lnTo>
                        <a:pt x="845" y="78"/>
                      </a:lnTo>
                      <a:lnTo>
                        <a:pt x="853" y="70"/>
                      </a:lnTo>
                      <a:lnTo>
                        <a:pt x="860" y="70"/>
                      </a:lnTo>
                      <a:lnTo>
                        <a:pt x="868" y="62"/>
                      </a:lnTo>
                      <a:lnTo>
                        <a:pt x="876" y="62"/>
                      </a:lnTo>
                      <a:lnTo>
                        <a:pt x="884" y="54"/>
                      </a:lnTo>
                      <a:lnTo>
                        <a:pt x="892" y="47"/>
                      </a:lnTo>
                      <a:lnTo>
                        <a:pt x="900" y="47"/>
                      </a:lnTo>
                      <a:lnTo>
                        <a:pt x="907" y="39"/>
                      </a:lnTo>
                      <a:lnTo>
                        <a:pt x="915" y="31"/>
                      </a:lnTo>
                      <a:lnTo>
                        <a:pt x="923" y="31"/>
                      </a:lnTo>
                      <a:lnTo>
                        <a:pt x="931" y="23"/>
                      </a:lnTo>
                      <a:lnTo>
                        <a:pt x="939" y="23"/>
                      </a:lnTo>
                      <a:lnTo>
                        <a:pt x="947" y="15"/>
                      </a:lnTo>
                      <a:lnTo>
                        <a:pt x="954" y="7"/>
                      </a:lnTo>
                      <a:lnTo>
                        <a:pt x="962" y="7"/>
                      </a:lnTo>
                      <a:lnTo>
                        <a:pt x="970" y="0"/>
                      </a:lnTo>
                      <a:lnTo>
                        <a:pt x="978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31" name="Freeform 195"/>
                <p:cNvSpPr>
                  <a:spLocks/>
                </p:cNvSpPr>
                <p:nvPr/>
              </p:nvSpPr>
              <p:spPr bwMode="auto">
                <a:xfrm>
                  <a:off x="3873" y="1992"/>
                  <a:ext cx="626" cy="313"/>
                </a:xfrm>
                <a:custGeom>
                  <a:avLst/>
                  <a:gdLst>
                    <a:gd name="T0" fmla="*/ 8 w 626"/>
                    <a:gd name="T1" fmla="*/ 305 h 313"/>
                    <a:gd name="T2" fmla="*/ 23 w 626"/>
                    <a:gd name="T3" fmla="*/ 297 h 313"/>
                    <a:gd name="T4" fmla="*/ 39 w 626"/>
                    <a:gd name="T5" fmla="*/ 289 h 313"/>
                    <a:gd name="T6" fmla="*/ 55 w 626"/>
                    <a:gd name="T7" fmla="*/ 281 h 313"/>
                    <a:gd name="T8" fmla="*/ 70 w 626"/>
                    <a:gd name="T9" fmla="*/ 266 h 313"/>
                    <a:gd name="T10" fmla="*/ 86 w 626"/>
                    <a:gd name="T11" fmla="*/ 258 h 313"/>
                    <a:gd name="T12" fmla="*/ 102 w 626"/>
                    <a:gd name="T13" fmla="*/ 250 h 313"/>
                    <a:gd name="T14" fmla="*/ 117 w 626"/>
                    <a:gd name="T15" fmla="*/ 242 h 313"/>
                    <a:gd name="T16" fmla="*/ 133 w 626"/>
                    <a:gd name="T17" fmla="*/ 234 h 313"/>
                    <a:gd name="T18" fmla="*/ 148 w 626"/>
                    <a:gd name="T19" fmla="*/ 227 h 313"/>
                    <a:gd name="T20" fmla="*/ 164 w 626"/>
                    <a:gd name="T21" fmla="*/ 219 h 313"/>
                    <a:gd name="T22" fmla="*/ 180 w 626"/>
                    <a:gd name="T23" fmla="*/ 211 h 313"/>
                    <a:gd name="T24" fmla="*/ 195 w 626"/>
                    <a:gd name="T25" fmla="*/ 203 h 313"/>
                    <a:gd name="T26" fmla="*/ 211 w 626"/>
                    <a:gd name="T27" fmla="*/ 195 h 313"/>
                    <a:gd name="T28" fmla="*/ 227 w 626"/>
                    <a:gd name="T29" fmla="*/ 187 h 313"/>
                    <a:gd name="T30" fmla="*/ 242 w 626"/>
                    <a:gd name="T31" fmla="*/ 180 h 313"/>
                    <a:gd name="T32" fmla="*/ 258 w 626"/>
                    <a:gd name="T33" fmla="*/ 172 h 313"/>
                    <a:gd name="T34" fmla="*/ 274 w 626"/>
                    <a:gd name="T35" fmla="*/ 164 h 313"/>
                    <a:gd name="T36" fmla="*/ 289 w 626"/>
                    <a:gd name="T37" fmla="*/ 148 h 313"/>
                    <a:gd name="T38" fmla="*/ 305 w 626"/>
                    <a:gd name="T39" fmla="*/ 141 h 313"/>
                    <a:gd name="T40" fmla="*/ 321 w 626"/>
                    <a:gd name="T41" fmla="*/ 141 h 313"/>
                    <a:gd name="T42" fmla="*/ 336 w 626"/>
                    <a:gd name="T43" fmla="*/ 133 h 313"/>
                    <a:gd name="T44" fmla="*/ 352 w 626"/>
                    <a:gd name="T45" fmla="*/ 125 h 313"/>
                    <a:gd name="T46" fmla="*/ 367 w 626"/>
                    <a:gd name="T47" fmla="*/ 117 h 313"/>
                    <a:gd name="T48" fmla="*/ 383 w 626"/>
                    <a:gd name="T49" fmla="*/ 109 h 313"/>
                    <a:gd name="T50" fmla="*/ 399 w 626"/>
                    <a:gd name="T51" fmla="*/ 101 h 313"/>
                    <a:gd name="T52" fmla="*/ 414 w 626"/>
                    <a:gd name="T53" fmla="*/ 94 h 313"/>
                    <a:gd name="T54" fmla="*/ 430 w 626"/>
                    <a:gd name="T55" fmla="*/ 86 h 313"/>
                    <a:gd name="T56" fmla="*/ 446 w 626"/>
                    <a:gd name="T57" fmla="*/ 78 h 313"/>
                    <a:gd name="T58" fmla="*/ 461 w 626"/>
                    <a:gd name="T59" fmla="*/ 70 h 313"/>
                    <a:gd name="T60" fmla="*/ 477 w 626"/>
                    <a:gd name="T61" fmla="*/ 62 h 313"/>
                    <a:gd name="T62" fmla="*/ 493 w 626"/>
                    <a:gd name="T63" fmla="*/ 54 h 313"/>
                    <a:gd name="T64" fmla="*/ 508 w 626"/>
                    <a:gd name="T65" fmla="*/ 47 h 313"/>
                    <a:gd name="T66" fmla="*/ 524 w 626"/>
                    <a:gd name="T67" fmla="*/ 39 h 313"/>
                    <a:gd name="T68" fmla="*/ 540 w 626"/>
                    <a:gd name="T69" fmla="*/ 31 h 313"/>
                    <a:gd name="T70" fmla="*/ 555 w 626"/>
                    <a:gd name="T71" fmla="*/ 23 h 313"/>
                    <a:gd name="T72" fmla="*/ 571 w 626"/>
                    <a:gd name="T73" fmla="*/ 23 h 313"/>
                    <a:gd name="T74" fmla="*/ 586 w 626"/>
                    <a:gd name="T75" fmla="*/ 15 h 313"/>
                    <a:gd name="T76" fmla="*/ 602 w 626"/>
                    <a:gd name="T77" fmla="*/ 8 h 313"/>
                    <a:gd name="T78" fmla="*/ 618 w 626"/>
                    <a:gd name="T79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26" h="313">
                      <a:moveTo>
                        <a:pt x="0" y="313"/>
                      </a:moveTo>
                      <a:lnTo>
                        <a:pt x="8" y="305"/>
                      </a:lnTo>
                      <a:lnTo>
                        <a:pt x="15" y="305"/>
                      </a:lnTo>
                      <a:lnTo>
                        <a:pt x="23" y="297"/>
                      </a:lnTo>
                      <a:lnTo>
                        <a:pt x="31" y="289"/>
                      </a:lnTo>
                      <a:lnTo>
                        <a:pt x="39" y="289"/>
                      </a:lnTo>
                      <a:lnTo>
                        <a:pt x="47" y="281"/>
                      </a:lnTo>
                      <a:lnTo>
                        <a:pt x="55" y="281"/>
                      </a:lnTo>
                      <a:lnTo>
                        <a:pt x="62" y="273"/>
                      </a:lnTo>
                      <a:lnTo>
                        <a:pt x="70" y="266"/>
                      </a:lnTo>
                      <a:lnTo>
                        <a:pt x="78" y="266"/>
                      </a:lnTo>
                      <a:lnTo>
                        <a:pt x="86" y="258"/>
                      </a:lnTo>
                      <a:lnTo>
                        <a:pt x="94" y="258"/>
                      </a:lnTo>
                      <a:lnTo>
                        <a:pt x="102" y="250"/>
                      </a:lnTo>
                      <a:lnTo>
                        <a:pt x="109" y="250"/>
                      </a:lnTo>
                      <a:lnTo>
                        <a:pt x="117" y="242"/>
                      </a:lnTo>
                      <a:lnTo>
                        <a:pt x="125" y="242"/>
                      </a:lnTo>
                      <a:lnTo>
                        <a:pt x="133" y="234"/>
                      </a:lnTo>
                      <a:lnTo>
                        <a:pt x="141" y="234"/>
                      </a:lnTo>
                      <a:lnTo>
                        <a:pt x="148" y="227"/>
                      </a:lnTo>
                      <a:lnTo>
                        <a:pt x="156" y="219"/>
                      </a:lnTo>
                      <a:lnTo>
                        <a:pt x="164" y="219"/>
                      </a:lnTo>
                      <a:lnTo>
                        <a:pt x="172" y="211"/>
                      </a:lnTo>
                      <a:lnTo>
                        <a:pt x="180" y="211"/>
                      </a:lnTo>
                      <a:lnTo>
                        <a:pt x="188" y="203"/>
                      </a:lnTo>
                      <a:lnTo>
                        <a:pt x="195" y="203"/>
                      </a:lnTo>
                      <a:lnTo>
                        <a:pt x="203" y="195"/>
                      </a:lnTo>
                      <a:lnTo>
                        <a:pt x="211" y="195"/>
                      </a:lnTo>
                      <a:lnTo>
                        <a:pt x="219" y="187"/>
                      </a:lnTo>
                      <a:lnTo>
                        <a:pt x="227" y="187"/>
                      </a:lnTo>
                      <a:lnTo>
                        <a:pt x="234" y="180"/>
                      </a:lnTo>
                      <a:lnTo>
                        <a:pt x="242" y="180"/>
                      </a:lnTo>
                      <a:lnTo>
                        <a:pt x="250" y="172"/>
                      </a:lnTo>
                      <a:lnTo>
                        <a:pt x="258" y="172"/>
                      </a:lnTo>
                      <a:lnTo>
                        <a:pt x="266" y="164"/>
                      </a:lnTo>
                      <a:lnTo>
                        <a:pt x="274" y="164"/>
                      </a:lnTo>
                      <a:lnTo>
                        <a:pt x="281" y="156"/>
                      </a:lnTo>
                      <a:lnTo>
                        <a:pt x="289" y="148"/>
                      </a:lnTo>
                      <a:lnTo>
                        <a:pt x="297" y="148"/>
                      </a:lnTo>
                      <a:lnTo>
                        <a:pt x="305" y="141"/>
                      </a:lnTo>
                      <a:lnTo>
                        <a:pt x="313" y="141"/>
                      </a:lnTo>
                      <a:lnTo>
                        <a:pt x="321" y="141"/>
                      </a:lnTo>
                      <a:lnTo>
                        <a:pt x="328" y="133"/>
                      </a:lnTo>
                      <a:lnTo>
                        <a:pt x="336" y="133"/>
                      </a:lnTo>
                      <a:lnTo>
                        <a:pt x="344" y="125"/>
                      </a:lnTo>
                      <a:lnTo>
                        <a:pt x="352" y="125"/>
                      </a:lnTo>
                      <a:lnTo>
                        <a:pt x="360" y="117"/>
                      </a:lnTo>
                      <a:lnTo>
                        <a:pt x="367" y="117"/>
                      </a:lnTo>
                      <a:lnTo>
                        <a:pt x="375" y="109"/>
                      </a:lnTo>
                      <a:lnTo>
                        <a:pt x="383" y="109"/>
                      </a:lnTo>
                      <a:lnTo>
                        <a:pt x="391" y="101"/>
                      </a:lnTo>
                      <a:lnTo>
                        <a:pt x="399" y="101"/>
                      </a:lnTo>
                      <a:lnTo>
                        <a:pt x="407" y="94"/>
                      </a:lnTo>
                      <a:lnTo>
                        <a:pt x="414" y="94"/>
                      </a:lnTo>
                      <a:lnTo>
                        <a:pt x="422" y="86"/>
                      </a:lnTo>
                      <a:lnTo>
                        <a:pt x="430" y="86"/>
                      </a:lnTo>
                      <a:lnTo>
                        <a:pt x="438" y="78"/>
                      </a:lnTo>
                      <a:lnTo>
                        <a:pt x="446" y="78"/>
                      </a:lnTo>
                      <a:lnTo>
                        <a:pt x="454" y="70"/>
                      </a:lnTo>
                      <a:lnTo>
                        <a:pt x="461" y="70"/>
                      </a:lnTo>
                      <a:lnTo>
                        <a:pt x="469" y="62"/>
                      </a:lnTo>
                      <a:lnTo>
                        <a:pt x="477" y="62"/>
                      </a:lnTo>
                      <a:lnTo>
                        <a:pt x="485" y="54"/>
                      </a:lnTo>
                      <a:lnTo>
                        <a:pt x="493" y="54"/>
                      </a:lnTo>
                      <a:lnTo>
                        <a:pt x="500" y="54"/>
                      </a:lnTo>
                      <a:lnTo>
                        <a:pt x="508" y="47"/>
                      </a:lnTo>
                      <a:lnTo>
                        <a:pt x="516" y="47"/>
                      </a:lnTo>
                      <a:lnTo>
                        <a:pt x="524" y="39"/>
                      </a:lnTo>
                      <a:lnTo>
                        <a:pt x="532" y="39"/>
                      </a:lnTo>
                      <a:lnTo>
                        <a:pt x="540" y="31"/>
                      </a:lnTo>
                      <a:lnTo>
                        <a:pt x="547" y="31"/>
                      </a:lnTo>
                      <a:lnTo>
                        <a:pt x="555" y="23"/>
                      </a:lnTo>
                      <a:lnTo>
                        <a:pt x="563" y="23"/>
                      </a:lnTo>
                      <a:lnTo>
                        <a:pt x="571" y="23"/>
                      </a:lnTo>
                      <a:lnTo>
                        <a:pt x="579" y="15"/>
                      </a:lnTo>
                      <a:lnTo>
                        <a:pt x="586" y="15"/>
                      </a:lnTo>
                      <a:lnTo>
                        <a:pt x="594" y="8"/>
                      </a:lnTo>
                      <a:lnTo>
                        <a:pt x="602" y="8"/>
                      </a:lnTo>
                      <a:lnTo>
                        <a:pt x="610" y="0"/>
                      </a:lnTo>
                      <a:lnTo>
                        <a:pt x="618" y="0"/>
                      </a:lnTo>
                      <a:lnTo>
                        <a:pt x="626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32" name="Freeform 196"/>
                <p:cNvSpPr>
                  <a:spLocks/>
                </p:cNvSpPr>
                <p:nvPr/>
              </p:nvSpPr>
              <p:spPr bwMode="auto">
                <a:xfrm>
                  <a:off x="1479" y="2727"/>
                  <a:ext cx="986" cy="1111"/>
                </a:xfrm>
                <a:custGeom>
                  <a:avLst/>
                  <a:gdLst>
                    <a:gd name="T0" fmla="*/ 8 w 986"/>
                    <a:gd name="T1" fmla="*/ 1087 h 1111"/>
                    <a:gd name="T2" fmla="*/ 39 w 986"/>
                    <a:gd name="T3" fmla="*/ 1048 h 1111"/>
                    <a:gd name="T4" fmla="*/ 63 w 986"/>
                    <a:gd name="T5" fmla="*/ 1017 h 1111"/>
                    <a:gd name="T6" fmla="*/ 78 w 986"/>
                    <a:gd name="T7" fmla="*/ 985 h 1111"/>
                    <a:gd name="T8" fmla="*/ 102 w 986"/>
                    <a:gd name="T9" fmla="*/ 954 h 1111"/>
                    <a:gd name="T10" fmla="*/ 125 w 986"/>
                    <a:gd name="T11" fmla="*/ 923 h 1111"/>
                    <a:gd name="T12" fmla="*/ 157 w 986"/>
                    <a:gd name="T13" fmla="*/ 884 h 1111"/>
                    <a:gd name="T14" fmla="*/ 180 w 986"/>
                    <a:gd name="T15" fmla="*/ 852 h 1111"/>
                    <a:gd name="T16" fmla="*/ 196 w 986"/>
                    <a:gd name="T17" fmla="*/ 821 h 1111"/>
                    <a:gd name="T18" fmla="*/ 219 w 986"/>
                    <a:gd name="T19" fmla="*/ 790 h 1111"/>
                    <a:gd name="T20" fmla="*/ 243 w 986"/>
                    <a:gd name="T21" fmla="*/ 759 h 1111"/>
                    <a:gd name="T22" fmla="*/ 266 w 986"/>
                    <a:gd name="T23" fmla="*/ 727 h 1111"/>
                    <a:gd name="T24" fmla="*/ 290 w 986"/>
                    <a:gd name="T25" fmla="*/ 696 h 1111"/>
                    <a:gd name="T26" fmla="*/ 313 w 986"/>
                    <a:gd name="T27" fmla="*/ 665 h 1111"/>
                    <a:gd name="T28" fmla="*/ 337 w 986"/>
                    <a:gd name="T29" fmla="*/ 641 h 1111"/>
                    <a:gd name="T30" fmla="*/ 360 w 986"/>
                    <a:gd name="T31" fmla="*/ 610 h 1111"/>
                    <a:gd name="T32" fmla="*/ 383 w 986"/>
                    <a:gd name="T33" fmla="*/ 579 h 1111"/>
                    <a:gd name="T34" fmla="*/ 415 w 986"/>
                    <a:gd name="T35" fmla="*/ 547 h 1111"/>
                    <a:gd name="T36" fmla="*/ 430 w 986"/>
                    <a:gd name="T37" fmla="*/ 524 h 1111"/>
                    <a:gd name="T38" fmla="*/ 462 w 986"/>
                    <a:gd name="T39" fmla="*/ 493 h 1111"/>
                    <a:gd name="T40" fmla="*/ 477 w 986"/>
                    <a:gd name="T41" fmla="*/ 469 h 1111"/>
                    <a:gd name="T42" fmla="*/ 501 w 986"/>
                    <a:gd name="T43" fmla="*/ 446 h 1111"/>
                    <a:gd name="T44" fmla="*/ 524 w 986"/>
                    <a:gd name="T45" fmla="*/ 414 h 1111"/>
                    <a:gd name="T46" fmla="*/ 548 w 986"/>
                    <a:gd name="T47" fmla="*/ 391 h 1111"/>
                    <a:gd name="T48" fmla="*/ 571 w 986"/>
                    <a:gd name="T49" fmla="*/ 368 h 1111"/>
                    <a:gd name="T50" fmla="*/ 595 w 986"/>
                    <a:gd name="T51" fmla="*/ 344 h 1111"/>
                    <a:gd name="T52" fmla="*/ 618 w 986"/>
                    <a:gd name="T53" fmla="*/ 321 h 1111"/>
                    <a:gd name="T54" fmla="*/ 642 w 986"/>
                    <a:gd name="T55" fmla="*/ 297 h 1111"/>
                    <a:gd name="T56" fmla="*/ 665 w 986"/>
                    <a:gd name="T57" fmla="*/ 274 h 1111"/>
                    <a:gd name="T58" fmla="*/ 689 w 986"/>
                    <a:gd name="T59" fmla="*/ 258 h 1111"/>
                    <a:gd name="T60" fmla="*/ 712 w 986"/>
                    <a:gd name="T61" fmla="*/ 235 h 1111"/>
                    <a:gd name="T62" fmla="*/ 735 w 986"/>
                    <a:gd name="T63" fmla="*/ 211 h 1111"/>
                    <a:gd name="T64" fmla="*/ 759 w 986"/>
                    <a:gd name="T65" fmla="*/ 188 h 1111"/>
                    <a:gd name="T66" fmla="*/ 782 w 986"/>
                    <a:gd name="T67" fmla="*/ 172 h 1111"/>
                    <a:gd name="T68" fmla="*/ 806 w 986"/>
                    <a:gd name="T69" fmla="*/ 149 h 1111"/>
                    <a:gd name="T70" fmla="*/ 829 w 986"/>
                    <a:gd name="T71" fmla="*/ 133 h 1111"/>
                    <a:gd name="T72" fmla="*/ 853 w 986"/>
                    <a:gd name="T73" fmla="*/ 109 h 1111"/>
                    <a:gd name="T74" fmla="*/ 876 w 986"/>
                    <a:gd name="T75" fmla="*/ 94 h 1111"/>
                    <a:gd name="T76" fmla="*/ 900 w 986"/>
                    <a:gd name="T77" fmla="*/ 70 h 1111"/>
                    <a:gd name="T78" fmla="*/ 923 w 986"/>
                    <a:gd name="T79" fmla="*/ 55 h 1111"/>
                    <a:gd name="T80" fmla="*/ 947 w 986"/>
                    <a:gd name="T81" fmla="*/ 31 h 1111"/>
                    <a:gd name="T82" fmla="*/ 970 w 986"/>
                    <a:gd name="T83" fmla="*/ 16 h 1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86" h="1111">
                      <a:moveTo>
                        <a:pt x="0" y="1111"/>
                      </a:moveTo>
                      <a:lnTo>
                        <a:pt x="0" y="1095"/>
                      </a:lnTo>
                      <a:lnTo>
                        <a:pt x="8" y="1087"/>
                      </a:lnTo>
                      <a:lnTo>
                        <a:pt x="24" y="1071"/>
                      </a:lnTo>
                      <a:lnTo>
                        <a:pt x="24" y="1064"/>
                      </a:lnTo>
                      <a:lnTo>
                        <a:pt x="39" y="1048"/>
                      </a:lnTo>
                      <a:lnTo>
                        <a:pt x="39" y="1040"/>
                      </a:lnTo>
                      <a:lnTo>
                        <a:pt x="47" y="1032"/>
                      </a:lnTo>
                      <a:lnTo>
                        <a:pt x="63" y="1017"/>
                      </a:lnTo>
                      <a:lnTo>
                        <a:pt x="63" y="1009"/>
                      </a:lnTo>
                      <a:lnTo>
                        <a:pt x="78" y="993"/>
                      </a:lnTo>
                      <a:lnTo>
                        <a:pt x="78" y="985"/>
                      </a:lnTo>
                      <a:lnTo>
                        <a:pt x="94" y="970"/>
                      </a:lnTo>
                      <a:lnTo>
                        <a:pt x="94" y="962"/>
                      </a:lnTo>
                      <a:lnTo>
                        <a:pt x="102" y="954"/>
                      </a:lnTo>
                      <a:lnTo>
                        <a:pt x="118" y="939"/>
                      </a:lnTo>
                      <a:lnTo>
                        <a:pt x="118" y="931"/>
                      </a:lnTo>
                      <a:lnTo>
                        <a:pt x="125" y="923"/>
                      </a:lnTo>
                      <a:lnTo>
                        <a:pt x="141" y="907"/>
                      </a:lnTo>
                      <a:lnTo>
                        <a:pt x="141" y="899"/>
                      </a:lnTo>
                      <a:lnTo>
                        <a:pt x="157" y="884"/>
                      </a:lnTo>
                      <a:lnTo>
                        <a:pt x="157" y="876"/>
                      </a:lnTo>
                      <a:lnTo>
                        <a:pt x="164" y="868"/>
                      </a:lnTo>
                      <a:lnTo>
                        <a:pt x="180" y="852"/>
                      </a:lnTo>
                      <a:lnTo>
                        <a:pt x="180" y="845"/>
                      </a:lnTo>
                      <a:lnTo>
                        <a:pt x="196" y="829"/>
                      </a:lnTo>
                      <a:lnTo>
                        <a:pt x="196" y="821"/>
                      </a:lnTo>
                      <a:lnTo>
                        <a:pt x="204" y="813"/>
                      </a:lnTo>
                      <a:lnTo>
                        <a:pt x="219" y="798"/>
                      </a:lnTo>
                      <a:lnTo>
                        <a:pt x="219" y="790"/>
                      </a:lnTo>
                      <a:lnTo>
                        <a:pt x="227" y="782"/>
                      </a:lnTo>
                      <a:lnTo>
                        <a:pt x="243" y="766"/>
                      </a:lnTo>
                      <a:lnTo>
                        <a:pt x="243" y="759"/>
                      </a:lnTo>
                      <a:lnTo>
                        <a:pt x="251" y="751"/>
                      </a:lnTo>
                      <a:lnTo>
                        <a:pt x="266" y="735"/>
                      </a:lnTo>
                      <a:lnTo>
                        <a:pt x="266" y="727"/>
                      </a:lnTo>
                      <a:lnTo>
                        <a:pt x="274" y="720"/>
                      </a:lnTo>
                      <a:lnTo>
                        <a:pt x="290" y="704"/>
                      </a:lnTo>
                      <a:lnTo>
                        <a:pt x="290" y="696"/>
                      </a:lnTo>
                      <a:lnTo>
                        <a:pt x="297" y="688"/>
                      </a:lnTo>
                      <a:lnTo>
                        <a:pt x="313" y="673"/>
                      </a:lnTo>
                      <a:lnTo>
                        <a:pt x="313" y="665"/>
                      </a:lnTo>
                      <a:lnTo>
                        <a:pt x="321" y="657"/>
                      </a:lnTo>
                      <a:lnTo>
                        <a:pt x="329" y="649"/>
                      </a:lnTo>
                      <a:lnTo>
                        <a:pt x="337" y="641"/>
                      </a:lnTo>
                      <a:lnTo>
                        <a:pt x="352" y="626"/>
                      </a:lnTo>
                      <a:lnTo>
                        <a:pt x="352" y="618"/>
                      </a:lnTo>
                      <a:lnTo>
                        <a:pt x="360" y="610"/>
                      </a:lnTo>
                      <a:lnTo>
                        <a:pt x="368" y="602"/>
                      </a:lnTo>
                      <a:lnTo>
                        <a:pt x="383" y="587"/>
                      </a:lnTo>
                      <a:lnTo>
                        <a:pt x="383" y="579"/>
                      </a:lnTo>
                      <a:lnTo>
                        <a:pt x="391" y="571"/>
                      </a:lnTo>
                      <a:lnTo>
                        <a:pt x="399" y="563"/>
                      </a:lnTo>
                      <a:lnTo>
                        <a:pt x="415" y="547"/>
                      </a:lnTo>
                      <a:lnTo>
                        <a:pt x="415" y="540"/>
                      </a:lnTo>
                      <a:lnTo>
                        <a:pt x="423" y="532"/>
                      </a:lnTo>
                      <a:lnTo>
                        <a:pt x="430" y="524"/>
                      </a:lnTo>
                      <a:lnTo>
                        <a:pt x="438" y="516"/>
                      </a:lnTo>
                      <a:lnTo>
                        <a:pt x="446" y="508"/>
                      </a:lnTo>
                      <a:lnTo>
                        <a:pt x="462" y="493"/>
                      </a:lnTo>
                      <a:lnTo>
                        <a:pt x="462" y="485"/>
                      </a:lnTo>
                      <a:lnTo>
                        <a:pt x="470" y="477"/>
                      </a:lnTo>
                      <a:lnTo>
                        <a:pt x="477" y="469"/>
                      </a:lnTo>
                      <a:lnTo>
                        <a:pt x="485" y="461"/>
                      </a:lnTo>
                      <a:lnTo>
                        <a:pt x="493" y="454"/>
                      </a:lnTo>
                      <a:lnTo>
                        <a:pt x="501" y="446"/>
                      </a:lnTo>
                      <a:lnTo>
                        <a:pt x="509" y="438"/>
                      </a:lnTo>
                      <a:lnTo>
                        <a:pt x="524" y="422"/>
                      </a:lnTo>
                      <a:lnTo>
                        <a:pt x="524" y="414"/>
                      </a:lnTo>
                      <a:lnTo>
                        <a:pt x="532" y="407"/>
                      </a:lnTo>
                      <a:lnTo>
                        <a:pt x="540" y="399"/>
                      </a:lnTo>
                      <a:lnTo>
                        <a:pt x="548" y="391"/>
                      </a:lnTo>
                      <a:lnTo>
                        <a:pt x="556" y="383"/>
                      </a:lnTo>
                      <a:lnTo>
                        <a:pt x="563" y="375"/>
                      </a:lnTo>
                      <a:lnTo>
                        <a:pt x="571" y="368"/>
                      </a:lnTo>
                      <a:lnTo>
                        <a:pt x="579" y="360"/>
                      </a:lnTo>
                      <a:lnTo>
                        <a:pt x="587" y="352"/>
                      </a:lnTo>
                      <a:lnTo>
                        <a:pt x="595" y="344"/>
                      </a:lnTo>
                      <a:lnTo>
                        <a:pt x="603" y="336"/>
                      </a:lnTo>
                      <a:lnTo>
                        <a:pt x="610" y="328"/>
                      </a:lnTo>
                      <a:lnTo>
                        <a:pt x="618" y="321"/>
                      </a:lnTo>
                      <a:lnTo>
                        <a:pt x="626" y="313"/>
                      </a:lnTo>
                      <a:lnTo>
                        <a:pt x="634" y="305"/>
                      </a:lnTo>
                      <a:lnTo>
                        <a:pt x="642" y="297"/>
                      </a:lnTo>
                      <a:lnTo>
                        <a:pt x="649" y="289"/>
                      </a:lnTo>
                      <a:lnTo>
                        <a:pt x="657" y="282"/>
                      </a:lnTo>
                      <a:lnTo>
                        <a:pt x="665" y="274"/>
                      </a:lnTo>
                      <a:lnTo>
                        <a:pt x="673" y="266"/>
                      </a:lnTo>
                      <a:lnTo>
                        <a:pt x="681" y="258"/>
                      </a:lnTo>
                      <a:lnTo>
                        <a:pt x="689" y="258"/>
                      </a:lnTo>
                      <a:lnTo>
                        <a:pt x="696" y="250"/>
                      </a:lnTo>
                      <a:lnTo>
                        <a:pt x="704" y="242"/>
                      </a:lnTo>
                      <a:lnTo>
                        <a:pt x="712" y="235"/>
                      </a:lnTo>
                      <a:lnTo>
                        <a:pt x="720" y="227"/>
                      </a:lnTo>
                      <a:lnTo>
                        <a:pt x="728" y="219"/>
                      </a:lnTo>
                      <a:lnTo>
                        <a:pt x="735" y="211"/>
                      </a:lnTo>
                      <a:lnTo>
                        <a:pt x="743" y="203"/>
                      </a:lnTo>
                      <a:lnTo>
                        <a:pt x="751" y="195"/>
                      </a:lnTo>
                      <a:lnTo>
                        <a:pt x="759" y="188"/>
                      </a:lnTo>
                      <a:lnTo>
                        <a:pt x="767" y="188"/>
                      </a:lnTo>
                      <a:lnTo>
                        <a:pt x="775" y="180"/>
                      </a:lnTo>
                      <a:lnTo>
                        <a:pt x="782" y="172"/>
                      </a:lnTo>
                      <a:lnTo>
                        <a:pt x="790" y="164"/>
                      </a:lnTo>
                      <a:lnTo>
                        <a:pt x="798" y="156"/>
                      </a:lnTo>
                      <a:lnTo>
                        <a:pt x="806" y="149"/>
                      </a:lnTo>
                      <a:lnTo>
                        <a:pt x="814" y="141"/>
                      </a:lnTo>
                      <a:lnTo>
                        <a:pt x="822" y="141"/>
                      </a:lnTo>
                      <a:lnTo>
                        <a:pt x="829" y="133"/>
                      </a:lnTo>
                      <a:lnTo>
                        <a:pt x="837" y="125"/>
                      </a:lnTo>
                      <a:lnTo>
                        <a:pt x="845" y="117"/>
                      </a:lnTo>
                      <a:lnTo>
                        <a:pt x="853" y="109"/>
                      </a:lnTo>
                      <a:lnTo>
                        <a:pt x="861" y="102"/>
                      </a:lnTo>
                      <a:lnTo>
                        <a:pt x="868" y="102"/>
                      </a:lnTo>
                      <a:lnTo>
                        <a:pt x="876" y="94"/>
                      </a:lnTo>
                      <a:lnTo>
                        <a:pt x="884" y="86"/>
                      </a:lnTo>
                      <a:lnTo>
                        <a:pt x="892" y="78"/>
                      </a:lnTo>
                      <a:lnTo>
                        <a:pt x="900" y="70"/>
                      </a:lnTo>
                      <a:lnTo>
                        <a:pt x="908" y="63"/>
                      </a:lnTo>
                      <a:lnTo>
                        <a:pt x="915" y="63"/>
                      </a:lnTo>
                      <a:lnTo>
                        <a:pt x="923" y="55"/>
                      </a:lnTo>
                      <a:lnTo>
                        <a:pt x="931" y="47"/>
                      </a:lnTo>
                      <a:lnTo>
                        <a:pt x="939" y="39"/>
                      </a:lnTo>
                      <a:lnTo>
                        <a:pt x="947" y="31"/>
                      </a:lnTo>
                      <a:lnTo>
                        <a:pt x="955" y="31"/>
                      </a:lnTo>
                      <a:lnTo>
                        <a:pt x="962" y="23"/>
                      </a:lnTo>
                      <a:lnTo>
                        <a:pt x="970" y="16"/>
                      </a:lnTo>
                      <a:lnTo>
                        <a:pt x="978" y="8"/>
                      </a:lnTo>
                      <a:lnTo>
                        <a:pt x="986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33" name="Freeform 197"/>
                <p:cNvSpPr>
                  <a:spLocks/>
                </p:cNvSpPr>
                <p:nvPr/>
              </p:nvSpPr>
              <p:spPr bwMode="auto">
                <a:xfrm>
                  <a:off x="2465" y="2000"/>
                  <a:ext cx="993" cy="727"/>
                </a:xfrm>
                <a:custGeom>
                  <a:avLst/>
                  <a:gdLst>
                    <a:gd name="T0" fmla="*/ 15 w 993"/>
                    <a:gd name="T1" fmla="*/ 719 h 727"/>
                    <a:gd name="T2" fmla="*/ 39 w 993"/>
                    <a:gd name="T3" fmla="*/ 696 h 727"/>
                    <a:gd name="T4" fmla="*/ 62 w 993"/>
                    <a:gd name="T5" fmla="*/ 680 h 727"/>
                    <a:gd name="T6" fmla="*/ 86 w 993"/>
                    <a:gd name="T7" fmla="*/ 664 h 727"/>
                    <a:gd name="T8" fmla="*/ 109 w 993"/>
                    <a:gd name="T9" fmla="*/ 641 h 727"/>
                    <a:gd name="T10" fmla="*/ 133 w 993"/>
                    <a:gd name="T11" fmla="*/ 625 h 727"/>
                    <a:gd name="T12" fmla="*/ 156 w 993"/>
                    <a:gd name="T13" fmla="*/ 610 h 727"/>
                    <a:gd name="T14" fmla="*/ 180 w 993"/>
                    <a:gd name="T15" fmla="*/ 594 h 727"/>
                    <a:gd name="T16" fmla="*/ 203 w 993"/>
                    <a:gd name="T17" fmla="*/ 571 h 727"/>
                    <a:gd name="T18" fmla="*/ 227 w 993"/>
                    <a:gd name="T19" fmla="*/ 555 h 727"/>
                    <a:gd name="T20" fmla="*/ 250 w 993"/>
                    <a:gd name="T21" fmla="*/ 539 h 727"/>
                    <a:gd name="T22" fmla="*/ 274 w 993"/>
                    <a:gd name="T23" fmla="*/ 516 h 727"/>
                    <a:gd name="T24" fmla="*/ 297 w 993"/>
                    <a:gd name="T25" fmla="*/ 500 h 727"/>
                    <a:gd name="T26" fmla="*/ 321 w 993"/>
                    <a:gd name="T27" fmla="*/ 484 h 727"/>
                    <a:gd name="T28" fmla="*/ 344 w 993"/>
                    <a:gd name="T29" fmla="*/ 469 h 727"/>
                    <a:gd name="T30" fmla="*/ 367 w 993"/>
                    <a:gd name="T31" fmla="*/ 445 h 727"/>
                    <a:gd name="T32" fmla="*/ 391 w 993"/>
                    <a:gd name="T33" fmla="*/ 430 h 727"/>
                    <a:gd name="T34" fmla="*/ 414 w 993"/>
                    <a:gd name="T35" fmla="*/ 414 h 727"/>
                    <a:gd name="T36" fmla="*/ 438 w 993"/>
                    <a:gd name="T37" fmla="*/ 398 h 727"/>
                    <a:gd name="T38" fmla="*/ 461 w 993"/>
                    <a:gd name="T39" fmla="*/ 375 h 727"/>
                    <a:gd name="T40" fmla="*/ 485 w 993"/>
                    <a:gd name="T41" fmla="*/ 359 h 727"/>
                    <a:gd name="T42" fmla="*/ 508 w 993"/>
                    <a:gd name="T43" fmla="*/ 344 h 727"/>
                    <a:gd name="T44" fmla="*/ 532 w 993"/>
                    <a:gd name="T45" fmla="*/ 328 h 727"/>
                    <a:gd name="T46" fmla="*/ 555 w 993"/>
                    <a:gd name="T47" fmla="*/ 312 h 727"/>
                    <a:gd name="T48" fmla="*/ 579 w 993"/>
                    <a:gd name="T49" fmla="*/ 289 h 727"/>
                    <a:gd name="T50" fmla="*/ 602 w 993"/>
                    <a:gd name="T51" fmla="*/ 273 h 727"/>
                    <a:gd name="T52" fmla="*/ 626 w 993"/>
                    <a:gd name="T53" fmla="*/ 258 h 727"/>
                    <a:gd name="T54" fmla="*/ 649 w 993"/>
                    <a:gd name="T55" fmla="*/ 242 h 727"/>
                    <a:gd name="T56" fmla="*/ 673 w 993"/>
                    <a:gd name="T57" fmla="*/ 226 h 727"/>
                    <a:gd name="T58" fmla="*/ 696 w 993"/>
                    <a:gd name="T59" fmla="*/ 203 h 727"/>
                    <a:gd name="T60" fmla="*/ 719 w 993"/>
                    <a:gd name="T61" fmla="*/ 187 h 727"/>
                    <a:gd name="T62" fmla="*/ 743 w 993"/>
                    <a:gd name="T63" fmla="*/ 172 h 727"/>
                    <a:gd name="T64" fmla="*/ 766 w 993"/>
                    <a:gd name="T65" fmla="*/ 156 h 727"/>
                    <a:gd name="T66" fmla="*/ 790 w 993"/>
                    <a:gd name="T67" fmla="*/ 140 h 727"/>
                    <a:gd name="T68" fmla="*/ 813 w 993"/>
                    <a:gd name="T69" fmla="*/ 125 h 727"/>
                    <a:gd name="T70" fmla="*/ 837 w 993"/>
                    <a:gd name="T71" fmla="*/ 109 h 727"/>
                    <a:gd name="T72" fmla="*/ 860 w 993"/>
                    <a:gd name="T73" fmla="*/ 86 h 727"/>
                    <a:gd name="T74" fmla="*/ 884 w 993"/>
                    <a:gd name="T75" fmla="*/ 70 h 727"/>
                    <a:gd name="T76" fmla="*/ 907 w 993"/>
                    <a:gd name="T77" fmla="*/ 54 h 727"/>
                    <a:gd name="T78" fmla="*/ 931 w 993"/>
                    <a:gd name="T79" fmla="*/ 39 h 727"/>
                    <a:gd name="T80" fmla="*/ 954 w 993"/>
                    <a:gd name="T81" fmla="*/ 23 h 727"/>
                    <a:gd name="T82" fmla="*/ 978 w 993"/>
                    <a:gd name="T83" fmla="*/ 7 h 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93" h="727">
                      <a:moveTo>
                        <a:pt x="0" y="727"/>
                      </a:moveTo>
                      <a:lnTo>
                        <a:pt x="8" y="727"/>
                      </a:lnTo>
                      <a:lnTo>
                        <a:pt x="15" y="719"/>
                      </a:lnTo>
                      <a:lnTo>
                        <a:pt x="23" y="711"/>
                      </a:lnTo>
                      <a:lnTo>
                        <a:pt x="31" y="703"/>
                      </a:lnTo>
                      <a:lnTo>
                        <a:pt x="39" y="696"/>
                      </a:lnTo>
                      <a:lnTo>
                        <a:pt x="47" y="696"/>
                      </a:lnTo>
                      <a:lnTo>
                        <a:pt x="55" y="688"/>
                      </a:lnTo>
                      <a:lnTo>
                        <a:pt x="62" y="680"/>
                      </a:lnTo>
                      <a:lnTo>
                        <a:pt x="70" y="672"/>
                      </a:lnTo>
                      <a:lnTo>
                        <a:pt x="78" y="672"/>
                      </a:lnTo>
                      <a:lnTo>
                        <a:pt x="86" y="664"/>
                      </a:lnTo>
                      <a:lnTo>
                        <a:pt x="94" y="657"/>
                      </a:lnTo>
                      <a:lnTo>
                        <a:pt x="101" y="649"/>
                      </a:lnTo>
                      <a:lnTo>
                        <a:pt x="109" y="641"/>
                      </a:lnTo>
                      <a:lnTo>
                        <a:pt x="117" y="641"/>
                      </a:lnTo>
                      <a:lnTo>
                        <a:pt x="125" y="633"/>
                      </a:lnTo>
                      <a:lnTo>
                        <a:pt x="133" y="625"/>
                      </a:lnTo>
                      <a:lnTo>
                        <a:pt x="141" y="617"/>
                      </a:lnTo>
                      <a:lnTo>
                        <a:pt x="148" y="617"/>
                      </a:lnTo>
                      <a:lnTo>
                        <a:pt x="156" y="610"/>
                      </a:lnTo>
                      <a:lnTo>
                        <a:pt x="164" y="602"/>
                      </a:lnTo>
                      <a:lnTo>
                        <a:pt x="172" y="594"/>
                      </a:lnTo>
                      <a:lnTo>
                        <a:pt x="180" y="594"/>
                      </a:lnTo>
                      <a:lnTo>
                        <a:pt x="188" y="586"/>
                      </a:lnTo>
                      <a:lnTo>
                        <a:pt x="195" y="578"/>
                      </a:lnTo>
                      <a:lnTo>
                        <a:pt x="203" y="571"/>
                      </a:lnTo>
                      <a:lnTo>
                        <a:pt x="211" y="563"/>
                      </a:lnTo>
                      <a:lnTo>
                        <a:pt x="219" y="563"/>
                      </a:lnTo>
                      <a:lnTo>
                        <a:pt x="227" y="555"/>
                      </a:lnTo>
                      <a:lnTo>
                        <a:pt x="234" y="547"/>
                      </a:lnTo>
                      <a:lnTo>
                        <a:pt x="242" y="539"/>
                      </a:lnTo>
                      <a:lnTo>
                        <a:pt x="250" y="539"/>
                      </a:lnTo>
                      <a:lnTo>
                        <a:pt x="258" y="531"/>
                      </a:lnTo>
                      <a:lnTo>
                        <a:pt x="266" y="524"/>
                      </a:lnTo>
                      <a:lnTo>
                        <a:pt x="274" y="516"/>
                      </a:lnTo>
                      <a:lnTo>
                        <a:pt x="281" y="516"/>
                      </a:lnTo>
                      <a:lnTo>
                        <a:pt x="289" y="508"/>
                      </a:lnTo>
                      <a:lnTo>
                        <a:pt x="297" y="500"/>
                      </a:lnTo>
                      <a:lnTo>
                        <a:pt x="305" y="492"/>
                      </a:lnTo>
                      <a:lnTo>
                        <a:pt x="313" y="492"/>
                      </a:lnTo>
                      <a:lnTo>
                        <a:pt x="321" y="484"/>
                      </a:lnTo>
                      <a:lnTo>
                        <a:pt x="328" y="477"/>
                      </a:lnTo>
                      <a:lnTo>
                        <a:pt x="336" y="469"/>
                      </a:lnTo>
                      <a:lnTo>
                        <a:pt x="344" y="469"/>
                      </a:lnTo>
                      <a:lnTo>
                        <a:pt x="352" y="461"/>
                      </a:lnTo>
                      <a:lnTo>
                        <a:pt x="360" y="453"/>
                      </a:lnTo>
                      <a:lnTo>
                        <a:pt x="367" y="445"/>
                      </a:lnTo>
                      <a:lnTo>
                        <a:pt x="375" y="445"/>
                      </a:lnTo>
                      <a:lnTo>
                        <a:pt x="383" y="438"/>
                      </a:lnTo>
                      <a:lnTo>
                        <a:pt x="391" y="430"/>
                      </a:lnTo>
                      <a:lnTo>
                        <a:pt x="399" y="422"/>
                      </a:lnTo>
                      <a:lnTo>
                        <a:pt x="407" y="422"/>
                      </a:lnTo>
                      <a:lnTo>
                        <a:pt x="414" y="414"/>
                      </a:lnTo>
                      <a:lnTo>
                        <a:pt x="422" y="406"/>
                      </a:lnTo>
                      <a:lnTo>
                        <a:pt x="430" y="398"/>
                      </a:lnTo>
                      <a:lnTo>
                        <a:pt x="438" y="398"/>
                      </a:lnTo>
                      <a:lnTo>
                        <a:pt x="446" y="391"/>
                      </a:lnTo>
                      <a:lnTo>
                        <a:pt x="453" y="383"/>
                      </a:lnTo>
                      <a:lnTo>
                        <a:pt x="461" y="375"/>
                      </a:lnTo>
                      <a:lnTo>
                        <a:pt x="469" y="375"/>
                      </a:lnTo>
                      <a:lnTo>
                        <a:pt x="477" y="367"/>
                      </a:lnTo>
                      <a:lnTo>
                        <a:pt x="485" y="359"/>
                      </a:lnTo>
                      <a:lnTo>
                        <a:pt x="493" y="352"/>
                      </a:lnTo>
                      <a:lnTo>
                        <a:pt x="500" y="352"/>
                      </a:lnTo>
                      <a:lnTo>
                        <a:pt x="508" y="344"/>
                      </a:lnTo>
                      <a:lnTo>
                        <a:pt x="516" y="336"/>
                      </a:lnTo>
                      <a:lnTo>
                        <a:pt x="524" y="328"/>
                      </a:lnTo>
                      <a:lnTo>
                        <a:pt x="532" y="328"/>
                      </a:lnTo>
                      <a:lnTo>
                        <a:pt x="540" y="320"/>
                      </a:lnTo>
                      <a:lnTo>
                        <a:pt x="547" y="312"/>
                      </a:lnTo>
                      <a:lnTo>
                        <a:pt x="555" y="312"/>
                      </a:lnTo>
                      <a:lnTo>
                        <a:pt x="563" y="305"/>
                      </a:lnTo>
                      <a:lnTo>
                        <a:pt x="571" y="297"/>
                      </a:lnTo>
                      <a:lnTo>
                        <a:pt x="579" y="289"/>
                      </a:lnTo>
                      <a:lnTo>
                        <a:pt x="586" y="289"/>
                      </a:lnTo>
                      <a:lnTo>
                        <a:pt x="594" y="281"/>
                      </a:lnTo>
                      <a:lnTo>
                        <a:pt x="602" y="273"/>
                      </a:lnTo>
                      <a:lnTo>
                        <a:pt x="610" y="265"/>
                      </a:lnTo>
                      <a:lnTo>
                        <a:pt x="618" y="265"/>
                      </a:lnTo>
                      <a:lnTo>
                        <a:pt x="626" y="258"/>
                      </a:lnTo>
                      <a:lnTo>
                        <a:pt x="633" y="250"/>
                      </a:lnTo>
                      <a:lnTo>
                        <a:pt x="641" y="242"/>
                      </a:lnTo>
                      <a:lnTo>
                        <a:pt x="649" y="242"/>
                      </a:lnTo>
                      <a:lnTo>
                        <a:pt x="657" y="234"/>
                      </a:lnTo>
                      <a:lnTo>
                        <a:pt x="665" y="226"/>
                      </a:lnTo>
                      <a:lnTo>
                        <a:pt x="673" y="226"/>
                      </a:lnTo>
                      <a:lnTo>
                        <a:pt x="680" y="219"/>
                      </a:lnTo>
                      <a:lnTo>
                        <a:pt x="688" y="211"/>
                      </a:lnTo>
                      <a:lnTo>
                        <a:pt x="696" y="203"/>
                      </a:lnTo>
                      <a:lnTo>
                        <a:pt x="704" y="203"/>
                      </a:lnTo>
                      <a:lnTo>
                        <a:pt x="712" y="195"/>
                      </a:lnTo>
                      <a:lnTo>
                        <a:pt x="719" y="187"/>
                      </a:lnTo>
                      <a:lnTo>
                        <a:pt x="727" y="179"/>
                      </a:lnTo>
                      <a:lnTo>
                        <a:pt x="735" y="179"/>
                      </a:lnTo>
                      <a:lnTo>
                        <a:pt x="743" y="172"/>
                      </a:lnTo>
                      <a:lnTo>
                        <a:pt x="751" y="164"/>
                      </a:lnTo>
                      <a:lnTo>
                        <a:pt x="759" y="164"/>
                      </a:lnTo>
                      <a:lnTo>
                        <a:pt x="766" y="156"/>
                      </a:lnTo>
                      <a:lnTo>
                        <a:pt x="774" y="148"/>
                      </a:lnTo>
                      <a:lnTo>
                        <a:pt x="782" y="148"/>
                      </a:lnTo>
                      <a:lnTo>
                        <a:pt x="790" y="140"/>
                      </a:lnTo>
                      <a:lnTo>
                        <a:pt x="798" y="133"/>
                      </a:lnTo>
                      <a:lnTo>
                        <a:pt x="805" y="125"/>
                      </a:lnTo>
                      <a:lnTo>
                        <a:pt x="813" y="125"/>
                      </a:lnTo>
                      <a:lnTo>
                        <a:pt x="821" y="117"/>
                      </a:lnTo>
                      <a:lnTo>
                        <a:pt x="829" y="109"/>
                      </a:lnTo>
                      <a:lnTo>
                        <a:pt x="837" y="109"/>
                      </a:lnTo>
                      <a:lnTo>
                        <a:pt x="845" y="101"/>
                      </a:lnTo>
                      <a:lnTo>
                        <a:pt x="852" y="93"/>
                      </a:lnTo>
                      <a:lnTo>
                        <a:pt x="860" y="86"/>
                      </a:lnTo>
                      <a:lnTo>
                        <a:pt x="868" y="86"/>
                      </a:lnTo>
                      <a:lnTo>
                        <a:pt x="876" y="78"/>
                      </a:lnTo>
                      <a:lnTo>
                        <a:pt x="884" y="70"/>
                      </a:lnTo>
                      <a:lnTo>
                        <a:pt x="892" y="70"/>
                      </a:lnTo>
                      <a:lnTo>
                        <a:pt x="899" y="62"/>
                      </a:lnTo>
                      <a:lnTo>
                        <a:pt x="907" y="54"/>
                      </a:lnTo>
                      <a:lnTo>
                        <a:pt x="915" y="46"/>
                      </a:lnTo>
                      <a:lnTo>
                        <a:pt x="923" y="46"/>
                      </a:lnTo>
                      <a:lnTo>
                        <a:pt x="931" y="39"/>
                      </a:lnTo>
                      <a:lnTo>
                        <a:pt x="938" y="31"/>
                      </a:lnTo>
                      <a:lnTo>
                        <a:pt x="946" y="31"/>
                      </a:lnTo>
                      <a:lnTo>
                        <a:pt x="954" y="23"/>
                      </a:lnTo>
                      <a:lnTo>
                        <a:pt x="962" y="15"/>
                      </a:lnTo>
                      <a:lnTo>
                        <a:pt x="970" y="15"/>
                      </a:lnTo>
                      <a:lnTo>
                        <a:pt x="978" y="7"/>
                      </a:lnTo>
                      <a:lnTo>
                        <a:pt x="985" y="0"/>
                      </a:lnTo>
                      <a:lnTo>
                        <a:pt x="993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34" name="Freeform 198"/>
                <p:cNvSpPr>
                  <a:spLocks/>
                </p:cNvSpPr>
                <p:nvPr/>
              </p:nvSpPr>
              <p:spPr bwMode="auto">
                <a:xfrm>
                  <a:off x="3458" y="1444"/>
                  <a:ext cx="978" cy="556"/>
                </a:xfrm>
                <a:custGeom>
                  <a:avLst/>
                  <a:gdLst>
                    <a:gd name="T0" fmla="*/ 16 w 978"/>
                    <a:gd name="T1" fmla="*/ 540 h 556"/>
                    <a:gd name="T2" fmla="*/ 39 w 978"/>
                    <a:gd name="T3" fmla="*/ 524 h 556"/>
                    <a:gd name="T4" fmla="*/ 63 w 978"/>
                    <a:gd name="T5" fmla="*/ 509 h 556"/>
                    <a:gd name="T6" fmla="*/ 86 w 978"/>
                    <a:gd name="T7" fmla="*/ 493 h 556"/>
                    <a:gd name="T8" fmla="*/ 110 w 978"/>
                    <a:gd name="T9" fmla="*/ 477 h 556"/>
                    <a:gd name="T10" fmla="*/ 133 w 978"/>
                    <a:gd name="T11" fmla="*/ 462 h 556"/>
                    <a:gd name="T12" fmla="*/ 157 w 978"/>
                    <a:gd name="T13" fmla="*/ 446 h 556"/>
                    <a:gd name="T14" fmla="*/ 180 w 978"/>
                    <a:gd name="T15" fmla="*/ 430 h 556"/>
                    <a:gd name="T16" fmla="*/ 204 w 978"/>
                    <a:gd name="T17" fmla="*/ 415 h 556"/>
                    <a:gd name="T18" fmla="*/ 227 w 978"/>
                    <a:gd name="T19" fmla="*/ 399 h 556"/>
                    <a:gd name="T20" fmla="*/ 243 w 978"/>
                    <a:gd name="T21" fmla="*/ 485 h 556"/>
                    <a:gd name="T22" fmla="*/ 258 w 978"/>
                    <a:gd name="T23" fmla="*/ 383 h 556"/>
                    <a:gd name="T24" fmla="*/ 282 w 978"/>
                    <a:gd name="T25" fmla="*/ 368 h 556"/>
                    <a:gd name="T26" fmla="*/ 305 w 978"/>
                    <a:gd name="T27" fmla="*/ 352 h 556"/>
                    <a:gd name="T28" fmla="*/ 329 w 978"/>
                    <a:gd name="T29" fmla="*/ 337 h 556"/>
                    <a:gd name="T30" fmla="*/ 352 w 978"/>
                    <a:gd name="T31" fmla="*/ 321 h 556"/>
                    <a:gd name="T32" fmla="*/ 376 w 978"/>
                    <a:gd name="T33" fmla="*/ 313 h 556"/>
                    <a:gd name="T34" fmla="*/ 399 w 978"/>
                    <a:gd name="T35" fmla="*/ 297 h 556"/>
                    <a:gd name="T36" fmla="*/ 423 w 978"/>
                    <a:gd name="T37" fmla="*/ 282 h 556"/>
                    <a:gd name="T38" fmla="*/ 446 w 978"/>
                    <a:gd name="T39" fmla="*/ 266 h 556"/>
                    <a:gd name="T40" fmla="*/ 470 w 978"/>
                    <a:gd name="T41" fmla="*/ 258 h 556"/>
                    <a:gd name="T42" fmla="*/ 493 w 978"/>
                    <a:gd name="T43" fmla="*/ 243 h 556"/>
                    <a:gd name="T44" fmla="*/ 517 w 978"/>
                    <a:gd name="T45" fmla="*/ 227 h 556"/>
                    <a:gd name="T46" fmla="*/ 540 w 978"/>
                    <a:gd name="T47" fmla="*/ 219 h 556"/>
                    <a:gd name="T48" fmla="*/ 563 w 978"/>
                    <a:gd name="T49" fmla="*/ 204 h 556"/>
                    <a:gd name="T50" fmla="*/ 587 w 978"/>
                    <a:gd name="T51" fmla="*/ 188 h 556"/>
                    <a:gd name="T52" fmla="*/ 610 w 978"/>
                    <a:gd name="T53" fmla="*/ 180 h 556"/>
                    <a:gd name="T54" fmla="*/ 634 w 978"/>
                    <a:gd name="T55" fmla="*/ 164 h 556"/>
                    <a:gd name="T56" fmla="*/ 657 w 978"/>
                    <a:gd name="T57" fmla="*/ 157 h 556"/>
                    <a:gd name="T58" fmla="*/ 681 w 978"/>
                    <a:gd name="T59" fmla="*/ 141 h 556"/>
                    <a:gd name="T60" fmla="*/ 704 w 978"/>
                    <a:gd name="T61" fmla="*/ 125 h 556"/>
                    <a:gd name="T62" fmla="*/ 728 w 978"/>
                    <a:gd name="T63" fmla="*/ 118 h 556"/>
                    <a:gd name="T64" fmla="*/ 751 w 978"/>
                    <a:gd name="T65" fmla="*/ 110 h 556"/>
                    <a:gd name="T66" fmla="*/ 775 w 978"/>
                    <a:gd name="T67" fmla="*/ 94 h 556"/>
                    <a:gd name="T68" fmla="*/ 798 w 978"/>
                    <a:gd name="T69" fmla="*/ 86 h 556"/>
                    <a:gd name="T70" fmla="*/ 822 w 978"/>
                    <a:gd name="T71" fmla="*/ 71 h 556"/>
                    <a:gd name="T72" fmla="*/ 845 w 978"/>
                    <a:gd name="T73" fmla="*/ 63 h 556"/>
                    <a:gd name="T74" fmla="*/ 869 w 978"/>
                    <a:gd name="T75" fmla="*/ 47 h 556"/>
                    <a:gd name="T76" fmla="*/ 892 w 978"/>
                    <a:gd name="T77" fmla="*/ 39 h 556"/>
                    <a:gd name="T78" fmla="*/ 915 w 978"/>
                    <a:gd name="T79" fmla="*/ 32 h 556"/>
                    <a:gd name="T80" fmla="*/ 939 w 978"/>
                    <a:gd name="T81" fmla="*/ 16 h 556"/>
                    <a:gd name="T82" fmla="*/ 962 w 978"/>
                    <a:gd name="T83" fmla="*/ 8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78" h="556">
                      <a:moveTo>
                        <a:pt x="0" y="556"/>
                      </a:moveTo>
                      <a:lnTo>
                        <a:pt x="8" y="548"/>
                      </a:lnTo>
                      <a:lnTo>
                        <a:pt x="16" y="540"/>
                      </a:lnTo>
                      <a:lnTo>
                        <a:pt x="24" y="540"/>
                      </a:lnTo>
                      <a:lnTo>
                        <a:pt x="32" y="532"/>
                      </a:lnTo>
                      <a:lnTo>
                        <a:pt x="39" y="524"/>
                      </a:lnTo>
                      <a:lnTo>
                        <a:pt x="47" y="524"/>
                      </a:lnTo>
                      <a:lnTo>
                        <a:pt x="55" y="516"/>
                      </a:lnTo>
                      <a:lnTo>
                        <a:pt x="63" y="509"/>
                      </a:lnTo>
                      <a:lnTo>
                        <a:pt x="71" y="509"/>
                      </a:lnTo>
                      <a:lnTo>
                        <a:pt x="78" y="501"/>
                      </a:lnTo>
                      <a:lnTo>
                        <a:pt x="86" y="493"/>
                      </a:lnTo>
                      <a:lnTo>
                        <a:pt x="94" y="493"/>
                      </a:lnTo>
                      <a:lnTo>
                        <a:pt x="102" y="485"/>
                      </a:lnTo>
                      <a:lnTo>
                        <a:pt x="110" y="477"/>
                      </a:lnTo>
                      <a:lnTo>
                        <a:pt x="118" y="477"/>
                      </a:lnTo>
                      <a:lnTo>
                        <a:pt x="125" y="470"/>
                      </a:lnTo>
                      <a:lnTo>
                        <a:pt x="133" y="462"/>
                      </a:lnTo>
                      <a:lnTo>
                        <a:pt x="141" y="462"/>
                      </a:lnTo>
                      <a:lnTo>
                        <a:pt x="149" y="454"/>
                      </a:lnTo>
                      <a:lnTo>
                        <a:pt x="157" y="446"/>
                      </a:lnTo>
                      <a:lnTo>
                        <a:pt x="164" y="446"/>
                      </a:lnTo>
                      <a:lnTo>
                        <a:pt x="172" y="438"/>
                      </a:lnTo>
                      <a:lnTo>
                        <a:pt x="180" y="430"/>
                      </a:lnTo>
                      <a:lnTo>
                        <a:pt x="188" y="430"/>
                      </a:lnTo>
                      <a:lnTo>
                        <a:pt x="196" y="423"/>
                      </a:lnTo>
                      <a:lnTo>
                        <a:pt x="204" y="415"/>
                      </a:lnTo>
                      <a:lnTo>
                        <a:pt x="211" y="415"/>
                      </a:lnTo>
                      <a:lnTo>
                        <a:pt x="219" y="407"/>
                      </a:lnTo>
                      <a:lnTo>
                        <a:pt x="227" y="399"/>
                      </a:lnTo>
                      <a:lnTo>
                        <a:pt x="235" y="407"/>
                      </a:lnTo>
                      <a:lnTo>
                        <a:pt x="235" y="438"/>
                      </a:lnTo>
                      <a:lnTo>
                        <a:pt x="243" y="485"/>
                      </a:lnTo>
                      <a:lnTo>
                        <a:pt x="243" y="391"/>
                      </a:lnTo>
                      <a:lnTo>
                        <a:pt x="251" y="383"/>
                      </a:lnTo>
                      <a:lnTo>
                        <a:pt x="258" y="383"/>
                      </a:lnTo>
                      <a:lnTo>
                        <a:pt x="266" y="376"/>
                      </a:lnTo>
                      <a:lnTo>
                        <a:pt x="274" y="376"/>
                      </a:lnTo>
                      <a:lnTo>
                        <a:pt x="282" y="368"/>
                      </a:lnTo>
                      <a:lnTo>
                        <a:pt x="290" y="360"/>
                      </a:lnTo>
                      <a:lnTo>
                        <a:pt x="297" y="360"/>
                      </a:lnTo>
                      <a:lnTo>
                        <a:pt x="305" y="352"/>
                      </a:lnTo>
                      <a:lnTo>
                        <a:pt x="313" y="352"/>
                      </a:lnTo>
                      <a:lnTo>
                        <a:pt x="321" y="344"/>
                      </a:lnTo>
                      <a:lnTo>
                        <a:pt x="329" y="337"/>
                      </a:lnTo>
                      <a:lnTo>
                        <a:pt x="337" y="337"/>
                      </a:lnTo>
                      <a:lnTo>
                        <a:pt x="344" y="329"/>
                      </a:lnTo>
                      <a:lnTo>
                        <a:pt x="352" y="321"/>
                      </a:lnTo>
                      <a:lnTo>
                        <a:pt x="360" y="321"/>
                      </a:lnTo>
                      <a:lnTo>
                        <a:pt x="368" y="313"/>
                      </a:lnTo>
                      <a:lnTo>
                        <a:pt x="376" y="313"/>
                      </a:lnTo>
                      <a:lnTo>
                        <a:pt x="384" y="305"/>
                      </a:lnTo>
                      <a:lnTo>
                        <a:pt x="391" y="297"/>
                      </a:lnTo>
                      <a:lnTo>
                        <a:pt x="399" y="297"/>
                      </a:lnTo>
                      <a:lnTo>
                        <a:pt x="407" y="290"/>
                      </a:lnTo>
                      <a:lnTo>
                        <a:pt x="415" y="290"/>
                      </a:lnTo>
                      <a:lnTo>
                        <a:pt x="423" y="282"/>
                      </a:lnTo>
                      <a:lnTo>
                        <a:pt x="430" y="282"/>
                      </a:lnTo>
                      <a:lnTo>
                        <a:pt x="438" y="274"/>
                      </a:lnTo>
                      <a:lnTo>
                        <a:pt x="446" y="266"/>
                      </a:lnTo>
                      <a:lnTo>
                        <a:pt x="454" y="266"/>
                      </a:lnTo>
                      <a:lnTo>
                        <a:pt x="462" y="258"/>
                      </a:lnTo>
                      <a:lnTo>
                        <a:pt x="470" y="258"/>
                      </a:lnTo>
                      <a:lnTo>
                        <a:pt x="477" y="251"/>
                      </a:lnTo>
                      <a:lnTo>
                        <a:pt x="485" y="243"/>
                      </a:lnTo>
                      <a:lnTo>
                        <a:pt x="493" y="243"/>
                      </a:lnTo>
                      <a:lnTo>
                        <a:pt x="501" y="235"/>
                      </a:lnTo>
                      <a:lnTo>
                        <a:pt x="509" y="235"/>
                      </a:lnTo>
                      <a:lnTo>
                        <a:pt x="517" y="227"/>
                      </a:lnTo>
                      <a:lnTo>
                        <a:pt x="524" y="227"/>
                      </a:lnTo>
                      <a:lnTo>
                        <a:pt x="532" y="219"/>
                      </a:lnTo>
                      <a:lnTo>
                        <a:pt x="540" y="219"/>
                      </a:lnTo>
                      <a:lnTo>
                        <a:pt x="548" y="211"/>
                      </a:lnTo>
                      <a:lnTo>
                        <a:pt x="556" y="211"/>
                      </a:lnTo>
                      <a:lnTo>
                        <a:pt x="563" y="204"/>
                      </a:lnTo>
                      <a:lnTo>
                        <a:pt x="571" y="196"/>
                      </a:lnTo>
                      <a:lnTo>
                        <a:pt x="579" y="196"/>
                      </a:lnTo>
                      <a:lnTo>
                        <a:pt x="587" y="188"/>
                      </a:lnTo>
                      <a:lnTo>
                        <a:pt x="595" y="188"/>
                      </a:lnTo>
                      <a:lnTo>
                        <a:pt x="603" y="180"/>
                      </a:lnTo>
                      <a:lnTo>
                        <a:pt x="610" y="180"/>
                      </a:lnTo>
                      <a:lnTo>
                        <a:pt x="618" y="172"/>
                      </a:lnTo>
                      <a:lnTo>
                        <a:pt x="626" y="172"/>
                      </a:lnTo>
                      <a:lnTo>
                        <a:pt x="634" y="164"/>
                      </a:lnTo>
                      <a:lnTo>
                        <a:pt x="642" y="164"/>
                      </a:lnTo>
                      <a:lnTo>
                        <a:pt x="649" y="157"/>
                      </a:lnTo>
                      <a:lnTo>
                        <a:pt x="657" y="157"/>
                      </a:lnTo>
                      <a:lnTo>
                        <a:pt x="665" y="149"/>
                      </a:lnTo>
                      <a:lnTo>
                        <a:pt x="673" y="149"/>
                      </a:lnTo>
                      <a:lnTo>
                        <a:pt x="681" y="141"/>
                      </a:lnTo>
                      <a:lnTo>
                        <a:pt x="689" y="141"/>
                      </a:lnTo>
                      <a:lnTo>
                        <a:pt x="696" y="133"/>
                      </a:lnTo>
                      <a:lnTo>
                        <a:pt x="704" y="125"/>
                      </a:lnTo>
                      <a:lnTo>
                        <a:pt x="712" y="125"/>
                      </a:lnTo>
                      <a:lnTo>
                        <a:pt x="720" y="118"/>
                      </a:lnTo>
                      <a:lnTo>
                        <a:pt x="728" y="118"/>
                      </a:lnTo>
                      <a:lnTo>
                        <a:pt x="736" y="118"/>
                      </a:lnTo>
                      <a:lnTo>
                        <a:pt x="743" y="110"/>
                      </a:lnTo>
                      <a:lnTo>
                        <a:pt x="751" y="110"/>
                      </a:lnTo>
                      <a:lnTo>
                        <a:pt x="759" y="102"/>
                      </a:lnTo>
                      <a:lnTo>
                        <a:pt x="767" y="102"/>
                      </a:lnTo>
                      <a:lnTo>
                        <a:pt x="775" y="94"/>
                      </a:lnTo>
                      <a:lnTo>
                        <a:pt x="782" y="94"/>
                      </a:lnTo>
                      <a:lnTo>
                        <a:pt x="790" y="86"/>
                      </a:lnTo>
                      <a:lnTo>
                        <a:pt x="798" y="86"/>
                      </a:lnTo>
                      <a:lnTo>
                        <a:pt x="806" y="78"/>
                      </a:lnTo>
                      <a:lnTo>
                        <a:pt x="814" y="78"/>
                      </a:lnTo>
                      <a:lnTo>
                        <a:pt x="822" y="71"/>
                      </a:lnTo>
                      <a:lnTo>
                        <a:pt x="829" y="71"/>
                      </a:lnTo>
                      <a:lnTo>
                        <a:pt x="837" y="63"/>
                      </a:lnTo>
                      <a:lnTo>
                        <a:pt x="845" y="63"/>
                      </a:lnTo>
                      <a:lnTo>
                        <a:pt x="853" y="55"/>
                      </a:lnTo>
                      <a:lnTo>
                        <a:pt x="861" y="55"/>
                      </a:lnTo>
                      <a:lnTo>
                        <a:pt x="869" y="47"/>
                      </a:lnTo>
                      <a:lnTo>
                        <a:pt x="876" y="47"/>
                      </a:lnTo>
                      <a:lnTo>
                        <a:pt x="884" y="39"/>
                      </a:lnTo>
                      <a:lnTo>
                        <a:pt x="892" y="39"/>
                      </a:lnTo>
                      <a:lnTo>
                        <a:pt x="900" y="32"/>
                      </a:lnTo>
                      <a:lnTo>
                        <a:pt x="908" y="32"/>
                      </a:lnTo>
                      <a:lnTo>
                        <a:pt x="915" y="32"/>
                      </a:lnTo>
                      <a:lnTo>
                        <a:pt x="923" y="24"/>
                      </a:lnTo>
                      <a:lnTo>
                        <a:pt x="931" y="24"/>
                      </a:lnTo>
                      <a:lnTo>
                        <a:pt x="939" y="16"/>
                      </a:lnTo>
                      <a:lnTo>
                        <a:pt x="947" y="16"/>
                      </a:lnTo>
                      <a:lnTo>
                        <a:pt x="955" y="8"/>
                      </a:lnTo>
                      <a:lnTo>
                        <a:pt x="962" y="8"/>
                      </a:lnTo>
                      <a:lnTo>
                        <a:pt x="970" y="0"/>
                      </a:lnTo>
                      <a:lnTo>
                        <a:pt x="978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35" name="Freeform 199"/>
                <p:cNvSpPr>
                  <a:spLocks/>
                </p:cNvSpPr>
                <p:nvPr/>
              </p:nvSpPr>
              <p:spPr bwMode="auto">
                <a:xfrm>
                  <a:off x="4436" y="1421"/>
                  <a:ext cx="63" cy="23"/>
                </a:xfrm>
                <a:custGeom>
                  <a:avLst/>
                  <a:gdLst>
                    <a:gd name="T0" fmla="*/ 0 w 63"/>
                    <a:gd name="T1" fmla="*/ 23 h 23"/>
                    <a:gd name="T2" fmla="*/ 8 w 63"/>
                    <a:gd name="T3" fmla="*/ 23 h 23"/>
                    <a:gd name="T4" fmla="*/ 16 w 63"/>
                    <a:gd name="T5" fmla="*/ 15 h 23"/>
                    <a:gd name="T6" fmla="*/ 23 w 63"/>
                    <a:gd name="T7" fmla="*/ 15 h 23"/>
                    <a:gd name="T8" fmla="*/ 31 w 63"/>
                    <a:gd name="T9" fmla="*/ 8 h 23"/>
                    <a:gd name="T10" fmla="*/ 39 w 63"/>
                    <a:gd name="T11" fmla="*/ 8 h 23"/>
                    <a:gd name="T12" fmla="*/ 47 w 63"/>
                    <a:gd name="T13" fmla="*/ 0 h 23"/>
                    <a:gd name="T14" fmla="*/ 55 w 63"/>
                    <a:gd name="T15" fmla="*/ 0 h 23"/>
                    <a:gd name="T16" fmla="*/ 63 w 63"/>
                    <a:gd name="T1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3" h="23">
                      <a:moveTo>
                        <a:pt x="0" y="23"/>
                      </a:moveTo>
                      <a:lnTo>
                        <a:pt x="8" y="23"/>
                      </a:lnTo>
                      <a:lnTo>
                        <a:pt x="16" y="15"/>
                      </a:lnTo>
                      <a:lnTo>
                        <a:pt x="23" y="15"/>
                      </a:lnTo>
                      <a:lnTo>
                        <a:pt x="31" y="8"/>
                      </a:lnTo>
                      <a:lnTo>
                        <a:pt x="39" y="8"/>
                      </a:lnTo>
                      <a:lnTo>
                        <a:pt x="47" y="0"/>
                      </a:lnTo>
                      <a:lnTo>
                        <a:pt x="55" y="0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36" name="Freeform 200"/>
                <p:cNvSpPr>
                  <a:spLocks/>
                </p:cNvSpPr>
                <p:nvPr/>
              </p:nvSpPr>
              <p:spPr bwMode="auto">
                <a:xfrm>
                  <a:off x="1119" y="2484"/>
                  <a:ext cx="970" cy="1354"/>
                </a:xfrm>
                <a:custGeom>
                  <a:avLst/>
                  <a:gdLst>
                    <a:gd name="T0" fmla="*/ 16 w 970"/>
                    <a:gd name="T1" fmla="*/ 1322 h 1354"/>
                    <a:gd name="T2" fmla="*/ 24 w 970"/>
                    <a:gd name="T3" fmla="*/ 1299 h 1354"/>
                    <a:gd name="T4" fmla="*/ 55 w 970"/>
                    <a:gd name="T5" fmla="*/ 1252 h 1354"/>
                    <a:gd name="T6" fmla="*/ 63 w 970"/>
                    <a:gd name="T7" fmla="*/ 1228 h 1354"/>
                    <a:gd name="T8" fmla="*/ 86 w 970"/>
                    <a:gd name="T9" fmla="*/ 1189 h 1354"/>
                    <a:gd name="T10" fmla="*/ 110 w 970"/>
                    <a:gd name="T11" fmla="*/ 1150 h 1354"/>
                    <a:gd name="T12" fmla="*/ 133 w 970"/>
                    <a:gd name="T13" fmla="*/ 1111 h 1354"/>
                    <a:gd name="T14" fmla="*/ 165 w 970"/>
                    <a:gd name="T15" fmla="*/ 1072 h 1354"/>
                    <a:gd name="T16" fmla="*/ 180 w 970"/>
                    <a:gd name="T17" fmla="*/ 1033 h 1354"/>
                    <a:gd name="T18" fmla="*/ 204 w 970"/>
                    <a:gd name="T19" fmla="*/ 1002 h 1354"/>
                    <a:gd name="T20" fmla="*/ 235 w 970"/>
                    <a:gd name="T21" fmla="*/ 963 h 1354"/>
                    <a:gd name="T22" fmla="*/ 251 w 970"/>
                    <a:gd name="T23" fmla="*/ 931 h 1354"/>
                    <a:gd name="T24" fmla="*/ 282 w 970"/>
                    <a:gd name="T25" fmla="*/ 892 h 1354"/>
                    <a:gd name="T26" fmla="*/ 298 w 970"/>
                    <a:gd name="T27" fmla="*/ 861 h 1354"/>
                    <a:gd name="T28" fmla="*/ 321 w 970"/>
                    <a:gd name="T29" fmla="*/ 830 h 1354"/>
                    <a:gd name="T30" fmla="*/ 352 w 970"/>
                    <a:gd name="T31" fmla="*/ 790 h 1354"/>
                    <a:gd name="T32" fmla="*/ 368 w 970"/>
                    <a:gd name="T33" fmla="*/ 759 h 1354"/>
                    <a:gd name="T34" fmla="*/ 399 w 970"/>
                    <a:gd name="T35" fmla="*/ 720 h 1354"/>
                    <a:gd name="T36" fmla="*/ 423 w 970"/>
                    <a:gd name="T37" fmla="*/ 689 h 1354"/>
                    <a:gd name="T38" fmla="*/ 438 w 970"/>
                    <a:gd name="T39" fmla="*/ 657 h 1354"/>
                    <a:gd name="T40" fmla="*/ 462 w 970"/>
                    <a:gd name="T41" fmla="*/ 626 h 1354"/>
                    <a:gd name="T42" fmla="*/ 485 w 970"/>
                    <a:gd name="T43" fmla="*/ 595 h 1354"/>
                    <a:gd name="T44" fmla="*/ 517 w 970"/>
                    <a:gd name="T45" fmla="*/ 556 h 1354"/>
                    <a:gd name="T46" fmla="*/ 540 w 970"/>
                    <a:gd name="T47" fmla="*/ 525 h 1354"/>
                    <a:gd name="T48" fmla="*/ 556 w 970"/>
                    <a:gd name="T49" fmla="*/ 493 h 1354"/>
                    <a:gd name="T50" fmla="*/ 579 w 970"/>
                    <a:gd name="T51" fmla="*/ 462 h 1354"/>
                    <a:gd name="T52" fmla="*/ 603 w 970"/>
                    <a:gd name="T53" fmla="*/ 431 h 1354"/>
                    <a:gd name="T54" fmla="*/ 626 w 970"/>
                    <a:gd name="T55" fmla="*/ 399 h 1354"/>
                    <a:gd name="T56" fmla="*/ 650 w 970"/>
                    <a:gd name="T57" fmla="*/ 368 h 1354"/>
                    <a:gd name="T58" fmla="*/ 673 w 970"/>
                    <a:gd name="T59" fmla="*/ 337 h 1354"/>
                    <a:gd name="T60" fmla="*/ 697 w 970"/>
                    <a:gd name="T61" fmla="*/ 313 h 1354"/>
                    <a:gd name="T62" fmla="*/ 720 w 970"/>
                    <a:gd name="T63" fmla="*/ 282 h 1354"/>
                    <a:gd name="T64" fmla="*/ 743 w 970"/>
                    <a:gd name="T65" fmla="*/ 251 h 1354"/>
                    <a:gd name="T66" fmla="*/ 775 w 970"/>
                    <a:gd name="T67" fmla="*/ 219 h 1354"/>
                    <a:gd name="T68" fmla="*/ 790 w 970"/>
                    <a:gd name="T69" fmla="*/ 196 h 1354"/>
                    <a:gd name="T70" fmla="*/ 822 w 970"/>
                    <a:gd name="T71" fmla="*/ 165 h 1354"/>
                    <a:gd name="T72" fmla="*/ 837 w 970"/>
                    <a:gd name="T73" fmla="*/ 141 h 1354"/>
                    <a:gd name="T74" fmla="*/ 861 w 970"/>
                    <a:gd name="T75" fmla="*/ 118 h 1354"/>
                    <a:gd name="T76" fmla="*/ 884 w 970"/>
                    <a:gd name="T77" fmla="*/ 87 h 1354"/>
                    <a:gd name="T78" fmla="*/ 908 w 970"/>
                    <a:gd name="T79" fmla="*/ 63 h 1354"/>
                    <a:gd name="T80" fmla="*/ 931 w 970"/>
                    <a:gd name="T81" fmla="*/ 40 h 1354"/>
                    <a:gd name="T82" fmla="*/ 955 w 970"/>
                    <a:gd name="T83" fmla="*/ 16 h 1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70" h="1354">
                      <a:moveTo>
                        <a:pt x="0" y="1354"/>
                      </a:moveTo>
                      <a:lnTo>
                        <a:pt x="0" y="1338"/>
                      </a:lnTo>
                      <a:lnTo>
                        <a:pt x="16" y="1322"/>
                      </a:lnTo>
                      <a:lnTo>
                        <a:pt x="16" y="1314"/>
                      </a:lnTo>
                      <a:lnTo>
                        <a:pt x="24" y="1307"/>
                      </a:lnTo>
                      <a:lnTo>
                        <a:pt x="24" y="1299"/>
                      </a:lnTo>
                      <a:lnTo>
                        <a:pt x="39" y="1283"/>
                      </a:lnTo>
                      <a:lnTo>
                        <a:pt x="39" y="1268"/>
                      </a:lnTo>
                      <a:lnTo>
                        <a:pt x="55" y="1252"/>
                      </a:lnTo>
                      <a:lnTo>
                        <a:pt x="55" y="1244"/>
                      </a:lnTo>
                      <a:lnTo>
                        <a:pt x="63" y="1236"/>
                      </a:lnTo>
                      <a:lnTo>
                        <a:pt x="63" y="1228"/>
                      </a:lnTo>
                      <a:lnTo>
                        <a:pt x="79" y="1213"/>
                      </a:lnTo>
                      <a:lnTo>
                        <a:pt x="79" y="1197"/>
                      </a:lnTo>
                      <a:lnTo>
                        <a:pt x="86" y="1189"/>
                      </a:lnTo>
                      <a:lnTo>
                        <a:pt x="102" y="1174"/>
                      </a:lnTo>
                      <a:lnTo>
                        <a:pt x="102" y="1158"/>
                      </a:lnTo>
                      <a:lnTo>
                        <a:pt x="110" y="1150"/>
                      </a:lnTo>
                      <a:lnTo>
                        <a:pt x="126" y="1135"/>
                      </a:lnTo>
                      <a:lnTo>
                        <a:pt x="126" y="1119"/>
                      </a:lnTo>
                      <a:lnTo>
                        <a:pt x="133" y="1111"/>
                      </a:lnTo>
                      <a:lnTo>
                        <a:pt x="149" y="1095"/>
                      </a:lnTo>
                      <a:lnTo>
                        <a:pt x="149" y="1088"/>
                      </a:lnTo>
                      <a:lnTo>
                        <a:pt x="165" y="1072"/>
                      </a:lnTo>
                      <a:lnTo>
                        <a:pt x="165" y="1064"/>
                      </a:lnTo>
                      <a:lnTo>
                        <a:pt x="180" y="1049"/>
                      </a:lnTo>
                      <a:lnTo>
                        <a:pt x="180" y="1033"/>
                      </a:lnTo>
                      <a:lnTo>
                        <a:pt x="188" y="1025"/>
                      </a:lnTo>
                      <a:lnTo>
                        <a:pt x="204" y="1009"/>
                      </a:lnTo>
                      <a:lnTo>
                        <a:pt x="204" y="1002"/>
                      </a:lnTo>
                      <a:lnTo>
                        <a:pt x="219" y="986"/>
                      </a:lnTo>
                      <a:lnTo>
                        <a:pt x="219" y="978"/>
                      </a:lnTo>
                      <a:lnTo>
                        <a:pt x="235" y="963"/>
                      </a:lnTo>
                      <a:lnTo>
                        <a:pt x="235" y="955"/>
                      </a:lnTo>
                      <a:lnTo>
                        <a:pt x="251" y="939"/>
                      </a:lnTo>
                      <a:lnTo>
                        <a:pt x="251" y="931"/>
                      </a:lnTo>
                      <a:lnTo>
                        <a:pt x="266" y="916"/>
                      </a:lnTo>
                      <a:lnTo>
                        <a:pt x="266" y="908"/>
                      </a:lnTo>
                      <a:lnTo>
                        <a:pt x="282" y="892"/>
                      </a:lnTo>
                      <a:lnTo>
                        <a:pt x="282" y="884"/>
                      </a:lnTo>
                      <a:lnTo>
                        <a:pt x="298" y="869"/>
                      </a:lnTo>
                      <a:lnTo>
                        <a:pt x="298" y="861"/>
                      </a:lnTo>
                      <a:lnTo>
                        <a:pt x="313" y="845"/>
                      </a:lnTo>
                      <a:lnTo>
                        <a:pt x="313" y="837"/>
                      </a:lnTo>
                      <a:lnTo>
                        <a:pt x="321" y="830"/>
                      </a:lnTo>
                      <a:lnTo>
                        <a:pt x="337" y="814"/>
                      </a:lnTo>
                      <a:lnTo>
                        <a:pt x="337" y="806"/>
                      </a:lnTo>
                      <a:lnTo>
                        <a:pt x="352" y="790"/>
                      </a:lnTo>
                      <a:lnTo>
                        <a:pt x="352" y="783"/>
                      </a:lnTo>
                      <a:lnTo>
                        <a:pt x="368" y="767"/>
                      </a:lnTo>
                      <a:lnTo>
                        <a:pt x="368" y="759"/>
                      </a:lnTo>
                      <a:lnTo>
                        <a:pt x="384" y="744"/>
                      </a:lnTo>
                      <a:lnTo>
                        <a:pt x="384" y="736"/>
                      </a:lnTo>
                      <a:lnTo>
                        <a:pt x="399" y="720"/>
                      </a:lnTo>
                      <a:lnTo>
                        <a:pt x="399" y="712"/>
                      </a:lnTo>
                      <a:lnTo>
                        <a:pt x="407" y="704"/>
                      </a:lnTo>
                      <a:lnTo>
                        <a:pt x="423" y="689"/>
                      </a:lnTo>
                      <a:lnTo>
                        <a:pt x="423" y="681"/>
                      </a:lnTo>
                      <a:lnTo>
                        <a:pt x="438" y="665"/>
                      </a:lnTo>
                      <a:lnTo>
                        <a:pt x="438" y="657"/>
                      </a:lnTo>
                      <a:lnTo>
                        <a:pt x="454" y="642"/>
                      </a:lnTo>
                      <a:lnTo>
                        <a:pt x="454" y="634"/>
                      </a:lnTo>
                      <a:lnTo>
                        <a:pt x="462" y="626"/>
                      </a:lnTo>
                      <a:lnTo>
                        <a:pt x="478" y="611"/>
                      </a:lnTo>
                      <a:lnTo>
                        <a:pt x="478" y="603"/>
                      </a:lnTo>
                      <a:lnTo>
                        <a:pt x="485" y="595"/>
                      </a:lnTo>
                      <a:lnTo>
                        <a:pt x="501" y="579"/>
                      </a:lnTo>
                      <a:lnTo>
                        <a:pt x="501" y="571"/>
                      </a:lnTo>
                      <a:lnTo>
                        <a:pt x="517" y="556"/>
                      </a:lnTo>
                      <a:lnTo>
                        <a:pt x="517" y="548"/>
                      </a:lnTo>
                      <a:lnTo>
                        <a:pt x="524" y="540"/>
                      </a:lnTo>
                      <a:lnTo>
                        <a:pt x="540" y="525"/>
                      </a:lnTo>
                      <a:lnTo>
                        <a:pt x="540" y="517"/>
                      </a:lnTo>
                      <a:lnTo>
                        <a:pt x="556" y="501"/>
                      </a:lnTo>
                      <a:lnTo>
                        <a:pt x="556" y="493"/>
                      </a:lnTo>
                      <a:lnTo>
                        <a:pt x="564" y="485"/>
                      </a:lnTo>
                      <a:lnTo>
                        <a:pt x="579" y="470"/>
                      </a:lnTo>
                      <a:lnTo>
                        <a:pt x="579" y="462"/>
                      </a:lnTo>
                      <a:lnTo>
                        <a:pt x="587" y="454"/>
                      </a:lnTo>
                      <a:lnTo>
                        <a:pt x="603" y="438"/>
                      </a:lnTo>
                      <a:lnTo>
                        <a:pt x="603" y="431"/>
                      </a:lnTo>
                      <a:lnTo>
                        <a:pt x="611" y="423"/>
                      </a:lnTo>
                      <a:lnTo>
                        <a:pt x="626" y="407"/>
                      </a:lnTo>
                      <a:lnTo>
                        <a:pt x="626" y="399"/>
                      </a:lnTo>
                      <a:lnTo>
                        <a:pt x="634" y="392"/>
                      </a:lnTo>
                      <a:lnTo>
                        <a:pt x="650" y="376"/>
                      </a:lnTo>
                      <a:lnTo>
                        <a:pt x="650" y="368"/>
                      </a:lnTo>
                      <a:lnTo>
                        <a:pt x="657" y="360"/>
                      </a:lnTo>
                      <a:lnTo>
                        <a:pt x="673" y="345"/>
                      </a:lnTo>
                      <a:lnTo>
                        <a:pt x="673" y="337"/>
                      </a:lnTo>
                      <a:lnTo>
                        <a:pt x="681" y="329"/>
                      </a:lnTo>
                      <a:lnTo>
                        <a:pt x="689" y="321"/>
                      </a:lnTo>
                      <a:lnTo>
                        <a:pt x="697" y="313"/>
                      </a:lnTo>
                      <a:lnTo>
                        <a:pt x="712" y="298"/>
                      </a:lnTo>
                      <a:lnTo>
                        <a:pt x="712" y="290"/>
                      </a:lnTo>
                      <a:lnTo>
                        <a:pt x="720" y="282"/>
                      </a:lnTo>
                      <a:lnTo>
                        <a:pt x="728" y="274"/>
                      </a:lnTo>
                      <a:lnTo>
                        <a:pt x="743" y="259"/>
                      </a:lnTo>
                      <a:lnTo>
                        <a:pt x="743" y="251"/>
                      </a:lnTo>
                      <a:lnTo>
                        <a:pt x="751" y="243"/>
                      </a:lnTo>
                      <a:lnTo>
                        <a:pt x="759" y="235"/>
                      </a:lnTo>
                      <a:lnTo>
                        <a:pt x="775" y="219"/>
                      </a:lnTo>
                      <a:lnTo>
                        <a:pt x="775" y="212"/>
                      </a:lnTo>
                      <a:lnTo>
                        <a:pt x="783" y="204"/>
                      </a:lnTo>
                      <a:lnTo>
                        <a:pt x="790" y="196"/>
                      </a:lnTo>
                      <a:lnTo>
                        <a:pt x="798" y="188"/>
                      </a:lnTo>
                      <a:lnTo>
                        <a:pt x="806" y="180"/>
                      </a:lnTo>
                      <a:lnTo>
                        <a:pt x="822" y="165"/>
                      </a:lnTo>
                      <a:lnTo>
                        <a:pt x="822" y="157"/>
                      </a:lnTo>
                      <a:lnTo>
                        <a:pt x="830" y="149"/>
                      </a:lnTo>
                      <a:lnTo>
                        <a:pt x="837" y="141"/>
                      </a:lnTo>
                      <a:lnTo>
                        <a:pt x="845" y="133"/>
                      </a:lnTo>
                      <a:lnTo>
                        <a:pt x="853" y="126"/>
                      </a:lnTo>
                      <a:lnTo>
                        <a:pt x="861" y="118"/>
                      </a:lnTo>
                      <a:lnTo>
                        <a:pt x="869" y="110"/>
                      </a:lnTo>
                      <a:lnTo>
                        <a:pt x="884" y="94"/>
                      </a:lnTo>
                      <a:lnTo>
                        <a:pt x="884" y="87"/>
                      </a:lnTo>
                      <a:lnTo>
                        <a:pt x="892" y="79"/>
                      </a:lnTo>
                      <a:lnTo>
                        <a:pt x="900" y="71"/>
                      </a:lnTo>
                      <a:lnTo>
                        <a:pt x="908" y="63"/>
                      </a:lnTo>
                      <a:lnTo>
                        <a:pt x="916" y="55"/>
                      </a:lnTo>
                      <a:lnTo>
                        <a:pt x="923" y="47"/>
                      </a:lnTo>
                      <a:lnTo>
                        <a:pt x="931" y="40"/>
                      </a:lnTo>
                      <a:lnTo>
                        <a:pt x="939" y="32"/>
                      </a:lnTo>
                      <a:lnTo>
                        <a:pt x="947" y="24"/>
                      </a:lnTo>
                      <a:lnTo>
                        <a:pt x="955" y="16"/>
                      </a:lnTo>
                      <a:lnTo>
                        <a:pt x="963" y="8"/>
                      </a:lnTo>
                      <a:lnTo>
                        <a:pt x="970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37" name="Freeform 201"/>
                <p:cNvSpPr>
                  <a:spLocks/>
                </p:cNvSpPr>
                <p:nvPr/>
              </p:nvSpPr>
              <p:spPr bwMode="auto">
                <a:xfrm>
                  <a:off x="2089" y="1695"/>
                  <a:ext cx="994" cy="789"/>
                </a:xfrm>
                <a:custGeom>
                  <a:avLst/>
                  <a:gdLst>
                    <a:gd name="T0" fmla="*/ 16 w 994"/>
                    <a:gd name="T1" fmla="*/ 774 h 789"/>
                    <a:gd name="T2" fmla="*/ 39 w 994"/>
                    <a:gd name="T3" fmla="*/ 750 h 789"/>
                    <a:gd name="T4" fmla="*/ 63 w 994"/>
                    <a:gd name="T5" fmla="*/ 727 h 789"/>
                    <a:gd name="T6" fmla="*/ 86 w 994"/>
                    <a:gd name="T7" fmla="*/ 711 h 789"/>
                    <a:gd name="T8" fmla="*/ 110 w 994"/>
                    <a:gd name="T9" fmla="*/ 688 h 789"/>
                    <a:gd name="T10" fmla="*/ 133 w 994"/>
                    <a:gd name="T11" fmla="*/ 664 h 789"/>
                    <a:gd name="T12" fmla="*/ 157 w 994"/>
                    <a:gd name="T13" fmla="*/ 649 h 789"/>
                    <a:gd name="T14" fmla="*/ 180 w 994"/>
                    <a:gd name="T15" fmla="*/ 625 h 789"/>
                    <a:gd name="T16" fmla="*/ 204 w 994"/>
                    <a:gd name="T17" fmla="*/ 602 h 789"/>
                    <a:gd name="T18" fmla="*/ 227 w 994"/>
                    <a:gd name="T19" fmla="*/ 586 h 789"/>
                    <a:gd name="T20" fmla="*/ 251 w 994"/>
                    <a:gd name="T21" fmla="*/ 563 h 789"/>
                    <a:gd name="T22" fmla="*/ 274 w 994"/>
                    <a:gd name="T23" fmla="*/ 547 h 789"/>
                    <a:gd name="T24" fmla="*/ 298 w 994"/>
                    <a:gd name="T25" fmla="*/ 524 h 789"/>
                    <a:gd name="T26" fmla="*/ 321 w 994"/>
                    <a:gd name="T27" fmla="*/ 508 h 789"/>
                    <a:gd name="T28" fmla="*/ 345 w 994"/>
                    <a:gd name="T29" fmla="*/ 492 h 789"/>
                    <a:gd name="T30" fmla="*/ 368 w 994"/>
                    <a:gd name="T31" fmla="*/ 469 h 789"/>
                    <a:gd name="T32" fmla="*/ 391 w 994"/>
                    <a:gd name="T33" fmla="*/ 453 h 789"/>
                    <a:gd name="T34" fmla="*/ 415 w 994"/>
                    <a:gd name="T35" fmla="*/ 430 h 789"/>
                    <a:gd name="T36" fmla="*/ 438 w 994"/>
                    <a:gd name="T37" fmla="*/ 414 h 789"/>
                    <a:gd name="T38" fmla="*/ 462 w 994"/>
                    <a:gd name="T39" fmla="*/ 398 h 789"/>
                    <a:gd name="T40" fmla="*/ 485 w 994"/>
                    <a:gd name="T41" fmla="*/ 375 h 789"/>
                    <a:gd name="T42" fmla="*/ 509 w 994"/>
                    <a:gd name="T43" fmla="*/ 359 h 789"/>
                    <a:gd name="T44" fmla="*/ 532 w 994"/>
                    <a:gd name="T45" fmla="*/ 344 h 789"/>
                    <a:gd name="T46" fmla="*/ 556 w 994"/>
                    <a:gd name="T47" fmla="*/ 328 h 789"/>
                    <a:gd name="T48" fmla="*/ 579 w 994"/>
                    <a:gd name="T49" fmla="*/ 305 h 789"/>
                    <a:gd name="T50" fmla="*/ 603 w 994"/>
                    <a:gd name="T51" fmla="*/ 289 h 789"/>
                    <a:gd name="T52" fmla="*/ 626 w 994"/>
                    <a:gd name="T53" fmla="*/ 273 h 789"/>
                    <a:gd name="T54" fmla="*/ 650 w 994"/>
                    <a:gd name="T55" fmla="*/ 250 h 789"/>
                    <a:gd name="T56" fmla="*/ 673 w 994"/>
                    <a:gd name="T57" fmla="*/ 234 h 789"/>
                    <a:gd name="T58" fmla="*/ 697 w 994"/>
                    <a:gd name="T59" fmla="*/ 219 h 789"/>
                    <a:gd name="T60" fmla="*/ 720 w 994"/>
                    <a:gd name="T61" fmla="*/ 203 h 789"/>
                    <a:gd name="T62" fmla="*/ 743 w 994"/>
                    <a:gd name="T63" fmla="*/ 179 h 789"/>
                    <a:gd name="T64" fmla="*/ 767 w 994"/>
                    <a:gd name="T65" fmla="*/ 164 h 789"/>
                    <a:gd name="T66" fmla="*/ 790 w 994"/>
                    <a:gd name="T67" fmla="*/ 148 h 789"/>
                    <a:gd name="T68" fmla="*/ 814 w 994"/>
                    <a:gd name="T69" fmla="*/ 132 h 789"/>
                    <a:gd name="T70" fmla="*/ 837 w 994"/>
                    <a:gd name="T71" fmla="*/ 109 h 789"/>
                    <a:gd name="T72" fmla="*/ 861 w 994"/>
                    <a:gd name="T73" fmla="*/ 93 h 789"/>
                    <a:gd name="T74" fmla="*/ 884 w 994"/>
                    <a:gd name="T75" fmla="*/ 78 h 789"/>
                    <a:gd name="T76" fmla="*/ 908 w 994"/>
                    <a:gd name="T77" fmla="*/ 62 h 789"/>
                    <a:gd name="T78" fmla="*/ 931 w 994"/>
                    <a:gd name="T79" fmla="*/ 46 h 789"/>
                    <a:gd name="T80" fmla="*/ 955 w 994"/>
                    <a:gd name="T81" fmla="*/ 23 h 789"/>
                    <a:gd name="T82" fmla="*/ 978 w 994"/>
                    <a:gd name="T83" fmla="*/ 7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94" h="789">
                      <a:moveTo>
                        <a:pt x="0" y="789"/>
                      </a:moveTo>
                      <a:lnTo>
                        <a:pt x="8" y="782"/>
                      </a:lnTo>
                      <a:lnTo>
                        <a:pt x="16" y="774"/>
                      </a:lnTo>
                      <a:lnTo>
                        <a:pt x="24" y="766"/>
                      </a:lnTo>
                      <a:lnTo>
                        <a:pt x="32" y="758"/>
                      </a:lnTo>
                      <a:lnTo>
                        <a:pt x="39" y="750"/>
                      </a:lnTo>
                      <a:lnTo>
                        <a:pt x="47" y="743"/>
                      </a:lnTo>
                      <a:lnTo>
                        <a:pt x="55" y="735"/>
                      </a:lnTo>
                      <a:lnTo>
                        <a:pt x="63" y="727"/>
                      </a:lnTo>
                      <a:lnTo>
                        <a:pt x="71" y="719"/>
                      </a:lnTo>
                      <a:lnTo>
                        <a:pt x="79" y="719"/>
                      </a:lnTo>
                      <a:lnTo>
                        <a:pt x="86" y="711"/>
                      </a:lnTo>
                      <a:lnTo>
                        <a:pt x="94" y="703"/>
                      </a:lnTo>
                      <a:lnTo>
                        <a:pt x="102" y="696"/>
                      </a:lnTo>
                      <a:lnTo>
                        <a:pt x="110" y="688"/>
                      </a:lnTo>
                      <a:lnTo>
                        <a:pt x="118" y="680"/>
                      </a:lnTo>
                      <a:lnTo>
                        <a:pt x="125" y="672"/>
                      </a:lnTo>
                      <a:lnTo>
                        <a:pt x="133" y="664"/>
                      </a:lnTo>
                      <a:lnTo>
                        <a:pt x="141" y="657"/>
                      </a:lnTo>
                      <a:lnTo>
                        <a:pt x="149" y="649"/>
                      </a:lnTo>
                      <a:lnTo>
                        <a:pt x="157" y="649"/>
                      </a:lnTo>
                      <a:lnTo>
                        <a:pt x="165" y="641"/>
                      </a:lnTo>
                      <a:lnTo>
                        <a:pt x="172" y="633"/>
                      </a:lnTo>
                      <a:lnTo>
                        <a:pt x="180" y="625"/>
                      </a:lnTo>
                      <a:lnTo>
                        <a:pt x="188" y="617"/>
                      </a:lnTo>
                      <a:lnTo>
                        <a:pt x="196" y="610"/>
                      </a:lnTo>
                      <a:lnTo>
                        <a:pt x="204" y="602"/>
                      </a:lnTo>
                      <a:lnTo>
                        <a:pt x="212" y="602"/>
                      </a:lnTo>
                      <a:lnTo>
                        <a:pt x="219" y="594"/>
                      </a:lnTo>
                      <a:lnTo>
                        <a:pt x="227" y="586"/>
                      </a:lnTo>
                      <a:lnTo>
                        <a:pt x="235" y="578"/>
                      </a:lnTo>
                      <a:lnTo>
                        <a:pt x="243" y="570"/>
                      </a:lnTo>
                      <a:lnTo>
                        <a:pt x="251" y="563"/>
                      </a:lnTo>
                      <a:lnTo>
                        <a:pt x="258" y="563"/>
                      </a:lnTo>
                      <a:lnTo>
                        <a:pt x="266" y="555"/>
                      </a:lnTo>
                      <a:lnTo>
                        <a:pt x="274" y="547"/>
                      </a:lnTo>
                      <a:lnTo>
                        <a:pt x="282" y="539"/>
                      </a:lnTo>
                      <a:lnTo>
                        <a:pt x="290" y="531"/>
                      </a:lnTo>
                      <a:lnTo>
                        <a:pt x="298" y="524"/>
                      </a:lnTo>
                      <a:lnTo>
                        <a:pt x="305" y="524"/>
                      </a:lnTo>
                      <a:lnTo>
                        <a:pt x="313" y="516"/>
                      </a:lnTo>
                      <a:lnTo>
                        <a:pt x="321" y="508"/>
                      </a:lnTo>
                      <a:lnTo>
                        <a:pt x="329" y="500"/>
                      </a:lnTo>
                      <a:lnTo>
                        <a:pt x="337" y="492"/>
                      </a:lnTo>
                      <a:lnTo>
                        <a:pt x="345" y="492"/>
                      </a:lnTo>
                      <a:lnTo>
                        <a:pt x="352" y="484"/>
                      </a:lnTo>
                      <a:lnTo>
                        <a:pt x="360" y="477"/>
                      </a:lnTo>
                      <a:lnTo>
                        <a:pt x="368" y="469"/>
                      </a:lnTo>
                      <a:lnTo>
                        <a:pt x="376" y="461"/>
                      </a:lnTo>
                      <a:lnTo>
                        <a:pt x="384" y="461"/>
                      </a:lnTo>
                      <a:lnTo>
                        <a:pt x="391" y="453"/>
                      </a:lnTo>
                      <a:lnTo>
                        <a:pt x="399" y="445"/>
                      </a:lnTo>
                      <a:lnTo>
                        <a:pt x="407" y="438"/>
                      </a:lnTo>
                      <a:lnTo>
                        <a:pt x="415" y="430"/>
                      </a:lnTo>
                      <a:lnTo>
                        <a:pt x="423" y="430"/>
                      </a:lnTo>
                      <a:lnTo>
                        <a:pt x="431" y="422"/>
                      </a:lnTo>
                      <a:lnTo>
                        <a:pt x="438" y="414"/>
                      </a:lnTo>
                      <a:lnTo>
                        <a:pt x="446" y="406"/>
                      </a:lnTo>
                      <a:lnTo>
                        <a:pt x="454" y="406"/>
                      </a:lnTo>
                      <a:lnTo>
                        <a:pt x="462" y="398"/>
                      </a:lnTo>
                      <a:lnTo>
                        <a:pt x="470" y="391"/>
                      </a:lnTo>
                      <a:lnTo>
                        <a:pt x="477" y="383"/>
                      </a:lnTo>
                      <a:lnTo>
                        <a:pt x="485" y="375"/>
                      </a:lnTo>
                      <a:lnTo>
                        <a:pt x="493" y="375"/>
                      </a:lnTo>
                      <a:lnTo>
                        <a:pt x="501" y="367"/>
                      </a:lnTo>
                      <a:lnTo>
                        <a:pt x="509" y="359"/>
                      </a:lnTo>
                      <a:lnTo>
                        <a:pt x="517" y="351"/>
                      </a:lnTo>
                      <a:lnTo>
                        <a:pt x="524" y="351"/>
                      </a:lnTo>
                      <a:lnTo>
                        <a:pt x="532" y="344"/>
                      </a:lnTo>
                      <a:lnTo>
                        <a:pt x="540" y="336"/>
                      </a:lnTo>
                      <a:lnTo>
                        <a:pt x="548" y="328"/>
                      </a:lnTo>
                      <a:lnTo>
                        <a:pt x="556" y="328"/>
                      </a:lnTo>
                      <a:lnTo>
                        <a:pt x="564" y="320"/>
                      </a:lnTo>
                      <a:lnTo>
                        <a:pt x="571" y="312"/>
                      </a:lnTo>
                      <a:lnTo>
                        <a:pt x="579" y="305"/>
                      </a:lnTo>
                      <a:lnTo>
                        <a:pt x="587" y="297"/>
                      </a:lnTo>
                      <a:lnTo>
                        <a:pt x="595" y="297"/>
                      </a:lnTo>
                      <a:lnTo>
                        <a:pt x="603" y="289"/>
                      </a:lnTo>
                      <a:lnTo>
                        <a:pt x="610" y="281"/>
                      </a:lnTo>
                      <a:lnTo>
                        <a:pt x="618" y="273"/>
                      </a:lnTo>
                      <a:lnTo>
                        <a:pt x="626" y="273"/>
                      </a:lnTo>
                      <a:lnTo>
                        <a:pt x="634" y="265"/>
                      </a:lnTo>
                      <a:lnTo>
                        <a:pt x="642" y="258"/>
                      </a:lnTo>
                      <a:lnTo>
                        <a:pt x="650" y="250"/>
                      </a:lnTo>
                      <a:lnTo>
                        <a:pt x="657" y="250"/>
                      </a:lnTo>
                      <a:lnTo>
                        <a:pt x="665" y="242"/>
                      </a:lnTo>
                      <a:lnTo>
                        <a:pt x="673" y="234"/>
                      </a:lnTo>
                      <a:lnTo>
                        <a:pt x="681" y="226"/>
                      </a:lnTo>
                      <a:lnTo>
                        <a:pt x="689" y="226"/>
                      </a:lnTo>
                      <a:lnTo>
                        <a:pt x="697" y="219"/>
                      </a:lnTo>
                      <a:lnTo>
                        <a:pt x="704" y="211"/>
                      </a:lnTo>
                      <a:lnTo>
                        <a:pt x="712" y="203"/>
                      </a:lnTo>
                      <a:lnTo>
                        <a:pt x="720" y="203"/>
                      </a:lnTo>
                      <a:lnTo>
                        <a:pt x="728" y="195"/>
                      </a:lnTo>
                      <a:lnTo>
                        <a:pt x="736" y="187"/>
                      </a:lnTo>
                      <a:lnTo>
                        <a:pt x="743" y="179"/>
                      </a:lnTo>
                      <a:lnTo>
                        <a:pt x="751" y="179"/>
                      </a:lnTo>
                      <a:lnTo>
                        <a:pt x="759" y="172"/>
                      </a:lnTo>
                      <a:lnTo>
                        <a:pt x="767" y="164"/>
                      </a:lnTo>
                      <a:lnTo>
                        <a:pt x="775" y="156"/>
                      </a:lnTo>
                      <a:lnTo>
                        <a:pt x="783" y="156"/>
                      </a:lnTo>
                      <a:lnTo>
                        <a:pt x="790" y="148"/>
                      </a:lnTo>
                      <a:lnTo>
                        <a:pt x="798" y="140"/>
                      </a:lnTo>
                      <a:lnTo>
                        <a:pt x="806" y="132"/>
                      </a:lnTo>
                      <a:lnTo>
                        <a:pt x="814" y="132"/>
                      </a:lnTo>
                      <a:lnTo>
                        <a:pt x="822" y="125"/>
                      </a:lnTo>
                      <a:lnTo>
                        <a:pt x="829" y="117"/>
                      </a:lnTo>
                      <a:lnTo>
                        <a:pt x="837" y="109"/>
                      </a:lnTo>
                      <a:lnTo>
                        <a:pt x="845" y="109"/>
                      </a:lnTo>
                      <a:lnTo>
                        <a:pt x="853" y="101"/>
                      </a:lnTo>
                      <a:lnTo>
                        <a:pt x="861" y="93"/>
                      </a:lnTo>
                      <a:lnTo>
                        <a:pt x="869" y="86"/>
                      </a:lnTo>
                      <a:lnTo>
                        <a:pt x="876" y="86"/>
                      </a:lnTo>
                      <a:lnTo>
                        <a:pt x="884" y="78"/>
                      </a:lnTo>
                      <a:lnTo>
                        <a:pt x="892" y="70"/>
                      </a:lnTo>
                      <a:lnTo>
                        <a:pt x="900" y="62"/>
                      </a:lnTo>
                      <a:lnTo>
                        <a:pt x="908" y="62"/>
                      </a:lnTo>
                      <a:lnTo>
                        <a:pt x="916" y="54"/>
                      </a:lnTo>
                      <a:lnTo>
                        <a:pt x="923" y="46"/>
                      </a:lnTo>
                      <a:lnTo>
                        <a:pt x="931" y="46"/>
                      </a:lnTo>
                      <a:lnTo>
                        <a:pt x="939" y="39"/>
                      </a:lnTo>
                      <a:lnTo>
                        <a:pt x="947" y="31"/>
                      </a:lnTo>
                      <a:lnTo>
                        <a:pt x="955" y="23"/>
                      </a:lnTo>
                      <a:lnTo>
                        <a:pt x="962" y="23"/>
                      </a:lnTo>
                      <a:lnTo>
                        <a:pt x="970" y="15"/>
                      </a:lnTo>
                      <a:lnTo>
                        <a:pt x="978" y="7"/>
                      </a:lnTo>
                      <a:lnTo>
                        <a:pt x="986" y="0"/>
                      </a:lnTo>
                      <a:lnTo>
                        <a:pt x="994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38" name="Freeform 202"/>
                <p:cNvSpPr>
                  <a:spLocks/>
                </p:cNvSpPr>
                <p:nvPr/>
              </p:nvSpPr>
              <p:spPr bwMode="auto">
                <a:xfrm>
                  <a:off x="3083" y="1053"/>
                  <a:ext cx="978" cy="642"/>
                </a:xfrm>
                <a:custGeom>
                  <a:avLst/>
                  <a:gdLst>
                    <a:gd name="T0" fmla="*/ 15 w 978"/>
                    <a:gd name="T1" fmla="*/ 626 h 642"/>
                    <a:gd name="T2" fmla="*/ 39 w 978"/>
                    <a:gd name="T3" fmla="*/ 610 h 642"/>
                    <a:gd name="T4" fmla="*/ 62 w 978"/>
                    <a:gd name="T5" fmla="*/ 595 h 642"/>
                    <a:gd name="T6" fmla="*/ 86 w 978"/>
                    <a:gd name="T7" fmla="*/ 579 h 642"/>
                    <a:gd name="T8" fmla="*/ 109 w 978"/>
                    <a:gd name="T9" fmla="*/ 555 h 642"/>
                    <a:gd name="T10" fmla="*/ 133 w 978"/>
                    <a:gd name="T11" fmla="*/ 540 h 642"/>
                    <a:gd name="T12" fmla="*/ 156 w 978"/>
                    <a:gd name="T13" fmla="*/ 524 h 642"/>
                    <a:gd name="T14" fmla="*/ 180 w 978"/>
                    <a:gd name="T15" fmla="*/ 509 h 642"/>
                    <a:gd name="T16" fmla="*/ 203 w 978"/>
                    <a:gd name="T17" fmla="*/ 493 h 642"/>
                    <a:gd name="T18" fmla="*/ 227 w 978"/>
                    <a:gd name="T19" fmla="*/ 477 h 642"/>
                    <a:gd name="T20" fmla="*/ 250 w 978"/>
                    <a:gd name="T21" fmla="*/ 462 h 642"/>
                    <a:gd name="T22" fmla="*/ 274 w 978"/>
                    <a:gd name="T23" fmla="*/ 446 h 642"/>
                    <a:gd name="T24" fmla="*/ 297 w 978"/>
                    <a:gd name="T25" fmla="*/ 423 h 642"/>
                    <a:gd name="T26" fmla="*/ 320 w 978"/>
                    <a:gd name="T27" fmla="*/ 407 h 642"/>
                    <a:gd name="T28" fmla="*/ 344 w 978"/>
                    <a:gd name="T29" fmla="*/ 391 h 642"/>
                    <a:gd name="T30" fmla="*/ 367 w 978"/>
                    <a:gd name="T31" fmla="*/ 376 h 642"/>
                    <a:gd name="T32" fmla="*/ 391 w 978"/>
                    <a:gd name="T33" fmla="*/ 360 h 642"/>
                    <a:gd name="T34" fmla="*/ 414 w 978"/>
                    <a:gd name="T35" fmla="*/ 344 h 642"/>
                    <a:gd name="T36" fmla="*/ 438 w 978"/>
                    <a:gd name="T37" fmla="*/ 329 h 642"/>
                    <a:gd name="T38" fmla="*/ 461 w 978"/>
                    <a:gd name="T39" fmla="*/ 313 h 642"/>
                    <a:gd name="T40" fmla="*/ 485 w 978"/>
                    <a:gd name="T41" fmla="*/ 297 h 642"/>
                    <a:gd name="T42" fmla="*/ 508 w 978"/>
                    <a:gd name="T43" fmla="*/ 282 h 642"/>
                    <a:gd name="T44" fmla="*/ 532 w 978"/>
                    <a:gd name="T45" fmla="*/ 266 h 642"/>
                    <a:gd name="T46" fmla="*/ 555 w 978"/>
                    <a:gd name="T47" fmla="*/ 250 h 642"/>
                    <a:gd name="T48" fmla="*/ 579 w 978"/>
                    <a:gd name="T49" fmla="*/ 235 h 642"/>
                    <a:gd name="T50" fmla="*/ 602 w 978"/>
                    <a:gd name="T51" fmla="*/ 219 h 642"/>
                    <a:gd name="T52" fmla="*/ 618 w 978"/>
                    <a:gd name="T53" fmla="*/ 305 h 642"/>
                    <a:gd name="T54" fmla="*/ 633 w 978"/>
                    <a:gd name="T55" fmla="*/ 204 h 642"/>
                    <a:gd name="T56" fmla="*/ 657 w 978"/>
                    <a:gd name="T57" fmla="*/ 188 h 642"/>
                    <a:gd name="T58" fmla="*/ 680 w 978"/>
                    <a:gd name="T59" fmla="*/ 172 h 642"/>
                    <a:gd name="T60" fmla="*/ 704 w 978"/>
                    <a:gd name="T61" fmla="*/ 157 h 642"/>
                    <a:gd name="T62" fmla="*/ 727 w 978"/>
                    <a:gd name="T63" fmla="*/ 141 h 642"/>
                    <a:gd name="T64" fmla="*/ 751 w 978"/>
                    <a:gd name="T65" fmla="*/ 133 h 642"/>
                    <a:gd name="T66" fmla="*/ 774 w 978"/>
                    <a:gd name="T67" fmla="*/ 117 h 642"/>
                    <a:gd name="T68" fmla="*/ 798 w 978"/>
                    <a:gd name="T69" fmla="*/ 102 h 642"/>
                    <a:gd name="T70" fmla="*/ 821 w 978"/>
                    <a:gd name="T71" fmla="*/ 86 h 642"/>
                    <a:gd name="T72" fmla="*/ 845 w 978"/>
                    <a:gd name="T73" fmla="*/ 78 h 642"/>
                    <a:gd name="T74" fmla="*/ 868 w 978"/>
                    <a:gd name="T75" fmla="*/ 63 h 642"/>
                    <a:gd name="T76" fmla="*/ 892 w 978"/>
                    <a:gd name="T77" fmla="*/ 47 h 642"/>
                    <a:gd name="T78" fmla="*/ 915 w 978"/>
                    <a:gd name="T79" fmla="*/ 39 h 642"/>
                    <a:gd name="T80" fmla="*/ 938 w 978"/>
                    <a:gd name="T81" fmla="*/ 24 h 642"/>
                    <a:gd name="T82" fmla="*/ 962 w 978"/>
                    <a:gd name="T83" fmla="*/ 8 h 6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78" h="642">
                      <a:moveTo>
                        <a:pt x="0" y="642"/>
                      </a:moveTo>
                      <a:lnTo>
                        <a:pt x="8" y="634"/>
                      </a:lnTo>
                      <a:lnTo>
                        <a:pt x="15" y="626"/>
                      </a:lnTo>
                      <a:lnTo>
                        <a:pt x="23" y="618"/>
                      </a:lnTo>
                      <a:lnTo>
                        <a:pt x="31" y="618"/>
                      </a:lnTo>
                      <a:lnTo>
                        <a:pt x="39" y="610"/>
                      </a:lnTo>
                      <a:lnTo>
                        <a:pt x="47" y="602"/>
                      </a:lnTo>
                      <a:lnTo>
                        <a:pt x="55" y="602"/>
                      </a:lnTo>
                      <a:lnTo>
                        <a:pt x="62" y="595"/>
                      </a:lnTo>
                      <a:lnTo>
                        <a:pt x="70" y="587"/>
                      </a:lnTo>
                      <a:lnTo>
                        <a:pt x="78" y="579"/>
                      </a:lnTo>
                      <a:lnTo>
                        <a:pt x="86" y="579"/>
                      </a:lnTo>
                      <a:lnTo>
                        <a:pt x="94" y="571"/>
                      </a:lnTo>
                      <a:lnTo>
                        <a:pt x="101" y="563"/>
                      </a:lnTo>
                      <a:lnTo>
                        <a:pt x="109" y="555"/>
                      </a:lnTo>
                      <a:lnTo>
                        <a:pt x="117" y="555"/>
                      </a:lnTo>
                      <a:lnTo>
                        <a:pt x="125" y="548"/>
                      </a:lnTo>
                      <a:lnTo>
                        <a:pt x="133" y="540"/>
                      </a:lnTo>
                      <a:lnTo>
                        <a:pt x="141" y="540"/>
                      </a:lnTo>
                      <a:lnTo>
                        <a:pt x="148" y="532"/>
                      </a:lnTo>
                      <a:lnTo>
                        <a:pt x="156" y="524"/>
                      </a:lnTo>
                      <a:lnTo>
                        <a:pt x="164" y="524"/>
                      </a:lnTo>
                      <a:lnTo>
                        <a:pt x="172" y="516"/>
                      </a:lnTo>
                      <a:lnTo>
                        <a:pt x="180" y="509"/>
                      </a:lnTo>
                      <a:lnTo>
                        <a:pt x="187" y="501"/>
                      </a:lnTo>
                      <a:lnTo>
                        <a:pt x="195" y="501"/>
                      </a:lnTo>
                      <a:lnTo>
                        <a:pt x="203" y="493"/>
                      </a:lnTo>
                      <a:lnTo>
                        <a:pt x="211" y="485"/>
                      </a:lnTo>
                      <a:lnTo>
                        <a:pt x="219" y="485"/>
                      </a:lnTo>
                      <a:lnTo>
                        <a:pt x="227" y="477"/>
                      </a:lnTo>
                      <a:lnTo>
                        <a:pt x="234" y="469"/>
                      </a:lnTo>
                      <a:lnTo>
                        <a:pt x="242" y="462"/>
                      </a:lnTo>
                      <a:lnTo>
                        <a:pt x="250" y="462"/>
                      </a:lnTo>
                      <a:lnTo>
                        <a:pt x="258" y="454"/>
                      </a:lnTo>
                      <a:lnTo>
                        <a:pt x="266" y="446"/>
                      </a:lnTo>
                      <a:lnTo>
                        <a:pt x="274" y="446"/>
                      </a:lnTo>
                      <a:lnTo>
                        <a:pt x="281" y="438"/>
                      </a:lnTo>
                      <a:lnTo>
                        <a:pt x="289" y="430"/>
                      </a:lnTo>
                      <a:lnTo>
                        <a:pt x="297" y="423"/>
                      </a:lnTo>
                      <a:lnTo>
                        <a:pt x="305" y="423"/>
                      </a:lnTo>
                      <a:lnTo>
                        <a:pt x="313" y="415"/>
                      </a:lnTo>
                      <a:lnTo>
                        <a:pt x="320" y="407"/>
                      </a:lnTo>
                      <a:lnTo>
                        <a:pt x="328" y="407"/>
                      </a:lnTo>
                      <a:lnTo>
                        <a:pt x="336" y="399"/>
                      </a:lnTo>
                      <a:lnTo>
                        <a:pt x="344" y="391"/>
                      </a:lnTo>
                      <a:lnTo>
                        <a:pt x="352" y="391"/>
                      </a:lnTo>
                      <a:lnTo>
                        <a:pt x="360" y="383"/>
                      </a:lnTo>
                      <a:lnTo>
                        <a:pt x="367" y="376"/>
                      </a:lnTo>
                      <a:lnTo>
                        <a:pt x="375" y="376"/>
                      </a:lnTo>
                      <a:lnTo>
                        <a:pt x="383" y="368"/>
                      </a:lnTo>
                      <a:lnTo>
                        <a:pt x="391" y="360"/>
                      </a:lnTo>
                      <a:lnTo>
                        <a:pt x="399" y="360"/>
                      </a:lnTo>
                      <a:lnTo>
                        <a:pt x="407" y="352"/>
                      </a:lnTo>
                      <a:lnTo>
                        <a:pt x="414" y="344"/>
                      </a:lnTo>
                      <a:lnTo>
                        <a:pt x="422" y="344"/>
                      </a:lnTo>
                      <a:lnTo>
                        <a:pt x="430" y="336"/>
                      </a:lnTo>
                      <a:lnTo>
                        <a:pt x="438" y="329"/>
                      </a:lnTo>
                      <a:lnTo>
                        <a:pt x="446" y="329"/>
                      </a:lnTo>
                      <a:lnTo>
                        <a:pt x="453" y="321"/>
                      </a:lnTo>
                      <a:lnTo>
                        <a:pt x="461" y="313"/>
                      </a:lnTo>
                      <a:lnTo>
                        <a:pt x="469" y="313"/>
                      </a:lnTo>
                      <a:lnTo>
                        <a:pt x="477" y="305"/>
                      </a:lnTo>
                      <a:lnTo>
                        <a:pt x="485" y="297"/>
                      </a:lnTo>
                      <a:lnTo>
                        <a:pt x="493" y="297"/>
                      </a:lnTo>
                      <a:lnTo>
                        <a:pt x="500" y="290"/>
                      </a:lnTo>
                      <a:lnTo>
                        <a:pt x="508" y="282"/>
                      </a:lnTo>
                      <a:lnTo>
                        <a:pt x="516" y="282"/>
                      </a:lnTo>
                      <a:lnTo>
                        <a:pt x="524" y="274"/>
                      </a:lnTo>
                      <a:lnTo>
                        <a:pt x="532" y="266"/>
                      </a:lnTo>
                      <a:lnTo>
                        <a:pt x="539" y="266"/>
                      </a:lnTo>
                      <a:lnTo>
                        <a:pt x="547" y="258"/>
                      </a:lnTo>
                      <a:lnTo>
                        <a:pt x="555" y="250"/>
                      </a:lnTo>
                      <a:lnTo>
                        <a:pt x="563" y="250"/>
                      </a:lnTo>
                      <a:lnTo>
                        <a:pt x="571" y="243"/>
                      </a:lnTo>
                      <a:lnTo>
                        <a:pt x="579" y="235"/>
                      </a:lnTo>
                      <a:lnTo>
                        <a:pt x="586" y="235"/>
                      </a:lnTo>
                      <a:lnTo>
                        <a:pt x="594" y="227"/>
                      </a:lnTo>
                      <a:lnTo>
                        <a:pt x="602" y="219"/>
                      </a:lnTo>
                      <a:lnTo>
                        <a:pt x="610" y="227"/>
                      </a:lnTo>
                      <a:lnTo>
                        <a:pt x="610" y="258"/>
                      </a:lnTo>
                      <a:lnTo>
                        <a:pt x="618" y="305"/>
                      </a:lnTo>
                      <a:lnTo>
                        <a:pt x="618" y="211"/>
                      </a:lnTo>
                      <a:lnTo>
                        <a:pt x="626" y="204"/>
                      </a:lnTo>
                      <a:lnTo>
                        <a:pt x="633" y="204"/>
                      </a:lnTo>
                      <a:lnTo>
                        <a:pt x="641" y="196"/>
                      </a:lnTo>
                      <a:lnTo>
                        <a:pt x="649" y="196"/>
                      </a:lnTo>
                      <a:lnTo>
                        <a:pt x="657" y="188"/>
                      </a:lnTo>
                      <a:lnTo>
                        <a:pt x="665" y="180"/>
                      </a:lnTo>
                      <a:lnTo>
                        <a:pt x="672" y="180"/>
                      </a:lnTo>
                      <a:lnTo>
                        <a:pt x="680" y="172"/>
                      </a:lnTo>
                      <a:lnTo>
                        <a:pt x="688" y="172"/>
                      </a:lnTo>
                      <a:lnTo>
                        <a:pt x="696" y="164"/>
                      </a:lnTo>
                      <a:lnTo>
                        <a:pt x="704" y="157"/>
                      </a:lnTo>
                      <a:lnTo>
                        <a:pt x="712" y="157"/>
                      </a:lnTo>
                      <a:lnTo>
                        <a:pt x="719" y="149"/>
                      </a:lnTo>
                      <a:lnTo>
                        <a:pt x="727" y="141"/>
                      </a:lnTo>
                      <a:lnTo>
                        <a:pt x="735" y="141"/>
                      </a:lnTo>
                      <a:lnTo>
                        <a:pt x="743" y="133"/>
                      </a:lnTo>
                      <a:lnTo>
                        <a:pt x="751" y="133"/>
                      </a:lnTo>
                      <a:lnTo>
                        <a:pt x="759" y="125"/>
                      </a:lnTo>
                      <a:lnTo>
                        <a:pt x="766" y="117"/>
                      </a:lnTo>
                      <a:lnTo>
                        <a:pt x="774" y="117"/>
                      </a:lnTo>
                      <a:lnTo>
                        <a:pt x="782" y="110"/>
                      </a:lnTo>
                      <a:lnTo>
                        <a:pt x="790" y="110"/>
                      </a:lnTo>
                      <a:lnTo>
                        <a:pt x="798" y="102"/>
                      </a:lnTo>
                      <a:lnTo>
                        <a:pt x="805" y="102"/>
                      </a:lnTo>
                      <a:lnTo>
                        <a:pt x="813" y="94"/>
                      </a:lnTo>
                      <a:lnTo>
                        <a:pt x="821" y="86"/>
                      </a:lnTo>
                      <a:lnTo>
                        <a:pt x="829" y="86"/>
                      </a:lnTo>
                      <a:lnTo>
                        <a:pt x="837" y="78"/>
                      </a:lnTo>
                      <a:lnTo>
                        <a:pt x="845" y="78"/>
                      </a:lnTo>
                      <a:lnTo>
                        <a:pt x="852" y="71"/>
                      </a:lnTo>
                      <a:lnTo>
                        <a:pt x="860" y="63"/>
                      </a:lnTo>
                      <a:lnTo>
                        <a:pt x="868" y="63"/>
                      </a:lnTo>
                      <a:lnTo>
                        <a:pt x="876" y="55"/>
                      </a:lnTo>
                      <a:lnTo>
                        <a:pt x="884" y="55"/>
                      </a:lnTo>
                      <a:lnTo>
                        <a:pt x="892" y="47"/>
                      </a:lnTo>
                      <a:lnTo>
                        <a:pt x="899" y="47"/>
                      </a:lnTo>
                      <a:lnTo>
                        <a:pt x="907" y="39"/>
                      </a:lnTo>
                      <a:lnTo>
                        <a:pt x="915" y="39"/>
                      </a:lnTo>
                      <a:lnTo>
                        <a:pt x="923" y="31"/>
                      </a:lnTo>
                      <a:lnTo>
                        <a:pt x="931" y="31"/>
                      </a:lnTo>
                      <a:lnTo>
                        <a:pt x="938" y="24"/>
                      </a:lnTo>
                      <a:lnTo>
                        <a:pt x="946" y="16"/>
                      </a:lnTo>
                      <a:lnTo>
                        <a:pt x="954" y="16"/>
                      </a:lnTo>
                      <a:lnTo>
                        <a:pt x="962" y="8"/>
                      </a:lnTo>
                      <a:lnTo>
                        <a:pt x="970" y="8"/>
                      </a:lnTo>
                      <a:lnTo>
                        <a:pt x="978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39" name="Freeform 203"/>
                <p:cNvSpPr>
                  <a:spLocks/>
                </p:cNvSpPr>
                <p:nvPr/>
              </p:nvSpPr>
              <p:spPr bwMode="auto">
                <a:xfrm>
                  <a:off x="4061" y="975"/>
                  <a:ext cx="164" cy="78"/>
                </a:xfrm>
                <a:custGeom>
                  <a:avLst/>
                  <a:gdLst>
                    <a:gd name="T0" fmla="*/ 0 w 164"/>
                    <a:gd name="T1" fmla="*/ 78 h 78"/>
                    <a:gd name="T2" fmla="*/ 7 w 164"/>
                    <a:gd name="T3" fmla="*/ 78 h 78"/>
                    <a:gd name="T4" fmla="*/ 15 w 164"/>
                    <a:gd name="T5" fmla="*/ 70 h 78"/>
                    <a:gd name="T6" fmla="*/ 23 w 164"/>
                    <a:gd name="T7" fmla="*/ 70 h 78"/>
                    <a:gd name="T8" fmla="*/ 31 w 164"/>
                    <a:gd name="T9" fmla="*/ 63 h 78"/>
                    <a:gd name="T10" fmla="*/ 39 w 164"/>
                    <a:gd name="T11" fmla="*/ 63 h 78"/>
                    <a:gd name="T12" fmla="*/ 46 w 164"/>
                    <a:gd name="T13" fmla="*/ 55 h 78"/>
                    <a:gd name="T14" fmla="*/ 54 w 164"/>
                    <a:gd name="T15" fmla="*/ 55 h 78"/>
                    <a:gd name="T16" fmla="*/ 62 w 164"/>
                    <a:gd name="T17" fmla="*/ 47 h 78"/>
                    <a:gd name="T18" fmla="*/ 70 w 164"/>
                    <a:gd name="T19" fmla="*/ 47 h 78"/>
                    <a:gd name="T20" fmla="*/ 78 w 164"/>
                    <a:gd name="T21" fmla="*/ 39 h 78"/>
                    <a:gd name="T22" fmla="*/ 86 w 164"/>
                    <a:gd name="T23" fmla="*/ 39 h 78"/>
                    <a:gd name="T24" fmla="*/ 93 w 164"/>
                    <a:gd name="T25" fmla="*/ 31 h 78"/>
                    <a:gd name="T26" fmla="*/ 101 w 164"/>
                    <a:gd name="T27" fmla="*/ 23 h 78"/>
                    <a:gd name="T28" fmla="*/ 109 w 164"/>
                    <a:gd name="T29" fmla="*/ 23 h 78"/>
                    <a:gd name="T30" fmla="*/ 117 w 164"/>
                    <a:gd name="T31" fmla="*/ 16 h 78"/>
                    <a:gd name="T32" fmla="*/ 125 w 164"/>
                    <a:gd name="T33" fmla="*/ 16 h 78"/>
                    <a:gd name="T34" fmla="*/ 133 w 164"/>
                    <a:gd name="T35" fmla="*/ 16 h 78"/>
                    <a:gd name="T36" fmla="*/ 140 w 164"/>
                    <a:gd name="T37" fmla="*/ 8 h 78"/>
                    <a:gd name="T38" fmla="*/ 148 w 164"/>
                    <a:gd name="T39" fmla="*/ 8 h 78"/>
                    <a:gd name="T40" fmla="*/ 156 w 164"/>
                    <a:gd name="T41" fmla="*/ 0 h 78"/>
                    <a:gd name="T42" fmla="*/ 164 w 164"/>
                    <a:gd name="T43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4" h="78">
                      <a:moveTo>
                        <a:pt x="0" y="78"/>
                      </a:moveTo>
                      <a:lnTo>
                        <a:pt x="7" y="78"/>
                      </a:lnTo>
                      <a:lnTo>
                        <a:pt x="15" y="70"/>
                      </a:lnTo>
                      <a:lnTo>
                        <a:pt x="23" y="70"/>
                      </a:lnTo>
                      <a:lnTo>
                        <a:pt x="31" y="63"/>
                      </a:lnTo>
                      <a:lnTo>
                        <a:pt x="39" y="63"/>
                      </a:lnTo>
                      <a:lnTo>
                        <a:pt x="46" y="55"/>
                      </a:lnTo>
                      <a:lnTo>
                        <a:pt x="54" y="55"/>
                      </a:lnTo>
                      <a:lnTo>
                        <a:pt x="62" y="47"/>
                      </a:lnTo>
                      <a:lnTo>
                        <a:pt x="70" y="47"/>
                      </a:lnTo>
                      <a:lnTo>
                        <a:pt x="78" y="39"/>
                      </a:lnTo>
                      <a:lnTo>
                        <a:pt x="86" y="39"/>
                      </a:lnTo>
                      <a:lnTo>
                        <a:pt x="93" y="31"/>
                      </a:lnTo>
                      <a:lnTo>
                        <a:pt x="101" y="23"/>
                      </a:lnTo>
                      <a:lnTo>
                        <a:pt x="109" y="23"/>
                      </a:lnTo>
                      <a:lnTo>
                        <a:pt x="117" y="16"/>
                      </a:lnTo>
                      <a:lnTo>
                        <a:pt x="125" y="16"/>
                      </a:lnTo>
                      <a:lnTo>
                        <a:pt x="133" y="16"/>
                      </a:lnTo>
                      <a:lnTo>
                        <a:pt x="140" y="8"/>
                      </a:lnTo>
                      <a:lnTo>
                        <a:pt x="148" y="8"/>
                      </a:lnTo>
                      <a:lnTo>
                        <a:pt x="156" y="0"/>
                      </a:lnTo>
                      <a:lnTo>
                        <a:pt x="164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40" name="Freeform 204"/>
                <p:cNvSpPr>
                  <a:spLocks/>
                </p:cNvSpPr>
                <p:nvPr/>
              </p:nvSpPr>
              <p:spPr bwMode="auto">
                <a:xfrm>
                  <a:off x="1018" y="2093"/>
                  <a:ext cx="907" cy="1447"/>
                </a:xfrm>
                <a:custGeom>
                  <a:avLst/>
                  <a:gdLst>
                    <a:gd name="T0" fmla="*/ 7 w 907"/>
                    <a:gd name="T1" fmla="*/ 1408 h 1447"/>
                    <a:gd name="T2" fmla="*/ 15 w 907"/>
                    <a:gd name="T3" fmla="*/ 1361 h 1447"/>
                    <a:gd name="T4" fmla="*/ 31 w 907"/>
                    <a:gd name="T5" fmla="*/ 1330 h 1447"/>
                    <a:gd name="T6" fmla="*/ 39 w 907"/>
                    <a:gd name="T7" fmla="*/ 1299 h 1447"/>
                    <a:gd name="T8" fmla="*/ 54 w 907"/>
                    <a:gd name="T9" fmla="*/ 1267 h 1447"/>
                    <a:gd name="T10" fmla="*/ 62 w 907"/>
                    <a:gd name="T11" fmla="*/ 1236 h 1447"/>
                    <a:gd name="T12" fmla="*/ 94 w 907"/>
                    <a:gd name="T13" fmla="*/ 1189 h 1447"/>
                    <a:gd name="T14" fmla="*/ 109 w 907"/>
                    <a:gd name="T15" fmla="*/ 1142 h 1447"/>
                    <a:gd name="T16" fmla="*/ 125 w 907"/>
                    <a:gd name="T17" fmla="*/ 1119 h 1447"/>
                    <a:gd name="T18" fmla="*/ 156 w 907"/>
                    <a:gd name="T19" fmla="*/ 1072 h 1447"/>
                    <a:gd name="T20" fmla="*/ 164 w 907"/>
                    <a:gd name="T21" fmla="*/ 1048 h 1447"/>
                    <a:gd name="T22" fmla="*/ 187 w 907"/>
                    <a:gd name="T23" fmla="*/ 1009 h 1447"/>
                    <a:gd name="T24" fmla="*/ 211 w 907"/>
                    <a:gd name="T25" fmla="*/ 970 h 1447"/>
                    <a:gd name="T26" fmla="*/ 234 w 907"/>
                    <a:gd name="T27" fmla="*/ 931 h 1447"/>
                    <a:gd name="T28" fmla="*/ 266 w 907"/>
                    <a:gd name="T29" fmla="*/ 892 h 1447"/>
                    <a:gd name="T30" fmla="*/ 281 w 907"/>
                    <a:gd name="T31" fmla="*/ 853 h 1447"/>
                    <a:gd name="T32" fmla="*/ 305 w 907"/>
                    <a:gd name="T33" fmla="*/ 822 h 1447"/>
                    <a:gd name="T34" fmla="*/ 336 w 907"/>
                    <a:gd name="T35" fmla="*/ 783 h 1447"/>
                    <a:gd name="T36" fmla="*/ 352 w 907"/>
                    <a:gd name="T37" fmla="*/ 751 h 1447"/>
                    <a:gd name="T38" fmla="*/ 383 w 907"/>
                    <a:gd name="T39" fmla="*/ 712 h 1447"/>
                    <a:gd name="T40" fmla="*/ 399 w 907"/>
                    <a:gd name="T41" fmla="*/ 681 h 1447"/>
                    <a:gd name="T42" fmla="*/ 422 w 907"/>
                    <a:gd name="T43" fmla="*/ 650 h 1447"/>
                    <a:gd name="T44" fmla="*/ 453 w 907"/>
                    <a:gd name="T45" fmla="*/ 610 h 1447"/>
                    <a:gd name="T46" fmla="*/ 469 w 907"/>
                    <a:gd name="T47" fmla="*/ 579 h 1447"/>
                    <a:gd name="T48" fmla="*/ 500 w 907"/>
                    <a:gd name="T49" fmla="*/ 540 h 1447"/>
                    <a:gd name="T50" fmla="*/ 524 w 907"/>
                    <a:gd name="T51" fmla="*/ 509 h 1447"/>
                    <a:gd name="T52" fmla="*/ 539 w 907"/>
                    <a:gd name="T53" fmla="*/ 478 h 1447"/>
                    <a:gd name="T54" fmla="*/ 563 w 907"/>
                    <a:gd name="T55" fmla="*/ 446 h 1447"/>
                    <a:gd name="T56" fmla="*/ 586 w 907"/>
                    <a:gd name="T57" fmla="*/ 415 h 1447"/>
                    <a:gd name="T58" fmla="*/ 618 w 907"/>
                    <a:gd name="T59" fmla="*/ 376 h 1447"/>
                    <a:gd name="T60" fmla="*/ 641 w 907"/>
                    <a:gd name="T61" fmla="*/ 345 h 1447"/>
                    <a:gd name="T62" fmla="*/ 657 w 907"/>
                    <a:gd name="T63" fmla="*/ 313 h 1447"/>
                    <a:gd name="T64" fmla="*/ 680 w 907"/>
                    <a:gd name="T65" fmla="*/ 282 h 1447"/>
                    <a:gd name="T66" fmla="*/ 704 w 907"/>
                    <a:gd name="T67" fmla="*/ 251 h 1447"/>
                    <a:gd name="T68" fmla="*/ 727 w 907"/>
                    <a:gd name="T69" fmla="*/ 219 h 1447"/>
                    <a:gd name="T70" fmla="*/ 751 w 907"/>
                    <a:gd name="T71" fmla="*/ 188 h 1447"/>
                    <a:gd name="T72" fmla="*/ 774 w 907"/>
                    <a:gd name="T73" fmla="*/ 157 h 1447"/>
                    <a:gd name="T74" fmla="*/ 798 w 907"/>
                    <a:gd name="T75" fmla="*/ 133 h 1447"/>
                    <a:gd name="T76" fmla="*/ 821 w 907"/>
                    <a:gd name="T77" fmla="*/ 102 h 1447"/>
                    <a:gd name="T78" fmla="*/ 844 w 907"/>
                    <a:gd name="T79" fmla="*/ 71 h 1447"/>
                    <a:gd name="T80" fmla="*/ 876 w 907"/>
                    <a:gd name="T81" fmla="*/ 40 h 1447"/>
                    <a:gd name="T82" fmla="*/ 891 w 907"/>
                    <a:gd name="T83" fmla="*/ 16 h 14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07" h="1447">
                      <a:moveTo>
                        <a:pt x="0" y="1447"/>
                      </a:moveTo>
                      <a:lnTo>
                        <a:pt x="0" y="1416"/>
                      </a:lnTo>
                      <a:lnTo>
                        <a:pt x="7" y="1408"/>
                      </a:lnTo>
                      <a:lnTo>
                        <a:pt x="7" y="1393"/>
                      </a:lnTo>
                      <a:lnTo>
                        <a:pt x="15" y="1385"/>
                      </a:lnTo>
                      <a:lnTo>
                        <a:pt x="15" y="1361"/>
                      </a:lnTo>
                      <a:lnTo>
                        <a:pt x="23" y="1354"/>
                      </a:lnTo>
                      <a:lnTo>
                        <a:pt x="23" y="1338"/>
                      </a:lnTo>
                      <a:lnTo>
                        <a:pt x="31" y="1330"/>
                      </a:lnTo>
                      <a:lnTo>
                        <a:pt x="31" y="1314"/>
                      </a:lnTo>
                      <a:lnTo>
                        <a:pt x="39" y="1307"/>
                      </a:lnTo>
                      <a:lnTo>
                        <a:pt x="39" y="1299"/>
                      </a:lnTo>
                      <a:lnTo>
                        <a:pt x="47" y="1291"/>
                      </a:lnTo>
                      <a:lnTo>
                        <a:pt x="47" y="1275"/>
                      </a:lnTo>
                      <a:lnTo>
                        <a:pt x="54" y="1267"/>
                      </a:lnTo>
                      <a:lnTo>
                        <a:pt x="54" y="1260"/>
                      </a:lnTo>
                      <a:lnTo>
                        <a:pt x="62" y="1252"/>
                      </a:lnTo>
                      <a:lnTo>
                        <a:pt x="62" y="1236"/>
                      </a:lnTo>
                      <a:lnTo>
                        <a:pt x="78" y="1221"/>
                      </a:lnTo>
                      <a:lnTo>
                        <a:pt x="78" y="1205"/>
                      </a:lnTo>
                      <a:lnTo>
                        <a:pt x="94" y="1189"/>
                      </a:lnTo>
                      <a:lnTo>
                        <a:pt x="94" y="1174"/>
                      </a:lnTo>
                      <a:lnTo>
                        <a:pt x="109" y="1158"/>
                      </a:lnTo>
                      <a:lnTo>
                        <a:pt x="109" y="1142"/>
                      </a:lnTo>
                      <a:lnTo>
                        <a:pt x="117" y="1135"/>
                      </a:lnTo>
                      <a:lnTo>
                        <a:pt x="125" y="1127"/>
                      </a:lnTo>
                      <a:lnTo>
                        <a:pt x="125" y="1119"/>
                      </a:lnTo>
                      <a:lnTo>
                        <a:pt x="140" y="1103"/>
                      </a:lnTo>
                      <a:lnTo>
                        <a:pt x="140" y="1088"/>
                      </a:lnTo>
                      <a:lnTo>
                        <a:pt x="156" y="1072"/>
                      </a:lnTo>
                      <a:lnTo>
                        <a:pt x="156" y="1064"/>
                      </a:lnTo>
                      <a:lnTo>
                        <a:pt x="164" y="1056"/>
                      </a:lnTo>
                      <a:lnTo>
                        <a:pt x="164" y="1048"/>
                      </a:lnTo>
                      <a:lnTo>
                        <a:pt x="180" y="1033"/>
                      </a:lnTo>
                      <a:lnTo>
                        <a:pt x="180" y="1017"/>
                      </a:lnTo>
                      <a:lnTo>
                        <a:pt x="187" y="1009"/>
                      </a:lnTo>
                      <a:lnTo>
                        <a:pt x="203" y="994"/>
                      </a:lnTo>
                      <a:lnTo>
                        <a:pt x="203" y="978"/>
                      </a:lnTo>
                      <a:lnTo>
                        <a:pt x="211" y="970"/>
                      </a:lnTo>
                      <a:lnTo>
                        <a:pt x="227" y="955"/>
                      </a:lnTo>
                      <a:lnTo>
                        <a:pt x="227" y="939"/>
                      </a:lnTo>
                      <a:lnTo>
                        <a:pt x="234" y="931"/>
                      </a:lnTo>
                      <a:lnTo>
                        <a:pt x="250" y="916"/>
                      </a:lnTo>
                      <a:lnTo>
                        <a:pt x="250" y="908"/>
                      </a:lnTo>
                      <a:lnTo>
                        <a:pt x="266" y="892"/>
                      </a:lnTo>
                      <a:lnTo>
                        <a:pt x="266" y="884"/>
                      </a:lnTo>
                      <a:lnTo>
                        <a:pt x="281" y="869"/>
                      </a:lnTo>
                      <a:lnTo>
                        <a:pt x="281" y="853"/>
                      </a:lnTo>
                      <a:lnTo>
                        <a:pt x="289" y="845"/>
                      </a:lnTo>
                      <a:lnTo>
                        <a:pt x="305" y="829"/>
                      </a:lnTo>
                      <a:lnTo>
                        <a:pt x="305" y="822"/>
                      </a:lnTo>
                      <a:lnTo>
                        <a:pt x="320" y="806"/>
                      </a:lnTo>
                      <a:lnTo>
                        <a:pt x="320" y="798"/>
                      </a:lnTo>
                      <a:lnTo>
                        <a:pt x="336" y="783"/>
                      </a:lnTo>
                      <a:lnTo>
                        <a:pt x="336" y="775"/>
                      </a:lnTo>
                      <a:lnTo>
                        <a:pt x="352" y="759"/>
                      </a:lnTo>
                      <a:lnTo>
                        <a:pt x="352" y="751"/>
                      </a:lnTo>
                      <a:lnTo>
                        <a:pt x="367" y="736"/>
                      </a:lnTo>
                      <a:lnTo>
                        <a:pt x="367" y="728"/>
                      </a:lnTo>
                      <a:lnTo>
                        <a:pt x="383" y="712"/>
                      </a:lnTo>
                      <a:lnTo>
                        <a:pt x="383" y="704"/>
                      </a:lnTo>
                      <a:lnTo>
                        <a:pt x="399" y="689"/>
                      </a:lnTo>
                      <a:lnTo>
                        <a:pt x="399" y="681"/>
                      </a:lnTo>
                      <a:lnTo>
                        <a:pt x="414" y="665"/>
                      </a:lnTo>
                      <a:lnTo>
                        <a:pt x="414" y="657"/>
                      </a:lnTo>
                      <a:lnTo>
                        <a:pt x="422" y="650"/>
                      </a:lnTo>
                      <a:lnTo>
                        <a:pt x="438" y="634"/>
                      </a:lnTo>
                      <a:lnTo>
                        <a:pt x="438" y="626"/>
                      </a:lnTo>
                      <a:lnTo>
                        <a:pt x="453" y="610"/>
                      </a:lnTo>
                      <a:lnTo>
                        <a:pt x="453" y="603"/>
                      </a:lnTo>
                      <a:lnTo>
                        <a:pt x="469" y="587"/>
                      </a:lnTo>
                      <a:lnTo>
                        <a:pt x="469" y="579"/>
                      </a:lnTo>
                      <a:lnTo>
                        <a:pt x="485" y="564"/>
                      </a:lnTo>
                      <a:lnTo>
                        <a:pt x="485" y="556"/>
                      </a:lnTo>
                      <a:lnTo>
                        <a:pt x="500" y="540"/>
                      </a:lnTo>
                      <a:lnTo>
                        <a:pt x="500" y="532"/>
                      </a:lnTo>
                      <a:lnTo>
                        <a:pt x="508" y="524"/>
                      </a:lnTo>
                      <a:lnTo>
                        <a:pt x="524" y="509"/>
                      </a:lnTo>
                      <a:lnTo>
                        <a:pt x="524" y="501"/>
                      </a:lnTo>
                      <a:lnTo>
                        <a:pt x="539" y="485"/>
                      </a:lnTo>
                      <a:lnTo>
                        <a:pt x="539" y="478"/>
                      </a:lnTo>
                      <a:lnTo>
                        <a:pt x="555" y="462"/>
                      </a:lnTo>
                      <a:lnTo>
                        <a:pt x="555" y="454"/>
                      </a:lnTo>
                      <a:lnTo>
                        <a:pt x="563" y="446"/>
                      </a:lnTo>
                      <a:lnTo>
                        <a:pt x="579" y="431"/>
                      </a:lnTo>
                      <a:lnTo>
                        <a:pt x="579" y="423"/>
                      </a:lnTo>
                      <a:lnTo>
                        <a:pt x="586" y="415"/>
                      </a:lnTo>
                      <a:lnTo>
                        <a:pt x="602" y="399"/>
                      </a:lnTo>
                      <a:lnTo>
                        <a:pt x="602" y="391"/>
                      </a:lnTo>
                      <a:lnTo>
                        <a:pt x="618" y="376"/>
                      </a:lnTo>
                      <a:lnTo>
                        <a:pt x="618" y="368"/>
                      </a:lnTo>
                      <a:lnTo>
                        <a:pt x="625" y="360"/>
                      </a:lnTo>
                      <a:lnTo>
                        <a:pt x="641" y="345"/>
                      </a:lnTo>
                      <a:lnTo>
                        <a:pt x="641" y="337"/>
                      </a:lnTo>
                      <a:lnTo>
                        <a:pt x="657" y="321"/>
                      </a:lnTo>
                      <a:lnTo>
                        <a:pt x="657" y="313"/>
                      </a:lnTo>
                      <a:lnTo>
                        <a:pt x="665" y="305"/>
                      </a:lnTo>
                      <a:lnTo>
                        <a:pt x="680" y="290"/>
                      </a:lnTo>
                      <a:lnTo>
                        <a:pt x="680" y="282"/>
                      </a:lnTo>
                      <a:lnTo>
                        <a:pt x="688" y="274"/>
                      </a:lnTo>
                      <a:lnTo>
                        <a:pt x="704" y="259"/>
                      </a:lnTo>
                      <a:lnTo>
                        <a:pt x="704" y="251"/>
                      </a:lnTo>
                      <a:lnTo>
                        <a:pt x="712" y="243"/>
                      </a:lnTo>
                      <a:lnTo>
                        <a:pt x="727" y="227"/>
                      </a:lnTo>
                      <a:lnTo>
                        <a:pt x="727" y="219"/>
                      </a:lnTo>
                      <a:lnTo>
                        <a:pt x="735" y="212"/>
                      </a:lnTo>
                      <a:lnTo>
                        <a:pt x="751" y="196"/>
                      </a:lnTo>
                      <a:lnTo>
                        <a:pt x="751" y="188"/>
                      </a:lnTo>
                      <a:lnTo>
                        <a:pt x="758" y="180"/>
                      </a:lnTo>
                      <a:lnTo>
                        <a:pt x="774" y="165"/>
                      </a:lnTo>
                      <a:lnTo>
                        <a:pt x="774" y="157"/>
                      </a:lnTo>
                      <a:lnTo>
                        <a:pt x="782" y="149"/>
                      </a:lnTo>
                      <a:lnTo>
                        <a:pt x="790" y="141"/>
                      </a:lnTo>
                      <a:lnTo>
                        <a:pt x="798" y="133"/>
                      </a:lnTo>
                      <a:lnTo>
                        <a:pt x="813" y="118"/>
                      </a:lnTo>
                      <a:lnTo>
                        <a:pt x="813" y="110"/>
                      </a:lnTo>
                      <a:lnTo>
                        <a:pt x="821" y="102"/>
                      </a:lnTo>
                      <a:lnTo>
                        <a:pt x="829" y="94"/>
                      </a:lnTo>
                      <a:lnTo>
                        <a:pt x="844" y="79"/>
                      </a:lnTo>
                      <a:lnTo>
                        <a:pt x="844" y="71"/>
                      </a:lnTo>
                      <a:lnTo>
                        <a:pt x="852" y="63"/>
                      </a:lnTo>
                      <a:lnTo>
                        <a:pt x="860" y="55"/>
                      </a:lnTo>
                      <a:lnTo>
                        <a:pt x="876" y="40"/>
                      </a:lnTo>
                      <a:lnTo>
                        <a:pt x="876" y="32"/>
                      </a:lnTo>
                      <a:lnTo>
                        <a:pt x="884" y="24"/>
                      </a:lnTo>
                      <a:lnTo>
                        <a:pt x="891" y="16"/>
                      </a:lnTo>
                      <a:lnTo>
                        <a:pt x="899" y="8"/>
                      </a:lnTo>
                      <a:lnTo>
                        <a:pt x="907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41" name="Freeform 205"/>
                <p:cNvSpPr>
                  <a:spLocks/>
                </p:cNvSpPr>
                <p:nvPr/>
              </p:nvSpPr>
              <p:spPr bwMode="auto">
                <a:xfrm>
                  <a:off x="1925" y="1241"/>
                  <a:ext cx="993" cy="852"/>
                </a:xfrm>
                <a:custGeom>
                  <a:avLst/>
                  <a:gdLst>
                    <a:gd name="T0" fmla="*/ 16 w 993"/>
                    <a:gd name="T1" fmla="*/ 829 h 852"/>
                    <a:gd name="T2" fmla="*/ 39 w 993"/>
                    <a:gd name="T3" fmla="*/ 805 h 852"/>
                    <a:gd name="T4" fmla="*/ 63 w 993"/>
                    <a:gd name="T5" fmla="*/ 782 h 852"/>
                    <a:gd name="T6" fmla="*/ 86 w 993"/>
                    <a:gd name="T7" fmla="*/ 751 h 852"/>
                    <a:gd name="T8" fmla="*/ 110 w 993"/>
                    <a:gd name="T9" fmla="*/ 727 h 852"/>
                    <a:gd name="T10" fmla="*/ 133 w 993"/>
                    <a:gd name="T11" fmla="*/ 704 h 852"/>
                    <a:gd name="T12" fmla="*/ 157 w 993"/>
                    <a:gd name="T13" fmla="*/ 680 h 852"/>
                    <a:gd name="T14" fmla="*/ 180 w 993"/>
                    <a:gd name="T15" fmla="*/ 657 h 852"/>
                    <a:gd name="T16" fmla="*/ 203 w 993"/>
                    <a:gd name="T17" fmla="*/ 633 h 852"/>
                    <a:gd name="T18" fmla="*/ 227 w 993"/>
                    <a:gd name="T19" fmla="*/ 610 h 852"/>
                    <a:gd name="T20" fmla="*/ 250 w 993"/>
                    <a:gd name="T21" fmla="*/ 594 h 852"/>
                    <a:gd name="T22" fmla="*/ 274 w 993"/>
                    <a:gd name="T23" fmla="*/ 571 h 852"/>
                    <a:gd name="T24" fmla="*/ 297 w 993"/>
                    <a:gd name="T25" fmla="*/ 547 h 852"/>
                    <a:gd name="T26" fmla="*/ 321 w 993"/>
                    <a:gd name="T27" fmla="*/ 532 h 852"/>
                    <a:gd name="T28" fmla="*/ 344 w 993"/>
                    <a:gd name="T29" fmla="*/ 508 h 852"/>
                    <a:gd name="T30" fmla="*/ 368 w 993"/>
                    <a:gd name="T31" fmla="*/ 485 h 852"/>
                    <a:gd name="T32" fmla="*/ 391 w 993"/>
                    <a:gd name="T33" fmla="*/ 469 h 852"/>
                    <a:gd name="T34" fmla="*/ 415 w 993"/>
                    <a:gd name="T35" fmla="*/ 446 h 852"/>
                    <a:gd name="T36" fmla="*/ 438 w 993"/>
                    <a:gd name="T37" fmla="*/ 430 h 852"/>
                    <a:gd name="T38" fmla="*/ 462 w 993"/>
                    <a:gd name="T39" fmla="*/ 407 h 852"/>
                    <a:gd name="T40" fmla="*/ 485 w 993"/>
                    <a:gd name="T41" fmla="*/ 391 h 852"/>
                    <a:gd name="T42" fmla="*/ 509 w 993"/>
                    <a:gd name="T43" fmla="*/ 375 h 852"/>
                    <a:gd name="T44" fmla="*/ 532 w 993"/>
                    <a:gd name="T45" fmla="*/ 352 h 852"/>
                    <a:gd name="T46" fmla="*/ 555 w 993"/>
                    <a:gd name="T47" fmla="*/ 336 h 852"/>
                    <a:gd name="T48" fmla="*/ 579 w 993"/>
                    <a:gd name="T49" fmla="*/ 313 h 852"/>
                    <a:gd name="T50" fmla="*/ 602 w 993"/>
                    <a:gd name="T51" fmla="*/ 297 h 852"/>
                    <a:gd name="T52" fmla="*/ 626 w 993"/>
                    <a:gd name="T53" fmla="*/ 281 h 852"/>
                    <a:gd name="T54" fmla="*/ 649 w 993"/>
                    <a:gd name="T55" fmla="*/ 258 h 852"/>
                    <a:gd name="T56" fmla="*/ 673 w 993"/>
                    <a:gd name="T57" fmla="*/ 242 h 852"/>
                    <a:gd name="T58" fmla="*/ 696 w 993"/>
                    <a:gd name="T59" fmla="*/ 227 h 852"/>
                    <a:gd name="T60" fmla="*/ 720 w 993"/>
                    <a:gd name="T61" fmla="*/ 211 h 852"/>
                    <a:gd name="T62" fmla="*/ 743 w 993"/>
                    <a:gd name="T63" fmla="*/ 188 h 852"/>
                    <a:gd name="T64" fmla="*/ 767 w 993"/>
                    <a:gd name="T65" fmla="*/ 172 h 852"/>
                    <a:gd name="T66" fmla="*/ 790 w 993"/>
                    <a:gd name="T67" fmla="*/ 156 h 852"/>
                    <a:gd name="T68" fmla="*/ 814 w 993"/>
                    <a:gd name="T69" fmla="*/ 133 h 852"/>
                    <a:gd name="T70" fmla="*/ 837 w 993"/>
                    <a:gd name="T71" fmla="*/ 117 h 852"/>
                    <a:gd name="T72" fmla="*/ 861 w 993"/>
                    <a:gd name="T73" fmla="*/ 102 h 852"/>
                    <a:gd name="T74" fmla="*/ 884 w 993"/>
                    <a:gd name="T75" fmla="*/ 86 h 852"/>
                    <a:gd name="T76" fmla="*/ 907 w 993"/>
                    <a:gd name="T77" fmla="*/ 62 h 852"/>
                    <a:gd name="T78" fmla="*/ 931 w 993"/>
                    <a:gd name="T79" fmla="*/ 47 h 852"/>
                    <a:gd name="T80" fmla="*/ 954 w 993"/>
                    <a:gd name="T81" fmla="*/ 31 h 852"/>
                    <a:gd name="T82" fmla="*/ 978 w 993"/>
                    <a:gd name="T83" fmla="*/ 16 h 8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93" h="852">
                      <a:moveTo>
                        <a:pt x="0" y="852"/>
                      </a:moveTo>
                      <a:lnTo>
                        <a:pt x="16" y="837"/>
                      </a:lnTo>
                      <a:lnTo>
                        <a:pt x="16" y="829"/>
                      </a:lnTo>
                      <a:lnTo>
                        <a:pt x="24" y="821"/>
                      </a:lnTo>
                      <a:lnTo>
                        <a:pt x="31" y="813"/>
                      </a:lnTo>
                      <a:lnTo>
                        <a:pt x="39" y="805"/>
                      </a:lnTo>
                      <a:lnTo>
                        <a:pt x="47" y="798"/>
                      </a:lnTo>
                      <a:lnTo>
                        <a:pt x="55" y="790"/>
                      </a:lnTo>
                      <a:lnTo>
                        <a:pt x="63" y="782"/>
                      </a:lnTo>
                      <a:lnTo>
                        <a:pt x="78" y="766"/>
                      </a:lnTo>
                      <a:lnTo>
                        <a:pt x="78" y="759"/>
                      </a:lnTo>
                      <a:lnTo>
                        <a:pt x="86" y="751"/>
                      </a:lnTo>
                      <a:lnTo>
                        <a:pt x="94" y="743"/>
                      </a:lnTo>
                      <a:lnTo>
                        <a:pt x="102" y="735"/>
                      </a:lnTo>
                      <a:lnTo>
                        <a:pt x="110" y="727"/>
                      </a:lnTo>
                      <a:lnTo>
                        <a:pt x="117" y="719"/>
                      </a:lnTo>
                      <a:lnTo>
                        <a:pt x="125" y="712"/>
                      </a:lnTo>
                      <a:lnTo>
                        <a:pt x="133" y="704"/>
                      </a:lnTo>
                      <a:lnTo>
                        <a:pt x="141" y="696"/>
                      </a:lnTo>
                      <a:lnTo>
                        <a:pt x="149" y="688"/>
                      </a:lnTo>
                      <a:lnTo>
                        <a:pt x="157" y="680"/>
                      </a:lnTo>
                      <a:lnTo>
                        <a:pt x="164" y="673"/>
                      </a:lnTo>
                      <a:lnTo>
                        <a:pt x="172" y="665"/>
                      </a:lnTo>
                      <a:lnTo>
                        <a:pt x="180" y="657"/>
                      </a:lnTo>
                      <a:lnTo>
                        <a:pt x="188" y="649"/>
                      </a:lnTo>
                      <a:lnTo>
                        <a:pt x="196" y="641"/>
                      </a:lnTo>
                      <a:lnTo>
                        <a:pt x="203" y="633"/>
                      </a:lnTo>
                      <a:lnTo>
                        <a:pt x="211" y="626"/>
                      </a:lnTo>
                      <a:lnTo>
                        <a:pt x="219" y="618"/>
                      </a:lnTo>
                      <a:lnTo>
                        <a:pt x="227" y="610"/>
                      </a:lnTo>
                      <a:lnTo>
                        <a:pt x="235" y="602"/>
                      </a:lnTo>
                      <a:lnTo>
                        <a:pt x="243" y="602"/>
                      </a:lnTo>
                      <a:lnTo>
                        <a:pt x="250" y="594"/>
                      </a:lnTo>
                      <a:lnTo>
                        <a:pt x="258" y="586"/>
                      </a:lnTo>
                      <a:lnTo>
                        <a:pt x="266" y="579"/>
                      </a:lnTo>
                      <a:lnTo>
                        <a:pt x="274" y="571"/>
                      </a:lnTo>
                      <a:lnTo>
                        <a:pt x="282" y="563"/>
                      </a:lnTo>
                      <a:lnTo>
                        <a:pt x="289" y="555"/>
                      </a:lnTo>
                      <a:lnTo>
                        <a:pt x="297" y="547"/>
                      </a:lnTo>
                      <a:lnTo>
                        <a:pt x="305" y="540"/>
                      </a:lnTo>
                      <a:lnTo>
                        <a:pt x="313" y="532"/>
                      </a:lnTo>
                      <a:lnTo>
                        <a:pt x="321" y="532"/>
                      </a:lnTo>
                      <a:lnTo>
                        <a:pt x="329" y="524"/>
                      </a:lnTo>
                      <a:lnTo>
                        <a:pt x="336" y="516"/>
                      </a:lnTo>
                      <a:lnTo>
                        <a:pt x="344" y="508"/>
                      </a:lnTo>
                      <a:lnTo>
                        <a:pt x="352" y="500"/>
                      </a:lnTo>
                      <a:lnTo>
                        <a:pt x="360" y="493"/>
                      </a:lnTo>
                      <a:lnTo>
                        <a:pt x="368" y="485"/>
                      </a:lnTo>
                      <a:lnTo>
                        <a:pt x="376" y="485"/>
                      </a:lnTo>
                      <a:lnTo>
                        <a:pt x="383" y="477"/>
                      </a:lnTo>
                      <a:lnTo>
                        <a:pt x="391" y="469"/>
                      </a:lnTo>
                      <a:lnTo>
                        <a:pt x="399" y="461"/>
                      </a:lnTo>
                      <a:lnTo>
                        <a:pt x="407" y="454"/>
                      </a:lnTo>
                      <a:lnTo>
                        <a:pt x="415" y="446"/>
                      </a:lnTo>
                      <a:lnTo>
                        <a:pt x="422" y="446"/>
                      </a:lnTo>
                      <a:lnTo>
                        <a:pt x="430" y="438"/>
                      </a:lnTo>
                      <a:lnTo>
                        <a:pt x="438" y="430"/>
                      </a:lnTo>
                      <a:lnTo>
                        <a:pt x="446" y="422"/>
                      </a:lnTo>
                      <a:lnTo>
                        <a:pt x="454" y="414"/>
                      </a:lnTo>
                      <a:lnTo>
                        <a:pt x="462" y="407"/>
                      </a:lnTo>
                      <a:lnTo>
                        <a:pt x="469" y="407"/>
                      </a:lnTo>
                      <a:lnTo>
                        <a:pt x="477" y="399"/>
                      </a:lnTo>
                      <a:lnTo>
                        <a:pt x="485" y="391"/>
                      </a:lnTo>
                      <a:lnTo>
                        <a:pt x="493" y="383"/>
                      </a:lnTo>
                      <a:lnTo>
                        <a:pt x="501" y="375"/>
                      </a:lnTo>
                      <a:lnTo>
                        <a:pt x="509" y="375"/>
                      </a:lnTo>
                      <a:lnTo>
                        <a:pt x="516" y="367"/>
                      </a:lnTo>
                      <a:lnTo>
                        <a:pt x="524" y="360"/>
                      </a:lnTo>
                      <a:lnTo>
                        <a:pt x="532" y="352"/>
                      </a:lnTo>
                      <a:lnTo>
                        <a:pt x="540" y="344"/>
                      </a:lnTo>
                      <a:lnTo>
                        <a:pt x="548" y="344"/>
                      </a:lnTo>
                      <a:lnTo>
                        <a:pt x="555" y="336"/>
                      </a:lnTo>
                      <a:lnTo>
                        <a:pt x="563" y="328"/>
                      </a:lnTo>
                      <a:lnTo>
                        <a:pt x="571" y="321"/>
                      </a:lnTo>
                      <a:lnTo>
                        <a:pt x="579" y="313"/>
                      </a:lnTo>
                      <a:lnTo>
                        <a:pt x="587" y="313"/>
                      </a:lnTo>
                      <a:lnTo>
                        <a:pt x="595" y="305"/>
                      </a:lnTo>
                      <a:lnTo>
                        <a:pt x="602" y="297"/>
                      </a:lnTo>
                      <a:lnTo>
                        <a:pt x="610" y="289"/>
                      </a:lnTo>
                      <a:lnTo>
                        <a:pt x="618" y="289"/>
                      </a:lnTo>
                      <a:lnTo>
                        <a:pt x="626" y="281"/>
                      </a:lnTo>
                      <a:lnTo>
                        <a:pt x="634" y="274"/>
                      </a:lnTo>
                      <a:lnTo>
                        <a:pt x="641" y="266"/>
                      </a:lnTo>
                      <a:lnTo>
                        <a:pt x="649" y="258"/>
                      </a:lnTo>
                      <a:lnTo>
                        <a:pt x="657" y="258"/>
                      </a:lnTo>
                      <a:lnTo>
                        <a:pt x="665" y="250"/>
                      </a:lnTo>
                      <a:lnTo>
                        <a:pt x="673" y="242"/>
                      </a:lnTo>
                      <a:lnTo>
                        <a:pt x="681" y="235"/>
                      </a:lnTo>
                      <a:lnTo>
                        <a:pt x="688" y="235"/>
                      </a:lnTo>
                      <a:lnTo>
                        <a:pt x="696" y="227"/>
                      </a:lnTo>
                      <a:lnTo>
                        <a:pt x="704" y="219"/>
                      </a:lnTo>
                      <a:lnTo>
                        <a:pt x="712" y="211"/>
                      </a:lnTo>
                      <a:lnTo>
                        <a:pt x="720" y="211"/>
                      </a:lnTo>
                      <a:lnTo>
                        <a:pt x="728" y="203"/>
                      </a:lnTo>
                      <a:lnTo>
                        <a:pt x="735" y="195"/>
                      </a:lnTo>
                      <a:lnTo>
                        <a:pt x="743" y="188"/>
                      </a:lnTo>
                      <a:lnTo>
                        <a:pt x="751" y="180"/>
                      </a:lnTo>
                      <a:lnTo>
                        <a:pt x="759" y="180"/>
                      </a:lnTo>
                      <a:lnTo>
                        <a:pt x="767" y="172"/>
                      </a:lnTo>
                      <a:lnTo>
                        <a:pt x="774" y="164"/>
                      </a:lnTo>
                      <a:lnTo>
                        <a:pt x="782" y="156"/>
                      </a:lnTo>
                      <a:lnTo>
                        <a:pt x="790" y="156"/>
                      </a:lnTo>
                      <a:lnTo>
                        <a:pt x="798" y="148"/>
                      </a:lnTo>
                      <a:lnTo>
                        <a:pt x="806" y="141"/>
                      </a:lnTo>
                      <a:lnTo>
                        <a:pt x="814" y="133"/>
                      </a:lnTo>
                      <a:lnTo>
                        <a:pt x="821" y="133"/>
                      </a:lnTo>
                      <a:lnTo>
                        <a:pt x="829" y="125"/>
                      </a:lnTo>
                      <a:lnTo>
                        <a:pt x="837" y="117"/>
                      </a:lnTo>
                      <a:lnTo>
                        <a:pt x="845" y="109"/>
                      </a:lnTo>
                      <a:lnTo>
                        <a:pt x="853" y="109"/>
                      </a:lnTo>
                      <a:lnTo>
                        <a:pt x="861" y="102"/>
                      </a:lnTo>
                      <a:lnTo>
                        <a:pt x="868" y="94"/>
                      </a:lnTo>
                      <a:lnTo>
                        <a:pt x="876" y="86"/>
                      </a:lnTo>
                      <a:lnTo>
                        <a:pt x="884" y="86"/>
                      </a:lnTo>
                      <a:lnTo>
                        <a:pt x="892" y="78"/>
                      </a:lnTo>
                      <a:lnTo>
                        <a:pt x="900" y="70"/>
                      </a:lnTo>
                      <a:lnTo>
                        <a:pt x="907" y="62"/>
                      </a:lnTo>
                      <a:lnTo>
                        <a:pt x="915" y="62"/>
                      </a:lnTo>
                      <a:lnTo>
                        <a:pt x="923" y="55"/>
                      </a:lnTo>
                      <a:lnTo>
                        <a:pt x="931" y="47"/>
                      </a:lnTo>
                      <a:lnTo>
                        <a:pt x="939" y="39"/>
                      </a:lnTo>
                      <a:lnTo>
                        <a:pt x="947" y="39"/>
                      </a:lnTo>
                      <a:lnTo>
                        <a:pt x="954" y="31"/>
                      </a:lnTo>
                      <a:lnTo>
                        <a:pt x="962" y="23"/>
                      </a:lnTo>
                      <a:lnTo>
                        <a:pt x="970" y="16"/>
                      </a:lnTo>
                      <a:lnTo>
                        <a:pt x="978" y="16"/>
                      </a:lnTo>
                      <a:lnTo>
                        <a:pt x="986" y="8"/>
                      </a:lnTo>
                      <a:lnTo>
                        <a:pt x="993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42" name="Freeform 206"/>
                <p:cNvSpPr>
                  <a:spLocks/>
                </p:cNvSpPr>
                <p:nvPr/>
              </p:nvSpPr>
              <p:spPr bwMode="auto">
                <a:xfrm>
                  <a:off x="2918" y="975"/>
                  <a:ext cx="376" cy="266"/>
                </a:xfrm>
                <a:custGeom>
                  <a:avLst/>
                  <a:gdLst>
                    <a:gd name="T0" fmla="*/ 0 w 376"/>
                    <a:gd name="T1" fmla="*/ 266 h 266"/>
                    <a:gd name="T2" fmla="*/ 8 w 376"/>
                    <a:gd name="T3" fmla="*/ 258 h 266"/>
                    <a:gd name="T4" fmla="*/ 16 w 376"/>
                    <a:gd name="T5" fmla="*/ 258 h 266"/>
                    <a:gd name="T6" fmla="*/ 24 w 376"/>
                    <a:gd name="T7" fmla="*/ 250 h 266"/>
                    <a:gd name="T8" fmla="*/ 32 w 376"/>
                    <a:gd name="T9" fmla="*/ 242 h 266"/>
                    <a:gd name="T10" fmla="*/ 40 w 376"/>
                    <a:gd name="T11" fmla="*/ 235 h 266"/>
                    <a:gd name="T12" fmla="*/ 47 w 376"/>
                    <a:gd name="T13" fmla="*/ 235 h 266"/>
                    <a:gd name="T14" fmla="*/ 55 w 376"/>
                    <a:gd name="T15" fmla="*/ 227 h 266"/>
                    <a:gd name="T16" fmla="*/ 63 w 376"/>
                    <a:gd name="T17" fmla="*/ 219 h 266"/>
                    <a:gd name="T18" fmla="*/ 71 w 376"/>
                    <a:gd name="T19" fmla="*/ 211 h 266"/>
                    <a:gd name="T20" fmla="*/ 79 w 376"/>
                    <a:gd name="T21" fmla="*/ 211 h 266"/>
                    <a:gd name="T22" fmla="*/ 87 w 376"/>
                    <a:gd name="T23" fmla="*/ 203 h 266"/>
                    <a:gd name="T24" fmla="*/ 94 w 376"/>
                    <a:gd name="T25" fmla="*/ 195 h 266"/>
                    <a:gd name="T26" fmla="*/ 102 w 376"/>
                    <a:gd name="T27" fmla="*/ 195 h 266"/>
                    <a:gd name="T28" fmla="*/ 110 w 376"/>
                    <a:gd name="T29" fmla="*/ 188 h 266"/>
                    <a:gd name="T30" fmla="*/ 118 w 376"/>
                    <a:gd name="T31" fmla="*/ 180 h 266"/>
                    <a:gd name="T32" fmla="*/ 126 w 376"/>
                    <a:gd name="T33" fmla="*/ 172 h 266"/>
                    <a:gd name="T34" fmla="*/ 133 w 376"/>
                    <a:gd name="T35" fmla="*/ 172 h 266"/>
                    <a:gd name="T36" fmla="*/ 141 w 376"/>
                    <a:gd name="T37" fmla="*/ 164 h 266"/>
                    <a:gd name="T38" fmla="*/ 149 w 376"/>
                    <a:gd name="T39" fmla="*/ 156 h 266"/>
                    <a:gd name="T40" fmla="*/ 157 w 376"/>
                    <a:gd name="T41" fmla="*/ 149 h 266"/>
                    <a:gd name="T42" fmla="*/ 165 w 376"/>
                    <a:gd name="T43" fmla="*/ 149 h 266"/>
                    <a:gd name="T44" fmla="*/ 173 w 376"/>
                    <a:gd name="T45" fmla="*/ 141 h 266"/>
                    <a:gd name="T46" fmla="*/ 180 w 376"/>
                    <a:gd name="T47" fmla="*/ 133 h 266"/>
                    <a:gd name="T48" fmla="*/ 188 w 376"/>
                    <a:gd name="T49" fmla="*/ 125 h 266"/>
                    <a:gd name="T50" fmla="*/ 196 w 376"/>
                    <a:gd name="T51" fmla="*/ 125 h 266"/>
                    <a:gd name="T52" fmla="*/ 204 w 376"/>
                    <a:gd name="T53" fmla="*/ 117 h 266"/>
                    <a:gd name="T54" fmla="*/ 212 w 376"/>
                    <a:gd name="T55" fmla="*/ 109 h 266"/>
                    <a:gd name="T56" fmla="*/ 220 w 376"/>
                    <a:gd name="T57" fmla="*/ 109 h 266"/>
                    <a:gd name="T58" fmla="*/ 227 w 376"/>
                    <a:gd name="T59" fmla="*/ 102 h 266"/>
                    <a:gd name="T60" fmla="*/ 235 w 376"/>
                    <a:gd name="T61" fmla="*/ 94 h 266"/>
                    <a:gd name="T62" fmla="*/ 243 w 376"/>
                    <a:gd name="T63" fmla="*/ 86 h 266"/>
                    <a:gd name="T64" fmla="*/ 251 w 376"/>
                    <a:gd name="T65" fmla="*/ 86 h 266"/>
                    <a:gd name="T66" fmla="*/ 259 w 376"/>
                    <a:gd name="T67" fmla="*/ 78 h 266"/>
                    <a:gd name="T68" fmla="*/ 266 w 376"/>
                    <a:gd name="T69" fmla="*/ 70 h 266"/>
                    <a:gd name="T70" fmla="*/ 274 w 376"/>
                    <a:gd name="T71" fmla="*/ 63 h 266"/>
                    <a:gd name="T72" fmla="*/ 282 w 376"/>
                    <a:gd name="T73" fmla="*/ 63 h 266"/>
                    <a:gd name="T74" fmla="*/ 290 w 376"/>
                    <a:gd name="T75" fmla="*/ 55 h 266"/>
                    <a:gd name="T76" fmla="*/ 298 w 376"/>
                    <a:gd name="T77" fmla="*/ 47 h 266"/>
                    <a:gd name="T78" fmla="*/ 306 w 376"/>
                    <a:gd name="T79" fmla="*/ 47 h 266"/>
                    <a:gd name="T80" fmla="*/ 313 w 376"/>
                    <a:gd name="T81" fmla="*/ 39 h 266"/>
                    <a:gd name="T82" fmla="*/ 321 w 376"/>
                    <a:gd name="T83" fmla="*/ 31 h 266"/>
                    <a:gd name="T84" fmla="*/ 329 w 376"/>
                    <a:gd name="T85" fmla="*/ 31 h 266"/>
                    <a:gd name="T86" fmla="*/ 337 w 376"/>
                    <a:gd name="T87" fmla="*/ 23 h 266"/>
                    <a:gd name="T88" fmla="*/ 345 w 376"/>
                    <a:gd name="T89" fmla="*/ 16 h 266"/>
                    <a:gd name="T90" fmla="*/ 352 w 376"/>
                    <a:gd name="T91" fmla="*/ 8 h 266"/>
                    <a:gd name="T92" fmla="*/ 360 w 376"/>
                    <a:gd name="T93" fmla="*/ 8 h 266"/>
                    <a:gd name="T94" fmla="*/ 368 w 376"/>
                    <a:gd name="T95" fmla="*/ 0 h 266"/>
                    <a:gd name="T96" fmla="*/ 376 w 376"/>
                    <a:gd name="T97" fmla="*/ 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76" h="266">
                      <a:moveTo>
                        <a:pt x="0" y="266"/>
                      </a:moveTo>
                      <a:lnTo>
                        <a:pt x="8" y="258"/>
                      </a:lnTo>
                      <a:lnTo>
                        <a:pt x="16" y="258"/>
                      </a:lnTo>
                      <a:lnTo>
                        <a:pt x="24" y="250"/>
                      </a:lnTo>
                      <a:lnTo>
                        <a:pt x="32" y="242"/>
                      </a:lnTo>
                      <a:lnTo>
                        <a:pt x="40" y="235"/>
                      </a:lnTo>
                      <a:lnTo>
                        <a:pt x="47" y="235"/>
                      </a:lnTo>
                      <a:lnTo>
                        <a:pt x="55" y="227"/>
                      </a:lnTo>
                      <a:lnTo>
                        <a:pt x="63" y="219"/>
                      </a:lnTo>
                      <a:lnTo>
                        <a:pt x="71" y="211"/>
                      </a:lnTo>
                      <a:lnTo>
                        <a:pt x="79" y="211"/>
                      </a:lnTo>
                      <a:lnTo>
                        <a:pt x="87" y="203"/>
                      </a:lnTo>
                      <a:lnTo>
                        <a:pt x="94" y="195"/>
                      </a:lnTo>
                      <a:lnTo>
                        <a:pt x="102" y="195"/>
                      </a:lnTo>
                      <a:lnTo>
                        <a:pt x="110" y="188"/>
                      </a:lnTo>
                      <a:lnTo>
                        <a:pt x="118" y="180"/>
                      </a:lnTo>
                      <a:lnTo>
                        <a:pt x="126" y="172"/>
                      </a:lnTo>
                      <a:lnTo>
                        <a:pt x="133" y="172"/>
                      </a:lnTo>
                      <a:lnTo>
                        <a:pt x="141" y="164"/>
                      </a:lnTo>
                      <a:lnTo>
                        <a:pt x="149" y="156"/>
                      </a:lnTo>
                      <a:lnTo>
                        <a:pt x="157" y="149"/>
                      </a:lnTo>
                      <a:lnTo>
                        <a:pt x="165" y="149"/>
                      </a:lnTo>
                      <a:lnTo>
                        <a:pt x="173" y="141"/>
                      </a:lnTo>
                      <a:lnTo>
                        <a:pt x="180" y="133"/>
                      </a:lnTo>
                      <a:lnTo>
                        <a:pt x="188" y="125"/>
                      </a:lnTo>
                      <a:lnTo>
                        <a:pt x="196" y="125"/>
                      </a:lnTo>
                      <a:lnTo>
                        <a:pt x="204" y="117"/>
                      </a:lnTo>
                      <a:lnTo>
                        <a:pt x="212" y="109"/>
                      </a:lnTo>
                      <a:lnTo>
                        <a:pt x="220" y="109"/>
                      </a:lnTo>
                      <a:lnTo>
                        <a:pt x="227" y="102"/>
                      </a:lnTo>
                      <a:lnTo>
                        <a:pt x="235" y="94"/>
                      </a:lnTo>
                      <a:lnTo>
                        <a:pt x="243" y="86"/>
                      </a:lnTo>
                      <a:lnTo>
                        <a:pt x="251" y="86"/>
                      </a:lnTo>
                      <a:lnTo>
                        <a:pt x="259" y="78"/>
                      </a:lnTo>
                      <a:lnTo>
                        <a:pt x="266" y="70"/>
                      </a:lnTo>
                      <a:lnTo>
                        <a:pt x="274" y="63"/>
                      </a:lnTo>
                      <a:lnTo>
                        <a:pt x="282" y="63"/>
                      </a:lnTo>
                      <a:lnTo>
                        <a:pt x="290" y="55"/>
                      </a:lnTo>
                      <a:lnTo>
                        <a:pt x="298" y="47"/>
                      </a:lnTo>
                      <a:lnTo>
                        <a:pt x="306" y="47"/>
                      </a:lnTo>
                      <a:lnTo>
                        <a:pt x="313" y="39"/>
                      </a:lnTo>
                      <a:lnTo>
                        <a:pt x="321" y="31"/>
                      </a:lnTo>
                      <a:lnTo>
                        <a:pt x="329" y="31"/>
                      </a:lnTo>
                      <a:lnTo>
                        <a:pt x="337" y="23"/>
                      </a:lnTo>
                      <a:lnTo>
                        <a:pt x="345" y="16"/>
                      </a:lnTo>
                      <a:lnTo>
                        <a:pt x="352" y="8"/>
                      </a:lnTo>
                      <a:lnTo>
                        <a:pt x="360" y="8"/>
                      </a:lnTo>
                      <a:lnTo>
                        <a:pt x="368" y="0"/>
                      </a:lnTo>
                      <a:lnTo>
                        <a:pt x="376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43" name="Freeform 207"/>
                <p:cNvSpPr>
                  <a:spLocks/>
                </p:cNvSpPr>
                <p:nvPr/>
              </p:nvSpPr>
              <p:spPr bwMode="auto">
                <a:xfrm>
                  <a:off x="1018" y="1522"/>
                  <a:ext cx="907" cy="1447"/>
                </a:xfrm>
                <a:custGeom>
                  <a:avLst/>
                  <a:gdLst>
                    <a:gd name="T0" fmla="*/ 7 w 907"/>
                    <a:gd name="T1" fmla="*/ 1408 h 1447"/>
                    <a:gd name="T2" fmla="*/ 15 w 907"/>
                    <a:gd name="T3" fmla="*/ 1361 h 1447"/>
                    <a:gd name="T4" fmla="*/ 31 w 907"/>
                    <a:gd name="T5" fmla="*/ 1330 h 1447"/>
                    <a:gd name="T6" fmla="*/ 39 w 907"/>
                    <a:gd name="T7" fmla="*/ 1299 h 1447"/>
                    <a:gd name="T8" fmla="*/ 54 w 907"/>
                    <a:gd name="T9" fmla="*/ 1268 h 1447"/>
                    <a:gd name="T10" fmla="*/ 62 w 907"/>
                    <a:gd name="T11" fmla="*/ 1236 h 1447"/>
                    <a:gd name="T12" fmla="*/ 94 w 907"/>
                    <a:gd name="T13" fmla="*/ 1189 h 1447"/>
                    <a:gd name="T14" fmla="*/ 109 w 907"/>
                    <a:gd name="T15" fmla="*/ 1142 h 1447"/>
                    <a:gd name="T16" fmla="*/ 125 w 907"/>
                    <a:gd name="T17" fmla="*/ 1119 h 1447"/>
                    <a:gd name="T18" fmla="*/ 156 w 907"/>
                    <a:gd name="T19" fmla="*/ 1072 h 1447"/>
                    <a:gd name="T20" fmla="*/ 164 w 907"/>
                    <a:gd name="T21" fmla="*/ 1049 h 1447"/>
                    <a:gd name="T22" fmla="*/ 187 w 907"/>
                    <a:gd name="T23" fmla="*/ 1009 h 1447"/>
                    <a:gd name="T24" fmla="*/ 211 w 907"/>
                    <a:gd name="T25" fmla="*/ 970 h 1447"/>
                    <a:gd name="T26" fmla="*/ 234 w 907"/>
                    <a:gd name="T27" fmla="*/ 931 h 1447"/>
                    <a:gd name="T28" fmla="*/ 266 w 907"/>
                    <a:gd name="T29" fmla="*/ 892 h 1447"/>
                    <a:gd name="T30" fmla="*/ 281 w 907"/>
                    <a:gd name="T31" fmla="*/ 853 h 1447"/>
                    <a:gd name="T32" fmla="*/ 305 w 907"/>
                    <a:gd name="T33" fmla="*/ 822 h 1447"/>
                    <a:gd name="T34" fmla="*/ 336 w 907"/>
                    <a:gd name="T35" fmla="*/ 783 h 1447"/>
                    <a:gd name="T36" fmla="*/ 352 w 907"/>
                    <a:gd name="T37" fmla="*/ 751 h 1447"/>
                    <a:gd name="T38" fmla="*/ 383 w 907"/>
                    <a:gd name="T39" fmla="*/ 712 h 1447"/>
                    <a:gd name="T40" fmla="*/ 399 w 907"/>
                    <a:gd name="T41" fmla="*/ 681 h 1447"/>
                    <a:gd name="T42" fmla="*/ 422 w 907"/>
                    <a:gd name="T43" fmla="*/ 650 h 1447"/>
                    <a:gd name="T44" fmla="*/ 453 w 907"/>
                    <a:gd name="T45" fmla="*/ 611 h 1447"/>
                    <a:gd name="T46" fmla="*/ 469 w 907"/>
                    <a:gd name="T47" fmla="*/ 579 h 1447"/>
                    <a:gd name="T48" fmla="*/ 500 w 907"/>
                    <a:gd name="T49" fmla="*/ 540 h 1447"/>
                    <a:gd name="T50" fmla="*/ 524 w 907"/>
                    <a:gd name="T51" fmla="*/ 509 h 1447"/>
                    <a:gd name="T52" fmla="*/ 539 w 907"/>
                    <a:gd name="T53" fmla="*/ 478 h 1447"/>
                    <a:gd name="T54" fmla="*/ 563 w 907"/>
                    <a:gd name="T55" fmla="*/ 446 h 1447"/>
                    <a:gd name="T56" fmla="*/ 586 w 907"/>
                    <a:gd name="T57" fmla="*/ 415 h 1447"/>
                    <a:gd name="T58" fmla="*/ 618 w 907"/>
                    <a:gd name="T59" fmla="*/ 376 h 1447"/>
                    <a:gd name="T60" fmla="*/ 641 w 907"/>
                    <a:gd name="T61" fmla="*/ 345 h 1447"/>
                    <a:gd name="T62" fmla="*/ 657 w 907"/>
                    <a:gd name="T63" fmla="*/ 313 h 1447"/>
                    <a:gd name="T64" fmla="*/ 680 w 907"/>
                    <a:gd name="T65" fmla="*/ 282 h 1447"/>
                    <a:gd name="T66" fmla="*/ 704 w 907"/>
                    <a:gd name="T67" fmla="*/ 251 h 1447"/>
                    <a:gd name="T68" fmla="*/ 727 w 907"/>
                    <a:gd name="T69" fmla="*/ 219 h 1447"/>
                    <a:gd name="T70" fmla="*/ 751 w 907"/>
                    <a:gd name="T71" fmla="*/ 188 h 1447"/>
                    <a:gd name="T72" fmla="*/ 774 w 907"/>
                    <a:gd name="T73" fmla="*/ 157 h 1447"/>
                    <a:gd name="T74" fmla="*/ 798 w 907"/>
                    <a:gd name="T75" fmla="*/ 133 h 1447"/>
                    <a:gd name="T76" fmla="*/ 821 w 907"/>
                    <a:gd name="T77" fmla="*/ 102 h 1447"/>
                    <a:gd name="T78" fmla="*/ 844 w 907"/>
                    <a:gd name="T79" fmla="*/ 71 h 1447"/>
                    <a:gd name="T80" fmla="*/ 876 w 907"/>
                    <a:gd name="T81" fmla="*/ 40 h 1447"/>
                    <a:gd name="T82" fmla="*/ 891 w 907"/>
                    <a:gd name="T83" fmla="*/ 16 h 14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07" h="1447">
                      <a:moveTo>
                        <a:pt x="0" y="1447"/>
                      </a:moveTo>
                      <a:lnTo>
                        <a:pt x="0" y="1416"/>
                      </a:lnTo>
                      <a:lnTo>
                        <a:pt x="7" y="1408"/>
                      </a:lnTo>
                      <a:lnTo>
                        <a:pt x="7" y="1393"/>
                      </a:lnTo>
                      <a:lnTo>
                        <a:pt x="15" y="1385"/>
                      </a:lnTo>
                      <a:lnTo>
                        <a:pt x="15" y="1361"/>
                      </a:lnTo>
                      <a:lnTo>
                        <a:pt x="23" y="1354"/>
                      </a:lnTo>
                      <a:lnTo>
                        <a:pt x="23" y="1338"/>
                      </a:lnTo>
                      <a:lnTo>
                        <a:pt x="31" y="1330"/>
                      </a:lnTo>
                      <a:lnTo>
                        <a:pt x="31" y="1314"/>
                      </a:lnTo>
                      <a:lnTo>
                        <a:pt x="39" y="1307"/>
                      </a:lnTo>
                      <a:lnTo>
                        <a:pt x="39" y="1299"/>
                      </a:lnTo>
                      <a:lnTo>
                        <a:pt x="47" y="1291"/>
                      </a:lnTo>
                      <a:lnTo>
                        <a:pt x="47" y="1275"/>
                      </a:lnTo>
                      <a:lnTo>
                        <a:pt x="54" y="1268"/>
                      </a:lnTo>
                      <a:lnTo>
                        <a:pt x="54" y="1260"/>
                      </a:lnTo>
                      <a:lnTo>
                        <a:pt x="62" y="1252"/>
                      </a:lnTo>
                      <a:lnTo>
                        <a:pt x="62" y="1236"/>
                      </a:lnTo>
                      <a:lnTo>
                        <a:pt x="78" y="1221"/>
                      </a:lnTo>
                      <a:lnTo>
                        <a:pt x="78" y="1205"/>
                      </a:lnTo>
                      <a:lnTo>
                        <a:pt x="94" y="1189"/>
                      </a:lnTo>
                      <a:lnTo>
                        <a:pt x="94" y="1174"/>
                      </a:lnTo>
                      <a:lnTo>
                        <a:pt x="109" y="1158"/>
                      </a:lnTo>
                      <a:lnTo>
                        <a:pt x="109" y="1142"/>
                      </a:lnTo>
                      <a:lnTo>
                        <a:pt x="117" y="1135"/>
                      </a:lnTo>
                      <a:lnTo>
                        <a:pt x="125" y="1127"/>
                      </a:lnTo>
                      <a:lnTo>
                        <a:pt x="125" y="1119"/>
                      </a:lnTo>
                      <a:lnTo>
                        <a:pt x="140" y="1103"/>
                      </a:lnTo>
                      <a:lnTo>
                        <a:pt x="140" y="1088"/>
                      </a:lnTo>
                      <a:lnTo>
                        <a:pt x="156" y="1072"/>
                      </a:lnTo>
                      <a:lnTo>
                        <a:pt x="156" y="1064"/>
                      </a:lnTo>
                      <a:lnTo>
                        <a:pt x="164" y="1056"/>
                      </a:lnTo>
                      <a:lnTo>
                        <a:pt x="164" y="1049"/>
                      </a:lnTo>
                      <a:lnTo>
                        <a:pt x="180" y="1033"/>
                      </a:lnTo>
                      <a:lnTo>
                        <a:pt x="180" y="1017"/>
                      </a:lnTo>
                      <a:lnTo>
                        <a:pt x="187" y="1009"/>
                      </a:lnTo>
                      <a:lnTo>
                        <a:pt x="203" y="994"/>
                      </a:lnTo>
                      <a:lnTo>
                        <a:pt x="203" y="978"/>
                      </a:lnTo>
                      <a:lnTo>
                        <a:pt x="211" y="970"/>
                      </a:lnTo>
                      <a:lnTo>
                        <a:pt x="227" y="955"/>
                      </a:lnTo>
                      <a:lnTo>
                        <a:pt x="227" y="939"/>
                      </a:lnTo>
                      <a:lnTo>
                        <a:pt x="234" y="931"/>
                      </a:lnTo>
                      <a:lnTo>
                        <a:pt x="250" y="916"/>
                      </a:lnTo>
                      <a:lnTo>
                        <a:pt x="250" y="908"/>
                      </a:lnTo>
                      <a:lnTo>
                        <a:pt x="266" y="892"/>
                      </a:lnTo>
                      <a:lnTo>
                        <a:pt x="266" y="884"/>
                      </a:lnTo>
                      <a:lnTo>
                        <a:pt x="281" y="869"/>
                      </a:lnTo>
                      <a:lnTo>
                        <a:pt x="281" y="853"/>
                      </a:lnTo>
                      <a:lnTo>
                        <a:pt x="289" y="845"/>
                      </a:lnTo>
                      <a:lnTo>
                        <a:pt x="305" y="830"/>
                      </a:lnTo>
                      <a:lnTo>
                        <a:pt x="305" y="822"/>
                      </a:lnTo>
                      <a:lnTo>
                        <a:pt x="320" y="806"/>
                      </a:lnTo>
                      <a:lnTo>
                        <a:pt x="320" y="798"/>
                      </a:lnTo>
                      <a:lnTo>
                        <a:pt x="336" y="783"/>
                      </a:lnTo>
                      <a:lnTo>
                        <a:pt x="336" y="775"/>
                      </a:lnTo>
                      <a:lnTo>
                        <a:pt x="352" y="759"/>
                      </a:lnTo>
                      <a:lnTo>
                        <a:pt x="352" y="751"/>
                      </a:lnTo>
                      <a:lnTo>
                        <a:pt x="367" y="736"/>
                      </a:lnTo>
                      <a:lnTo>
                        <a:pt x="367" y="728"/>
                      </a:lnTo>
                      <a:lnTo>
                        <a:pt x="383" y="712"/>
                      </a:lnTo>
                      <a:lnTo>
                        <a:pt x="383" y="704"/>
                      </a:lnTo>
                      <a:lnTo>
                        <a:pt x="399" y="689"/>
                      </a:lnTo>
                      <a:lnTo>
                        <a:pt x="399" y="681"/>
                      </a:lnTo>
                      <a:lnTo>
                        <a:pt x="414" y="665"/>
                      </a:lnTo>
                      <a:lnTo>
                        <a:pt x="414" y="657"/>
                      </a:lnTo>
                      <a:lnTo>
                        <a:pt x="422" y="650"/>
                      </a:lnTo>
                      <a:lnTo>
                        <a:pt x="438" y="634"/>
                      </a:lnTo>
                      <a:lnTo>
                        <a:pt x="438" y="626"/>
                      </a:lnTo>
                      <a:lnTo>
                        <a:pt x="453" y="611"/>
                      </a:lnTo>
                      <a:lnTo>
                        <a:pt x="453" y="603"/>
                      </a:lnTo>
                      <a:lnTo>
                        <a:pt x="469" y="587"/>
                      </a:lnTo>
                      <a:lnTo>
                        <a:pt x="469" y="579"/>
                      </a:lnTo>
                      <a:lnTo>
                        <a:pt x="485" y="564"/>
                      </a:lnTo>
                      <a:lnTo>
                        <a:pt x="485" y="556"/>
                      </a:lnTo>
                      <a:lnTo>
                        <a:pt x="500" y="540"/>
                      </a:lnTo>
                      <a:lnTo>
                        <a:pt x="500" y="532"/>
                      </a:lnTo>
                      <a:lnTo>
                        <a:pt x="508" y="524"/>
                      </a:lnTo>
                      <a:lnTo>
                        <a:pt x="524" y="509"/>
                      </a:lnTo>
                      <a:lnTo>
                        <a:pt x="524" y="501"/>
                      </a:lnTo>
                      <a:lnTo>
                        <a:pt x="539" y="485"/>
                      </a:lnTo>
                      <a:lnTo>
                        <a:pt x="539" y="478"/>
                      </a:lnTo>
                      <a:lnTo>
                        <a:pt x="555" y="462"/>
                      </a:lnTo>
                      <a:lnTo>
                        <a:pt x="555" y="454"/>
                      </a:lnTo>
                      <a:lnTo>
                        <a:pt x="563" y="446"/>
                      </a:lnTo>
                      <a:lnTo>
                        <a:pt x="579" y="431"/>
                      </a:lnTo>
                      <a:lnTo>
                        <a:pt x="579" y="423"/>
                      </a:lnTo>
                      <a:lnTo>
                        <a:pt x="586" y="415"/>
                      </a:lnTo>
                      <a:lnTo>
                        <a:pt x="602" y="399"/>
                      </a:lnTo>
                      <a:lnTo>
                        <a:pt x="602" y="392"/>
                      </a:lnTo>
                      <a:lnTo>
                        <a:pt x="618" y="376"/>
                      </a:lnTo>
                      <a:lnTo>
                        <a:pt x="618" y="368"/>
                      </a:lnTo>
                      <a:lnTo>
                        <a:pt x="625" y="360"/>
                      </a:lnTo>
                      <a:lnTo>
                        <a:pt x="641" y="345"/>
                      </a:lnTo>
                      <a:lnTo>
                        <a:pt x="641" y="337"/>
                      </a:lnTo>
                      <a:lnTo>
                        <a:pt x="657" y="321"/>
                      </a:lnTo>
                      <a:lnTo>
                        <a:pt x="657" y="313"/>
                      </a:lnTo>
                      <a:lnTo>
                        <a:pt x="665" y="305"/>
                      </a:lnTo>
                      <a:lnTo>
                        <a:pt x="680" y="290"/>
                      </a:lnTo>
                      <a:lnTo>
                        <a:pt x="680" y="282"/>
                      </a:lnTo>
                      <a:lnTo>
                        <a:pt x="688" y="274"/>
                      </a:lnTo>
                      <a:lnTo>
                        <a:pt x="704" y="259"/>
                      </a:lnTo>
                      <a:lnTo>
                        <a:pt x="704" y="251"/>
                      </a:lnTo>
                      <a:lnTo>
                        <a:pt x="712" y="243"/>
                      </a:lnTo>
                      <a:lnTo>
                        <a:pt x="727" y="227"/>
                      </a:lnTo>
                      <a:lnTo>
                        <a:pt x="727" y="219"/>
                      </a:lnTo>
                      <a:lnTo>
                        <a:pt x="735" y="212"/>
                      </a:lnTo>
                      <a:lnTo>
                        <a:pt x="751" y="196"/>
                      </a:lnTo>
                      <a:lnTo>
                        <a:pt x="751" y="188"/>
                      </a:lnTo>
                      <a:lnTo>
                        <a:pt x="758" y="180"/>
                      </a:lnTo>
                      <a:lnTo>
                        <a:pt x="774" y="165"/>
                      </a:lnTo>
                      <a:lnTo>
                        <a:pt x="774" y="157"/>
                      </a:lnTo>
                      <a:lnTo>
                        <a:pt x="782" y="149"/>
                      </a:lnTo>
                      <a:lnTo>
                        <a:pt x="790" y="141"/>
                      </a:lnTo>
                      <a:lnTo>
                        <a:pt x="798" y="133"/>
                      </a:lnTo>
                      <a:lnTo>
                        <a:pt x="813" y="118"/>
                      </a:lnTo>
                      <a:lnTo>
                        <a:pt x="813" y="110"/>
                      </a:lnTo>
                      <a:lnTo>
                        <a:pt x="821" y="102"/>
                      </a:lnTo>
                      <a:lnTo>
                        <a:pt x="829" y="94"/>
                      </a:lnTo>
                      <a:lnTo>
                        <a:pt x="844" y="79"/>
                      </a:lnTo>
                      <a:lnTo>
                        <a:pt x="844" y="71"/>
                      </a:lnTo>
                      <a:lnTo>
                        <a:pt x="852" y="63"/>
                      </a:lnTo>
                      <a:lnTo>
                        <a:pt x="860" y="55"/>
                      </a:lnTo>
                      <a:lnTo>
                        <a:pt x="876" y="40"/>
                      </a:lnTo>
                      <a:lnTo>
                        <a:pt x="876" y="32"/>
                      </a:lnTo>
                      <a:lnTo>
                        <a:pt x="884" y="24"/>
                      </a:lnTo>
                      <a:lnTo>
                        <a:pt x="891" y="16"/>
                      </a:lnTo>
                      <a:lnTo>
                        <a:pt x="899" y="8"/>
                      </a:lnTo>
                      <a:lnTo>
                        <a:pt x="907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44" name="Freeform 208"/>
                <p:cNvSpPr>
                  <a:spLocks/>
                </p:cNvSpPr>
                <p:nvPr/>
              </p:nvSpPr>
              <p:spPr bwMode="auto">
                <a:xfrm>
                  <a:off x="1925" y="975"/>
                  <a:ext cx="602" cy="547"/>
                </a:xfrm>
                <a:custGeom>
                  <a:avLst/>
                  <a:gdLst>
                    <a:gd name="T0" fmla="*/ 16 w 602"/>
                    <a:gd name="T1" fmla="*/ 532 h 547"/>
                    <a:gd name="T2" fmla="*/ 24 w 602"/>
                    <a:gd name="T3" fmla="*/ 516 h 547"/>
                    <a:gd name="T4" fmla="*/ 39 w 602"/>
                    <a:gd name="T5" fmla="*/ 501 h 547"/>
                    <a:gd name="T6" fmla="*/ 55 w 602"/>
                    <a:gd name="T7" fmla="*/ 485 h 547"/>
                    <a:gd name="T8" fmla="*/ 78 w 602"/>
                    <a:gd name="T9" fmla="*/ 461 h 547"/>
                    <a:gd name="T10" fmla="*/ 86 w 602"/>
                    <a:gd name="T11" fmla="*/ 446 h 547"/>
                    <a:gd name="T12" fmla="*/ 102 w 602"/>
                    <a:gd name="T13" fmla="*/ 430 h 547"/>
                    <a:gd name="T14" fmla="*/ 117 w 602"/>
                    <a:gd name="T15" fmla="*/ 414 h 547"/>
                    <a:gd name="T16" fmla="*/ 133 w 602"/>
                    <a:gd name="T17" fmla="*/ 399 h 547"/>
                    <a:gd name="T18" fmla="*/ 149 w 602"/>
                    <a:gd name="T19" fmla="*/ 383 h 547"/>
                    <a:gd name="T20" fmla="*/ 164 w 602"/>
                    <a:gd name="T21" fmla="*/ 368 h 547"/>
                    <a:gd name="T22" fmla="*/ 180 w 602"/>
                    <a:gd name="T23" fmla="*/ 352 h 547"/>
                    <a:gd name="T24" fmla="*/ 196 w 602"/>
                    <a:gd name="T25" fmla="*/ 336 h 547"/>
                    <a:gd name="T26" fmla="*/ 211 w 602"/>
                    <a:gd name="T27" fmla="*/ 321 h 547"/>
                    <a:gd name="T28" fmla="*/ 227 w 602"/>
                    <a:gd name="T29" fmla="*/ 305 h 547"/>
                    <a:gd name="T30" fmla="*/ 243 w 602"/>
                    <a:gd name="T31" fmla="*/ 297 h 547"/>
                    <a:gd name="T32" fmla="*/ 258 w 602"/>
                    <a:gd name="T33" fmla="*/ 282 h 547"/>
                    <a:gd name="T34" fmla="*/ 274 w 602"/>
                    <a:gd name="T35" fmla="*/ 266 h 547"/>
                    <a:gd name="T36" fmla="*/ 289 w 602"/>
                    <a:gd name="T37" fmla="*/ 250 h 547"/>
                    <a:gd name="T38" fmla="*/ 305 w 602"/>
                    <a:gd name="T39" fmla="*/ 235 h 547"/>
                    <a:gd name="T40" fmla="*/ 321 w 602"/>
                    <a:gd name="T41" fmla="*/ 227 h 547"/>
                    <a:gd name="T42" fmla="*/ 336 w 602"/>
                    <a:gd name="T43" fmla="*/ 211 h 547"/>
                    <a:gd name="T44" fmla="*/ 352 w 602"/>
                    <a:gd name="T45" fmla="*/ 195 h 547"/>
                    <a:gd name="T46" fmla="*/ 368 w 602"/>
                    <a:gd name="T47" fmla="*/ 180 h 547"/>
                    <a:gd name="T48" fmla="*/ 383 w 602"/>
                    <a:gd name="T49" fmla="*/ 172 h 547"/>
                    <a:gd name="T50" fmla="*/ 399 w 602"/>
                    <a:gd name="T51" fmla="*/ 156 h 547"/>
                    <a:gd name="T52" fmla="*/ 415 w 602"/>
                    <a:gd name="T53" fmla="*/ 141 h 547"/>
                    <a:gd name="T54" fmla="*/ 430 w 602"/>
                    <a:gd name="T55" fmla="*/ 133 h 547"/>
                    <a:gd name="T56" fmla="*/ 446 w 602"/>
                    <a:gd name="T57" fmla="*/ 117 h 547"/>
                    <a:gd name="T58" fmla="*/ 462 w 602"/>
                    <a:gd name="T59" fmla="*/ 102 h 547"/>
                    <a:gd name="T60" fmla="*/ 477 w 602"/>
                    <a:gd name="T61" fmla="*/ 94 h 547"/>
                    <a:gd name="T62" fmla="*/ 493 w 602"/>
                    <a:gd name="T63" fmla="*/ 78 h 547"/>
                    <a:gd name="T64" fmla="*/ 509 w 602"/>
                    <a:gd name="T65" fmla="*/ 70 h 547"/>
                    <a:gd name="T66" fmla="*/ 524 w 602"/>
                    <a:gd name="T67" fmla="*/ 55 h 547"/>
                    <a:gd name="T68" fmla="*/ 540 w 602"/>
                    <a:gd name="T69" fmla="*/ 39 h 547"/>
                    <a:gd name="T70" fmla="*/ 555 w 602"/>
                    <a:gd name="T71" fmla="*/ 31 h 547"/>
                    <a:gd name="T72" fmla="*/ 571 w 602"/>
                    <a:gd name="T73" fmla="*/ 16 h 547"/>
                    <a:gd name="T74" fmla="*/ 587 w 602"/>
                    <a:gd name="T75" fmla="*/ 8 h 547"/>
                    <a:gd name="T76" fmla="*/ 602 w 602"/>
                    <a:gd name="T77" fmla="*/ 0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02" h="547">
                      <a:moveTo>
                        <a:pt x="0" y="547"/>
                      </a:moveTo>
                      <a:lnTo>
                        <a:pt x="16" y="532"/>
                      </a:lnTo>
                      <a:lnTo>
                        <a:pt x="16" y="524"/>
                      </a:lnTo>
                      <a:lnTo>
                        <a:pt x="24" y="516"/>
                      </a:lnTo>
                      <a:lnTo>
                        <a:pt x="31" y="508"/>
                      </a:lnTo>
                      <a:lnTo>
                        <a:pt x="39" y="501"/>
                      </a:lnTo>
                      <a:lnTo>
                        <a:pt x="47" y="493"/>
                      </a:lnTo>
                      <a:lnTo>
                        <a:pt x="55" y="485"/>
                      </a:lnTo>
                      <a:lnTo>
                        <a:pt x="63" y="477"/>
                      </a:lnTo>
                      <a:lnTo>
                        <a:pt x="78" y="461"/>
                      </a:lnTo>
                      <a:lnTo>
                        <a:pt x="78" y="454"/>
                      </a:lnTo>
                      <a:lnTo>
                        <a:pt x="86" y="446"/>
                      </a:lnTo>
                      <a:lnTo>
                        <a:pt x="94" y="438"/>
                      </a:lnTo>
                      <a:lnTo>
                        <a:pt x="102" y="430"/>
                      </a:lnTo>
                      <a:lnTo>
                        <a:pt x="110" y="422"/>
                      </a:lnTo>
                      <a:lnTo>
                        <a:pt x="117" y="414"/>
                      </a:lnTo>
                      <a:lnTo>
                        <a:pt x="125" y="407"/>
                      </a:lnTo>
                      <a:lnTo>
                        <a:pt x="133" y="399"/>
                      </a:lnTo>
                      <a:lnTo>
                        <a:pt x="141" y="391"/>
                      </a:lnTo>
                      <a:lnTo>
                        <a:pt x="149" y="383"/>
                      </a:lnTo>
                      <a:lnTo>
                        <a:pt x="157" y="375"/>
                      </a:lnTo>
                      <a:lnTo>
                        <a:pt x="164" y="368"/>
                      </a:lnTo>
                      <a:lnTo>
                        <a:pt x="172" y="360"/>
                      </a:lnTo>
                      <a:lnTo>
                        <a:pt x="180" y="352"/>
                      </a:lnTo>
                      <a:lnTo>
                        <a:pt x="188" y="344"/>
                      </a:lnTo>
                      <a:lnTo>
                        <a:pt x="196" y="336"/>
                      </a:lnTo>
                      <a:lnTo>
                        <a:pt x="203" y="328"/>
                      </a:lnTo>
                      <a:lnTo>
                        <a:pt x="211" y="321"/>
                      </a:lnTo>
                      <a:lnTo>
                        <a:pt x="219" y="313"/>
                      </a:lnTo>
                      <a:lnTo>
                        <a:pt x="227" y="305"/>
                      </a:lnTo>
                      <a:lnTo>
                        <a:pt x="235" y="297"/>
                      </a:lnTo>
                      <a:lnTo>
                        <a:pt x="243" y="297"/>
                      </a:lnTo>
                      <a:lnTo>
                        <a:pt x="250" y="289"/>
                      </a:lnTo>
                      <a:lnTo>
                        <a:pt x="258" y="282"/>
                      </a:lnTo>
                      <a:lnTo>
                        <a:pt x="266" y="274"/>
                      </a:lnTo>
                      <a:lnTo>
                        <a:pt x="274" y="266"/>
                      </a:lnTo>
                      <a:lnTo>
                        <a:pt x="282" y="258"/>
                      </a:lnTo>
                      <a:lnTo>
                        <a:pt x="289" y="250"/>
                      </a:lnTo>
                      <a:lnTo>
                        <a:pt x="297" y="242"/>
                      </a:lnTo>
                      <a:lnTo>
                        <a:pt x="305" y="235"/>
                      </a:lnTo>
                      <a:lnTo>
                        <a:pt x="313" y="227"/>
                      </a:lnTo>
                      <a:lnTo>
                        <a:pt x="321" y="227"/>
                      </a:lnTo>
                      <a:lnTo>
                        <a:pt x="329" y="219"/>
                      </a:lnTo>
                      <a:lnTo>
                        <a:pt x="336" y="211"/>
                      </a:lnTo>
                      <a:lnTo>
                        <a:pt x="344" y="203"/>
                      </a:lnTo>
                      <a:lnTo>
                        <a:pt x="352" y="195"/>
                      </a:lnTo>
                      <a:lnTo>
                        <a:pt x="360" y="188"/>
                      </a:lnTo>
                      <a:lnTo>
                        <a:pt x="368" y="180"/>
                      </a:lnTo>
                      <a:lnTo>
                        <a:pt x="376" y="180"/>
                      </a:lnTo>
                      <a:lnTo>
                        <a:pt x="383" y="172"/>
                      </a:lnTo>
                      <a:lnTo>
                        <a:pt x="391" y="164"/>
                      </a:lnTo>
                      <a:lnTo>
                        <a:pt x="399" y="156"/>
                      </a:lnTo>
                      <a:lnTo>
                        <a:pt x="407" y="149"/>
                      </a:lnTo>
                      <a:lnTo>
                        <a:pt x="415" y="141"/>
                      </a:lnTo>
                      <a:lnTo>
                        <a:pt x="422" y="141"/>
                      </a:lnTo>
                      <a:lnTo>
                        <a:pt x="430" y="133"/>
                      </a:lnTo>
                      <a:lnTo>
                        <a:pt x="438" y="125"/>
                      </a:lnTo>
                      <a:lnTo>
                        <a:pt x="446" y="117"/>
                      </a:lnTo>
                      <a:lnTo>
                        <a:pt x="454" y="109"/>
                      </a:lnTo>
                      <a:lnTo>
                        <a:pt x="462" y="102"/>
                      </a:lnTo>
                      <a:lnTo>
                        <a:pt x="469" y="102"/>
                      </a:lnTo>
                      <a:lnTo>
                        <a:pt x="477" y="94"/>
                      </a:lnTo>
                      <a:lnTo>
                        <a:pt x="485" y="86"/>
                      </a:lnTo>
                      <a:lnTo>
                        <a:pt x="493" y="78"/>
                      </a:lnTo>
                      <a:lnTo>
                        <a:pt x="501" y="70"/>
                      </a:lnTo>
                      <a:lnTo>
                        <a:pt x="509" y="70"/>
                      </a:lnTo>
                      <a:lnTo>
                        <a:pt x="516" y="63"/>
                      </a:lnTo>
                      <a:lnTo>
                        <a:pt x="524" y="55"/>
                      </a:lnTo>
                      <a:lnTo>
                        <a:pt x="532" y="47"/>
                      </a:lnTo>
                      <a:lnTo>
                        <a:pt x="540" y="39"/>
                      </a:lnTo>
                      <a:lnTo>
                        <a:pt x="548" y="39"/>
                      </a:lnTo>
                      <a:lnTo>
                        <a:pt x="555" y="31"/>
                      </a:lnTo>
                      <a:lnTo>
                        <a:pt x="563" y="23"/>
                      </a:lnTo>
                      <a:lnTo>
                        <a:pt x="571" y="16"/>
                      </a:lnTo>
                      <a:lnTo>
                        <a:pt x="579" y="8"/>
                      </a:lnTo>
                      <a:lnTo>
                        <a:pt x="587" y="8"/>
                      </a:lnTo>
                      <a:lnTo>
                        <a:pt x="595" y="0"/>
                      </a:lnTo>
                      <a:lnTo>
                        <a:pt x="602" y="0"/>
                      </a:lnTo>
                    </a:path>
                  </a:pathLst>
                </a:custGeom>
                <a:noFill/>
                <a:ln w="25400">
                  <a:solidFill>
                    <a:srgbClr val="B2B2B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45" name="Rectangle 209"/>
                <p:cNvSpPr>
                  <a:spLocks noChangeArrowheads="1"/>
                </p:cNvSpPr>
                <p:nvPr/>
              </p:nvSpPr>
              <p:spPr bwMode="auto">
                <a:xfrm>
                  <a:off x="2074" y="3055"/>
                  <a:ext cx="110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Symbol" charset="0"/>
                    </a:rPr>
                    <a:t>e</a:t>
                  </a:r>
                  <a:endParaRPr lang="en-US"/>
                </a:p>
              </p:txBody>
            </p:sp>
            <p:sp>
              <p:nvSpPr>
                <p:cNvPr id="424146" name="Rectangle 210"/>
                <p:cNvSpPr>
                  <a:spLocks noChangeArrowheads="1"/>
                </p:cNvSpPr>
                <p:nvPr/>
              </p:nvSpPr>
              <p:spPr bwMode="auto">
                <a:xfrm>
                  <a:off x="2121" y="3063"/>
                  <a:ext cx="21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=10</a:t>
                  </a:r>
                  <a:endParaRPr lang="en-US"/>
                </a:p>
              </p:txBody>
            </p:sp>
            <p:sp>
              <p:nvSpPr>
                <p:cNvPr id="424147" name="Rectangle 211"/>
                <p:cNvSpPr>
                  <a:spLocks noChangeArrowheads="1"/>
                </p:cNvSpPr>
                <p:nvPr/>
              </p:nvSpPr>
              <p:spPr bwMode="auto">
                <a:xfrm>
                  <a:off x="2293" y="3032"/>
                  <a:ext cx="117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  <a:latin typeface="Helvetica" charset="0"/>
                    </a:rPr>
                    <a:t>-7</a:t>
                  </a:r>
                  <a:endParaRPr lang="en-US"/>
                </a:p>
              </p:txBody>
            </p:sp>
            <p:sp>
              <p:nvSpPr>
                <p:cNvPr id="424148" name="Rectangle 212"/>
                <p:cNvSpPr>
                  <a:spLocks noChangeArrowheads="1"/>
                </p:cNvSpPr>
                <p:nvPr/>
              </p:nvSpPr>
              <p:spPr bwMode="auto">
                <a:xfrm>
                  <a:off x="1776" y="2868"/>
                  <a:ext cx="21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  10</a:t>
                  </a:r>
                  <a:endParaRPr lang="en-US"/>
                </a:p>
              </p:txBody>
            </p:sp>
            <p:sp>
              <p:nvSpPr>
                <p:cNvPr id="424149" name="Rectangle 213"/>
                <p:cNvSpPr>
                  <a:spLocks noChangeArrowheads="1"/>
                </p:cNvSpPr>
                <p:nvPr/>
              </p:nvSpPr>
              <p:spPr bwMode="auto">
                <a:xfrm>
                  <a:off x="1949" y="2836"/>
                  <a:ext cx="117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  <a:latin typeface="Helvetica" charset="0"/>
                    </a:rPr>
                    <a:t>-6</a:t>
                  </a:r>
                  <a:endParaRPr lang="en-US"/>
                </a:p>
              </p:txBody>
            </p:sp>
          </p:grpSp>
          <p:grpSp>
            <p:nvGrpSpPr>
              <p:cNvPr id="424351" name="Group 415"/>
              <p:cNvGrpSpPr>
                <a:grpSpLocks/>
              </p:cNvGrpSpPr>
              <p:nvPr/>
            </p:nvGrpSpPr>
            <p:grpSpPr bwMode="auto">
              <a:xfrm>
                <a:off x="657" y="1366"/>
                <a:ext cx="3826" cy="2808"/>
                <a:chOff x="657" y="1366"/>
                <a:chExt cx="3826" cy="2808"/>
              </a:xfrm>
            </p:grpSpPr>
            <p:sp>
              <p:nvSpPr>
                <p:cNvPr id="424151" name="Rectangle 215"/>
                <p:cNvSpPr>
                  <a:spLocks noChangeArrowheads="1"/>
                </p:cNvSpPr>
                <p:nvPr/>
              </p:nvSpPr>
              <p:spPr bwMode="auto">
                <a:xfrm>
                  <a:off x="1424" y="2672"/>
                  <a:ext cx="28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    10</a:t>
                  </a:r>
                  <a:endParaRPr lang="en-US"/>
                </a:p>
              </p:txBody>
            </p:sp>
            <p:sp>
              <p:nvSpPr>
                <p:cNvPr id="424152" name="Rectangle 216"/>
                <p:cNvSpPr>
                  <a:spLocks noChangeArrowheads="1"/>
                </p:cNvSpPr>
                <p:nvPr/>
              </p:nvSpPr>
              <p:spPr bwMode="auto">
                <a:xfrm>
                  <a:off x="1659" y="2641"/>
                  <a:ext cx="117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  <a:latin typeface="Helvetica" charset="0"/>
                    </a:rPr>
                    <a:t>-5</a:t>
                  </a:r>
                  <a:endParaRPr lang="en-US"/>
                </a:p>
              </p:txBody>
            </p:sp>
            <p:sp>
              <p:nvSpPr>
                <p:cNvPr id="424153" name="Rectangle 217"/>
                <p:cNvSpPr>
                  <a:spLocks noChangeArrowheads="1"/>
                </p:cNvSpPr>
                <p:nvPr/>
              </p:nvSpPr>
              <p:spPr bwMode="auto">
                <a:xfrm>
                  <a:off x="1245" y="2469"/>
                  <a:ext cx="188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 10</a:t>
                  </a:r>
                  <a:endParaRPr lang="en-US"/>
                </a:p>
              </p:txBody>
            </p:sp>
            <p:sp>
              <p:nvSpPr>
                <p:cNvPr id="424154" name="Rectangle 218"/>
                <p:cNvSpPr>
                  <a:spLocks noChangeArrowheads="1"/>
                </p:cNvSpPr>
                <p:nvPr/>
              </p:nvSpPr>
              <p:spPr bwMode="auto">
                <a:xfrm>
                  <a:off x="1385" y="2438"/>
                  <a:ext cx="117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  <a:latin typeface="Helvetica" charset="0"/>
                    </a:rPr>
                    <a:t>-4</a:t>
                  </a:r>
                  <a:endParaRPr lang="en-US"/>
                </a:p>
              </p:txBody>
            </p:sp>
            <p:sp>
              <p:nvSpPr>
                <p:cNvPr id="424155" name="Rectangle 219"/>
                <p:cNvSpPr>
                  <a:spLocks noChangeArrowheads="1"/>
                </p:cNvSpPr>
                <p:nvPr/>
              </p:nvSpPr>
              <p:spPr bwMode="auto">
                <a:xfrm>
                  <a:off x="2457" y="3337"/>
                  <a:ext cx="188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 10</a:t>
                  </a:r>
                  <a:endParaRPr lang="en-US"/>
                </a:p>
              </p:txBody>
            </p:sp>
            <p:sp>
              <p:nvSpPr>
                <p:cNvPr id="424156" name="Rectangle 220"/>
                <p:cNvSpPr>
                  <a:spLocks noChangeArrowheads="1"/>
                </p:cNvSpPr>
                <p:nvPr/>
              </p:nvSpPr>
              <p:spPr bwMode="auto">
                <a:xfrm>
                  <a:off x="2598" y="3306"/>
                  <a:ext cx="117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  <a:latin typeface="Helvetica" charset="0"/>
                    </a:rPr>
                    <a:t>-8</a:t>
                  </a:r>
                  <a:endParaRPr lang="en-US"/>
                </a:p>
              </p:txBody>
            </p:sp>
            <p:sp>
              <p:nvSpPr>
                <p:cNvPr id="424157" name="Rectangle 221"/>
                <p:cNvSpPr>
                  <a:spLocks noChangeArrowheads="1"/>
                </p:cNvSpPr>
                <p:nvPr/>
              </p:nvSpPr>
              <p:spPr bwMode="auto">
                <a:xfrm>
                  <a:off x="2136" y="4025"/>
                  <a:ext cx="1267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gravitational frequency (Hz)</a:t>
                  </a:r>
                  <a:endParaRPr lang="en-US"/>
                </a:p>
              </p:txBody>
            </p:sp>
            <p:sp>
              <p:nvSpPr>
                <p:cNvPr id="424158" name="Rectangle 222"/>
                <p:cNvSpPr>
                  <a:spLocks noChangeArrowheads="1"/>
                </p:cNvSpPr>
                <p:nvPr/>
              </p:nvSpPr>
              <p:spPr bwMode="auto">
                <a:xfrm rot="16200000">
                  <a:off x="259" y="2312"/>
                  <a:ext cx="94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reach, distance (pc)</a:t>
                  </a:r>
                  <a:endParaRPr lang="en-US"/>
                </a:p>
              </p:txBody>
            </p:sp>
            <p:sp>
              <p:nvSpPr>
                <p:cNvPr id="424159" name="Oval 223"/>
                <p:cNvSpPr>
                  <a:spLocks noChangeArrowheads="1"/>
                </p:cNvSpPr>
                <p:nvPr/>
              </p:nvSpPr>
              <p:spPr bwMode="auto">
                <a:xfrm>
                  <a:off x="3583" y="215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60" name="Oval 224"/>
                <p:cNvSpPr>
                  <a:spLocks noChangeArrowheads="1"/>
                </p:cNvSpPr>
                <p:nvPr/>
              </p:nvSpPr>
              <p:spPr bwMode="auto">
                <a:xfrm>
                  <a:off x="3810" y="193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61" name="Oval 225"/>
                <p:cNvSpPr>
                  <a:spLocks noChangeArrowheads="1"/>
                </p:cNvSpPr>
                <p:nvPr/>
              </p:nvSpPr>
              <p:spPr bwMode="auto">
                <a:xfrm>
                  <a:off x="1839" y="206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62" name="Oval 226"/>
                <p:cNvSpPr>
                  <a:spLocks noChangeArrowheads="1"/>
                </p:cNvSpPr>
                <p:nvPr/>
              </p:nvSpPr>
              <p:spPr bwMode="auto">
                <a:xfrm>
                  <a:off x="1941" y="148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63" name="Oval 227"/>
                <p:cNvSpPr>
                  <a:spLocks noChangeArrowheads="1"/>
                </p:cNvSpPr>
                <p:nvPr/>
              </p:nvSpPr>
              <p:spPr bwMode="auto">
                <a:xfrm>
                  <a:off x="3912" y="200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64" name="Oval 228"/>
                <p:cNvSpPr>
                  <a:spLocks noChangeArrowheads="1"/>
                </p:cNvSpPr>
                <p:nvPr/>
              </p:nvSpPr>
              <p:spPr bwMode="auto">
                <a:xfrm>
                  <a:off x="2746" y="226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65" name="Oval 229"/>
                <p:cNvSpPr>
                  <a:spLocks noChangeArrowheads="1"/>
                </p:cNvSpPr>
                <p:nvPr/>
              </p:nvSpPr>
              <p:spPr bwMode="auto">
                <a:xfrm>
                  <a:off x="2895" y="154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66" name="Oval 230"/>
                <p:cNvSpPr>
                  <a:spLocks noChangeArrowheads="1"/>
                </p:cNvSpPr>
                <p:nvPr/>
              </p:nvSpPr>
              <p:spPr bwMode="auto">
                <a:xfrm>
                  <a:off x="3005" y="1546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67" name="Oval 231"/>
                <p:cNvSpPr>
                  <a:spLocks noChangeArrowheads="1"/>
                </p:cNvSpPr>
                <p:nvPr/>
              </p:nvSpPr>
              <p:spPr bwMode="auto">
                <a:xfrm>
                  <a:off x="3755" y="186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68" name="Oval 232"/>
                <p:cNvSpPr>
                  <a:spLocks noChangeArrowheads="1"/>
                </p:cNvSpPr>
                <p:nvPr/>
              </p:nvSpPr>
              <p:spPr bwMode="auto">
                <a:xfrm>
                  <a:off x="3349" y="146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69" name="Oval 233"/>
                <p:cNvSpPr>
                  <a:spLocks noChangeArrowheads="1"/>
                </p:cNvSpPr>
                <p:nvPr/>
              </p:nvSpPr>
              <p:spPr bwMode="auto">
                <a:xfrm>
                  <a:off x="2152" y="146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70" name="Oval 234"/>
                <p:cNvSpPr>
                  <a:spLocks noChangeArrowheads="1"/>
                </p:cNvSpPr>
                <p:nvPr/>
              </p:nvSpPr>
              <p:spPr bwMode="auto">
                <a:xfrm>
                  <a:off x="3709" y="1460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71" name="Oval 235"/>
                <p:cNvSpPr>
                  <a:spLocks noChangeArrowheads="1"/>
                </p:cNvSpPr>
                <p:nvPr/>
              </p:nvSpPr>
              <p:spPr bwMode="auto">
                <a:xfrm>
                  <a:off x="3607" y="146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72" name="Oval 236"/>
                <p:cNvSpPr>
                  <a:spLocks noChangeArrowheads="1"/>
                </p:cNvSpPr>
                <p:nvPr/>
              </p:nvSpPr>
              <p:spPr bwMode="auto">
                <a:xfrm>
                  <a:off x="3583" y="146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73" name="Oval 237"/>
                <p:cNvSpPr>
                  <a:spLocks noChangeArrowheads="1"/>
                </p:cNvSpPr>
                <p:nvPr/>
              </p:nvSpPr>
              <p:spPr bwMode="auto">
                <a:xfrm>
                  <a:off x="2301" y="1530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74" name="Oval 238"/>
                <p:cNvSpPr>
                  <a:spLocks noChangeArrowheads="1"/>
                </p:cNvSpPr>
                <p:nvPr/>
              </p:nvSpPr>
              <p:spPr bwMode="auto">
                <a:xfrm>
                  <a:off x="1878" y="146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75" name="Oval 239"/>
                <p:cNvSpPr>
                  <a:spLocks noChangeArrowheads="1"/>
                </p:cNvSpPr>
                <p:nvPr/>
              </p:nvSpPr>
              <p:spPr bwMode="auto">
                <a:xfrm>
                  <a:off x="1409" y="146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76" name="Oval 240"/>
                <p:cNvSpPr>
                  <a:spLocks noChangeArrowheads="1"/>
                </p:cNvSpPr>
                <p:nvPr/>
              </p:nvSpPr>
              <p:spPr bwMode="auto">
                <a:xfrm>
                  <a:off x="3568" y="2438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77" name="Oval 241"/>
                <p:cNvSpPr>
                  <a:spLocks noChangeArrowheads="1"/>
                </p:cNvSpPr>
                <p:nvPr/>
              </p:nvSpPr>
              <p:spPr bwMode="auto">
                <a:xfrm>
                  <a:off x="3630" y="203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78" name="Oval 242"/>
                <p:cNvSpPr>
                  <a:spLocks noChangeArrowheads="1"/>
                </p:cNvSpPr>
                <p:nvPr/>
              </p:nvSpPr>
              <p:spPr bwMode="auto">
                <a:xfrm>
                  <a:off x="1503" y="207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79" name="Oval 243"/>
                <p:cNvSpPr>
                  <a:spLocks noChangeArrowheads="1"/>
                </p:cNvSpPr>
                <p:nvPr/>
              </p:nvSpPr>
              <p:spPr bwMode="auto">
                <a:xfrm>
                  <a:off x="3435" y="201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80" name="Oval 244"/>
                <p:cNvSpPr>
                  <a:spLocks noChangeArrowheads="1"/>
                </p:cNvSpPr>
                <p:nvPr/>
              </p:nvSpPr>
              <p:spPr bwMode="auto">
                <a:xfrm>
                  <a:off x="1229" y="1695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81" name="Oval 245"/>
                <p:cNvSpPr>
                  <a:spLocks noChangeArrowheads="1"/>
                </p:cNvSpPr>
                <p:nvPr/>
              </p:nvSpPr>
              <p:spPr bwMode="auto">
                <a:xfrm>
                  <a:off x="1456" y="136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82" name="Oval 246"/>
                <p:cNvSpPr>
                  <a:spLocks noChangeArrowheads="1"/>
                </p:cNvSpPr>
                <p:nvPr/>
              </p:nvSpPr>
              <p:spPr bwMode="auto">
                <a:xfrm>
                  <a:off x="3724" y="211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83" name="Oval 247"/>
                <p:cNvSpPr>
                  <a:spLocks noChangeArrowheads="1"/>
                </p:cNvSpPr>
                <p:nvPr/>
              </p:nvSpPr>
              <p:spPr bwMode="auto">
                <a:xfrm>
                  <a:off x="1776" y="194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84" name="Oval 248"/>
                <p:cNvSpPr>
                  <a:spLocks noChangeArrowheads="1"/>
                </p:cNvSpPr>
                <p:nvPr/>
              </p:nvSpPr>
              <p:spPr bwMode="auto">
                <a:xfrm>
                  <a:off x="3529" y="203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85" name="Oval 249"/>
                <p:cNvSpPr>
                  <a:spLocks noChangeArrowheads="1"/>
                </p:cNvSpPr>
                <p:nvPr/>
              </p:nvSpPr>
              <p:spPr bwMode="auto">
                <a:xfrm>
                  <a:off x="4342" y="199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86" name="Oval 250"/>
                <p:cNvSpPr>
                  <a:spLocks noChangeArrowheads="1"/>
                </p:cNvSpPr>
                <p:nvPr/>
              </p:nvSpPr>
              <p:spPr bwMode="auto">
                <a:xfrm>
                  <a:off x="3411" y="167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87" name="Oval 251"/>
                <p:cNvSpPr>
                  <a:spLocks noChangeArrowheads="1"/>
                </p:cNvSpPr>
                <p:nvPr/>
              </p:nvSpPr>
              <p:spPr bwMode="auto">
                <a:xfrm>
                  <a:off x="3568" y="162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88" name="Oval 252"/>
                <p:cNvSpPr>
                  <a:spLocks noChangeArrowheads="1"/>
                </p:cNvSpPr>
                <p:nvPr/>
              </p:nvSpPr>
              <p:spPr bwMode="auto">
                <a:xfrm>
                  <a:off x="2121" y="186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89" name="Oval 253"/>
                <p:cNvSpPr>
                  <a:spLocks noChangeArrowheads="1"/>
                </p:cNvSpPr>
                <p:nvPr/>
              </p:nvSpPr>
              <p:spPr bwMode="auto">
                <a:xfrm>
                  <a:off x="3529" y="203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90" name="Oval 254"/>
                <p:cNvSpPr>
                  <a:spLocks noChangeArrowheads="1"/>
                </p:cNvSpPr>
                <p:nvPr/>
              </p:nvSpPr>
              <p:spPr bwMode="auto">
                <a:xfrm>
                  <a:off x="4366" y="156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91" name="Oval 255"/>
                <p:cNvSpPr>
                  <a:spLocks noChangeArrowheads="1"/>
                </p:cNvSpPr>
                <p:nvPr/>
              </p:nvSpPr>
              <p:spPr bwMode="auto">
                <a:xfrm>
                  <a:off x="3795" y="221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92" name="Oval 256"/>
                <p:cNvSpPr>
                  <a:spLocks noChangeArrowheads="1"/>
                </p:cNvSpPr>
                <p:nvPr/>
              </p:nvSpPr>
              <p:spPr bwMode="auto">
                <a:xfrm>
                  <a:off x="1221" y="153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93" name="Oval 257"/>
                <p:cNvSpPr>
                  <a:spLocks noChangeArrowheads="1"/>
                </p:cNvSpPr>
                <p:nvPr/>
              </p:nvSpPr>
              <p:spPr bwMode="auto">
                <a:xfrm>
                  <a:off x="1260" y="1695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94" name="Oval 258"/>
                <p:cNvSpPr>
                  <a:spLocks noChangeArrowheads="1"/>
                </p:cNvSpPr>
                <p:nvPr/>
              </p:nvSpPr>
              <p:spPr bwMode="auto">
                <a:xfrm>
                  <a:off x="1737" y="157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95" name="Oval 259"/>
                <p:cNvSpPr>
                  <a:spLocks noChangeArrowheads="1"/>
                </p:cNvSpPr>
                <p:nvPr/>
              </p:nvSpPr>
              <p:spPr bwMode="auto">
                <a:xfrm>
                  <a:off x="3263" y="201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96" name="Oval 260"/>
                <p:cNvSpPr>
                  <a:spLocks noChangeArrowheads="1"/>
                </p:cNvSpPr>
                <p:nvPr/>
              </p:nvSpPr>
              <p:spPr bwMode="auto">
                <a:xfrm>
                  <a:off x="1018" y="174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97" name="Oval 261"/>
                <p:cNvSpPr>
                  <a:spLocks noChangeArrowheads="1"/>
                </p:cNvSpPr>
                <p:nvPr/>
              </p:nvSpPr>
              <p:spPr bwMode="auto">
                <a:xfrm>
                  <a:off x="1847" y="160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98" name="Oval 262"/>
                <p:cNvSpPr>
                  <a:spLocks noChangeArrowheads="1"/>
                </p:cNvSpPr>
                <p:nvPr/>
              </p:nvSpPr>
              <p:spPr bwMode="auto">
                <a:xfrm>
                  <a:off x="2191" y="172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199" name="Oval 263"/>
                <p:cNvSpPr>
                  <a:spLocks noChangeArrowheads="1"/>
                </p:cNvSpPr>
                <p:nvPr/>
              </p:nvSpPr>
              <p:spPr bwMode="auto">
                <a:xfrm>
                  <a:off x="1135" y="178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00" name="Oval 264"/>
                <p:cNvSpPr>
                  <a:spLocks noChangeArrowheads="1"/>
                </p:cNvSpPr>
                <p:nvPr/>
              </p:nvSpPr>
              <p:spPr bwMode="auto">
                <a:xfrm>
                  <a:off x="1276" y="159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01" name="Oval 265"/>
                <p:cNvSpPr>
                  <a:spLocks noChangeArrowheads="1"/>
                </p:cNvSpPr>
                <p:nvPr/>
              </p:nvSpPr>
              <p:spPr bwMode="auto">
                <a:xfrm>
                  <a:off x="3607" y="197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02" name="Oval 266"/>
                <p:cNvSpPr>
                  <a:spLocks noChangeArrowheads="1"/>
                </p:cNvSpPr>
                <p:nvPr/>
              </p:nvSpPr>
              <p:spPr bwMode="auto">
                <a:xfrm>
                  <a:off x="3779" y="198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03" name="Oval 267"/>
                <p:cNvSpPr>
                  <a:spLocks noChangeArrowheads="1"/>
                </p:cNvSpPr>
                <p:nvPr/>
              </p:nvSpPr>
              <p:spPr bwMode="auto">
                <a:xfrm>
                  <a:off x="3505" y="160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04" name="Oval 268"/>
                <p:cNvSpPr>
                  <a:spLocks noChangeArrowheads="1"/>
                </p:cNvSpPr>
                <p:nvPr/>
              </p:nvSpPr>
              <p:spPr bwMode="auto">
                <a:xfrm>
                  <a:off x="3779" y="160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05" name="Oval 269"/>
                <p:cNvSpPr>
                  <a:spLocks noChangeArrowheads="1"/>
                </p:cNvSpPr>
                <p:nvPr/>
              </p:nvSpPr>
              <p:spPr bwMode="auto">
                <a:xfrm>
                  <a:off x="3615" y="172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06" name="Oval 270"/>
                <p:cNvSpPr>
                  <a:spLocks noChangeArrowheads="1"/>
                </p:cNvSpPr>
                <p:nvPr/>
              </p:nvSpPr>
              <p:spPr bwMode="auto">
                <a:xfrm>
                  <a:off x="3145" y="172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07" name="Oval 271"/>
                <p:cNvSpPr>
                  <a:spLocks noChangeArrowheads="1"/>
                </p:cNvSpPr>
                <p:nvPr/>
              </p:nvSpPr>
              <p:spPr bwMode="auto">
                <a:xfrm>
                  <a:off x="3521" y="172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08" name="Oval 272"/>
                <p:cNvSpPr>
                  <a:spLocks noChangeArrowheads="1"/>
                </p:cNvSpPr>
                <p:nvPr/>
              </p:nvSpPr>
              <p:spPr bwMode="auto">
                <a:xfrm>
                  <a:off x="3200" y="172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09" name="Oval 273"/>
                <p:cNvSpPr>
                  <a:spLocks noChangeArrowheads="1"/>
                </p:cNvSpPr>
                <p:nvPr/>
              </p:nvSpPr>
              <p:spPr bwMode="auto">
                <a:xfrm>
                  <a:off x="3849" y="172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10" name="Oval 274"/>
                <p:cNvSpPr>
                  <a:spLocks noChangeArrowheads="1"/>
                </p:cNvSpPr>
                <p:nvPr/>
              </p:nvSpPr>
              <p:spPr bwMode="auto">
                <a:xfrm>
                  <a:off x="3560" y="192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11" name="Oval 275"/>
                <p:cNvSpPr>
                  <a:spLocks noChangeArrowheads="1"/>
                </p:cNvSpPr>
                <p:nvPr/>
              </p:nvSpPr>
              <p:spPr bwMode="auto">
                <a:xfrm>
                  <a:off x="3920" y="206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12" name="Oval 276"/>
                <p:cNvSpPr>
                  <a:spLocks noChangeArrowheads="1"/>
                </p:cNvSpPr>
                <p:nvPr/>
              </p:nvSpPr>
              <p:spPr bwMode="auto">
                <a:xfrm>
                  <a:off x="1049" y="153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13" name="Oval 277"/>
                <p:cNvSpPr>
                  <a:spLocks noChangeArrowheads="1"/>
                </p:cNvSpPr>
                <p:nvPr/>
              </p:nvSpPr>
              <p:spPr bwMode="auto">
                <a:xfrm>
                  <a:off x="1229" y="172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14" name="Oval 278"/>
                <p:cNvSpPr>
                  <a:spLocks noChangeArrowheads="1"/>
                </p:cNvSpPr>
                <p:nvPr/>
              </p:nvSpPr>
              <p:spPr bwMode="auto">
                <a:xfrm>
                  <a:off x="3748" y="202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15" name="Oval 279"/>
                <p:cNvSpPr>
                  <a:spLocks noChangeArrowheads="1"/>
                </p:cNvSpPr>
                <p:nvPr/>
              </p:nvSpPr>
              <p:spPr bwMode="auto">
                <a:xfrm>
                  <a:off x="3865" y="158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16" name="Oval 280"/>
                <p:cNvSpPr>
                  <a:spLocks noChangeArrowheads="1"/>
                </p:cNvSpPr>
                <p:nvPr/>
              </p:nvSpPr>
              <p:spPr bwMode="auto">
                <a:xfrm>
                  <a:off x="1714" y="174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17" name="Oval 281"/>
                <p:cNvSpPr>
                  <a:spLocks noChangeArrowheads="1"/>
                </p:cNvSpPr>
                <p:nvPr/>
              </p:nvSpPr>
              <p:spPr bwMode="auto">
                <a:xfrm>
                  <a:off x="1245" y="1640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18" name="Oval 282"/>
                <p:cNvSpPr>
                  <a:spLocks noChangeArrowheads="1"/>
                </p:cNvSpPr>
                <p:nvPr/>
              </p:nvSpPr>
              <p:spPr bwMode="auto">
                <a:xfrm>
                  <a:off x="4139" y="163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19" name="Oval 283"/>
                <p:cNvSpPr>
                  <a:spLocks noChangeArrowheads="1"/>
                </p:cNvSpPr>
                <p:nvPr/>
              </p:nvSpPr>
              <p:spPr bwMode="auto">
                <a:xfrm>
                  <a:off x="1245" y="1687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20" name="Oval 284"/>
                <p:cNvSpPr>
                  <a:spLocks noChangeArrowheads="1"/>
                </p:cNvSpPr>
                <p:nvPr/>
              </p:nvSpPr>
              <p:spPr bwMode="auto">
                <a:xfrm>
                  <a:off x="3505" y="211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21" name="Oval 285"/>
                <p:cNvSpPr>
                  <a:spLocks noChangeArrowheads="1"/>
                </p:cNvSpPr>
                <p:nvPr/>
              </p:nvSpPr>
              <p:spPr bwMode="auto">
                <a:xfrm>
                  <a:off x="1628" y="152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22" name="Oval 286"/>
                <p:cNvSpPr>
                  <a:spLocks noChangeArrowheads="1"/>
                </p:cNvSpPr>
                <p:nvPr/>
              </p:nvSpPr>
              <p:spPr bwMode="auto">
                <a:xfrm>
                  <a:off x="3693" y="198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23" name="Oval 287"/>
                <p:cNvSpPr>
                  <a:spLocks noChangeArrowheads="1"/>
                </p:cNvSpPr>
                <p:nvPr/>
              </p:nvSpPr>
              <p:spPr bwMode="auto">
                <a:xfrm>
                  <a:off x="1315" y="171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24" name="Oval 288"/>
                <p:cNvSpPr>
                  <a:spLocks noChangeArrowheads="1"/>
                </p:cNvSpPr>
                <p:nvPr/>
              </p:nvSpPr>
              <p:spPr bwMode="auto">
                <a:xfrm>
                  <a:off x="1471" y="163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25" name="Oval 289"/>
                <p:cNvSpPr>
                  <a:spLocks noChangeArrowheads="1"/>
                </p:cNvSpPr>
                <p:nvPr/>
              </p:nvSpPr>
              <p:spPr bwMode="auto">
                <a:xfrm>
                  <a:off x="1127" y="150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26" name="Oval 290"/>
                <p:cNvSpPr>
                  <a:spLocks noChangeArrowheads="1"/>
                </p:cNvSpPr>
                <p:nvPr/>
              </p:nvSpPr>
              <p:spPr bwMode="auto">
                <a:xfrm>
                  <a:off x="1448" y="165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27" name="Oval 291"/>
                <p:cNvSpPr>
                  <a:spLocks noChangeArrowheads="1"/>
                </p:cNvSpPr>
                <p:nvPr/>
              </p:nvSpPr>
              <p:spPr bwMode="auto">
                <a:xfrm>
                  <a:off x="4248" y="192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28" name="Oval 292"/>
                <p:cNvSpPr>
                  <a:spLocks noChangeArrowheads="1"/>
                </p:cNvSpPr>
                <p:nvPr/>
              </p:nvSpPr>
              <p:spPr bwMode="auto">
                <a:xfrm>
                  <a:off x="1025" y="171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29" name="Oval 293"/>
                <p:cNvSpPr>
                  <a:spLocks noChangeArrowheads="1"/>
                </p:cNvSpPr>
                <p:nvPr/>
              </p:nvSpPr>
              <p:spPr bwMode="auto">
                <a:xfrm>
                  <a:off x="1284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30" name="Oval 294"/>
                <p:cNvSpPr>
                  <a:spLocks noChangeArrowheads="1"/>
                </p:cNvSpPr>
                <p:nvPr/>
              </p:nvSpPr>
              <p:spPr bwMode="auto">
                <a:xfrm>
                  <a:off x="2316" y="181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31" name="Oval 295"/>
                <p:cNvSpPr>
                  <a:spLocks noChangeArrowheads="1"/>
                </p:cNvSpPr>
                <p:nvPr/>
              </p:nvSpPr>
              <p:spPr bwMode="auto">
                <a:xfrm>
                  <a:off x="1049" y="168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32" name="Oval 296"/>
                <p:cNvSpPr>
                  <a:spLocks noChangeArrowheads="1"/>
                </p:cNvSpPr>
                <p:nvPr/>
              </p:nvSpPr>
              <p:spPr bwMode="auto">
                <a:xfrm>
                  <a:off x="1198" y="1695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33" name="Oval 297"/>
                <p:cNvSpPr>
                  <a:spLocks noChangeArrowheads="1"/>
                </p:cNvSpPr>
                <p:nvPr/>
              </p:nvSpPr>
              <p:spPr bwMode="auto">
                <a:xfrm>
                  <a:off x="1503" y="164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34" name="Oval 298"/>
                <p:cNvSpPr>
                  <a:spLocks noChangeArrowheads="1"/>
                </p:cNvSpPr>
                <p:nvPr/>
              </p:nvSpPr>
              <p:spPr bwMode="auto">
                <a:xfrm>
                  <a:off x="1072" y="175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35" name="Oval 299"/>
                <p:cNvSpPr>
                  <a:spLocks noChangeArrowheads="1"/>
                </p:cNvSpPr>
                <p:nvPr/>
              </p:nvSpPr>
              <p:spPr bwMode="auto">
                <a:xfrm>
                  <a:off x="1127" y="182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36" name="Oval 300"/>
                <p:cNvSpPr>
                  <a:spLocks noChangeArrowheads="1"/>
                </p:cNvSpPr>
                <p:nvPr/>
              </p:nvSpPr>
              <p:spPr bwMode="auto">
                <a:xfrm>
                  <a:off x="1221" y="171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37" name="Oval 301"/>
                <p:cNvSpPr>
                  <a:spLocks noChangeArrowheads="1"/>
                </p:cNvSpPr>
                <p:nvPr/>
              </p:nvSpPr>
              <p:spPr bwMode="auto">
                <a:xfrm>
                  <a:off x="1808" y="173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38" name="Oval 302"/>
                <p:cNvSpPr>
                  <a:spLocks noChangeArrowheads="1"/>
                </p:cNvSpPr>
                <p:nvPr/>
              </p:nvSpPr>
              <p:spPr bwMode="auto">
                <a:xfrm>
                  <a:off x="1589" y="166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39" name="Oval 303"/>
                <p:cNvSpPr>
                  <a:spLocks noChangeArrowheads="1"/>
                </p:cNvSpPr>
                <p:nvPr/>
              </p:nvSpPr>
              <p:spPr bwMode="auto">
                <a:xfrm>
                  <a:off x="1002" y="163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40" name="Oval 304"/>
                <p:cNvSpPr>
                  <a:spLocks noChangeArrowheads="1"/>
                </p:cNvSpPr>
                <p:nvPr/>
              </p:nvSpPr>
              <p:spPr bwMode="auto">
                <a:xfrm>
                  <a:off x="1753" y="173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41" name="Oval 305"/>
                <p:cNvSpPr>
                  <a:spLocks noChangeArrowheads="1"/>
                </p:cNvSpPr>
                <p:nvPr/>
              </p:nvSpPr>
              <p:spPr bwMode="auto">
                <a:xfrm>
                  <a:off x="1190" y="185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42" name="Oval 306"/>
                <p:cNvSpPr>
                  <a:spLocks noChangeArrowheads="1"/>
                </p:cNvSpPr>
                <p:nvPr/>
              </p:nvSpPr>
              <p:spPr bwMode="auto">
                <a:xfrm>
                  <a:off x="2097" y="217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43" name="Oval 307"/>
                <p:cNvSpPr>
                  <a:spLocks noChangeArrowheads="1"/>
                </p:cNvSpPr>
                <p:nvPr/>
              </p:nvSpPr>
              <p:spPr bwMode="auto">
                <a:xfrm>
                  <a:off x="1002" y="180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44" name="Oval 308"/>
                <p:cNvSpPr>
                  <a:spLocks noChangeArrowheads="1"/>
                </p:cNvSpPr>
                <p:nvPr/>
              </p:nvSpPr>
              <p:spPr bwMode="auto">
                <a:xfrm>
                  <a:off x="1706" y="160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45" name="Oval 309"/>
                <p:cNvSpPr>
                  <a:spLocks noChangeArrowheads="1"/>
                </p:cNvSpPr>
                <p:nvPr/>
              </p:nvSpPr>
              <p:spPr bwMode="auto">
                <a:xfrm>
                  <a:off x="1182" y="171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46" name="Oval 310"/>
                <p:cNvSpPr>
                  <a:spLocks noChangeArrowheads="1"/>
                </p:cNvSpPr>
                <p:nvPr/>
              </p:nvSpPr>
              <p:spPr bwMode="auto">
                <a:xfrm>
                  <a:off x="1471" y="174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47" name="Oval 311"/>
                <p:cNvSpPr>
                  <a:spLocks noChangeArrowheads="1"/>
                </p:cNvSpPr>
                <p:nvPr/>
              </p:nvSpPr>
              <p:spPr bwMode="auto">
                <a:xfrm>
                  <a:off x="3896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48" name="Oval 312"/>
                <p:cNvSpPr>
                  <a:spLocks noChangeArrowheads="1"/>
                </p:cNvSpPr>
                <p:nvPr/>
              </p:nvSpPr>
              <p:spPr bwMode="auto">
                <a:xfrm>
                  <a:off x="1033" y="168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49" name="Oval 313"/>
                <p:cNvSpPr>
                  <a:spLocks noChangeArrowheads="1"/>
                </p:cNvSpPr>
                <p:nvPr/>
              </p:nvSpPr>
              <p:spPr bwMode="auto">
                <a:xfrm>
                  <a:off x="3497" y="158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50" name="Oval 314"/>
                <p:cNvSpPr>
                  <a:spLocks noChangeArrowheads="1"/>
                </p:cNvSpPr>
                <p:nvPr/>
              </p:nvSpPr>
              <p:spPr bwMode="auto">
                <a:xfrm>
                  <a:off x="1002" y="155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51" name="Oval 315"/>
                <p:cNvSpPr>
                  <a:spLocks noChangeArrowheads="1"/>
                </p:cNvSpPr>
                <p:nvPr/>
              </p:nvSpPr>
              <p:spPr bwMode="auto">
                <a:xfrm>
                  <a:off x="1448" y="165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52" name="Oval 316"/>
                <p:cNvSpPr>
                  <a:spLocks noChangeArrowheads="1"/>
                </p:cNvSpPr>
                <p:nvPr/>
              </p:nvSpPr>
              <p:spPr bwMode="auto">
                <a:xfrm>
                  <a:off x="2254" y="174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53" name="Oval 317"/>
                <p:cNvSpPr>
                  <a:spLocks noChangeArrowheads="1"/>
                </p:cNvSpPr>
                <p:nvPr/>
              </p:nvSpPr>
              <p:spPr bwMode="auto">
                <a:xfrm>
                  <a:off x="1182" y="167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54" name="Oval 318"/>
                <p:cNvSpPr>
                  <a:spLocks noChangeArrowheads="1"/>
                </p:cNvSpPr>
                <p:nvPr/>
              </p:nvSpPr>
              <p:spPr bwMode="auto">
                <a:xfrm>
                  <a:off x="1612" y="177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55" name="Oval 319"/>
                <p:cNvSpPr>
                  <a:spLocks noChangeArrowheads="1"/>
                </p:cNvSpPr>
                <p:nvPr/>
              </p:nvSpPr>
              <p:spPr bwMode="auto">
                <a:xfrm>
                  <a:off x="3677" y="185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56" name="Oval 320"/>
                <p:cNvSpPr>
                  <a:spLocks noChangeArrowheads="1"/>
                </p:cNvSpPr>
                <p:nvPr/>
              </p:nvSpPr>
              <p:spPr bwMode="auto">
                <a:xfrm>
                  <a:off x="3896" y="185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57" name="Oval 321"/>
                <p:cNvSpPr>
                  <a:spLocks noChangeArrowheads="1"/>
                </p:cNvSpPr>
                <p:nvPr/>
              </p:nvSpPr>
              <p:spPr bwMode="auto">
                <a:xfrm>
                  <a:off x="1135" y="1781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58" name="Oval 322"/>
                <p:cNvSpPr>
                  <a:spLocks noChangeArrowheads="1"/>
                </p:cNvSpPr>
                <p:nvPr/>
              </p:nvSpPr>
              <p:spPr bwMode="auto">
                <a:xfrm>
                  <a:off x="3122" y="206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59" name="Oval 323"/>
                <p:cNvSpPr>
                  <a:spLocks noChangeArrowheads="1"/>
                </p:cNvSpPr>
                <p:nvPr/>
              </p:nvSpPr>
              <p:spPr bwMode="auto">
                <a:xfrm>
                  <a:off x="2496" y="156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60" name="Oval 324"/>
                <p:cNvSpPr>
                  <a:spLocks noChangeArrowheads="1"/>
                </p:cNvSpPr>
                <p:nvPr/>
              </p:nvSpPr>
              <p:spPr bwMode="auto">
                <a:xfrm>
                  <a:off x="3310" y="158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61" name="Oval 325"/>
                <p:cNvSpPr>
                  <a:spLocks noChangeArrowheads="1"/>
                </p:cNvSpPr>
                <p:nvPr/>
              </p:nvSpPr>
              <p:spPr bwMode="auto">
                <a:xfrm>
                  <a:off x="1276" y="175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62" name="Oval 326"/>
                <p:cNvSpPr>
                  <a:spLocks noChangeArrowheads="1"/>
                </p:cNvSpPr>
                <p:nvPr/>
              </p:nvSpPr>
              <p:spPr bwMode="auto">
                <a:xfrm>
                  <a:off x="2911" y="179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63" name="Oval 327"/>
                <p:cNvSpPr>
                  <a:spLocks noChangeArrowheads="1"/>
                </p:cNvSpPr>
                <p:nvPr/>
              </p:nvSpPr>
              <p:spPr bwMode="auto">
                <a:xfrm>
                  <a:off x="3779" y="195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64" name="Oval 328"/>
                <p:cNvSpPr>
                  <a:spLocks noChangeArrowheads="1"/>
                </p:cNvSpPr>
                <p:nvPr/>
              </p:nvSpPr>
              <p:spPr bwMode="auto">
                <a:xfrm>
                  <a:off x="1323" y="171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65" name="Oval 329"/>
                <p:cNvSpPr>
                  <a:spLocks noChangeArrowheads="1"/>
                </p:cNvSpPr>
                <p:nvPr/>
              </p:nvSpPr>
              <p:spPr bwMode="auto">
                <a:xfrm>
                  <a:off x="3161" y="202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66" name="Oval 330"/>
                <p:cNvSpPr>
                  <a:spLocks noChangeArrowheads="1"/>
                </p:cNvSpPr>
                <p:nvPr/>
              </p:nvSpPr>
              <p:spPr bwMode="auto">
                <a:xfrm>
                  <a:off x="1049" y="174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67" name="Oval 331"/>
                <p:cNvSpPr>
                  <a:spLocks noChangeArrowheads="1"/>
                </p:cNvSpPr>
                <p:nvPr/>
              </p:nvSpPr>
              <p:spPr bwMode="auto">
                <a:xfrm>
                  <a:off x="2347" y="183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68" name="Oval 332"/>
                <p:cNvSpPr>
                  <a:spLocks noChangeArrowheads="1"/>
                </p:cNvSpPr>
                <p:nvPr/>
              </p:nvSpPr>
              <p:spPr bwMode="auto">
                <a:xfrm>
                  <a:off x="1510" y="178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69" name="Oval 333"/>
                <p:cNvSpPr>
                  <a:spLocks noChangeArrowheads="1"/>
                </p:cNvSpPr>
                <p:nvPr/>
              </p:nvSpPr>
              <p:spPr bwMode="auto">
                <a:xfrm>
                  <a:off x="1800" y="185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70" name="Oval 334"/>
                <p:cNvSpPr>
                  <a:spLocks noChangeArrowheads="1"/>
                </p:cNvSpPr>
                <p:nvPr/>
              </p:nvSpPr>
              <p:spPr bwMode="auto">
                <a:xfrm>
                  <a:off x="1033" y="160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71" name="Oval 335"/>
                <p:cNvSpPr>
                  <a:spLocks noChangeArrowheads="1"/>
                </p:cNvSpPr>
                <p:nvPr/>
              </p:nvSpPr>
              <p:spPr bwMode="auto">
                <a:xfrm>
                  <a:off x="3724" y="200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72" name="Oval 336"/>
                <p:cNvSpPr>
                  <a:spLocks noChangeArrowheads="1"/>
                </p:cNvSpPr>
                <p:nvPr/>
              </p:nvSpPr>
              <p:spPr bwMode="auto">
                <a:xfrm>
                  <a:off x="3536" y="149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73" name="Oval 337"/>
                <p:cNvSpPr>
                  <a:spLocks noChangeArrowheads="1"/>
                </p:cNvSpPr>
                <p:nvPr/>
              </p:nvSpPr>
              <p:spPr bwMode="auto">
                <a:xfrm>
                  <a:off x="2394" y="149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74" name="Oval 338"/>
                <p:cNvSpPr>
                  <a:spLocks noChangeArrowheads="1"/>
                </p:cNvSpPr>
                <p:nvPr/>
              </p:nvSpPr>
              <p:spPr bwMode="auto">
                <a:xfrm>
                  <a:off x="3419" y="149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75" name="Oval 339"/>
                <p:cNvSpPr>
                  <a:spLocks noChangeArrowheads="1"/>
                </p:cNvSpPr>
                <p:nvPr/>
              </p:nvSpPr>
              <p:spPr bwMode="auto">
                <a:xfrm>
                  <a:off x="1401" y="149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76" name="Oval 340"/>
                <p:cNvSpPr>
                  <a:spLocks noChangeArrowheads="1"/>
                </p:cNvSpPr>
                <p:nvPr/>
              </p:nvSpPr>
              <p:spPr bwMode="auto">
                <a:xfrm>
                  <a:off x="4170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77" name="Oval 341"/>
                <p:cNvSpPr>
                  <a:spLocks noChangeArrowheads="1"/>
                </p:cNvSpPr>
                <p:nvPr/>
              </p:nvSpPr>
              <p:spPr bwMode="auto">
                <a:xfrm>
                  <a:off x="3912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78" name="Oval 342"/>
                <p:cNvSpPr>
                  <a:spLocks noChangeArrowheads="1"/>
                </p:cNvSpPr>
                <p:nvPr/>
              </p:nvSpPr>
              <p:spPr bwMode="auto">
                <a:xfrm>
                  <a:off x="3677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79" name="Oval 343"/>
                <p:cNvSpPr>
                  <a:spLocks noChangeArrowheads="1"/>
                </p:cNvSpPr>
                <p:nvPr/>
              </p:nvSpPr>
              <p:spPr bwMode="auto">
                <a:xfrm>
                  <a:off x="4162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80" name="Oval 344"/>
                <p:cNvSpPr>
                  <a:spLocks noChangeArrowheads="1"/>
                </p:cNvSpPr>
                <p:nvPr/>
              </p:nvSpPr>
              <p:spPr bwMode="auto">
                <a:xfrm>
                  <a:off x="3842" y="1562"/>
                  <a:ext cx="46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81" name="Oval 345"/>
                <p:cNvSpPr>
                  <a:spLocks noChangeArrowheads="1"/>
                </p:cNvSpPr>
                <p:nvPr/>
              </p:nvSpPr>
              <p:spPr bwMode="auto">
                <a:xfrm>
                  <a:off x="3310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82" name="Oval 346"/>
                <p:cNvSpPr>
                  <a:spLocks noChangeArrowheads="1"/>
                </p:cNvSpPr>
                <p:nvPr/>
              </p:nvSpPr>
              <p:spPr bwMode="auto">
                <a:xfrm>
                  <a:off x="3419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83" name="Oval 347"/>
                <p:cNvSpPr>
                  <a:spLocks noChangeArrowheads="1"/>
                </p:cNvSpPr>
                <p:nvPr/>
              </p:nvSpPr>
              <p:spPr bwMode="auto">
                <a:xfrm>
                  <a:off x="3552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84" name="Oval 348"/>
                <p:cNvSpPr>
                  <a:spLocks noChangeArrowheads="1"/>
                </p:cNvSpPr>
                <p:nvPr/>
              </p:nvSpPr>
              <p:spPr bwMode="auto">
                <a:xfrm>
                  <a:off x="3951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85" name="Oval 349"/>
                <p:cNvSpPr>
                  <a:spLocks noChangeArrowheads="1"/>
                </p:cNvSpPr>
                <p:nvPr/>
              </p:nvSpPr>
              <p:spPr bwMode="auto">
                <a:xfrm>
                  <a:off x="4287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86" name="Oval 350"/>
                <p:cNvSpPr>
                  <a:spLocks noChangeArrowheads="1"/>
                </p:cNvSpPr>
                <p:nvPr/>
              </p:nvSpPr>
              <p:spPr bwMode="auto">
                <a:xfrm>
                  <a:off x="4311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87" name="Oval 351"/>
                <p:cNvSpPr>
                  <a:spLocks noChangeArrowheads="1"/>
                </p:cNvSpPr>
                <p:nvPr/>
              </p:nvSpPr>
              <p:spPr bwMode="auto">
                <a:xfrm>
                  <a:off x="3177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88" name="Oval 352"/>
                <p:cNvSpPr>
                  <a:spLocks noChangeArrowheads="1"/>
                </p:cNvSpPr>
                <p:nvPr/>
              </p:nvSpPr>
              <p:spPr bwMode="auto">
                <a:xfrm>
                  <a:off x="3787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89" name="Oval 353"/>
                <p:cNvSpPr>
                  <a:spLocks noChangeArrowheads="1"/>
                </p:cNvSpPr>
                <p:nvPr/>
              </p:nvSpPr>
              <p:spPr bwMode="auto">
                <a:xfrm>
                  <a:off x="4107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90" name="Oval 354"/>
                <p:cNvSpPr>
                  <a:spLocks noChangeArrowheads="1"/>
                </p:cNvSpPr>
                <p:nvPr/>
              </p:nvSpPr>
              <p:spPr bwMode="auto">
                <a:xfrm>
                  <a:off x="3920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91" name="Oval 355"/>
                <p:cNvSpPr>
                  <a:spLocks noChangeArrowheads="1"/>
                </p:cNvSpPr>
                <p:nvPr/>
              </p:nvSpPr>
              <p:spPr bwMode="auto">
                <a:xfrm>
                  <a:off x="1628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92" name="Oval 356"/>
                <p:cNvSpPr>
                  <a:spLocks noChangeArrowheads="1"/>
                </p:cNvSpPr>
                <p:nvPr/>
              </p:nvSpPr>
              <p:spPr bwMode="auto">
                <a:xfrm>
                  <a:off x="3106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93" name="Oval 357"/>
                <p:cNvSpPr>
                  <a:spLocks noChangeArrowheads="1"/>
                </p:cNvSpPr>
                <p:nvPr/>
              </p:nvSpPr>
              <p:spPr bwMode="auto">
                <a:xfrm>
                  <a:off x="3568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94" name="Oval 358"/>
                <p:cNvSpPr>
                  <a:spLocks noChangeArrowheads="1"/>
                </p:cNvSpPr>
                <p:nvPr/>
              </p:nvSpPr>
              <p:spPr bwMode="auto">
                <a:xfrm>
                  <a:off x="2535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95" name="Oval 359"/>
                <p:cNvSpPr>
                  <a:spLocks noChangeArrowheads="1"/>
                </p:cNvSpPr>
                <p:nvPr/>
              </p:nvSpPr>
              <p:spPr bwMode="auto">
                <a:xfrm>
                  <a:off x="3482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96" name="Oval 360"/>
                <p:cNvSpPr>
                  <a:spLocks noChangeArrowheads="1"/>
                </p:cNvSpPr>
                <p:nvPr/>
              </p:nvSpPr>
              <p:spPr bwMode="auto">
                <a:xfrm>
                  <a:off x="4123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97" name="Oval 361"/>
                <p:cNvSpPr>
                  <a:spLocks noChangeArrowheads="1"/>
                </p:cNvSpPr>
                <p:nvPr/>
              </p:nvSpPr>
              <p:spPr bwMode="auto">
                <a:xfrm>
                  <a:off x="3599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98" name="Oval 362"/>
                <p:cNvSpPr>
                  <a:spLocks noChangeArrowheads="1"/>
                </p:cNvSpPr>
                <p:nvPr/>
              </p:nvSpPr>
              <p:spPr bwMode="auto">
                <a:xfrm>
                  <a:off x="3192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299" name="Oval 363"/>
                <p:cNvSpPr>
                  <a:spLocks noChangeArrowheads="1"/>
                </p:cNvSpPr>
                <p:nvPr/>
              </p:nvSpPr>
              <p:spPr bwMode="auto">
                <a:xfrm>
                  <a:off x="4436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00" name="Oval 364"/>
                <p:cNvSpPr>
                  <a:spLocks noChangeArrowheads="1"/>
                </p:cNvSpPr>
                <p:nvPr/>
              </p:nvSpPr>
              <p:spPr bwMode="auto">
                <a:xfrm>
                  <a:off x="3748" y="156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01" name="Oval 365"/>
                <p:cNvSpPr>
                  <a:spLocks noChangeArrowheads="1"/>
                </p:cNvSpPr>
                <p:nvPr/>
              </p:nvSpPr>
              <p:spPr bwMode="auto">
                <a:xfrm>
                  <a:off x="2739" y="156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02" name="Oval 366"/>
                <p:cNvSpPr>
                  <a:spLocks noChangeArrowheads="1"/>
                </p:cNvSpPr>
                <p:nvPr/>
              </p:nvSpPr>
              <p:spPr bwMode="auto">
                <a:xfrm>
                  <a:off x="2864" y="156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03" name="Oval 367"/>
                <p:cNvSpPr>
                  <a:spLocks noChangeArrowheads="1"/>
                </p:cNvSpPr>
                <p:nvPr/>
              </p:nvSpPr>
              <p:spPr bwMode="auto">
                <a:xfrm>
                  <a:off x="3403" y="156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04" name="Oval 368"/>
                <p:cNvSpPr>
                  <a:spLocks noChangeArrowheads="1"/>
                </p:cNvSpPr>
                <p:nvPr/>
              </p:nvSpPr>
              <p:spPr bwMode="auto">
                <a:xfrm>
                  <a:off x="2715" y="156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05" name="Oval 369"/>
                <p:cNvSpPr>
                  <a:spLocks noChangeArrowheads="1"/>
                </p:cNvSpPr>
                <p:nvPr/>
              </p:nvSpPr>
              <p:spPr bwMode="auto">
                <a:xfrm>
                  <a:off x="2973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06" name="Oval 370"/>
                <p:cNvSpPr>
                  <a:spLocks noChangeArrowheads="1"/>
                </p:cNvSpPr>
                <p:nvPr/>
              </p:nvSpPr>
              <p:spPr bwMode="auto">
                <a:xfrm>
                  <a:off x="1487" y="187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07" name="Oval 371"/>
                <p:cNvSpPr>
                  <a:spLocks noChangeArrowheads="1"/>
                </p:cNvSpPr>
                <p:nvPr/>
              </p:nvSpPr>
              <p:spPr bwMode="auto">
                <a:xfrm>
                  <a:off x="1933" y="138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08" name="Oval 372"/>
                <p:cNvSpPr>
                  <a:spLocks noChangeArrowheads="1"/>
                </p:cNvSpPr>
                <p:nvPr/>
              </p:nvSpPr>
              <p:spPr bwMode="auto">
                <a:xfrm>
                  <a:off x="1041" y="140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09" name="Oval 373"/>
                <p:cNvSpPr>
                  <a:spLocks noChangeArrowheads="1"/>
                </p:cNvSpPr>
                <p:nvPr/>
              </p:nvSpPr>
              <p:spPr bwMode="auto">
                <a:xfrm>
                  <a:off x="2613" y="188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10" name="Oval 374"/>
                <p:cNvSpPr>
                  <a:spLocks noChangeArrowheads="1"/>
                </p:cNvSpPr>
                <p:nvPr/>
              </p:nvSpPr>
              <p:spPr bwMode="auto">
                <a:xfrm>
                  <a:off x="1104" y="171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11" name="Oval 375"/>
                <p:cNvSpPr>
                  <a:spLocks noChangeArrowheads="1"/>
                </p:cNvSpPr>
                <p:nvPr/>
              </p:nvSpPr>
              <p:spPr bwMode="auto">
                <a:xfrm>
                  <a:off x="3701" y="228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12" name="Oval 376"/>
                <p:cNvSpPr>
                  <a:spLocks noChangeArrowheads="1"/>
                </p:cNvSpPr>
                <p:nvPr/>
              </p:nvSpPr>
              <p:spPr bwMode="auto">
                <a:xfrm>
                  <a:off x="1025" y="157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13" name="Oval 377"/>
                <p:cNvSpPr>
                  <a:spLocks noChangeArrowheads="1"/>
                </p:cNvSpPr>
                <p:nvPr/>
              </p:nvSpPr>
              <p:spPr bwMode="auto">
                <a:xfrm>
                  <a:off x="3755" y="201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14" name="Oval 378"/>
                <p:cNvSpPr>
                  <a:spLocks noChangeArrowheads="1"/>
                </p:cNvSpPr>
                <p:nvPr/>
              </p:nvSpPr>
              <p:spPr bwMode="auto">
                <a:xfrm>
                  <a:off x="3771" y="179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15" name="Oval 379"/>
                <p:cNvSpPr>
                  <a:spLocks noChangeArrowheads="1"/>
                </p:cNvSpPr>
                <p:nvPr/>
              </p:nvSpPr>
              <p:spPr bwMode="auto">
                <a:xfrm>
                  <a:off x="1182" y="202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16" name="Oval 380"/>
                <p:cNvSpPr>
                  <a:spLocks noChangeArrowheads="1"/>
                </p:cNvSpPr>
                <p:nvPr/>
              </p:nvSpPr>
              <p:spPr bwMode="auto">
                <a:xfrm>
                  <a:off x="1385" y="179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17" name="Oval 381"/>
                <p:cNvSpPr>
                  <a:spLocks noChangeArrowheads="1"/>
                </p:cNvSpPr>
                <p:nvPr/>
              </p:nvSpPr>
              <p:spPr bwMode="auto">
                <a:xfrm>
                  <a:off x="3443" y="192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18" name="Oval 382"/>
                <p:cNvSpPr>
                  <a:spLocks noChangeArrowheads="1"/>
                </p:cNvSpPr>
                <p:nvPr/>
              </p:nvSpPr>
              <p:spPr bwMode="auto">
                <a:xfrm>
                  <a:off x="3513" y="195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19" name="Oval 383"/>
                <p:cNvSpPr>
                  <a:spLocks noChangeArrowheads="1"/>
                </p:cNvSpPr>
                <p:nvPr/>
              </p:nvSpPr>
              <p:spPr bwMode="auto">
                <a:xfrm>
                  <a:off x="3216" y="226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20" name="Oval 384"/>
                <p:cNvSpPr>
                  <a:spLocks noChangeArrowheads="1"/>
                </p:cNvSpPr>
                <p:nvPr/>
              </p:nvSpPr>
              <p:spPr bwMode="auto">
                <a:xfrm>
                  <a:off x="1245" y="1741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21" name="Oval 385"/>
                <p:cNvSpPr>
                  <a:spLocks noChangeArrowheads="1"/>
                </p:cNvSpPr>
                <p:nvPr/>
              </p:nvSpPr>
              <p:spPr bwMode="auto">
                <a:xfrm>
                  <a:off x="3802" y="198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22" name="Oval 386"/>
                <p:cNvSpPr>
                  <a:spLocks noChangeArrowheads="1"/>
                </p:cNvSpPr>
                <p:nvPr/>
              </p:nvSpPr>
              <p:spPr bwMode="auto">
                <a:xfrm>
                  <a:off x="1033" y="164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23" name="Oval 387"/>
                <p:cNvSpPr>
                  <a:spLocks noChangeArrowheads="1"/>
                </p:cNvSpPr>
                <p:nvPr/>
              </p:nvSpPr>
              <p:spPr bwMode="auto">
                <a:xfrm>
                  <a:off x="1683" y="174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24" name="Oval 388"/>
                <p:cNvSpPr>
                  <a:spLocks noChangeArrowheads="1"/>
                </p:cNvSpPr>
                <p:nvPr/>
              </p:nvSpPr>
              <p:spPr bwMode="auto">
                <a:xfrm>
                  <a:off x="3615" y="208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25" name="Oval 389"/>
                <p:cNvSpPr>
                  <a:spLocks noChangeArrowheads="1"/>
                </p:cNvSpPr>
                <p:nvPr/>
              </p:nvSpPr>
              <p:spPr bwMode="auto">
                <a:xfrm>
                  <a:off x="1534" y="139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26" name="Oval 390"/>
                <p:cNvSpPr>
                  <a:spLocks noChangeArrowheads="1"/>
                </p:cNvSpPr>
                <p:nvPr/>
              </p:nvSpPr>
              <p:spPr bwMode="auto">
                <a:xfrm>
                  <a:off x="1464" y="1741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27" name="Oval 391"/>
                <p:cNvSpPr>
                  <a:spLocks noChangeArrowheads="1"/>
                </p:cNvSpPr>
                <p:nvPr/>
              </p:nvSpPr>
              <p:spPr bwMode="auto">
                <a:xfrm>
                  <a:off x="3607" y="194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28" name="Oval 392"/>
                <p:cNvSpPr>
                  <a:spLocks noChangeArrowheads="1"/>
                </p:cNvSpPr>
                <p:nvPr/>
              </p:nvSpPr>
              <p:spPr bwMode="auto">
                <a:xfrm>
                  <a:off x="1464" y="1953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29" name="Oval 393"/>
                <p:cNvSpPr>
                  <a:spLocks noChangeArrowheads="1"/>
                </p:cNvSpPr>
                <p:nvPr/>
              </p:nvSpPr>
              <p:spPr bwMode="auto">
                <a:xfrm>
                  <a:off x="1065" y="168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30" name="Oval 394"/>
                <p:cNvSpPr>
                  <a:spLocks noChangeArrowheads="1"/>
                </p:cNvSpPr>
                <p:nvPr/>
              </p:nvSpPr>
              <p:spPr bwMode="auto">
                <a:xfrm>
                  <a:off x="4092" y="161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31" name="Oval 395"/>
                <p:cNvSpPr>
                  <a:spLocks noChangeArrowheads="1"/>
                </p:cNvSpPr>
                <p:nvPr/>
              </p:nvSpPr>
              <p:spPr bwMode="auto">
                <a:xfrm>
                  <a:off x="3857" y="161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32" name="Oval 396"/>
                <p:cNvSpPr>
                  <a:spLocks noChangeArrowheads="1"/>
                </p:cNvSpPr>
                <p:nvPr/>
              </p:nvSpPr>
              <p:spPr bwMode="auto">
                <a:xfrm>
                  <a:off x="3818" y="161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33" name="Oval 397"/>
                <p:cNvSpPr>
                  <a:spLocks noChangeArrowheads="1"/>
                </p:cNvSpPr>
                <p:nvPr/>
              </p:nvSpPr>
              <p:spPr bwMode="auto">
                <a:xfrm>
                  <a:off x="3263" y="161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34" name="Oval 398"/>
                <p:cNvSpPr>
                  <a:spLocks noChangeArrowheads="1"/>
                </p:cNvSpPr>
                <p:nvPr/>
              </p:nvSpPr>
              <p:spPr bwMode="auto">
                <a:xfrm>
                  <a:off x="3787" y="161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35" name="Oval 399"/>
                <p:cNvSpPr>
                  <a:spLocks noChangeArrowheads="1"/>
                </p:cNvSpPr>
                <p:nvPr/>
              </p:nvSpPr>
              <p:spPr bwMode="auto">
                <a:xfrm>
                  <a:off x="3521" y="161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36" name="Oval 400"/>
                <p:cNvSpPr>
                  <a:spLocks noChangeArrowheads="1"/>
                </p:cNvSpPr>
                <p:nvPr/>
              </p:nvSpPr>
              <p:spPr bwMode="auto">
                <a:xfrm>
                  <a:off x="1166" y="166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37" name="Oval 401"/>
                <p:cNvSpPr>
                  <a:spLocks noChangeArrowheads="1"/>
                </p:cNvSpPr>
                <p:nvPr/>
              </p:nvSpPr>
              <p:spPr bwMode="auto">
                <a:xfrm>
                  <a:off x="1135" y="166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38" name="Oval 402"/>
                <p:cNvSpPr>
                  <a:spLocks noChangeArrowheads="1"/>
                </p:cNvSpPr>
                <p:nvPr/>
              </p:nvSpPr>
              <p:spPr bwMode="auto">
                <a:xfrm>
                  <a:off x="3607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39" name="Oval 403"/>
                <p:cNvSpPr>
                  <a:spLocks noChangeArrowheads="1"/>
                </p:cNvSpPr>
                <p:nvPr/>
              </p:nvSpPr>
              <p:spPr bwMode="auto">
                <a:xfrm>
                  <a:off x="4037" y="160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40" name="Oval 404"/>
                <p:cNvSpPr>
                  <a:spLocks noChangeArrowheads="1"/>
                </p:cNvSpPr>
                <p:nvPr/>
              </p:nvSpPr>
              <p:spPr bwMode="auto">
                <a:xfrm>
                  <a:off x="3881" y="160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41" name="Oval 405"/>
                <p:cNvSpPr>
                  <a:spLocks noChangeArrowheads="1"/>
                </p:cNvSpPr>
                <p:nvPr/>
              </p:nvSpPr>
              <p:spPr bwMode="auto">
                <a:xfrm>
                  <a:off x="3763" y="160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42" name="Oval 406"/>
                <p:cNvSpPr>
                  <a:spLocks noChangeArrowheads="1"/>
                </p:cNvSpPr>
                <p:nvPr/>
              </p:nvSpPr>
              <p:spPr bwMode="auto">
                <a:xfrm>
                  <a:off x="3795" y="160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43" name="Oval 407"/>
                <p:cNvSpPr>
                  <a:spLocks noChangeArrowheads="1"/>
                </p:cNvSpPr>
                <p:nvPr/>
              </p:nvSpPr>
              <p:spPr bwMode="auto">
                <a:xfrm>
                  <a:off x="3051" y="160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44" name="Oval 408"/>
                <p:cNvSpPr>
                  <a:spLocks noChangeArrowheads="1"/>
                </p:cNvSpPr>
                <p:nvPr/>
              </p:nvSpPr>
              <p:spPr bwMode="auto">
                <a:xfrm>
                  <a:off x="1080" y="164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45" name="Oval 409"/>
                <p:cNvSpPr>
                  <a:spLocks noChangeArrowheads="1"/>
                </p:cNvSpPr>
                <p:nvPr/>
              </p:nvSpPr>
              <p:spPr bwMode="auto">
                <a:xfrm>
                  <a:off x="3873" y="205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46" name="Oval 410"/>
                <p:cNvSpPr>
                  <a:spLocks noChangeArrowheads="1"/>
                </p:cNvSpPr>
                <p:nvPr/>
              </p:nvSpPr>
              <p:spPr bwMode="auto">
                <a:xfrm>
                  <a:off x="1362" y="156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47" name="Oval 411"/>
                <p:cNvSpPr>
                  <a:spLocks noChangeArrowheads="1"/>
                </p:cNvSpPr>
                <p:nvPr/>
              </p:nvSpPr>
              <p:spPr bwMode="auto">
                <a:xfrm>
                  <a:off x="1182" y="166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48" name="Oval 412"/>
                <p:cNvSpPr>
                  <a:spLocks noChangeArrowheads="1"/>
                </p:cNvSpPr>
                <p:nvPr/>
              </p:nvSpPr>
              <p:spPr bwMode="auto">
                <a:xfrm>
                  <a:off x="1362" y="176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49" name="Oval 413"/>
                <p:cNvSpPr>
                  <a:spLocks noChangeArrowheads="1"/>
                </p:cNvSpPr>
                <p:nvPr/>
              </p:nvSpPr>
              <p:spPr bwMode="auto">
                <a:xfrm>
                  <a:off x="3427" y="202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50" name="Oval 414"/>
                <p:cNvSpPr>
                  <a:spLocks noChangeArrowheads="1"/>
                </p:cNvSpPr>
                <p:nvPr/>
              </p:nvSpPr>
              <p:spPr bwMode="auto">
                <a:xfrm>
                  <a:off x="1245" y="1601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24552" name="Group 616"/>
              <p:cNvGrpSpPr>
                <a:grpSpLocks/>
              </p:cNvGrpSpPr>
              <p:nvPr/>
            </p:nvGrpSpPr>
            <p:grpSpPr bwMode="auto">
              <a:xfrm>
                <a:off x="1002" y="1092"/>
                <a:ext cx="3356" cy="1565"/>
                <a:chOff x="1002" y="1092"/>
                <a:chExt cx="3356" cy="1565"/>
              </a:xfrm>
            </p:grpSpPr>
            <p:sp>
              <p:nvSpPr>
                <p:cNvPr id="424352" name="Oval 416"/>
                <p:cNvSpPr>
                  <a:spLocks noChangeArrowheads="1"/>
                </p:cNvSpPr>
                <p:nvPr/>
              </p:nvSpPr>
              <p:spPr bwMode="auto">
                <a:xfrm>
                  <a:off x="3005" y="1906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53" name="Oval 417"/>
                <p:cNvSpPr>
                  <a:spLocks noChangeArrowheads="1"/>
                </p:cNvSpPr>
                <p:nvPr/>
              </p:nvSpPr>
              <p:spPr bwMode="auto">
                <a:xfrm>
                  <a:off x="2950" y="171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54" name="Oval 418"/>
                <p:cNvSpPr>
                  <a:spLocks noChangeArrowheads="1"/>
                </p:cNvSpPr>
                <p:nvPr/>
              </p:nvSpPr>
              <p:spPr bwMode="auto">
                <a:xfrm>
                  <a:off x="1730" y="1632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55" name="Oval 419"/>
                <p:cNvSpPr>
                  <a:spLocks noChangeArrowheads="1"/>
                </p:cNvSpPr>
                <p:nvPr/>
              </p:nvSpPr>
              <p:spPr bwMode="auto">
                <a:xfrm>
                  <a:off x="2238" y="176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56" name="Oval 420"/>
                <p:cNvSpPr>
                  <a:spLocks noChangeArrowheads="1"/>
                </p:cNvSpPr>
                <p:nvPr/>
              </p:nvSpPr>
              <p:spPr bwMode="auto">
                <a:xfrm>
                  <a:off x="3865" y="195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57" name="Oval 421"/>
                <p:cNvSpPr>
                  <a:spLocks noChangeArrowheads="1"/>
                </p:cNvSpPr>
                <p:nvPr/>
              </p:nvSpPr>
              <p:spPr bwMode="auto">
                <a:xfrm>
                  <a:off x="1065" y="179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58" name="Oval 422"/>
                <p:cNvSpPr>
                  <a:spLocks noChangeArrowheads="1"/>
                </p:cNvSpPr>
                <p:nvPr/>
              </p:nvSpPr>
              <p:spPr bwMode="auto">
                <a:xfrm>
                  <a:off x="2801" y="197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59" name="Oval 423"/>
                <p:cNvSpPr>
                  <a:spLocks noChangeArrowheads="1"/>
                </p:cNvSpPr>
                <p:nvPr/>
              </p:nvSpPr>
              <p:spPr bwMode="auto">
                <a:xfrm>
                  <a:off x="1237" y="176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60" name="Oval 424"/>
                <p:cNvSpPr>
                  <a:spLocks noChangeArrowheads="1"/>
                </p:cNvSpPr>
                <p:nvPr/>
              </p:nvSpPr>
              <p:spPr bwMode="auto">
                <a:xfrm>
                  <a:off x="3787" y="185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61" name="Oval 425"/>
                <p:cNvSpPr>
                  <a:spLocks noChangeArrowheads="1"/>
                </p:cNvSpPr>
                <p:nvPr/>
              </p:nvSpPr>
              <p:spPr bwMode="auto">
                <a:xfrm>
                  <a:off x="1025" y="167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62" name="Oval 426"/>
                <p:cNvSpPr>
                  <a:spLocks noChangeArrowheads="1"/>
                </p:cNvSpPr>
                <p:nvPr/>
              </p:nvSpPr>
              <p:spPr bwMode="auto">
                <a:xfrm>
                  <a:off x="1018" y="167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63" name="Oval 427"/>
                <p:cNvSpPr>
                  <a:spLocks noChangeArrowheads="1"/>
                </p:cNvSpPr>
                <p:nvPr/>
              </p:nvSpPr>
              <p:spPr bwMode="auto">
                <a:xfrm>
                  <a:off x="1323" y="178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64" name="Oval 428"/>
                <p:cNvSpPr>
                  <a:spLocks noChangeArrowheads="1"/>
                </p:cNvSpPr>
                <p:nvPr/>
              </p:nvSpPr>
              <p:spPr bwMode="auto">
                <a:xfrm>
                  <a:off x="1104" y="161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65" name="Oval 429"/>
                <p:cNvSpPr>
                  <a:spLocks noChangeArrowheads="1"/>
                </p:cNvSpPr>
                <p:nvPr/>
              </p:nvSpPr>
              <p:spPr bwMode="auto">
                <a:xfrm>
                  <a:off x="1221" y="177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66" name="Oval 430"/>
                <p:cNvSpPr>
                  <a:spLocks noChangeArrowheads="1"/>
                </p:cNvSpPr>
                <p:nvPr/>
              </p:nvSpPr>
              <p:spPr bwMode="auto">
                <a:xfrm>
                  <a:off x="1080" y="203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67" name="Oval 431"/>
                <p:cNvSpPr>
                  <a:spLocks noChangeArrowheads="1"/>
                </p:cNvSpPr>
                <p:nvPr/>
              </p:nvSpPr>
              <p:spPr bwMode="auto">
                <a:xfrm>
                  <a:off x="1448" y="152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68" name="Oval 432"/>
                <p:cNvSpPr>
                  <a:spLocks noChangeArrowheads="1"/>
                </p:cNvSpPr>
                <p:nvPr/>
              </p:nvSpPr>
              <p:spPr bwMode="auto">
                <a:xfrm>
                  <a:off x="2152" y="207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69" name="Oval 433"/>
                <p:cNvSpPr>
                  <a:spLocks noChangeArrowheads="1"/>
                </p:cNvSpPr>
                <p:nvPr/>
              </p:nvSpPr>
              <p:spPr bwMode="auto">
                <a:xfrm>
                  <a:off x="1597" y="1820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70" name="Oval 434"/>
                <p:cNvSpPr>
                  <a:spLocks noChangeArrowheads="1"/>
                </p:cNvSpPr>
                <p:nvPr/>
              </p:nvSpPr>
              <p:spPr bwMode="auto">
                <a:xfrm>
                  <a:off x="1823" y="210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71" name="Oval 435"/>
                <p:cNvSpPr>
                  <a:spLocks noChangeArrowheads="1"/>
                </p:cNvSpPr>
                <p:nvPr/>
              </p:nvSpPr>
              <p:spPr bwMode="auto">
                <a:xfrm>
                  <a:off x="1651" y="176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72" name="Oval 436"/>
                <p:cNvSpPr>
                  <a:spLocks noChangeArrowheads="1"/>
                </p:cNvSpPr>
                <p:nvPr/>
              </p:nvSpPr>
              <p:spPr bwMode="auto">
                <a:xfrm>
                  <a:off x="2097" y="218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73" name="Oval 437"/>
                <p:cNvSpPr>
                  <a:spLocks noChangeArrowheads="1"/>
                </p:cNvSpPr>
                <p:nvPr/>
              </p:nvSpPr>
              <p:spPr bwMode="auto">
                <a:xfrm>
                  <a:off x="3865" y="158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74" name="Oval 438"/>
                <p:cNvSpPr>
                  <a:spLocks noChangeArrowheads="1"/>
                </p:cNvSpPr>
                <p:nvPr/>
              </p:nvSpPr>
              <p:spPr bwMode="auto">
                <a:xfrm>
                  <a:off x="3912" y="158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75" name="Oval 439"/>
                <p:cNvSpPr>
                  <a:spLocks noChangeArrowheads="1"/>
                </p:cNvSpPr>
                <p:nvPr/>
              </p:nvSpPr>
              <p:spPr bwMode="auto">
                <a:xfrm>
                  <a:off x="4037" y="158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76" name="Oval 440"/>
                <p:cNvSpPr>
                  <a:spLocks noChangeArrowheads="1"/>
                </p:cNvSpPr>
                <p:nvPr/>
              </p:nvSpPr>
              <p:spPr bwMode="auto">
                <a:xfrm>
                  <a:off x="3231" y="158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77" name="Oval 441"/>
                <p:cNvSpPr>
                  <a:spLocks noChangeArrowheads="1"/>
                </p:cNvSpPr>
                <p:nvPr/>
              </p:nvSpPr>
              <p:spPr bwMode="auto">
                <a:xfrm>
                  <a:off x="3482" y="158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78" name="Oval 442"/>
                <p:cNvSpPr>
                  <a:spLocks noChangeArrowheads="1"/>
                </p:cNvSpPr>
                <p:nvPr/>
              </p:nvSpPr>
              <p:spPr bwMode="auto">
                <a:xfrm>
                  <a:off x="1205" y="172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79" name="Oval 443"/>
                <p:cNvSpPr>
                  <a:spLocks noChangeArrowheads="1"/>
                </p:cNvSpPr>
                <p:nvPr/>
              </p:nvSpPr>
              <p:spPr bwMode="auto">
                <a:xfrm>
                  <a:off x="1198" y="166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80" name="Oval 444"/>
                <p:cNvSpPr>
                  <a:spLocks noChangeArrowheads="1"/>
                </p:cNvSpPr>
                <p:nvPr/>
              </p:nvSpPr>
              <p:spPr bwMode="auto">
                <a:xfrm>
                  <a:off x="1307" y="146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81" name="Oval 445"/>
                <p:cNvSpPr>
                  <a:spLocks noChangeArrowheads="1"/>
                </p:cNvSpPr>
                <p:nvPr/>
              </p:nvSpPr>
              <p:spPr bwMode="auto">
                <a:xfrm>
                  <a:off x="1557" y="176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82" name="Oval 446"/>
                <p:cNvSpPr>
                  <a:spLocks noChangeArrowheads="1"/>
                </p:cNvSpPr>
                <p:nvPr/>
              </p:nvSpPr>
              <p:spPr bwMode="auto">
                <a:xfrm>
                  <a:off x="3231" y="217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83" name="Oval 447"/>
                <p:cNvSpPr>
                  <a:spLocks noChangeArrowheads="1"/>
                </p:cNvSpPr>
                <p:nvPr/>
              </p:nvSpPr>
              <p:spPr bwMode="auto">
                <a:xfrm>
                  <a:off x="2027" y="179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84" name="Oval 448"/>
                <p:cNvSpPr>
                  <a:spLocks noChangeArrowheads="1"/>
                </p:cNvSpPr>
                <p:nvPr/>
              </p:nvSpPr>
              <p:spPr bwMode="auto">
                <a:xfrm>
                  <a:off x="3450" y="210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85" name="Oval 449"/>
                <p:cNvSpPr>
                  <a:spLocks noChangeArrowheads="1"/>
                </p:cNvSpPr>
                <p:nvPr/>
              </p:nvSpPr>
              <p:spPr bwMode="auto">
                <a:xfrm>
                  <a:off x="1072" y="194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86" name="Oval 450"/>
                <p:cNvSpPr>
                  <a:spLocks noChangeArrowheads="1"/>
                </p:cNvSpPr>
                <p:nvPr/>
              </p:nvSpPr>
              <p:spPr bwMode="auto">
                <a:xfrm>
                  <a:off x="1174" y="153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87" name="Oval 451"/>
                <p:cNvSpPr>
                  <a:spLocks noChangeArrowheads="1"/>
                </p:cNvSpPr>
                <p:nvPr/>
              </p:nvSpPr>
              <p:spPr bwMode="auto">
                <a:xfrm>
                  <a:off x="2347" y="216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88" name="Oval 452"/>
                <p:cNvSpPr>
                  <a:spLocks noChangeArrowheads="1"/>
                </p:cNvSpPr>
                <p:nvPr/>
              </p:nvSpPr>
              <p:spPr bwMode="auto">
                <a:xfrm>
                  <a:off x="1816" y="1499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89" name="Oval 453"/>
                <p:cNvSpPr>
                  <a:spLocks noChangeArrowheads="1"/>
                </p:cNvSpPr>
                <p:nvPr/>
              </p:nvSpPr>
              <p:spPr bwMode="auto">
                <a:xfrm>
                  <a:off x="3122" y="180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90" name="Oval 454"/>
                <p:cNvSpPr>
                  <a:spLocks noChangeArrowheads="1"/>
                </p:cNvSpPr>
                <p:nvPr/>
              </p:nvSpPr>
              <p:spPr bwMode="auto">
                <a:xfrm>
                  <a:off x="1745" y="159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91" name="Oval 455"/>
                <p:cNvSpPr>
                  <a:spLocks noChangeArrowheads="1"/>
                </p:cNvSpPr>
                <p:nvPr/>
              </p:nvSpPr>
              <p:spPr bwMode="auto">
                <a:xfrm>
                  <a:off x="2222" y="196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92" name="Oval 456"/>
                <p:cNvSpPr>
                  <a:spLocks noChangeArrowheads="1"/>
                </p:cNvSpPr>
                <p:nvPr/>
              </p:nvSpPr>
              <p:spPr bwMode="auto">
                <a:xfrm>
                  <a:off x="1956" y="1257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93" name="Oval 457"/>
                <p:cNvSpPr>
                  <a:spLocks noChangeArrowheads="1"/>
                </p:cNvSpPr>
                <p:nvPr/>
              </p:nvSpPr>
              <p:spPr bwMode="auto">
                <a:xfrm>
                  <a:off x="1307" y="165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94" name="Oval 458"/>
                <p:cNvSpPr>
                  <a:spLocks noChangeArrowheads="1"/>
                </p:cNvSpPr>
                <p:nvPr/>
              </p:nvSpPr>
              <p:spPr bwMode="auto">
                <a:xfrm>
                  <a:off x="1127" y="174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95" name="Oval 459"/>
                <p:cNvSpPr>
                  <a:spLocks noChangeArrowheads="1"/>
                </p:cNvSpPr>
                <p:nvPr/>
              </p:nvSpPr>
              <p:spPr bwMode="auto">
                <a:xfrm>
                  <a:off x="3497" y="151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96" name="Oval 460"/>
                <p:cNvSpPr>
                  <a:spLocks noChangeArrowheads="1"/>
                </p:cNvSpPr>
                <p:nvPr/>
              </p:nvSpPr>
              <p:spPr bwMode="auto">
                <a:xfrm>
                  <a:off x="4139" y="151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97" name="Oval 461"/>
                <p:cNvSpPr>
                  <a:spLocks noChangeArrowheads="1"/>
                </p:cNvSpPr>
                <p:nvPr/>
              </p:nvSpPr>
              <p:spPr bwMode="auto">
                <a:xfrm>
                  <a:off x="4068" y="151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98" name="Oval 462"/>
                <p:cNvSpPr>
                  <a:spLocks noChangeArrowheads="1"/>
                </p:cNvSpPr>
                <p:nvPr/>
              </p:nvSpPr>
              <p:spPr bwMode="auto">
                <a:xfrm>
                  <a:off x="4021" y="151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399" name="Oval 463"/>
                <p:cNvSpPr>
                  <a:spLocks noChangeArrowheads="1"/>
                </p:cNvSpPr>
                <p:nvPr/>
              </p:nvSpPr>
              <p:spPr bwMode="auto">
                <a:xfrm>
                  <a:off x="1025" y="1562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00" name="Oval 464"/>
                <p:cNvSpPr>
                  <a:spLocks noChangeArrowheads="1"/>
                </p:cNvSpPr>
                <p:nvPr/>
              </p:nvSpPr>
              <p:spPr bwMode="auto">
                <a:xfrm>
                  <a:off x="1260" y="195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01" name="Oval 465"/>
                <p:cNvSpPr>
                  <a:spLocks noChangeArrowheads="1"/>
                </p:cNvSpPr>
                <p:nvPr/>
              </p:nvSpPr>
              <p:spPr bwMode="auto">
                <a:xfrm>
                  <a:off x="1424" y="175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02" name="Oval 466"/>
                <p:cNvSpPr>
                  <a:spLocks noChangeArrowheads="1"/>
                </p:cNvSpPr>
                <p:nvPr/>
              </p:nvSpPr>
              <p:spPr bwMode="auto">
                <a:xfrm>
                  <a:off x="1010" y="163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03" name="Oval 467"/>
                <p:cNvSpPr>
                  <a:spLocks noChangeArrowheads="1"/>
                </p:cNvSpPr>
                <p:nvPr/>
              </p:nvSpPr>
              <p:spPr bwMode="auto">
                <a:xfrm>
                  <a:off x="2246" y="138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04" name="Oval 468"/>
                <p:cNvSpPr>
                  <a:spLocks noChangeArrowheads="1"/>
                </p:cNvSpPr>
                <p:nvPr/>
              </p:nvSpPr>
              <p:spPr bwMode="auto">
                <a:xfrm>
                  <a:off x="1988" y="171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05" name="Oval 469"/>
                <p:cNvSpPr>
                  <a:spLocks noChangeArrowheads="1"/>
                </p:cNvSpPr>
                <p:nvPr/>
              </p:nvSpPr>
              <p:spPr bwMode="auto">
                <a:xfrm>
                  <a:off x="1057" y="141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06" name="Oval 470"/>
                <p:cNvSpPr>
                  <a:spLocks noChangeArrowheads="1"/>
                </p:cNvSpPr>
                <p:nvPr/>
              </p:nvSpPr>
              <p:spPr bwMode="auto">
                <a:xfrm>
                  <a:off x="3403" y="216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07" name="Oval 471"/>
                <p:cNvSpPr>
                  <a:spLocks noChangeArrowheads="1"/>
                </p:cNvSpPr>
                <p:nvPr/>
              </p:nvSpPr>
              <p:spPr bwMode="auto">
                <a:xfrm>
                  <a:off x="1057" y="189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08" name="Oval 472"/>
                <p:cNvSpPr>
                  <a:spLocks noChangeArrowheads="1"/>
                </p:cNvSpPr>
                <p:nvPr/>
              </p:nvSpPr>
              <p:spPr bwMode="auto">
                <a:xfrm>
                  <a:off x="1002" y="131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09" name="Oval 473"/>
                <p:cNvSpPr>
                  <a:spLocks noChangeArrowheads="1"/>
                </p:cNvSpPr>
                <p:nvPr/>
              </p:nvSpPr>
              <p:spPr bwMode="auto">
                <a:xfrm>
                  <a:off x="1565" y="153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10" name="Oval 474"/>
                <p:cNvSpPr>
                  <a:spLocks noChangeArrowheads="1"/>
                </p:cNvSpPr>
                <p:nvPr/>
              </p:nvSpPr>
              <p:spPr bwMode="auto">
                <a:xfrm>
                  <a:off x="3795" y="196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11" name="Oval 475"/>
                <p:cNvSpPr>
                  <a:spLocks noChangeArrowheads="1"/>
                </p:cNvSpPr>
                <p:nvPr/>
              </p:nvSpPr>
              <p:spPr bwMode="auto">
                <a:xfrm>
                  <a:off x="2058" y="193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12" name="Oval 476"/>
                <p:cNvSpPr>
                  <a:spLocks noChangeArrowheads="1"/>
                </p:cNvSpPr>
                <p:nvPr/>
              </p:nvSpPr>
              <p:spPr bwMode="auto">
                <a:xfrm>
                  <a:off x="1370" y="130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13" name="Oval 477"/>
                <p:cNvSpPr>
                  <a:spLocks noChangeArrowheads="1"/>
                </p:cNvSpPr>
                <p:nvPr/>
              </p:nvSpPr>
              <p:spPr bwMode="auto">
                <a:xfrm>
                  <a:off x="1088" y="1343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14" name="Oval 478"/>
                <p:cNvSpPr>
                  <a:spLocks noChangeArrowheads="1"/>
                </p:cNvSpPr>
                <p:nvPr/>
              </p:nvSpPr>
              <p:spPr bwMode="auto">
                <a:xfrm>
                  <a:off x="1143" y="153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15" name="Oval 479"/>
                <p:cNvSpPr>
                  <a:spLocks noChangeArrowheads="1"/>
                </p:cNvSpPr>
                <p:nvPr/>
              </p:nvSpPr>
              <p:spPr bwMode="auto">
                <a:xfrm>
                  <a:off x="3998" y="192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16" name="Oval 480"/>
                <p:cNvSpPr>
                  <a:spLocks noChangeArrowheads="1"/>
                </p:cNvSpPr>
                <p:nvPr/>
              </p:nvSpPr>
              <p:spPr bwMode="auto">
                <a:xfrm>
                  <a:off x="1268" y="150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17" name="Oval 481"/>
                <p:cNvSpPr>
                  <a:spLocks noChangeArrowheads="1"/>
                </p:cNvSpPr>
                <p:nvPr/>
              </p:nvSpPr>
              <p:spPr bwMode="auto">
                <a:xfrm>
                  <a:off x="1049" y="131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18" name="Oval 482"/>
                <p:cNvSpPr>
                  <a:spLocks noChangeArrowheads="1"/>
                </p:cNvSpPr>
                <p:nvPr/>
              </p:nvSpPr>
              <p:spPr bwMode="auto">
                <a:xfrm>
                  <a:off x="1776" y="1257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19" name="Oval 483"/>
                <p:cNvSpPr>
                  <a:spLocks noChangeArrowheads="1"/>
                </p:cNvSpPr>
                <p:nvPr/>
              </p:nvSpPr>
              <p:spPr bwMode="auto">
                <a:xfrm>
                  <a:off x="1800" y="160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20" name="Oval 484"/>
                <p:cNvSpPr>
                  <a:spLocks noChangeArrowheads="1"/>
                </p:cNvSpPr>
                <p:nvPr/>
              </p:nvSpPr>
              <p:spPr bwMode="auto">
                <a:xfrm>
                  <a:off x="1010" y="199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21" name="Oval 485"/>
                <p:cNvSpPr>
                  <a:spLocks noChangeArrowheads="1"/>
                </p:cNvSpPr>
                <p:nvPr/>
              </p:nvSpPr>
              <p:spPr bwMode="auto">
                <a:xfrm>
                  <a:off x="1479" y="1257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22" name="Oval 486"/>
                <p:cNvSpPr>
                  <a:spLocks noChangeArrowheads="1"/>
                </p:cNvSpPr>
                <p:nvPr/>
              </p:nvSpPr>
              <p:spPr bwMode="auto">
                <a:xfrm>
                  <a:off x="1072" y="145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23" name="Oval 487"/>
                <p:cNvSpPr>
                  <a:spLocks noChangeArrowheads="1"/>
                </p:cNvSpPr>
                <p:nvPr/>
              </p:nvSpPr>
              <p:spPr bwMode="auto">
                <a:xfrm>
                  <a:off x="1331" y="1827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24" name="Oval 488"/>
                <p:cNvSpPr>
                  <a:spLocks noChangeArrowheads="1"/>
                </p:cNvSpPr>
                <p:nvPr/>
              </p:nvSpPr>
              <p:spPr bwMode="auto">
                <a:xfrm>
                  <a:off x="1002" y="171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25" name="Oval 489"/>
                <p:cNvSpPr>
                  <a:spLocks noChangeArrowheads="1"/>
                </p:cNvSpPr>
                <p:nvPr/>
              </p:nvSpPr>
              <p:spPr bwMode="auto">
                <a:xfrm>
                  <a:off x="3278" y="180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26" name="Oval 490"/>
                <p:cNvSpPr>
                  <a:spLocks noChangeArrowheads="1"/>
                </p:cNvSpPr>
                <p:nvPr/>
              </p:nvSpPr>
              <p:spPr bwMode="auto">
                <a:xfrm>
                  <a:off x="2340" y="188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27" name="Oval 491"/>
                <p:cNvSpPr>
                  <a:spLocks noChangeArrowheads="1"/>
                </p:cNvSpPr>
                <p:nvPr/>
              </p:nvSpPr>
              <p:spPr bwMode="auto">
                <a:xfrm>
                  <a:off x="1542" y="184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28" name="Oval 492"/>
                <p:cNvSpPr>
                  <a:spLocks noChangeArrowheads="1"/>
                </p:cNvSpPr>
                <p:nvPr/>
              </p:nvSpPr>
              <p:spPr bwMode="auto">
                <a:xfrm>
                  <a:off x="3536" y="225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29" name="Oval 493"/>
                <p:cNvSpPr>
                  <a:spLocks noChangeArrowheads="1"/>
                </p:cNvSpPr>
                <p:nvPr/>
              </p:nvSpPr>
              <p:spPr bwMode="auto">
                <a:xfrm>
                  <a:off x="4311" y="212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30" name="Oval 494"/>
                <p:cNvSpPr>
                  <a:spLocks noChangeArrowheads="1"/>
                </p:cNvSpPr>
                <p:nvPr/>
              </p:nvSpPr>
              <p:spPr bwMode="auto">
                <a:xfrm>
                  <a:off x="2731" y="232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31" name="Oval 495"/>
                <p:cNvSpPr>
                  <a:spLocks noChangeArrowheads="1"/>
                </p:cNvSpPr>
                <p:nvPr/>
              </p:nvSpPr>
              <p:spPr bwMode="auto">
                <a:xfrm>
                  <a:off x="1245" y="1257"/>
                  <a:ext cx="46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32" name="Oval 496"/>
                <p:cNvSpPr>
                  <a:spLocks noChangeArrowheads="1"/>
                </p:cNvSpPr>
                <p:nvPr/>
              </p:nvSpPr>
              <p:spPr bwMode="auto">
                <a:xfrm>
                  <a:off x="1143" y="1257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33" name="Oval 497"/>
                <p:cNvSpPr>
                  <a:spLocks noChangeArrowheads="1"/>
                </p:cNvSpPr>
                <p:nvPr/>
              </p:nvSpPr>
              <p:spPr bwMode="auto">
                <a:xfrm>
                  <a:off x="1432" y="154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34" name="Oval 498"/>
                <p:cNvSpPr>
                  <a:spLocks noChangeArrowheads="1"/>
                </p:cNvSpPr>
                <p:nvPr/>
              </p:nvSpPr>
              <p:spPr bwMode="auto">
                <a:xfrm>
                  <a:off x="1565" y="171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35" name="Oval 499"/>
                <p:cNvSpPr>
                  <a:spLocks noChangeArrowheads="1"/>
                </p:cNvSpPr>
                <p:nvPr/>
              </p:nvSpPr>
              <p:spPr bwMode="auto">
                <a:xfrm>
                  <a:off x="1245" y="1702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36" name="Oval 500"/>
                <p:cNvSpPr>
                  <a:spLocks noChangeArrowheads="1"/>
                </p:cNvSpPr>
                <p:nvPr/>
              </p:nvSpPr>
              <p:spPr bwMode="auto">
                <a:xfrm>
                  <a:off x="3521" y="2258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37" name="Oval 501"/>
                <p:cNvSpPr>
                  <a:spLocks noChangeArrowheads="1"/>
                </p:cNvSpPr>
                <p:nvPr/>
              </p:nvSpPr>
              <p:spPr bwMode="auto">
                <a:xfrm>
                  <a:off x="1573" y="1734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38" name="Oval 502"/>
                <p:cNvSpPr>
                  <a:spLocks noChangeArrowheads="1"/>
                </p:cNvSpPr>
                <p:nvPr/>
              </p:nvSpPr>
              <p:spPr bwMode="auto">
                <a:xfrm>
                  <a:off x="1432" y="163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39" name="Oval 503"/>
                <p:cNvSpPr>
                  <a:spLocks noChangeArrowheads="1"/>
                </p:cNvSpPr>
                <p:nvPr/>
              </p:nvSpPr>
              <p:spPr bwMode="auto">
                <a:xfrm>
                  <a:off x="3005" y="2148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40" name="Oval 504"/>
                <p:cNvSpPr>
                  <a:spLocks noChangeArrowheads="1"/>
                </p:cNvSpPr>
                <p:nvPr/>
              </p:nvSpPr>
              <p:spPr bwMode="auto">
                <a:xfrm>
                  <a:off x="1784" y="153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41" name="Oval 505"/>
                <p:cNvSpPr>
                  <a:spLocks noChangeArrowheads="1"/>
                </p:cNvSpPr>
                <p:nvPr/>
              </p:nvSpPr>
              <p:spPr bwMode="auto">
                <a:xfrm>
                  <a:off x="1557" y="240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42" name="Oval 506"/>
                <p:cNvSpPr>
                  <a:spLocks noChangeArrowheads="1"/>
                </p:cNvSpPr>
                <p:nvPr/>
              </p:nvSpPr>
              <p:spPr bwMode="auto">
                <a:xfrm>
                  <a:off x="1346" y="153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43" name="Oval 507"/>
                <p:cNvSpPr>
                  <a:spLocks noChangeArrowheads="1"/>
                </p:cNvSpPr>
                <p:nvPr/>
              </p:nvSpPr>
              <p:spPr bwMode="auto">
                <a:xfrm>
                  <a:off x="1393" y="190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44" name="Oval 508"/>
                <p:cNvSpPr>
                  <a:spLocks noChangeArrowheads="1"/>
                </p:cNvSpPr>
                <p:nvPr/>
              </p:nvSpPr>
              <p:spPr bwMode="auto">
                <a:xfrm>
                  <a:off x="3810" y="2219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45" name="Oval 509"/>
                <p:cNvSpPr>
                  <a:spLocks noChangeArrowheads="1"/>
                </p:cNvSpPr>
                <p:nvPr/>
              </p:nvSpPr>
              <p:spPr bwMode="auto">
                <a:xfrm>
                  <a:off x="1127" y="193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46" name="Oval 510"/>
                <p:cNvSpPr>
                  <a:spLocks noChangeArrowheads="1"/>
                </p:cNvSpPr>
                <p:nvPr/>
              </p:nvSpPr>
              <p:spPr bwMode="auto">
                <a:xfrm>
                  <a:off x="2504" y="206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47" name="Oval 511"/>
                <p:cNvSpPr>
                  <a:spLocks noChangeArrowheads="1"/>
                </p:cNvSpPr>
                <p:nvPr/>
              </p:nvSpPr>
              <p:spPr bwMode="auto">
                <a:xfrm>
                  <a:off x="3490" y="2086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48" name="Oval 512"/>
                <p:cNvSpPr>
                  <a:spLocks noChangeArrowheads="1"/>
                </p:cNvSpPr>
                <p:nvPr/>
              </p:nvSpPr>
              <p:spPr bwMode="auto">
                <a:xfrm>
                  <a:off x="1010" y="228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49" name="Oval 513"/>
                <p:cNvSpPr>
                  <a:spLocks noChangeArrowheads="1"/>
                </p:cNvSpPr>
                <p:nvPr/>
              </p:nvSpPr>
              <p:spPr bwMode="auto">
                <a:xfrm>
                  <a:off x="1057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50" name="Oval 514"/>
                <p:cNvSpPr>
                  <a:spLocks noChangeArrowheads="1"/>
                </p:cNvSpPr>
                <p:nvPr/>
              </p:nvSpPr>
              <p:spPr bwMode="auto">
                <a:xfrm>
                  <a:off x="2340" y="193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51" name="Oval 515"/>
                <p:cNvSpPr>
                  <a:spLocks noChangeArrowheads="1"/>
                </p:cNvSpPr>
                <p:nvPr/>
              </p:nvSpPr>
              <p:spPr bwMode="auto">
                <a:xfrm>
                  <a:off x="3896" y="228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52" name="Oval 516"/>
                <p:cNvSpPr>
                  <a:spLocks noChangeArrowheads="1"/>
                </p:cNvSpPr>
                <p:nvPr/>
              </p:nvSpPr>
              <p:spPr bwMode="auto">
                <a:xfrm>
                  <a:off x="3732" y="167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53" name="Oval 517"/>
                <p:cNvSpPr>
                  <a:spLocks noChangeArrowheads="1"/>
                </p:cNvSpPr>
                <p:nvPr/>
              </p:nvSpPr>
              <p:spPr bwMode="auto">
                <a:xfrm>
                  <a:off x="1886" y="195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54" name="Oval 518"/>
                <p:cNvSpPr>
                  <a:spLocks noChangeArrowheads="1"/>
                </p:cNvSpPr>
                <p:nvPr/>
              </p:nvSpPr>
              <p:spPr bwMode="auto">
                <a:xfrm>
                  <a:off x="1949" y="1139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55" name="Oval 519"/>
                <p:cNvSpPr>
                  <a:spLocks noChangeArrowheads="1"/>
                </p:cNvSpPr>
                <p:nvPr/>
              </p:nvSpPr>
              <p:spPr bwMode="auto">
                <a:xfrm>
                  <a:off x="1229" y="201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56" name="Oval 520"/>
                <p:cNvSpPr>
                  <a:spLocks noChangeArrowheads="1"/>
                </p:cNvSpPr>
                <p:nvPr/>
              </p:nvSpPr>
              <p:spPr bwMode="auto">
                <a:xfrm>
                  <a:off x="2746" y="113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57" name="Oval 521"/>
                <p:cNvSpPr>
                  <a:spLocks noChangeArrowheads="1"/>
                </p:cNvSpPr>
                <p:nvPr/>
              </p:nvSpPr>
              <p:spPr bwMode="auto">
                <a:xfrm>
                  <a:off x="2246" y="192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58" name="Oval 522"/>
                <p:cNvSpPr>
                  <a:spLocks noChangeArrowheads="1"/>
                </p:cNvSpPr>
                <p:nvPr/>
              </p:nvSpPr>
              <p:spPr bwMode="auto">
                <a:xfrm>
                  <a:off x="3560" y="1476"/>
                  <a:ext cx="47" cy="46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59" name="Oval 523"/>
                <p:cNvSpPr>
                  <a:spLocks noChangeArrowheads="1"/>
                </p:cNvSpPr>
                <p:nvPr/>
              </p:nvSpPr>
              <p:spPr bwMode="auto">
                <a:xfrm>
                  <a:off x="3458" y="255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60" name="Oval 524"/>
                <p:cNvSpPr>
                  <a:spLocks noChangeArrowheads="1"/>
                </p:cNvSpPr>
                <p:nvPr/>
              </p:nvSpPr>
              <p:spPr bwMode="auto">
                <a:xfrm>
                  <a:off x="2418" y="1749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61" name="Oval 525"/>
                <p:cNvSpPr>
                  <a:spLocks noChangeArrowheads="1"/>
                </p:cNvSpPr>
                <p:nvPr/>
              </p:nvSpPr>
              <p:spPr bwMode="auto">
                <a:xfrm>
                  <a:off x="1166" y="207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62" name="Oval 526"/>
                <p:cNvSpPr>
                  <a:spLocks noChangeArrowheads="1"/>
                </p:cNvSpPr>
                <p:nvPr/>
              </p:nvSpPr>
              <p:spPr bwMode="auto">
                <a:xfrm>
                  <a:off x="1010" y="1710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63" name="Oval 527"/>
                <p:cNvSpPr>
                  <a:spLocks noChangeArrowheads="1"/>
                </p:cNvSpPr>
                <p:nvPr/>
              </p:nvSpPr>
              <p:spPr bwMode="auto">
                <a:xfrm>
                  <a:off x="4084" y="1655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64" name="Oval 528"/>
                <p:cNvSpPr>
                  <a:spLocks noChangeArrowheads="1"/>
                </p:cNvSpPr>
                <p:nvPr/>
              </p:nvSpPr>
              <p:spPr bwMode="auto">
                <a:xfrm>
                  <a:off x="1769" y="181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65" name="Oval 529"/>
                <p:cNvSpPr>
                  <a:spLocks noChangeArrowheads="1"/>
                </p:cNvSpPr>
                <p:nvPr/>
              </p:nvSpPr>
              <p:spPr bwMode="auto">
                <a:xfrm>
                  <a:off x="1010" y="1937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66" name="Oval 530"/>
                <p:cNvSpPr>
                  <a:spLocks noChangeArrowheads="1"/>
                </p:cNvSpPr>
                <p:nvPr/>
              </p:nvSpPr>
              <p:spPr bwMode="auto">
                <a:xfrm>
                  <a:off x="1260" y="1953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67" name="Oval 531"/>
                <p:cNvSpPr>
                  <a:spLocks noChangeArrowheads="1"/>
                </p:cNvSpPr>
                <p:nvPr/>
              </p:nvSpPr>
              <p:spPr bwMode="auto">
                <a:xfrm>
                  <a:off x="1471" y="1906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68" name="Oval 532"/>
                <p:cNvSpPr>
                  <a:spLocks noChangeArrowheads="1"/>
                </p:cNvSpPr>
                <p:nvPr/>
              </p:nvSpPr>
              <p:spPr bwMode="auto">
                <a:xfrm>
                  <a:off x="4233" y="2101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69" name="Oval 533"/>
                <p:cNvSpPr>
                  <a:spLocks noChangeArrowheads="1"/>
                </p:cNvSpPr>
                <p:nvPr/>
              </p:nvSpPr>
              <p:spPr bwMode="auto">
                <a:xfrm>
                  <a:off x="3576" y="2453"/>
                  <a:ext cx="46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70" name="Oval 534"/>
                <p:cNvSpPr>
                  <a:spLocks noChangeArrowheads="1"/>
                </p:cNvSpPr>
                <p:nvPr/>
              </p:nvSpPr>
              <p:spPr bwMode="auto">
                <a:xfrm>
                  <a:off x="4076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71" name="Oval 535"/>
                <p:cNvSpPr>
                  <a:spLocks noChangeArrowheads="1"/>
                </p:cNvSpPr>
                <p:nvPr/>
              </p:nvSpPr>
              <p:spPr bwMode="auto">
                <a:xfrm>
                  <a:off x="3583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72" name="Oval 536"/>
                <p:cNvSpPr>
                  <a:spLocks noChangeArrowheads="1"/>
                </p:cNvSpPr>
                <p:nvPr/>
              </p:nvSpPr>
              <p:spPr bwMode="auto">
                <a:xfrm>
                  <a:off x="3654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73" name="Oval 537"/>
                <p:cNvSpPr>
                  <a:spLocks noChangeArrowheads="1"/>
                </p:cNvSpPr>
                <p:nvPr/>
              </p:nvSpPr>
              <p:spPr bwMode="auto">
                <a:xfrm>
                  <a:off x="3263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74" name="Oval 538"/>
                <p:cNvSpPr>
                  <a:spLocks noChangeArrowheads="1"/>
                </p:cNvSpPr>
                <p:nvPr/>
              </p:nvSpPr>
              <p:spPr bwMode="auto">
                <a:xfrm>
                  <a:off x="3951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75" name="Oval 539"/>
                <p:cNvSpPr>
                  <a:spLocks noChangeArrowheads="1"/>
                </p:cNvSpPr>
                <p:nvPr/>
              </p:nvSpPr>
              <p:spPr bwMode="auto">
                <a:xfrm>
                  <a:off x="3802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76" name="Oval 540"/>
                <p:cNvSpPr>
                  <a:spLocks noChangeArrowheads="1"/>
                </p:cNvSpPr>
                <p:nvPr/>
              </p:nvSpPr>
              <p:spPr bwMode="auto">
                <a:xfrm>
                  <a:off x="3701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77" name="Oval 541"/>
                <p:cNvSpPr>
                  <a:spLocks noChangeArrowheads="1"/>
                </p:cNvSpPr>
                <p:nvPr/>
              </p:nvSpPr>
              <p:spPr bwMode="auto">
                <a:xfrm>
                  <a:off x="3771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78" name="Oval 542"/>
                <p:cNvSpPr>
                  <a:spLocks noChangeArrowheads="1"/>
                </p:cNvSpPr>
                <p:nvPr/>
              </p:nvSpPr>
              <p:spPr bwMode="auto">
                <a:xfrm>
                  <a:off x="3998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79" name="Oval 543"/>
                <p:cNvSpPr>
                  <a:spLocks noChangeArrowheads="1"/>
                </p:cNvSpPr>
                <p:nvPr/>
              </p:nvSpPr>
              <p:spPr bwMode="auto">
                <a:xfrm>
                  <a:off x="3896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80" name="Oval 544"/>
                <p:cNvSpPr>
                  <a:spLocks noChangeArrowheads="1"/>
                </p:cNvSpPr>
                <p:nvPr/>
              </p:nvSpPr>
              <p:spPr bwMode="auto">
                <a:xfrm>
                  <a:off x="3771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81" name="Oval 545"/>
                <p:cNvSpPr>
                  <a:spLocks noChangeArrowheads="1"/>
                </p:cNvSpPr>
                <p:nvPr/>
              </p:nvSpPr>
              <p:spPr bwMode="auto">
                <a:xfrm>
                  <a:off x="3654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82" name="Oval 546"/>
                <p:cNvSpPr>
                  <a:spLocks noChangeArrowheads="1"/>
                </p:cNvSpPr>
                <p:nvPr/>
              </p:nvSpPr>
              <p:spPr bwMode="auto">
                <a:xfrm>
                  <a:off x="4154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83" name="Oval 547"/>
                <p:cNvSpPr>
                  <a:spLocks noChangeArrowheads="1"/>
                </p:cNvSpPr>
                <p:nvPr/>
              </p:nvSpPr>
              <p:spPr bwMode="auto">
                <a:xfrm>
                  <a:off x="3802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84" name="Oval 548"/>
                <p:cNvSpPr>
                  <a:spLocks noChangeArrowheads="1"/>
                </p:cNvSpPr>
                <p:nvPr/>
              </p:nvSpPr>
              <p:spPr bwMode="auto">
                <a:xfrm>
                  <a:off x="3865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85" name="Oval 549"/>
                <p:cNvSpPr>
                  <a:spLocks noChangeArrowheads="1"/>
                </p:cNvSpPr>
                <p:nvPr/>
              </p:nvSpPr>
              <p:spPr bwMode="auto">
                <a:xfrm>
                  <a:off x="3701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86" name="Oval 550"/>
                <p:cNvSpPr>
                  <a:spLocks noChangeArrowheads="1"/>
                </p:cNvSpPr>
                <p:nvPr/>
              </p:nvSpPr>
              <p:spPr bwMode="auto">
                <a:xfrm>
                  <a:off x="4006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87" name="Oval 551"/>
                <p:cNvSpPr>
                  <a:spLocks noChangeArrowheads="1"/>
                </p:cNvSpPr>
                <p:nvPr/>
              </p:nvSpPr>
              <p:spPr bwMode="auto">
                <a:xfrm>
                  <a:off x="3795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88" name="Oval 552"/>
                <p:cNvSpPr>
                  <a:spLocks noChangeArrowheads="1"/>
                </p:cNvSpPr>
                <p:nvPr/>
              </p:nvSpPr>
              <p:spPr bwMode="auto">
                <a:xfrm>
                  <a:off x="3505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89" name="Oval 553"/>
                <p:cNvSpPr>
                  <a:spLocks noChangeArrowheads="1"/>
                </p:cNvSpPr>
                <p:nvPr/>
              </p:nvSpPr>
              <p:spPr bwMode="auto">
                <a:xfrm>
                  <a:off x="3458" y="1702"/>
                  <a:ext cx="47" cy="47"/>
                </a:xfrm>
                <a:prstGeom prst="ellipse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90" name="Freeform 554"/>
                <p:cNvSpPr>
                  <a:spLocks/>
                </p:cNvSpPr>
                <p:nvPr/>
              </p:nvSpPr>
              <p:spPr bwMode="auto">
                <a:xfrm>
                  <a:off x="2230" y="1914"/>
                  <a:ext cx="55" cy="54"/>
                </a:xfrm>
                <a:custGeom>
                  <a:avLst/>
                  <a:gdLst>
                    <a:gd name="T0" fmla="*/ 0 w 55"/>
                    <a:gd name="T1" fmla="*/ 15 h 54"/>
                    <a:gd name="T2" fmla="*/ 24 w 55"/>
                    <a:gd name="T3" fmla="*/ 15 h 54"/>
                    <a:gd name="T4" fmla="*/ 31 w 55"/>
                    <a:gd name="T5" fmla="*/ 0 h 54"/>
                    <a:gd name="T6" fmla="*/ 31 w 55"/>
                    <a:gd name="T7" fmla="*/ 15 h 54"/>
                    <a:gd name="T8" fmla="*/ 55 w 55"/>
                    <a:gd name="T9" fmla="*/ 15 h 54"/>
                    <a:gd name="T10" fmla="*/ 39 w 55"/>
                    <a:gd name="T11" fmla="*/ 31 h 54"/>
                    <a:gd name="T12" fmla="*/ 47 w 55"/>
                    <a:gd name="T13" fmla="*/ 54 h 54"/>
                    <a:gd name="T14" fmla="*/ 31 w 55"/>
                    <a:gd name="T15" fmla="*/ 39 h 54"/>
                    <a:gd name="T16" fmla="*/ 8 w 55"/>
                    <a:gd name="T17" fmla="*/ 54 h 54"/>
                    <a:gd name="T18" fmla="*/ 16 w 55"/>
                    <a:gd name="T19" fmla="*/ 31 h 54"/>
                    <a:gd name="T20" fmla="*/ 0 w 55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4">
                      <a:moveTo>
                        <a:pt x="0" y="15"/>
                      </a:moveTo>
                      <a:lnTo>
                        <a:pt x="24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1" y="39"/>
                      </a:lnTo>
                      <a:lnTo>
                        <a:pt x="8" y="54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91" name="Rectangle 555"/>
                <p:cNvSpPr>
                  <a:spLocks noChangeArrowheads="1"/>
                </p:cNvSpPr>
                <p:nvPr/>
              </p:nvSpPr>
              <p:spPr bwMode="auto">
                <a:xfrm>
                  <a:off x="2261" y="1882"/>
                  <a:ext cx="28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 Crab</a:t>
                  </a:r>
                  <a:endParaRPr lang="en-US"/>
                </a:p>
              </p:txBody>
            </p:sp>
            <p:sp>
              <p:nvSpPr>
                <p:cNvPr id="424492" name="Freeform 556"/>
                <p:cNvSpPr>
                  <a:spLocks/>
                </p:cNvSpPr>
                <p:nvPr/>
              </p:nvSpPr>
              <p:spPr bwMode="auto">
                <a:xfrm>
                  <a:off x="1542" y="2391"/>
                  <a:ext cx="55" cy="54"/>
                </a:xfrm>
                <a:custGeom>
                  <a:avLst/>
                  <a:gdLst>
                    <a:gd name="T0" fmla="*/ 0 w 55"/>
                    <a:gd name="T1" fmla="*/ 15 h 54"/>
                    <a:gd name="T2" fmla="*/ 23 w 55"/>
                    <a:gd name="T3" fmla="*/ 15 h 54"/>
                    <a:gd name="T4" fmla="*/ 31 w 55"/>
                    <a:gd name="T5" fmla="*/ 0 h 54"/>
                    <a:gd name="T6" fmla="*/ 31 w 55"/>
                    <a:gd name="T7" fmla="*/ 15 h 54"/>
                    <a:gd name="T8" fmla="*/ 55 w 55"/>
                    <a:gd name="T9" fmla="*/ 15 h 54"/>
                    <a:gd name="T10" fmla="*/ 39 w 55"/>
                    <a:gd name="T11" fmla="*/ 31 h 54"/>
                    <a:gd name="T12" fmla="*/ 47 w 55"/>
                    <a:gd name="T13" fmla="*/ 54 h 54"/>
                    <a:gd name="T14" fmla="*/ 31 w 55"/>
                    <a:gd name="T15" fmla="*/ 39 h 54"/>
                    <a:gd name="T16" fmla="*/ 8 w 55"/>
                    <a:gd name="T17" fmla="*/ 54 h 54"/>
                    <a:gd name="T18" fmla="*/ 15 w 55"/>
                    <a:gd name="T19" fmla="*/ 31 h 54"/>
                    <a:gd name="T20" fmla="*/ 0 w 55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4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1" y="39"/>
                      </a:lnTo>
                      <a:lnTo>
                        <a:pt x="8" y="54"/>
                      </a:lnTo>
                      <a:lnTo>
                        <a:pt x="15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93" name="Rectangle 557"/>
                <p:cNvSpPr>
                  <a:spLocks noChangeArrowheads="1"/>
                </p:cNvSpPr>
                <p:nvPr/>
              </p:nvSpPr>
              <p:spPr bwMode="auto">
                <a:xfrm>
                  <a:off x="1573" y="2359"/>
                  <a:ext cx="282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 Vela</a:t>
                  </a:r>
                  <a:endParaRPr lang="en-US"/>
                </a:p>
              </p:txBody>
            </p:sp>
            <p:sp>
              <p:nvSpPr>
                <p:cNvPr id="424494" name="Freeform 558"/>
                <p:cNvSpPr>
                  <a:spLocks/>
                </p:cNvSpPr>
                <p:nvPr/>
              </p:nvSpPr>
              <p:spPr bwMode="auto">
                <a:xfrm>
                  <a:off x="2731" y="1124"/>
                  <a:ext cx="55" cy="54"/>
                </a:xfrm>
                <a:custGeom>
                  <a:avLst/>
                  <a:gdLst>
                    <a:gd name="T0" fmla="*/ 0 w 55"/>
                    <a:gd name="T1" fmla="*/ 15 h 54"/>
                    <a:gd name="T2" fmla="*/ 23 w 55"/>
                    <a:gd name="T3" fmla="*/ 15 h 54"/>
                    <a:gd name="T4" fmla="*/ 31 w 55"/>
                    <a:gd name="T5" fmla="*/ 0 h 54"/>
                    <a:gd name="T6" fmla="*/ 31 w 55"/>
                    <a:gd name="T7" fmla="*/ 15 h 54"/>
                    <a:gd name="T8" fmla="*/ 55 w 55"/>
                    <a:gd name="T9" fmla="*/ 15 h 54"/>
                    <a:gd name="T10" fmla="*/ 39 w 55"/>
                    <a:gd name="T11" fmla="*/ 31 h 54"/>
                    <a:gd name="T12" fmla="*/ 47 w 55"/>
                    <a:gd name="T13" fmla="*/ 54 h 54"/>
                    <a:gd name="T14" fmla="*/ 31 w 55"/>
                    <a:gd name="T15" fmla="*/ 39 h 54"/>
                    <a:gd name="T16" fmla="*/ 8 w 55"/>
                    <a:gd name="T17" fmla="*/ 54 h 54"/>
                    <a:gd name="T18" fmla="*/ 15 w 55"/>
                    <a:gd name="T19" fmla="*/ 31 h 54"/>
                    <a:gd name="T20" fmla="*/ 0 w 55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4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1" y="39"/>
                      </a:lnTo>
                      <a:lnTo>
                        <a:pt x="8" y="54"/>
                      </a:lnTo>
                      <a:lnTo>
                        <a:pt x="15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95" name="Rectangle 559"/>
                <p:cNvSpPr>
                  <a:spLocks noChangeArrowheads="1"/>
                </p:cNvSpPr>
                <p:nvPr/>
              </p:nvSpPr>
              <p:spPr bwMode="auto">
                <a:xfrm>
                  <a:off x="2762" y="1092"/>
                  <a:ext cx="900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 J0537-6910 (LMC)</a:t>
                  </a:r>
                  <a:endParaRPr lang="en-US"/>
                </a:p>
              </p:txBody>
            </p:sp>
            <p:sp>
              <p:nvSpPr>
                <p:cNvPr id="424496" name="Freeform 560"/>
                <p:cNvSpPr>
                  <a:spLocks/>
                </p:cNvSpPr>
                <p:nvPr/>
              </p:nvSpPr>
              <p:spPr bwMode="auto">
                <a:xfrm>
                  <a:off x="2105" y="1851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3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97" name="Rectangle 561"/>
                <p:cNvSpPr>
                  <a:spLocks noChangeArrowheads="1"/>
                </p:cNvSpPr>
                <p:nvPr/>
              </p:nvSpPr>
              <p:spPr bwMode="auto">
                <a:xfrm>
                  <a:off x="2136" y="1820"/>
                  <a:ext cx="939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 B1951+32 (CTB80)</a:t>
                  </a:r>
                  <a:endParaRPr lang="en-US"/>
                </a:p>
              </p:txBody>
            </p:sp>
            <p:sp>
              <p:nvSpPr>
                <p:cNvPr id="424498" name="Freeform 562"/>
                <p:cNvSpPr>
                  <a:spLocks/>
                </p:cNvSpPr>
                <p:nvPr/>
              </p:nvSpPr>
              <p:spPr bwMode="auto">
                <a:xfrm>
                  <a:off x="3443" y="2539"/>
                  <a:ext cx="54" cy="55"/>
                </a:xfrm>
                <a:custGeom>
                  <a:avLst/>
                  <a:gdLst>
                    <a:gd name="T0" fmla="*/ 0 w 54"/>
                    <a:gd name="T1" fmla="*/ 16 h 55"/>
                    <a:gd name="T2" fmla="*/ 23 w 54"/>
                    <a:gd name="T3" fmla="*/ 16 h 55"/>
                    <a:gd name="T4" fmla="*/ 31 w 54"/>
                    <a:gd name="T5" fmla="*/ 0 h 55"/>
                    <a:gd name="T6" fmla="*/ 31 w 54"/>
                    <a:gd name="T7" fmla="*/ 16 h 55"/>
                    <a:gd name="T8" fmla="*/ 54 w 54"/>
                    <a:gd name="T9" fmla="*/ 16 h 55"/>
                    <a:gd name="T10" fmla="*/ 39 w 54"/>
                    <a:gd name="T11" fmla="*/ 32 h 55"/>
                    <a:gd name="T12" fmla="*/ 47 w 54"/>
                    <a:gd name="T13" fmla="*/ 55 h 55"/>
                    <a:gd name="T14" fmla="*/ 31 w 54"/>
                    <a:gd name="T15" fmla="*/ 39 h 55"/>
                    <a:gd name="T16" fmla="*/ 7 w 54"/>
                    <a:gd name="T17" fmla="*/ 55 h 55"/>
                    <a:gd name="T18" fmla="*/ 15 w 54"/>
                    <a:gd name="T19" fmla="*/ 32 h 55"/>
                    <a:gd name="T20" fmla="*/ 0 w 54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4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7" y="55"/>
                      </a:lnTo>
                      <a:lnTo>
                        <a:pt x="15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499" name="Rectangle 563"/>
                <p:cNvSpPr>
                  <a:spLocks noChangeArrowheads="1"/>
                </p:cNvSpPr>
                <p:nvPr/>
              </p:nvSpPr>
              <p:spPr bwMode="auto">
                <a:xfrm>
                  <a:off x="3474" y="2508"/>
                  <a:ext cx="594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 dirty="0">
                      <a:solidFill>
                        <a:srgbClr val="000000"/>
                      </a:solidFill>
                      <a:latin typeface="Helvetica" charset="0"/>
                    </a:rPr>
                    <a:t> J0437-4715</a:t>
                  </a:r>
                  <a:endParaRPr lang="en-US" dirty="0"/>
                </a:p>
              </p:txBody>
            </p:sp>
            <p:sp>
              <p:nvSpPr>
                <p:cNvPr id="424500" name="Freeform 564"/>
                <p:cNvSpPr>
                  <a:spLocks/>
                </p:cNvSpPr>
                <p:nvPr/>
              </p:nvSpPr>
              <p:spPr bwMode="auto">
                <a:xfrm>
                  <a:off x="2488" y="2046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4 w 55"/>
                    <a:gd name="T3" fmla="*/ 16 h 55"/>
                    <a:gd name="T4" fmla="*/ 32 w 55"/>
                    <a:gd name="T5" fmla="*/ 0 h 55"/>
                    <a:gd name="T6" fmla="*/ 32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2 h 55"/>
                    <a:gd name="T12" fmla="*/ 47 w 55"/>
                    <a:gd name="T13" fmla="*/ 55 h 55"/>
                    <a:gd name="T14" fmla="*/ 32 w 55"/>
                    <a:gd name="T15" fmla="*/ 40 h 55"/>
                    <a:gd name="T16" fmla="*/ 8 w 55"/>
                    <a:gd name="T17" fmla="*/ 55 h 55"/>
                    <a:gd name="T18" fmla="*/ 16 w 55"/>
                    <a:gd name="T19" fmla="*/ 32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4" y="16"/>
                      </a:lnTo>
                      <a:lnTo>
                        <a:pt x="32" y="0"/>
                      </a:lnTo>
                      <a:lnTo>
                        <a:pt x="32" y="16"/>
                      </a:lnTo>
                      <a:lnTo>
                        <a:pt x="55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2" y="40"/>
                      </a:lnTo>
                      <a:lnTo>
                        <a:pt x="8" y="55"/>
                      </a:lnTo>
                      <a:lnTo>
                        <a:pt x="16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01" name="Rectangle 565"/>
                <p:cNvSpPr>
                  <a:spLocks noChangeArrowheads="1"/>
                </p:cNvSpPr>
                <p:nvPr/>
              </p:nvSpPr>
              <p:spPr bwMode="auto">
                <a:xfrm>
                  <a:off x="2520" y="2015"/>
                  <a:ext cx="665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 J0737-3039A</a:t>
                  </a:r>
                  <a:endParaRPr lang="en-US"/>
                </a:p>
              </p:txBody>
            </p:sp>
            <p:sp>
              <p:nvSpPr>
                <p:cNvPr id="424502" name="Freeform 566"/>
                <p:cNvSpPr>
                  <a:spLocks/>
                </p:cNvSpPr>
                <p:nvPr/>
              </p:nvSpPr>
              <p:spPr bwMode="auto">
                <a:xfrm>
                  <a:off x="2175" y="1710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4 w 55"/>
                    <a:gd name="T3" fmla="*/ 16 h 55"/>
                    <a:gd name="T4" fmla="*/ 32 w 55"/>
                    <a:gd name="T5" fmla="*/ 0 h 55"/>
                    <a:gd name="T6" fmla="*/ 32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2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4" y="16"/>
                      </a:lnTo>
                      <a:lnTo>
                        <a:pt x="32" y="0"/>
                      </a:lnTo>
                      <a:lnTo>
                        <a:pt x="32" y="16"/>
                      </a:lnTo>
                      <a:lnTo>
                        <a:pt x="55" y="16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2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03" name="Rectangle 567"/>
                <p:cNvSpPr>
                  <a:spLocks noChangeArrowheads="1"/>
                </p:cNvSpPr>
                <p:nvPr/>
              </p:nvSpPr>
              <p:spPr bwMode="auto">
                <a:xfrm>
                  <a:off x="2207" y="1679"/>
                  <a:ext cx="626" cy="1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300">
                      <a:solidFill>
                        <a:srgbClr val="000000"/>
                      </a:solidFill>
                      <a:latin typeface="Helvetica" charset="0"/>
                    </a:rPr>
                    <a:t> J1913+1011</a:t>
                  </a:r>
                  <a:endParaRPr lang="en-US"/>
                </a:p>
              </p:txBody>
            </p:sp>
            <p:sp>
              <p:nvSpPr>
                <p:cNvPr id="424504" name="Freeform 568"/>
                <p:cNvSpPr>
                  <a:spLocks/>
                </p:cNvSpPr>
                <p:nvPr/>
              </p:nvSpPr>
              <p:spPr bwMode="auto">
                <a:xfrm>
                  <a:off x="1456" y="1890"/>
                  <a:ext cx="54" cy="55"/>
                </a:xfrm>
                <a:custGeom>
                  <a:avLst/>
                  <a:gdLst>
                    <a:gd name="T0" fmla="*/ 0 w 54"/>
                    <a:gd name="T1" fmla="*/ 16 h 55"/>
                    <a:gd name="T2" fmla="*/ 23 w 54"/>
                    <a:gd name="T3" fmla="*/ 16 h 55"/>
                    <a:gd name="T4" fmla="*/ 31 w 54"/>
                    <a:gd name="T5" fmla="*/ 0 h 55"/>
                    <a:gd name="T6" fmla="*/ 31 w 54"/>
                    <a:gd name="T7" fmla="*/ 16 h 55"/>
                    <a:gd name="T8" fmla="*/ 54 w 54"/>
                    <a:gd name="T9" fmla="*/ 16 h 55"/>
                    <a:gd name="T10" fmla="*/ 39 w 54"/>
                    <a:gd name="T11" fmla="*/ 31 h 55"/>
                    <a:gd name="T12" fmla="*/ 47 w 54"/>
                    <a:gd name="T13" fmla="*/ 55 h 55"/>
                    <a:gd name="T14" fmla="*/ 31 w 54"/>
                    <a:gd name="T15" fmla="*/ 39 h 55"/>
                    <a:gd name="T16" fmla="*/ 8 w 54"/>
                    <a:gd name="T17" fmla="*/ 55 h 55"/>
                    <a:gd name="T18" fmla="*/ 15 w 54"/>
                    <a:gd name="T19" fmla="*/ 31 h 55"/>
                    <a:gd name="T20" fmla="*/ 0 w 54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4" y="16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5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05" name="Freeform 569"/>
                <p:cNvSpPr>
                  <a:spLocks/>
                </p:cNvSpPr>
                <p:nvPr/>
              </p:nvSpPr>
              <p:spPr bwMode="auto">
                <a:xfrm>
                  <a:off x="1753" y="1796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3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06" name="Freeform 570"/>
                <p:cNvSpPr>
                  <a:spLocks/>
                </p:cNvSpPr>
                <p:nvPr/>
              </p:nvSpPr>
              <p:spPr bwMode="auto">
                <a:xfrm>
                  <a:off x="1151" y="2054"/>
                  <a:ext cx="54" cy="55"/>
                </a:xfrm>
                <a:custGeom>
                  <a:avLst/>
                  <a:gdLst>
                    <a:gd name="T0" fmla="*/ 0 w 54"/>
                    <a:gd name="T1" fmla="*/ 16 h 55"/>
                    <a:gd name="T2" fmla="*/ 23 w 54"/>
                    <a:gd name="T3" fmla="*/ 16 h 55"/>
                    <a:gd name="T4" fmla="*/ 31 w 54"/>
                    <a:gd name="T5" fmla="*/ 0 h 55"/>
                    <a:gd name="T6" fmla="*/ 31 w 54"/>
                    <a:gd name="T7" fmla="*/ 16 h 55"/>
                    <a:gd name="T8" fmla="*/ 54 w 54"/>
                    <a:gd name="T9" fmla="*/ 16 h 55"/>
                    <a:gd name="T10" fmla="*/ 39 w 54"/>
                    <a:gd name="T11" fmla="*/ 32 h 55"/>
                    <a:gd name="T12" fmla="*/ 47 w 54"/>
                    <a:gd name="T13" fmla="*/ 55 h 55"/>
                    <a:gd name="T14" fmla="*/ 31 w 54"/>
                    <a:gd name="T15" fmla="*/ 39 h 55"/>
                    <a:gd name="T16" fmla="*/ 7 w 54"/>
                    <a:gd name="T17" fmla="*/ 55 h 55"/>
                    <a:gd name="T18" fmla="*/ 15 w 54"/>
                    <a:gd name="T19" fmla="*/ 32 h 55"/>
                    <a:gd name="T20" fmla="*/ 0 w 54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4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7" y="55"/>
                      </a:lnTo>
                      <a:lnTo>
                        <a:pt x="15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07" name="Freeform 571"/>
                <p:cNvSpPr>
                  <a:spLocks/>
                </p:cNvSpPr>
                <p:nvPr/>
              </p:nvSpPr>
              <p:spPr bwMode="auto">
                <a:xfrm>
                  <a:off x="3443" y="2539"/>
                  <a:ext cx="54" cy="55"/>
                </a:xfrm>
                <a:custGeom>
                  <a:avLst/>
                  <a:gdLst>
                    <a:gd name="T0" fmla="*/ 0 w 54"/>
                    <a:gd name="T1" fmla="*/ 16 h 55"/>
                    <a:gd name="T2" fmla="*/ 23 w 54"/>
                    <a:gd name="T3" fmla="*/ 16 h 55"/>
                    <a:gd name="T4" fmla="*/ 31 w 54"/>
                    <a:gd name="T5" fmla="*/ 0 h 55"/>
                    <a:gd name="T6" fmla="*/ 31 w 54"/>
                    <a:gd name="T7" fmla="*/ 16 h 55"/>
                    <a:gd name="T8" fmla="*/ 54 w 54"/>
                    <a:gd name="T9" fmla="*/ 16 h 55"/>
                    <a:gd name="T10" fmla="*/ 39 w 54"/>
                    <a:gd name="T11" fmla="*/ 32 h 55"/>
                    <a:gd name="T12" fmla="*/ 47 w 54"/>
                    <a:gd name="T13" fmla="*/ 55 h 55"/>
                    <a:gd name="T14" fmla="*/ 31 w 54"/>
                    <a:gd name="T15" fmla="*/ 39 h 55"/>
                    <a:gd name="T16" fmla="*/ 7 w 54"/>
                    <a:gd name="T17" fmla="*/ 55 h 55"/>
                    <a:gd name="T18" fmla="*/ 15 w 54"/>
                    <a:gd name="T19" fmla="*/ 32 h 55"/>
                    <a:gd name="T20" fmla="*/ 0 w 54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4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7" y="55"/>
                      </a:lnTo>
                      <a:lnTo>
                        <a:pt x="15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08" name="Freeform 572"/>
                <p:cNvSpPr>
                  <a:spLocks/>
                </p:cNvSpPr>
                <p:nvPr/>
              </p:nvSpPr>
              <p:spPr bwMode="auto">
                <a:xfrm>
                  <a:off x="2230" y="1914"/>
                  <a:ext cx="55" cy="54"/>
                </a:xfrm>
                <a:custGeom>
                  <a:avLst/>
                  <a:gdLst>
                    <a:gd name="T0" fmla="*/ 0 w 55"/>
                    <a:gd name="T1" fmla="*/ 15 h 54"/>
                    <a:gd name="T2" fmla="*/ 24 w 55"/>
                    <a:gd name="T3" fmla="*/ 15 h 54"/>
                    <a:gd name="T4" fmla="*/ 31 w 55"/>
                    <a:gd name="T5" fmla="*/ 0 h 54"/>
                    <a:gd name="T6" fmla="*/ 31 w 55"/>
                    <a:gd name="T7" fmla="*/ 15 h 54"/>
                    <a:gd name="T8" fmla="*/ 55 w 55"/>
                    <a:gd name="T9" fmla="*/ 15 h 54"/>
                    <a:gd name="T10" fmla="*/ 39 w 55"/>
                    <a:gd name="T11" fmla="*/ 31 h 54"/>
                    <a:gd name="T12" fmla="*/ 47 w 55"/>
                    <a:gd name="T13" fmla="*/ 54 h 54"/>
                    <a:gd name="T14" fmla="*/ 31 w 55"/>
                    <a:gd name="T15" fmla="*/ 39 h 54"/>
                    <a:gd name="T16" fmla="*/ 8 w 55"/>
                    <a:gd name="T17" fmla="*/ 54 h 54"/>
                    <a:gd name="T18" fmla="*/ 16 w 55"/>
                    <a:gd name="T19" fmla="*/ 31 h 54"/>
                    <a:gd name="T20" fmla="*/ 0 w 55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4">
                      <a:moveTo>
                        <a:pt x="0" y="15"/>
                      </a:moveTo>
                      <a:lnTo>
                        <a:pt x="24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1" y="39"/>
                      </a:lnTo>
                      <a:lnTo>
                        <a:pt x="8" y="54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09" name="Freeform 573"/>
                <p:cNvSpPr>
                  <a:spLocks/>
                </p:cNvSpPr>
                <p:nvPr/>
              </p:nvSpPr>
              <p:spPr bwMode="auto">
                <a:xfrm>
                  <a:off x="2731" y="1124"/>
                  <a:ext cx="55" cy="54"/>
                </a:xfrm>
                <a:custGeom>
                  <a:avLst/>
                  <a:gdLst>
                    <a:gd name="T0" fmla="*/ 0 w 55"/>
                    <a:gd name="T1" fmla="*/ 15 h 54"/>
                    <a:gd name="T2" fmla="*/ 23 w 55"/>
                    <a:gd name="T3" fmla="*/ 15 h 54"/>
                    <a:gd name="T4" fmla="*/ 31 w 55"/>
                    <a:gd name="T5" fmla="*/ 0 h 54"/>
                    <a:gd name="T6" fmla="*/ 31 w 55"/>
                    <a:gd name="T7" fmla="*/ 15 h 54"/>
                    <a:gd name="T8" fmla="*/ 55 w 55"/>
                    <a:gd name="T9" fmla="*/ 15 h 54"/>
                    <a:gd name="T10" fmla="*/ 39 w 55"/>
                    <a:gd name="T11" fmla="*/ 31 h 54"/>
                    <a:gd name="T12" fmla="*/ 47 w 55"/>
                    <a:gd name="T13" fmla="*/ 54 h 54"/>
                    <a:gd name="T14" fmla="*/ 31 w 55"/>
                    <a:gd name="T15" fmla="*/ 39 h 54"/>
                    <a:gd name="T16" fmla="*/ 8 w 55"/>
                    <a:gd name="T17" fmla="*/ 54 h 54"/>
                    <a:gd name="T18" fmla="*/ 15 w 55"/>
                    <a:gd name="T19" fmla="*/ 31 h 54"/>
                    <a:gd name="T20" fmla="*/ 0 w 55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4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1" y="39"/>
                      </a:lnTo>
                      <a:lnTo>
                        <a:pt x="8" y="54"/>
                      </a:lnTo>
                      <a:lnTo>
                        <a:pt x="15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10" name="Freeform 574"/>
                <p:cNvSpPr>
                  <a:spLocks/>
                </p:cNvSpPr>
                <p:nvPr/>
              </p:nvSpPr>
              <p:spPr bwMode="auto">
                <a:xfrm>
                  <a:off x="1213" y="2000"/>
                  <a:ext cx="55" cy="54"/>
                </a:xfrm>
                <a:custGeom>
                  <a:avLst/>
                  <a:gdLst>
                    <a:gd name="T0" fmla="*/ 0 w 55"/>
                    <a:gd name="T1" fmla="*/ 15 h 54"/>
                    <a:gd name="T2" fmla="*/ 24 w 55"/>
                    <a:gd name="T3" fmla="*/ 15 h 54"/>
                    <a:gd name="T4" fmla="*/ 32 w 55"/>
                    <a:gd name="T5" fmla="*/ 0 h 54"/>
                    <a:gd name="T6" fmla="*/ 32 w 55"/>
                    <a:gd name="T7" fmla="*/ 15 h 54"/>
                    <a:gd name="T8" fmla="*/ 55 w 55"/>
                    <a:gd name="T9" fmla="*/ 15 h 54"/>
                    <a:gd name="T10" fmla="*/ 39 w 55"/>
                    <a:gd name="T11" fmla="*/ 31 h 54"/>
                    <a:gd name="T12" fmla="*/ 47 w 55"/>
                    <a:gd name="T13" fmla="*/ 54 h 54"/>
                    <a:gd name="T14" fmla="*/ 32 w 55"/>
                    <a:gd name="T15" fmla="*/ 39 h 54"/>
                    <a:gd name="T16" fmla="*/ 8 w 55"/>
                    <a:gd name="T17" fmla="*/ 54 h 54"/>
                    <a:gd name="T18" fmla="*/ 16 w 55"/>
                    <a:gd name="T19" fmla="*/ 31 h 54"/>
                    <a:gd name="T20" fmla="*/ 0 w 55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4">
                      <a:moveTo>
                        <a:pt x="0" y="15"/>
                      </a:moveTo>
                      <a:lnTo>
                        <a:pt x="24" y="15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2" y="39"/>
                      </a:lnTo>
                      <a:lnTo>
                        <a:pt x="8" y="54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11" name="Freeform 575"/>
                <p:cNvSpPr>
                  <a:spLocks/>
                </p:cNvSpPr>
                <p:nvPr/>
              </p:nvSpPr>
              <p:spPr bwMode="auto">
                <a:xfrm>
                  <a:off x="1933" y="1124"/>
                  <a:ext cx="55" cy="54"/>
                </a:xfrm>
                <a:custGeom>
                  <a:avLst/>
                  <a:gdLst>
                    <a:gd name="T0" fmla="*/ 0 w 55"/>
                    <a:gd name="T1" fmla="*/ 15 h 54"/>
                    <a:gd name="T2" fmla="*/ 23 w 55"/>
                    <a:gd name="T3" fmla="*/ 15 h 54"/>
                    <a:gd name="T4" fmla="*/ 31 w 55"/>
                    <a:gd name="T5" fmla="*/ 0 h 54"/>
                    <a:gd name="T6" fmla="*/ 31 w 55"/>
                    <a:gd name="T7" fmla="*/ 15 h 54"/>
                    <a:gd name="T8" fmla="*/ 55 w 55"/>
                    <a:gd name="T9" fmla="*/ 15 h 54"/>
                    <a:gd name="T10" fmla="*/ 39 w 55"/>
                    <a:gd name="T11" fmla="*/ 31 h 54"/>
                    <a:gd name="T12" fmla="*/ 47 w 55"/>
                    <a:gd name="T13" fmla="*/ 54 h 54"/>
                    <a:gd name="T14" fmla="*/ 31 w 55"/>
                    <a:gd name="T15" fmla="*/ 39 h 54"/>
                    <a:gd name="T16" fmla="*/ 8 w 55"/>
                    <a:gd name="T17" fmla="*/ 54 h 54"/>
                    <a:gd name="T18" fmla="*/ 16 w 55"/>
                    <a:gd name="T19" fmla="*/ 31 h 54"/>
                    <a:gd name="T20" fmla="*/ 0 w 55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4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1" y="39"/>
                      </a:lnTo>
                      <a:lnTo>
                        <a:pt x="8" y="54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12" name="Freeform 576"/>
                <p:cNvSpPr>
                  <a:spLocks/>
                </p:cNvSpPr>
                <p:nvPr/>
              </p:nvSpPr>
              <p:spPr bwMode="auto">
                <a:xfrm>
                  <a:off x="1112" y="1921"/>
                  <a:ext cx="54" cy="55"/>
                </a:xfrm>
                <a:custGeom>
                  <a:avLst/>
                  <a:gdLst>
                    <a:gd name="T0" fmla="*/ 0 w 54"/>
                    <a:gd name="T1" fmla="*/ 16 h 55"/>
                    <a:gd name="T2" fmla="*/ 23 w 54"/>
                    <a:gd name="T3" fmla="*/ 16 h 55"/>
                    <a:gd name="T4" fmla="*/ 31 w 54"/>
                    <a:gd name="T5" fmla="*/ 0 h 55"/>
                    <a:gd name="T6" fmla="*/ 31 w 54"/>
                    <a:gd name="T7" fmla="*/ 16 h 55"/>
                    <a:gd name="T8" fmla="*/ 54 w 54"/>
                    <a:gd name="T9" fmla="*/ 16 h 55"/>
                    <a:gd name="T10" fmla="*/ 39 w 54"/>
                    <a:gd name="T11" fmla="*/ 32 h 55"/>
                    <a:gd name="T12" fmla="*/ 46 w 54"/>
                    <a:gd name="T13" fmla="*/ 55 h 55"/>
                    <a:gd name="T14" fmla="*/ 31 w 54"/>
                    <a:gd name="T15" fmla="*/ 39 h 55"/>
                    <a:gd name="T16" fmla="*/ 7 w 54"/>
                    <a:gd name="T17" fmla="*/ 55 h 55"/>
                    <a:gd name="T18" fmla="*/ 15 w 54"/>
                    <a:gd name="T19" fmla="*/ 32 h 55"/>
                    <a:gd name="T20" fmla="*/ 0 w 54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4" y="16"/>
                      </a:lnTo>
                      <a:lnTo>
                        <a:pt x="39" y="32"/>
                      </a:lnTo>
                      <a:lnTo>
                        <a:pt x="46" y="55"/>
                      </a:lnTo>
                      <a:lnTo>
                        <a:pt x="31" y="39"/>
                      </a:lnTo>
                      <a:lnTo>
                        <a:pt x="7" y="55"/>
                      </a:lnTo>
                      <a:lnTo>
                        <a:pt x="15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13" name="Freeform 577"/>
                <p:cNvSpPr>
                  <a:spLocks/>
                </p:cNvSpPr>
                <p:nvPr/>
              </p:nvSpPr>
              <p:spPr bwMode="auto">
                <a:xfrm>
                  <a:off x="1542" y="2391"/>
                  <a:ext cx="55" cy="54"/>
                </a:xfrm>
                <a:custGeom>
                  <a:avLst/>
                  <a:gdLst>
                    <a:gd name="T0" fmla="*/ 0 w 55"/>
                    <a:gd name="T1" fmla="*/ 15 h 54"/>
                    <a:gd name="T2" fmla="*/ 23 w 55"/>
                    <a:gd name="T3" fmla="*/ 15 h 54"/>
                    <a:gd name="T4" fmla="*/ 31 w 55"/>
                    <a:gd name="T5" fmla="*/ 0 h 54"/>
                    <a:gd name="T6" fmla="*/ 31 w 55"/>
                    <a:gd name="T7" fmla="*/ 15 h 54"/>
                    <a:gd name="T8" fmla="*/ 55 w 55"/>
                    <a:gd name="T9" fmla="*/ 15 h 54"/>
                    <a:gd name="T10" fmla="*/ 39 w 55"/>
                    <a:gd name="T11" fmla="*/ 31 h 54"/>
                    <a:gd name="T12" fmla="*/ 47 w 55"/>
                    <a:gd name="T13" fmla="*/ 54 h 54"/>
                    <a:gd name="T14" fmla="*/ 31 w 55"/>
                    <a:gd name="T15" fmla="*/ 39 h 54"/>
                    <a:gd name="T16" fmla="*/ 8 w 55"/>
                    <a:gd name="T17" fmla="*/ 54 h 54"/>
                    <a:gd name="T18" fmla="*/ 15 w 55"/>
                    <a:gd name="T19" fmla="*/ 31 h 54"/>
                    <a:gd name="T20" fmla="*/ 0 w 55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4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1" y="39"/>
                      </a:lnTo>
                      <a:lnTo>
                        <a:pt x="8" y="54"/>
                      </a:lnTo>
                      <a:lnTo>
                        <a:pt x="15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14" name="Freeform 578"/>
                <p:cNvSpPr>
                  <a:spLocks/>
                </p:cNvSpPr>
                <p:nvPr/>
              </p:nvSpPr>
              <p:spPr bwMode="auto">
                <a:xfrm>
                  <a:off x="1769" y="1515"/>
                  <a:ext cx="54" cy="54"/>
                </a:xfrm>
                <a:custGeom>
                  <a:avLst/>
                  <a:gdLst>
                    <a:gd name="T0" fmla="*/ 0 w 54"/>
                    <a:gd name="T1" fmla="*/ 15 h 54"/>
                    <a:gd name="T2" fmla="*/ 23 w 54"/>
                    <a:gd name="T3" fmla="*/ 15 h 54"/>
                    <a:gd name="T4" fmla="*/ 31 w 54"/>
                    <a:gd name="T5" fmla="*/ 0 h 54"/>
                    <a:gd name="T6" fmla="*/ 31 w 54"/>
                    <a:gd name="T7" fmla="*/ 15 h 54"/>
                    <a:gd name="T8" fmla="*/ 54 w 54"/>
                    <a:gd name="T9" fmla="*/ 15 h 54"/>
                    <a:gd name="T10" fmla="*/ 39 w 54"/>
                    <a:gd name="T11" fmla="*/ 31 h 54"/>
                    <a:gd name="T12" fmla="*/ 47 w 54"/>
                    <a:gd name="T13" fmla="*/ 54 h 54"/>
                    <a:gd name="T14" fmla="*/ 31 w 54"/>
                    <a:gd name="T15" fmla="*/ 39 h 54"/>
                    <a:gd name="T16" fmla="*/ 7 w 54"/>
                    <a:gd name="T17" fmla="*/ 54 h 54"/>
                    <a:gd name="T18" fmla="*/ 15 w 54"/>
                    <a:gd name="T19" fmla="*/ 31 h 54"/>
                    <a:gd name="T20" fmla="*/ 0 w 54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4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4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1" y="39"/>
                      </a:lnTo>
                      <a:lnTo>
                        <a:pt x="7" y="54"/>
                      </a:lnTo>
                      <a:lnTo>
                        <a:pt x="15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15" name="Freeform 579"/>
                <p:cNvSpPr>
                  <a:spLocks/>
                </p:cNvSpPr>
                <p:nvPr/>
              </p:nvSpPr>
              <p:spPr bwMode="auto">
                <a:xfrm>
                  <a:off x="1417" y="1616"/>
                  <a:ext cx="54" cy="55"/>
                </a:xfrm>
                <a:custGeom>
                  <a:avLst/>
                  <a:gdLst>
                    <a:gd name="T0" fmla="*/ 0 w 54"/>
                    <a:gd name="T1" fmla="*/ 16 h 55"/>
                    <a:gd name="T2" fmla="*/ 23 w 54"/>
                    <a:gd name="T3" fmla="*/ 16 h 55"/>
                    <a:gd name="T4" fmla="*/ 31 w 54"/>
                    <a:gd name="T5" fmla="*/ 0 h 55"/>
                    <a:gd name="T6" fmla="*/ 31 w 54"/>
                    <a:gd name="T7" fmla="*/ 16 h 55"/>
                    <a:gd name="T8" fmla="*/ 54 w 54"/>
                    <a:gd name="T9" fmla="*/ 16 h 55"/>
                    <a:gd name="T10" fmla="*/ 39 w 54"/>
                    <a:gd name="T11" fmla="*/ 32 h 55"/>
                    <a:gd name="T12" fmla="*/ 47 w 54"/>
                    <a:gd name="T13" fmla="*/ 55 h 55"/>
                    <a:gd name="T14" fmla="*/ 31 w 54"/>
                    <a:gd name="T15" fmla="*/ 39 h 55"/>
                    <a:gd name="T16" fmla="*/ 7 w 54"/>
                    <a:gd name="T17" fmla="*/ 55 h 55"/>
                    <a:gd name="T18" fmla="*/ 15 w 54"/>
                    <a:gd name="T19" fmla="*/ 32 h 55"/>
                    <a:gd name="T20" fmla="*/ 0 w 54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4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7" y="55"/>
                      </a:lnTo>
                      <a:lnTo>
                        <a:pt x="15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16" name="Freeform 580"/>
                <p:cNvSpPr>
                  <a:spLocks/>
                </p:cNvSpPr>
                <p:nvPr/>
              </p:nvSpPr>
              <p:spPr bwMode="auto">
                <a:xfrm>
                  <a:off x="1557" y="1718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4 w 55"/>
                    <a:gd name="T3" fmla="*/ 16 h 55"/>
                    <a:gd name="T4" fmla="*/ 32 w 55"/>
                    <a:gd name="T5" fmla="*/ 0 h 55"/>
                    <a:gd name="T6" fmla="*/ 32 w 55"/>
                    <a:gd name="T7" fmla="*/ 16 h 55"/>
                    <a:gd name="T8" fmla="*/ 55 w 55"/>
                    <a:gd name="T9" fmla="*/ 16 h 55"/>
                    <a:gd name="T10" fmla="*/ 40 w 55"/>
                    <a:gd name="T11" fmla="*/ 31 h 55"/>
                    <a:gd name="T12" fmla="*/ 47 w 55"/>
                    <a:gd name="T13" fmla="*/ 55 h 55"/>
                    <a:gd name="T14" fmla="*/ 32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4" y="16"/>
                      </a:lnTo>
                      <a:lnTo>
                        <a:pt x="32" y="0"/>
                      </a:lnTo>
                      <a:lnTo>
                        <a:pt x="32" y="16"/>
                      </a:lnTo>
                      <a:lnTo>
                        <a:pt x="55" y="16"/>
                      </a:lnTo>
                      <a:lnTo>
                        <a:pt x="40" y="31"/>
                      </a:lnTo>
                      <a:lnTo>
                        <a:pt x="47" y="55"/>
                      </a:lnTo>
                      <a:lnTo>
                        <a:pt x="32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17" name="Freeform 581"/>
                <p:cNvSpPr>
                  <a:spLocks/>
                </p:cNvSpPr>
                <p:nvPr/>
              </p:nvSpPr>
              <p:spPr bwMode="auto">
                <a:xfrm>
                  <a:off x="1229" y="1687"/>
                  <a:ext cx="55" cy="54"/>
                </a:xfrm>
                <a:custGeom>
                  <a:avLst/>
                  <a:gdLst>
                    <a:gd name="T0" fmla="*/ 0 w 55"/>
                    <a:gd name="T1" fmla="*/ 15 h 54"/>
                    <a:gd name="T2" fmla="*/ 23 w 55"/>
                    <a:gd name="T3" fmla="*/ 15 h 54"/>
                    <a:gd name="T4" fmla="*/ 31 w 55"/>
                    <a:gd name="T5" fmla="*/ 0 h 54"/>
                    <a:gd name="T6" fmla="*/ 31 w 55"/>
                    <a:gd name="T7" fmla="*/ 15 h 54"/>
                    <a:gd name="T8" fmla="*/ 55 w 55"/>
                    <a:gd name="T9" fmla="*/ 15 h 54"/>
                    <a:gd name="T10" fmla="*/ 39 w 55"/>
                    <a:gd name="T11" fmla="*/ 31 h 54"/>
                    <a:gd name="T12" fmla="*/ 47 w 55"/>
                    <a:gd name="T13" fmla="*/ 54 h 54"/>
                    <a:gd name="T14" fmla="*/ 31 w 55"/>
                    <a:gd name="T15" fmla="*/ 39 h 54"/>
                    <a:gd name="T16" fmla="*/ 8 w 55"/>
                    <a:gd name="T17" fmla="*/ 54 h 54"/>
                    <a:gd name="T18" fmla="*/ 16 w 55"/>
                    <a:gd name="T19" fmla="*/ 31 h 54"/>
                    <a:gd name="T20" fmla="*/ 0 w 55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4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1" y="39"/>
                      </a:lnTo>
                      <a:lnTo>
                        <a:pt x="8" y="54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18" name="Freeform 582"/>
                <p:cNvSpPr>
                  <a:spLocks/>
                </p:cNvSpPr>
                <p:nvPr/>
              </p:nvSpPr>
              <p:spPr bwMode="auto">
                <a:xfrm>
                  <a:off x="1417" y="1530"/>
                  <a:ext cx="54" cy="55"/>
                </a:xfrm>
                <a:custGeom>
                  <a:avLst/>
                  <a:gdLst>
                    <a:gd name="T0" fmla="*/ 0 w 54"/>
                    <a:gd name="T1" fmla="*/ 16 h 55"/>
                    <a:gd name="T2" fmla="*/ 23 w 54"/>
                    <a:gd name="T3" fmla="*/ 16 h 55"/>
                    <a:gd name="T4" fmla="*/ 31 w 54"/>
                    <a:gd name="T5" fmla="*/ 0 h 55"/>
                    <a:gd name="T6" fmla="*/ 31 w 54"/>
                    <a:gd name="T7" fmla="*/ 16 h 55"/>
                    <a:gd name="T8" fmla="*/ 54 w 54"/>
                    <a:gd name="T9" fmla="*/ 16 h 55"/>
                    <a:gd name="T10" fmla="*/ 39 w 54"/>
                    <a:gd name="T11" fmla="*/ 32 h 55"/>
                    <a:gd name="T12" fmla="*/ 47 w 54"/>
                    <a:gd name="T13" fmla="*/ 55 h 55"/>
                    <a:gd name="T14" fmla="*/ 31 w 54"/>
                    <a:gd name="T15" fmla="*/ 39 h 55"/>
                    <a:gd name="T16" fmla="*/ 7 w 54"/>
                    <a:gd name="T17" fmla="*/ 55 h 55"/>
                    <a:gd name="T18" fmla="*/ 15 w 54"/>
                    <a:gd name="T19" fmla="*/ 32 h 55"/>
                    <a:gd name="T20" fmla="*/ 0 w 54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4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7" y="55"/>
                      </a:lnTo>
                      <a:lnTo>
                        <a:pt x="15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19" name="Freeform 583"/>
                <p:cNvSpPr>
                  <a:spLocks/>
                </p:cNvSpPr>
                <p:nvPr/>
              </p:nvSpPr>
              <p:spPr bwMode="auto">
                <a:xfrm>
                  <a:off x="1526" y="1827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4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2 h 55"/>
                    <a:gd name="T12" fmla="*/ 47 w 55"/>
                    <a:gd name="T13" fmla="*/ 55 h 55"/>
                    <a:gd name="T14" fmla="*/ 31 w 55"/>
                    <a:gd name="T15" fmla="*/ 40 h 55"/>
                    <a:gd name="T16" fmla="*/ 8 w 55"/>
                    <a:gd name="T17" fmla="*/ 55 h 55"/>
                    <a:gd name="T18" fmla="*/ 16 w 55"/>
                    <a:gd name="T19" fmla="*/ 32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4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1" y="40"/>
                      </a:lnTo>
                      <a:lnTo>
                        <a:pt x="8" y="55"/>
                      </a:lnTo>
                      <a:lnTo>
                        <a:pt x="16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20" name="Freeform 584"/>
                <p:cNvSpPr>
                  <a:spLocks/>
                </p:cNvSpPr>
                <p:nvPr/>
              </p:nvSpPr>
              <p:spPr bwMode="auto">
                <a:xfrm>
                  <a:off x="1315" y="1812"/>
                  <a:ext cx="55" cy="55"/>
                </a:xfrm>
                <a:custGeom>
                  <a:avLst/>
                  <a:gdLst>
                    <a:gd name="T0" fmla="*/ 0 w 55"/>
                    <a:gd name="T1" fmla="*/ 15 h 55"/>
                    <a:gd name="T2" fmla="*/ 23 w 55"/>
                    <a:gd name="T3" fmla="*/ 15 h 55"/>
                    <a:gd name="T4" fmla="*/ 31 w 55"/>
                    <a:gd name="T5" fmla="*/ 0 h 55"/>
                    <a:gd name="T6" fmla="*/ 31 w 55"/>
                    <a:gd name="T7" fmla="*/ 15 h 55"/>
                    <a:gd name="T8" fmla="*/ 55 w 55"/>
                    <a:gd name="T9" fmla="*/ 15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21" name="Freeform 585"/>
                <p:cNvSpPr>
                  <a:spLocks/>
                </p:cNvSpPr>
                <p:nvPr/>
              </p:nvSpPr>
              <p:spPr bwMode="auto">
                <a:xfrm>
                  <a:off x="1784" y="1593"/>
                  <a:ext cx="55" cy="55"/>
                </a:xfrm>
                <a:custGeom>
                  <a:avLst/>
                  <a:gdLst>
                    <a:gd name="T0" fmla="*/ 0 w 55"/>
                    <a:gd name="T1" fmla="*/ 15 h 55"/>
                    <a:gd name="T2" fmla="*/ 24 w 55"/>
                    <a:gd name="T3" fmla="*/ 15 h 55"/>
                    <a:gd name="T4" fmla="*/ 32 w 55"/>
                    <a:gd name="T5" fmla="*/ 0 h 55"/>
                    <a:gd name="T6" fmla="*/ 32 w 55"/>
                    <a:gd name="T7" fmla="*/ 15 h 55"/>
                    <a:gd name="T8" fmla="*/ 55 w 55"/>
                    <a:gd name="T9" fmla="*/ 15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2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5"/>
                      </a:moveTo>
                      <a:lnTo>
                        <a:pt x="24" y="15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2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22" name="Freeform 586"/>
                <p:cNvSpPr>
                  <a:spLocks/>
                </p:cNvSpPr>
                <p:nvPr/>
              </p:nvSpPr>
              <p:spPr bwMode="auto">
                <a:xfrm>
                  <a:off x="1761" y="1241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3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5 w 55"/>
                    <a:gd name="T19" fmla="*/ 31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5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23" name="Freeform 587"/>
                <p:cNvSpPr>
                  <a:spLocks/>
                </p:cNvSpPr>
                <p:nvPr/>
              </p:nvSpPr>
              <p:spPr bwMode="auto">
                <a:xfrm>
                  <a:off x="1252" y="1491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4 w 55"/>
                    <a:gd name="T3" fmla="*/ 16 h 55"/>
                    <a:gd name="T4" fmla="*/ 32 w 55"/>
                    <a:gd name="T5" fmla="*/ 0 h 55"/>
                    <a:gd name="T6" fmla="*/ 32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2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4" y="16"/>
                      </a:lnTo>
                      <a:lnTo>
                        <a:pt x="32" y="0"/>
                      </a:lnTo>
                      <a:lnTo>
                        <a:pt x="32" y="16"/>
                      </a:lnTo>
                      <a:lnTo>
                        <a:pt x="55" y="16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2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24" name="Freeform 588"/>
                <p:cNvSpPr>
                  <a:spLocks/>
                </p:cNvSpPr>
                <p:nvPr/>
              </p:nvSpPr>
              <p:spPr bwMode="auto">
                <a:xfrm>
                  <a:off x="1972" y="1702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3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2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2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25" name="Freeform 589"/>
                <p:cNvSpPr>
                  <a:spLocks/>
                </p:cNvSpPr>
                <p:nvPr/>
              </p:nvSpPr>
              <p:spPr bwMode="auto">
                <a:xfrm>
                  <a:off x="1112" y="1734"/>
                  <a:ext cx="54" cy="54"/>
                </a:xfrm>
                <a:custGeom>
                  <a:avLst/>
                  <a:gdLst>
                    <a:gd name="T0" fmla="*/ 0 w 54"/>
                    <a:gd name="T1" fmla="*/ 15 h 54"/>
                    <a:gd name="T2" fmla="*/ 23 w 54"/>
                    <a:gd name="T3" fmla="*/ 15 h 54"/>
                    <a:gd name="T4" fmla="*/ 31 w 54"/>
                    <a:gd name="T5" fmla="*/ 0 h 54"/>
                    <a:gd name="T6" fmla="*/ 31 w 54"/>
                    <a:gd name="T7" fmla="*/ 15 h 54"/>
                    <a:gd name="T8" fmla="*/ 54 w 54"/>
                    <a:gd name="T9" fmla="*/ 15 h 54"/>
                    <a:gd name="T10" fmla="*/ 39 w 54"/>
                    <a:gd name="T11" fmla="*/ 31 h 54"/>
                    <a:gd name="T12" fmla="*/ 46 w 54"/>
                    <a:gd name="T13" fmla="*/ 54 h 54"/>
                    <a:gd name="T14" fmla="*/ 31 w 54"/>
                    <a:gd name="T15" fmla="*/ 39 h 54"/>
                    <a:gd name="T16" fmla="*/ 7 w 54"/>
                    <a:gd name="T17" fmla="*/ 54 h 54"/>
                    <a:gd name="T18" fmla="*/ 15 w 54"/>
                    <a:gd name="T19" fmla="*/ 31 h 54"/>
                    <a:gd name="T20" fmla="*/ 0 w 54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4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4" y="15"/>
                      </a:lnTo>
                      <a:lnTo>
                        <a:pt x="39" y="31"/>
                      </a:lnTo>
                      <a:lnTo>
                        <a:pt x="46" y="54"/>
                      </a:lnTo>
                      <a:lnTo>
                        <a:pt x="31" y="39"/>
                      </a:lnTo>
                      <a:lnTo>
                        <a:pt x="7" y="54"/>
                      </a:lnTo>
                      <a:lnTo>
                        <a:pt x="15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26" name="Freeform 590"/>
                <p:cNvSpPr>
                  <a:spLocks/>
                </p:cNvSpPr>
                <p:nvPr/>
              </p:nvSpPr>
              <p:spPr bwMode="auto">
                <a:xfrm>
                  <a:off x="1941" y="1241"/>
                  <a:ext cx="54" cy="55"/>
                </a:xfrm>
                <a:custGeom>
                  <a:avLst/>
                  <a:gdLst>
                    <a:gd name="T0" fmla="*/ 0 w 54"/>
                    <a:gd name="T1" fmla="*/ 16 h 55"/>
                    <a:gd name="T2" fmla="*/ 23 w 54"/>
                    <a:gd name="T3" fmla="*/ 16 h 55"/>
                    <a:gd name="T4" fmla="*/ 31 w 54"/>
                    <a:gd name="T5" fmla="*/ 0 h 55"/>
                    <a:gd name="T6" fmla="*/ 31 w 54"/>
                    <a:gd name="T7" fmla="*/ 16 h 55"/>
                    <a:gd name="T8" fmla="*/ 54 w 54"/>
                    <a:gd name="T9" fmla="*/ 16 h 55"/>
                    <a:gd name="T10" fmla="*/ 39 w 54"/>
                    <a:gd name="T11" fmla="*/ 31 h 55"/>
                    <a:gd name="T12" fmla="*/ 47 w 54"/>
                    <a:gd name="T13" fmla="*/ 55 h 55"/>
                    <a:gd name="T14" fmla="*/ 31 w 54"/>
                    <a:gd name="T15" fmla="*/ 39 h 55"/>
                    <a:gd name="T16" fmla="*/ 8 w 54"/>
                    <a:gd name="T17" fmla="*/ 55 h 55"/>
                    <a:gd name="T18" fmla="*/ 15 w 54"/>
                    <a:gd name="T19" fmla="*/ 31 h 55"/>
                    <a:gd name="T20" fmla="*/ 0 w 54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4" y="16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5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27" name="Freeform 591"/>
                <p:cNvSpPr>
                  <a:spLocks/>
                </p:cNvSpPr>
                <p:nvPr/>
              </p:nvSpPr>
              <p:spPr bwMode="auto">
                <a:xfrm>
                  <a:off x="1730" y="1577"/>
                  <a:ext cx="54" cy="55"/>
                </a:xfrm>
                <a:custGeom>
                  <a:avLst/>
                  <a:gdLst>
                    <a:gd name="T0" fmla="*/ 0 w 54"/>
                    <a:gd name="T1" fmla="*/ 16 h 55"/>
                    <a:gd name="T2" fmla="*/ 23 w 54"/>
                    <a:gd name="T3" fmla="*/ 16 h 55"/>
                    <a:gd name="T4" fmla="*/ 31 w 54"/>
                    <a:gd name="T5" fmla="*/ 0 h 55"/>
                    <a:gd name="T6" fmla="*/ 31 w 54"/>
                    <a:gd name="T7" fmla="*/ 16 h 55"/>
                    <a:gd name="T8" fmla="*/ 54 w 54"/>
                    <a:gd name="T9" fmla="*/ 16 h 55"/>
                    <a:gd name="T10" fmla="*/ 39 w 54"/>
                    <a:gd name="T11" fmla="*/ 31 h 55"/>
                    <a:gd name="T12" fmla="*/ 46 w 54"/>
                    <a:gd name="T13" fmla="*/ 55 h 55"/>
                    <a:gd name="T14" fmla="*/ 31 w 54"/>
                    <a:gd name="T15" fmla="*/ 39 h 55"/>
                    <a:gd name="T16" fmla="*/ 7 w 54"/>
                    <a:gd name="T17" fmla="*/ 55 h 55"/>
                    <a:gd name="T18" fmla="*/ 15 w 54"/>
                    <a:gd name="T19" fmla="*/ 31 h 55"/>
                    <a:gd name="T20" fmla="*/ 0 w 54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4" y="16"/>
                      </a:lnTo>
                      <a:lnTo>
                        <a:pt x="39" y="31"/>
                      </a:lnTo>
                      <a:lnTo>
                        <a:pt x="46" y="55"/>
                      </a:lnTo>
                      <a:lnTo>
                        <a:pt x="31" y="39"/>
                      </a:lnTo>
                      <a:lnTo>
                        <a:pt x="7" y="55"/>
                      </a:lnTo>
                      <a:lnTo>
                        <a:pt x="15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28" name="Freeform 592"/>
                <p:cNvSpPr>
                  <a:spLocks/>
                </p:cNvSpPr>
                <p:nvPr/>
              </p:nvSpPr>
              <p:spPr bwMode="auto">
                <a:xfrm>
                  <a:off x="1800" y="1483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3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2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2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29" name="Freeform 593"/>
                <p:cNvSpPr>
                  <a:spLocks/>
                </p:cNvSpPr>
                <p:nvPr/>
              </p:nvSpPr>
              <p:spPr bwMode="auto">
                <a:xfrm>
                  <a:off x="1542" y="1749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3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2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5 w 55"/>
                    <a:gd name="T19" fmla="*/ 32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5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30" name="Freeform 594"/>
                <p:cNvSpPr>
                  <a:spLocks/>
                </p:cNvSpPr>
                <p:nvPr/>
              </p:nvSpPr>
              <p:spPr bwMode="auto">
                <a:xfrm>
                  <a:off x="1182" y="1648"/>
                  <a:ext cx="55" cy="54"/>
                </a:xfrm>
                <a:custGeom>
                  <a:avLst/>
                  <a:gdLst>
                    <a:gd name="T0" fmla="*/ 0 w 55"/>
                    <a:gd name="T1" fmla="*/ 15 h 54"/>
                    <a:gd name="T2" fmla="*/ 23 w 55"/>
                    <a:gd name="T3" fmla="*/ 15 h 54"/>
                    <a:gd name="T4" fmla="*/ 31 w 55"/>
                    <a:gd name="T5" fmla="*/ 0 h 54"/>
                    <a:gd name="T6" fmla="*/ 31 w 55"/>
                    <a:gd name="T7" fmla="*/ 15 h 54"/>
                    <a:gd name="T8" fmla="*/ 55 w 55"/>
                    <a:gd name="T9" fmla="*/ 15 h 54"/>
                    <a:gd name="T10" fmla="*/ 39 w 55"/>
                    <a:gd name="T11" fmla="*/ 31 h 54"/>
                    <a:gd name="T12" fmla="*/ 47 w 55"/>
                    <a:gd name="T13" fmla="*/ 54 h 54"/>
                    <a:gd name="T14" fmla="*/ 31 w 55"/>
                    <a:gd name="T15" fmla="*/ 39 h 54"/>
                    <a:gd name="T16" fmla="*/ 8 w 55"/>
                    <a:gd name="T17" fmla="*/ 54 h 54"/>
                    <a:gd name="T18" fmla="*/ 16 w 55"/>
                    <a:gd name="T19" fmla="*/ 31 h 54"/>
                    <a:gd name="T20" fmla="*/ 0 w 55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4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1" y="39"/>
                      </a:lnTo>
                      <a:lnTo>
                        <a:pt x="8" y="54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31" name="Freeform 595"/>
                <p:cNvSpPr>
                  <a:spLocks/>
                </p:cNvSpPr>
                <p:nvPr/>
              </p:nvSpPr>
              <p:spPr bwMode="auto">
                <a:xfrm>
                  <a:off x="1636" y="1749"/>
                  <a:ext cx="54" cy="55"/>
                </a:xfrm>
                <a:custGeom>
                  <a:avLst/>
                  <a:gdLst>
                    <a:gd name="T0" fmla="*/ 0 w 54"/>
                    <a:gd name="T1" fmla="*/ 16 h 55"/>
                    <a:gd name="T2" fmla="*/ 23 w 54"/>
                    <a:gd name="T3" fmla="*/ 16 h 55"/>
                    <a:gd name="T4" fmla="*/ 31 w 54"/>
                    <a:gd name="T5" fmla="*/ 0 h 55"/>
                    <a:gd name="T6" fmla="*/ 31 w 54"/>
                    <a:gd name="T7" fmla="*/ 16 h 55"/>
                    <a:gd name="T8" fmla="*/ 54 w 54"/>
                    <a:gd name="T9" fmla="*/ 16 h 55"/>
                    <a:gd name="T10" fmla="*/ 39 w 54"/>
                    <a:gd name="T11" fmla="*/ 32 h 55"/>
                    <a:gd name="T12" fmla="*/ 47 w 54"/>
                    <a:gd name="T13" fmla="*/ 55 h 55"/>
                    <a:gd name="T14" fmla="*/ 31 w 54"/>
                    <a:gd name="T15" fmla="*/ 39 h 55"/>
                    <a:gd name="T16" fmla="*/ 7 w 54"/>
                    <a:gd name="T17" fmla="*/ 55 h 55"/>
                    <a:gd name="T18" fmla="*/ 15 w 54"/>
                    <a:gd name="T19" fmla="*/ 32 h 55"/>
                    <a:gd name="T20" fmla="*/ 0 w 54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4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7" y="55"/>
                      </a:lnTo>
                      <a:lnTo>
                        <a:pt x="15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32" name="Freeform 596"/>
                <p:cNvSpPr>
                  <a:spLocks/>
                </p:cNvSpPr>
                <p:nvPr/>
              </p:nvSpPr>
              <p:spPr bwMode="auto">
                <a:xfrm>
                  <a:off x="1581" y="1804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3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33" name="Freeform 597"/>
                <p:cNvSpPr>
                  <a:spLocks/>
                </p:cNvSpPr>
                <p:nvPr/>
              </p:nvSpPr>
              <p:spPr bwMode="auto">
                <a:xfrm>
                  <a:off x="1714" y="1616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3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2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2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34" name="Freeform 598"/>
                <p:cNvSpPr>
                  <a:spLocks/>
                </p:cNvSpPr>
                <p:nvPr/>
              </p:nvSpPr>
              <p:spPr bwMode="auto">
                <a:xfrm>
                  <a:off x="1448" y="1937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3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35" name="Freeform 599"/>
                <p:cNvSpPr>
                  <a:spLocks/>
                </p:cNvSpPr>
                <p:nvPr/>
              </p:nvSpPr>
              <p:spPr bwMode="auto">
                <a:xfrm>
                  <a:off x="1667" y="1726"/>
                  <a:ext cx="55" cy="55"/>
                </a:xfrm>
                <a:custGeom>
                  <a:avLst/>
                  <a:gdLst>
                    <a:gd name="T0" fmla="*/ 0 w 55"/>
                    <a:gd name="T1" fmla="*/ 15 h 55"/>
                    <a:gd name="T2" fmla="*/ 23 w 55"/>
                    <a:gd name="T3" fmla="*/ 15 h 55"/>
                    <a:gd name="T4" fmla="*/ 31 w 55"/>
                    <a:gd name="T5" fmla="*/ 0 h 55"/>
                    <a:gd name="T6" fmla="*/ 31 w 55"/>
                    <a:gd name="T7" fmla="*/ 15 h 55"/>
                    <a:gd name="T8" fmla="*/ 55 w 55"/>
                    <a:gd name="T9" fmla="*/ 15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36" name="Freeform 600"/>
                <p:cNvSpPr>
                  <a:spLocks/>
                </p:cNvSpPr>
                <p:nvPr/>
              </p:nvSpPr>
              <p:spPr bwMode="auto">
                <a:xfrm>
                  <a:off x="1229" y="1726"/>
                  <a:ext cx="55" cy="55"/>
                </a:xfrm>
                <a:custGeom>
                  <a:avLst/>
                  <a:gdLst>
                    <a:gd name="T0" fmla="*/ 0 w 55"/>
                    <a:gd name="T1" fmla="*/ 15 h 55"/>
                    <a:gd name="T2" fmla="*/ 23 w 55"/>
                    <a:gd name="T3" fmla="*/ 15 h 55"/>
                    <a:gd name="T4" fmla="*/ 31 w 55"/>
                    <a:gd name="T5" fmla="*/ 0 h 55"/>
                    <a:gd name="T6" fmla="*/ 31 w 55"/>
                    <a:gd name="T7" fmla="*/ 15 h 55"/>
                    <a:gd name="T8" fmla="*/ 55 w 55"/>
                    <a:gd name="T9" fmla="*/ 15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37" name="Freeform 601"/>
                <p:cNvSpPr>
                  <a:spLocks/>
                </p:cNvSpPr>
                <p:nvPr/>
              </p:nvSpPr>
              <p:spPr bwMode="auto">
                <a:xfrm>
                  <a:off x="1370" y="1781"/>
                  <a:ext cx="54" cy="54"/>
                </a:xfrm>
                <a:custGeom>
                  <a:avLst/>
                  <a:gdLst>
                    <a:gd name="T0" fmla="*/ 0 w 54"/>
                    <a:gd name="T1" fmla="*/ 15 h 54"/>
                    <a:gd name="T2" fmla="*/ 23 w 54"/>
                    <a:gd name="T3" fmla="*/ 15 h 54"/>
                    <a:gd name="T4" fmla="*/ 31 w 54"/>
                    <a:gd name="T5" fmla="*/ 0 h 54"/>
                    <a:gd name="T6" fmla="*/ 31 w 54"/>
                    <a:gd name="T7" fmla="*/ 15 h 54"/>
                    <a:gd name="T8" fmla="*/ 54 w 54"/>
                    <a:gd name="T9" fmla="*/ 15 h 54"/>
                    <a:gd name="T10" fmla="*/ 39 w 54"/>
                    <a:gd name="T11" fmla="*/ 31 h 54"/>
                    <a:gd name="T12" fmla="*/ 47 w 54"/>
                    <a:gd name="T13" fmla="*/ 54 h 54"/>
                    <a:gd name="T14" fmla="*/ 31 w 54"/>
                    <a:gd name="T15" fmla="*/ 39 h 54"/>
                    <a:gd name="T16" fmla="*/ 7 w 54"/>
                    <a:gd name="T17" fmla="*/ 54 h 54"/>
                    <a:gd name="T18" fmla="*/ 15 w 54"/>
                    <a:gd name="T19" fmla="*/ 31 h 54"/>
                    <a:gd name="T20" fmla="*/ 0 w 54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4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4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1" y="39"/>
                      </a:lnTo>
                      <a:lnTo>
                        <a:pt x="7" y="54"/>
                      </a:lnTo>
                      <a:lnTo>
                        <a:pt x="15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38" name="Freeform 602"/>
                <p:cNvSpPr>
                  <a:spLocks/>
                </p:cNvSpPr>
                <p:nvPr/>
              </p:nvSpPr>
              <p:spPr bwMode="auto">
                <a:xfrm>
                  <a:off x="1166" y="2007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4 w 55"/>
                    <a:gd name="T3" fmla="*/ 16 h 55"/>
                    <a:gd name="T4" fmla="*/ 32 w 55"/>
                    <a:gd name="T5" fmla="*/ 0 h 55"/>
                    <a:gd name="T6" fmla="*/ 32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2 h 55"/>
                    <a:gd name="T12" fmla="*/ 47 w 55"/>
                    <a:gd name="T13" fmla="*/ 55 h 55"/>
                    <a:gd name="T14" fmla="*/ 32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2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4" y="16"/>
                      </a:lnTo>
                      <a:lnTo>
                        <a:pt x="32" y="0"/>
                      </a:lnTo>
                      <a:lnTo>
                        <a:pt x="32" y="16"/>
                      </a:lnTo>
                      <a:lnTo>
                        <a:pt x="55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2" y="39"/>
                      </a:lnTo>
                      <a:lnTo>
                        <a:pt x="8" y="55"/>
                      </a:lnTo>
                      <a:lnTo>
                        <a:pt x="16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39" name="Freeform 603"/>
                <p:cNvSpPr>
                  <a:spLocks/>
                </p:cNvSpPr>
                <p:nvPr/>
              </p:nvSpPr>
              <p:spPr bwMode="auto">
                <a:xfrm>
                  <a:off x="1917" y="1374"/>
                  <a:ext cx="55" cy="55"/>
                </a:xfrm>
                <a:custGeom>
                  <a:avLst/>
                  <a:gdLst>
                    <a:gd name="T0" fmla="*/ 0 w 55"/>
                    <a:gd name="T1" fmla="*/ 15 h 55"/>
                    <a:gd name="T2" fmla="*/ 24 w 55"/>
                    <a:gd name="T3" fmla="*/ 15 h 55"/>
                    <a:gd name="T4" fmla="*/ 32 w 55"/>
                    <a:gd name="T5" fmla="*/ 0 h 55"/>
                    <a:gd name="T6" fmla="*/ 32 w 55"/>
                    <a:gd name="T7" fmla="*/ 15 h 55"/>
                    <a:gd name="T8" fmla="*/ 55 w 55"/>
                    <a:gd name="T9" fmla="*/ 15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2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5"/>
                      </a:moveTo>
                      <a:lnTo>
                        <a:pt x="24" y="15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2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40" name="Freeform 604"/>
                <p:cNvSpPr>
                  <a:spLocks/>
                </p:cNvSpPr>
                <p:nvPr/>
              </p:nvSpPr>
              <p:spPr bwMode="auto">
                <a:xfrm>
                  <a:off x="1471" y="1859"/>
                  <a:ext cx="55" cy="55"/>
                </a:xfrm>
                <a:custGeom>
                  <a:avLst/>
                  <a:gdLst>
                    <a:gd name="T0" fmla="*/ 0 w 55"/>
                    <a:gd name="T1" fmla="*/ 15 h 55"/>
                    <a:gd name="T2" fmla="*/ 24 w 55"/>
                    <a:gd name="T3" fmla="*/ 15 h 55"/>
                    <a:gd name="T4" fmla="*/ 32 w 55"/>
                    <a:gd name="T5" fmla="*/ 0 h 55"/>
                    <a:gd name="T6" fmla="*/ 32 w 55"/>
                    <a:gd name="T7" fmla="*/ 15 h 55"/>
                    <a:gd name="T8" fmla="*/ 55 w 55"/>
                    <a:gd name="T9" fmla="*/ 15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2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5"/>
                      </a:moveTo>
                      <a:lnTo>
                        <a:pt x="24" y="15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2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41" name="Freeform 605"/>
                <p:cNvSpPr>
                  <a:spLocks/>
                </p:cNvSpPr>
                <p:nvPr/>
              </p:nvSpPr>
              <p:spPr bwMode="auto">
                <a:xfrm>
                  <a:off x="1307" y="1702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4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2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2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4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42" name="Freeform 606"/>
                <p:cNvSpPr>
                  <a:spLocks/>
                </p:cNvSpPr>
                <p:nvPr/>
              </p:nvSpPr>
              <p:spPr bwMode="auto">
                <a:xfrm>
                  <a:off x="1260" y="1741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4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2 h 55"/>
                    <a:gd name="T12" fmla="*/ 47 w 55"/>
                    <a:gd name="T13" fmla="*/ 55 h 55"/>
                    <a:gd name="T14" fmla="*/ 31 w 55"/>
                    <a:gd name="T15" fmla="*/ 40 h 55"/>
                    <a:gd name="T16" fmla="*/ 8 w 55"/>
                    <a:gd name="T17" fmla="*/ 55 h 55"/>
                    <a:gd name="T18" fmla="*/ 16 w 55"/>
                    <a:gd name="T19" fmla="*/ 32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4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2"/>
                      </a:lnTo>
                      <a:lnTo>
                        <a:pt x="47" y="55"/>
                      </a:lnTo>
                      <a:lnTo>
                        <a:pt x="31" y="40"/>
                      </a:lnTo>
                      <a:lnTo>
                        <a:pt x="8" y="55"/>
                      </a:lnTo>
                      <a:lnTo>
                        <a:pt x="16" y="3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43" name="Freeform 607"/>
                <p:cNvSpPr>
                  <a:spLocks/>
                </p:cNvSpPr>
                <p:nvPr/>
              </p:nvSpPr>
              <p:spPr bwMode="auto">
                <a:xfrm>
                  <a:off x="1597" y="1757"/>
                  <a:ext cx="54" cy="55"/>
                </a:xfrm>
                <a:custGeom>
                  <a:avLst/>
                  <a:gdLst>
                    <a:gd name="T0" fmla="*/ 0 w 54"/>
                    <a:gd name="T1" fmla="*/ 16 h 55"/>
                    <a:gd name="T2" fmla="*/ 23 w 54"/>
                    <a:gd name="T3" fmla="*/ 16 h 55"/>
                    <a:gd name="T4" fmla="*/ 31 w 54"/>
                    <a:gd name="T5" fmla="*/ 0 h 55"/>
                    <a:gd name="T6" fmla="*/ 31 w 54"/>
                    <a:gd name="T7" fmla="*/ 16 h 55"/>
                    <a:gd name="T8" fmla="*/ 54 w 54"/>
                    <a:gd name="T9" fmla="*/ 16 h 55"/>
                    <a:gd name="T10" fmla="*/ 39 w 54"/>
                    <a:gd name="T11" fmla="*/ 31 h 55"/>
                    <a:gd name="T12" fmla="*/ 46 w 54"/>
                    <a:gd name="T13" fmla="*/ 55 h 55"/>
                    <a:gd name="T14" fmla="*/ 31 w 54"/>
                    <a:gd name="T15" fmla="*/ 39 h 55"/>
                    <a:gd name="T16" fmla="*/ 7 w 54"/>
                    <a:gd name="T17" fmla="*/ 55 h 55"/>
                    <a:gd name="T18" fmla="*/ 15 w 54"/>
                    <a:gd name="T19" fmla="*/ 31 h 55"/>
                    <a:gd name="T20" fmla="*/ 0 w 54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4" y="16"/>
                      </a:lnTo>
                      <a:lnTo>
                        <a:pt x="39" y="31"/>
                      </a:lnTo>
                      <a:lnTo>
                        <a:pt x="46" y="55"/>
                      </a:lnTo>
                      <a:lnTo>
                        <a:pt x="31" y="39"/>
                      </a:lnTo>
                      <a:lnTo>
                        <a:pt x="7" y="55"/>
                      </a:lnTo>
                      <a:lnTo>
                        <a:pt x="15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44" name="Freeform 608"/>
                <p:cNvSpPr>
                  <a:spLocks/>
                </p:cNvSpPr>
                <p:nvPr/>
              </p:nvSpPr>
              <p:spPr bwMode="auto">
                <a:xfrm>
                  <a:off x="1456" y="1734"/>
                  <a:ext cx="54" cy="54"/>
                </a:xfrm>
                <a:custGeom>
                  <a:avLst/>
                  <a:gdLst>
                    <a:gd name="T0" fmla="*/ 0 w 54"/>
                    <a:gd name="T1" fmla="*/ 15 h 54"/>
                    <a:gd name="T2" fmla="*/ 23 w 54"/>
                    <a:gd name="T3" fmla="*/ 15 h 54"/>
                    <a:gd name="T4" fmla="*/ 31 w 54"/>
                    <a:gd name="T5" fmla="*/ 0 h 54"/>
                    <a:gd name="T6" fmla="*/ 31 w 54"/>
                    <a:gd name="T7" fmla="*/ 15 h 54"/>
                    <a:gd name="T8" fmla="*/ 54 w 54"/>
                    <a:gd name="T9" fmla="*/ 15 h 54"/>
                    <a:gd name="T10" fmla="*/ 39 w 54"/>
                    <a:gd name="T11" fmla="*/ 31 h 54"/>
                    <a:gd name="T12" fmla="*/ 47 w 54"/>
                    <a:gd name="T13" fmla="*/ 54 h 54"/>
                    <a:gd name="T14" fmla="*/ 31 w 54"/>
                    <a:gd name="T15" fmla="*/ 39 h 54"/>
                    <a:gd name="T16" fmla="*/ 8 w 54"/>
                    <a:gd name="T17" fmla="*/ 54 h 54"/>
                    <a:gd name="T18" fmla="*/ 15 w 54"/>
                    <a:gd name="T19" fmla="*/ 31 h 54"/>
                    <a:gd name="T20" fmla="*/ 0 w 54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54">
                      <a:moveTo>
                        <a:pt x="0" y="15"/>
                      </a:moveTo>
                      <a:lnTo>
                        <a:pt x="23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4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1" y="39"/>
                      </a:lnTo>
                      <a:lnTo>
                        <a:pt x="8" y="54"/>
                      </a:lnTo>
                      <a:lnTo>
                        <a:pt x="15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45" name="Freeform 609"/>
                <p:cNvSpPr>
                  <a:spLocks/>
                </p:cNvSpPr>
                <p:nvPr/>
              </p:nvSpPr>
              <p:spPr bwMode="auto">
                <a:xfrm>
                  <a:off x="1690" y="1593"/>
                  <a:ext cx="55" cy="55"/>
                </a:xfrm>
                <a:custGeom>
                  <a:avLst/>
                  <a:gdLst>
                    <a:gd name="T0" fmla="*/ 0 w 55"/>
                    <a:gd name="T1" fmla="*/ 15 h 55"/>
                    <a:gd name="T2" fmla="*/ 24 w 55"/>
                    <a:gd name="T3" fmla="*/ 15 h 55"/>
                    <a:gd name="T4" fmla="*/ 32 w 55"/>
                    <a:gd name="T5" fmla="*/ 0 h 55"/>
                    <a:gd name="T6" fmla="*/ 32 w 55"/>
                    <a:gd name="T7" fmla="*/ 15 h 55"/>
                    <a:gd name="T8" fmla="*/ 55 w 55"/>
                    <a:gd name="T9" fmla="*/ 15 h 55"/>
                    <a:gd name="T10" fmla="*/ 40 w 55"/>
                    <a:gd name="T11" fmla="*/ 31 h 55"/>
                    <a:gd name="T12" fmla="*/ 47 w 55"/>
                    <a:gd name="T13" fmla="*/ 55 h 55"/>
                    <a:gd name="T14" fmla="*/ 32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5"/>
                      </a:moveTo>
                      <a:lnTo>
                        <a:pt x="24" y="15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55" y="15"/>
                      </a:lnTo>
                      <a:lnTo>
                        <a:pt x="40" y="31"/>
                      </a:lnTo>
                      <a:lnTo>
                        <a:pt x="47" y="55"/>
                      </a:lnTo>
                      <a:lnTo>
                        <a:pt x="32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46" name="Freeform 610"/>
                <p:cNvSpPr>
                  <a:spLocks/>
                </p:cNvSpPr>
                <p:nvPr/>
              </p:nvSpPr>
              <p:spPr bwMode="auto">
                <a:xfrm>
                  <a:off x="1737" y="1718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4 w 55"/>
                    <a:gd name="T3" fmla="*/ 16 h 55"/>
                    <a:gd name="T4" fmla="*/ 32 w 55"/>
                    <a:gd name="T5" fmla="*/ 0 h 55"/>
                    <a:gd name="T6" fmla="*/ 32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2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4" y="16"/>
                      </a:lnTo>
                      <a:lnTo>
                        <a:pt x="32" y="0"/>
                      </a:lnTo>
                      <a:lnTo>
                        <a:pt x="32" y="16"/>
                      </a:lnTo>
                      <a:lnTo>
                        <a:pt x="55" y="16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2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47" name="Freeform 611"/>
                <p:cNvSpPr>
                  <a:spLocks/>
                </p:cNvSpPr>
                <p:nvPr/>
              </p:nvSpPr>
              <p:spPr bwMode="auto">
                <a:xfrm>
                  <a:off x="1573" y="1648"/>
                  <a:ext cx="55" cy="54"/>
                </a:xfrm>
                <a:custGeom>
                  <a:avLst/>
                  <a:gdLst>
                    <a:gd name="T0" fmla="*/ 0 w 55"/>
                    <a:gd name="T1" fmla="*/ 15 h 54"/>
                    <a:gd name="T2" fmla="*/ 24 w 55"/>
                    <a:gd name="T3" fmla="*/ 15 h 54"/>
                    <a:gd name="T4" fmla="*/ 31 w 55"/>
                    <a:gd name="T5" fmla="*/ 0 h 54"/>
                    <a:gd name="T6" fmla="*/ 31 w 55"/>
                    <a:gd name="T7" fmla="*/ 15 h 54"/>
                    <a:gd name="T8" fmla="*/ 55 w 55"/>
                    <a:gd name="T9" fmla="*/ 15 h 54"/>
                    <a:gd name="T10" fmla="*/ 39 w 55"/>
                    <a:gd name="T11" fmla="*/ 31 h 54"/>
                    <a:gd name="T12" fmla="*/ 47 w 55"/>
                    <a:gd name="T13" fmla="*/ 54 h 54"/>
                    <a:gd name="T14" fmla="*/ 31 w 55"/>
                    <a:gd name="T15" fmla="*/ 39 h 54"/>
                    <a:gd name="T16" fmla="*/ 8 w 55"/>
                    <a:gd name="T17" fmla="*/ 54 h 54"/>
                    <a:gd name="T18" fmla="*/ 16 w 55"/>
                    <a:gd name="T19" fmla="*/ 31 h 54"/>
                    <a:gd name="T20" fmla="*/ 0 w 55"/>
                    <a:gd name="T21" fmla="*/ 1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4">
                      <a:moveTo>
                        <a:pt x="0" y="15"/>
                      </a:moveTo>
                      <a:lnTo>
                        <a:pt x="24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4"/>
                      </a:lnTo>
                      <a:lnTo>
                        <a:pt x="31" y="39"/>
                      </a:lnTo>
                      <a:lnTo>
                        <a:pt x="8" y="54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48" name="Freeform 612"/>
                <p:cNvSpPr>
                  <a:spLocks/>
                </p:cNvSpPr>
                <p:nvPr/>
              </p:nvSpPr>
              <p:spPr bwMode="auto">
                <a:xfrm>
                  <a:off x="1792" y="1718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4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4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49" name="Freeform 613"/>
                <p:cNvSpPr>
                  <a:spLocks/>
                </p:cNvSpPr>
                <p:nvPr/>
              </p:nvSpPr>
              <p:spPr bwMode="auto">
                <a:xfrm>
                  <a:off x="1487" y="1632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3 w 55"/>
                    <a:gd name="T3" fmla="*/ 16 h 55"/>
                    <a:gd name="T4" fmla="*/ 31 w 55"/>
                    <a:gd name="T5" fmla="*/ 0 h 55"/>
                    <a:gd name="T6" fmla="*/ 31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3" y="16"/>
                      </a:lnTo>
                      <a:lnTo>
                        <a:pt x="31" y="0"/>
                      </a:lnTo>
                      <a:lnTo>
                        <a:pt x="31" y="16"/>
                      </a:lnTo>
                      <a:lnTo>
                        <a:pt x="55" y="16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50" name="Freeform 614"/>
                <p:cNvSpPr>
                  <a:spLocks/>
                </p:cNvSpPr>
                <p:nvPr/>
              </p:nvSpPr>
              <p:spPr bwMode="auto">
                <a:xfrm>
                  <a:off x="1612" y="1507"/>
                  <a:ext cx="55" cy="55"/>
                </a:xfrm>
                <a:custGeom>
                  <a:avLst/>
                  <a:gdLst>
                    <a:gd name="T0" fmla="*/ 0 w 55"/>
                    <a:gd name="T1" fmla="*/ 15 h 55"/>
                    <a:gd name="T2" fmla="*/ 24 w 55"/>
                    <a:gd name="T3" fmla="*/ 15 h 55"/>
                    <a:gd name="T4" fmla="*/ 31 w 55"/>
                    <a:gd name="T5" fmla="*/ 0 h 55"/>
                    <a:gd name="T6" fmla="*/ 31 w 55"/>
                    <a:gd name="T7" fmla="*/ 15 h 55"/>
                    <a:gd name="T8" fmla="*/ 55 w 55"/>
                    <a:gd name="T9" fmla="*/ 15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1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5"/>
                      </a:moveTo>
                      <a:lnTo>
                        <a:pt x="24" y="15"/>
                      </a:lnTo>
                      <a:lnTo>
                        <a:pt x="31" y="0"/>
                      </a:lnTo>
                      <a:lnTo>
                        <a:pt x="31" y="15"/>
                      </a:lnTo>
                      <a:lnTo>
                        <a:pt x="55" y="15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1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551" name="Freeform 615"/>
                <p:cNvSpPr>
                  <a:spLocks/>
                </p:cNvSpPr>
                <p:nvPr/>
              </p:nvSpPr>
              <p:spPr bwMode="auto">
                <a:xfrm>
                  <a:off x="2175" y="1710"/>
                  <a:ext cx="55" cy="55"/>
                </a:xfrm>
                <a:custGeom>
                  <a:avLst/>
                  <a:gdLst>
                    <a:gd name="T0" fmla="*/ 0 w 55"/>
                    <a:gd name="T1" fmla="*/ 16 h 55"/>
                    <a:gd name="T2" fmla="*/ 24 w 55"/>
                    <a:gd name="T3" fmla="*/ 16 h 55"/>
                    <a:gd name="T4" fmla="*/ 32 w 55"/>
                    <a:gd name="T5" fmla="*/ 0 h 55"/>
                    <a:gd name="T6" fmla="*/ 32 w 55"/>
                    <a:gd name="T7" fmla="*/ 16 h 55"/>
                    <a:gd name="T8" fmla="*/ 55 w 55"/>
                    <a:gd name="T9" fmla="*/ 16 h 55"/>
                    <a:gd name="T10" fmla="*/ 39 w 55"/>
                    <a:gd name="T11" fmla="*/ 31 h 55"/>
                    <a:gd name="T12" fmla="*/ 47 w 55"/>
                    <a:gd name="T13" fmla="*/ 55 h 55"/>
                    <a:gd name="T14" fmla="*/ 32 w 55"/>
                    <a:gd name="T15" fmla="*/ 39 h 55"/>
                    <a:gd name="T16" fmla="*/ 8 w 55"/>
                    <a:gd name="T17" fmla="*/ 55 h 55"/>
                    <a:gd name="T18" fmla="*/ 16 w 55"/>
                    <a:gd name="T19" fmla="*/ 31 h 55"/>
                    <a:gd name="T20" fmla="*/ 0 w 55"/>
                    <a:gd name="T2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55">
                      <a:moveTo>
                        <a:pt x="0" y="16"/>
                      </a:moveTo>
                      <a:lnTo>
                        <a:pt x="24" y="16"/>
                      </a:lnTo>
                      <a:lnTo>
                        <a:pt x="32" y="0"/>
                      </a:lnTo>
                      <a:lnTo>
                        <a:pt x="32" y="16"/>
                      </a:lnTo>
                      <a:lnTo>
                        <a:pt x="55" y="16"/>
                      </a:lnTo>
                      <a:lnTo>
                        <a:pt x="39" y="31"/>
                      </a:lnTo>
                      <a:lnTo>
                        <a:pt x="47" y="55"/>
                      </a:lnTo>
                      <a:lnTo>
                        <a:pt x="32" y="39"/>
                      </a:lnTo>
                      <a:lnTo>
                        <a:pt x="8" y="55"/>
                      </a:lnTo>
                      <a:lnTo>
                        <a:pt x="16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24553" name="Freeform 617"/>
              <p:cNvSpPr>
                <a:spLocks/>
              </p:cNvSpPr>
              <p:nvPr/>
            </p:nvSpPr>
            <p:spPr bwMode="auto">
              <a:xfrm>
                <a:off x="1722" y="1562"/>
                <a:ext cx="54" cy="54"/>
              </a:xfrm>
              <a:custGeom>
                <a:avLst/>
                <a:gdLst>
                  <a:gd name="T0" fmla="*/ 0 w 54"/>
                  <a:gd name="T1" fmla="*/ 15 h 54"/>
                  <a:gd name="T2" fmla="*/ 23 w 54"/>
                  <a:gd name="T3" fmla="*/ 15 h 54"/>
                  <a:gd name="T4" fmla="*/ 31 w 54"/>
                  <a:gd name="T5" fmla="*/ 0 h 54"/>
                  <a:gd name="T6" fmla="*/ 31 w 54"/>
                  <a:gd name="T7" fmla="*/ 15 h 54"/>
                  <a:gd name="T8" fmla="*/ 54 w 54"/>
                  <a:gd name="T9" fmla="*/ 15 h 54"/>
                  <a:gd name="T10" fmla="*/ 39 w 54"/>
                  <a:gd name="T11" fmla="*/ 31 h 54"/>
                  <a:gd name="T12" fmla="*/ 47 w 54"/>
                  <a:gd name="T13" fmla="*/ 54 h 54"/>
                  <a:gd name="T14" fmla="*/ 31 w 54"/>
                  <a:gd name="T15" fmla="*/ 39 h 54"/>
                  <a:gd name="T16" fmla="*/ 8 w 54"/>
                  <a:gd name="T17" fmla="*/ 54 h 54"/>
                  <a:gd name="T18" fmla="*/ 15 w 54"/>
                  <a:gd name="T19" fmla="*/ 31 h 54"/>
                  <a:gd name="T20" fmla="*/ 0 w 54"/>
                  <a:gd name="T21" fmla="*/ 1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54">
                    <a:moveTo>
                      <a:pt x="0" y="15"/>
                    </a:moveTo>
                    <a:lnTo>
                      <a:pt x="23" y="15"/>
                    </a:lnTo>
                    <a:lnTo>
                      <a:pt x="31" y="0"/>
                    </a:lnTo>
                    <a:lnTo>
                      <a:pt x="31" y="15"/>
                    </a:lnTo>
                    <a:lnTo>
                      <a:pt x="54" y="15"/>
                    </a:lnTo>
                    <a:lnTo>
                      <a:pt x="39" y="31"/>
                    </a:lnTo>
                    <a:lnTo>
                      <a:pt x="47" y="54"/>
                    </a:lnTo>
                    <a:lnTo>
                      <a:pt x="31" y="39"/>
                    </a:lnTo>
                    <a:lnTo>
                      <a:pt x="8" y="54"/>
                    </a:lnTo>
                    <a:lnTo>
                      <a:pt x="15" y="3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554" name="Freeform 618"/>
              <p:cNvSpPr>
                <a:spLocks/>
              </p:cNvSpPr>
              <p:nvPr/>
            </p:nvSpPr>
            <p:spPr bwMode="auto">
              <a:xfrm>
                <a:off x="1245" y="1679"/>
                <a:ext cx="54" cy="55"/>
              </a:xfrm>
              <a:custGeom>
                <a:avLst/>
                <a:gdLst>
                  <a:gd name="T0" fmla="*/ 0 w 54"/>
                  <a:gd name="T1" fmla="*/ 16 h 55"/>
                  <a:gd name="T2" fmla="*/ 23 w 54"/>
                  <a:gd name="T3" fmla="*/ 16 h 55"/>
                  <a:gd name="T4" fmla="*/ 31 w 54"/>
                  <a:gd name="T5" fmla="*/ 0 h 55"/>
                  <a:gd name="T6" fmla="*/ 31 w 54"/>
                  <a:gd name="T7" fmla="*/ 16 h 55"/>
                  <a:gd name="T8" fmla="*/ 54 w 54"/>
                  <a:gd name="T9" fmla="*/ 16 h 55"/>
                  <a:gd name="T10" fmla="*/ 39 w 54"/>
                  <a:gd name="T11" fmla="*/ 31 h 55"/>
                  <a:gd name="T12" fmla="*/ 46 w 54"/>
                  <a:gd name="T13" fmla="*/ 55 h 55"/>
                  <a:gd name="T14" fmla="*/ 31 w 54"/>
                  <a:gd name="T15" fmla="*/ 39 h 55"/>
                  <a:gd name="T16" fmla="*/ 7 w 54"/>
                  <a:gd name="T17" fmla="*/ 55 h 55"/>
                  <a:gd name="T18" fmla="*/ 15 w 54"/>
                  <a:gd name="T19" fmla="*/ 31 h 55"/>
                  <a:gd name="T20" fmla="*/ 0 w 54"/>
                  <a:gd name="T21" fmla="*/ 1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55">
                    <a:moveTo>
                      <a:pt x="0" y="16"/>
                    </a:moveTo>
                    <a:lnTo>
                      <a:pt x="23" y="16"/>
                    </a:lnTo>
                    <a:lnTo>
                      <a:pt x="31" y="0"/>
                    </a:lnTo>
                    <a:lnTo>
                      <a:pt x="31" y="16"/>
                    </a:lnTo>
                    <a:lnTo>
                      <a:pt x="54" y="16"/>
                    </a:lnTo>
                    <a:lnTo>
                      <a:pt x="39" y="31"/>
                    </a:lnTo>
                    <a:lnTo>
                      <a:pt x="46" y="55"/>
                    </a:lnTo>
                    <a:lnTo>
                      <a:pt x="31" y="39"/>
                    </a:lnTo>
                    <a:lnTo>
                      <a:pt x="7" y="55"/>
                    </a:lnTo>
                    <a:lnTo>
                      <a:pt x="15" y="31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555" name="Freeform 619"/>
              <p:cNvSpPr>
                <a:spLocks/>
              </p:cNvSpPr>
              <p:nvPr/>
            </p:nvSpPr>
            <p:spPr bwMode="auto">
              <a:xfrm>
                <a:off x="2105" y="1851"/>
                <a:ext cx="55" cy="55"/>
              </a:xfrm>
              <a:custGeom>
                <a:avLst/>
                <a:gdLst>
                  <a:gd name="T0" fmla="*/ 0 w 55"/>
                  <a:gd name="T1" fmla="*/ 16 h 55"/>
                  <a:gd name="T2" fmla="*/ 23 w 55"/>
                  <a:gd name="T3" fmla="*/ 16 h 55"/>
                  <a:gd name="T4" fmla="*/ 31 w 55"/>
                  <a:gd name="T5" fmla="*/ 0 h 55"/>
                  <a:gd name="T6" fmla="*/ 31 w 55"/>
                  <a:gd name="T7" fmla="*/ 16 h 55"/>
                  <a:gd name="T8" fmla="*/ 55 w 55"/>
                  <a:gd name="T9" fmla="*/ 16 h 55"/>
                  <a:gd name="T10" fmla="*/ 39 w 55"/>
                  <a:gd name="T11" fmla="*/ 31 h 55"/>
                  <a:gd name="T12" fmla="*/ 47 w 55"/>
                  <a:gd name="T13" fmla="*/ 55 h 55"/>
                  <a:gd name="T14" fmla="*/ 31 w 55"/>
                  <a:gd name="T15" fmla="*/ 39 h 55"/>
                  <a:gd name="T16" fmla="*/ 8 w 55"/>
                  <a:gd name="T17" fmla="*/ 55 h 55"/>
                  <a:gd name="T18" fmla="*/ 16 w 55"/>
                  <a:gd name="T19" fmla="*/ 31 h 55"/>
                  <a:gd name="T20" fmla="*/ 0 w 55"/>
                  <a:gd name="T21" fmla="*/ 1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55">
                    <a:moveTo>
                      <a:pt x="0" y="16"/>
                    </a:moveTo>
                    <a:lnTo>
                      <a:pt x="23" y="16"/>
                    </a:lnTo>
                    <a:lnTo>
                      <a:pt x="31" y="0"/>
                    </a:lnTo>
                    <a:lnTo>
                      <a:pt x="31" y="16"/>
                    </a:lnTo>
                    <a:lnTo>
                      <a:pt x="55" y="16"/>
                    </a:lnTo>
                    <a:lnTo>
                      <a:pt x="39" y="31"/>
                    </a:lnTo>
                    <a:lnTo>
                      <a:pt x="47" y="55"/>
                    </a:lnTo>
                    <a:lnTo>
                      <a:pt x="31" y="39"/>
                    </a:lnTo>
                    <a:lnTo>
                      <a:pt x="8" y="55"/>
                    </a:lnTo>
                    <a:lnTo>
                      <a:pt x="16" y="31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556" name="Freeform 620"/>
              <p:cNvSpPr>
                <a:spLocks/>
              </p:cNvSpPr>
              <p:nvPr/>
            </p:nvSpPr>
            <p:spPr bwMode="auto">
              <a:xfrm>
                <a:off x="1487" y="2054"/>
                <a:ext cx="55" cy="55"/>
              </a:xfrm>
              <a:custGeom>
                <a:avLst/>
                <a:gdLst>
                  <a:gd name="T0" fmla="*/ 0 w 55"/>
                  <a:gd name="T1" fmla="*/ 16 h 55"/>
                  <a:gd name="T2" fmla="*/ 23 w 55"/>
                  <a:gd name="T3" fmla="*/ 16 h 55"/>
                  <a:gd name="T4" fmla="*/ 31 w 55"/>
                  <a:gd name="T5" fmla="*/ 0 h 55"/>
                  <a:gd name="T6" fmla="*/ 31 w 55"/>
                  <a:gd name="T7" fmla="*/ 16 h 55"/>
                  <a:gd name="T8" fmla="*/ 55 w 55"/>
                  <a:gd name="T9" fmla="*/ 16 h 55"/>
                  <a:gd name="T10" fmla="*/ 39 w 55"/>
                  <a:gd name="T11" fmla="*/ 32 h 55"/>
                  <a:gd name="T12" fmla="*/ 47 w 55"/>
                  <a:gd name="T13" fmla="*/ 55 h 55"/>
                  <a:gd name="T14" fmla="*/ 31 w 55"/>
                  <a:gd name="T15" fmla="*/ 39 h 55"/>
                  <a:gd name="T16" fmla="*/ 8 w 55"/>
                  <a:gd name="T17" fmla="*/ 55 h 55"/>
                  <a:gd name="T18" fmla="*/ 16 w 55"/>
                  <a:gd name="T19" fmla="*/ 32 h 55"/>
                  <a:gd name="T20" fmla="*/ 0 w 55"/>
                  <a:gd name="T21" fmla="*/ 1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55">
                    <a:moveTo>
                      <a:pt x="0" y="16"/>
                    </a:moveTo>
                    <a:lnTo>
                      <a:pt x="23" y="16"/>
                    </a:lnTo>
                    <a:lnTo>
                      <a:pt x="31" y="0"/>
                    </a:lnTo>
                    <a:lnTo>
                      <a:pt x="31" y="16"/>
                    </a:lnTo>
                    <a:lnTo>
                      <a:pt x="55" y="16"/>
                    </a:lnTo>
                    <a:lnTo>
                      <a:pt x="39" y="32"/>
                    </a:lnTo>
                    <a:lnTo>
                      <a:pt x="47" y="55"/>
                    </a:lnTo>
                    <a:lnTo>
                      <a:pt x="31" y="39"/>
                    </a:lnTo>
                    <a:lnTo>
                      <a:pt x="8" y="55"/>
                    </a:lnTo>
                    <a:lnTo>
                      <a:pt x="16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557" name="Freeform 621"/>
              <p:cNvSpPr>
                <a:spLocks/>
              </p:cNvSpPr>
              <p:nvPr/>
            </p:nvSpPr>
            <p:spPr bwMode="auto">
              <a:xfrm>
                <a:off x="1925" y="1468"/>
                <a:ext cx="55" cy="54"/>
              </a:xfrm>
              <a:custGeom>
                <a:avLst/>
                <a:gdLst>
                  <a:gd name="T0" fmla="*/ 0 w 55"/>
                  <a:gd name="T1" fmla="*/ 15 h 54"/>
                  <a:gd name="T2" fmla="*/ 24 w 55"/>
                  <a:gd name="T3" fmla="*/ 15 h 54"/>
                  <a:gd name="T4" fmla="*/ 31 w 55"/>
                  <a:gd name="T5" fmla="*/ 0 h 54"/>
                  <a:gd name="T6" fmla="*/ 31 w 55"/>
                  <a:gd name="T7" fmla="*/ 15 h 54"/>
                  <a:gd name="T8" fmla="*/ 55 w 55"/>
                  <a:gd name="T9" fmla="*/ 15 h 54"/>
                  <a:gd name="T10" fmla="*/ 39 w 55"/>
                  <a:gd name="T11" fmla="*/ 31 h 54"/>
                  <a:gd name="T12" fmla="*/ 47 w 55"/>
                  <a:gd name="T13" fmla="*/ 54 h 54"/>
                  <a:gd name="T14" fmla="*/ 31 w 55"/>
                  <a:gd name="T15" fmla="*/ 39 h 54"/>
                  <a:gd name="T16" fmla="*/ 8 w 55"/>
                  <a:gd name="T17" fmla="*/ 54 h 54"/>
                  <a:gd name="T18" fmla="*/ 16 w 55"/>
                  <a:gd name="T19" fmla="*/ 31 h 54"/>
                  <a:gd name="T20" fmla="*/ 0 w 55"/>
                  <a:gd name="T21" fmla="*/ 1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54">
                    <a:moveTo>
                      <a:pt x="0" y="15"/>
                    </a:moveTo>
                    <a:lnTo>
                      <a:pt x="24" y="15"/>
                    </a:lnTo>
                    <a:lnTo>
                      <a:pt x="31" y="0"/>
                    </a:lnTo>
                    <a:lnTo>
                      <a:pt x="31" y="15"/>
                    </a:lnTo>
                    <a:lnTo>
                      <a:pt x="55" y="15"/>
                    </a:lnTo>
                    <a:lnTo>
                      <a:pt x="39" y="31"/>
                    </a:lnTo>
                    <a:lnTo>
                      <a:pt x="47" y="54"/>
                    </a:lnTo>
                    <a:lnTo>
                      <a:pt x="31" y="39"/>
                    </a:lnTo>
                    <a:lnTo>
                      <a:pt x="8" y="54"/>
                    </a:lnTo>
                    <a:lnTo>
                      <a:pt x="16" y="3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3942" name="Line 6"/>
            <p:cNvSpPr>
              <a:spLocks noChangeShapeType="1"/>
            </p:cNvSpPr>
            <p:nvPr/>
          </p:nvSpPr>
          <p:spPr bwMode="auto">
            <a:xfrm flipH="1">
              <a:off x="7164388" y="2276475"/>
              <a:ext cx="6477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3944" name="Line 8"/>
            <p:cNvSpPr>
              <a:spLocks noChangeShapeType="1"/>
            </p:cNvSpPr>
            <p:nvPr/>
          </p:nvSpPr>
          <p:spPr bwMode="auto">
            <a:xfrm flipH="1">
              <a:off x="7235825" y="5876925"/>
              <a:ext cx="6477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423945" name="Text Box 9"/>
          <p:cNvSpPr txBox="1">
            <a:spLocks noChangeArrowheads="1"/>
          </p:cNvSpPr>
          <p:nvPr/>
        </p:nvSpPr>
        <p:spPr bwMode="auto">
          <a:xfrm>
            <a:off x="7297202" y="5771898"/>
            <a:ext cx="1012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Nearest star</a:t>
            </a:r>
          </a:p>
        </p:txBody>
      </p:sp>
      <p:sp>
        <p:nvSpPr>
          <p:cNvPr id="423947" name="Text Box 11"/>
          <p:cNvSpPr txBox="1">
            <a:spLocks noChangeArrowheads="1"/>
          </p:cNvSpPr>
          <p:nvPr/>
        </p:nvSpPr>
        <p:spPr bwMode="auto">
          <a:xfrm>
            <a:off x="6779823" y="4736311"/>
            <a:ext cx="1004887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/>
              <a:t>single aL</a:t>
            </a:r>
            <a:br>
              <a:rPr lang="en-GB" sz="1600"/>
            </a:br>
            <a:r>
              <a:rPr lang="en-GB" sz="1600"/>
              <a:t>detector</a:t>
            </a:r>
            <a:endParaRPr lang="en-US" sz="1600"/>
          </a:p>
        </p:txBody>
      </p:sp>
      <p:sp>
        <p:nvSpPr>
          <p:cNvPr id="3" name="TextBox 2"/>
          <p:cNvSpPr txBox="1"/>
          <p:nvPr/>
        </p:nvSpPr>
        <p:spPr>
          <a:xfrm>
            <a:off x="557868" y="6386160"/>
            <a:ext cx="287525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Graham </a:t>
            </a:r>
            <a:r>
              <a:rPr lang="en-US" dirty="0" err="1" smtClean="0"/>
              <a:t>Woan</a:t>
            </a:r>
            <a:r>
              <a:rPr lang="en-US" dirty="0" smtClean="0"/>
              <a:t>, Ben Owen,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Project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211299" y="6248400"/>
            <a:ext cx="1905000" cy="457200"/>
          </a:xfrm>
        </p:spPr>
        <p:txBody>
          <a:bodyPr/>
          <a:lstStyle/>
          <a:p>
            <a:fld id="{3EF14EB4-1296-344E-98B2-51EF38DA7D3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5299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99" y="1089784"/>
            <a:ext cx="84201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6245696" y="2908196"/>
            <a:ext cx="593477" cy="71221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801661" y="4888604"/>
            <a:ext cx="593477" cy="71221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989669" y="5907528"/>
            <a:ext cx="593477" cy="71221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7587105" y="1807093"/>
            <a:ext cx="1" cy="462355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798762" y="3988631"/>
            <a:ext cx="1188530" cy="1627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7554543" y="3386266"/>
            <a:ext cx="14729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Commission/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Science Ops</a:t>
            </a:r>
            <a:endParaRPr lang="en-US" sz="1600" dirty="0">
              <a:solidFill>
                <a:schemeClr val="tx2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4183505" y="1824026"/>
            <a:ext cx="1" cy="462355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5685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1471" y="1760949"/>
            <a:ext cx="1262523" cy="369332"/>
          </a:xfrm>
          <a:prstGeom prst="rect">
            <a:avLst/>
          </a:prstGeom>
          <a:solidFill>
            <a:srgbClr val="008000"/>
          </a:solidFill>
          <a:ln w="3810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Sept 2002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594537" y="5407572"/>
            <a:ext cx="1302460" cy="338554"/>
          </a:xfrm>
          <a:prstGeom prst="rect">
            <a:avLst/>
          </a:prstGeom>
          <a:solidFill>
            <a:srgbClr val="FF32D5"/>
          </a:solidFill>
          <a:ln w="38100" cmpd="sng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March 2007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794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67"/>
            <a:ext cx="9144000" cy="678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2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Sketch of</a:t>
            </a:r>
            <a:r>
              <a:rPr lang="en-US" i="1" dirty="0">
                <a:solidFill>
                  <a:schemeClr val="tx1"/>
                </a:solidFill>
                <a:latin typeface="Helvetica" charset="0"/>
              </a:rPr>
              <a:t> </a:t>
            </a:r>
            <a:r>
              <a:rPr lang="en-US" b="1" i="1" dirty="0">
                <a:solidFill>
                  <a:schemeClr val="tx1"/>
                </a:solidFill>
                <a:latin typeface="Helvetica" charset="0"/>
              </a:rPr>
              <a:t>possible</a:t>
            </a:r>
            <a:r>
              <a:rPr lang="en-US" i="1" dirty="0">
                <a:solidFill>
                  <a:schemeClr val="tx1"/>
                </a:solidFill>
                <a:latin typeface="Helvetica" charset="0"/>
              </a:rPr>
              <a:t> </a:t>
            </a:r>
            <a:r>
              <a:rPr lang="en-US" dirty="0">
                <a:latin typeface="Helvetica" charset="0"/>
              </a:rPr>
              <a:t>progression for Advanced </a:t>
            </a:r>
            <a:r>
              <a:rPr lang="en-US" b="1" dirty="0">
                <a:latin typeface="Helvetica" charset="0"/>
              </a:rPr>
              <a:t>LIGO</a:t>
            </a:r>
            <a:r>
              <a:rPr lang="en-US" dirty="0">
                <a:latin typeface="Helvetica" charset="0"/>
              </a:rPr>
              <a:t> sensitivity</a:t>
            </a:r>
          </a:p>
        </p:txBody>
      </p:sp>
      <p:pic>
        <p:nvPicPr>
          <p:cNvPr id="27650" name="Content Placeholder 4" descr="aLIGO sensitivity progress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7275"/>
            <a:ext cx="8763000" cy="4818063"/>
          </a:xfrm>
        </p:spPr>
      </p:pic>
      <p:sp>
        <p:nvSpPr>
          <p:cNvPr id="2765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BC4C64-9CAA-EC4D-AC83-7DAE37A734BA}" type="slidenum">
              <a:rPr lang="en-US" sz="1200">
                <a:latin typeface="Helvetica" charset="0"/>
              </a:rPr>
              <a:pPr/>
              <a:t>15</a:t>
            </a:fld>
            <a:endParaRPr lang="en-US" sz="1200">
              <a:latin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268" y="1282534"/>
            <a:ext cx="3041217" cy="138499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    Early short run:</a:t>
            </a:r>
          </a:p>
          <a:p>
            <a:pPr>
              <a:defRPr/>
            </a:pP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25w laser input, no signal recycling</a:t>
            </a:r>
            <a:b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   ~10x excess low frequency noise</a:t>
            </a:r>
            <a:b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BNS Inspiral Range:       60 </a:t>
            </a:r>
            <a:r>
              <a:rPr lang="en-US" sz="1400" b="0" dirty="0" err="1">
                <a:latin typeface="Arial" pitchFamily="34" charset="0"/>
                <a:ea typeface="+mn-ea"/>
                <a:cs typeface="Arial" pitchFamily="34" charset="0"/>
              </a:rPr>
              <a:t>Mpc</a:t>
            </a: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BBH Inspiral Range:      227 </a:t>
            </a:r>
            <a:r>
              <a:rPr lang="en-US" sz="1400" b="0" dirty="0" err="1">
                <a:latin typeface="Arial" pitchFamily="34" charset="0"/>
                <a:ea typeface="+mn-ea"/>
                <a:cs typeface="Arial" pitchFamily="34" charset="0"/>
              </a:rPr>
              <a:t>Mpc</a:t>
            </a: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Stochastic Omega:          1.5e-7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688449"/>
            <a:ext cx="2980706" cy="116955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    First extended run:</a:t>
            </a:r>
          </a:p>
          <a:p>
            <a:pPr>
              <a:defRPr/>
            </a:pP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25w laser input, no signal recycling</a:t>
            </a:r>
            <a:b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    BNS: 142 </a:t>
            </a:r>
            <a:r>
              <a:rPr lang="en-US" sz="1400" b="0" dirty="0" err="1">
                <a:latin typeface="Arial" pitchFamily="34" charset="0"/>
                <a:ea typeface="+mn-ea"/>
                <a:cs typeface="Arial" pitchFamily="34" charset="0"/>
              </a:rPr>
              <a:t>Mpc</a:t>
            </a: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BBH: 1400 </a:t>
            </a:r>
            <a:r>
              <a:rPr lang="en-US" sz="1400" b="0" dirty="0" err="1">
                <a:latin typeface="Arial" pitchFamily="34" charset="0"/>
                <a:ea typeface="+mn-ea"/>
                <a:cs typeface="Arial" pitchFamily="34" charset="0"/>
              </a:rPr>
              <a:t>Mpc</a:t>
            </a: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400" b="0" dirty="0" smtClean="0">
                <a:latin typeface="Arial" pitchFamily="34" charset="0"/>
                <a:ea typeface="+mn-ea"/>
                <a:cs typeface="Arial" pitchFamily="34" charset="0"/>
              </a:rPr>
              <a:t>Stochastic Omega:</a:t>
            </a: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  3e-9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0090" y="5626922"/>
            <a:ext cx="2850459" cy="116955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    </a:t>
            </a:r>
          </a:p>
          <a:p>
            <a:pPr>
              <a:defRPr/>
            </a:pP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125w laser input, signal recycling</a:t>
            </a:r>
            <a:b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 BNS Inspiral Range:      200 </a:t>
            </a:r>
            <a:r>
              <a:rPr lang="en-US" sz="1400" b="0" dirty="0" err="1">
                <a:latin typeface="Arial" pitchFamily="34" charset="0"/>
                <a:ea typeface="+mn-ea"/>
                <a:cs typeface="Arial" pitchFamily="34" charset="0"/>
              </a:rPr>
              <a:t>Mpc</a:t>
            </a: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BBH Inspiral Range:     1640 </a:t>
            </a:r>
            <a:r>
              <a:rPr lang="en-US" sz="1400" b="0" dirty="0" err="1">
                <a:latin typeface="Arial" pitchFamily="34" charset="0"/>
                <a:ea typeface="+mn-ea"/>
                <a:cs typeface="Arial" pitchFamily="34" charset="0"/>
              </a:rPr>
              <a:t>Mpc</a:t>
            </a: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400" b="0" dirty="0">
                <a:latin typeface="Arial" pitchFamily="34" charset="0"/>
                <a:ea typeface="+mn-ea"/>
                <a:cs typeface="Arial" pitchFamily="34" charset="0"/>
              </a:rPr>
              <a:t>Stochastic Omega:          2.25e-9 </a:t>
            </a:r>
          </a:p>
        </p:txBody>
      </p:sp>
      <p:cxnSp>
        <p:nvCxnSpPr>
          <p:cNvPr id="27655" name="Straight Arrow Connector 9"/>
          <p:cNvCxnSpPr>
            <a:cxnSpLocks noChangeShapeType="1"/>
          </p:cNvCxnSpPr>
          <p:nvPr/>
        </p:nvCxnSpPr>
        <p:spPr bwMode="auto">
          <a:xfrm rot="16200000" flipV="1">
            <a:off x="5723732" y="4215606"/>
            <a:ext cx="1627188" cy="14382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Arrow Connector 11"/>
          <p:cNvCxnSpPr>
            <a:cxnSpLocks noChangeShapeType="1"/>
          </p:cNvCxnSpPr>
          <p:nvPr/>
        </p:nvCxnSpPr>
        <p:spPr bwMode="auto">
          <a:xfrm rot="10800000" flipV="1">
            <a:off x="2778125" y="2197100"/>
            <a:ext cx="844550" cy="8429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2540794" y="4679156"/>
            <a:ext cx="1354138" cy="9493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6561138" y="3719513"/>
            <a:ext cx="243046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Not yet an official plan for the </a:t>
            </a:r>
            <a:r>
              <a:rPr lang="en-US" sz="1600" b="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aLIGO</a:t>
            </a:r>
            <a:r>
              <a:rPr lang="en-US" sz="1600" b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defRPr/>
            </a:pPr>
            <a:r>
              <a:rPr lang="en-US" sz="1600" b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configuration evolution! </a:t>
            </a:r>
            <a:endParaRPr lang="en-US" sz="1600" b="0" dirty="0" smtClean="0">
              <a:latin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289050"/>
            <a:ext cx="1947863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CAVEAT:</a:t>
            </a:r>
          </a:p>
          <a:p>
            <a:pPr>
              <a:defRPr/>
            </a:pPr>
            <a:r>
              <a:rPr lang="en-US" sz="1600" b="0" i="1" dirty="0" smtClean="0">
                <a:latin typeface="Arial" charset="0"/>
                <a:cs typeface="Arial" charset="0"/>
              </a:rPr>
              <a:t>reaching LF target </a:t>
            </a:r>
          </a:p>
          <a:p>
            <a:pPr>
              <a:defRPr/>
            </a:pPr>
            <a:r>
              <a:rPr lang="en-US" sz="1600" b="0" i="1" dirty="0" smtClean="0">
                <a:latin typeface="Arial" charset="0"/>
                <a:cs typeface="Arial" charset="0"/>
              </a:rPr>
              <a:t>sensitivity is challenging</a:t>
            </a:r>
          </a:p>
        </p:txBody>
      </p:sp>
      <p:pic>
        <p:nvPicPr>
          <p:cNvPr id="27660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2857500"/>
            <a:ext cx="300037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61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5592763"/>
            <a:ext cx="1643062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 rot="19209815">
            <a:off x="1041394" y="4404880"/>
            <a:ext cx="1488170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3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DRAFT</a:t>
            </a:r>
            <a:endParaRPr lang="en-US" sz="3000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2666" y="5113866"/>
            <a:ext cx="186141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D. Shoemaker, 2011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2834006">
            <a:off x="7272860" y="1526213"/>
            <a:ext cx="1488170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3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DRAFT</a:t>
            </a:r>
            <a:endParaRPr lang="en-US" sz="3000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 rot="709163">
            <a:off x="3666061" y="3033281"/>
            <a:ext cx="1488170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3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DRAFT</a:t>
            </a:r>
            <a:endParaRPr lang="en-US" sz="3000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rot="20432328">
            <a:off x="3005661" y="6071922"/>
            <a:ext cx="1488170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3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DRAFT</a:t>
            </a:r>
            <a:endParaRPr lang="en-US" sz="3000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70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818" y="0"/>
            <a:ext cx="7277706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Advanced GW Networks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2182" y="1388931"/>
            <a:ext cx="5069884" cy="4114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114FFB"/>
                </a:solidFill>
              </a:rPr>
              <a:t>Gravitational-wave astronomy is </a:t>
            </a:r>
            <a:r>
              <a:rPr lang="en-US" i="1" dirty="0" smtClean="0">
                <a:solidFill>
                  <a:srgbClr val="114FFB"/>
                </a:solidFill>
              </a:rPr>
              <a:t>greatly</a:t>
            </a:r>
            <a:r>
              <a:rPr lang="en-US" dirty="0" smtClean="0">
                <a:solidFill>
                  <a:srgbClr val="114FFB"/>
                </a:solidFill>
              </a:rPr>
              <a:t> enhanced by having a multiplicity of interferometers distributed over the globe. </a:t>
            </a:r>
          </a:p>
          <a:p>
            <a:pPr lvl="1">
              <a:defRPr/>
            </a:pPr>
            <a:r>
              <a:rPr lang="en-US" dirty="0" smtClean="0">
                <a:solidFill>
                  <a:srgbClr val="114FFB"/>
                </a:solidFill>
              </a:rPr>
              <a:t>GW ‘Aperture synthesis’  </a:t>
            </a:r>
          </a:p>
          <a:p>
            <a:pPr>
              <a:defRPr/>
            </a:pPr>
            <a:r>
              <a:rPr lang="en-US" dirty="0" smtClean="0">
                <a:solidFill>
                  <a:srgbClr val="114FFB"/>
                </a:solidFill>
              </a:rPr>
              <a:t>Advantages include:</a:t>
            </a:r>
          </a:p>
          <a:p>
            <a:pPr lvl="1">
              <a:lnSpc>
                <a:spcPct val="80000"/>
              </a:lnSpc>
            </a:pPr>
            <a:r>
              <a:rPr lang="en-US" b="1" dirty="0" smtClean="0">
                <a:solidFill>
                  <a:srgbClr val="800000"/>
                </a:solidFill>
              </a:rPr>
              <a:t>Source localization </a:t>
            </a:r>
            <a:r>
              <a:rPr lang="en-US" b="1" i="1" dirty="0" smtClean="0">
                <a:solidFill>
                  <a:srgbClr val="800000"/>
                </a:solidFill>
              </a:rPr>
              <a:t>in near real time</a:t>
            </a:r>
            <a:endParaRPr lang="en-US" b="1" dirty="0">
              <a:solidFill>
                <a:srgbClr val="8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b="1" dirty="0" smtClean="0">
                <a:solidFill>
                  <a:srgbClr val="800000"/>
                </a:solidFill>
              </a:rPr>
              <a:t>Enhanced Network </a:t>
            </a:r>
            <a:r>
              <a:rPr lang="en-US" b="1" dirty="0">
                <a:solidFill>
                  <a:srgbClr val="800000"/>
                </a:solidFill>
              </a:rPr>
              <a:t>Sky </a:t>
            </a:r>
            <a:r>
              <a:rPr lang="en-US" b="1" dirty="0" smtClean="0">
                <a:solidFill>
                  <a:srgbClr val="800000"/>
                </a:solidFill>
              </a:rPr>
              <a:t>Coverage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800000"/>
                </a:solidFill>
              </a:rPr>
              <a:t>Maximum Time Coverage </a:t>
            </a:r>
            <a:r>
              <a:rPr lang="en-US" dirty="0" smtClean="0">
                <a:solidFill>
                  <a:srgbClr val="800000"/>
                </a:solidFill>
              </a:rPr>
              <a:t>– a fraction of the detectors are</a:t>
            </a:r>
            <a:r>
              <a:rPr lang="ja-JP" altLang="en-US" dirty="0" smtClean="0">
                <a:solidFill>
                  <a:srgbClr val="800000"/>
                </a:solidFill>
                <a:latin typeface="Arial"/>
              </a:rPr>
              <a:t>‘</a:t>
            </a:r>
            <a:r>
              <a:rPr lang="en-US" altLang="ja-JP" dirty="0">
                <a:solidFill>
                  <a:srgbClr val="800000"/>
                </a:solidFill>
              </a:rPr>
              <a:t>a</a:t>
            </a:r>
            <a:r>
              <a:rPr lang="en-US" dirty="0" smtClean="0">
                <a:solidFill>
                  <a:srgbClr val="800000"/>
                </a:solidFill>
              </a:rPr>
              <a:t>lways listening</a:t>
            </a:r>
            <a:r>
              <a:rPr lang="en-US" dirty="0" smtClean="0">
                <a:solidFill>
                  <a:srgbClr val="800000"/>
                </a:solidFill>
                <a:latin typeface="Arial"/>
              </a:rPr>
              <a:t>’</a:t>
            </a:r>
            <a:endParaRPr lang="en-US" dirty="0" smtClean="0">
              <a:solidFill>
                <a:srgbClr val="8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800000"/>
                </a:solidFill>
              </a:rPr>
              <a:t>Detection </a:t>
            </a:r>
            <a:r>
              <a:rPr lang="en-US" dirty="0" smtClean="0">
                <a:solidFill>
                  <a:srgbClr val="800000"/>
                </a:solidFill>
              </a:rPr>
              <a:t>confidence </a:t>
            </a:r>
            <a:endParaRPr lang="en-US" dirty="0">
              <a:solidFill>
                <a:srgbClr val="8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800000"/>
                </a:solidFill>
              </a:rPr>
              <a:t>Source </a:t>
            </a:r>
            <a:r>
              <a:rPr lang="en-US" dirty="0">
                <a:solidFill>
                  <a:srgbClr val="800000"/>
                </a:solidFill>
              </a:rPr>
              <a:t>parameter </a:t>
            </a:r>
            <a:r>
              <a:rPr lang="en-US" dirty="0" smtClean="0">
                <a:solidFill>
                  <a:srgbClr val="800000"/>
                </a:solidFill>
              </a:rPr>
              <a:t>estimation</a:t>
            </a:r>
          </a:p>
          <a:p>
            <a:pPr lvl="1">
              <a:lnSpc>
                <a:spcPct val="80000"/>
              </a:lnSpc>
            </a:pPr>
            <a:endParaRPr lang="en-US" dirty="0" smtClean="0">
              <a:solidFill>
                <a:srgbClr val="80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/>
              <a:t>4</a:t>
            </a:r>
            <a:r>
              <a:rPr lang="en-US" dirty="0" smtClean="0"/>
              <a:t> properly distributed detectors is better than 3; 5 is even better than 4</a:t>
            </a:r>
            <a:endParaRPr lang="en-US" dirty="0"/>
          </a:p>
          <a:p>
            <a:pPr>
              <a:lnSpc>
                <a:spcPct val="80000"/>
              </a:lnSpc>
            </a:pPr>
            <a:endParaRPr lang="en-US" sz="1400" b="1" u="sng" dirty="0" smtClean="0">
              <a:solidFill>
                <a:srgbClr val="114FFB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1400" b="1" u="sng" dirty="0">
              <a:solidFill>
                <a:srgbClr val="114FFB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1400" dirty="0">
              <a:solidFill>
                <a:srgbClr val="114FF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4FB4E9-5F18-7645-814C-EBE406789A3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5424148" y="3547714"/>
            <a:ext cx="3483940" cy="2769855"/>
            <a:chOff x="2734" y="1589"/>
            <a:chExt cx="2488" cy="1957"/>
          </a:xfrm>
        </p:grpSpPr>
        <p:pic>
          <p:nvPicPr>
            <p:cNvPr id="8" name="Picture 17" descr="APS_skymap_dfm_noi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9" t="18288" r="10287" b="22861"/>
            <a:stretch>
              <a:fillRect/>
            </a:stretch>
          </p:blipFill>
          <p:spPr bwMode="auto">
            <a:xfrm>
              <a:off x="2734" y="1589"/>
              <a:ext cx="2488" cy="1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4413" y="3177"/>
              <a:ext cx="589" cy="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>
                  <a:solidFill>
                    <a:schemeClr val="tx2"/>
                  </a:solidFill>
                </a:rPr>
                <a:t>source </a:t>
              </a:r>
            </a:p>
            <a:p>
              <a:pPr eaLnBrk="1" hangingPunct="1"/>
              <a:r>
                <a:rPr lang="en-US" sz="1800" b="0">
                  <a:solidFill>
                    <a:schemeClr val="tx2"/>
                  </a:solidFill>
                </a:rPr>
                <a:t>location</a:t>
              </a:r>
            </a:p>
          </p:txBody>
        </p:sp>
        <p:sp>
          <p:nvSpPr>
            <p:cNvPr id="10" name="Line 19"/>
            <p:cNvSpPr>
              <a:spLocks noChangeShapeType="1"/>
            </p:cNvSpPr>
            <p:nvPr/>
          </p:nvSpPr>
          <p:spPr bwMode="auto">
            <a:xfrm flipH="1" flipV="1">
              <a:off x="4049" y="2859"/>
              <a:ext cx="318" cy="454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5772736" y="1620065"/>
            <a:ext cx="2725738" cy="1547812"/>
            <a:chOff x="343" y="3054"/>
            <a:chExt cx="1717" cy="975"/>
          </a:xfrm>
        </p:grpSpPr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343" y="379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i="1" smtClean="0">
                  <a:solidFill>
                    <a:schemeClr val="accent2"/>
                  </a:solidFill>
                  <a:cs typeface="+mn-cs"/>
                </a:rPr>
                <a:t>1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1415" y="379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i="1" smtClean="0">
                  <a:solidFill>
                    <a:schemeClr val="accent2"/>
                  </a:solidFill>
                  <a:cs typeface="+mn-cs"/>
                </a:rPr>
                <a:t>2</a:t>
              </a:r>
            </a:p>
          </p:txBody>
        </p:sp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441" y="3054"/>
              <a:ext cx="1619" cy="721"/>
              <a:chOff x="275" y="3068"/>
              <a:chExt cx="1619" cy="721"/>
            </a:xfrm>
          </p:grpSpPr>
          <p:sp>
            <p:nvSpPr>
              <p:cNvPr id="17" name="Line 21"/>
              <p:cNvSpPr>
                <a:spLocks noChangeShapeType="1"/>
              </p:cNvSpPr>
              <p:nvPr/>
            </p:nvSpPr>
            <p:spPr bwMode="auto">
              <a:xfrm flipH="1">
                <a:off x="1347" y="3113"/>
                <a:ext cx="547" cy="676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" name="Line 22"/>
              <p:cNvSpPr>
                <a:spLocks noChangeShapeType="1"/>
              </p:cNvSpPr>
              <p:nvPr/>
            </p:nvSpPr>
            <p:spPr bwMode="auto">
              <a:xfrm>
                <a:off x="278" y="3787"/>
                <a:ext cx="107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" name="Line 23"/>
              <p:cNvSpPr>
                <a:spLocks noChangeShapeType="1"/>
              </p:cNvSpPr>
              <p:nvPr/>
            </p:nvSpPr>
            <p:spPr bwMode="auto">
              <a:xfrm flipH="1">
                <a:off x="275" y="3092"/>
                <a:ext cx="559" cy="692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" name="Line 24"/>
              <p:cNvSpPr>
                <a:spLocks noChangeShapeType="1"/>
              </p:cNvSpPr>
              <p:nvPr/>
            </p:nvSpPr>
            <p:spPr bwMode="auto">
              <a:xfrm rot="16200000" flipH="1">
                <a:off x="765" y="3194"/>
                <a:ext cx="528" cy="653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" name="Text Box 25"/>
              <p:cNvSpPr txBox="1">
                <a:spLocks noChangeArrowheads="1"/>
              </p:cNvSpPr>
              <p:nvPr/>
            </p:nvSpPr>
            <p:spPr bwMode="auto">
              <a:xfrm>
                <a:off x="394" y="3555"/>
                <a:ext cx="19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800" i="1" smtClean="0">
                    <a:solidFill>
                      <a:schemeClr val="accent2"/>
                    </a:solidFill>
                    <a:latin typeface="Symbol" charset="0"/>
                    <a:cs typeface="+mn-cs"/>
                  </a:rPr>
                  <a:t>q</a:t>
                </a:r>
              </a:p>
            </p:txBody>
          </p:sp>
          <p:sp>
            <p:nvSpPr>
              <p:cNvPr id="22" name="Text Box 26"/>
              <p:cNvSpPr txBox="1">
                <a:spLocks noChangeArrowheads="1"/>
              </p:cNvSpPr>
              <p:nvPr/>
            </p:nvSpPr>
            <p:spPr bwMode="auto">
              <a:xfrm rot="-2890133">
                <a:off x="91" y="3308"/>
                <a:ext cx="71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800" i="1" smtClean="0">
                    <a:solidFill>
                      <a:schemeClr val="accent2"/>
                    </a:solidFill>
                    <a:latin typeface="Symbol" charset="0"/>
                    <a:cs typeface="+mn-cs"/>
                  </a:rPr>
                  <a:t>D</a:t>
                </a:r>
                <a:r>
                  <a:rPr lang="en-US" sz="1800" i="1" smtClean="0">
                    <a:solidFill>
                      <a:schemeClr val="accent2"/>
                    </a:solidFill>
                    <a:cs typeface="+mn-cs"/>
                  </a:rPr>
                  <a:t>L =  c </a:t>
                </a:r>
                <a:r>
                  <a:rPr lang="en-US" sz="1800" i="1" smtClean="0">
                    <a:solidFill>
                      <a:schemeClr val="accent2"/>
                    </a:solidFill>
                    <a:latin typeface="Symbol" charset="0"/>
                    <a:cs typeface="+mn-cs"/>
                  </a:rPr>
                  <a:t>d</a:t>
                </a:r>
                <a:r>
                  <a:rPr lang="en-US" sz="1800" i="1" smtClean="0">
                    <a:solidFill>
                      <a:schemeClr val="accent2"/>
                    </a:solidFill>
                    <a:cs typeface="+mn-cs"/>
                  </a:rPr>
                  <a:t>t</a:t>
                </a:r>
                <a:endParaRPr lang="en-US" sz="1800" i="1" smtClean="0">
                  <a:solidFill>
                    <a:schemeClr val="accent2"/>
                  </a:solidFill>
                  <a:latin typeface="Symbol" charset="0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90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GW detector network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62F74-319B-A042-AC23-EA803683A5A0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35000" y="374945"/>
            <a:ext cx="7851359" cy="6858000"/>
            <a:chOff x="635000" y="0"/>
            <a:chExt cx="7851359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000" y="0"/>
              <a:ext cx="7851359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8079619" y="5612190"/>
              <a:ext cx="205619" cy="33866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3675" y="6088915"/>
            <a:ext cx="2921293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B. </a:t>
            </a:r>
            <a:r>
              <a:rPr lang="en-US" sz="1600" dirty="0" err="1" smtClean="0"/>
              <a:t>Sathyaprakash</a:t>
            </a:r>
            <a:r>
              <a:rPr lang="en-US" sz="1600" dirty="0" smtClean="0"/>
              <a:t>, </a:t>
            </a:r>
          </a:p>
          <a:p>
            <a:r>
              <a:rPr lang="en-US" sz="1600" dirty="0" smtClean="0"/>
              <a:t>S. </a:t>
            </a:r>
            <a:r>
              <a:rPr lang="en-US" sz="1600" dirty="0" err="1" smtClean="0"/>
              <a:t>Fairhurst</a:t>
            </a:r>
            <a:r>
              <a:rPr lang="en-US" sz="1600" dirty="0" smtClean="0"/>
              <a:t>, Cardiff U., 2011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799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62F74-319B-A042-AC23-EA803683A5A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46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0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GW detector network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62F74-319B-A042-AC23-EA803683A5A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447515"/>
            <a:ext cx="785135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143" y="6040075"/>
            <a:ext cx="2921293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B. </a:t>
            </a:r>
            <a:r>
              <a:rPr lang="en-US" sz="1600" dirty="0" err="1" smtClean="0"/>
              <a:t>Sathyaprakash</a:t>
            </a:r>
            <a:r>
              <a:rPr lang="en-US" sz="1600" dirty="0" smtClean="0"/>
              <a:t>, </a:t>
            </a:r>
          </a:p>
          <a:p>
            <a:r>
              <a:rPr lang="en-US" sz="1600" dirty="0" smtClean="0"/>
              <a:t>S. </a:t>
            </a:r>
            <a:r>
              <a:rPr lang="en-US" sz="1600" dirty="0" err="1" smtClean="0"/>
              <a:t>Fairhurst</a:t>
            </a:r>
            <a:r>
              <a:rPr lang="en-US" sz="1600" dirty="0" smtClean="0"/>
              <a:t>, Cardiff U., 2011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147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73C7FD-5469-884F-A72F-3C87993C8E4B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Advanced LIGO History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2725" y="1312863"/>
            <a:ext cx="3522663" cy="49323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 smtClean="0">
                <a:cs typeface="+mn-cs"/>
              </a:rPr>
              <a:t>Began in 1999 as an LSC concept paper</a:t>
            </a:r>
          </a:p>
          <a:p>
            <a:pPr>
              <a:defRPr/>
            </a:pPr>
            <a:r>
              <a:rPr lang="en-US" sz="2000" dirty="0" smtClean="0">
                <a:cs typeface="+mn-cs"/>
              </a:rPr>
              <a:t>Major R&amp;D from 1999-2006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800000"/>
                </a:solidFill>
              </a:rPr>
              <a:t>In anticipation of positive funding outcome, many subsystems through preliminary design phase by 2006</a:t>
            </a:r>
          </a:p>
          <a:p>
            <a:pPr>
              <a:defRPr/>
            </a:pPr>
            <a:r>
              <a:rPr lang="en-US" sz="2000" dirty="0" smtClean="0">
                <a:cs typeface="+mn-cs"/>
              </a:rPr>
              <a:t>Final baseline review by NSF in November 2007</a:t>
            </a:r>
          </a:p>
          <a:p>
            <a:pPr>
              <a:defRPr/>
            </a:pPr>
            <a:r>
              <a:rPr lang="en-US" sz="2000" dirty="0" smtClean="0">
                <a:cs typeface="+mn-cs"/>
              </a:rPr>
              <a:t>Advanced LIGO Project officially began on April 1, 2008</a:t>
            </a: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1284288"/>
            <a:ext cx="4867275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3669" name="Text Box 21"/>
          <p:cNvSpPr txBox="1">
            <a:spLocks noChangeArrowheads="1"/>
          </p:cNvSpPr>
          <p:nvPr/>
        </p:nvSpPr>
        <p:spPr bwMode="auto">
          <a:xfrm>
            <a:off x="6851650" y="5524500"/>
            <a:ext cx="1879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0">
                <a:solidFill>
                  <a:schemeClr val="bg1"/>
                </a:solidFill>
                <a:cs typeface="+mn-cs"/>
              </a:rPr>
              <a:t>Image courtesy of Beverly Berger</a:t>
            </a:r>
          </a:p>
          <a:p>
            <a:pPr>
              <a:defRPr/>
            </a:pPr>
            <a:r>
              <a:rPr lang="en-US" sz="900" b="0">
                <a:solidFill>
                  <a:schemeClr val="bg1"/>
                </a:solidFill>
                <a:cs typeface="+mn-cs"/>
              </a:rPr>
              <a:t>Cluster map by Richard Powell</a:t>
            </a:r>
          </a:p>
        </p:txBody>
      </p:sp>
      <p:pic>
        <p:nvPicPr>
          <p:cNvPr id="28367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5921375"/>
            <a:ext cx="8888412" cy="9366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98191" y="1403048"/>
            <a:ext cx="1082698" cy="307777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Initial LIGO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886476" y="1657049"/>
            <a:ext cx="508000" cy="217714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869543" y="5595259"/>
            <a:ext cx="508000" cy="217714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7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62F74-319B-A042-AC23-EA803683A5A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46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2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62F74-319B-A042-AC23-EA803683A5A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46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2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62F74-319B-A042-AC23-EA803683A5A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4" y="-195362"/>
            <a:ext cx="9019856" cy="717830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1676400" y="321734"/>
            <a:ext cx="0" cy="311573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1620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62F74-319B-A042-AC23-EA803683A5A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176463"/>
            <a:ext cx="8648700" cy="43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83" y="2211948"/>
            <a:ext cx="871510" cy="64474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20" y="3421144"/>
            <a:ext cx="881894" cy="55796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3354538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4" y="2745620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fld id="{A0E6DEC9-3FD8-4C48-9C22-0E3BBCDD807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6" name="図 10" descr="LCGTPosterSimpleEn.jpg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/>
          <a:stretch>
            <a:fillRect/>
          </a:stretch>
        </p:blipFill>
        <p:spPr bwMode="auto">
          <a:xfrm>
            <a:off x="7446611" y="3211464"/>
            <a:ext cx="1222550" cy="826006"/>
          </a:xfrm>
          <a:prstGeom prst="rect">
            <a:avLst/>
          </a:prstGeom>
          <a:noFill/>
          <a:ln w="28575" cmpd="sng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17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93" y="3661620"/>
            <a:ext cx="904101" cy="75341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93443" y="455844"/>
            <a:ext cx="73068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n-lt"/>
              </a:rPr>
              <a:t>The Advanced GW Detector Network</a:t>
            </a:r>
            <a:endParaRPr lang="en-US" sz="32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02894" y="1660572"/>
            <a:ext cx="1341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 600 (HF)</a:t>
            </a:r>
          </a:p>
          <a:p>
            <a:r>
              <a:rPr lang="en-US" dirty="0" smtClean="0"/>
              <a:t>2011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7121" y="1943213"/>
            <a:ext cx="15314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Advanced LIGO </a:t>
            </a:r>
          </a:p>
          <a:p>
            <a:r>
              <a:rPr lang="en-US" dirty="0" smtClean="0"/>
              <a:t>Hanford </a:t>
            </a:r>
          </a:p>
          <a:p>
            <a:r>
              <a:rPr lang="en-US" dirty="0" smtClean="0"/>
              <a:t>2015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74646" y="4195748"/>
            <a:ext cx="15314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Advanced LIGO </a:t>
            </a:r>
          </a:p>
          <a:p>
            <a:r>
              <a:rPr lang="en-US" dirty="0" err="1" smtClean="0"/>
              <a:t>Liviingston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2015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48261" y="4173589"/>
            <a:ext cx="10427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Advanced </a:t>
            </a:r>
          </a:p>
          <a:p>
            <a:r>
              <a:rPr lang="en-US" dirty="0" smtClean="0"/>
              <a:t>Virgo</a:t>
            </a:r>
          </a:p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802020" y="4417790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LIGO India</a:t>
            </a:r>
          </a:p>
          <a:p>
            <a:r>
              <a:rPr lang="en-US" dirty="0" smtClean="0"/>
              <a:t>2020?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293064" y="4124749"/>
            <a:ext cx="673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LCGT </a:t>
            </a:r>
          </a:p>
          <a:p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00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LIGO-Australia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LIGO-India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281" y="1372278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Original plan was to put one of the Hanford interferometers in Australia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800000"/>
                </a:solidFill>
              </a:rPr>
              <a:t>LIGO provides the detector; Australia provides the facility/operations staffing </a:t>
            </a:r>
          </a:p>
          <a:p>
            <a:pPr>
              <a:defRPr/>
            </a:pPr>
            <a:r>
              <a:rPr lang="en-US" sz="2000" dirty="0" smtClean="0">
                <a:solidFill>
                  <a:srgbClr val="800000"/>
                </a:solidFill>
              </a:rPr>
              <a:t>A major </a:t>
            </a:r>
            <a:r>
              <a:rPr lang="en-US" sz="2000" dirty="0">
                <a:solidFill>
                  <a:srgbClr val="800000"/>
                </a:solidFill>
              </a:rPr>
              <a:t>campaign by the LIGO Laboratory, ACIGA, and the </a:t>
            </a:r>
            <a:r>
              <a:rPr lang="en-US" sz="2000" dirty="0" smtClean="0">
                <a:solidFill>
                  <a:srgbClr val="800000"/>
                </a:solidFill>
              </a:rPr>
              <a:t>NSF to fund LIGO-Australia 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800000"/>
                </a:solidFill>
              </a:rPr>
              <a:t>It didn’t work…</a:t>
            </a:r>
          </a:p>
          <a:p>
            <a:pPr>
              <a:defRPr/>
            </a:pPr>
            <a:r>
              <a:rPr lang="en-US" sz="2000" dirty="0" smtClean="0"/>
              <a:t>As </a:t>
            </a:r>
            <a:r>
              <a:rPr lang="en-US" sz="2000" dirty="0"/>
              <a:t>it became clear LIGO-Australia was unlikely to be funded, </a:t>
            </a:r>
            <a:r>
              <a:rPr lang="en-US" sz="2000" dirty="0" err="1"/>
              <a:t>IndIGO</a:t>
            </a:r>
            <a:r>
              <a:rPr lang="en-US" sz="2000" dirty="0"/>
              <a:t> asked the LIGO Laboratory to consider relocating one of the Hanford interferometers to India</a:t>
            </a:r>
          </a:p>
          <a:p>
            <a:pPr>
              <a:defRPr/>
            </a:pPr>
            <a:r>
              <a:rPr lang="en-US" sz="2000" dirty="0" smtClean="0"/>
              <a:t>Momentum </a:t>
            </a:r>
            <a:r>
              <a:rPr lang="en-US" sz="2000" dirty="0"/>
              <a:t>has been building – LIGO-India is under serious consideration as a ‘Mega-Project’ by the Planning Commission</a:t>
            </a:r>
          </a:p>
          <a:p>
            <a:pPr lvl="1">
              <a:defRPr/>
            </a:pPr>
            <a:r>
              <a:rPr lang="en-US" sz="1600" dirty="0">
                <a:solidFill>
                  <a:srgbClr val="800000"/>
                </a:solidFill>
              </a:rPr>
              <a:t>Mega-Project budget cycle occurs every 5 years, and it’s happening now </a:t>
            </a:r>
          </a:p>
          <a:p>
            <a:pPr lvl="1">
              <a:defRPr/>
            </a:pPr>
            <a:r>
              <a:rPr lang="en-US" sz="1600" dirty="0">
                <a:solidFill>
                  <a:srgbClr val="800000"/>
                </a:solidFill>
              </a:rPr>
              <a:t>$200M proposed expenditure (infrastructure and operations) over 15 years  </a:t>
            </a:r>
          </a:p>
          <a:p>
            <a:r>
              <a:rPr lang="en-US" sz="2000" dirty="0" smtClean="0"/>
              <a:t>Serious evaluation now underway </a:t>
            </a:r>
          </a:p>
          <a:p>
            <a:r>
              <a:rPr lang="en-US" sz="2000" dirty="0" smtClean="0"/>
              <a:t>Lab Go/No-go decision before March 31, 2012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1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moving toward Advanced LIGO 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Challenges ahead, but we are on time and on budget!</a:t>
            </a:r>
          </a:p>
          <a:p>
            <a:r>
              <a:rPr lang="en-US" dirty="0" smtClean="0"/>
              <a:t>Expect commissioning operations to begin in 2015 </a:t>
            </a:r>
            <a:endParaRPr lang="en-US" dirty="0"/>
          </a:p>
          <a:p>
            <a:r>
              <a:rPr lang="en-US" dirty="0" smtClean="0"/>
              <a:t>Virgo will join in 2015, LCGT in 2017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Four node GW network</a:t>
            </a:r>
          </a:p>
          <a:p>
            <a:r>
              <a:rPr lang="en-US" dirty="0" smtClean="0"/>
              <a:t>LIGO-India may become a reality by ~2020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200" b="1" dirty="0" smtClean="0"/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endParaRPr lang="en-US" sz="3200" b="1" dirty="0" smtClean="0"/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 smtClean="0"/>
              <a:t>This </a:t>
            </a:r>
            <a:r>
              <a:rPr lang="en-US" sz="3200" b="1" dirty="0"/>
              <a:t>has been an excellent workshop</a:t>
            </a:r>
            <a:r>
              <a:rPr lang="en-US" sz="3200" b="1" dirty="0" smtClean="0"/>
              <a:t>!</a:t>
            </a:r>
            <a:endParaRPr lang="en-US" sz="3200" b="1" dirty="0"/>
          </a:p>
          <a:p>
            <a:pPr marL="0" indent="0" algn="ctr">
              <a:buNone/>
            </a:pPr>
            <a:r>
              <a:rPr lang="en-US" sz="3200" dirty="0" smtClean="0"/>
              <a:t>Thanks to the organizers Roy Williams, Christian </a:t>
            </a:r>
            <a:r>
              <a:rPr lang="en-US" sz="3200" dirty="0" err="1" smtClean="0"/>
              <a:t>Ott</a:t>
            </a:r>
            <a:r>
              <a:rPr lang="en-US" sz="3200" dirty="0" smtClean="0"/>
              <a:t>, Steve Groom and our LIGO Livingston hosts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176"/>
            <a:ext cx="9144000" cy="14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58517D-1BC3-5A44-BC11-327CFF383D64}" type="slidenum">
              <a:rPr lang="en-US"/>
              <a:pPr/>
              <a:t>27</a:t>
            </a:fld>
            <a:endParaRPr lang="en-US"/>
          </a:p>
        </p:txBody>
      </p:sp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8948" name="Picture 4" descr="GW_spectrum_hs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8952" name="Group 8"/>
          <p:cNvGrpSpPr>
            <a:grpSpLocks/>
          </p:cNvGrpSpPr>
          <p:nvPr/>
        </p:nvGrpSpPr>
        <p:grpSpPr bwMode="auto">
          <a:xfrm>
            <a:off x="817563" y="904875"/>
            <a:ext cx="7512050" cy="5056188"/>
            <a:chOff x="515" y="570"/>
            <a:chExt cx="4732" cy="3185"/>
          </a:xfrm>
        </p:grpSpPr>
        <p:sp>
          <p:nvSpPr>
            <p:cNvPr id="338950" name="Rectangle 6"/>
            <p:cNvSpPr>
              <a:spLocks noChangeArrowheads="1"/>
            </p:cNvSpPr>
            <p:nvPr/>
          </p:nvSpPr>
          <p:spPr bwMode="auto">
            <a:xfrm>
              <a:off x="515" y="570"/>
              <a:ext cx="3456" cy="3185"/>
            </a:xfrm>
            <a:prstGeom prst="rect">
              <a:avLst/>
            </a:prstGeom>
            <a:solidFill>
              <a:srgbClr val="777777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49" name="Rectangle 5"/>
            <p:cNvSpPr>
              <a:spLocks noChangeArrowheads="1"/>
            </p:cNvSpPr>
            <p:nvPr/>
          </p:nvSpPr>
          <p:spPr bwMode="auto">
            <a:xfrm>
              <a:off x="3977" y="1849"/>
              <a:ext cx="1247" cy="1883"/>
            </a:xfrm>
            <a:prstGeom prst="rect">
              <a:avLst/>
            </a:prstGeom>
            <a:noFill/>
            <a:ln w="762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51" name="Rectangle 7"/>
            <p:cNvSpPr>
              <a:spLocks noChangeArrowheads="1"/>
            </p:cNvSpPr>
            <p:nvPr/>
          </p:nvSpPr>
          <p:spPr bwMode="auto">
            <a:xfrm>
              <a:off x="3968" y="571"/>
              <a:ext cx="1279" cy="1285"/>
            </a:xfrm>
            <a:prstGeom prst="rect">
              <a:avLst/>
            </a:prstGeom>
            <a:solidFill>
              <a:srgbClr val="777777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953" name="Text Box 9"/>
          <p:cNvSpPr txBox="1">
            <a:spLocks noChangeArrowheads="1"/>
          </p:cNvSpPr>
          <p:nvPr/>
        </p:nvSpPr>
        <p:spPr bwMode="auto">
          <a:xfrm>
            <a:off x="6738938" y="398463"/>
            <a:ext cx="22700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George Hobbs,</a:t>
            </a:r>
          </a:p>
          <a:p>
            <a:r>
              <a:rPr lang="en-US" dirty="0" smtClean="0"/>
              <a:t>Dick </a:t>
            </a:r>
            <a:r>
              <a:rPr lang="en-US" dirty="0"/>
              <a:t>Manchester, CSIRO</a:t>
            </a:r>
          </a:p>
        </p:txBody>
      </p:sp>
      <p:sp>
        <p:nvSpPr>
          <p:cNvPr id="338954" name="Text Box 10"/>
          <p:cNvSpPr txBox="1">
            <a:spLocks noChangeArrowheads="1"/>
          </p:cNvSpPr>
          <p:nvPr/>
        </p:nvSpPr>
        <p:spPr bwMode="auto">
          <a:xfrm>
            <a:off x="1116013" y="-107950"/>
            <a:ext cx="66563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</a:rPr>
              <a:t>The Gravitational Wave Spectrum</a:t>
            </a:r>
          </a:p>
        </p:txBody>
      </p:sp>
      <p:sp>
        <p:nvSpPr>
          <p:cNvPr id="338955" name="Text Box 11"/>
          <p:cNvSpPr txBox="1">
            <a:spLocks noChangeArrowheads="1"/>
          </p:cNvSpPr>
          <p:nvPr/>
        </p:nvSpPr>
        <p:spPr bwMode="auto">
          <a:xfrm>
            <a:off x="6432550" y="5510213"/>
            <a:ext cx="17764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Times New Roman" charset="0"/>
              </a:rPr>
              <a:t>LIGO/VIRGO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493646" y="5551520"/>
            <a:ext cx="1009442" cy="21164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363396" y="5209637"/>
            <a:ext cx="7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NGO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9317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8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7034E97-6F81-A443-BAF3-4843BB394582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Initial </a:t>
            </a:r>
            <a:r>
              <a:rPr lang="en-US" dirty="0" smtClean="0">
                <a:cs typeface="+mj-cs"/>
              </a:rPr>
              <a:t>LIGO</a:t>
            </a:r>
          </a:p>
        </p:txBody>
      </p:sp>
      <p:pic>
        <p:nvPicPr>
          <p:cNvPr id="18024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466850"/>
            <a:ext cx="6851650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0241" name="Text Box 17"/>
          <p:cNvSpPr txBox="1">
            <a:spLocks noChangeArrowheads="1"/>
          </p:cNvSpPr>
          <p:nvPr/>
        </p:nvSpPr>
        <p:spPr bwMode="auto">
          <a:xfrm>
            <a:off x="3228975" y="5624513"/>
            <a:ext cx="54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0000"/>
                </a:solidFill>
                <a:cs typeface="+mn-cs"/>
              </a:rPr>
              <a:t>5 W</a:t>
            </a:r>
          </a:p>
        </p:txBody>
      </p:sp>
      <p:sp>
        <p:nvSpPr>
          <p:cNvPr id="180242" name="Text Box 18"/>
          <p:cNvSpPr txBox="1">
            <a:spLocks noChangeArrowheads="1"/>
          </p:cNvSpPr>
          <p:nvPr/>
        </p:nvSpPr>
        <p:spPr bwMode="auto">
          <a:xfrm>
            <a:off x="3963988" y="4725988"/>
            <a:ext cx="771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0000"/>
                </a:solidFill>
                <a:cs typeface="+mn-cs"/>
              </a:rPr>
              <a:t>250 W</a:t>
            </a:r>
          </a:p>
        </p:txBody>
      </p:sp>
      <p:sp>
        <p:nvSpPr>
          <p:cNvPr id="180243" name="Text Box 19"/>
          <p:cNvSpPr txBox="1">
            <a:spLocks noChangeArrowheads="1"/>
          </p:cNvSpPr>
          <p:nvPr/>
        </p:nvSpPr>
        <p:spPr bwMode="auto">
          <a:xfrm>
            <a:off x="2322513" y="3098800"/>
            <a:ext cx="771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0000"/>
                </a:solidFill>
                <a:cs typeface="+mn-cs"/>
              </a:rPr>
              <a:t>10 kW</a:t>
            </a:r>
          </a:p>
        </p:txBody>
      </p:sp>
      <p:sp>
        <p:nvSpPr>
          <p:cNvPr id="180244" name="Text Box 20"/>
          <p:cNvSpPr txBox="1">
            <a:spLocks noChangeArrowheads="1"/>
          </p:cNvSpPr>
          <p:nvPr/>
        </p:nvSpPr>
        <p:spPr bwMode="auto">
          <a:xfrm>
            <a:off x="4943475" y="2905125"/>
            <a:ext cx="771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0000"/>
                </a:solidFill>
                <a:cs typeface="+mn-cs"/>
              </a:rPr>
              <a:t>10 kW</a:t>
            </a:r>
          </a:p>
        </p:txBody>
      </p:sp>
      <p:sp>
        <p:nvSpPr>
          <p:cNvPr id="180250" name="Line 26"/>
          <p:cNvSpPr>
            <a:spLocks noChangeShapeType="1"/>
          </p:cNvSpPr>
          <p:nvPr/>
        </p:nvSpPr>
        <p:spPr bwMode="auto">
          <a:xfrm flipH="1" flipV="1">
            <a:off x="3381375" y="5314950"/>
            <a:ext cx="1905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0255" name="Text Box 31"/>
          <p:cNvSpPr txBox="1">
            <a:spLocks noChangeArrowheads="1"/>
          </p:cNvSpPr>
          <p:nvPr/>
        </p:nvSpPr>
        <p:spPr bwMode="auto">
          <a:xfrm>
            <a:off x="4706938" y="5178425"/>
            <a:ext cx="927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cs typeface="+mn-cs"/>
              </a:rPr>
              <a:t>LIGO</a:t>
            </a:r>
          </a:p>
        </p:txBody>
      </p:sp>
      <p:grpSp>
        <p:nvGrpSpPr>
          <p:cNvPr id="180259" name="Group 35"/>
          <p:cNvGrpSpPr>
            <a:grpSpLocks/>
          </p:cNvGrpSpPr>
          <p:nvPr/>
        </p:nvGrpSpPr>
        <p:grpSpPr bwMode="auto">
          <a:xfrm>
            <a:off x="1053723" y="466725"/>
            <a:ext cx="6738937" cy="5857875"/>
            <a:chOff x="679" y="294"/>
            <a:chExt cx="4245" cy="3690"/>
          </a:xfrm>
        </p:grpSpPr>
        <p:grpSp>
          <p:nvGrpSpPr>
            <p:cNvPr id="11275" name="Group 33"/>
            <p:cNvGrpSpPr>
              <a:grpSpLocks/>
            </p:cNvGrpSpPr>
            <p:nvPr/>
          </p:nvGrpSpPr>
          <p:grpSpPr bwMode="auto">
            <a:xfrm>
              <a:off x="679" y="904"/>
              <a:ext cx="4245" cy="3080"/>
              <a:chOff x="791" y="105"/>
              <a:chExt cx="4266" cy="3106"/>
            </a:xfrm>
          </p:grpSpPr>
          <p:grpSp>
            <p:nvGrpSpPr>
              <p:cNvPr id="11277" name="Group 30"/>
              <p:cNvGrpSpPr>
                <a:grpSpLocks/>
              </p:cNvGrpSpPr>
              <p:nvPr/>
            </p:nvGrpSpPr>
            <p:grpSpPr bwMode="auto">
              <a:xfrm>
                <a:off x="791" y="105"/>
                <a:ext cx="4266" cy="3106"/>
                <a:chOff x="705" y="890"/>
                <a:chExt cx="4266" cy="3106"/>
              </a:xfrm>
            </p:grpSpPr>
            <p:pic>
              <p:nvPicPr>
                <p:cNvPr id="180239" name="Picture 1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5" y="890"/>
                  <a:ext cx="4266" cy="31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8024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998" y="3629"/>
                  <a:ext cx="489" cy="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>
                      <a:solidFill>
                        <a:srgbClr val="FF0000"/>
                      </a:solidFill>
                      <a:cs typeface="+mn-cs"/>
                    </a:rPr>
                    <a:t>125 W</a:t>
                  </a:r>
                </a:p>
              </p:txBody>
            </p:sp>
            <p:sp>
              <p:nvSpPr>
                <p:cNvPr id="18024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29" y="1930"/>
                  <a:ext cx="565" cy="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 smtClean="0">
                      <a:solidFill>
                        <a:srgbClr val="FF0000"/>
                      </a:solidFill>
                    </a:rPr>
                    <a:t>700</a:t>
                  </a:r>
                  <a:r>
                    <a:rPr lang="en-US" sz="1600" dirty="0" smtClean="0">
                      <a:solidFill>
                        <a:srgbClr val="FF0000"/>
                      </a:solidFill>
                      <a:cs typeface="+mn-cs"/>
                    </a:rPr>
                    <a:t> </a:t>
                  </a:r>
                  <a:r>
                    <a:rPr lang="en-US" sz="1600" dirty="0">
                      <a:solidFill>
                        <a:srgbClr val="FF0000"/>
                      </a:solidFill>
                      <a:cs typeface="+mn-cs"/>
                    </a:rPr>
                    <a:t>kW</a:t>
                  </a:r>
                </a:p>
              </p:txBody>
            </p:sp>
            <p:sp>
              <p:nvSpPr>
                <p:cNvPr id="180247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424" y="1862"/>
                  <a:ext cx="565" cy="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 smtClean="0">
                      <a:solidFill>
                        <a:srgbClr val="FF0000"/>
                      </a:solidFill>
                    </a:rPr>
                    <a:t>700</a:t>
                  </a:r>
                  <a:r>
                    <a:rPr lang="en-US" sz="1600" dirty="0" smtClean="0">
                      <a:solidFill>
                        <a:srgbClr val="FF0000"/>
                      </a:solidFill>
                      <a:cs typeface="+mn-cs"/>
                    </a:rPr>
                    <a:t> </a:t>
                  </a:r>
                  <a:r>
                    <a:rPr lang="en-US" sz="1600" dirty="0">
                      <a:solidFill>
                        <a:srgbClr val="FF0000"/>
                      </a:solidFill>
                      <a:cs typeface="+mn-cs"/>
                    </a:rPr>
                    <a:t>kW</a:t>
                  </a:r>
                </a:p>
              </p:txBody>
            </p:sp>
            <p:sp>
              <p:nvSpPr>
                <p:cNvPr id="18024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475" y="3003"/>
                  <a:ext cx="420" cy="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solidFill>
                        <a:srgbClr val="FF0000"/>
                      </a:solidFill>
                    </a:rPr>
                    <a:t>4</a:t>
                  </a:r>
                  <a:r>
                    <a:rPr lang="en-US" sz="1600" dirty="0" smtClean="0">
                      <a:solidFill>
                        <a:srgbClr val="FF0000"/>
                      </a:solidFill>
                      <a:cs typeface="+mn-cs"/>
                    </a:rPr>
                    <a:t> </a:t>
                  </a:r>
                  <a:r>
                    <a:rPr lang="en-US" sz="1600" dirty="0">
                      <a:solidFill>
                        <a:srgbClr val="FF0000"/>
                      </a:solidFill>
                      <a:cs typeface="+mn-cs"/>
                    </a:rPr>
                    <a:t>kW</a:t>
                  </a:r>
                </a:p>
              </p:txBody>
            </p:sp>
            <p:sp>
              <p:nvSpPr>
                <p:cNvPr id="180252" name="Line 28"/>
                <p:cNvSpPr>
                  <a:spLocks noChangeShapeType="1"/>
                </p:cNvSpPr>
                <p:nvPr/>
              </p:nvSpPr>
              <p:spPr bwMode="auto">
                <a:xfrm flipH="1" flipV="1">
                  <a:off x="2199" y="3361"/>
                  <a:ext cx="76" cy="30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80256" name="Text Box 32"/>
              <p:cNvSpPr txBox="1">
                <a:spLocks noChangeArrowheads="1"/>
              </p:cNvSpPr>
              <p:nvPr/>
            </p:nvSpPr>
            <p:spPr bwMode="auto">
              <a:xfrm>
                <a:off x="2684" y="2792"/>
                <a:ext cx="1563" cy="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solidFill>
                      <a:schemeClr val="tx2"/>
                    </a:solidFill>
                    <a:cs typeface="+mn-cs"/>
                  </a:rPr>
                  <a:t>Advanced LIGO</a:t>
                </a:r>
              </a:p>
            </p:txBody>
          </p:sp>
        </p:grpSp>
        <p:sp>
          <p:nvSpPr>
            <p:cNvPr id="180258" name="Rectangle 34"/>
            <p:cNvSpPr>
              <a:spLocks noChangeArrowheads="1"/>
            </p:cNvSpPr>
            <p:nvPr/>
          </p:nvSpPr>
          <p:spPr bwMode="auto">
            <a:xfrm>
              <a:off x="1598" y="294"/>
              <a:ext cx="3016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000" b="0" dirty="0">
                  <a:solidFill>
                    <a:schemeClr val="tx2"/>
                  </a:solidFill>
                  <a:cs typeface="+mn-cs"/>
                </a:rPr>
                <a:t>    Advanced LIGO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666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94956" y="1554994"/>
            <a:ext cx="3489646" cy="487864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37E0B2-EF77-4541-AE90-7BFBC9CE9BB3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309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25" y="1490049"/>
            <a:ext cx="6543675" cy="488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9253" name="Rectangle 5"/>
          <p:cNvSpPr>
            <a:spLocks noChangeArrowheads="1"/>
          </p:cNvSpPr>
          <p:nvPr/>
        </p:nvSpPr>
        <p:spPr bwMode="auto">
          <a:xfrm>
            <a:off x="6735763" y="4594588"/>
            <a:ext cx="2617788" cy="18002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254" name="Rectangle 6"/>
          <p:cNvSpPr>
            <a:spLocks noChangeArrowheads="1"/>
          </p:cNvSpPr>
          <p:nvPr/>
        </p:nvSpPr>
        <p:spPr bwMode="auto">
          <a:xfrm>
            <a:off x="6788151" y="1550988"/>
            <a:ext cx="2770188" cy="17605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255" name="Rectangle 7"/>
          <p:cNvSpPr>
            <a:spLocks noChangeArrowheads="1"/>
          </p:cNvSpPr>
          <p:nvPr/>
        </p:nvSpPr>
        <p:spPr bwMode="auto">
          <a:xfrm>
            <a:off x="2901951" y="4619625"/>
            <a:ext cx="2601913" cy="17827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256" name="Rectangle 8"/>
          <p:cNvSpPr>
            <a:spLocks noChangeArrowheads="1"/>
          </p:cNvSpPr>
          <p:nvPr/>
        </p:nvSpPr>
        <p:spPr bwMode="auto">
          <a:xfrm>
            <a:off x="4217988" y="1803400"/>
            <a:ext cx="1468438" cy="1231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322" name="Rectangle 74"/>
          <p:cNvSpPr>
            <a:spLocks noChangeArrowheads="1"/>
          </p:cNvSpPr>
          <p:nvPr/>
        </p:nvSpPr>
        <p:spPr bwMode="auto">
          <a:xfrm>
            <a:off x="2822575" y="2184400"/>
            <a:ext cx="1592263" cy="2911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Advanced LIGO overview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457200" y="1291575"/>
            <a:ext cx="4038600" cy="45259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  <a:defRPr/>
            </a:pPr>
            <a:r>
              <a:rPr lang="en-US" sz="2000" dirty="0" smtClean="0">
                <a:solidFill>
                  <a:srgbClr val="990033"/>
                </a:solidFill>
                <a:cs typeface="+mn-cs"/>
              </a:rPr>
              <a:t>What is Advanced?</a:t>
            </a:r>
          </a:p>
        </p:txBody>
      </p:sp>
      <p:graphicFrame>
        <p:nvGraphicFramePr>
          <p:cNvPr id="309321" name="Group 73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20899628"/>
              </p:ext>
            </p:extLst>
          </p:nvPr>
        </p:nvGraphicFramePr>
        <p:xfrm>
          <a:off x="338138" y="1780528"/>
          <a:ext cx="3487737" cy="4842533"/>
        </p:xfrm>
        <a:graphic>
          <a:graphicData uri="http://schemas.openxmlformats.org/drawingml/2006/table">
            <a:tbl>
              <a:tblPr/>
              <a:tblGrid>
                <a:gridCol w="1201737"/>
                <a:gridCol w="1122363"/>
                <a:gridCol w="1163637"/>
              </a:tblGrid>
              <a:tr h="7734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Parameter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Initial LIGO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Advanced 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LIGO</a:t>
                      </a:r>
                      <a:endParaRPr kumimoji="0" lang="en-US" sz="1100" b="1" i="1" u="none" strike="noStrike" cap="none" normalizeH="0" baseline="0" dirty="0">
                        <a:ln>
                          <a:noFill/>
                        </a:ln>
                        <a:solidFill>
                          <a:srgbClr val="114FFB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Input Laser Power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10 W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(10 kW arm)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180 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(&gt;700 kW arm)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Mirror Mass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10 kg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40 kg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Interferometer Topology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Power-recycled Fabry-Perot arm cavity Michelson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Dual-recycled Fabry-Perot arm cavity Michelson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(stable RC)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GW Readout Method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RF heterodyne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DC homodyne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Optimal Strain Sensitivity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3 x 10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-23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/ 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rHz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114FFB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Tunable, better than 5 x 10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-24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/ 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rHz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in broadband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8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Seismic Isolation Performance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f</a:t>
                      </a:r>
                      <a:r>
                        <a:rPr kumimoji="0" lang="en-US" sz="1100" b="0" i="1" u="none" strike="noStrike" cap="none" normalizeH="0" baseline="-2500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low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~ 50 Hz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f</a:t>
                      </a:r>
                      <a:r>
                        <a:rPr kumimoji="0" lang="en-US" sz="1100" b="0" i="1" u="none" strike="noStrike" cap="none" normalizeH="0" baseline="-2500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low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~ 12 Hz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4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Mirror Suspensions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Single Pendulum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Quadruple pendulum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" name="Picture 30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5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163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9"/>
          <p:cNvGraphicFramePr>
            <a:graphicFrameLocks noChangeAspect="1"/>
          </p:cNvGraphicFramePr>
          <p:nvPr/>
        </p:nvGraphicFramePr>
        <p:xfrm>
          <a:off x="0" y="0"/>
          <a:ext cx="622300" cy="440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32" r:id="rId4" imgW="4409524" imgH="3219899" progId="">
                  <p:embed/>
                </p:oleObj>
              </mc:Choice>
              <mc:Fallback>
                <p:oleObj r:id="rId4" imgW="4409524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22300" cy="440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30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 l="10286" t="43056" r="65755" b="34029"/>
          <a:stretch>
            <a:fillRect/>
          </a:stretch>
        </p:blipFill>
        <p:spPr bwMode="auto">
          <a:xfrm>
            <a:off x="8148638" y="0"/>
            <a:ext cx="995362" cy="4393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-153888"/>
            <a:ext cx="18466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02298" y="6569282"/>
            <a:ext cx="441702" cy="28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67FB87-3B2F-4F99-999D-2A08BA89D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470862" y="5804341"/>
            <a:ext cx="2871882" cy="774757"/>
          </a:xfrm>
          <a:prstGeom prst="rect">
            <a:avLst/>
          </a:prstGeom>
          <a:ln/>
        </p:spPr>
        <p:txBody>
          <a:bodyPr/>
          <a:lstStyle/>
          <a:p>
            <a:pPr marL="568325" lvl="1" indent="-111125" algn="l" eaLnBrk="0" hangingPunct="0">
              <a:spcBef>
                <a:spcPct val="20000"/>
              </a:spcBef>
              <a:buBlip>
                <a:blip r:embed="rId7"/>
              </a:buBlip>
              <a:defRPr/>
            </a:pPr>
            <a:r>
              <a:rPr lang="en-US" sz="1400" kern="0" dirty="0" smtClean="0"/>
              <a:t>  ISI: </a:t>
            </a:r>
          </a:p>
          <a:p>
            <a:pPr marL="742950" lvl="1" indent="-285750" algn="l" eaLnBrk="0" hangingPunct="0">
              <a:spcBef>
                <a:spcPct val="20000"/>
              </a:spcBef>
              <a:defRPr/>
            </a:pPr>
            <a:r>
              <a:rPr lang="en-US" sz="1400" kern="0" dirty="0" smtClean="0"/>
              <a:t>Two-Stage </a:t>
            </a:r>
          </a:p>
          <a:p>
            <a:pPr marL="742950" lvl="1" indent="-285750" algn="l" eaLnBrk="0" hangingPunct="0">
              <a:spcBef>
                <a:spcPct val="20000"/>
              </a:spcBef>
              <a:defRPr/>
            </a:pPr>
            <a:r>
              <a:rPr lang="en-US" sz="1400" kern="0" dirty="0" smtClean="0"/>
              <a:t>Internal  Seismic  Isolator</a:t>
            </a:r>
          </a:p>
        </p:txBody>
      </p:sp>
      <p:pic>
        <p:nvPicPr>
          <p:cNvPr id="270339" name="Picture 3"/>
          <p:cNvPicPr>
            <a:picLocks noChangeAspect="1" noChangeArrowheads="1"/>
          </p:cNvPicPr>
          <p:nvPr/>
        </p:nvPicPr>
        <p:blipFill>
          <a:blip r:embed="rId8" cstate="print"/>
          <a:srcRect l="12990" r="9484"/>
          <a:stretch>
            <a:fillRect/>
          </a:stretch>
        </p:blipFill>
        <p:spPr bwMode="auto">
          <a:xfrm>
            <a:off x="201729" y="3600392"/>
            <a:ext cx="3101029" cy="28736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 l="10115" r="9633"/>
          <a:stretch>
            <a:fillRect/>
          </a:stretch>
        </p:blipFill>
        <p:spPr bwMode="auto">
          <a:xfrm>
            <a:off x="150128" y="983529"/>
            <a:ext cx="3166280" cy="22524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608308" y="2979867"/>
            <a:ext cx="2337697" cy="1149829"/>
          </a:xfrm>
          <a:prstGeom prst="rect">
            <a:avLst/>
          </a:prstGeom>
          <a:ln/>
        </p:spPr>
        <p:txBody>
          <a:bodyPr/>
          <a:lstStyle/>
          <a:p>
            <a:pPr marL="568325" lvl="1" indent="-111125" algn="l" eaLnBrk="0" hangingPunct="0">
              <a:spcBef>
                <a:spcPct val="20000"/>
              </a:spcBef>
              <a:buBlip>
                <a:blip r:embed="rId7"/>
              </a:buBlip>
              <a:defRPr/>
            </a:pPr>
            <a:r>
              <a:rPr lang="en-US" sz="1400" kern="0" dirty="0" smtClean="0"/>
              <a:t>  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HEPI</a:t>
            </a:r>
            <a:r>
              <a:rPr lang="en-US" sz="1400" kern="0" noProof="0" dirty="0" smtClean="0">
                <a:latin typeface="+mn-lt"/>
              </a:rPr>
              <a:t>: </a:t>
            </a:r>
          </a:p>
          <a:p>
            <a:pPr marL="742950" lvl="1" indent="-285750" algn="l" eaLnBrk="0" hangingPunct="0">
              <a:spcBef>
                <a:spcPct val="20000"/>
              </a:spcBef>
              <a:defRPr/>
            </a:pPr>
            <a:r>
              <a:rPr lang="en-US" sz="1400" kern="0" dirty="0" smtClean="0"/>
              <a:t>Hydraulic </a:t>
            </a:r>
            <a:r>
              <a:rPr lang="en-US" sz="1400" kern="0" noProof="0" dirty="0" smtClean="0">
                <a:latin typeface="+mn-lt"/>
              </a:rPr>
              <a:t>External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400" kern="0" noProof="0" dirty="0" smtClean="0">
                <a:latin typeface="+mn-lt"/>
              </a:rPr>
              <a:t>Pre Isolator</a:t>
            </a:r>
            <a:endParaRPr lang="en-US" sz="1400" kern="0" dirty="0" smtClean="0">
              <a:latin typeface="+mn-lt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465242" y="3008869"/>
            <a:ext cx="2885743" cy="914480"/>
          </a:xfrm>
          <a:prstGeom prst="rect">
            <a:avLst/>
          </a:prstGeom>
          <a:ln/>
        </p:spPr>
        <p:txBody>
          <a:bodyPr/>
          <a:lstStyle/>
          <a:p>
            <a:pPr marL="568325" lvl="1" indent="-111125" algn="l" eaLnBrk="0" hangingPunct="0">
              <a:spcBef>
                <a:spcPct val="20000"/>
              </a:spcBef>
              <a:buBlip>
                <a:blip r:embed="rId7"/>
              </a:buBlip>
              <a:defRPr/>
            </a:pPr>
            <a:r>
              <a:rPr lang="en-US" sz="1400" kern="0" dirty="0" smtClean="0"/>
              <a:t>  ISI:</a:t>
            </a:r>
          </a:p>
          <a:p>
            <a:pPr marL="742950" lvl="1" indent="-285750" algn="l" eaLnBrk="0" hangingPunct="0">
              <a:spcBef>
                <a:spcPct val="20000"/>
              </a:spcBef>
              <a:defRPr/>
            </a:pPr>
            <a:r>
              <a:rPr lang="en-US" sz="1400" kern="0" dirty="0" smtClean="0"/>
              <a:t> Single Stage</a:t>
            </a:r>
          </a:p>
          <a:p>
            <a:pPr marL="742950" lvl="1" indent="-285750" algn="l" eaLnBrk="0" hangingPunct="0">
              <a:spcBef>
                <a:spcPct val="20000"/>
              </a:spcBef>
              <a:defRPr/>
            </a:pPr>
            <a:r>
              <a:rPr lang="en-US" sz="1400" kern="0" dirty="0" smtClean="0"/>
              <a:t> Internal  Seismic  Isolator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0" cstate="print"/>
          <a:srcRect l="19583" r="10417"/>
          <a:stretch>
            <a:fillRect/>
          </a:stretch>
        </p:blipFill>
        <p:spPr bwMode="auto">
          <a:xfrm>
            <a:off x="6441744" y="3863642"/>
            <a:ext cx="2593073" cy="21061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11" cstate="print"/>
          <a:srcRect l="8680" t="8074" r="8771"/>
          <a:stretch>
            <a:fillRect/>
          </a:stretch>
        </p:blipFill>
        <p:spPr bwMode="auto">
          <a:xfrm>
            <a:off x="3684894" y="4083604"/>
            <a:ext cx="2538484" cy="1695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2" cstate="print"/>
          <a:srcRect l="14591" r="11794" b="19443"/>
          <a:stretch>
            <a:fillRect/>
          </a:stretch>
        </p:blipFill>
        <p:spPr bwMode="auto">
          <a:xfrm>
            <a:off x="6550924" y="1371147"/>
            <a:ext cx="2497540" cy="15603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76330" y="1351692"/>
            <a:ext cx="2328684" cy="15733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6707618" y="6001014"/>
            <a:ext cx="2546744" cy="739702"/>
          </a:xfrm>
          <a:prstGeom prst="rect">
            <a:avLst/>
          </a:prstGeom>
          <a:ln/>
        </p:spPr>
        <p:txBody>
          <a:bodyPr/>
          <a:lstStyle/>
          <a:p>
            <a:pPr marL="568325" lvl="1" indent="-111125" algn="l" eaLnBrk="0" hangingPunct="0">
              <a:spcBef>
                <a:spcPct val="20000"/>
              </a:spcBef>
              <a:buBlip>
                <a:blip r:embed="rId7"/>
              </a:buBlip>
              <a:defRPr/>
            </a:pPr>
            <a:r>
              <a:rPr lang="en-US" sz="1400" kern="0" dirty="0" smtClean="0"/>
              <a:t> 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HEPI</a:t>
            </a:r>
            <a:r>
              <a:rPr lang="en-US" sz="1400" kern="0" noProof="0" dirty="0" smtClean="0">
                <a:latin typeface="+mn-lt"/>
              </a:rPr>
              <a:t>: </a:t>
            </a:r>
          </a:p>
          <a:p>
            <a:pPr marL="742950" lvl="1" indent="-285750" algn="l" eaLnBrk="0" hangingPunct="0">
              <a:spcBef>
                <a:spcPct val="20000"/>
              </a:spcBef>
              <a:defRPr/>
            </a:pPr>
            <a:r>
              <a:rPr lang="en-US" sz="1400" kern="0" dirty="0" smtClean="0"/>
              <a:t>Hydraulic </a:t>
            </a:r>
            <a:r>
              <a:rPr lang="en-US" sz="1400" kern="0" noProof="0" dirty="0" smtClean="0">
                <a:latin typeface="+mn-lt"/>
              </a:rPr>
              <a:t>External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400" kern="0" noProof="0" dirty="0" smtClean="0">
                <a:latin typeface="+mn-lt"/>
              </a:rPr>
              <a:t>Pre Isolator</a:t>
            </a:r>
            <a:endParaRPr lang="en-US" sz="1400" kern="0" dirty="0" smtClean="0">
              <a:latin typeface="+mn-lt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3277753"/>
            <a:ext cx="3379236" cy="457539"/>
          </a:xfrm>
          <a:prstGeom prst="rect">
            <a:avLst/>
          </a:prstGeom>
          <a:ln/>
        </p:spPr>
        <p:txBody>
          <a:bodyPr/>
          <a:lstStyle/>
          <a:p>
            <a:pPr marL="630238" lvl="1" indent="-173038" algn="l" eaLnBrk="0" hangingPunct="0">
              <a:spcBef>
                <a:spcPct val="20000"/>
              </a:spcBef>
              <a:buBlip>
                <a:blip r:embed="rId7"/>
              </a:buBlip>
              <a:defRPr/>
            </a:pPr>
            <a:r>
              <a:rPr lang="en-US" sz="1400" kern="0" dirty="0" smtClean="0"/>
              <a:t>HAM Chambers Equipment  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1" y="6492915"/>
            <a:ext cx="3512891" cy="365085"/>
          </a:xfrm>
          <a:prstGeom prst="rect">
            <a:avLst/>
          </a:prstGeom>
          <a:ln/>
        </p:spPr>
        <p:txBody>
          <a:bodyPr/>
          <a:lstStyle/>
          <a:p>
            <a:pPr marL="568325" lvl="1" indent="-111125" algn="l" eaLnBrk="0" hangingPunct="0">
              <a:spcBef>
                <a:spcPct val="20000"/>
              </a:spcBef>
              <a:buBlip>
                <a:blip r:embed="rId7"/>
              </a:buBlip>
              <a:defRPr/>
            </a:pPr>
            <a:r>
              <a:rPr lang="en-US" sz="1400" kern="0" dirty="0" smtClean="0"/>
              <a:t> BSC Chambers Equipment </a:t>
            </a: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1454150" y="0"/>
            <a:ext cx="7239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0" dirty="0" smtClean="0"/>
              <a:t>Advanced LIGO Seismic</a:t>
            </a:r>
          </a:p>
          <a:p>
            <a:pPr>
              <a:defRPr/>
            </a:pPr>
            <a:r>
              <a:rPr lang="en-US" b="0" dirty="0" smtClean="0"/>
              <a:t> Isolation</a:t>
            </a:r>
          </a:p>
        </p:txBody>
      </p:sp>
      <p:pic>
        <p:nvPicPr>
          <p:cNvPr id="27" name="Picture 19"/>
          <p:cNvPicPr>
            <a:picLocks noChangeAspect="1" noChangeArrowheads="1"/>
          </p:cNvPicPr>
          <p:nvPr/>
        </p:nvPicPr>
        <p:blipFill>
          <a:blip r:embed="rId14" cstate="print"/>
          <a:srcRect l="4282" r="5737"/>
          <a:stretch>
            <a:fillRect/>
          </a:stretch>
        </p:blipFill>
        <p:spPr bwMode="auto">
          <a:xfrm>
            <a:off x="1394722" y="1166517"/>
            <a:ext cx="7033533" cy="55052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98432" y="1143900"/>
            <a:ext cx="7085167" cy="581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4725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03D8FA-C0FA-D344-B48B-4ED9E81B87A9}" type="slidenum">
              <a:rPr lang="en-US"/>
              <a:pPr/>
              <a:t>6</a:t>
            </a:fld>
            <a:endParaRPr lang="en-US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Advanced LIGO</a:t>
            </a:r>
          </a:p>
        </p:txBody>
      </p:sp>
      <p:pic>
        <p:nvPicPr>
          <p:cNvPr id="25602" name="Picture 2" descr="interferometer_diagram_cropp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6858000" cy="502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1587500" y="-165100"/>
            <a:ext cx="6375400" cy="1143000"/>
          </a:xfrm>
        </p:spPr>
        <p:txBody>
          <a:bodyPr/>
          <a:lstStyle/>
          <a:p>
            <a:r>
              <a:rPr lang="en-US" dirty="0" smtClean="0"/>
              <a:t>Advanced LIGO Suspensions</a:t>
            </a:r>
            <a:endParaRPr lang="en-US" dirty="0"/>
          </a:p>
        </p:txBody>
      </p:sp>
      <p:pic>
        <p:nvPicPr>
          <p:cNvPr id="25604" name="Picture 4" descr="DSCF0020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1463675"/>
            <a:ext cx="1312862" cy="1751013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OMC_sus_pic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4495800"/>
            <a:ext cx="931863" cy="1146175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OMC_on_HAM_tablev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5788025"/>
            <a:ext cx="1512887" cy="1006475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1589088" y="1881188"/>
            <a:ext cx="255587" cy="685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2044700" y="1946275"/>
            <a:ext cx="336550" cy="5921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2514600" y="4191000"/>
            <a:ext cx="268288" cy="176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H="1">
            <a:off x="5013325" y="1739900"/>
            <a:ext cx="457200" cy="4921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4989513" y="2146300"/>
            <a:ext cx="498475" cy="10937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4111625" y="5815013"/>
            <a:ext cx="228600" cy="381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flipH="1" flipV="1">
            <a:off x="4848225" y="4256088"/>
            <a:ext cx="1138238" cy="7381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2703513" y="3292475"/>
            <a:ext cx="228600" cy="228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3656013" y="3328988"/>
            <a:ext cx="381000" cy="2873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18" name="Picture 18" descr="HL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91000"/>
            <a:ext cx="1108075" cy="1524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9" name="Picture 19" descr="BS_pic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4751388"/>
            <a:ext cx="1220787" cy="16097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0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91000"/>
            <a:ext cx="1038225" cy="1524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1" name="Picture 21" descr="quad+I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1244600"/>
            <a:ext cx="1514475" cy="23844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2" name="Picture 22" descr="quad_render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1216025"/>
            <a:ext cx="1257300" cy="24511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5" name="Picture 25" descr="BS_FMd1000392-v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95800"/>
            <a:ext cx="1198563" cy="173831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6" name="Picture 26" descr="HST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1046163" cy="1614488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46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noProof="0" dirty="0" err="1" smtClean="0"/>
              <a:t>dvanced</a:t>
            </a:r>
            <a:r>
              <a:rPr lang="en-US" noProof="0" dirty="0" smtClean="0"/>
              <a:t> LIGO </a:t>
            </a:r>
            <a:r>
              <a:rPr lang="en-US" dirty="0" smtClean="0"/>
              <a:t>Pre-stabilized L</a:t>
            </a:r>
            <a:r>
              <a:rPr lang="en-US" noProof="0" dirty="0" err="1" smtClean="0"/>
              <a:t>aser</a:t>
            </a:r>
            <a:endParaRPr lang="en-US" noProof="0" dirty="0"/>
          </a:p>
        </p:txBody>
      </p:sp>
      <p:pic>
        <p:nvPicPr>
          <p:cNvPr id="17" name="Bild 7" descr="optical-layout-fu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583258"/>
            <a:ext cx="89154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ild 6" descr="LZH_logo_kurz_12465374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83833"/>
            <a:ext cx="1066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d 8" descr="AEI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1286396"/>
            <a:ext cx="90328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9050" y="3329508"/>
            <a:ext cx="9105900" cy="34194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28575" y="1205433"/>
            <a:ext cx="9105900" cy="20701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021"/>
            <a:ext cx="9144000" cy="499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4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Advanced LIGO Core Optics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6CA778AA-DC7A-CA4E-A9D6-B465FAC7B88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ETM01-3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1600200"/>
            <a:ext cx="4504801" cy="41148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rcRect t="8558" b="8558"/>
          <a:stretch>
            <a:fillRect/>
          </a:stretch>
        </p:blipFill>
        <p:spPr>
          <a:xfrm>
            <a:off x="506044" y="1482978"/>
            <a:ext cx="3499162" cy="1924404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98" y="3663027"/>
            <a:ext cx="3698325" cy="24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2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14EB4-1296-344E-98B2-51EF38DA7D3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10" descr="strai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3" y="-1"/>
            <a:ext cx="9245878" cy="65120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3172" y="341079"/>
            <a:ext cx="3220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Strain = </a:t>
            </a:r>
            <a:r>
              <a:rPr lang="en-US" sz="2400" dirty="0" smtClean="0">
                <a:latin typeface="Symbol" charset="2"/>
                <a:cs typeface="Symbol" charset="2"/>
              </a:rPr>
              <a:t>D</a:t>
            </a:r>
            <a:r>
              <a:rPr lang="en-US" sz="2400" dirty="0" smtClean="0"/>
              <a:t>L(f)/L</a:t>
            </a:r>
          </a:p>
          <a:p>
            <a:r>
              <a:rPr lang="en-US" sz="2400" dirty="0" smtClean="0"/>
              <a:t>Displacement = </a:t>
            </a:r>
            <a:r>
              <a:rPr lang="en-US" sz="2400" dirty="0">
                <a:latin typeface="Symbol" charset="2"/>
                <a:cs typeface="Symbol" charset="2"/>
              </a:rPr>
              <a:t>D</a:t>
            </a:r>
            <a:r>
              <a:rPr lang="en-US" sz="2400" dirty="0"/>
              <a:t>L(f)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322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22163</TotalTime>
  <Words>950</Words>
  <Application>Microsoft Macintosh PowerPoint</Application>
  <PresentationFormat>On-screen Show (4:3)</PresentationFormat>
  <Paragraphs>285</Paragraphs>
  <Slides>27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Default Design</vt:lpstr>
      <vt:lpstr>Photo Editor Photo</vt:lpstr>
      <vt:lpstr>PowerPoint Presentation</vt:lpstr>
      <vt:lpstr>Advanced LIGO History</vt:lpstr>
      <vt:lpstr>Initial LIGO</vt:lpstr>
      <vt:lpstr>Advanced LIGO overview</vt:lpstr>
      <vt:lpstr>PowerPoint Presentation</vt:lpstr>
      <vt:lpstr>Advanced LIGO Suspensions</vt:lpstr>
      <vt:lpstr>Advanced LIGO Pre-stabilized Laser</vt:lpstr>
      <vt:lpstr>Advanced LIGO Core Optics</vt:lpstr>
      <vt:lpstr>PowerPoint Presentation</vt:lpstr>
      <vt:lpstr>Coalesence rates /yr for different configurations</vt:lpstr>
      <vt:lpstr>CW sources (AdvLIGO zero detuning high P)</vt:lpstr>
      <vt:lpstr>Advanced LIGO Project Schedule</vt:lpstr>
      <vt:lpstr>PowerPoint Presentation</vt:lpstr>
      <vt:lpstr>PowerPoint Presentation</vt:lpstr>
      <vt:lpstr>Sketch of possible progression for Advanced LIGO sensitivity</vt:lpstr>
      <vt:lpstr>Advanced GW Networks</vt:lpstr>
      <vt:lpstr>Initial GW detector network</vt:lpstr>
      <vt:lpstr>PowerPoint Presentation</vt:lpstr>
      <vt:lpstr>Advanced GW detector network</vt:lpstr>
      <vt:lpstr>PowerPoint Presentation</vt:lpstr>
      <vt:lpstr>PowerPoint Presentation</vt:lpstr>
      <vt:lpstr>PowerPoint Presentation</vt:lpstr>
      <vt:lpstr>PowerPoint Presentation</vt:lpstr>
      <vt:lpstr>LIGO-Australia  LIGO-India</vt:lpstr>
      <vt:lpstr>Conclusions</vt:lpstr>
      <vt:lpstr>Conclusions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sanders</dc:creator>
  <cp:lastModifiedBy>David Reitze</cp:lastModifiedBy>
  <cp:revision>316</cp:revision>
  <cp:lastPrinted>1999-10-01T21:59:04Z</cp:lastPrinted>
  <dcterms:created xsi:type="dcterms:W3CDTF">2001-01-17T17:06:57Z</dcterms:created>
  <dcterms:modified xsi:type="dcterms:W3CDTF">2011-10-28T15:33:52Z</dcterms:modified>
</cp:coreProperties>
</file>