
<file path=[Content_Types].xml><?xml version="1.0" encoding="utf-8"?>
<Types xmlns="http://schemas.openxmlformats.org/package/2006/content-types">
  <Default Extension="png" ContentType="image/png"/>
  <Default Extension="mpg" ContentType="video/mpe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vml" ContentType="application/vnd.openxmlformats-officedocument.vmlDrawing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  <p:sldId id="260" r:id="rId5"/>
    <p:sldId id="262" r:id="rId6"/>
    <p:sldId id="261" r:id="rId7"/>
    <p:sldId id="264" r:id="rId8"/>
    <p:sldId id="265" r:id="rId9"/>
    <p:sldId id="267" r:id="rId10"/>
    <p:sldId id="268" r:id="rId11"/>
    <p:sldId id="270" r:id="rId12"/>
    <p:sldId id="271" r:id="rId13"/>
    <p:sldId id="272" r:id="rId14"/>
    <p:sldId id="273" r:id="rId15"/>
    <p:sldId id="274" r:id="rId16"/>
    <p:sldId id="275" r:id="rId17"/>
    <p:sldId id="277" r:id="rId18"/>
    <p:sldId id="276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57" r:id="rId30"/>
    <p:sldId id="263" r:id="rId31"/>
    <p:sldId id="266" r:id="rId32"/>
    <p:sldId id="269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FF99"/>
    <a:srgbClr val="BEC2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3" autoAdjust="0"/>
    <p:restoredTop sz="94615" autoAdjust="0"/>
  </p:normalViewPr>
  <p:slideViewPr>
    <p:cSldViewPr>
      <p:cViewPr varScale="1">
        <p:scale>
          <a:sx n="76" d="100"/>
          <a:sy n="76" d="100"/>
        </p:scale>
        <p:origin x="-34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76FE0-4DD9-4CA1-8A43-F84392F498BB}" type="datetimeFigureOut">
              <a:rPr lang="en-US" smtClean="0"/>
              <a:t>12/1/2011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38358-17D5-46FB-9BC8-FFA2D3F8A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610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76FE0-4DD9-4CA1-8A43-F84392F498BB}" type="datetimeFigureOut">
              <a:rPr lang="en-US" smtClean="0"/>
              <a:t>12/1/2011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38358-17D5-46FB-9BC8-FFA2D3F8A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722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76FE0-4DD9-4CA1-8A43-F84392F498BB}" type="datetimeFigureOut">
              <a:rPr lang="en-US" smtClean="0"/>
              <a:t>12/1/2011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38358-17D5-46FB-9BC8-FFA2D3F8A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504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76FE0-4DD9-4CA1-8A43-F84392F498BB}" type="datetimeFigureOut">
              <a:rPr lang="en-US" smtClean="0"/>
              <a:t>12/1/2011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38358-17D5-46FB-9BC8-FFA2D3F8A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422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76FE0-4DD9-4CA1-8A43-F84392F498BB}" type="datetimeFigureOut">
              <a:rPr lang="en-US" smtClean="0"/>
              <a:t>12/1/2011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38358-17D5-46FB-9BC8-FFA2D3F8A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748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76FE0-4DD9-4CA1-8A43-F84392F498BB}" type="datetimeFigureOut">
              <a:rPr lang="en-US" smtClean="0"/>
              <a:t>12/1/2011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38358-17D5-46FB-9BC8-FFA2D3F8A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461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76FE0-4DD9-4CA1-8A43-F84392F498BB}" type="datetimeFigureOut">
              <a:rPr lang="en-US" smtClean="0"/>
              <a:t>12/1/2011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38358-17D5-46FB-9BC8-FFA2D3F8A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721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76FE0-4DD9-4CA1-8A43-F84392F498BB}" type="datetimeFigureOut">
              <a:rPr lang="en-US" smtClean="0"/>
              <a:t>12/1/2011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38358-17D5-46FB-9BC8-FFA2D3F8A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270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76FE0-4DD9-4CA1-8A43-F84392F498BB}" type="datetimeFigureOut">
              <a:rPr lang="en-US" smtClean="0"/>
              <a:t>12/1/2011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38358-17D5-46FB-9BC8-FFA2D3F8A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861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76FE0-4DD9-4CA1-8A43-F84392F498BB}" type="datetimeFigureOut">
              <a:rPr lang="en-US" smtClean="0"/>
              <a:t>12/1/2011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38358-17D5-46FB-9BC8-FFA2D3F8A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063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76FE0-4DD9-4CA1-8A43-F84392F498BB}" type="datetimeFigureOut">
              <a:rPr lang="en-US" smtClean="0"/>
              <a:t>12/1/2011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38358-17D5-46FB-9BC8-FFA2D3F8A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461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676FE0-4DD9-4CA1-8A43-F84392F498BB}" type="datetimeFigureOut">
              <a:rPr lang="en-US" smtClean="0"/>
              <a:t>12/1/2011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838358-17D5-46FB-9BC8-FFA2D3F8A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67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video" Target="../media/media2.mpg"/><Relationship Id="rId7" Type="http://schemas.openxmlformats.org/officeDocument/2006/relationships/oleObject" Target="../embeddings/oleObject2.bin"/><Relationship Id="rId2" Type="http://schemas.microsoft.com/office/2007/relationships/media" Target="../media/media2.mpg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0.png"/><Relationship Id="rId4" Type="http://schemas.openxmlformats.org/officeDocument/2006/relationships/image" Target="../media/image29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6.jpeg"/><Relationship Id="rId4" Type="http://schemas.openxmlformats.org/officeDocument/2006/relationships/image" Target="../media/image55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BD5D81"/>
              </a:clrFrom>
              <a:clrTo>
                <a:srgbClr val="BD5D8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20" t="11562" r="15395" b="23543"/>
          <a:stretch/>
        </p:blipFill>
        <p:spPr bwMode="auto">
          <a:xfrm>
            <a:off x="0" y="38101"/>
            <a:ext cx="9144000" cy="678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533400"/>
            <a:ext cx="6174236" cy="215265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Optical Coatings and Thermal Noise in Precision Measurements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7105" y="4429855"/>
            <a:ext cx="6400800" cy="17526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Gregory Harry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American University</a:t>
            </a:r>
          </a:p>
          <a:p>
            <a:r>
              <a:rPr lang="en-US" sz="2000" b="1" dirty="0" smtClean="0">
                <a:solidFill>
                  <a:srgbClr val="FFFF00"/>
                </a:solidFill>
              </a:rPr>
              <a:t>LIGO-G1101150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436" y="5575490"/>
            <a:ext cx="1369564" cy="1213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75491"/>
            <a:ext cx="1295400" cy="128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752600" y="2383249"/>
            <a:ext cx="6174236" cy="2152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FFFF00"/>
                </a:solidFill>
              </a:rPr>
              <a:t>Embry-Riddle Aeronautical University Physics Colloquium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October 25, 2011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23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Young’s Modulus Measurement</a:t>
            </a:r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5602531" y="1367869"/>
            <a:ext cx="3362924" cy="2330304"/>
            <a:chOff x="5279646" y="1367869"/>
            <a:chExt cx="3362924" cy="2330304"/>
          </a:xfrm>
        </p:grpSpPr>
        <p:sp>
          <p:nvSpPr>
            <p:cNvPr id="5" name="Oval 4"/>
            <p:cNvSpPr/>
            <p:nvPr/>
          </p:nvSpPr>
          <p:spPr>
            <a:xfrm>
              <a:off x="6253462" y="2300705"/>
              <a:ext cx="1295400" cy="381000"/>
            </a:xfrm>
            <a:prstGeom prst="ellipse">
              <a:avLst/>
            </a:prstGeom>
            <a:gradFill>
              <a:gsLst>
                <a:gs pos="39999">
                  <a:srgbClr val="85C2FF">
                    <a:alpha val="36000"/>
                  </a:srgbClr>
                </a:gs>
                <a:gs pos="100000">
                  <a:schemeClr val="bg2"/>
                </a:gs>
              </a:gsLst>
              <a:lin ang="13500000" scaled="1"/>
            </a:gradFill>
            <a:ln w="317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661491" y="2559192"/>
              <a:ext cx="2590799" cy="152400"/>
            </a:xfrm>
            <a:prstGeom prst="rect">
              <a:avLst/>
            </a:prstGeom>
            <a:gradFill flip="none" rotWithShape="1">
              <a:gsLst>
                <a:gs pos="39999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3500000" scaled="1"/>
              <a:tileRect/>
            </a:gradFill>
            <a:ln w="317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7" name="Round Same Side Corner Rectangle 6"/>
            <p:cNvSpPr/>
            <p:nvPr/>
          </p:nvSpPr>
          <p:spPr>
            <a:xfrm>
              <a:off x="6445793" y="2711592"/>
              <a:ext cx="838200" cy="76200"/>
            </a:xfrm>
            <a:prstGeom prst="round2SameRect">
              <a:avLst/>
            </a:prstGeom>
            <a:solidFill>
              <a:srgbClr val="FBE905"/>
            </a:solidFill>
            <a:ln w="317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 rot="10800000">
              <a:off x="5401296" y="1823060"/>
              <a:ext cx="3048000" cy="609600"/>
            </a:xfrm>
            <a:prstGeom prst="rect">
              <a:avLst/>
            </a:prstGeom>
            <a:gradFill flip="none" rotWithShape="1">
              <a:gsLst>
                <a:gs pos="39999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3500000" scaled="1"/>
              <a:tileRect/>
            </a:gradFill>
            <a:ln w="317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401296" y="2385790"/>
              <a:ext cx="3048000" cy="45719"/>
            </a:xfrm>
            <a:prstGeom prst="rect">
              <a:avLst/>
            </a:prstGeom>
            <a:solidFill>
              <a:srgbClr val="FFC000"/>
            </a:solidFill>
            <a:ln w="317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5741905" y="3359619"/>
              <a:ext cx="11006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 smtClean="0"/>
                <a:t>Transducer</a:t>
              </a:r>
              <a:endParaRPr lang="en-US" sz="1600" dirty="0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6864893" y="2782367"/>
              <a:ext cx="228600" cy="460829"/>
            </a:xfrm>
            <a:custGeom>
              <a:avLst/>
              <a:gdLst>
                <a:gd name="connsiteX0" fmla="*/ 1016000 w 1016000"/>
                <a:gd name="connsiteY0" fmla="*/ 391886 h 391886"/>
                <a:gd name="connsiteX1" fmla="*/ 754743 w 1016000"/>
                <a:gd name="connsiteY1" fmla="*/ 116114 h 391886"/>
                <a:gd name="connsiteX2" fmla="*/ 203200 w 1016000"/>
                <a:gd name="connsiteY2" fmla="*/ 174171 h 391886"/>
                <a:gd name="connsiteX3" fmla="*/ 0 w 1016000"/>
                <a:gd name="connsiteY3" fmla="*/ 0 h 391886"/>
                <a:gd name="connsiteX4" fmla="*/ 0 w 1016000"/>
                <a:gd name="connsiteY4" fmla="*/ 0 h 391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6000" h="391886">
                  <a:moveTo>
                    <a:pt x="1016000" y="391886"/>
                  </a:moveTo>
                  <a:cubicBezTo>
                    <a:pt x="953105" y="272143"/>
                    <a:pt x="890210" y="152400"/>
                    <a:pt x="754743" y="116114"/>
                  </a:cubicBezTo>
                  <a:cubicBezTo>
                    <a:pt x="619276" y="79828"/>
                    <a:pt x="328991" y="193523"/>
                    <a:pt x="203200" y="174171"/>
                  </a:cubicBezTo>
                  <a:cubicBezTo>
                    <a:pt x="77410" y="154819"/>
                    <a:pt x="0" y="0"/>
                    <a:pt x="0" y="0"/>
                  </a:cubicBezTo>
                  <a:lnTo>
                    <a:pt x="0" y="0"/>
                  </a:lnTo>
                </a:path>
              </a:pathLst>
            </a:custGeom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5279646" y="2976131"/>
              <a:ext cx="10631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 smtClean="0"/>
                <a:t>Glass Slide</a:t>
              </a:r>
              <a:endParaRPr lang="en-US" sz="1600" dirty="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6652091" y="1835619"/>
              <a:ext cx="8175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 smtClean="0"/>
                <a:t>Coating</a:t>
              </a:r>
              <a:endParaRPr lang="en-US" sz="1600" dirty="0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>
              <a:off x="6809137" y="2127860"/>
              <a:ext cx="170056" cy="24677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5"/>
            <p:cNvSpPr txBox="1"/>
            <p:nvPr/>
          </p:nvSpPr>
          <p:spPr>
            <a:xfrm>
              <a:off x="6042627" y="1377162"/>
              <a:ext cx="6976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 smtClean="0"/>
                <a:t>Water</a:t>
              </a:r>
              <a:endParaRPr lang="en-US" sz="1600" dirty="0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6376212" y="1716973"/>
              <a:ext cx="112485" cy="774232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5811201" y="2749692"/>
              <a:ext cx="231425" cy="22643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6376212" y="2794924"/>
              <a:ext cx="199679" cy="63591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7808099" y="2432661"/>
              <a:ext cx="730405" cy="126531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343683" y="2428642"/>
              <a:ext cx="730405" cy="126531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1" name="TextBox 32"/>
            <p:cNvSpPr txBox="1"/>
            <p:nvPr/>
          </p:nvSpPr>
          <p:spPr>
            <a:xfrm>
              <a:off x="7283993" y="1367869"/>
              <a:ext cx="12257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 smtClean="0"/>
                <a:t>1</a:t>
              </a:r>
              <a:r>
                <a:rPr lang="en-US" sz="1600" dirty="0" smtClean="0">
                  <a:latin typeface="Courier New" pitchFamily="49" charset="0"/>
                  <a:cs typeface="Courier New" pitchFamily="49" charset="0"/>
                </a:rPr>
                <a:t>”</a:t>
              </a:r>
              <a:r>
                <a:rPr lang="en-US" sz="1600" dirty="0" smtClean="0"/>
                <a:t> dia. optic</a:t>
              </a:r>
              <a:endParaRPr lang="en-US" sz="1600" dirty="0"/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7788583" y="1648220"/>
              <a:ext cx="0" cy="13750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40"/>
            <p:cNvSpPr txBox="1"/>
            <p:nvPr/>
          </p:nvSpPr>
          <p:spPr>
            <a:xfrm>
              <a:off x="7896853" y="3038241"/>
              <a:ext cx="7457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 smtClean="0"/>
                <a:t>Spacer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V="1">
              <a:off x="8399962" y="2624166"/>
              <a:ext cx="0" cy="47748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Content Placeholder 2"/>
          <p:cNvSpPr txBox="1">
            <a:spLocks/>
          </p:cNvSpPr>
          <p:nvPr/>
        </p:nvSpPr>
        <p:spPr>
          <a:xfrm>
            <a:off x="22698" y="1360152"/>
            <a:ext cx="5638793" cy="2500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800" dirty="0" smtClean="0"/>
              <a:t>Thermal noise is a force noise</a:t>
            </a:r>
          </a:p>
          <a:p>
            <a:pPr>
              <a:spcBef>
                <a:spcPts val="0"/>
              </a:spcBef>
            </a:pPr>
            <a:r>
              <a:rPr lang="en-US" sz="2800" dirty="0" smtClean="0"/>
              <a:t>Stiffness converts force to position</a:t>
            </a:r>
          </a:p>
          <a:p>
            <a:pPr>
              <a:spcBef>
                <a:spcPts val="0"/>
              </a:spcBef>
            </a:pPr>
            <a:r>
              <a:rPr lang="en-US" sz="2800" dirty="0" smtClean="0"/>
              <a:t>Young’s modulus of both coating and substrate important</a:t>
            </a:r>
            <a:endParaRPr lang="en-US" sz="2800" dirty="0"/>
          </a:p>
        </p:txBody>
      </p:sp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860697"/>
            <a:ext cx="4902346" cy="2515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Content Placeholder 2"/>
          <p:cNvSpPr txBox="1">
            <a:spLocks/>
          </p:cNvSpPr>
          <p:nvPr/>
        </p:nvSpPr>
        <p:spPr>
          <a:xfrm>
            <a:off x="4973111" y="3885065"/>
            <a:ext cx="4170890" cy="2500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800" dirty="0" smtClean="0"/>
              <a:t>Work at ERAU on Y</a:t>
            </a:r>
          </a:p>
          <a:p>
            <a:pPr>
              <a:spcBef>
                <a:spcPts val="0"/>
              </a:spcBef>
            </a:pPr>
            <a:r>
              <a:rPr lang="en-US" sz="2800" dirty="0" smtClean="0"/>
              <a:t>Green trace from silica</a:t>
            </a:r>
          </a:p>
          <a:p>
            <a:pPr>
              <a:spcBef>
                <a:spcPts val="0"/>
              </a:spcBef>
            </a:pPr>
            <a:r>
              <a:rPr lang="en-US" sz="2800" dirty="0" smtClean="0"/>
              <a:t>Blue trace from sapphire</a:t>
            </a:r>
          </a:p>
          <a:p>
            <a:pPr>
              <a:spcBef>
                <a:spcPts val="0"/>
              </a:spcBef>
            </a:pPr>
            <a:r>
              <a:rPr lang="en-US" sz="2800" dirty="0" smtClean="0"/>
              <a:t>Also studying high index coating materials</a:t>
            </a:r>
            <a:endParaRPr lang="en-US" sz="2800" dirty="0"/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152400" y="6443483"/>
            <a:ext cx="4902345" cy="43239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Pulse from Young’s Modulus Measurement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6974976" y="3404675"/>
            <a:ext cx="2326870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Y Experiment</a:t>
            </a:r>
            <a:endParaRPr lang="en-US" sz="24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72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074" y="27709"/>
            <a:ext cx="8229600" cy="1143000"/>
          </a:xfrm>
        </p:spPr>
        <p:txBody>
          <a:bodyPr/>
          <a:lstStyle/>
          <a:p>
            <a:r>
              <a:rPr lang="en-US" dirty="0" smtClean="0"/>
              <a:t>Thermo-optic Noise</a:t>
            </a:r>
            <a:endParaRPr lang="en-US" dirty="0"/>
          </a:p>
        </p:txBody>
      </p:sp>
      <p:pic>
        <p:nvPicPr>
          <p:cNvPr id="3" name="Picture 2" descr="C:\Users\andri\talks\2011_03_lsc_dndT\IMG_31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3581400"/>
            <a:ext cx="3746474" cy="2809570"/>
          </a:xfrm>
          <a:prstGeom prst="rect">
            <a:avLst/>
          </a:prstGeom>
          <a:noFill/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4937293" y="6390969"/>
            <a:ext cx="3838381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Experimental Setup at ERAU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49381" y="990600"/>
            <a:ext cx="8686799" cy="259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Different form of coating thermal noise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Thermal fluctuations cause change in index of refraction and layer thickness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Does not depend on </a:t>
            </a:r>
            <a:r>
              <a:rPr lang="en-US" dirty="0" smtClean="0">
                <a:latin typeface="Symbol" pitchFamily="18" charset="2"/>
              </a:rPr>
              <a:t>f</a:t>
            </a:r>
            <a:r>
              <a:rPr lang="en-US" dirty="0" smtClean="0"/>
              <a:t>, but on </a:t>
            </a:r>
            <a:r>
              <a:rPr lang="en-US" dirty="0" err="1" smtClean="0"/>
              <a:t>dn</a:t>
            </a:r>
            <a:r>
              <a:rPr lang="en-US" dirty="0" smtClean="0"/>
              <a:t>/</a:t>
            </a:r>
            <a:r>
              <a:rPr lang="en-US" dirty="0" err="1" smtClean="0"/>
              <a:t>dT</a:t>
            </a:r>
            <a:r>
              <a:rPr lang="en-US" dirty="0" smtClean="0"/>
              <a:t> and </a:t>
            </a:r>
            <a:r>
              <a:rPr lang="en-US" dirty="0" err="1" smtClean="0"/>
              <a:t>dL</a:t>
            </a:r>
            <a:r>
              <a:rPr lang="en-US" dirty="0" smtClean="0"/>
              <a:t>/</a:t>
            </a:r>
            <a:r>
              <a:rPr lang="en-US" dirty="0" err="1" smtClean="0"/>
              <a:t>dT</a:t>
            </a:r>
            <a:endParaRPr lang="en-US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Generally less than Brownian thermal noise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3400" y="3581400"/>
            <a:ext cx="4170890" cy="3241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800" dirty="0" smtClean="0"/>
              <a:t>ERAU center of thermo-optic noise research</a:t>
            </a:r>
          </a:p>
          <a:p>
            <a:pPr>
              <a:spcBef>
                <a:spcPts val="0"/>
              </a:spcBef>
            </a:pPr>
            <a:r>
              <a:rPr lang="en-US" sz="2800" dirty="0" smtClean="0"/>
              <a:t>Measuring </a:t>
            </a:r>
            <a:r>
              <a:rPr lang="en-US" sz="2800" dirty="0" err="1" smtClean="0"/>
              <a:t>dn</a:t>
            </a:r>
            <a:r>
              <a:rPr lang="en-US" sz="2800" dirty="0" smtClean="0"/>
              <a:t>/</a:t>
            </a:r>
            <a:r>
              <a:rPr lang="en-US" sz="2800" dirty="0" err="1" smtClean="0"/>
              <a:t>dT</a:t>
            </a:r>
            <a:r>
              <a:rPr lang="en-US" sz="2800" dirty="0" smtClean="0"/>
              <a:t> from changing reflectivity with temperature</a:t>
            </a:r>
          </a:p>
          <a:p>
            <a:pPr>
              <a:spcBef>
                <a:spcPts val="0"/>
              </a:spcBef>
            </a:pPr>
            <a:r>
              <a:rPr lang="en-US" sz="2800" dirty="0" smtClean="0"/>
              <a:t>Difficult data analysis from multiple layers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9009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Applications Limited by Coating Thermal Noise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685800" y="1519646"/>
            <a:ext cx="8001000" cy="510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Gravitational Wave Detection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First concerned with coating thermal noise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Not limiting right now, probably about 3 years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Focus of ERAU (and American University) efforts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Frequency stabilization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Precise timing measurements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Frequency combs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Quantum </a:t>
            </a:r>
            <a:r>
              <a:rPr lang="en-US" dirty="0" err="1" smtClean="0"/>
              <a:t>optomechanics</a:t>
            </a:r>
            <a:endParaRPr lang="en-US" dirty="0" smtClean="0"/>
          </a:p>
          <a:p>
            <a:pPr lvl="1">
              <a:spcBef>
                <a:spcPts val="0"/>
              </a:spcBef>
            </a:pPr>
            <a:r>
              <a:rPr lang="en-US" dirty="0"/>
              <a:t>Q</a:t>
            </a:r>
            <a:r>
              <a:rPr lang="en-US" dirty="0" smtClean="0"/>
              <a:t>uantum behavior of macroscopic objects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Cavity quantum electrodynamics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Single atom and photon interactions</a:t>
            </a:r>
          </a:p>
        </p:txBody>
      </p:sp>
    </p:spTree>
    <p:extLst>
      <p:ext uri="{BB962C8B-B14F-4D97-AF65-F5344CB8AC3E}">
        <p14:creationId xmlns:p14="http://schemas.microsoft.com/office/powerpoint/2010/main" val="245976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80" y="0"/>
            <a:ext cx="8229600" cy="990600"/>
          </a:xfrm>
        </p:spPr>
        <p:txBody>
          <a:bodyPr/>
          <a:lstStyle/>
          <a:p>
            <a:r>
              <a:rPr lang="en-US" dirty="0" smtClean="0"/>
              <a:t>Gravitational Wave Detection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5701776"/>
              </p:ext>
            </p:extLst>
          </p:nvPr>
        </p:nvGraphicFramePr>
        <p:xfrm>
          <a:off x="381000" y="4419600"/>
          <a:ext cx="2302512" cy="182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5" name="CorelDRAW" r:id="rId5" imgW="2643226" imgH="2099066" progId="CorelDRAW.Graphic.12">
                  <p:embed/>
                </p:oleObj>
              </mc:Choice>
              <mc:Fallback>
                <p:oleObj name="CorelDRAW" r:id="rId5" imgW="2643226" imgH="2099066" progId="CorelDRAW.Graphic.12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4419600"/>
                        <a:ext cx="2302512" cy="1827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7882857"/>
              </p:ext>
            </p:extLst>
          </p:nvPr>
        </p:nvGraphicFramePr>
        <p:xfrm>
          <a:off x="2667000" y="4402364"/>
          <a:ext cx="2057400" cy="17920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6" name="CorelDRAW" r:id="rId7" imgW="2634917" imgH="2296180" progId="CorelDRAW.Graphic.12">
                  <p:embed/>
                </p:oleObj>
              </mc:Choice>
              <mc:Fallback>
                <p:oleObj name="CorelDRAW" r:id="rId7" imgW="2634917" imgH="2296180" progId="CorelDRAW.Graphic.12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4402364"/>
                        <a:ext cx="2057400" cy="17920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>
          <a:xfrm>
            <a:off x="381000" y="6174770"/>
            <a:ext cx="4343400" cy="43239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LIGO Gravitational Wave Detectors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49381" y="857624"/>
            <a:ext cx="8686799" cy="364646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Measure prediction of Einstein’s theory of gravity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Moving masses produce waves in space and time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Astronomical sized objects needed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Still very tiny effect, about 10</a:t>
            </a:r>
            <a:r>
              <a:rPr lang="en-US" baseline="30000" dirty="0" smtClean="0"/>
              <a:t>-18</a:t>
            </a:r>
            <a:r>
              <a:rPr lang="en-US" dirty="0" smtClean="0"/>
              <a:t> m at Earth</a:t>
            </a:r>
          </a:p>
          <a:p>
            <a:pPr>
              <a:spcBef>
                <a:spcPts val="0"/>
              </a:spcBef>
            </a:pPr>
            <a:r>
              <a:rPr lang="en-US" dirty="0"/>
              <a:t>I</a:t>
            </a:r>
            <a:r>
              <a:rPr lang="en-US" dirty="0" smtClean="0"/>
              <a:t>nterferometer measures separation between two coated optics; need to boost signal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High laser power: hundreds of kilowatts</a:t>
            </a:r>
          </a:p>
          <a:p>
            <a:pPr lvl="1">
              <a:spcBef>
                <a:spcPts val="0"/>
              </a:spcBef>
            </a:pPr>
            <a:r>
              <a:rPr lang="en-US" dirty="0"/>
              <a:t>L</a:t>
            </a:r>
            <a:r>
              <a:rPr lang="en-US" dirty="0" smtClean="0"/>
              <a:t>ong arms: 4 kilometers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029200" y="3911005"/>
            <a:ext cx="3581400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err="1" smtClean="0">
                <a:solidFill>
                  <a:srgbClr val="0033CC"/>
                </a:solidFill>
              </a:rPr>
              <a:t>Inspiraling</a:t>
            </a:r>
            <a:r>
              <a:rPr lang="en-US" sz="2400" dirty="0" smtClean="0">
                <a:solidFill>
                  <a:srgbClr val="0033CC"/>
                </a:solidFill>
              </a:rPr>
              <a:t> Neutron Stars</a:t>
            </a:r>
            <a:endParaRPr lang="en-US" sz="2400" dirty="0">
              <a:solidFill>
                <a:srgbClr val="0033CC"/>
              </a:solidFill>
            </a:endParaRPr>
          </a:p>
        </p:txBody>
      </p:sp>
      <p:pic>
        <p:nvPicPr>
          <p:cNvPr id="7" name="wd_lg.mpg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92189" y="4341223"/>
            <a:ext cx="35814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321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80" y="65462"/>
            <a:ext cx="8229600" cy="792162"/>
          </a:xfrm>
        </p:spPr>
        <p:txBody>
          <a:bodyPr>
            <a:normAutofit/>
          </a:bodyPr>
          <a:lstStyle/>
          <a:p>
            <a:r>
              <a:rPr lang="en-US" dirty="0" smtClean="0"/>
              <a:t>Gravitational Wave Optics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1771" y="991335"/>
            <a:ext cx="6431963" cy="2647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40 kilograms with 6 cm spot size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Increased </a:t>
            </a:r>
            <a:r>
              <a:rPr lang="en-US" sz="2400" i="1" dirty="0" smtClean="0"/>
              <a:t>w</a:t>
            </a:r>
            <a:r>
              <a:rPr lang="en-US" sz="2400" dirty="0" smtClean="0"/>
              <a:t> reduces coating thermal noise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High optical power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Low scatter to keep light in arms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Low absorption to reduce temperature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Low optical loss allows for squeezed light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25" y="4106751"/>
            <a:ext cx="2922125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978235" y="859741"/>
            <a:ext cx="3048000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Large LIGO Optic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895600" y="3657601"/>
            <a:ext cx="6400800" cy="320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b="1" dirty="0" err="1" smtClean="0"/>
              <a:t>Titania-Tantala</a:t>
            </a:r>
            <a:r>
              <a:rPr lang="en-US" b="1" dirty="0" smtClean="0"/>
              <a:t>/Silica Coatings</a:t>
            </a:r>
          </a:p>
          <a:p>
            <a:pPr>
              <a:spcBef>
                <a:spcPts val="0"/>
              </a:spcBef>
            </a:pPr>
            <a:r>
              <a:rPr lang="en-US" dirty="0"/>
              <a:t>D</a:t>
            </a:r>
            <a:r>
              <a:rPr lang="en-US" dirty="0" smtClean="0"/>
              <a:t>esign to preserve reflectivity but reduce amount of </a:t>
            </a:r>
            <a:r>
              <a:rPr lang="en-US" dirty="0" err="1" smtClean="0"/>
              <a:t>titania-tantala</a:t>
            </a:r>
            <a:endParaRPr lang="en-US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Large index contrast, to keep coating thickness </a:t>
            </a:r>
            <a:r>
              <a:rPr lang="en-US" i="1" dirty="0" smtClean="0"/>
              <a:t>d</a:t>
            </a:r>
            <a:r>
              <a:rPr lang="en-US" dirty="0" smtClean="0"/>
              <a:t> low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Reduced absorption, low scatter</a:t>
            </a:r>
          </a:p>
          <a:p>
            <a:pPr lvl="1">
              <a:spcBef>
                <a:spcPts val="0"/>
              </a:spcBef>
            </a:pPr>
            <a:endParaRPr lang="en-US" dirty="0" smtClean="0"/>
          </a:p>
        </p:txBody>
      </p:sp>
      <p:pic>
        <p:nvPicPr>
          <p:cNvPr id="7" name="Picture 6" descr="ITM08-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547"/>
          <a:stretch/>
        </p:blipFill>
        <p:spPr>
          <a:xfrm>
            <a:off x="6453734" y="1382964"/>
            <a:ext cx="2043894" cy="2269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0" y="6112559"/>
            <a:ext cx="2895600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Coated LIGO Optic</a:t>
            </a:r>
            <a:endParaRPr lang="en-US" sz="24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27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80" y="27709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Frequency Stabilization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35526" y="1066800"/>
            <a:ext cx="8686799" cy="320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Optical cavities used as frequency reference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Cavities have coated mirrors on each end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Light of certain frequency will resonate in cavity</a:t>
            </a:r>
          </a:p>
          <a:p>
            <a:pPr>
              <a:spcBef>
                <a:spcPts val="0"/>
              </a:spcBef>
            </a:pPr>
            <a:r>
              <a:rPr lang="en-US" dirty="0"/>
              <a:t>L</a:t>
            </a:r>
            <a:r>
              <a:rPr lang="en-US" dirty="0" smtClean="0"/>
              <a:t>ength stability determines frequency stability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Coating thermal noise will limit cavity length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Currently limited to proton radius over </a:t>
            </a:r>
            <a:r>
              <a:rPr lang="en-US" smtClean="0"/>
              <a:t>1 second</a:t>
            </a:r>
            <a:endParaRPr lang="en-US" dirty="0" smtClean="0"/>
          </a:p>
        </p:txBody>
      </p:sp>
      <p:grpSp>
        <p:nvGrpSpPr>
          <p:cNvPr id="7" name="Group 6"/>
          <p:cNvGrpSpPr/>
          <p:nvPr/>
        </p:nvGrpSpPr>
        <p:grpSpPr>
          <a:xfrm>
            <a:off x="609600" y="4356604"/>
            <a:ext cx="4495800" cy="1533093"/>
            <a:chOff x="3124200" y="4038600"/>
            <a:chExt cx="6196841" cy="2395538"/>
          </a:xfrm>
        </p:grpSpPr>
        <p:sp>
          <p:nvSpPr>
            <p:cNvPr id="6" name="Rectangle 5"/>
            <p:cNvSpPr/>
            <p:nvPr/>
          </p:nvSpPr>
          <p:spPr>
            <a:xfrm>
              <a:off x="3124200" y="4038600"/>
              <a:ext cx="6196841" cy="239553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200" y="4038600"/>
              <a:ext cx="6196841" cy="2395538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5" t="5656" r="49608" b="61818"/>
          <a:stretch/>
        </p:blipFill>
        <p:spPr>
          <a:xfrm>
            <a:off x="6172200" y="4106228"/>
            <a:ext cx="2182090" cy="2230583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333500" y="6063866"/>
            <a:ext cx="3048000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Optical Cavity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739245" y="6299795"/>
            <a:ext cx="3048000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Cavity Resonance</a:t>
            </a:r>
            <a:endParaRPr lang="en-US" sz="24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88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55"/>
            <a:ext cx="8229600" cy="79359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Frequency Stabilization Applications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002280" y="792212"/>
            <a:ext cx="6141719" cy="27771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b="1" dirty="0" smtClean="0"/>
              <a:t>Atomic clocks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Metrology of optical surfaces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Improved spectroscopy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Global positioning (GPS) technology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Gravitational redshift measurement over 1 meter</a:t>
            </a:r>
          </a:p>
          <a:p>
            <a:pPr lvl="1">
              <a:spcBef>
                <a:spcPts val="0"/>
              </a:spcBef>
            </a:pPr>
            <a:endParaRPr lang="en-US" dirty="0" smtClean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3569390"/>
            <a:ext cx="5257800" cy="3429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b="1" dirty="0" smtClean="0"/>
              <a:t>Frequency combs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000" b="1" dirty="0" smtClean="0"/>
              <a:t>Link across frequencies</a:t>
            </a:r>
            <a:r>
              <a:rPr lang="en-US" b="1" dirty="0" smtClean="0"/>
              <a:t> 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Connects atomic clocks based on different species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Optical frequency comparison to microwave standards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Study changes in fundamental constants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617077" y="6324600"/>
            <a:ext cx="3048000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Frequency Comb</a:t>
            </a:r>
            <a:endParaRPr lang="en-US" sz="2400" dirty="0">
              <a:solidFill>
                <a:srgbClr val="0033CC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24246" y="807452"/>
            <a:ext cx="2778034" cy="2880897"/>
            <a:chOff x="224246" y="807452"/>
            <a:chExt cx="2778034" cy="2880897"/>
          </a:xfrm>
        </p:grpSpPr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80" y="807452"/>
              <a:ext cx="2743200" cy="2743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Content Placeholder 2"/>
            <p:cNvSpPr txBox="1">
              <a:spLocks/>
            </p:cNvSpPr>
            <p:nvPr/>
          </p:nvSpPr>
          <p:spPr>
            <a:xfrm>
              <a:off x="224246" y="2819400"/>
              <a:ext cx="1691640" cy="86894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US" sz="2400" dirty="0" err="1" smtClean="0">
                  <a:solidFill>
                    <a:schemeClr val="bg1"/>
                  </a:solidFill>
                </a:rPr>
                <a:t>Sr</a:t>
              </a:r>
              <a:r>
                <a:rPr lang="en-US" sz="2400" dirty="0" smtClean="0">
                  <a:solidFill>
                    <a:schemeClr val="bg1"/>
                  </a:solidFill>
                </a:rPr>
                <a:t> Atomic Clock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876" y="3429000"/>
            <a:ext cx="4224123" cy="2782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284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2806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Cavity </a:t>
            </a:r>
            <a:r>
              <a:rPr lang="en-US" dirty="0" err="1" smtClean="0"/>
              <a:t>Optomechanics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8847212"/>
              </p:ext>
            </p:extLst>
          </p:nvPr>
        </p:nvGraphicFramePr>
        <p:xfrm>
          <a:off x="152399" y="4419600"/>
          <a:ext cx="3544552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7" name="CorelDRAW" r:id="rId3" imgW="7791113" imgH="4525192" progId="CorelDRAW.Graphic.12">
                  <p:embed/>
                </p:oleObj>
              </mc:Choice>
              <mc:Fallback>
                <p:oleObj name="CorelDRAW" r:id="rId3" imgW="7791113" imgH="4525192" progId="CorelDRAW.Graphic.12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399" y="4419600"/>
                        <a:ext cx="3544552" cy="205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>
          <a:xfrm>
            <a:off x="30480" y="1095102"/>
            <a:ext cx="5791200" cy="3324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Measure motion of small, but macroscopic objects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Nano to </a:t>
            </a:r>
            <a:r>
              <a:rPr lang="en-US" dirty="0" err="1" smtClean="0"/>
              <a:t>milli</a:t>
            </a:r>
            <a:r>
              <a:rPr lang="en-US" dirty="0" smtClean="0"/>
              <a:t> grams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Some samples made by etching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Only coatings, no substrates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Coating properties crucial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Often cryogenic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799" y="1301931"/>
            <a:ext cx="3241729" cy="2431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733800" y="4343400"/>
            <a:ext cx="5486400" cy="2667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Light acts as spring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Radiation pressure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Exchange energy between mirrors and light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Doppler shift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181600" y="3758605"/>
            <a:ext cx="3962400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Mini-mirror in Suspension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52400" y="6425605"/>
            <a:ext cx="3581400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Micron Scale Oscillator</a:t>
            </a:r>
            <a:endParaRPr lang="en-US" sz="24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11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554" y="-28303"/>
            <a:ext cx="8229600" cy="1143000"/>
          </a:xfrm>
        </p:spPr>
        <p:txBody>
          <a:bodyPr/>
          <a:lstStyle/>
          <a:p>
            <a:r>
              <a:rPr lang="en-US" dirty="0" smtClean="0"/>
              <a:t>Cavity </a:t>
            </a:r>
            <a:r>
              <a:rPr lang="en-US" dirty="0" err="1" smtClean="0"/>
              <a:t>Optomechanics</a:t>
            </a:r>
            <a:r>
              <a:rPr lang="en-US" dirty="0" smtClean="0"/>
              <a:t> Experiments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46202"/>
            <a:ext cx="405765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232954" y="838200"/>
            <a:ext cx="8686800" cy="2971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Single electron spin detection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Quantum information theory (</a:t>
            </a:r>
            <a:r>
              <a:rPr lang="en-US" dirty="0" err="1" smtClean="0"/>
              <a:t>Qubits</a:t>
            </a:r>
            <a:r>
              <a:rPr lang="en-US" dirty="0" smtClean="0"/>
              <a:t>)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Quantum limits of force, mass, and position</a:t>
            </a:r>
          </a:p>
          <a:p>
            <a:pPr>
              <a:spcBef>
                <a:spcPts val="0"/>
              </a:spcBef>
            </a:pPr>
            <a:r>
              <a:rPr lang="en-US" dirty="0"/>
              <a:t>Quantum mechanical behavior of large objects</a:t>
            </a:r>
          </a:p>
          <a:p>
            <a:pPr lvl="1">
              <a:spcBef>
                <a:spcPts val="0"/>
              </a:spcBef>
            </a:pPr>
            <a:r>
              <a:rPr lang="en-US" dirty="0"/>
              <a:t>Coupling of large resonator to single atom</a:t>
            </a:r>
          </a:p>
          <a:p>
            <a:pPr lvl="1">
              <a:spcBef>
                <a:spcPts val="0"/>
              </a:spcBef>
            </a:pPr>
            <a:r>
              <a:rPr lang="en-US" dirty="0"/>
              <a:t>Schrödinger’s cat experiments</a:t>
            </a:r>
          </a:p>
          <a:p>
            <a:pPr>
              <a:spcBef>
                <a:spcPts val="0"/>
              </a:spcBef>
            </a:pPr>
            <a:endParaRPr lang="en-US" dirty="0" smtClean="0"/>
          </a:p>
          <a:p>
            <a:pPr>
              <a:spcBef>
                <a:spcPts val="0"/>
              </a:spcBef>
            </a:pPr>
            <a:endParaRPr lang="en-US" dirty="0" smtClean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051118" y="3949336"/>
            <a:ext cx="5092881" cy="312202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b="1" dirty="0" smtClean="0"/>
              <a:t>Schrödinger’s Cat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Radioactive decay breaks poison bottle or not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Macroscopic state depends of quantum event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Just thought experiment until recently</a:t>
            </a:r>
          </a:p>
          <a:p>
            <a:pPr lvl="1">
              <a:spcBef>
                <a:spcPts val="0"/>
              </a:spcBef>
            </a:pPr>
            <a:endParaRPr lang="en-US" dirty="0" smtClean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4364" y="6489402"/>
            <a:ext cx="3962400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Schrödinger’s Cat Experiment</a:t>
            </a:r>
            <a:endParaRPr lang="en-US" sz="24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55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2050"/>
            <a:ext cx="8229600" cy="1143000"/>
          </a:xfrm>
        </p:spPr>
        <p:txBody>
          <a:bodyPr/>
          <a:lstStyle/>
          <a:p>
            <a:r>
              <a:rPr lang="en-US" dirty="0" smtClean="0"/>
              <a:t>Cavity QED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1" y="4402346"/>
            <a:ext cx="3629297" cy="2422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3957683" y="1066800"/>
            <a:ext cx="5257799" cy="38041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/>
              <a:t>S</a:t>
            </a:r>
            <a:r>
              <a:rPr lang="en-US" dirty="0" smtClean="0"/>
              <a:t>ingle atom (ion) in cavity</a:t>
            </a:r>
          </a:p>
          <a:p>
            <a:pPr lvl="1">
              <a:spcBef>
                <a:spcPts val="0"/>
              </a:spcBef>
            </a:pPr>
            <a:r>
              <a:rPr lang="en-US" dirty="0"/>
              <a:t>A</a:t>
            </a:r>
            <a:r>
              <a:rPr lang="en-US" dirty="0" smtClean="0"/>
              <a:t>lso quantum dot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Bose Einstein condensate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Secondary beam traps atom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Thermal </a:t>
            </a:r>
            <a:r>
              <a:rPr lang="en-US" dirty="0"/>
              <a:t>noise can influence </a:t>
            </a:r>
            <a:r>
              <a:rPr lang="en-US" dirty="0" smtClean="0"/>
              <a:t>trapping</a:t>
            </a:r>
            <a:endParaRPr lang="en-US" dirty="0"/>
          </a:p>
          <a:p>
            <a:pPr>
              <a:spcBef>
                <a:spcPts val="0"/>
              </a:spcBef>
            </a:pPr>
            <a:endParaRPr lang="en-US" sz="2400" dirty="0" smtClean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" y="4002216"/>
            <a:ext cx="5181600" cy="282312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/>
              <a:t>Coating scatter very </a:t>
            </a:r>
            <a:r>
              <a:rPr lang="en-US" dirty="0" smtClean="0"/>
              <a:t>low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Chance of interaction with atom &gt;&gt; chance of scatter </a:t>
            </a:r>
            <a:endParaRPr lang="en-US" dirty="0"/>
          </a:p>
          <a:p>
            <a:pPr>
              <a:spcBef>
                <a:spcPts val="0"/>
              </a:spcBef>
            </a:pPr>
            <a:r>
              <a:rPr lang="en-US" dirty="0" smtClean="0"/>
              <a:t>Can use optical fibers to define cavity 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Generate </a:t>
            </a:r>
            <a:r>
              <a:rPr lang="en-US" dirty="0"/>
              <a:t>single photons</a:t>
            </a:r>
          </a:p>
          <a:p>
            <a:pPr>
              <a:spcBef>
                <a:spcPts val="0"/>
              </a:spcBef>
            </a:pPr>
            <a:endParaRPr lang="en-US" dirty="0" smtClean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3975100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5015049" y="3976091"/>
            <a:ext cx="3962400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Fiber Optic Cavity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1591" y="3206750"/>
            <a:ext cx="3962400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Cavity with Single Atom</a:t>
            </a:r>
            <a:endParaRPr lang="en-US" sz="24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7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Thermal Noise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76200" y="1129147"/>
            <a:ext cx="5791200" cy="2895599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Random motion when not at 0 Kelvin</a:t>
            </a:r>
          </a:p>
          <a:p>
            <a:pPr lvl="1"/>
            <a:r>
              <a:rPr lang="en-US" dirty="0" smtClean="0"/>
              <a:t>Can also appear as random voltage, force, pressure, optical properties, etc.</a:t>
            </a:r>
          </a:p>
          <a:p>
            <a:r>
              <a:rPr lang="en-US" dirty="0"/>
              <a:t>E</a:t>
            </a:r>
            <a:r>
              <a:rPr lang="en-US" dirty="0" smtClean="0"/>
              <a:t>nergy in thermal noise increases with temperature</a:t>
            </a:r>
          </a:p>
          <a:p>
            <a:pPr lvl="1"/>
            <a:r>
              <a:rPr lang="en-US" dirty="0" smtClean="0"/>
              <a:t>Cooling is a way, but not the only way, to reduce these thermal fluctuations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295400"/>
            <a:ext cx="2895600" cy="21717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971800" y="4114801"/>
            <a:ext cx="6400800" cy="274319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These random motions set a lower limit on measuring signals</a:t>
            </a:r>
          </a:p>
          <a:p>
            <a:pPr lvl="1"/>
            <a:r>
              <a:rPr lang="en-US" dirty="0" smtClean="0"/>
              <a:t>This is the “noise” part of thermal noise</a:t>
            </a:r>
          </a:p>
          <a:p>
            <a:r>
              <a:rPr lang="en-US" dirty="0" smtClean="0"/>
              <a:t>Not random fluctuations in temperature</a:t>
            </a:r>
          </a:p>
          <a:p>
            <a:pPr lvl="1"/>
            <a:r>
              <a:rPr lang="en-US" dirty="0" smtClean="0"/>
              <a:t>Although these can play a role in thermal noise (thermo-optic, </a:t>
            </a:r>
            <a:r>
              <a:rPr lang="en-US" dirty="0" err="1" smtClean="0"/>
              <a:t>thermoelastic</a:t>
            </a:r>
            <a:r>
              <a:rPr lang="en-US" dirty="0" smtClean="0"/>
              <a:t>, etc.)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157870"/>
            <a:ext cx="2447925" cy="2128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5860869" y="3467100"/>
            <a:ext cx="3048000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Thermal Energy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0962" y="6286500"/>
            <a:ext cx="3048000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Cooling</a:t>
            </a:r>
            <a:endParaRPr lang="en-US" sz="24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21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Cavity QED Applications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52400" y="1143000"/>
            <a:ext cx="5029200" cy="2552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Study fundamental quantum systems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Interaction of light and matter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Single atom lasers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306388" y="3886200"/>
            <a:ext cx="4872446" cy="3162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Measure entanglement between different atoms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Secure quantum cryptography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Quantum computation</a:t>
            </a:r>
          </a:p>
          <a:p>
            <a:pPr>
              <a:spcBef>
                <a:spcPts val="0"/>
              </a:spcBef>
            </a:pPr>
            <a:r>
              <a:rPr lang="en-US" dirty="0"/>
              <a:t>Q</a:t>
            </a:r>
            <a:r>
              <a:rPr lang="en-US" dirty="0" smtClean="0"/>
              <a:t>uantum networks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330" y="1475013"/>
            <a:ext cx="2402478" cy="2402478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4306388" y="1042618"/>
            <a:ext cx="4609011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Single Atom Loaded Into Cavity</a:t>
            </a:r>
            <a:endParaRPr lang="en-US" sz="2400" dirty="0">
              <a:solidFill>
                <a:srgbClr val="0033CC"/>
              </a:solidFill>
            </a:endParaRP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10940"/>
            <a:ext cx="3413539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-150223" y="6380700"/>
            <a:ext cx="4609011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Quantum Computer</a:t>
            </a:r>
            <a:endParaRPr lang="en-US" sz="24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64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Reducing Coating Thermal Noise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838201" y="1295400"/>
            <a:ext cx="8001000" cy="556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Reducing temperature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Directly lowers T in thermal noise equation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Material properties (</a:t>
            </a:r>
            <a:r>
              <a:rPr lang="en-US" dirty="0" smtClean="0">
                <a:latin typeface="Symbol" pitchFamily="18" charset="2"/>
              </a:rPr>
              <a:t>f</a:t>
            </a:r>
            <a:r>
              <a:rPr lang="en-US" dirty="0" smtClean="0"/>
              <a:t>, Y, etc.) can also change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Beam shaping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Effectively increase beam size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Can cause difficulty with interferometry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Coating free mirrors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Eliminate need for coatings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Hard to get high reflectivity</a:t>
            </a:r>
          </a:p>
          <a:p>
            <a:pPr>
              <a:spcBef>
                <a:spcPts val="0"/>
              </a:spcBef>
            </a:pPr>
            <a:r>
              <a:rPr lang="en-US" dirty="0" err="1" smtClean="0"/>
              <a:t>Khalili</a:t>
            </a:r>
            <a:r>
              <a:rPr lang="en-US" dirty="0" smtClean="0"/>
              <a:t> cavities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Get lower thickness coatings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Need extra mirrors</a:t>
            </a:r>
          </a:p>
        </p:txBody>
      </p:sp>
    </p:spTree>
    <p:extLst>
      <p:ext uri="{BB962C8B-B14F-4D97-AF65-F5344CB8AC3E}">
        <p14:creationId xmlns:p14="http://schemas.microsoft.com/office/powerpoint/2010/main" val="367390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55"/>
            <a:ext cx="8229600" cy="1143000"/>
          </a:xfrm>
        </p:spPr>
        <p:txBody>
          <a:bodyPr/>
          <a:lstStyle/>
          <a:p>
            <a:r>
              <a:rPr lang="en-US" dirty="0" smtClean="0"/>
              <a:t>Cryogenics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21673" y="2975230"/>
            <a:ext cx="5569527" cy="373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b="1" dirty="0" smtClean="0"/>
              <a:t>Engineering challenges</a:t>
            </a:r>
          </a:p>
          <a:p>
            <a:pPr>
              <a:spcBef>
                <a:spcPts val="0"/>
              </a:spcBef>
            </a:pPr>
            <a:r>
              <a:rPr lang="en-US" dirty="0"/>
              <a:t>H</a:t>
            </a:r>
            <a:r>
              <a:rPr lang="en-US" dirty="0" smtClean="0"/>
              <a:t>igh thermal conductivity materials to get heat out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High light power can add heat to optics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Refrigerators can cause vibration and other noise</a:t>
            </a:r>
          </a:p>
        </p:txBody>
      </p:sp>
      <p:pic>
        <p:nvPicPr>
          <p:cNvPr id="5" name="Picture 4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0" y="3131110"/>
            <a:ext cx="2432802" cy="3018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5902701" y="6209407"/>
            <a:ext cx="3048000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Cooled Mirror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35526" y="990600"/>
            <a:ext cx="8686799" cy="2362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Reduction in </a:t>
            </a:r>
            <a:r>
              <a:rPr lang="en-US" i="1" dirty="0" smtClean="0"/>
              <a:t>T</a:t>
            </a:r>
            <a:r>
              <a:rPr lang="en-US" dirty="0" smtClean="0"/>
              <a:t> directly lowers thermal noise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Need to study materials at low temperatures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Properties can improve,  worsen, or stay same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New materials may become possible</a:t>
            </a:r>
          </a:p>
        </p:txBody>
      </p:sp>
    </p:spTree>
    <p:extLst>
      <p:ext uri="{BB962C8B-B14F-4D97-AF65-F5344CB8AC3E}">
        <p14:creationId xmlns:p14="http://schemas.microsoft.com/office/powerpoint/2010/main" val="219588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55"/>
            <a:ext cx="8229600" cy="1143000"/>
          </a:xfrm>
        </p:spPr>
        <p:txBody>
          <a:bodyPr/>
          <a:lstStyle/>
          <a:p>
            <a:r>
              <a:rPr lang="en-US" dirty="0" smtClean="0"/>
              <a:t>Cryogenics and Materials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978" y="1259073"/>
            <a:ext cx="3407723" cy="2606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10" y="3886200"/>
            <a:ext cx="3504628" cy="2629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177" y="1055167"/>
            <a:ext cx="5569527" cy="2983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Material </a:t>
            </a:r>
            <a:r>
              <a:rPr lang="en-US" dirty="0" smtClean="0">
                <a:latin typeface="Symbol" pitchFamily="18" charset="2"/>
              </a:rPr>
              <a:t>f</a:t>
            </a:r>
            <a:r>
              <a:rPr lang="en-US" dirty="0" smtClean="0"/>
              <a:t>’s change with T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Often have loss peaks</a:t>
            </a:r>
          </a:p>
          <a:p>
            <a:pPr lvl="1">
              <a:spcBef>
                <a:spcPts val="0"/>
              </a:spcBef>
            </a:pPr>
            <a:r>
              <a:rPr lang="en-US" dirty="0" err="1" smtClean="0"/>
              <a:t>Tantala</a:t>
            </a:r>
            <a:r>
              <a:rPr lang="en-US" dirty="0" smtClean="0"/>
              <a:t>, </a:t>
            </a:r>
            <a:r>
              <a:rPr lang="en-US" dirty="0" err="1" smtClean="0"/>
              <a:t>titania-tantala</a:t>
            </a:r>
            <a:r>
              <a:rPr lang="en-US" dirty="0" smtClean="0"/>
              <a:t>, silica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Help understand source of mechanical loss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Very low T,  </a:t>
            </a:r>
            <a:r>
              <a:rPr lang="en-US" dirty="0" smtClean="0">
                <a:latin typeface="Symbol" pitchFamily="18" charset="2"/>
              </a:rPr>
              <a:t>f</a:t>
            </a:r>
            <a:r>
              <a:rPr lang="en-US" dirty="0" smtClean="0"/>
              <a:t>’s become low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943838" y="3886200"/>
            <a:ext cx="5279129" cy="2983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Many loss peaks different with annealing/doping</a:t>
            </a:r>
          </a:p>
          <a:p>
            <a:pPr>
              <a:spcBef>
                <a:spcPts val="0"/>
              </a:spcBef>
            </a:pPr>
            <a:r>
              <a:rPr lang="en-US" dirty="0" err="1" smtClean="0"/>
              <a:t>Hafnia</a:t>
            </a:r>
            <a:r>
              <a:rPr lang="en-US" dirty="0" smtClean="0"/>
              <a:t> (HfO</a:t>
            </a:r>
            <a:r>
              <a:rPr lang="en-US" baseline="-25000" dirty="0" smtClean="0"/>
              <a:t>2</a:t>
            </a:r>
            <a:r>
              <a:rPr lang="en-US" dirty="0" smtClean="0"/>
              <a:t>) poor at room temperature but continually improves with low T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410200" y="834615"/>
            <a:ext cx="3540501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Loss Peaks in Ta and Ti-Ta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39210" y="6515431"/>
            <a:ext cx="3504628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err="1" smtClean="0">
                <a:solidFill>
                  <a:srgbClr val="0033CC"/>
                </a:solidFill>
              </a:rPr>
              <a:t>Hafnia</a:t>
            </a:r>
            <a:r>
              <a:rPr lang="en-US" sz="2400" dirty="0" smtClean="0">
                <a:solidFill>
                  <a:srgbClr val="0033CC"/>
                </a:solidFill>
              </a:rPr>
              <a:t> Mechanical Loss</a:t>
            </a:r>
            <a:endParaRPr lang="en-US" sz="24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93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54"/>
            <a:ext cx="8229600" cy="1143000"/>
          </a:xfrm>
        </p:spPr>
        <p:txBody>
          <a:bodyPr/>
          <a:lstStyle/>
          <a:p>
            <a:r>
              <a:rPr lang="en-US" dirty="0" smtClean="0"/>
              <a:t>Beam Shaping</a:t>
            </a:r>
            <a:endParaRPr lang="en-US" dirty="0"/>
          </a:p>
        </p:txBody>
      </p:sp>
      <p:pic>
        <p:nvPicPr>
          <p:cNvPr id="3" name="Picture 2" descr="transmittedLG33-20110420.png"/>
          <p:cNvPicPr>
            <a:picLocks noChangeAspect="1"/>
          </p:cNvPicPr>
          <p:nvPr/>
        </p:nvPicPr>
        <p:blipFill>
          <a:blip r:embed="rId2"/>
          <a:srcRect l="30811" t="12932" r="10270" b="15518"/>
          <a:stretch>
            <a:fillRect/>
          </a:stretch>
        </p:blipFill>
        <p:spPr>
          <a:xfrm>
            <a:off x="6172200" y="4278018"/>
            <a:ext cx="2298171" cy="2216603"/>
          </a:xfrm>
          <a:prstGeom prst="rect">
            <a:avLst/>
          </a:prstGeom>
        </p:spPr>
      </p:pic>
      <p:pic>
        <p:nvPicPr>
          <p:cNvPr id="6" name="Picture 5" descr="optimisedbeam_intensit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30" y="1295400"/>
            <a:ext cx="3561806" cy="22276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692236" y="1055167"/>
            <a:ext cx="5569527" cy="3669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/>
              <a:t>A</a:t>
            </a:r>
            <a:r>
              <a:rPr lang="en-US" dirty="0" smtClean="0"/>
              <a:t>veraging across mirror gives lower thermal noise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Effectively increasing </a:t>
            </a:r>
            <a:r>
              <a:rPr lang="en-US" i="1" dirty="0" smtClean="0"/>
              <a:t>w</a:t>
            </a:r>
            <a:r>
              <a:rPr lang="en-US" dirty="0" smtClean="0"/>
              <a:t> value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Brings up optical problems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Optical loss at edge of mirror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Cavity stability at high power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28253" y="4037852"/>
            <a:ext cx="5891547" cy="29725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Many experimental attempts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Mesa beams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Requires special shaped mirror</a:t>
            </a:r>
          </a:p>
          <a:p>
            <a:pPr>
              <a:spcBef>
                <a:spcPts val="0"/>
              </a:spcBef>
            </a:pPr>
            <a:r>
              <a:rPr lang="en-US" dirty="0" err="1" smtClean="0"/>
              <a:t>Laguerre</a:t>
            </a:r>
            <a:r>
              <a:rPr lang="en-US" dirty="0" smtClean="0"/>
              <a:t> Gauss beams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Use spherical mirrors</a:t>
            </a:r>
          </a:p>
          <a:p>
            <a:pPr lvl="1">
              <a:spcBef>
                <a:spcPts val="0"/>
              </a:spcBef>
            </a:pPr>
            <a:r>
              <a:rPr lang="en-US" smtClean="0"/>
              <a:t>Plans for use </a:t>
            </a:r>
            <a:r>
              <a:rPr lang="en-US" dirty="0" smtClean="0"/>
              <a:t>in prototype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51735" y="833207"/>
            <a:ext cx="3540501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Different Shaped Beams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603499" y="6425605"/>
            <a:ext cx="3540501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err="1" smtClean="0">
                <a:solidFill>
                  <a:srgbClr val="0033CC"/>
                </a:solidFill>
              </a:rPr>
              <a:t>Laguerre</a:t>
            </a:r>
            <a:r>
              <a:rPr lang="en-US" sz="2400" dirty="0" smtClean="0">
                <a:solidFill>
                  <a:srgbClr val="0033CC"/>
                </a:solidFill>
              </a:rPr>
              <a:t> Gauss 3,3 Mode</a:t>
            </a:r>
            <a:endParaRPr lang="en-US" sz="24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55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Coating Free Mirrors</a:t>
            </a:r>
            <a:endParaRPr lang="en-US" dirty="0"/>
          </a:p>
        </p:txBody>
      </p:sp>
      <p:pic>
        <p:nvPicPr>
          <p:cNvPr id="3" name="Picture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31" y="1524000"/>
            <a:ext cx="3124200" cy="154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357" y="4705350"/>
            <a:ext cx="236220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955869" y="1219200"/>
            <a:ext cx="5225538" cy="3486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Can use total internal reflection effect for mirror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Need an anti-reflective coating on face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Much thinner than reflective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Beam travels inside mirror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Scatter, absorption concerns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28601" y="3382736"/>
            <a:ext cx="3962399" cy="13226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Mostly theory and modeling work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59081" y="4419600"/>
            <a:ext cx="5755276" cy="2438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Concerns with level of reflectivity achievable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Experiment using Brewster angle mirror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39633" y="1113900"/>
            <a:ext cx="3048000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Coating Free Mirrors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671457" y="6425605"/>
            <a:ext cx="3048000" cy="43239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Brewster’s Angle Reflector</a:t>
            </a:r>
            <a:endParaRPr lang="en-US" sz="24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22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Khalili</a:t>
            </a:r>
            <a:r>
              <a:rPr lang="en-US" dirty="0" smtClean="0"/>
              <a:t> Cavities</a:t>
            </a:r>
            <a:endParaRPr lang="en-US" dirty="0"/>
          </a:p>
        </p:txBody>
      </p:sp>
      <p:pic>
        <p:nvPicPr>
          <p:cNvPr id="3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420176"/>
            <a:ext cx="4648200" cy="133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10886" y="1335314"/>
            <a:ext cx="4637314" cy="3486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Make one mirror of cavity itself a cavity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Thick coating (EETM) sensed by less light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Thin coating (IETM) sensed by more light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267200" y="3238500"/>
            <a:ext cx="4876800" cy="3467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Planned for use in prototype interferometer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Added complexity due to additional mirror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Hope to study quantum noise and squeezed light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8200"/>
            <a:ext cx="4038600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5143500" y="2862191"/>
            <a:ext cx="3048000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err="1" smtClean="0">
                <a:solidFill>
                  <a:srgbClr val="0033CC"/>
                </a:solidFill>
              </a:rPr>
              <a:t>Khalili</a:t>
            </a:r>
            <a:r>
              <a:rPr lang="en-US" sz="2400" dirty="0" smtClean="0">
                <a:solidFill>
                  <a:srgbClr val="0033CC"/>
                </a:solidFill>
              </a:rPr>
              <a:t> Cavity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52400" y="6475316"/>
            <a:ext cx="3886200" cy="43239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10 m Interferometer Prototype</a:t>
            </a:r>
            <a:endParaRPr lang="en-US" sz="24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0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and Conclusion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0" r="14667"/>
          <a:stretch/>
        </p:blipFill>
        <p:spPr bwMode="auto">
          <a:xfrm>
            <a:off x="6869480" y="3285468"/>
            <a:ext cx="2237509" cy="318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10885" y="1335314"/>
            <a:ext cx="8932223" cy="23222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Coating properties limitation on many precision optical measurements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Coating thermal noise limiting noise source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4710" y="2895600"/>
            <a:ext cx="685477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Cutting edge physics and astronomy 	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Gravitational waves, atomic clocks, Schrödinger’s cat, quantum computing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Many ways to improve thermal noise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Cryogenics one option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Much research needed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Book from Cambridge University Press January 2012</a:t>
            </a:r>
          </a:p>
        </p:txBody>
      </p:sp>
    </p:spTree>
    <p:extLst>
      <p:ext uri="{BB962C8B-B14F-4D97-AF65-F5344CB8AC3E}">
        <p14:creationId xmlns:p14="http://schemas.microsoft.com/office/powerpoint/2010/main" val="163686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5" descr="OIBchip1_070322_rm10t60_200x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447800"/>
            <a:ext cx="3352800" cy="373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523785"/>
            <a:ext cx="3810000" cy="226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752600"/>
            <a:ext cx="3492593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http://science.nasa.gov/media/medialibrary/2004/01/20/23jan_entangled_resources/entangled_s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21430"/>
            <a:ext cx="3654178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85851"/>
            <a:ext cx="2819400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812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Processes Limited by Thermal Noise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352800" y="4038600"/>
            <a:ext cx="5715000" cy="205739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Human hearing – pressure noise</a:t>
            </a:r>
          </a:p>
          <a:p>
            <a:r>
              <a:rPr lang="en-US" dirty="0" smtClean="0"/>
              <a:t>Atomic force microscopes</a:t>
            </a:r>
          </a:p>
          <a:p>
            <a:r>
              <a:rPr lang="en-US" dirty="0" smtClean="0"/>
              <a:t>Precision measurement with interferometry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733800"/>
            <a:ext cx="26670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52400" y="1371600"/>
            <a:ext cx="5715000" cy="1904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Electronics – Johnson Noise</a:t>
            </a:r>
          </a:p>
          <a:p>
            <a:pPr lvl="1"/>
            <a:r>
              <a:rPr lang="en-US" dirty="0" smtClean="0"/>
              <a:t>Possible end to Moore’s Law</a:t>
            </a:r>
          </a:p>
          <a:p>
            <a:pPr lvl="1"/>
            <a:r>
              <a:rPr lang="en-US" dirty="0" smtClean="0"/>
              <a:t>Can be used as source of signal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371600"/>
            <a:ext cx="289560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5791200" y="3543300"/>
            <a:ext cx="3048000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Moore’s Law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42900" y="6400800"/>
            <a:ext cx="3048000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Hearing</a:t>
            </a:r>
            <a:endParaRPr lang="en-US" sz="24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40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855" y="152400"/>
            <a:ext cx="8229600" cy="1143000"/>
          </a:xfrm>
        </p:spPr>
        <p:txBody>
          <a:bodyPr/>
          <a:lstStyle/>
          <a:p>
            <a:r>
              <a:rPr lang="en-US" dirty="0" smtClean="0"/>
              <a:t>Brief History of Thermal Noise: 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6200" y="1211580"/>
            <a:ext cx="6477000" cy="220980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b="1" dirty="0" smtClean="0"/>
              <a:t>Robert Brown: Botanist (1827)</a:t>
            </a:r>
          </a:p>
          <a:p>
            <a:r>
              <a:rPr lang="en-US" dirty="0" smtClean="0"/>
              <a:t>Microscope pioneer</a:t>
            </a:r>
          </a:p>
          <a:p>
            <a:r>
              <a:rPr lang="en-US" dirty="0" smtClean="0"/>
              <a:t>Observed pollen moving in water</a:t>
            </a:r>
          </a:p>
          <a:p>
            <a:r>
              <a:rPr lang="en-US" dirty="0" smtClean="0"/>
              <a:t>Saw dust from Sphinx moving as well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209800" y="3810000"/>
            <a:ext cx="6722318" cy="2362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/>
              <a:t>Albert Einstein: Physicist (1905)</a:t>
            </a:r>
          </a:p>
          <a:p>
            <a:r>
              <a:rPr lang="en-US" dirty="0" smtClean="0"/>
              <a:t>Mathematics of Brownian motion</a:t>
            </a:r>
          </a:p>
          <a:p>
            <a:r>
              <a:rPr lang="en-US" dirty="0" smtClean="0"/>
              <a:t>Linked motion to fluid viscosity</a:t>
            </a:r>
          </a:p>
          <a:p>
            <a:r>
              <a:rPr lang="en-US" dirty="0" smtClean="0"/>
              <a:t>Most cited of Einstein’s papers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6927"/>
            <a:ext cx="1571625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Brownian moti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48400" y="1200150"/>
            <a:ext cx="2895600" cy="200025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172200" y="3200400"/>
            <a:ext cx="3048000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Brownian Motion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28600" y="6331527"/>
            <a:ext cx="1828800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Einstein</a:t>
            </a:r>
            <a:endParaRPr lang="en-US" sz="24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45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Coatings in Precision Measurement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1"/>
            <a:ext cx="5105400" cy="3200400"/>
          </a:xfrm>
        </p:spPr>
        <p:txBody>
          <a:bodyPr>
            <a:normAutofit/>
          </a:bodyPr>
          <a:lstStyle/>
          <a:p>
            <a:r>
              <a:rPr lang="en-US" dirty="0" smtClean="0"/>
              <a:t>More light for more signal</a:t>
            </a:r>
          </a:p>
          <a:p>
            <a:pPr lvl="1"/>
            <a:r>
              <a:rPr lang="en-US" sz="2400" dirty="0" smtClean="0"/>
              <a:t>Higher reflectivity</a:t>
            </a:r>
          </a:p>
          <a:p>
            <a:pPr lvl="1"/>
            <a:r>
              <a:rPr lang="en-US" sz="2400" dirty="0" smtClean="0"/>
              <a:t>Low scatter</a:t>
            </a:r>
          </a:p>
          <a:p>
            <a:r>
              <a:rPr lang="en-US" dirty="0" smtClean="0"/>
              <a:t>Quantum squeezing</a:t>
            </a:r>
          </a:p>
          <a:p>
            <a:pPr lvl="1"/>
            <a:r>
              <a:rPr lang="en-US" sz="2400" dirty="0" smtClean="0"/>
              <a:t>Lowers quantum noise</a:t>
            </a:r>
          </a:p>
          <a:p>
            <a:pPr lvl="1"/>
            <a:r>
              <a:rPr lang="en-US" sz="2400" dirty="0" smtClean="0"/>
              <a:t>Limited by coating optical loss</a:t>
            </a:r>
          </a:p>
          <a:p>
            <a:pPr lvl="1"/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038600" y="4343400"/>
            <a:ext cx="4876800" cy="25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Heating issues</a:t>
            </a:r>
          </a:p>
          <a:p>
            <a:pPr lvl="1"/>
            <a:r>
              <a:rPr lang="en-US" sz="2400" dirty="0" smtClean="0"/>
              <a:t>Absorption turns light to heat</a:t>
            </a:r>
          </a:p>
          <a:p>
            <a:pPr lvl="1"/>
            <a:r>
              <a:rPr lang="en-US" sz="2400" dirty="0" smtClean="0"/>
              <a:t>Heat can deform mirrors</a:t>
            </a:r>
          </a:p>
          <a:p>
            <a:pPr lvl="1"/>
            <a:r>
              <a:rPr lang="en-US" sz="2400" dirty="0" smtClean="0"/>
              <a:t>Extreme heat causes damage</a:t>
            </a:r>
          </a:p>
          <a:p>
            <a:r>
              <a:rPr lang="en-US" dirty="0" smtClean="0"/>
              <a:t>Thermal noise</a:t>
            </a:r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618" y="1752600"/>
            <a:ext cx="3295650" cy="2484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660703"/>
            <a:ext cx="1981200" cy="2051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5465618" y="1320205"/>
            <a:ext cx="3048000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Squeezed Light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4696748"/>
            <a:ext cx="2057400" cy="19326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Thermal Deformation of Light in Heated Optic</a:t>
            </a:r>
            <a:endParaRPr lang="en-US" sz="24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74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Measurements of Coating </a:t>
            </a:r>
            <a:r>
              <a:rPr lang="en-US" dirty="0" smtClean="0">
                <a:latin typeface="Symbol" pitchFamily="18" charset="2"/>
              </a:rPr>
              <a:t>f</a:t>
            </a:r>
            <a:endParaRPr lang="en-US" dirty="0">
              <a:latin typeface="Symbol" pitchFamily="18" charset="2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958177"/>
              </p:ext>
            </p:extLst>
          </p:nvPr>
        </p:nvGraphicFramePr>
        <p:xfrm>
          <a:off x="381000" y="1676400"/>
          <a:ext cx="3079750" cy="38067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" name="CorelDRAW" r:id="rId3" imgW="3756220" imgH="4642810" progId="CorelDRAW.Graphic.12">
                  <p:embed/>
                </p:oleObj>
              </mc:Choice>
              <mc:Fallback>
                <p:oleObj name="CorelDRAW" r:id="rId3" imgW="3756220" imgH="4642810" progId="CorelDRAW.Graphic.12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676400"/>
                        <a:ext cx="3079750" cy="38067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ontent Placeholder 2"/>
          <p:cNvSpPr txBox="1">
            <a:spLocks/>
          </p:cNvSpPr>
          <p:nvPr/>
        </p:nvSpPr>
        <p:spPr>
          <a:xfrm>
            <a:off x="3565525" y="1467872"/>
            <a:ext cx="5426075" cy="3027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Mechanical loss </a:t>
            </a:r>
            <a:r>
              <a:rPr lang="en-US" dirty="0" smtClean="0">
                <a:latin typeface="Symbol" pitchFamily="18" charset="2"/>
              </a:rPr>
              <a:t>f</a:t>
            </a:r>
            <a:r>
              <a:rPr lang="en-US" dirty="0" smtClean="0"/>
              <a:t> also causes </a:t>
            </a:r>
            <a:r>
              <a:rPr lang="en-US" dirty="0" err="1" smtClean="0"/>
              <a:t>ringdown</a:t>
            </a:r>
            <a:r>
              <a:rPr lang="en-US" dirty="0" smtClean="0"/>
              <a:t> of normal modes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Test samples rings like a bell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Energy slowly leaves ringing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Can measure </a:t>
            </a:r>
            <a:r>
              <a:rPr lang="en-US" dirty="0" smtClean="0">
                <a:latin typeface="Symbol" pitchFamily="18" charset="2"/>
              </a:rPr>
              <a:t>f</a:t>
            </a:r>
            <a:r>
              <a:rPr lang="en-US" dirty="0" smtClean="0"/>
              <a:t> more easily than measuring thermal noise</a:t>
            </a:r>
            <a:endParaRPr lang="en-US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443849"/>
            <a:ext cx="4419600" cy="2294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486400" y="4516580"/>
            <a:ext cx="3124200" cy="688975"/>
          </a:xfrm>
          <a:prstGeom prst="rect">
            <a:avLst/>
          </a:prstGeom>
          <a:solidFill>
            <a:srgbClr val="FFFF99"/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1" dirty="0" smtClean="0">
                <a:solidFill>
                  <a:srgbClr val="C00000"/>
                </a:solidFill>
              </a:rPr>
              <a:t>e</a:t>
            </a:r>
            <a:r>
              <a:rPr lang="en-US" i="1" baseline="30000" dirty="0" smtClean="0">
                <a:solidFill>
                  <a:srgbClr val="C00000"/>
                </a:solidFill>
              </a:rPr>
              <a:t>-</a:t>
            </a:r>
            <a:r>
              <a:rPr lang="en-US" i="1" baseline="30000" dirty="0" smtClean="0">
                <a:solidFill>
                  <a:srgbClr val="C00000"/>
                </a:solidFill>
                <a:latin typeface="Symbol" pitchFamily="18" charset="2"/>
              </a:rPr>
              <a:t>p </a:t>
            </a:r>
            <a:r>
              <a:rPr lang="en-US" i="1" baseline="30000" dirty="0" smtClean="0">
                <a:solidFill>
                  <a:srgbClr val="C00000"/>
                </a:solidFill>
              </a:rPr>
              <a:t>f </a:t>
            </a:r>
            <a:r>
              <a:rPr lang="en-US" i="1" baseline="30000" dirty="0" err="1" smtClean="0">
                <a:solidFill>
                  <a:srgbClr val="C00000"/>
                </a:solidFill>
              </a:rPr>
              <a:t>t</a:t>
            </a:r>
            <a:r>
              <a:rPr lang="en-US" i="1" baseline="30000" dirty="0" err="1" smtClean="0">
                <a:solidFill>
                  <a:srgbClr val="C00000"/>
                </a:solidFill>
                <a:latin typeface="Symbol" pitchFamily="18" charset="2"/>
              </a:rPr>
              <a:t>f</a:t>
            </a:r>
            <a:r>
              <a:rPr lang="en-US" i="1" dirty="0" smtClean="0">
                <a:solidFill>
                  <a:srgbClr val="C00000"/>
                </a:solidFill>
              </a:rPr>
              <a:t> Sin(2 </a:t>
            </a:r>
            <a:r>
              <a:rPr lang="en-US" i="1" dirty="0" smtClean="0">
                <a:solidFill>
                  <a:srgbClr val="C00000"/>
                </a:solidFill>
                <a:latin typeface="Symbol" pitchFamily="18" charset="2"/>
              </a:rPr>
              <a:t>p</a:t>
            </a:r>
            <a:r>
              <a:rPr lang="en-US" i="1" dirty="0" smtClean="0">
                <a:solidFill>
                  <a:srgbClr val="C00000"/>
                </a:solidFill>
              </a:rPr>
              <a:t> f t)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81000" y="1251674"/>
            <a:ext cx="3048000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Q Measurement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334000" y="5943600"/>
            <a:ext cx="3048000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err="1" smtClean="0">
                <a:solidFill>
                  <a:srgbClr val="0033CC"/>
                </a:solidFill>
              </a:rPr>
              <a:t>Ringdown</a:t>
            </a:r>
            <a:endParaRPr lang="en-US" sz="24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42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5251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Direct Thermal Noise Measurements</a:t>
            </a:r>
            <a:endParaRPr lang="en-US" dirty="0"/>
          </a:p>
        </p:txBody>
      </p:sp>
      <p:pic>
        <p:nvPicPr>
          <p:cNvPr id="3" name="Picture 14" descr="tni-col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447800"/>
            <a:ext cx="5087038" cy="31242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0" y="1447800"/>
            <a:ext cx="3886200" cy="3276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800" dirty="0"/>
              <a:t>I</a:t>
            </a:r>
            <a:r>
              <a:rPr lang="en-US" sz="2800" dirty="0" smtClean="0"/>
              <a:t>nterferometer can directly measure coating thermal noise</a:t>
            </a:r>
          </a:p>
          <a:p>
            <a:pPr>
              <a:spcBef>
                <a:spcPts val="0"/>
              </a:spcBef>
            </a:pPr>
            <a:r>
              <a:rPr lang="en-US" sz="2800" dirty="0" smtClean="0"/>
              <a:t>Very difficult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Years to perfect 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Months to measure</a:t>
            </a:r>
          </a:p>
          <a:p>
            <a:pPr>
              <a:spcBef>
                <a:spcPts val="0"/>
              </a:spcBef>
            </a:pPr>
            <a:r>
              <a:rPr lang="en-US" sz="2800" dirty="0"/>
              <a:t>S</a:t>
            </a:r>
            <a:r>
              <a:rPr lang="en-US" sz="2800" dirty="0" smtClean="0"/>
              <a:t>ee </a:t>
            </a:r>
            <a:r>
              <a:rPr lang="en-US" sz="2800" i="1" dirty="0" smtClean="0"/>
              <a:t>1/f</a:t>
            </a:r>
            <a:r>
              <a:rPr lang="en-US" sz="2800" dirty="0" smtClean="0"/>
              <a:t> dependence</a:t>
            </a:r>
            <a:endParaRPr lang="en-US" sz="28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5569527" y="2133600"/>
            <a:ext cx="457200" cy="876300"/>
          </a:xfrm>
          <a:prstGeom prst="straightConnector1">
            <a:avLst/>
          </a:prstGeom>
          <a:ln w="3492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6781800" y="2724150"/>
            <a:ext cx="457200" cy="876300"/>
          </a:xfrm>
          <a:prstGeom prst="straightConnector1">
            <a:avLst/>
          </a:prstGeom>
          <a:ln w="3492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6026726" y="1885804"/>
            <a:ext cx="983674" cy="24779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i="1" dirty="0" err="1" smtClean="0">
                <a:solidFill>
                  <a:srgbClr val="C00000"/>
                </a:solidFill>
              </a:rPr>
              <a:t>Tantala</a:t>
            </a:r>
            <a:endParaRPr lang="en-US" sz="1800" i="1" dirty="0">
              <a:solidFill>
                <a:srgbClr val="C00000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026725" y="2476354"/>
            <a:ext cx="1821875" cy="24779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i="1" dirty="0" err="1" smtClean="0">
                <a:solidFill>
                  <a:srgbClr val="C00000"/>
                </a:solidFill>
              </a:rPr>
              <a:t>Titania-Tantala</a:t>
            </a:r>
            <a:endParaRPr lang="en-US" sz="1800" i="1" dirty="0">
              <a:solidFill>
                <a:srgbClr val="C00000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28599" y="4724400"/>
            <a:ext cx="8686799" cy="2133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Clear improvement from </a:t>
            </a:r>
            <a:r>
              <a:rPr lang="en-US" dirty="0" err="1" smtClean="0"/>
              <a:t>tantala</a:t>
            </a:r>
            <a:r>
              <a:rPr lang="en-US" dirty="0" smtClean="0"/>
              <a:t> to </a:t>
            </a:r>
            <a:r>
              <a:rPr lang="en-US" dirty="0" err="1" smtClean="0"/>
              <a:t>titania-tantala</a:t>
            </a:r>
            <a:endParaRPr lang="en-US" dirty="0" smtClean="0"/>
          </a:p>
          <a:p>
            <a:pPr lvl="1">
              <a:spcBef>
                <a:spcPts val="0"/>
              </a:spcBef>
            </a:pPr>
            <a:r>
              <a:rPr lang="en-US" dirty="0" smtClean="0"/>
              <a:t>Reasonable agreement with Q measurements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Seen improvement from using less </a:t>
            </a:r>
            <a:r>
              <a:rPr lang="en-US" dirty="0" err="1" smtClean="0"/>
              <a:t>tantala</a:t>
            </a:r>
            <a:endParaRPr lang="en-US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Can (and have) also study substrate thermal noise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343400" y="1047136"/>
            <a:ext cx="4419600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Coating Thermal Noise Data</a:t>
            </a:r>
            <a:endParaRPr lang="en-US" sz="24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51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09"/>
            <a:ext cx="8229600" cy="1143000"/>
          </a:xfrm>
        </p:spPr>
        <p:txBody>
          <a:bodyPr/>
          <a:lstStyle/>
          <a:p>
            <a:r>
              <a:rPr lang="en-US" dirty="0" smtClean="0"/>
              <a:t>Brief History of Thermal Noise: II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324648" y="3267075"/>
            <a:ext cx="4819351" cy="332422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b="1" dirty="0" err="1" smtClean="0"/>
              <a:t>Callen</a:t>
            </a:r>
            <a:r>
              <a:rPr lang="en-US" b="1" dirty="0" smtClean="0"/>
              <a:t>, </a:t>
            </a:r>
            <a:r>
              <a:rPr lang="en-US" b="1" dirty="0" err="1" smtClean="0"/>
              <a:t>Welton</a:t>
            </a:r>
            <a:r>
              <a:rPr lang="en-US" b="1" dirty="0" smtClean="0"/>
              <a:t>, and Greene (1950s)</a:t>
            </a:r>
          </a:p>
          <a:p>
            <a:r>
              <a:rPr lang="en-US" dirty="0" smtClean="0"/>
              <a:t>Tie everything together</a:t>
            </a:r>
          </a:p>
          <a:p>
            <a:r>
              <a:rPr lang="en-US" dirty="0" smtClean="0"/>
              <a:t>Relates random motion to energy loss</a:t>
            </a:r>
          </a:p>
          <a:p>
            <a:r>
              <a:rPr lang="en-US" dirty="0" smtClean="0"/>
              <a:t>Fluctuation-Dissipation Theorem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295400"/>
            <a:ext cx="2336522" cy="197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0" y="1328737"/>
            <a:ext cx="6705600" cy="1905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/>
              <a:t>Johnson and </a:t>
            </a:r>
            <a:r>
              <a:rPr lang="en-US" b="1" dirty="0" err="1" smtClean="0"/>
              <a:t>Nyquist</a:t>
            </a:r>
            <a:r>
              <a:rPr lang="en-US" b="1" dirty="0" smtClean="0"/>
              <a:t> (1926)</a:t>
            </a:r>
          </a:p>
          <a:p>
            <a:r>
              <a:rPr lang="en-US" dirty="0" smtClean="0"/>
              <a:t>Voltage noise around resistors</a:t>
            </a:r>
          </a:p>
          <a:p>
            <a:r>
              <a:rPr lang="en-US" dirty="0" smtClean="0"/>
              <a:t>Seemingly separate to Browns motion</a:t>
            </a:r>
            <a:endParaRPr lang="en-US" dirty="0"/>
          </a:p>
        </p:txBody>
      </p:sp>
      <p:pic>
        <p:nvPicPr>
          <p:cNvPr id="9" name="Picture 18" descr="spring_anima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81400"/>
            <a:ext cx="1254847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990600" y="4524375"/>
            <a:ext cx="20574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Rectangle 9" descr="dots"/>
          <p:cNvSpPr>
            <a:spLocks noChangeArrowheads="1"/>
          </p:cNvSpPr>
          <p:nvPr/>
        </p:nvSpPr>
        <p:spPr bwMode="auto">
          <a:xfrm>
            <a:off x="3048000" y="3724275"/>
            <a:ext cx="1219200" cy="190500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Line 17"/>
          <p:cNvSpPr>
            <a:spLocks noChangeShapeType="1"/>
          </p:cNvSpPr>
          <p:nvPr/>
        </p:nvSpPr>
        <p:spPr bwMode="auto">
          <a:xfrm>
            <a:off x="990600" y="4295775"/>
            <a:ext cx="20574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1524000" y="4676775"/>
            <a:ext cx="1447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1600" b="1" dirty="0">
                <a:latin typeface="Maiandra GD" pitchFamily="34" charset="0"/>
              </a:rPr>
              <a:t>Dissipation</a:t>
            </a:r>
          </a:p>
        </p:txBody>
      </p:sp>
      <p:sp>
        <p:nvSpPr>
          <p:cNvPr id="14" name="Rectangle 20"/>
          <p:cNvSpPr>
            <a:spLocks noChangeArrowheads="1"/>
          </p:cNvSpPr>
          <p:nvPr/>
        </p:nvSpPr>
        <p:spPr bwMode="auto">
          <a:xfrm>
            <a:off x="1676400" y="3914775"/>
            <a:ext cx="1371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1600" b="1" dirty="0" smtClean="0">
                <a:latin typeface="Maiandra GD" pitchFamily="34" charset="0"/>
              </a:rPr>
              <a:t>Fluctuation</a:t>
            </a:r>
            <a:endParaRPr lang="en-US" sz="1600" b="1" dirty="0">
              <a:latin typeface="Maiandra GD" pitchFamily="34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6553200" y="883787"/>
            <a:ext cx="2384748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Johnson Noise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152400" y="5943600"/>
            <a:ext cx="4114799" cy="43239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Fluctuation-Dissipation Theorem</a:t>
            </a:r>
            <a:endParaRPr lang="en-US" sz="24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51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/>
      <p:bldP spid="14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09"/>
            <a:ext cx="8229600" cy="1143000"/>
          </a:xfrm>
        </p:spPr>
        <p:txBody>
          <a:bodyPr/>
          <a:lstStyle/>
          <a:p>
            <a:r>
              <a:rPr lang="en-US" dirty="0" smtClean="0"/>
              <a:t>Interferometry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1"/>
            <a:ext cx="5822302" cy="3276600"/>
          </a:xfrm>
        </p:spPr>
        <p:txBody>
          <a:bodyPr/>
          <a:lstStyle/>
          <a:p>
            <a:r>
              <a:rPr lang="en-US" dirty="0" smtClean="0"/>
              <a:t>High precision measurement</a:t>
            </a:r>
          </a:p>
          <a:p>
            <a:r>
              <a:rPr lang="en-US" dirty="0" smtClean="0"/>
              <a:t>Wavelength of light yardstick</a:t>
            </a:r>
          </a:p>
          <a:p>
            <a:pPr lvl="1"/>
            <a:r>
              <a:rPr lang="en-US" sz="2400" dirty="0" smtClean="0"/>
              <a:t>Visible light 500 nm ( 5 X 10</a:t>
            </a:r>
            <a:r>
              <a:rPr lang="en-US" sz="2400" baseline="30000" dirty="0" smtClean="0"/>
              <a:t>-7</a:t>
            </a:r>
            <a:r>
              <a:rPr lang="en-US" sz="2400" dirty="0" smtClean="0"/>
              <a:t> m)</a:t>
            </a:r>
          </a:p>
          <a:p>
            <a:pPr lvl="1"/>
            <a:r>
              <a:rPr lang="en-US" sz="2400" dirty="0" smtClean="0"/>
              <a:t>Can use even shorter waves</a:t>
            </a:r>
          </a:p>
          <a:p>
            <a:r>
              <a:rPr lang="en-US" dirty="0" smtClean="0"/>
              <a:t>Uses interference 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295400"/>
            <a:ext cx="3093098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4" t="19231" r="24832" b="19231"/>
          <a:stretch>
            <a:fillRect/>
          </a:stretch>
        </p:blipFill>
        <p:spPr bwMode="auto">
          <a:xfrm>
            <a:off x="1776549" y="4572000"/>
            <a:ext cx="16764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0"/>
            <a:ext cx="1676400" cy="165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429000" y="3886200"/>
            <a:ext cx="5791200" cy="3276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</a:t>
            </a:r>
            <a:r>
              <a:rPr lang="en-US" dirty="0" smtClean="0"/>
              <a:t>easures position of reflection</a:t>
            </a:r>
          </a:p>
          <a:p>
            <a:pPr lvl="1"/>
            <a:r>
              <a:rPr lang="en-US" dirty="0" smtClean="0"/>
              <a:t>Want mirror center of mass</a:t>
            </a:r>
          </a:p>
          <a:p>
            <a:r>
              <a:rPr lang="en-US" dirty="0" smtClean="0"/>
              <a:t>Thermal noise in coatings on mirror limits sensitivity</a:t>
            </a:r>
          </a:p>
          <a:p>
            <a:pPr lvl="1"/>
            <a:r>
              <a:rPr lang="en-US" dirty="0" smtClean="0"/>
              <a:t>Other limits may exist as well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889949" y="883787"/>
            <a:ext cx="3048000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Interferometer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24690" y="6299795"/>
            <a:ext cx="3048000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Interference of Light</a:t>
            </a:r>
            <a:endParaRPr lang="en-US" sz="24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40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248" y="152400"/>
            <a:ext cx="8229600" cy="1143000"/>
          </a:xfrm>
        </p:spPr>
        <p:txBody>
          <a:bodyPr/>
          <a:lstStyle/>
          <a:p>
            <a:r>
              <a:rPr lang="en-US" dirty="0" smtClean="0"/>
              <a:t>Optical Coatings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52400" y="1214278"/>
            <a:ext cx="5257800" cy="335279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Often made of alternating layers of different materials</a:t>
            </a:r>
          </a:p>
          <a:p>
            <a:r>
              <a:rPr lang="en-US" dirty="0" smtClean="0"/>
              <a:t>Layer reflections interfere to cause coating reflection</a:t>
            </a:r>
          </a:p>
          <a:p>
            <a:pPr lvl="1"/>
            <a:r>
              <a:rPr lang="en-US" sz="2400" dirty="0"/>
              <a:t>O</a:t>
            </a:r>
            <a:r>
              <a:rPr lang="en-US" sz="2400" dirty="0" smtClean="0"/>
              <a:t>ptimize layer thicknesses</a:t>
            </a:r>
          </a:p>
          <a:p>
            <a:pPr lvl="1"/>
            <a:r>
              <a:rPr lang="en-US" sz="2400" dirty="0" smtClean="0"/>
              <a:t>Depends on indices of refraction</a:t>
            </a:r>
          </a:p>
          <a:p>
            <a:pPr lvl="1"/>
            <a:r>
              <a:rPr lang="en-US" sz="2400" dirty="0" smtClean="0"/>
              <a:t>Can design for transmission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295400"/>
            <a:ext cx="2995612" cy="2837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581400" y="4493338"/>
            <a:ext cx="5715000" cy="25170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Higher reflection</a:t>
            </a:r>
          </a:p>
          <a:p>
            <a:pPr lvl="1"/>
            <a:r>
              <a:rPr lang="en-US" sz="2400" dirty="0" smtClean="0"/>
              <a:t>Increased number of layers</a:t>
            </a:r>
          </a:p>
          <a:p>
            <a:pPr lvl="1"/>
            <a:r>
              <a:rPr lang="en-US" sz="2400" dirty="0" smtClean="0"/>
              <a:t>Bigger index (</a:t>
            </a:r>
            <a:r>
              <a:rPr lang="en-US" sz="2400" i="1" dirty="0" smtClean="0"/>
              <a:t>n</a:t>
            </a:r>
            <a:r>
              <a:rPr lang="en-US" sz="2400" dirty="0" smtClean="0"/>
              <a:t>) separation</a:t>
            </a:r>
          </a:p>
          <a:p>
            <a:r>
              <a:rPr lang="en-US" dirty="0" smtClean="0"/>
              <a:t>Scatter causes loss of light</a:t>
            </a:r>
          </a:p>
          <a:p>
            <a:r>
              <a:rPr lang="en-US" dirty="0" smtClean="0"/>
              <a:t>Absorption causes heating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-55923" y="4567077"/>
            <a:ext cx="3874364" cy="1858528"/>
            <a:chOff x="-17318" y="4709537"/>
            <a:chExt cx="3874364" cy="1858528"/>
          </a:xfrm>
        </p:grpSpPr>
        <p:pic>
          <p:nvPicPr>
            <p:cNvPr id="2052" name="Picture 4" descr="C:\Users\harry\papers\Written\2005\doped_tantala\LayerFig.t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4709537"/>
              <a:ext cx="1858528" cy="1858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Arrow Connector 4"/>
            <p:cNvCxnSpPr/>
            <p:nvPr/>
          </p:nvCxnSpPr>
          <p:spPr>
            <a:xfrm flipH="1" flipV="1">
              <a:off x="2544328" y="4800602"/>
              <a:ext cx="656072" cy="57813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V="1">
              <a:off x="456695" y="5426906"/>
              <a:ext cx="776864" cy="423789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itle 1"/>
            <p:cNvSpPr txBox="1">
              <a:spLocks/>
            </p:cNvSpPr>
            <p:nvPr/>
          </p:nvSpPr>
          <p:spPr>
            <a:xfrm>
              <a:off x="2849128" y="5378739"/>
              <a:ext cx="1007918" cy="429167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rmAutofit fontScale="550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i="1" dirty="0" smtClean="0">
                  <a:solidFill>
                    <a:srgbClr val="C00000"/>
                  </a:solidFill>
                </a:rPr>
                <a:t>High n</a:t>
              </a:r>
              <a:endParaRPr lang="en-US" i="1" dirty="0">
                <a:solidFill>
                  <a:srgbClr val="C00000"/>
                </a:solidFill>
              </a:endParaRPr>
            </a:p>
          </p:txBody>
        </p:sp>
        <p:sp>
          <p:nvSpPr>
            <p:cNvPr id="13" name="Title 1"/>
            <p:cNvSpPr txBox="1">
              <a:spLocks/>
            </p:cNvSpPr>
            <p:nvPr/>
          </p:nvSpPr>
          <p:spPr>
            <a:xfrm>
              <a:off x="-17318" y="5960306"/>
              <a:ext cx="1007918" cy="429167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rmAutofit fontScale="550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i="1" dirty="0" smtClean="0">
                  <a:solidFill>
                    <a:srgbClr val="C00000"/>
                  </a:solidFill>
                </a:rPr>
                <a:t>Low n</a:t>
              </a:r>
              <a:endParaRPr lang="en-US" i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10200" y="4134682"/>
            <a:ext cx="3048000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Coating Reflectivity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56695" y="6425605"/>
            <a:ext cx="3048000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Alternating Layers</a:t>
            </a:r>
            <a:endParaRPr lang="en-US" sz="24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85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310" y="27709"/>
            <a:ext cx="8229600" cy="1143000"/>
          </a:xfrm>
        </p:spPr>
        <p:txBody>
          <a:bodyPr/>
          <a:lstStyle/>
          <a:p>
            <a:r>
              <a:rPr lang="en-US" dirty="0" smtClean="0"/>
              <a:t>Coating Thermal Noise I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04800" y="1066800"/>
            <a:ext cx="8839200" cy="2438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/>
              <a:t>Levin’s Formula</a:t>
            </a:r>
          </a:p>
          <a:p>
            <a:pPr marL="182880">
              <a:spcBef>
                <a:spcPts val="0"/>
              </a:spcBef>
            </a:pPr>
            <a:r>
              <a:rPr lang="en-US" dirty="0" smtClean="0"/>
              <a:t>From Fluctuation-Dissipation Theorem</a:t>
            </a:r>
          </a:p>
          <a:p>
            <a:r>
              <a:rPr lang="en-US" dirty="0" smtClean="0"/>
              <a:t>Describes random motions of surface of coating relative to mirror center of mass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590800" y="3276600"/>
                <a:ext cx="3806555" cy="111363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𝑆</m:t>
                      </m:r>
                      <m:r>
                        <a:rPr lang="en-US" sz="3200" b="0" i="1" baseline="-25000" smtClean="0">
                          <a:solidFill>
                            <a:srgbClr val="C00000"/>
                          </a:solidFill>
                          <a:latin typeface="Cambria Math"/>
                        </a:rPr>
                        <m:t>𝑥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</m:d>
                      <m:r>
                        <a:rPr lang="en-US" sz="3200" b="0" i="0" smtClean="0">
                          <a:solidFill>
                            <a:srgbClr val="C00000"/>
                          </a:solidFill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4 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𝐾𝐵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𝑇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𝑓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𝑌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𝑤</m:t>
                          </m:r>
                          <m:r>
                            <a:rPr lang="en-US" sz="3200" b="0" i="1" baseline="30000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/>
                              <a:sym typeface="Symbol"/>
                            </a:rPr>
                            <m:t></m:t>
                          </m:r>
                          <m:r>
                            <a:rPr lang="en-US" sz="3200" b="0" i="1" baseline="30000" smtClean="0">
                              <a:solidFill>
                                <a:srgbClr val="C00000"/>
                              </a:solidFill>
                              <a:latin typeface="Cambria Math"/>
                              <a:sym typeface="Symbol"/>
                            </a:rPr>
                            <m:t>2 </m:t>
                          </m:r>
                        </m:den>
                      </m:f>
                      <m:r>
                        <m:rPr>
                          <m:nor/>
                        </m:rPr>
                        <a:rPr lang="en-US" sz="3200" i="1" dirty="0" smtClean="0">
                          <a:solidFill>
                            <a:srgbClr val="C00000"/>
                          </a:solidFill>
                          <a:latin typeface="Symbol" pitchFamily="18" charset="2"/>
                        </a:rPr>
                        <m:t>f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  <a:latin typeface="Symbol" pitchFamily="18" charset="2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3276600"/>
                <a:ext cx="3806555" cy="1113638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/>
          <p:cNvSpPr txBox="1">
            <a:spLocks/>
          </p:cNvSpPr>
          <p:nvPr/>
        </p:nvSpPr>
        <p:spPr>
          <a:xfrm>
            <a:off x="419100" y="4423220"/>
            <a:ext cx="4343400" cy="2282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i="1" dirty="0" smtClean="0"/>
              <a:t>K</a:t>
            </a:r>
            <a:r>
              <a:rPr lang="en-US" i="1" baseline="-25000" dirty="0" smtClean="0"/>
              <a:t>B</a:t>
            </a:r>
            <a:r>
              <a:rPr lang="en-US" dirty="0" smtClean="0"/>
              <a:t>: Boltzmann’s constant</a:t>
            </a:r>
          </a:p>
          <a:p>
            <a:pPr marL="0" indent="0">
              <a:buNone/>
            </a:pPr>
            <a:r>
              <a:rPr lang="en-US" i="1" dirty="0" smtClean="0"/>
              <a:t>T</a:t>
            </a:r>
            <a:r>
              <a:rPr lang="en-US" dirty="0" smtClean="0"/>
              <a:t>:   temperature in Kelvin</a:t>
            </a:r>
          </a:p>
          <a:p>
            <a:pPr marL="0" indent="0">
              <a:buNone/>
            </a:pPr>
            <a:r>
              <a:rPr lang="en-US" i="1" dirty="0" smtClean="0"/>
              <a:t>f</a:t>
            </a:r>
            <a:r>
              <a:rPr lang="en-US" dirty="0" smtClean="0"/>
              <a:t>:    frequency</a:t>
            </a:r>
          </a:p>
          <a:p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015345" y="4423220"/>
            <a:ext cx="4128655" cy="2282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i="1" dirty="0" smtClean="0"/>
              <a:t>d: </a:t>
            </a:r>
            <a:r>
              <a:rPr lang="en-US" dirty="0" smtClean="0"/>
              <a:t>coating thickness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i="1" dirty="0" smtClean="0"/>
              <a:t>Y</a:t>
            </a:r>
            <a:r>
              <a:rPr lang="en-US" dirty="0" smtClean="0"/>
              <a:t>: Young’s modulus</a:t>
            </a:r>
          </a:p>
          <a:p>
            <a:pPr marL="0" indent="0">
              <a:buNone/>
            </a:pPr>
            <a:r>
              <a:rPr lang="en-US" i="1" dirty="0" smtClean="0"/>
              <a:t>w</a:t>
            </a:r>
            <a:r>
              <a:rPr lang="en-US" dirty="0" smtClean="0"/>
              <a:t>: beam width</a:t>
            </a:r>
          </a:p>
          <a:p>
            <a:pPr marL="0" indent="0">
              <a:buNone/>
            </a:pPr>
            <a:r>
              <a:rPr lang="en-US" i="1" dirty="0" smtClean="0">
                <a:latin typeface="Symbol" pitchFamily="18" charset="2"/>
              </a:rPr>
              <a:t>f </a:t>
            </a:r>
            <a:r>
              <a:rPr lang="en-US" dirty="0" smtClean="0"/>
              <a:t>: mechanical loss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75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Coating Thermal Noise II</a:t>
            </a:r>
            <a:endParaRPr lang="en-US" dirty="0"/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04" y="1600200"/>
            <a:ext cx="3108325" cy="240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2172204" y="2895600"/>
            <a:ext cx="0" cy="990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186059" y="1690255"/>
            <a:ext cx="0" cy="914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1881259" y="3785177"/>
            <a:ext cx="609600" cy="6889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1" dirty="0" smtClean="0">
                <a:solidFill>
                  <a:srgbClr val="C00000"/>
                </a:solidFill>
              </a:rPr>
              <a:t>w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rot="5400000">
            <a:off x="5908964" y="4267201"/>
            <a:ext cx="1371600" cy="27432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5400000">
            <a:off x="6494318" y="3480956"/>
            <a:ext cx="200891" cy="27432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rot="5400000" flipH="1">
            <a:off x="7703127" y="5399664"/>
            <a:ext cx="7620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>
            <a:off x="7620000" y="4207453"/>
            <a:ext cx="914399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 txBox="1">
            <a:spLocks/>
          </p:cNvSpPr>
          <p:nvPr/>
        </p:nvSpPr>
        <p:spPr>
          <a:xfrm>
            <a:off x="8229600" y="4474152"/>
            <a:ext cx="609600" cy="6889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1" dirty="0" smtClean="0">
                <a:solidFill>
                  <a:srgbClr val="C00000"/>
                </a:solidFill>
              </a:rPr>
              <a:t>d</a:t>
            </a:r>
            <a:endParaRPr lang="en-US" i="1" dirty="0">
              <a:solidFill>
                <a:srgbClr val="C00000"/>
              </a:solidFill>
            </a:endParaRPr>
          </a:p>
        </p:txBody>
      </p:sp>
      <p:pic>
        <p:nvPicPr>
          <p:cNvPr id="19" name="Picture 18" descr="spring_anima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747" y="4460586"/>
            <a:ext cx="1254847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2452255" y="5091689"/>
            <a:ext cx="902492" cy="6889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1" dirty="0" err="1" smtClean="0">
                <a:solidFill>
                  <a:srgbClr val="C00000"/>
                </a:solidFill>
              </a:rPr>
              <a:t>Y,</a:t>
            </a:r>
            <a:r>
              <a:rPr lang="en-US" dirty="0" err="1" smtClean="0">
                <a:solidFill>
                  <a:srgbClr val="C00000"/>
                </a:solidFill>
                <a:latin typeface="Symbol" pitchFamily="18" charset="2"/>
              </a:rPr>
              <a:t>f</a:t>
            </a:r>
            <a:endParaRPr lang="en-US" dirty="0">
              <a:solidFill>
                <a:srgbClr val="C00000"/>
              </a:solidFill>
              <a:latin typeface="Symbol" pitchFamily="18" charset="2"/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3565525" y="1467873"/>
            <a:ext cx="5426075" cy="25358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i="1" dirty="0"/>
              <a:t>w</a:t>
            </a:r>
            <a:r>
              <a:rPr lang="en-US" dirty="0" smtClean="0"/>
              <a:t>: how well noise is averaged </a:t>
            </a:r>
          </a:p>
          <a:p>
            <a:pPr>
              <a:spcBef>
                <a:spcPts val="0"/>
              </a:spcBef>
            </a:pPr>
            <a:r>
              <a:rPr lang="en-US" i="1" dirty="0"/>
              <a:t>d</a:t>
            </a:r>
            <a:r>
              <a:rPr lang="en-US" dirty="0" smtClean="0"/>
              <a:t>: how much coating</a:t>
            </a:r>
          </a:p>
          <a:p>
            <a:pPr>
              <a:spcBef>
                <a:spcPts val="0"/>
              </a:spcBef>
            </a:pPr>
            <a:r>
              <a:rPr lang="en-US" i="1" dirty="0" smtClean="0"/>
              <a:t>Y</a:t>
            </a:r>
            <a:r>
              <a:rPr lang="en-US" dirty="0" smtClean="0"/>
              <a:t>: how stiff is the coating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latin typeface="Symbol" pitchFamily="18" charset="2"/>
              </a:rPr>
              <a:t>f</a:t>
            </a:r>
            <a:r>
              <a:rPr lang="en-US" dirty="0" smtClean="0"/>
              <a:t>: how much heat energy can affect coating motion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4191000" y="4852556"/>
            <a:ext cx="914400" cy="5471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6" name="Content Placeholder 2"/>
          <p:cNvSpPr txBox="1">
            <a:spLocks/>
          </p:cNvSpPr>
          <p:nvPr/>
        </p:nvSpPr>
        <p:spPr>
          <a:xfrm>
            <a:off x="5056909" y="5882708"/>
            <a:ext cx="3048000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>Substrate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5077690" y="4386244"/>
            <a:ext cx="3048000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/>
              <a:t>Coating</a:t>
            </a:r>
            <a:endParaRPr lang="en-US" sz="2400" dirty="0"/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191004" y="1167805"/>
            <a:ext cx="3048000" cy="432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33CC"/>
                </a:solidFill>
              </a:rPr>
              <a:t>Side View of Optic</a:t>
            </a:r>
            <a:endParaRPr lang="en-US" sz="24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66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Mechanical Loss of Coating Materials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28601" y="1467873"/>
            <a:ext cx="4343400" cy="2418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b="1" dirty="0" smtClean="0"/>
              <a:t>High Index Materials</a:t>
            </a:r>
          </a:p>
          <a:p>
            <a:pPr>
              <a:spcBef>
                <a:spcPts val="0"/>
              </a:spcBef>
            </a:pPr>
            <a:r>
              <a:rPr lang="en-US" dirty="0" err="1" smtClean="0"/>
              <a:t>Tantala</a:t>
            </a:r>
            <a:r>
              <a:rPr lang="en-US" dirty="0" smtClean="0"/>
              <a:t> Ta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5      </a:t>
            </a:r>
            <a:r>
              <a:rPr lang="en-US" dirty="0" smtClean="0"/>
              <a:t>3 10</a:t>
            </a:r>
            <a:r>
              <a:rPr lang="en-US" baseline="30000" dirty="0" smtClean="0"/>
              <a:t>-4</a:t>
            </a:r>
          </a:p>
          <a:p>
            <a:pPr>
              <a:spcBef>
                <a:spcPts val="0"/>
              </a:spcBef>
            </a:pPr>
            <a:r>
              <a:rPr lang="en-US" dirty="0" err="1" smtClean="0"/>
              <a:t>Titania-Tantala</a:t>
            </a:r>
            <a:r>
              <a:rPr lang="en-US" dirty="0" smtClean="0"/>
              <a:t> 1.5 10</a:t>
            </a:r>
            <a:r>
              <a:rPr lang="en-US" baseline="30000" dirty="0" smtClean="0"/>
              <a:t>-4</a:t>
            </a:r>
          </a:p>
          <a:p>
            <a:pPr>
              <a:spcBef>
                <a:spcPts val="0"/>
              </a:spcBef>
            </a:pPr>
            <a:r>
              <a:rPr lang="en-US" dirty="0" err="1" smtClean="0"/>
              <a:t>Niobia</a:t>
            </a:r>
            <a:r>
              <a:rPr lang="en-US" dirty="0" smtClean="0"/>
              <a:t> Nb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5</a:t>
            </a:r>
            <a:r>
              <a:rPr lang="en-US" dirty="0" smtClean="0"/>
              <a:t>    5 10</a:t>
            </a:r>
            <a:r>
              <a:rPr lang="en-US" baseline="30000" dirty="0" smtClean="0"/>
              <a:t>-4</a:t>
            </a:r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724400" y="1488655"/>
            <a:ext cx="4191000" cy="2016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b="1" dirty="0" smtClean="0"/>
              <a:t>Low Index Materials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Silica SiO</a:t>
            </a:r>
            <a:r>
              <a:rPr lang="en-US" baseline="-25000" dirty="0" smtClean="0"/>
              <a:t>2 </a:t>
            </a:r>
            <a:r>
              <a:rPr lang="en-US" dirty="0" smtClean="0"/>
              <a:t>         1 10</a:t>
            </a:r>
            <a:r>
              <a:rPr lang="en-US" baseline="30000" dirty="0" smtClean="0"/>
              <a:t>-5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Alumina Al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5 </a:t>
            </a:r>
            <a:r>
              <a:rPr lang="en-US" dirty="0" smtClean="0"/>
              <a:t> 2 10</a:t>
            </a:r>
            <a:r>
              <a:rPr lang="en-US" baseline="30000" dirty="0" smtClean="0"/>
              <a:t>-5</a:t>
            </a:r>
            <a:endParaRPr lang="en-US" baseline="300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28599" y="3505200"/>
            <a:ext cx="8686799" cy="3352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High index materials have higher mechanical loss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Always? Generally? Still under study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Focus on finding new and better high index materials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Many materials show different mechanical loss from different coating companies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Process is known to have some affect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Most coating companies keep process secret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43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Hardcover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3752</TotalTime>
  <Words>1648</Words>
  <Application>Microsoft Office PowerPoint</Application>
  <PresentationFormat>On-screen Show (4:3)</PresentationFormat>
  <Paragraphs>353</Paragraphs>
  <Slides>32</Slides>
  <Notes>0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Office Theme</vt:lpstr>
      <vt:lpstr>CorelDRAW</vt:lpstr>
      <vt:lpstr>Optical Coatings and Thermal Noise in Precision Measurements</vt:lpstr>
      <vt:lpstr>Thermal Noise</vt:lpstr>
      <vt:lpstr>Brief History of Thermal Noise: I</vt:lpstr>
      <vt:lpstr>Brief History of Thermal Noise: II</vt:lpstr>
      <vt:lpstr>Interferometry</vt:lpstr>
      <vt:lpstr>Optical Coatings</vt:lpstr>
      <vt:lpstr>Coating Thermal Noise I</vt:lpstr>
      <vt:lpstr>Coating Thermal Noise II</vt:lpstr>
      <vt:lpstr>Mechanical Loss of Coating Materials</vt:lpstr>
      <vt:lpstr>Young’s Modulus Measurement</vt:lpstr>
      <vt:lpstr>Thermo-optic Noise</vt:lpstr>
      <vt:lpstr>Applications Limited by Coating Thermal Noise</vt:lpstr>
      <vt:lpstr>Gravitational Wave Detection</vt:lpstr>
      <vt:lpstr>Gravitational Wave Optics</vt:lpstr>
      <vt:lpstr>Frequency Stabilization</vt:lpstr>
      <vt:lpstr>Frequency Stabilization Applications</vt:lpstr>
      <vt:lpstr>Cavity Optomechanics</vt:lpstr>
      <vt:lpstr>Cavity Optomechanics Experiments</vt:lpstr>
      <vt:lpstr>Cavity QED</vt:lpstr>
      <vt:lpstr>Cavity QED Applications</vt:lpstr>
      <vt:lpstr>Reducing Coating Thermal Noise</vt:lpstr>
      <vt:lpstr>Cryogenics</vt:lpstr>
      <vt:lpstr>Cryogenics and Materials</vt:lpstr>
      <vt:lpstr>Beam Shaping</vt:lpstr>
      <vt:lpstr>Coating Free Mirrors</vt:lpstr>
      <vt:lpstr>Khalili Cavities</vt:lpstr>
      <vt:lpstr>Summary and Conclusion</vt:lpstr>
      <vt:lpstr>PowerPoint Presentation</vt:lpstr>
      <vt:lpstr>Processes Limited by Thermal Noise</vt:lpstr>
      <vt:lpstr>Coatings in Precision Measurement</vt:lpstr>
      <vt:lpstr>Measurements of Coating f</vt:lpstr>
      <vt:lpstr>Direct Thermal Noise Measurements</vt:lpstr>
    </vt:vector>
  </TitlesOfParts>
  <Company>American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Optical Coatings and Thermal Noise in Precision Measurements</dc:title>
  <dc:creator>Gregg Harry</dc:creator>
  <cp:lastModifiedBy>Gregory Harry</cp:lastModifiedBy>
  <cp:revision>123</cp:revision>
  <dcterms:created xsi:type="dcterms:W3CDTF">2011-10-10T21:12:53Z</dcterms:created>
  <dcterms:modified xsi:type="dcterms:W3CDTF">2011-12-01T16:25:21Z</dcterms:modified>
</cp:coreProperties>
</file>