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09" r:id="rId2"/>
    <p:sldId id="410" r:id="rId3"/>
    <p:sldId id="413" r:id="rId4"/>
    <p:sldId id="414" r:id="rId5"/>
    <p:sldId id="415" r:id="rId6"/>
    <p:sldId id="412"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66FF"/>
    <a:srgbClr val="66FF33"/>
    <a:srgbClr val="00CC99"/>
    <a:srgbClr val="6666FF"/>
    <a:srgbClr val="F8EDEC"/>
    <a:srgbClr val="DDDDDD"/>
    <a:srgbClr val="B5E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115" autoAdjust="0"/>
  </p:normalViewPr>
  <p:slideViewPr>
    <p:cSldViewPr snapToGrid="0">
      <p:cViewPr varScale="1">
        <p:scale>
          <a:sx n="91" d="100"/>
          <a:sy n="91" d="100"/>
        </p:scale>
        <p:origin x="-900" y="-102"/>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9AEB6A-93AB-4FBC-BCE5-4F4F61336317}" type="datetimeFigureOut">
              <a:rPr lang="en-US"/>
              <a:pPr>
                <a:defRPr/>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028B31-A401-4776-AED2-63503487B20C}" type="slidenum">
              <a:rPr lang="en-US"/>
              <a:pPr>
                <a:defRPr/>
              </a:pPr>
              <a:t>‹#›</a:t>
            </a:fld>
            <a:endParaRPr lang="en-US"/>
          </a:p>
        </p:txBody>
      </p:sp>
    </p:spTree>
    <p:extLst>
      <p:ext uri="{BB962C8B-B14F-4D97-AF65-F5344CB8AC3E}">
        <p14:creationId xmlns:p14="http://schemas.microsoft.com/office/powerpoint/2010/main" val="4132387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EEDF6-3BE6-4CE2-807D-686BB9A322AA}"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LIGO-G1101139-V2</a:t>
            </a:r>
            <a:endParaRPr lang="en-US"/>
          </a:p>
        </p:txBody>
      </p:sp>
      <p:sp>
        <p:nvSpPr>
          <p:cNvPr id="3" name="Slide Number Placeholder 5"/>
          <p:cNvSpPr>
            <a:spLocks noGrp="1"/>
          </p:cNvSpPr>
          <p:nvPr>
            <p:ph type="sldNum" sz="quarter" idx="11"/>
          </p:nvPr>
        </p:nvSpPr>
        <p:spPr/>
        <p:txBody>
          <a:bodyPr/>
          <a:lstStyle>
            <a:lvl1pPr>
              <a:defRPr/>
            </a:lvl1pPr>
          </a:lstStyle>
          <a:p>
            <a:pPr>
              <a:defRPr/>
            </a:pPr>
            <a:fld id="{5980AB25-55B0-40D0-833A-B173F6400974}" type="slidenum">
              <a:rPr lang="en-US"/>
              <a:pPr>
                <a:defRPr/>
              </a:pPr>
              <a:t>‹#›</a:t>
            </a:fld>
            <a:endParaRPr lang="en-US"/>
          </a:p>
        </p:txBody>
      </p:sp>
    </p:spTree>
    <p:extLst>
      <p:ext uri="{BB962C8B-B14F-4D97-AF65-F5344CB8AC3E}">
        <p14:creationId xmlns:p14="http://schemas.microsoft.com/office/powerpoint/2010/main" val="322617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LIGO-G1101139-V2</a:t>
            </a:r>
            <a:endParaRPr lang="en-US"/>
          </a:p>
        </p:txBody>
      </p:sp>
      <p:sp>
        <p:nvSpPr>
          <p:cNvPr id="4" name="Slide Number Placeholder 5"/>
          <p:cNvSpPr>
            <a:spLocks noGrp="1"/>
          </p:cNvSpPr>
          <p:nvPr>
            <p:ph type="sldNum" sz="quarter" idx="11"/>
          </p:nvPr>
        </p:nvSpPr>
        <p:spPr/>
        <p:txBody>
          <a:bodyPr/>
          <a:lstStyle>
            <a:lvl1pPr>
              <a:defRPr/>
            </a:lvl1pPr>
          </a:lstStyle>
          <a:p>
            <a:pPr>
              <a:defRPr/>
            </a:pPr>
            <a:fld id="{0E0A99D0-028C-4EAB-9D52-CBCEEC6A3657}" type="slidenum">
              <a:rPr lang="en-US"/>
              <a:pPr>
                <a:defRPr/>
              </a:pPr>
              <a:t>‹#›</a:t>
            </a:fld>
            <a:endParaRPr lang="en-US"/>
          </a:p>
        </p:txBody>
      </p:sp>
    </p:spTree>
    <p:extLst>
      <p:ext uri="{BB962C8B-B14F-4D97-AF65-F5344CB8AC3E}">
        <p14:creationId xmlns:p14="http://schemas.microsoft.com/office/powerpoint/2010/main" val="3811479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tint val="75000"/>
                  </a:schemeClr>
                </a:solidFill>
                <a:latin typeface="Comic Sans MS" pitchFamily="66" charset="0"/>
              </a:defRPr>
            </a:lvl1pPr>
          </a:lstStyle>
          <a:p>
            <a:pPr>
              <a:defRPr/>
            </a:pPr>
            <a:r>
              <a:rPr lang="en-US" smtClean="0"/>
              <a:t>LIGO-G1101139-V2</a:t>
            </a:r>
            <a:endParaRPr lang="en-US"/>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A8C412-0139-4657-81FB-88405E6B3E04}" type="slidenum">
              <a:rPr lang="en-US"/>
              <a:pPr>
                <a:defRPr/>
              </a:pPr>
              <a:t>‹#›</a:t>
            </a:fld>
            <a:endParaRPr lang="en-US"/>
          </a:p>
        </p:txBody>
      </p:sp>
      <p:graphicFrame>
        <p:nvGraphicFramePr>
          <p:cNvPr id="1030"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33" name="Photo Editor Photo" r:id="rId5" imgW="4409524" imgH="3219899" progId="MSPhotoEd.3">
                  <p:embed/>
                </p:oleObj>
              </mc:Choice>
              <mc:Fallback>
                <p:oleObj name="Photo Editor Photo" r:id="rId5" imgW="4409524" imgH="3219899"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fontAlgn="auto">
              <a:spcBef>
                <a:spcPts val="0"/>
              </a:spcBef>
              <a:spcAft>
                <a:spcPts val="0"/>
              </a:spcAft>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wport.com/CONEX-CC-Integrated-Rotation-Stages-and-DC-Servo-/934126/1033/catalog.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mcmaster.com/" TargetMode="External"/><Relationship Id="rId5" Type="http://schemas.openxmlformats.org/officeDocument/2006/relationships/hyperlink" Target="http://www.cordsplus.com/pages/2.1mm_extension.html"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84D0335F-7229-4A8B-9040-5B570C36CA0A}" type="slidenum">
              <a:rPr lang="en-US" smtClean="0"/>
              <a:pPr>
                <a:defRPr/>
              </a:pPr>
              <a:t>1</a:t>
            </a:fld>
            <a:endParaRPr lang="en-US" smtClean="0"/>
          </a:p>
        </p:txBody>
      </p:sp>
      <p:sp>
        <p:nvSpPr>
          <p:cNvPr id="387" name="Date Placeholder 386"/>
          <p:cNvSpPr>
            <a:spLocks noGrp="1"/>
          </p:cNvSpPr>
          <p:nvPr>
            <p:ph type="dt" sz="quarter" idx="10"/>
          </p:nvPr>
        </p:nvSpPr>
        <p:spPr/>
        <p:txBody>
          <a:bodyPr/>
          <a:lstStyle/>
          <a:p>
            <a:pPr>
              <a:defRPr/>
            </a:pPr>
            <a:r>
              <a:rPr lang="en-US" smtClean="0"/>
              <a:t>LIGO-G1101139-V2</a:t>
            </a:r>
            <a:endParaRPr lang="en-US" dirty="0"/>
          </a:p>
        </p:txBody>
      </p:sp>
      <p:sp>
        <p:nvSpPr>
          <p:cNvPr id="2052" name="Title 392"/>
          <p:cNvSpPr>
            <a:spLocks noGrp="1"/>
          </p:cNvSpPr>
          <p:nvPr>
            <p:ph type="title"/>
          </p:nvPr>
        </p:nvSpPr>
        <p:spPr>
          <a:xfrm>
            <a:off x="1979613" y="1457325"/>
            <a:ext cx="4899025" cy="3203575"/>
          </a:xfrm>
        </p:spPr>
        <p:txBody>
          <a:bodyPr/>
          <a:lstStyle/>
          <a:p>
            <a:pPr eaLnBrk="1" hangingPunct="1"/>
            <a:r>
              <a:rPr lang="en-US" sz="3600" smtClean="0"/>
              <a:t>A Brief Discussion of Lockout-Tagout for the Wave Plate Rotation Stage Controller</a:t>
            </a:r>
          </a:p>
        </p:txBody>
      </p:sp>
      <p:sp>
        <p:nvSpPr>
          <p:cNvPr id="2053" name="TextBox 5"/>
          <p:cNvSpPr txBox="1">
            <a:spLocks noChangeArrowheads="1"/>
          </p:cNvSpPr>
          <p:nvPr/>
        </p:nvSpPr>
        <p:spPr bwMode="auto">
          <a:xfrm>
            <a:off x="3638550" y="5251450"/>
            <a:ext cx="1470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Comic Sans MS" pitchFamily="66" charset="0"/>
              </a:rPr>
              <a:t>David Kinzel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25613" y="274638"/>
            <a:ext cx="6961187" cy="406400"/>
          </a:xfrm>
        </p:spPr>
        <p:txBody>
          <a:bodyPr/>
          <a:lstStyle/>
          <a:p>
            <a:r>
              <a:rPr lang="en-US" sz="1600" smtClean="0"/>
              <a:t>CONEX-CC Integrated Rotation Stages and DC-Servo Controller</a:t>
            </a:r>
          </a:p>
        </p:txBody>
      </p:sp>
      <p:sp>
        <p:nvSpPr>
          <p:cNvPr id="3" name="Date Placeholder 2"/>
          <p:cNvSpPr>
            <a:spLocks noGrp="1"/>
          </p:cNvSpPr>
          <p:nvPr>
            <p:ph type="dt" sz="quarter" idx="10"/>
          </p:nvPr>
        </p:nvSpPr>
        <p:spPr/>
        <p:txBody>
          <a:bodyPr/>
          <a:lstStyle/>
          <a:p>
            <a:pPr>
              <a:defRPr/>
            </a:pPr>
            <a:r>
              <a:rPr lang="en-US" smtClean="0"/>
              <a:t>LIGO-G1101139-V2</a:t>
            </a:r>
            <a:endParaRPr lang="en-US"/>
          </a:p>
        </p:txBody>
      </p:sp>
      <p:sp>
        <p:nvSpPr>
          <p:cNvPr id="4" name="Slide Number Placeholder 3"/>
          <p:cNvSpPr>
            <a:spLocks noGrp="1"/>
          </p:cNvSpPr>
          <p:nvPr>
            <p:ph type="sldNum" sz="quarter" idx="11"/>
          </p:nvPr>
        </p:nvSpPr>
        <p:spPr/>
        <p:txBody>
          <a:bodyPr/>
          <a:lstStyle/>
          <a:p>
            <a:pPr>
              <a:defRPr/>
            </a:pPr>
            <a:fld id="{9FF5D32B-66BA-4A44-969B-C361A77A23BA}" type="slidenum">
              <a:rPr lang="en-US" smtClean="0"/>
              <a:pPr>
                <a:defRPr/>
              </a:pPr>
              <a:t>2</a:t>
            </a:fld>
            <a:endParaRPr lang="en-US"/>
          </a:p>
        </p:txBody>
      </p:sp>
      <p:sp>
        <p:nvSpPr>
          <p:cNvPr id="3077" name="Rectangle 1"/>
          <p:cNvSpPr>
            <a:spLocks noChangeArrowheads="1"/>
          </p:cNvSpPr>
          <p:nvPr/>
        </p:nvSpPr>
        <p:spPr bwMode="auto">
          <a:xfrm>
            <a:off x="1212850" y="1416050"/>
            <a:ext cx="67183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000">
                <a:solidFill>
                  <a:srgbClr val="595959"/>
                </a:solidFill>
                <a:latin typeface="Calibri" pitchFamily="34" charset="0"/>
                <a:cs typeface="Calibri" pitchFamily="34" charset="0"/>
              </a:rPr>
              <a:t>Pasted from &lt;</a:t>
            </a:r>
            <a:r>
              <a:rPr lang="en-US" sz="1000">
                <a:solidFill>
                  <a:srgbClr val="595959"/>
                </a:solidFill>
                <a:latin typeface="Calibri" pitchFamily="34" charset="0"/>
                <a:cs typeface="Calibri" pitchFamily="34" charset="0"/>
                <a:hlinkClick r:id="rId2"/>
              </a:rPr>
              <a:t>http://www.newport.com/CONEX-CC-Integrated-Rotation-Stages-and-DC-Servo-/934126/1033/catalog.aspx</a:t>
            </a:r>
            <a:r>
              <a:rPr lang="en-US" sz="1000">
                <a:solidFill>
                  <a:srgbClr val="595959"/>
                </a:solidFill>
                <a:latin typeface="Calibri" pitchFamily="34" charset="0"/>
                <a:cs typeface="Calibri" pitchFamily="34" charset="0"/>
              </a:rPr>
              <a:t>&gt; </a:t>
            </a:r>
            <a:r>
              <a:rPr lang="en-US" sz="1000"/>
              <a:t>  </a:t>
            </a:r>
          </a:p>
        </p:txBody>
      </p:sp>
      <p:pic>
        <p:nvPicPr>
          <p:cNvPr id="30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1835150"/>
            <a:ext cx="5483225"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25613" y="274638"/>
            <a:ext cx="6961187" cy="406400"/>
          </a:xfrm>
        </p:spPr>
        <p:txBody>
          <a:bodyPr/>
          <a:lstStyle/>
          <a:p>
            <a:r>
              <a:rPr lang="en-US" sz="1600" smtClean="0"/>
              <a:t>Assessment of Requirements and Behaviours</a:t>
            </a:r>
          </a:p>
        </p:txBody>
      </p:sp>
      <p:sp>
        <p:nvSpPr>
          <p:cNvPr id="3" name="Date Placeholder 2"/>
          <p:cNvSpPr>
            <a:spLocks noGrp="1"/>
          </p:cNvSpPr>
          <p:nvPr>
            <p:ph type="dt" sz="quarter" idx="10"/>
          </p:nvPr>
        </p:nvSpPr>
        <p:spPr/>
        <p:txBody>
          <a:bodyPr/>
          <a:lstStyle/>
          <a:p>
            <a:pPr>
              <a:defRPr/>
            </a:pPr>
            <a:r>
              <a:rPr lang="en-US" smtClean="0"/>
              <a:t>LIGO-G1101139-V2</a:t>
            </a:r>
            <a:endParaRPr lang="en-US"/>
          </a:p>
        </p:txBody>
      </p:sp>
      <p:sp>
        <p:nvSpPr>
          <p:cNvPr id="4" name="Slide Number Placeholder 3"/>
          <p:cNvSpPr>
            <a:spLocks noGrp="1"/>
          </p:cNvSpPr>
          <p:nvPr>
            <p:ph type="sldNum" sz="quarter" idx="11"/>
          </p:nvPr>
        </p:nvSpPr>
        <p:spPr/>
        <p:txBody>
          <a:bodyPr/>
          <a:lstStyle/>
          <a:p>
            <a:pPr>
              <a:defRPr/>
            </a:pPr>
            <a:fld id="{7A98D58E-017C-4214-9F4A-24991EA15ABF}" type="slidenum">
              <a:rPr lang="en-US" smtClean="0"/>
              <a:pPr>
                <a:defRPr/>
              </a:pPr>
              <a:t>3</a:t>
            </a:fld>
            <a:endParaRPr lang="en-US"/>
          </a:p>
        </p:txBody>
      </p:sp>
      <p:sp>
        <p:nvSpPr>
          <p:cNvPr id="5" name="Rectangle 1"/>
          <p:cNvSpPr>
            <a:spLocks noChangeArrowheads="1"/>
          </p:cNvSpPr>
          <p:nvPr/>
        </p:nvSpPr>
        <p:spPr bwMode="auto">
          <a:xfrm>
            <a:off x="985838" y="1047750"/>
            <a:ext cx="6926262"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1000" dirty="0">
                <a:latin typeface="Comic Sans MS" pitchFamily="66" charset="0"/>
              </a:rPr>
              <a:t>Setup: A wave plate is mounted on a rotation device.  This mechanism is used to regulate laser light power.</a:t>
            </a:r>
          </a:p>
          <a:p>
            <a:pPr>
              <a:defRPr/>
            </a:pPr>
            <a:endParaRPr lang="en-US" sz="1000" dirty="0">
              <a:latin typeface="Comic Sans MS" pitchFamily="66" charset="0"/>
            </a:endParaRPr>
          </a:p>
          <a:p>
            <a:pPr>
              <a:defRPr/>
            </a:pPr>
            <a:r>
              <a:rPr lang="en-US" sz="1000" dirty="0">
                <a:latin typeface="Comic Sans MS" pitchFamily="66" charset="0"/>
              </a:rPr>
              <a:t>Objective: Provide a safe working condition down-stream of the wave plate that does not depend on software. </a:t>
            </a:r>
          </a:p>
          <a:p>
            <a:pPr>
              <a:defRPr/>
            </a:pPr>
            <a:endParaRPr lang="en-US" sz="1000" dirty="0">
              <a:latin typeface="Comic Sans MS" pitchFamily="66" charset="0"/>
            </a:endParaRPr>
          </a:p>
          <a:p>
            <a:pPr>
              <a:defRPr/>
            </a:pPr>
            <a:r>
              <a:rPr lang="en-US" sz="1000" dirty="0">
                <a:latin typeface="Comic Sans MS" pitchFamily="66" charset="0"/>
              </a:rPr>
              <a:t>The safety objective will be met when:</a:t>
            </a:r>
          </a:p>
          <a:p>
            <a:pPr marL="228600" indent="-228600">
              <a:buFontTx/>
              <a:buAutoNum type="arabicPeriod"/>
              <a:defRPr/>
            </a:pPr>
            <a:r>
              <a:rPr lang="en-US" sz="1000" dirty="0">
                <a:latin typeface="Comic Sans MS" pitchFamily="66" charset="0"/>
              </a:rPr>
              <a:t>The wave plate is moved to an arbitrary but user-specific location</a:t>
            </a:r>
          </a:p>
          <a:p>
            <a:pPr marL="228600" indent="-228600">
              <a:buFontTx/>
              <a:buAutoNum type="arabicPeriod"/>
              <a:defRPr/>
            </a:pPr>
            <a:r>
              <a:rPr lang="en-US" sz="1000" dirty="0">
                <a:latin typeface="Comic Sans MS" pitchFamily="66" charset="0"/>
              </a:rPr>
              <a:t>The controls for the wave plate are disconnected in some fashion so that while they are disconnected the wave plate cannot be moved</a:t>
            </a:r>
          </a:p>
          <a:p>
            <a:pPr marL="228600" indent="-228600">
              <a:buFontTx/>
              <a:buAutoNum type="arabicPeriod"/>
              <a:defRPr/>
            </a:pPr>
            <a:r>
              <a:rPr lang="en-US" sz="1000" dirty="0">
                <a:latin typeface="Comic Sans MS" pitchFamily="66" charset="0"/>
              </a:rPr>
              <a:t>Work down-stream of the wave plate is done in safety as long as required</a:t>
            </a:r>
          </a:p>
          <a:p>
            <a:pPr marL="228600" indent="-228600">
              <a:buFontTx/>
              <a:buAutoNum type="arabicPeriod"/>
              <a:defRPr/>
            </a:pPr>
            <a:r>
              <a:rPr lang="en-US" sz="1000" dirty="0">
                <a:latin typeface="Comic Sans MS" pitchFamily="66" charset="0"/>
              </a:rPr>
              <a:t>And the wave plate is reconnect without the act of reconnecting it moving it.</a:t>
            </a:r>
          </a:p>
          <a:p>
            <a:pPr>
              <a:defRPr/>
            </a:pPr>
            <a:endParaRPr lang="en-US" sz="1000" dirty="0">
              <a:latin typeface="Comic Sans MS" pitchFamily="66" charset="0"/>
            </a:endParaRPr>
          </a:p>
          <a:p>
            <a:pPr>
              <a:defRPr/>
            </a:pPr>
            <a:r>
              <a:rPr lang="en-US" sz="1000" dirty="0">
                <a:latin typeface="Comic Sans MS" pitchFamily="66" charset="0"/>
              </a:rPr>
              <a:t>Mark White, an application engineer at Newport asserted that breaking the DC connection between the power supply and the rotation stage prohibits the rotation stage (and thus the wave plate) from moving.  David </a:t>
            </a:r>
            <a:r>
              <a:rPr lang="en-US" sz="1000" dirty="0" err="1">
                <a:latin typeface="Comic Sans MS" pitchFamily="66" charset="0"/>
              </a:rPr>
              <a:t>Feldbaum</a:t>
            </a:r>
            <a:r>
              <a:rPr lang="en-US" sz="1000" dirty="0">
                <a:latin typeface="Comic Sans MS" pitchFamily="66" charset="0"/>
              </a:rPr>
              <a:t> and I (David </a:t>
            </a:r>
            <a:r>
              <a:rPr lang="en-US" sz="1000" dirty="0" err="1">
                <a:latin typeface="Comic Sans MS" pitchFamily="66" charset="0"/>
              </a:rPr>
              <a:t>Kinzel</a:t>
            </a:r>
            <a:r>
              <a:rPr lang="en-US" sz="1000" dirty="0">
                <a:latin typeface="Comic Sans MS" pitchFamily="66" charset="0"/>
              </a:rPr>
              <a:t>) explored this behaviour and empirically determined it to be true.</a:t>
            </a:r>
          </a:p>
          <a:p>
            <a:pPr>
              <a:defRPr/>
            </a:pPr>
            <a:endParaRPr lang="en-US" sz="1000" dirty="0">
              <a:latin typeface="Comic Sans MS" pitchFamily="66" charset="0"/>
            </a:endParaRPr>
          </a:p>
          <a:p>
            <a:pPr>
              <a:defRPr/>
            </a:pPr>
            <a:r>
              <a:rPr lang="en-US" sz="1000" dirty="0">
                <a:latin typeface="Comic Sans MS" pitchFamily="66" charset="0"/>
              </a:rPr>
              <a:t>Conclusion: The safety objective can be met by taking advantage of this behaviour by inserting a lockout-</a:t>
            </a:r>
            <a:r>
              <a:rPr lang="en-US" sz="1000" dirty="0" err="1">
                <a:latin typeface="Comic Sans MS" pitchFamily="66" charset="0"/>
              </a:rPr>
              <a:t>tagout</a:t>
            </a:r>
            <a:r>
              <a:rPr lang="en-US" sz="1000" dirty="0">
                <a:latin typeface="Comic Sans MS" pitchFamily="66" charset="0"/>
              </a:rPr>
              <a:t> switch between the DC power supply and the rotation stage power connector.</a:t>
            </a:r>
          </a:p>
          <a:p>
            <a:pPr>
              <a:defRPr/>
            </a:pPr>
            <a:endParaRPr lang="en-US" sz="1000" dirty="0">
              <a:latin typeface="Comic Sans MS" pitchFamily="66" charset="0"/>
            </a:endParaRPr>
          </a:p>
          <a:p>
            <a:pPr>
              <a:defRPr/>
            </a:pPr>
            <a:r>
              <a:rPr lang="en-US" sz="1000" dirty="0">
                <a:latin typeface="Comic Sans MS" pitchFamily="66" charset="0"/>
              </a:rPr>
              <a:t>Suggestion for implementation: </a:t>
            </a:r>
          </a:p>
          <a:p>
            <a:pPr>
              <a:defRPr/>
            </a:pPr>
            <a:r>
              <a:rPr lang="en-US" sz="1000" dirty="0">
                <a:latin typeface="Comic Sans MS" pitchFamily="66" charset="0"/>
              </a:rPr>
              <a:t>Deploy two switches in series – one inside the PSL enclosure and one outside.  The switch outside can be used for a far down-stream operation without requiring the additional step of garbing for entrance to a single switch inside the clean-room environment, while the switch inside can be used for a near down-stream operation without requiring </a:t>
            </a:r>
            <a:r>
              <a:rPr lang="en-US" sz="1000" dirty="0" smtClean="0">
                <a:latin typeface="Comic Sans MS" pitchFamily="66" charset="0"/>
              </a:rPr>
              <a:t>un-garbing </a:t>
            </a:r>
            <a:r>
              <a:rPr lang="en-US" sz="1000" dirty="0">
                <a:latin typeface="Comic Sans MS" pitchFamily="66" charset="0"/>
              </a:rPr>
              <a:t>and </a:t>
            </a:r>
            <a:r>
              <a:rPr lang="en-US" sz="1000" dirty="0" smtClean="0">
                <a:latin typeface="Comic Sans MS" pitchFamily="66" charset="0"/>
              </a:rPr>
              <a:t>re-garbing </a:t>
            </a:r>
            <a:r>
              <a:rPr lang="en-US" sz="1000" dirty="0">
                <a:latin typeface="Comic Sans MS" pitchFamily="66" charset="0"/>
              </a:rPr>
              <a:t>to manage the switch.  While it is true that for the inside operation the cable can be pulled out of the rotation stage to break the connection, it is not true that this state satisfies the conditions of lockout-</a:t>
            </a:r>
            <a:r>
              <a:rPr lang="en-US" sz="1000" dirty="0" err="1">
                <a:latin typeface="Comic Sans MS" pitchFamily="66" charset="0"/>
              </a:rPr>
              <a:t>tagout</a:t>
            </a:r>
            <a:r>
              <a:rPr lang="en-US" sz="1000" dirty="0">
                <a:latin typeface="Comic Sans MS" pitchFamily="66" charset="0"/>
              </a:rPr>
              <a:t>.</a:t>
            </a:r>
          </a:p>
          <a:p>
            <a:pPr>
              <a:defRPr/>
            </a:pPr>
            <a:r>
              <a:rPr lang="en-US" sz="9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3384550" y="1298575"/>
            <a:ext cx="5360988" cy="4268788"/>
          </a:xfrm>
          <a:prstGeom prst="rect">
            <a:avLst/>
          </a:prstGeom>
          <a:solidFill>
            <a:srgbClr val="DCE6F2">
              <a:alpha val="2392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3" name="Title 1"/>
          <p:cNvSpPr>
            <a:spLocks noGrp="1"/>
          </p:cNvSpPr>
          <p:nvPr>
            <p:ph type="title"/>
          </p:nvPr>
        </p:nvSpPr>
        <p:spPr>
          <a:xfrm>
            <a:off x="1749425" y="288925"/>
            <a:ext cx="6961188" cy="406400"/>
          </a:xfrm>
        </p:spPr>
        <p:txBody>
          <a:bodyPr/>
          <a:lstStyle/>
          <a:p>
            <a:r>
              <a:rPr lang="en-US" sz="1600" smtClean="0"/>
              <a:t>Serial Lockout-Tagout Switchs</a:t>
            </a:r>
          </a:p>
        </p:txBody>
      </p:sp>
      <p:sp>
        <p:nvSpPr>
          <p:cNvPr id="3" name="Date Placeholder 2"/>
          <p:cNvSpPr>
            <a:spLocks noGrp="1"/>
          </p:cNvSpPr>
          <p:nvPr>
            <p:ph type="dt" sz="quarter" idx="10"/>
          </p:nvPr>
        </p:nvSpPr>
        <p:spPr/>
        <p:txBody>
          <a:bodyPr/>
          <a:lstStyle/>
          <a:p>
            <a:pPr>
              <a:defRPr/>
            </a:pPr>
            <a:r>
              <a:rPr lang="en-US" smtClean="0"/>
              <a:t>LIGO-G1101139-V2</a:t>
            </a:r>
            <a:endParaRPr lang="en-US"/>
          </a:p>
        </p:txBody>
      </p:sp>
      <p:sp>
        <p:nvSpPr>
          <p:cNvPr id="4" name="Slide Number Placeholder 3"/>
          <p:cNvSpPr>
            <a:spLocks noGrp="1"/>
          </p:cNvSpPr>
          <p:nvPr>
            <p:ph type="sldNum" sz="quarter" idx="11"/>
          </p:nvPr>
        </p:nvSpPr>
        <p:spPr/>
        <p:txBody>
          <a:bodyPr/>
          <a:lstStyle/>
          <a:p>
            <a:pPr>
              <a:defRPr/>
            </a:pPr>
            <a:fld id="{2B285A71-3D3E-49CE-845E-2C9B4447644F}" type="slidenum">
              <a:rPr lang="en-US" smtClean="0"/>
              <a:pPr>
                <a:defRPr/>
              </a:pPr>
              <a:t>4</a:t>
            </a:fld>
            <a:endParaRPr lang="en-US"/>
          </a:p>
        </p:txBody>
      </p:sp>
      <p:pic>
        <p:nvPicPr>
          <p:cNvPr id="5126" name="Picture 6"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488" y="2246313"/>
            <a:ext cx="4381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2270125"/>
            <a:ext cx="438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3024188"/>
            <a:ext cx="2243137"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4687888" y="2270125"/>
            <a:ext cx="44450" cy="44450"/>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bwMode="auto">
          <a:xfrm>
            <a:off x="3987800" y="2270125"/>
            <a:ext cx="44450" cy="46038"/>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6699250" y="3575050"/>
            <a:ext cx="46038" cy="46038"/>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bwMode="auto">
          <a:xfrm>
            <a:off x="6846888" y="3635375"/>
            <a:ext cx="46037" cy="46038"/>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bwMode="auto">
          <a:xfrm>
            <a:off x="6307138" y="4327525"/>
            <a:ext cx="44450" cy="46038"/>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bwMode="auto">
          <a:xfrm>
            <a:off x="5978525" y="4056063"/>
            <a:ext cx="44450" cy="46037"/>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bwMode="auto">
          <a:xfrm>
            <a:off x="5678488" y="3621088"/>
            <a:ext cx="44450" cy="46037"/>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bwMode="auto">
          <a:xfrm>
            <a:off x="2427288" y="2270125"/>
            <a:ext cx="46037" cy="46038"/>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bwMode="auto">
          <a:xfrm>
            <a:off x="1749425" y="2270125"/>
            <a:ext cx="46038" cy="44450"/>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Curved Connector 9"/>
          <p:cNvCxnSpPr/>
          <p:nvPr/>
        </p:nvCxnSpPr>
        <p:spPr>
          <a:xfrm flipV="1">
            <a:off x="855663" y="2316163"/>
            <a:ext cx="893762" cy="777875"/>
          </a:xfrm>
          <a:prstGeom prst="curvedConnector3">
            <a:avLst>
              <a:gd name="adj1" fmla="val 50000"/>
            </a:avLst>
          </a:prstGeom>
          <a:ln w="317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3" idx="6"/>
            <a:endCxn id="16" idx="2"/>
          </p:cNvCxnSpPr>
          <p:nvPr/>
        </p:nvCxnSpPr>
        <p:spPr>
          <a:xfrm>
            <a:off x="2473325" y="2292350"/>
            <a:ext cx="1514475" cy="0"/>
          </a:xfrm>
          <a:prstGeom prst="curvedConnector3">
            <a:avLst>
              <a:gd name="adj1" fmla="val 50000"/>
            </a:avLst>
          </a:prstGeom>
          <a:ln w="317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5" idx="6"/>
            <a:endCxn id="18" idx="0"/>
          </p:cNvCxnSpPr>
          <p:nvPr/>
        </p:nvCxnSpPr>
        <p:spPr>
          <a:xfrm>
            <a:off x="4732338" y="2292350"/>
            <a:ext cx="1989137" cy="1282700"/>
          </a:xfrm>
          <a:prstGeom prst="curvedConnector2">
            <a:avLst/>
          </a:prstGeom>
          <a:ln w="317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flipV="1">
            <a:off x="6892925" y="3432175"/>
            <a:ext cx="1574800" cy="225425"/>
          </a:xfrm>
          <a:prstGeom prst="curvedConnector3">
            <a:avLst>
              <a:gd name="adj1" fmla="val 50000"/>
            </a:avLst>
          </a:prstGeom>
          <a:ln w="317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22" idx="2"/>
            <a:endCxn id="21" idx="2"/>
          </p:cNvCxnSpPr>
          <p:nvPr/>
        </p:nvCxnSpPr>
        <p:spPr>
          <a:xfrm rot="10800000" flipH="1" flipV="1">
            <a:off x="5678488" y="3644900"/>
            <a:ext cx="300037" cy="434975"/>
          </a:xfrm>
          <a:prstGeom prst="curvedConnector3">
            <a:avLst>
              <a:gd name="adj1" fmla="val -7619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Rectangular Callout 45"/>
          <p:cNvSpPr/>
          <p:nvPr/>
        </p:nvSpPr>
        <p:spPr bwMode="auto">
          <a:xfrm>
            <a:off x="7354888" y="2932113"/>
            <a:ext cx="1112837" cy="323850"/>
          </a:xfrm>
          <a:prstGeom prst="wedgeRectCallout">
            <a:avLst>
              <a:gd name="adj1" fmla="val -10132"/>
              <a:gd name="adj2" fmla="val 11174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Comic Sans MS" pitchFamily="66" charset="0"/>
              </a:rPr>
              <a:t>USB to Computer</a:t>
            </a:r>
          </a:p>
        </p:txBody>
      </p:sp>
      <p:sp>
        <p:nvSpPr>
          <p:cNvPr id="56" name="Rectangular Callout 55"/>
          <p:cNvSpPr/>
          <p:nvPr/>
        </p:nvSpPr>
        <p:spPr bwMode="auto">
          <a:xfrm>
            <a:off x="3987800" y="1652588"/>
            <a:ext cx="1614488" cy="379412"/>
          </a:xfrm>
          <a:prstGeom prst="wedgeRectCallout">
            <a:avLst>
              <a:gd name="adj1" fmla="val -28750"/>
              <a:gd name="adj2" fmla="val 11017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Comic Sans MS" pitchFamily="66" charset="0"/>
              </a:rPr>
              <a:t>Inside Lockout - </a:t>
            </a:r>
            <a:r>
              <a:rPr lang="en-US" sz="900" dirty="0" err="1">
                <a:solidFill>
                  <a:schemeClr val="tx1"/>
                </a:solidFill>
                <a:latin typeface="Comic Sans MS" pitchFamily="66" charset="0"/>
              </a:rPr>
              <a:t>Tagout</a:t>
            </a:r>
            <a:endParaRPr lang="en-US" sz="900" dirty="0">
              <a:solidFill>
                <a:schemeClr val="tx1"/>
              </a:solidFill>
              <a:latin typeface="Comic Sans MS" pitchFamily="66" charset="0"/>
            </a:endParaRPr>
          </a:p>
        </p:txBody>
      </p:sp>
      <p:sp>
        <p:nvSpPr>
          <p:cNvPr id="57" name="Rectangular Callout 56"/>
          <p:cNvSpPr/>
          <p:nvPr/>
        </p:nvSpPr>
        <p:spPr bwMode="auto">
          <a:xfrm>
            <a:off x="1065213" y="1747838"/>
            <a:ext cx="1614487" cy="379412"/>
          </a:xfrm>
          <a:prstGeom prst="wedgeRectCallout">
            <a:avLst>
              <a:gd name="adj1" fmla="val 12767"/>
              <a:gd name="adj2" fmla="val 9634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Comic Sans MS" pitchFamily="66" charset="0"/>
              </a:rPr>
              <a:t>Outside Lockout - </a:t>
            </a:r>
            <a:r>
              <a:rPr lang="en-US" sz="900" dirty="0" err="1">
                <a:solidFill>
                  <a:schemeClr val="tx1"/>
                </a:solidFill>
                <a:latin typeface="Comic Sans MS" pitchFamily="66" charset="0"/>
              </a:rPr>
              <a:t>Tagout</a:t>
            </a:r>
            <a:endParaRPr lang="en-US" sz="900" dirty="0">
              <a:solidFill>
                <a:schemeClr val="tx1"/>
              </a:solidFill>
              <a:latin typeface="Comic Sans MS" pitchFamily="66" charset="0"/>
            </a:endParaRPr>
          </a:p>
        </p:txBody>
      </p:sp>
      <p:sp>
        <p:nvSpPr>
          <p:cNvPr id="58" name="Rectangular Callout 57"/>
          <p:cNvSpPr/>
          <p:nvPr/>
        </p:nvSpPr>
        <p:spPr bwMode="auto">
          <a:xfrm>
            <a:off x="855663" y="3305175"/>
            <a:ext cx="1111250" cy="323850"/>
          </a:xfrm>
          <a:prstGeom prst="wedgeRectCallout">
            <a:avLst>
              <a:gd name="adj1" fmla="val -44607"/>
              <a:gd name="adj2" fmla="val -10457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Comic Sans MS" pitchFamily="66" charset="0"/>
              </a:rPr>
              <a:t>+24VDC Power </a:t>
            </a:r>
          </a:p>
        </p:txBody>
      </p:sp>
      <p:sp>
        <p:nvSpPr>
          <p:cNvPr id="5147" name="TextBox 54"/>
          <p:cNvSpPr txBox="1">
            <a:spLocks noChangeArrowheads="1"/>
          </p:cNvSpPr>
          <p:nvPr/>
        </p:nvSpPr>
        <p:spPr bwMode="auto">
          <a:xfrm>
            <a:off x="3638550" y="5251450"/>
            <a:ext cx="1470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Comic Sans MS" pitchFamily="66" charset="0"/>
              </a:rPr>
              <a:t>PSL Enclosure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25613" y="274638"/>
            <a:ext cx="6961187" cy="406400"/>
          </a:xfrm>
        </p:spPr>
        <p:txBody>
          <a:bodyPr/>
          <a:lstStyle/>
          <a:p>
            <a:r>
              <a:rPr lang="en-US" sz="1800" dirty="0" smtClean="0"/>
              <a:t>Switch Locations for Wave Plate Lockout/</a:t>
            </a:r>
            <a:r>
              <a:rPr lang="en-US" sz="1800" dirty="0" err="1" smtClean="0"/>
              <a:t>Tagout</a:t>
            </a:r>
            <a:endParaRPr lang="en-US" sz="1800" dirty="0" smtClean="0"/>
          </a:p>
        </p:txBody>
      </p:sp>
      <p:sp>
        <p:nvSpPr>
          <p:cNvPr id="3" name="Date Placeholder 2"/>
          <p:cNvSpPr>
            <a:spLocks noGrp="1"/>
          </p:cNvSpPr>
          <p:nvPr>
            <p:ph type="dt" sz="quarter" idx="10"/>
          </p:nvPr>
        </p:nvSpPr>
        <p:spPr/>
        <p:txBody>
          <a:bodyPr/>
          <a:lstStyle/>
          <a:p>
            <a:pPr>
              <a:defRPr/>
            </a:pPr>
            <a:r>
              <a:rPr lang="en-US" smtClean="0"/>
              <a:t>LIGO-G1101139-V2</a:t>
            </a:r>
            <a:endParaRPr lang="en-US"/>
          </a:p>
        </p:txBody>
      </p:sp>
      <p:sp>
        <p:nvSpPr>
          <p:cNvPr id="4" name="Slide Number Placeholder 3"/>
          <p:cNvSpPr>
            <a:spLocks noGrp="1"/>
          </p:cNvSpPr>
          <p:nvPr>
            <p:ph type="sldNum" sz="quarter" idx="11"/>
          </p:nvPr>
        </p:nvSpPr>
        <p:spPr/>
        <p:txBody>
          <a:bodyPr/>
          <a:lstStyle/>
          <a:p>
            <a:pPr>
              <a:defRPr/>
            </a:pPr>
            <a:fld id="{64BDF73C-AED3-4D78-A88A-8FF3024EA7CD}" type="slidenum">
              <a:rPr lang="en-US" smtClean="0"/>
              <a:pPr>
                <a:defRPr/>
              </a:pPr>
              <a:t>5</a:t>
            </a:fld>
            <a:endParaRPr lang="en-US"/>
          </a:p>
        </p:txBody>
      </p:sp>
      <p:pic>
        <p:nvPicPr>
          <p:cNvPr id="3077"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50" y="2073275"/>
            <a:ext cx="1143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50" y="2103438"/>
            <a:ext cx="1143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50" y="2133600"/>
            <a:ext cx="1143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7"/>
          <p:cNvGrpSpPr>
            <a:grpSpLocks/>
          </p:cNvGrpSpPr>
          <p:nvPr/>
        </p:nvGrpSpPr>
        <p:grpSpPr bwMode="auto">
          <a:xfrm>
            <a:off x="1470025" y="1449388"/>
            <a:ext cx="6689725" cy="3771900"/>
            <a:chOff x="1469654" y="1449712"/>
            <a:chExt cx="6689613" cy="3771283"/>
          </a:xfrm>
        </p:grpSpPr>
        <p:pic>
          <p:nvPicPr>
            <p:cNvPr id="31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242" y="1449712"/>
              <a:ext cx="6003881" cy="377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8"/>
            <p:cNvSpPr txBox="1"/>
            <p:nvPr/>
          </p:nvSpPr>
          <p:spPr bwMode="auto">
            <a:xfrm>
              <a:off x="2191955" y="1968739"/>
              <a:ext cx="1114406" cy="215865"/>
            </a:xfrm>
            <a:prstGeom prst="rect">
              <a:avLst/>
            </a:prstGeom>
            <a:solidFill>
              <a:schemeClr val="accent2">
                <a:lumMod val="40000"/>
                <a:lumOff val="60000"/>
              </a:schemeClr>
            </a:solidFill>
            <a:ln>
              <a:solidFill>
                <a:schemeClr val="tx1"/>
              </a:solidFill>
            </a:ln>
            <a:effectLst>
              <a:outerShdw blurRad="63500" sx="102000" sy="102000" algn="ctr" rotWithShape="0">
                <a:prstClr val="black">
                  <a:alpha val="40000"/>
                </a:prstClr>
              </a:outerShdw>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800" b="1" dirty="0" smtClean="0">
                  <a:latin typeface="Comic Sans MS" pitchFamily="66" charset="0"/>
                </a:rPr>
                <a:t>LAE Cargo Doors</a:t>
              </a:r>
              <a:endParaRPr lang="en-US" sz="800" b="1" dirty="0">
                <a:latin typeface="Comic Sans MS" pitchFamily="66" charset="0"/>
              </a:endParaRPr>
            </a:p>
          </p:txBody>
        </p:sp>
        <p:sp>
          <p:nvSpPr>
            <p:cNvPr id="11" name="TextBox 49"/>
            <p:cNvSpPr txBox="1"/>
            <p:nvPr/>
          </p:nvSpPr>
          <p:spPr bwMode="auto">
            <a:xfrm>
              <a:off x="1469654" y="2649666"/>
              <a:ext cx="1039796" cy="338082"/>
            </a:xfrm>
            <a:prstGeom prst="rect">
              <a:avLst/>
            </a:prstGeom>
            <a:solidFill>
              <a:schemeClr val="accent2">
                <a:lumMod val="40000"/>
                <a:lumOff val="60000"/>
              </a:schemeClr>
            </a:solidFill>
            <a:ln>
              <a:solidFill>
                <a:schemeClr val="tx1"/>
              </a:solidFill>
            </a:ln>
            <a:effectLst>
              <a:outerShdw blurRad="63500" sx="102000" sy="102000" algn="ctr" rotWithShape="0">
                <a:prstClr val="black">
                  <a:alpha val="40000"/>
                </a:prstClr>
              </a:outerShdw>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800" b="1" dirty="0" smtClean="0">
                  <a:latin typeface="Comic Sans MS" pitchFamily="66" charset="0"/>
                </a:rPr>
                <a:t>LAE Airlock Entrance Door</a:t>
              </a:r>
              <a:endParaRPr lang="en-US" sz="800" b="1" dirty="0">
                <a:latin typeface="Comic Sans MS" pitchFamily="66" charset="0"/>
              </a:endParaRPr>
            </a:p>
          </p:txBody>
        </p:sp>
        <p:sp>
          <p:nvSpPr>
            <p:cNvPr id="12" name="TextBox 51"/>
            <p:cNvSpPr txBox="1"/>
            <p:nvPr/>
          </p:nvSpPr>
          <p:spPr>
            <a:xfrm>
              <a:off x="4485854" y="1786207"/>
              <a:ext cx="1093770" cy="215865"/>
            </a:xfrm>
            <a:prstGeom prst="rect">
              <a:avLst/>
            </a:prstGeom>
            <a:solidFill>
              <a:schemeClr val="accent3">
                <a:lumMod val="20000"/>
                <a:lumOff val="80000"/>
              </a:schemeClr>
            </a:solidFill>
            <a:ln>
              <a:solidFill>
                <a:schemeClr val="tx1"/>
              </a:solidFill>
            </a:ln>
            <a:effectLst>
              <a:outerShdw blurRad="63500" sx="102000" sy="102000" algn="ctr" rotWithShape="0">
                <a:prstClr val="black">
                  <a:alpha val="40000"/>
                </a:prstClr>
              </a:outerShdw>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800" b="1" dirty="0">
                  <a:latin typeface="Comic Sans MS" pitchFamily="66" charset="0"/>
                </a:rPr>
                <a:t>LVEA Control Box</a:t>
              </a:r>
            </a:p>
          </p:txBody>
        </p:sp>
        <p:cxnSp>
          <p:nvCxnSpPr>
            <p:cNvPr id="13" name="Straight Arrow Connector 12"/>
            <p:cNvCxnSpPr>
              <a:stCxn id="12" idx="2"/>
            </p:cNvCxnSpPr>
            <p:nvPr/>
          </p:nvCxnSpPr>
          <p:spPr>
            <a:xfrm rot="5400000">
              <a:off x="4863690" y="2060791"/>
              <a:ext cx="228563" cy="11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rot="16200000" flipH="1">
              <a:off x="2996825" y="1936936"/>
              <a:ext cx="293640" cy="788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p:cNvCxnSpPr>
            <p:nvPr/>
          </p:nvCxnSpPr>
          <p:spPr>
            <a:xfrm rot="16200000" flipH="1">
              <a:off x="1980890" y="2997203"/>
              <a:ext cx="942821" cy="923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7" idx="2"/>
            </p:cNvCxnSpPr>
            <p:nvPr/>
          </p:nvCxnSpPr>
          <p:spPr>
            <a:xfrm rot="5400000">
              <a:off x="7414761" y="4878147"/>
              <a:ext cx="253958" cy="41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73"/>
            <p:cNvSpPr txBox="1"/>
            <p:nvPr/>
          </p:nvSpPr>
          <p:spPr>
            <a:xfrm>
              <a:off x="6967075" y="4433724"/>
              <a:ext cx="1192192" cy="338082"/>
            </a:xfrm>
            <a:prstGeom prst="rect">
              <a:avLst/>
            </a:prstGeom>
            <a:solidFill>
              <a:schemeClr val="accent2">
                <a:lumMod val="40000"/>
                <a:lumOff val="60000"/>
              </a:schemeClr>
            </a:solidFill>
            <a:ln>
              <a:solidFill>
                <a:schemeClr val="tx1"/>
              </a:solidFill>
            </a:ln>
            <a:effectLst>
              <a:outerShdw blurRad="63500" sx="102000" sy="102000" algn="ctr" rotWithShape="0">
                <a:prstClr val="black">
                  <a:alpha val="40000"/>
                </a:prstClr>
              </a:outerShdw>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defRPr/>
              </a:pPr>
              <a:r>
                <a:rPr lang="en-US" sz="800" b="1" dirty="0" smtClean="0">
                  <a:latin typeface="Comic Sans MS" pitchFamily="66" charset="0"/>
                </a:rPr>
                <a:t>Armoured Fiber Optics Cable</a:t>
              </a:r>
              <a:endParaRPr lang="en-US" sz="800" b="1" dirty="0">
                <a:latin typeface="Comic Sans MS" pitchFamily="66" charset="0"/>
              </a:endParaRPr>
            </a:p>
          </p:txBody>
        </p:sp>
      </p:grpSp>
      <p:sp>
        <p:nvSpPr>
          <p:cNvPr id="3081" name="Oval 38"/>
          <p:cNvSpPr>
            <a:spLocks noChangeArrowheads="1"/>
          </p:cNvSpPr>
          <p:nvPr/>
        </p:nvSpPr>
        <p:spPr bwMode="auto">
          <a:xfrm>
            <a:off x="4392613" y="2905125"/>
            <a:ext cx="123825" cy="123825"/>
          </a:xfrm>
          <a:prstGeom prst="ellipse">
            <a:avLst/>
          </a:prstGeom>
          <a:solidFill>
            <a:srgbClr val="FF0000"/>
          </a:solidFill>
          <a:ln w="9525">
            <a:solidFill>
              <a:srgbClr val="000000"/>
            </a:solidFill>
            <a:round/>
            <a:headEnd/>
            <a:tailEnd/>
          </a:ln>
        </p:spPr>
        <p:txBody>
          <a:bodyPr anchor="ctr"/>
          <a:lstStyle/>
          <a:p>
            <a:endParaRPr lang="en-US"/>
          </a:p>
        </p:txBody>
      </p:sp>
      <p:sp>
        <p:nvSpPr>
          <p:cNvPr id="3082" name="Oval 24"/>
          <p:cNvSpPr>
            <a:spLocks noChangeArrowheads="1"/>
          </p:cNvSpPr>
          <p:nvPr/>
        </p:nvSpPr>
        <p:spPr bwMode="auto">
          <a:xfrm>
            <a:off x="3213100" y="3092450"/>
            <a:ext cx="123825" cy="123825"/>
          </a:xfrm>
          <a:prstGeom prst="ellipse">
            <a:avLst/>
          </a:prstGeom>
          <a:solidFill>
            <a:srgbClr val="FF0000"/>
          </a:solidFill>
          <a:ln w="9525">
            <a:solidFill>
              <a:srgbClr val="000000"/>
            </a:solidFill>
            <a:round/>
            <a:headEnd/>
            <a:tailEnd/>
          </a:ln>
        </p:spPr>
        <p:txBody>
          <a:bodyPr anchor="ctr"/>
          <a:lstStyle/>
          <a:p>
            <a:endParaRPr lang="en-US"/>
          </a:p>
        </p:txBody>
      </p:sp>
      <p:sp>
        <p:nvSpPr>
          <p:cNvPr id="3083" name="TextBox 99"/>
          <p:cNvSpPr txBox="1">
            <a:spLocks noChangeArrowheads="1"/>
          </p:cNvSpPr>
          <p:nvPr/>
        </p:nvSpPr>
        <p:spPr bwMode="auto">
          <a:xfrm>
            <a:off x="6426200" y="1797050"/>
            <a:ext cx="12906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rgbClr val="FF0000"/>
                </a:solidFill>
                <a:latin typeface="Comic Sans MS" pitchFamily="66" charset="0"/>
                <a:ea typeface="Times New Roman" pitchFamily="18" charset="0"/>
                <a:cs typeface="Calibri" pitchFamily="34" charset="0"/>
              </a:rPr>
              <a:t>NHZs</a:t>
            </a:r>
            <a:endParaRPr lang="en-US">
              <a:ea typeface="Times New Roman" pitchFamily="18" charset="0"/>
              <a:cs typeface="Calibri" pitchFamily="34" charset="0"/>
            </a:endParaRPr>
          </a:p>
        </p:txBody>
      </p:sp>
      <p:sp>
        <p:nvSpPr>
          <p:cNvPr id="3084" name="Rectangle 33"/>
          <p:cNvSpPr>
            <a:spLocks noChangeArrowheads="1"/>
          </p:cNvSpPr>
          <p:nvPr/>
        </p:nvSpPr>
        <p:spPr bwMode="auto">
          <a:xfrm>
            <a:off x="6437313" y="1811338"/>
            <a:ext cx="1150937" cy="477837"/>
          </a:xfrm>
          <a:prstGeom prst="rect">
            <a:avLst/>
          </a:prstGeom>
          <a:noFill/>
          <a:ln w="25400">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09" name="Straight Arrow Connector 309"/>
          <p:cNvSpPr>
            <a:spLocks noChangeShapeType="1"/>
          </p:cNvSpPr>
          <p:nvPr/>
        </p:nvSpPr>
        <p:spPr bwMode="auto">
          <a:xfrm flipH="1">
            <a:off x="2892425" y="2301875"/>
            <a:ext cx="4076700" cy="1284288"/>
          </a:xfrm>
          <a:prstGeom prst="straightConnector1">
            <a:avLst/>
          </a:prstGeom>
          <a:noFill/>
          <a:ln w="38100">
            <a:solidFill>
              <a:srgbClr val="C0504D"/>
            </a:solidFill>
            <a:round/>
            <a:headEnd/>
            <a:tailEnd type="arrow" w="med" len="med"/>
          </a:ln>
          <a:effectLst>
            <a:outerShdw dist="23000" dir="5400000" rotWithShape="0">
              <a:srgbClr val="000000">
                <a:alpha val="34999"/>
              </a:srgbClr>
            </a:outerShdw>
          </a:effectLst>
        </p:spPr>
        <p:txBody>
          <a:bodyPr/>
          <a:lstStyle/>
          <a:p>
            <a:pPr>
              <a:defRPr/>
            </a:pPr>
            <a:endParaRPr lang="en-US"/>
          </a:p>
        </p:txBody>
      </p:sp>
      <p:sp>
        <p:nvSpPr>
          <p:cNvPr id="6" name="AutoShape 4"/>
          <p:cNvSpPr>
            <a:spLocks noChangeShapeType="1"/>
          </p:cNvSpPr>
          <p:nvPr/>
        </p:nvSpPr>
        <p:spPr bwMode="auto">
          <a:xfrm flipH="1">
            <a:off x="3670300" y="2293938"/>
            <a:ext cx="3321050" cy="1739900"/>
          </a:xfrm>
          <a:prstGeom prst="straightConnector1">
            <a:avLst/>
          </a:prstGeom>
          <a:noFill/>
          <a:ln w="38100">
            <a:solidFill>
              <a:srgbClr val="C0504D"/>
            </a:solidFill>
            <a:round/>
            <a:headEnd/>
            <a:tailEnd type="arrow" w="med" len="med"/>
          </a:ln>
          <a:effectLst>
            <a:outerShdw dist="23000" dir="5400000" rotWithShape="0">
              <a:srgbClr val="000000">
                <a:alpha val="34999"/>
              </a:srgbClr>
            </a:outerShdw>
          </a:effectLst>
        </p:spPr>
        <p:txBody>
          <a:bodyPr/>
          <a:lstStyle/>
          <a:p>
            <a:pPr>
              <a:defRPr/>
            </a:pPr>
            <a:endParaRPr lang="en-US"/>
          </a:p>
        </p:txBody>
      </p:sp>
      <p:sp>
        <p:nvSpPr>
          <p:cNvPr id="7" name="AutoShape 5"/>
          <p:cNvSpPr>
            <a:spLocks noChangeShapeType="1"/>
          </p:cNvSpPr>
          <p:nvPr/>
        </p:nvSpPr>
        <p:spPr bwMode="auto">
          <a:xfrm flipH="1">
            <a:off x="5187950" y="2286000"/>
            <a:ext cx="1803400" cy="1862138"/>
          </a:xfrm>
          <a:prstGeom prst="straightConnector1">
            <a:avLst/>
          </a:prstGeom>
          <a:noFill/>
          <a:ln w="38100">
            <a:solidFill>
              <a:srgbClr val="C0504D"/>
            </a:solidFill>
            <a:round/>
            <a:headEnd/>
            <a:tailEnd type="arrow" w="med" len="med"/>
          </a:ln>
          <a:effectLst>
            <a:outerShdw dist="23000" dir="5400000" rotWithShape="0">
              <a:srgbClr val="000000">
                <a:alpha val="34999"/>
              </a:srgbClr>
            </a:outerShdw>
          </a:effectLst>
        </p:spPr>
        <p:txBody>
          <a:bodyPr/>
          <a:lstStyle/>
          <a:p>
            <a:pPr>
              <a:defRPr/>
            </a:pPr>
            <a:endParaRPr lang="en-US"/>
          </a:p>
        </p:txBody>
      </p:sp>
      <p:sp>
        <p:nvSpPr>
          <p:cNvPr id="3088" name="Rectangular Callout 7262"/>
          <p:cNvSpPr>
            <a:spLocks noChangeArrowheads="1"/>
          </p:cNvSpPr>
          <p:nvPr/>
        </p:nvSpPr>
        <p:spPr bwMode="auto">
          <a:xfrm>
            <a:off x="4119563" y="4630738"/>
            <a:ext cx="442912" cy="300037"/>
          </a:xfrm>
          <a:prstGeom prst="wedgeRectCallout">
            <a:avLst>
              <a:gd name="adj1" fmla="val 129111"/>
              <a:gd name="adj2" fmla="val -363986"/>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FE</a:t>
            </a:r>
            <a:endParaRPr lang="en-US"/>
          </a:p>
        </p:txBody>
      </p:sp>
      <p:sp>
        <p:nvSpPr>
          <p:cNvPr id="3089" name="AutoShape 13"/>
          <p:cNvSpPr>
            <a:spLocks noChangeArrowheads="1"/>
          </p:cNvSpPr>
          <p:nvPr/>
        </p:nvSpPr>
        <p:spPr bwMode="auto">
          <a:xfrm>
            <a:off x="4613275" y="4630738"/>
            <a:ext cx="495300" cy="300037"/>
          </a:xfrm>
          <a:prstGeom prst="wedgeRectCallout">
            <a:avLst>
              <a:gd name="adj1" fmla="val 80699"/>
              <a:gd name="adj2" fmla="val -374329"/>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HPO</a:t>
            </a:r>
            <a:endParaRPr lang="en-US"/>
          </a:p>
        </p:txBody>
      </p:sp>
      <p:sp>
        <p:nvSpPr>
          <p:cNvPr id="3090" name="Rectangle 173"/>
          <p:cNvSpPr>
            <a:spLocks noChangeArrowheads="1"/>
          </p:cNvSpPr>
          <p:nvPr/>
        </p:nvSpPr>
        <p:spPr bwMode="auto">
          <a:xfrm rot="-5400000" flipH="1" flipV="1">
            <a:off x="2646363" y="4241800"/>
            <a:ext cx="58738" cy="350837"/>
          </a:xfrm>
          <a:prstGeom prst="rect">
            <a:avLst/>
          </a:prstGeom>
          <a:solidFill>
            <a:srgbClr val="E46C0A"/>
          </a:solidFill>
          <a:ln w="3175">
            <a:solidFill>
              <a:srgbClr val="000000"/>
            </a:solidFill>
            <a:miter lim="800000"/>
            <a:headEnd/>
            <a:tailEnd/>
          </a:ln>
        </p:spPr>
        <p:txBody>
          <a:bodyPr rot="10800000" vert="eaVert" anchor="ctr"/>
          <a:lstStyle/>
          <a:p>
            <a:pPr eaLnBrk="0" hangingPunct="0"/>
            <a:endParaRPr lang="en-US"/>
          </a:p>
        </p:txBody>
      </p:sp>
      <p:sp>
        <p:nvSpPr>
          <p:cNvPr id="3091" name="Rectangular Callout 304"/>
          <p:cNvSpPr>
            <a:spLocks noChangeArrowheads="1"/>
          </p:cNvSpPr>
          <p:nvPr/>
        </p:nvSpPr>
        <p:spPr bwMode="auto">
          <a:xfrm>
            <a:off x="1541463" y="4797425"/>
            <a:ext cx="1358900" cy="357188"/>
          </a:xfrm>
          <a:prstGeom prst="wedgeRectCallout">
            <a:avLst>
              <a:gd name="adj1" fmla="val 38088"/>
              <a:gd name="adj2" fmla="val -143810"/>
            </a:avLst>
          </a:prstGeom>
          <a:solidFill>
            <a:srgbClr val="F79646"/>
          </a:solidFill>
          <a:ln w="25400">
            <a:solidFill>
              <a:srgbClr val="974706"/>
            </a:solidFill>
            <a:miter lim="800000"/>
            <a:headEnd/>
            <a:tailEnd/>
          </a:ln>
        </p:spPr>
        <p:txBody>
          <a:bodyPr anchor="ctr"/>
          <a:lstStyle/>
          <a:p>
            <a:pPr algn="ctr" eaLnBrk="0" hangingPunct="0"/>
            <a:r>
              <a:rPr lang="en-US" sz="1100">
                <a:latin typeface="Calibri" pitchFamily="34" charset="0"/>
                <a:cs typeface="Times New Roman" pitchFamily="18" charset="0"/>
              </a:rPr>
              <a:t>Laser Warning Signs</a:t>
            </a:r>
            <a:endParaRPr lang="en-US"/>
          </a:p>
        </p:txBody>
      </p:sp>
      <p:sp>
        <p:nvSpPr>
          <p:cNvPr id="3092" name="Rectangle 305"/>
          <p:cNvSpPr>
            <a:spLocks noChangeArrowheads="1"/>
          </p:cNvSpPr>
          <p:nvPr/>
        </p:nvSpPr>
        <p:spPr bwMode="auto">
          <a:xfrm rot="10800000" flipH="1" flipV="1">
            <a:off x="3122613" y="4733925"/>
            <a:ext cx="58737" cy="350838"/>
          </a:xfrm>
          <a:prstGeom prst="rect">
            <a:avLst/>
          </a:prstGeom>
          <a:solidFill>
            <a:srgbClr val="E46C0A"/>
          </a:solidFill>
          <a:ln w="3175">
            <a:solidFill>
              <a:srgbClr val="000000"/>
            </a:solidFill>
            <a:miter lim="800000"/>
            <a:headEnd/>
            <a:tailEnd/>
          </a:ln>
        </p:spPr>
        <p:txBody>
          <a:bodyPr anchor="ctr"/>
          <a:lstStyle/>
          <a:p>
            <a:pPr eaLnBrk="0" hangingPunct="0"/>
            <a:r>
              <a:rPr lang="en-US" sz="1100">
                <a:latin typeface="Calibri" pitchFamily="34" charset="0"/>
                <a:cs typeface="Times New Roman" pitchFamily="18" charset="0"/>
              </a:rPr>
              <a:t> </a:t>
            </a:r>
            <a:endParaRPr lang="en-US"/>
          </a:p>
        </p:txBody>
      </p:sp>
      <p:sp>
        <p:nvSpPr>
          <p:cNvPr id="3093" name="AutoShape 8"/>
          <p:cNvSpPr>
            <a:spLocks noChangeArrowheads="1"/>
          </p:cNvSpPr>
          <p:nvPr/>
        </p:nvSpPr>
        <p:spPr bwMode="auto">
          <a:xfrm>
            <a:off x="1535113" y="4797425"/>
            <a:ext cx="1373187" cy="357188"/>
          </a:xfrm>
          <a:prstGeom prst="wedgeRectCallout">
            <a:avLst>
              <a:gd name="adj1" fmla="val 63597"/>
              <a:gd name="adj2" fmla="val -35704"/>
            </a:avLst>
          </a:prstGeom>
          <a:solidFill>
            <a:srgbClr val="F79646"/>
          </a:solidFill>
          <a:ln w="25400">
            <a:solidFill>
              <a:srgbClr val="974706"/>
            </a:solidFill>
            <a:miter lim="800000"/>
            <a:headEnd/>
            <a:tailEnd/>
          </a:ln>
        </p:spPr>
        <p:txBody>
          <a:bodyPr anchor="ctr"/>
          <a:lstStyle/>
          <a:p>
            <a:pPr algn="ctr" eaLnBrk="0" hangingPunct="0"/>
            <a:r>
              <a:rPr lang="en-US" sz="900" b="1">
                <a:latin typeface="Comic Sans MS" pitchFamily="66" charset="0"/>
                <a:cs typeface="Times New Roman" pitchFamily="18" charset="0"/>
              </a:rPr>
              <a:t>Laser Warning Signs</a:t>
            </a:r>
            <a:endParaRPr lang="en-US"/>
          </a:p>
        </p:txBody>
      </p:sp>
      <p:sp>
        <p:nvSpPr>
          <p:cNvPr id="3094" name="AutoShape 14"/>
          <p:cNvSpPr>
            <a:spLocks noChangeArrowheads="1"/>
          </p:cNvSpPr>
          <p:nvPr/>
        </p:nvSpPr>
        <p:spPr bwMode="auto">
          <a:xfrm>
            <a:off x="5156200" y="4630738"/>
            <a:ext cx="784225" cy="300037"/>
          </a:xfrm>
          <a:prstGeom prst="wedgeRectCallout">
            <a:avLst>
              <a:gd name="adj1" fmla="val 21528"/>
              <a:gd name="adj2" fmla="val -329667"/>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PSL Table</a:t>
            </a:r>
            <a:endParaRPr lang="en-US"/>
          </a:p>
        </p:txBody>
      </p:sp>
      <p:sp>
        <p:nvSpPr>
          <p:cNvPr id="3095" name="AutoShape 15"/>
          <p:cNvSpPr>
            <a:spLocks noChangeArrowheads="1"/>
          </p:cNvSpPr>
          <p:nvPr/>
        </p:nvSpPr>
        <p:spPr bwMode="auto">
          <a:xfrm>
            <a:off x="1179513" y="3394075"/>
            <a:ext cx="895350" cy="300038"/>
          </a:xfrm>
          <a:prstGeom prst="wedgeRectCallout">
            <a:avLst>
              <a:gd name="adj1" fmla="val 97449"/>
              <a:gd name="adj2" fmla="val 38134"/>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Air shower</a:t>
            </a:r>
            <a:endParaRPr lang="en-US"/>
          </a:p>
        </p:txBody>
      </p:sp>
      <p:sp>
        <p:nvSpPr>
          <p:cNvPr id="3096" name="AutoShape 23"/>
          <p:cNvSpPr>
            <a:spLocks noChangeArrowheads="1"/>
          </p:cNvSpPr>
          <p:nvPr/>
        </p:nvSpPr>
        <p:spPr bwMode="auto">
          <a:xfrm>
            <a:off x="3308350" y="4630738"/>
            <a:ext cx="760413" cy="300037"/>
          </a:xfrm>
          <a:prstGeom prst="wedgeRectCallout">
            <a:avLst>
              <a:gd name="adj1" fmla="val 12435"/>
              <a:gd name="adj2" fmla="val -157625"/>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Anteroom</a:t>
            </a:r>
            <a:endParaRPr lang="en-US"/>
          </a:p>
        </p:txBody>
      </p:sp>
      <p:sp>
        <p:nvSpPr>
          <p:cNvPr id="3097" name="AutoShape 16"/>
          <p:cNvSpPr>
            <a:spLocks noChangeArrowheads="1"/>
          </p:cNvSpPr>
          <p:nvPr/>
        </p:nvSpPr>
        <p:spPr bwMode="auto">
          <a:xfrm>
            <a:off x="6756400" y="2633663"/>
            <a:ext cx="895350" cy="511175"/>
          </a:xfrm>
          <a:prstGeom prst="wedgeRectCallout">
            <a:avLst>
              <a:gd name="adj1" fmla="val -74995"/>
              <a:gd name="adj2" fmla="val 44222"/>
            </a:avLst>
          </a:prstGeom>
          <a:solidFill>
            <a:srgbClr val="E5B8B7"/>
          </a:solidFill>
          <a:ln w="25400">
            <a:solidFill>
              <a:srgbClr val="622423"/>
            </a:solidFill>
            <a:miter lim="800000"/>
            <a:headEnd/>
            <a:tailEnd/>
          </a:ln>
        </p:spPr>
        <p:txBody>
          <a:bodyPr anchor="ctr"/>
          <a:lstStyle/>
          <a:p>
            <a:pPr algn="ctr" eaLnBrk="0" hangingPunct="0"/>
            <a:r>
              <a:rPr lang="en-US" sz="900" b="1">
                <a:latin typeface="Comic Sans MS" pitchFamily="66" charset="0"/>
                <a:cs typeface="Times New Roman" pitchFamily="18" charset="0"/>
              </a:rPr>
              <a:t>Acoustic enclosure</a:t>
            </a:r>
            <a:endParaRPr lang="en-US"/>
          </a:p>
        </p:txBody>
      </p:sp>
      <p:sp>
        <p:nvSpPr>
          <p:cNvPr id="3098" name="Rectangle 17"/>
          <p:cNvSpPr>
            <a:spLocks noChangeArrowheads="1"/>
          </p:cNvSpPr>
          <p:nvPr/>
        </p:nvSpPr>
        <p:spPr bwMode="auto">
          <a:xfrm rot="-5400000" flipH="1" flipV="1">
            <a:off x="4129882" y="2850356"/>
            <a:ext cx="58738" cy="206375"/>
          </a:xfrm>
          <a:prstGeom prst="rect">
            <a:avLst/>
          </a:prstGeom>
          <a:solidFill>
            <a:srgbClr val="FFFF00"/>
          </a:solidFill>
          <a:ln w="3175">
            <a:solidFill>
              <a:srgbClr val="000000"/>
            </a:solidFill>
            <a:miter lim="800000"/>
            <a:headEnd/>
            <a:tailEnd/>
          </a:ln>
        </p:spPr>
        <p:txBody>
          <a:bodyPr rot="10800000" vert="eaVert" anchor="ctr"/>
          <a:lstStyle/>
          <a:p>
            <a:pPr eaLnBrk="0" hangingPunct="0"/>
            <a:endParaRPr lang="en-US"/>
          </a:p>
        </p:txBody>
      </p:sp>
      <p:sp>
        <p:nvSpPr>
          <p:cNvPr id="3099" name="Rectangle 19"/>
          <p:cNvSpPr>
            <a:spLocks noChangeArrowheads="1"/>
          </p:cNvSpPr>
          <p:nvPr/>
        </p:nvSpPr>
        <p:spPr bwMode="auto">
          <a:xfrm flipH="1" flipV="1">
            <a:off x="2997200" y="3814763"/>
            <a:ext cx="58738" cy="206375"/>
          </a:xfrm>
          <a:prstGeom prst="rect">
            <a:avLst/>
          </a:prstGeom>
          <a:solidFill>
            <a:srgbClr val="FFFF00"/>
          </a:solidFill>
          <a:ln w="3175">
            <a:solidFill>
              <a:srgbClr val="000000"/>
            </a:solidFill>
            <a:miter lim="800000"/>
            <a:headEnd/>
            <a:tailEnd/>
          </a:ln>
        </p:spPr>
        <p:txBody>
          <a:bodyPr rot="10800000" anchor="ctr"/>
          <a:lstStyle/>
          <a:p>
            <a:pPr eaLnBrk="0" hangingPunct="0"/>
            <a:endParaRPr lang="en-US"/>
          </a:p>
        </p:txBody>
      </p:sp>
      <p:sp>
        <p:nvSpPr>
          <p:cNvPr id="3100" name="Rectangle 21"/>
          <p:cNvSpPr>
            <a:spLocks noChangeArrowheads="1"/>
          </p:cNvSpPr>
          <p:nvPr/>
        </p:nvSpPr>
        <p:spPr bwMode="auto">
          <a:xfrm flipH="1" flipV="1">
            <a:off x="3990975" y="2349500"/>
            <a:ext cx="58738" cy="206375"/>
          </a:xfrm>
          <a:prstGeom prst="rect">
            <a:avLst/>
          </a:prstGeom>
          <a:solidFill>
            <a:srgbClr val="FFFF00"/>
          </a:solidFill>
          <a:ln w="3175">
            <a:solidFill>
              <a:srgbClr val="000000"/>
            </a:solidFill>
            <a:miter lim="800000"/>
            <a:headEnd/>
            <a:tailEnd/>
          </a:ln>
        </p:spPr>
        <p:txBody>
          <a:bodyPr rot="10800000" anchor="ctr"/>
          <a:lstStyle/>
          <a:p>
            <a:pPr eaLnBrk="0" hangingPunct="0"/>
            <a:endParaRPr lang="en-US"/>
          </a:p>
        </p:txBody>
      </p:sp>
      <p:sp>
        <p:nvSpPr>
          <p:cNvPr id="3101" name="Rectangle 27"/>
          <p:cNvSpPr>
            <a:spLocks noChangeArrowheads="1"/>
          </p:cNvSpPr>
          <p:nvPr/>
        </p:nvSpPr>
        <p:spPr bwMode="auto">
          <a:xfrm>
            <a:off x="1733550" y="2073275"/>
            <a:ext cx="0" cy="0"/>
          </a:xfrm>
          <a:prstGeom prst="rect">
            <a:avLst/>
          </a:prstGeom>
          <a:solidFill>
            <a:schemeClr val="accent1"/>
          </a:solidFill>
          <a:ln w="9525">
            <a:solidFill>
              <a:schemeClr val="tx1"/>
            </a:solidFill>
            <a:miter lim="800000"/>
            <a:headEnd/>
            <a:tailEnd/>
          </a:ln>
        </p:spPr>
        <p:txBody>
          <a:bodyPr/>
          <a:lstStyle/>
          <a:p>
            <a:endParaRPr lang="en-US"/>
          </a:p>
        </p:txBody>
      </p:sp>
      <p:sp>
        <p:nvSpPr>
          <p:cNvPr id="3102" name="Rectangle 29"/>
          <p:cNvSpPr>
            <a:spLocks noChangeArrowheads="1"/>
          </p:cNvSpPr>
          <p:nvPr/>
        </p:nvSpPr>
        <p:spPr bwMode="auto">
          <a:xfrm>
            <a:off x="1733550" y="2103438"/>
            <a:ext cx="0" cy="0"/>
          </a:xfrm>
          <a:prstGeom prst="rect">
            <a:avLst/>
          </a:prstGeom>
          <a:solidFill>
            <a:schemeClr val="accent1"/>
          </a:solidFill>
          <a:ln w="9525">
            <a:solidFill>
              <a:schemeClr val="tx1"/>
            </a:solidFill>
            <a:miter lim="800000"/>
            <a:headEnd/>
            <a:tailEnd/>
          </a:ln>
        </p:spPr>
        <p:txBody>
          <a:bodyPr/>
          <a:lstStyle/>
          <a:p>
            <a:endParaRPr lang="en-US"/>
          </a:p>
        </p:txBody>
      </p:sp>
      <p:sp>
        <p:nvSpPr>
          <p:cNvPr id="3103" name="Rectangle 31"/>
          <p:cNvSpPr>
            <a:spLocks noChangeArrowheads="1"/>
          </p:cNvSpPr>
          <p:nvPr/>
        </p:nvSpPr>
        <p:spPr bwMode="auto">
          <a:xfrm>
            <a:off x="1733550" y="2133600"/>
            <a:ext cx="0" cy="0"/>
          </a:xfrm>
          <a:prstGeom prst="rect">
            <a:avLst/>
          </a:prstGeom>
          <a:solidFill>
            <a:schemeClr val="accent1"/>
          </a:solidFill>
          <a:ln w="9525">
            <a:solidFill>
              <a:schemeClr val="tx1"/>
            </a:solidFill>
            <a:miter lim="800000"/>
            <a:headEnd/>
            <a:tailEnd/>
          </a:ln>
        </p:spPr>
        <p:txBody>
          <a:bodyPr/>
          <a:lstStyle/>
          <a:p>
            <a:endParaRPr lang="en-US"/>
          </a:p>
        </p:txBody>
      </p:sp>
      <p:sp>
        <p:nvSpPr>
          <p:cNvPr id="3104" name="Rectangle 43"/>
          <p:cNvSpPr>
            <a:spLocks noChangeArrowheads="1"/>
          </p:cNvSpPr>
          <p:nvPr/>
        </p:nvSpPr>
        <p:spPr bwMode="auto">
          <a:xfrm>
            <a:off x="0" y="547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05" name="Rectangle 44"/>
          <p:cNvSpPr>
            <a:spLocks noChangeArrowheads="1"/>
          </p:cNvSpPr>
          <p:nvPr/>
        </p:nvSpPr>
        <p:spPr bwMode="auto">
          <a:xfrm>
            <a:off x="0" y="3641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447" y="1884604"/>
            <a:ext cx="1644217" cy="207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2607" y="3741186"/>
            <a:ext cx="2128016" cy="207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10"/>
          <p:cNvSpPr txBox="1">
            <a:spLocks noChangeArrowheads="1"/>
          </p:cNvSpPr>
          <p:nvPr/>
        </p:nvSpPr>
        <p:spPr bwMode="auto">
          <a:xfrm>
            <a:off x="4105816" y="5936673"/>
            <a:ext cx="32161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dirty="0">
                <a:latin typeface="Comic Sans MS" pitchFamily="66" charset="0"/>
              </a:rPr>
              <a:t>This </a:t>
            </a:r>
            <a:r>
              <a:rPr lang="en-US" sz="900" dirty="0" smtClean="0">
                <a:latin typeface="Comic Sans MS" pitchFamily="66" charset="0"/>
              </a:rPr>
              <a:t>internal switch is located inside the PSL enclosure.  One cable attaches to the Wave Plate Controller, the other exits the enclosure and attaches to the external switch located in the rack PSL-R2.</a:t>
            </a:r>
            <a:endParaRPr lang="en-US" sz="900" dirty="0">
              <a:latin typeface="Comic Sans MS" pitchFamily="66" charset="0"/>
            </a:endParaRPr>
          </a:p>
        </p:txBody>
      </p:sp>
      <p:sp>
        <p:nvSpPr>
          <p:cNvPr id="46" name="TextBox 45"/>
          <p:cNvSpPr txBox="1">
            <a:spLocks noChangeArrowheads="1"/>
          </p:cNvSpPr>
          <p:nvPr/>
        </p:nvSpPr>
        <p:spPr bwMode="auto">
          <a:xfrm>
            <a:off x="2777413" y="680665"/>
            <a:ext cx="1818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dirty="0">
                <a:latin typeface="Comic Sans MS" pitchFamily="66" charset="0"/>
              </a:rPr>
              <a:t>This </a:t>
            </a:r>
            <a:r>
              <a:rPr lang="en-US" sz="900" dirty="0" smtClean="0">
                <a:latin typeface="Comic Sans MS" pitchFamily="66" charset="0"/>
              </a:rPr>
              <a:t>external switch is located </a:t>
            </a:r>
            <a:r>
              <a:rPr lang="en-US" sz="900" dirty="0" smtClean="0">
                <a:latin typeface="Comic Sans MS" pitchFamily="66" charset="0"/>
              </a:rPr>
              <a:t>in the rack PSL-R2</a:t>
            </a:r>
            <a:r>
              <a:rPr lang="en-US" sz="900" dirty="0" smtClean="0">
                <a:latin typeface="Comic Sans MS" pitchFamily="66" charset="0"/>
              </a:rPr>
              <a:t>.  One cable attaches to the 24VDC Power Distribution Strip, the other enters the enclosure and attaches to the internal switch located </a:t>
            </a:r>
            <a:r>
              <a:rPr lang="en-US" sz="900" dirty="0" smtClean="0">
                <a:latin typeface="Comic Sans MS" pitchFamily="66" charset="0"/>
              </a:rPr>
              <a:t>inside the PSL enclosure</a:t>
            </a:r>
            <a:r>
              <a:rPr lang="en-US" sz="900" dirty="0" smtClean="0">
                <a:latin typeface="Comic Sans MS" pitchFamily="66" charset="0"/>
              </a:rPr>
              <a:t>.</a:t>
            </a:r>
            <a:endParaRPr lang="en-US" sz="900" dirty="0">
              <a:latin typeface="Comic Sans MS" pitchFamily="66" charset="0"/>
            </a:endParaRPr>
          </a:p>
        </p:txBody>
      </p:sp>
      <p:cxnSp>
        <p:nvCxnSpPr>
          <p:cNvPr id="5" name="Straight Arrow Connector 4"/>
          <p:cNvCxnSpPr>
            <a:stCxn id="43" idx="3"/>
          </p:cNvCxnSpPr>
          <p:nvPr/>
        </p:nvCxnSpPr>
        <p:spPr>
          <a:xfrm flipV="1">
            <a:off x="4510664" y="2286000"/>
            <a:ext cx="677286" cy="63817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0"/>
          </p:cNvCxnSpPr>
          <p:nvPr/>
        </p:nvCxnSpPr>
        <p:spPr>
          <a:xfrm flipH="1" flipV="1">
            <a:off x="5538482" y="3335338"/>
            <a:ext cx="198133" cy="40584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89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25613" y="274638"/>
            <a:ext cx="6961187" cy="406400"/>
          </a:xfrm>
        </p:spPr>
        <p:txBody>
          <a:bodyPr/>
          <a:lstStyle/>
          <a:p>
            <a:r>
              <a:rPr lang="en-US" sz="1600" smtClean="0"/>
              <a:t>Some Components for Lockout-Tagout Switchs</a:t>
            </a:r>
          </a:p>
        </p:txBody>
      </p:sp>
      <p:sp>
        <p:nvSpPr>
          <p:cNvPr id="3" name="Date Placeholder 2"/>
          <p:cNvSpPr>
            <a:spLocks noGrp="1"/>
          </p:cNvSpPr>
          <p:nvPr>
            <p:ph type="dt" sz="quarter" idx="10"/>
          </p:nvPr>
        </p:nvSpPr>
        <p:spPr/>
        <p:txBody>
          <a:bodyPr/>
          <a:lstStyle/>
          <a:p>
            <a:pPr>
              <a:defRPr/>
            </a:pPr>
            <a:r>
              <a:rPr lang="en-US" smtClean="0"/>
              <a:t>LIGO-G1101139-V2</a:t>
            </a:r>
            <a:endParaRPr lang="en-US"/>
          </a:p>
        </p:txBody>
      </p:sp>
      <p:sp>
        <p:nvSpPr>
          <p:cNvPr id="4" name="Slide Number Placeholder 3"/>
          <p:cNvSpPr>
            <a:spLocks noGrp="1"/>
          </p:cNvSpPr>
          <p:nvPr>
            <p:ph type="sldNum" sz="quarter" idx="11"/>
          </p:nvPr>
        </p:nvSpPr>
        <p:spPr/>
        <p:txBody>
          <a:bodyPr/>
          <a:lstStyle/>
          <a:p>
            <a:pPr>
              <a:defRPr/>
            </a:pPr>
            <a:fld id="{F4F6A50F-8FEE-4CEF-9011-902CB303F24B}" type="slidenum">
              <a:rPr lang="en-US" smtClean="0"/>
              <a:pPr>
                <a:defRPr/>
              </a:pPr>
              <a:t>6</a:t>
            </a:fld>
            <a:endParaRPr lang="en-US"/>
          </a:p>
        </p:txBody>
      </p:sp>
      <p:pic>
        <p:nvPicPr>
          <p:cNvPr id="6149" name="Picture 6"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1843088"/>
            <a:ext cx="15621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Machine generated alternative text: o&#10;2.1mm x 5.5mm Panel Mount Jack&#10;Designed to work with the locking plug&#10;# 1160, but can also be used with&#10;regular non-locking DC plugs.&#10;Optional internal switch opens when plug is inserted to disconnect another&#10;power source (internal battery ) when external power source is used&#10;Mounting Hole 0515”&#10;#116.4 $7.37&#10;Includes Free Shipping&#10;Addto Ca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4338638"/>
            <a:ext cx="1992313"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Machine generated alternative text: #1 052 $9.80&#10;Includes Free Shippirg&#10;Addto Cart g&#10;2.1mm Plug to Plug 1 ft. C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4524375"/>
            <a:ext cx="2052637"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7"/>
          <p:cNvSpPr>
            <a:spLocks noChangeArrowheads="1"/>
          </p:cNvSpPr>
          <p:nvPr/>
        </p:nvSpPr>
        <p:spPr bwMode="auto">
          <a:xfrm>
            <a:off x="2132013" y="3733800"/>
            <a:ext cx="457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a:t>
            </a:r>
          </a:p>
          <a:p>
            <a:r>
              <a:rPr lang="en-US" sz="1000" dirty="0">
                <a:latin typeface="Comic Sans MS" pitchFamily="66" charset="0"/>
                <a:hlinkClick r:id="rId5"/>
              </a:rPr>
              <a:t>http://www.cordsplus.com/pages/2.1mm_extension.html</a:t>
            </a:r>
            <a:endParaRPr lang="en-US" sz="1000" dirty="0">
              <a:latin typeface="Comic Sans MS" pitchFamily="66" charset="0"/>
            </a:endParaRPr>
          </a:p>
          <a:p>
            <a:r>
              <a:rPr lang="en-US" dirty="0"/>
              <a:t> </a:t>
            </a:r>
          </a:p>
        </p:txBody>
      </p:sp>
      <p:sp>
        <p:nvSpPr>
          <p:cNvPr id="6153" name="Rectangle 8"/>
          <p:cNvSpPr>
            <a:spLocks noChangeArrowheads="1"/>
          </p:cNvSpPr>
          <p:nvPr/>
        </p:nvSpPr>
        <p:spPr bwMode="auto">
          <a:xfrm>
            <a:off x="2609850" y="1206500"/>
            <a:ext cx="4572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omic Sans MS" pitchFamily="66" charset="0"/>
              </a:rPr>
              <a:t> </a:t>
            </a:r>
          </a:p>
          <a:p>
            <a:r>
              <a:rPr lang="en-US" sz="1000">
                <a:latin typeface="Comic Sans MS" pitchFamily="66" charset="0"/>
                <a:hlinkClick r:id="rId6"/>
              </a:rPr>
              <a:t>http://www.mcmaster.com/#7657k31/=ecd5op</a:t>
            </a:r>
            <a:endParaRPr lang="en-US" sz="1000">
              <a:latin typeface="Comic Sans MS" pitchFamily="66" charset="0"/>
            </a:endParaRPr>
          </a:p>
          <a:p>
            <a:r>
              <a:rPr lang="en-US" sz="1000">
                <a:latin typeface="Comic Sans MS" pitchFamily="66" charset="0"/>
              </a:rPr>
              <a:t>DPST-NO for 1-Phase Motors - Toggle Operator Indoor</a:t>
            </a:r>
          </a:p>
        </p:txBody>
      </p:sp>
      <p:sp>
        <p:nvSpPr>
          <p:cNvPr id="6154" name="Rectangle 16"/>
          <p:cNvSpPr>
            <a:spLocks noChangeArrowheads="1"/>
          </p:cNvSpPr>
          <p:nvPr/>
        </p:nvSpPr>
        <p:spPr bwMode="auto">
          <a:xfrm>
            <a:off x="2609850" y="808038"/>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omic Sans MS" pitchFamily="66" charset="0"/>
              </a:rPr>
              <a:t> </a:t>
            </a:r>
          </a:p>
          <a:p>
            <a:r>
              <a:rPr lang="en-US" sz="1000">
                <a:latin typeface="Comic Sans MS" pitchFamily="66" charset="0"/>
                <a:hlinkClick r:id="rId6"/>
              </a:rPr>
              <a:t>http://www.mcmaster.com/#7657k21/=ecd5op</a:t>
            </a:r>
            <a:endParaRPr lang="en-US" sz="1000">
              <a:latin typeface="Comic Sans MS" pitchFamily="66" charset="0"/>
            </a:endParaRPr>
          </a:p>
          <a:p>
            <a:r>
              <a:rPr lang="en-US" sz="1000">
                <a:latin typeface="Comic Sans MS" pitchFamily="66" charset="0"/>
              </a:rPr>
              <a:t>3PST-NO for 3-Phase Motors - Toggle Operator Indoor</a:t>
            </a:r>
          </a:p>
        </p:txBody>
      </p:sp>
    </p:spTree>
  </p:cSld>
  <p:clrMapOvr>
    <a:masterClrMapping/>
  </p:clrMapOvr>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40000"/>
            <a:lumOff val="60000"/>
          </a:schemeClr>
        </a:solidFill>
        <a:ln w="3175">
          <a:solidFill>
            <a:schemeClr val="tx1"/>
          </a:solid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23417</TotalTime>
  <Words>487</Words>
  <Application>Microsoft Office PowerPoint</Application>
  <PresentationFormat>On-screen Show (4:3)</PresentationFormat>
  <Paragraphs>68</Paragraphs>
  <Slides>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LIGO-dlk</vt:lpstr>
      <vt:lpstr>Photo Editor Photo</vt:lpstr>
      <vt:lpstr>A Brief Discussion of Lockout-Tagout for the Wave Plate Rotation Stage Controller</vt:lpstr>
      <vt:lpstr>CONEX-CC Integrated Rotation Stages and DC-Servo Controller</vt:lpstr>
      <vt:lpstr>Assessment of Requirements and Behaviours</vt:lpstr>
      <vt:lpstr>Serial Lockout-Tagout Switchs</vt:lpstr>
      <vt:lpstr>Switch Locations for Wave Plate Lockout/Tagout</vt:lpstr>
      <vt:lpstr>Some Components for Lockout-Tagout Switchs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 Subsystem – Rack L1-PEM-01</dc:title>
  <dc:creator>David L Kinzel</dc:creator>
  <cp:lastModifiedBy>David Kinzel</cp:lastModifiedBy>
  <cp:revision>62</cp:revision>
  <dcterms:created xsi:type="dcterms:W3CDTF">2010-05-25T18:49:00Z</dcterms:created>
  <dcterms:modified xsi:type="dcterms:W3CDTF">2012-01-27T19:01:51Z</dcterms:modified>
</cp:coreProperties>
</file>