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  <p:sldMasterId id="2147483881" r:id="rId2"/>
  </p:sldMasterIdLst>
  <p:notesMasterIdLst>
    <p:notesMasterId r:id="rId34"/>
  </p:notesMasterIdLst>
  <p:handoutMasterIdLst>
    <p:handoutMasterId r:id="rId35"/>
  </p:handoutMasterIdLst>
  <p:sldIdLst>
    <p:sldId id="473" r:id="rId3"/>
    <p:sldId id="471" r:id="rId4"/>
    <p:sldId id="474" r:id="rId5"/>
    <p:sldId id="487" r:id="rId6"/>
    <p:sldId id="454" r:id="rId7"/>
    <p:sldId id="455" r:id="rId8"/>
    <p:sldId id="440" r:id="rId9"/>
    <p:sldId id="457" r:id="rId10"/>
    <p:sldId id="458" r:id="rId11"/>
    <p:sldId id="459" r:id="rId12"/>
    <p:sldId id="461" r:id="rId13"/>
    <p:sldId id="460" r:id="rId14"/>
    <p:sldId id="441" r:id="rId15"/>
    <p:sldId id="444" r:id="rId16"/>
    <p:sldId id="442" r:id="rId17"/>
    <p:sldId id="445" r:id="rId18"/>
    <p:sldId id="443" r:id="rId19"/>
    <p:sldId id="463" r:id="rId20"/>
    <p:sldId id="464" r:id="rId21"/>
    <p:sldId id="466" r:id="rId22"/>
    <p:sldId id="485" r:id="rId23"/>
    <p:sldId id="475" r:id="rId24"/>
    <p:sldId id="476" r:id="rId25"/>
    <p:sldId id="478" r:id="rId26"/>
    <p:sldId id="477" r:id="rId27"/>
    <p:sldId id="472" r:id="rId28"/>
    <p:sldId id="486" r:id="rId29"/>
    <p:sldId id="480" r:id="rId30"/>
    <p:sldId id="483" r:id="rId31"/>
    <p:sldId id="481" r:id="rId32"/>
    <p:sldId id="484" r:id="rId33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059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116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174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231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5289" algn="l" defTabSz="457059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2346" algn="l" defTabSz="457059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199404" algn="l" defTabSz="457059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6462" algn="l" defTabSz="457059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10BB"/>
    <a:srgbClr val="E701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212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3550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08" tIns="45303" rIns="90608" bIns="45303" numCol="1" anchor="t" anchorCtr="0" compatLnSpc="1">
            <a:prstTxWarp prst="textNoShape">
              <a:avLst/>
            </a:prstTxWarp>
          </a:bodyPr>
          <a:lstStyle>
            <a:lvl1pPr defTabSz="906463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863" y="0"/>
            <a:ext cx="3000375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08" tIns="45303" rIns="90608" bIns="45303" numCol="1" anchor="t" anchorCtr="0" compatLnSpc="1">
            <a:prstTxWarp prst="textNoShape">
              <a:avLst/>
            </a:prstTxWarp>
          </a:bodyPr>
          <a:lstStyle>
            <a:lvl1pPr algn="r" defTabSz="906463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99513"/>
            <a:ext cx="3003550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08" tIns="45303" rIns="90608" bIns="45303" numCol="1" anchor="b" anchorCtr="0" compatLnSpc="1">
            <a:prstTxWarp prst="textNoShape">
              <a:avLst/>
            </a:prstTxWarp>
          </a:bodyPr>
          <a:lstStyle>
            <a:lvl1pPr defTabSz="906463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863" y="8799513"/>
            <a:ext cx="3000375" cy="47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608" tIns="45303" rIns="90608" bIns="45303" numCol="1" anchor="b" anchorCtr="0" compatLnSpc="1">
            <a:prstTxWarp prst="textNoShape">
              <a:avLst/>
            </a:prstTxWarp>
          </a:bodyPr>
          <a:lstStyle>
            <a:lvl1pPr algn="r" defTabSz="906463">
              <a:defRPr sz="1300"/>
            </a:lvl1pPr>
          </a:lstStyle>
          <a:p>
            <a:fld id="{268272AD-4CA4-804C-8934-1F8DCF3548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3617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2125" cy="4651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608" tIns="45303" rIns="90608" bIns="45303" numCol="1" anchor="t" anchorCtr="0" compatLnSpc="1">
            <a:prstTxWarp prst="textNoShape">
              <a:avLst/>
            </a:prstTxWarp>
          </a:bodyPr>
          <a:lstStyle>
            <a:lvl1pPr defTabSz="906463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5575" y="0"/>
            <a:ext cx="3032125" cy="4651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608" tIns="45303" rIns="90608" bIns="45303" numCol="1" anchor="t" anchorCtr="0" compatLnSpc="1">
            <a:prstTxWarp prst="textNoShape">
              <a:avLst/>
            </a:prstTxWarp>
          </a:bodyPr>
          <a:lstStyle>
            <a:lvl1pPr algn="r" defTabSz="906463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3738"/>
            <a:ext cx="4635500" cy="3476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3725"/>
            <a:ext cx="5133975" cy="417353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608" tIns="45303" rIns="90608" bIns="453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5863"/>
            <a:ext cx="3032125" cy="4651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608" tIns="45303" rIns="90608" bIns="45303" numCol="1" anchor="b" anchorCtr="0" compatLnSpc="1">
            <a:prstTxWarp prst="textNoShape">
              <a:avLst/>
            </a:prstTxWarp>
          </a:bodyPr>
          <a:lstStyle>
            <a:lvl1pPr defTabSz="906463">
              <a:defRPr sz="13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5575" y="8805863"/>
            <a:ext cx="3032125" cy="46513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0608" tIns="45303" rIns="90608" bIns="45303" numCol="1" anchor="b" anchorCtr="0" compatLnSpc="1">
            <a:prstTxWarp prst="textNoShape">
              <a:avLst/>
            </a:prstTxWarp>
          </a:bodyPr>
          <a:lstStyle>
            <a:lvl1pPr algn="r" defTabSz="906463">
              <a:defRPr sz="1300"/>
            </a:lvl1pPr>
          </a:lstStyle>
          <a:p>
            <a:fld id="{12B69DA1-74EB-A54D-B00E-19CABBF291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6962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05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11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17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231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5289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6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4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45705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619B662-6AE7-2D42-A5F6-E66AAD5C1CAA}" type="slidenum">
              <a:rPr lang="en-US" sz="1300"/>
              <a:pPr/>
              <a:t>3</a:t>
            </a:fld>
            <a:endParaRPr lang="en-US" sz="13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C9550D-686D-0B4A-B8F1-DC527BF5492F}" type="slidenum">
              <a:rPr lang="en-US" sz="1300"/>
              <a:pPr/>
              <a:t>13</a:t>
            </a:fld>
            <a:endParaRPr lang="en-US" sz="13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7B1C7DF-C421-C44D-B9CB-698CC52F6357}" type="slidenum">
              <a:rPr lang="en-US" sz="1300"/>
              <a:pPr/>
              <a:t>14</a:t>
            </a:fld>
            <a:endParaRPr lang="en-US" sz="13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="1">
              <a:solidFill>
                <a:srgbClr val="FF0000"/>
              </a:solidFill>
              <a:ea typeface="ＭＳ Ｐゴシック" charset="0"/>
              <a:cs typeface="ＭＳ Ｐゴシック" charset="0"/>
            </a:endParaRP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50CA375-B923-9C4A-960D-E09E1CC55464}" type="slidenum">
              <a:rPr lang="en-US" sz="1300"/>
              <a:pPr/>
              <a:t>15</a:t>
            </a:fld>
            <a:endParaRPr lang="en-US" sz="13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="1">
              <a:ea typeface="ＭＳ Ｐゴシック" charset="0"/>
              <a:cs typeface="ＭＳ Ｐゴシック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5428B33-BF73-D947-A7F9-E4C87EB36FBB}" type="slidenum">
              <a:rPr lang="en-US" sz="1300"/>
              <a:pPr/>
              <a:t>16</a:t>
            </a:fld>
            <a:endParaRPr lang="en-US" sz="13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5028D0E-B01D-7C44-83F4-733B1D11FCC7}" type="slidenum">
              <a:rPr lang="en-US" sz="1300"/>
              <a:pPr/>
              <a:t>17</a:t>
            </a:fld>
            <a:endParaRPr lang="en-US" sz="13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="1">
              <a:ea typeface="ＭＳ Ｐゴシック" charset="0"/>
              <a:cs typeface="ＭＳ Ｐゴシック" charset="0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F22CEFB-1BE4-DD4B-B7BA-6F24E7FBA4D0}" type="slidenum">
              <a:rPr lang="en-US" sz="1300"/>
              <a:pPr/>
              <a:t>18</a:t>
            </a:fld>
            <a:endParaRPr lang="en-US" sz="13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b="1">
              <a:ea typeface="ＭＳ Ｐゴシック" charset="0"/>
              <a:cs typeface="ＭＳ Ｐゴシック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DF46CEB-A724-164B-BB05-54DDE0E77E68}" type="slidenum">
              <a:rPr lang="en-US" sz="1300"/>
              <a:pPr/>
              <a:t>19</a:t>
            </a:fld>
            <a:endParaRPr lang="en-US" sz="13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4E9F9BD9-1BC4-9748-A5E1-6FF9FFE91325}" type="slidenum">
              <a:rPr lang="en-US" sz="1300"/>
              <a:pPr/>
              <a:t>20</a:t>
            </a:fld>
            <a:endParaRPr lang="en-US" sz="13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3C71DC2-67BC-E24D-952B-BE6E1B891E75}" type="slidenum">
              <a:rPr lang="en-US" sz="1300"/>
              <a:pPr/>
              <a:t>22</a:t>
            </a:fld>
            <a:endParaRPr lang="en-US" sz="13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D53A094-9F06-E442-91F1-64E2DC919C38}" type="slidenum">
              <a:rPr lang="en-US">
                <a:solidFill>
                  <a:prstClr val="white"/>
                </a:solidFill>
              </a:rPr>
              <a:pPr/>
              <a:t>28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1745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2688" y="703263"/>
            <a:ext cx="4630737" cy="34750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1746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0342" y="4402848"/>
            <a:ext cx="5589871" cy="416434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FFA3DA0-932C-2C47-AE1E-A9AD1ED2B758}" type="slidenum">
              <a:rPr lang="en-US" sz="1300"/>
              <a:pPr/>
              <a:t>5</a:t>
            </a:fld>
            <a:endParaRPr lang="en-US" sz="13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9B1502D-6806-FD44-BEE3-45BA6FD64D59}" type="slidenum">
              <a:rPr lang="en-US"/>
              <a:pPr/>
              <a:t>29</a:t>
            </a:fld>
            <a:endParaRPr lang="en-US"/>
          </a:p>
        </p:txBody>
      </p:sp>
      <p:sp>
        <p:nvSpPr>
          <p:cNvPr id="35841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2688" y="703263"/>
            <a:ext cx="4632325" cy="34750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0342" y="4402847"/>
            <a:ext cx="5598446" cy="417165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C3589DD-AE8F-C84B-81E9-39F867655A5F}" type="slidenum">
              <a:rPr lang="en-US"/>
              <a:pPr/>
              <a:t>30</a:t>
            </a:fld>
            <a:endParaRPr lang="en-US"/>
          </a:p>
        </p:txBody>
      </p:sp>
      <p:sp>
        <p:nvSpPr>
          <p:cNvPr id="38913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82688" y="703263"/>
            <a:ext cx="4632325" cy="34750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38914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00342" y="4402847"/>
            <a:ext cx="5594158" cy="416726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EAF5060-8077-C046-8081-E413AADE1C65}" type="slidenum">
              <a:rPr lang="en-US" sz="1300"/>
              <a:pPr/>
              <a:t>6</a:t>
            </a:fld>
            <a:endParaRPr lang="en-US" sz="13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361878E-DB3F-2A43-B688-7056B377E33B}" type="slidenum">
              <a:rPr lang="en-US" sz="1300"/>
              <a:pPr/>
              <a:t>7</a:t>
            </a:fld>
            <a:endParaRPr lang="en-US" sz="13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CF9FBE5-15ED-9A47-8DD3-912EE152A995}" type="slidenum">
              <a:rPr lang="en-US" sz="1300"/>
              <a:pPr/>
              <a:t>8</a:t>
            </a:fld>
            <a:endParaRPr 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5C557FA-0BE0-9B41-AC5F-9E4C1F26D459}" type="slidenum">
              <a:rPr lang="en-US" sz="1300"/>
              <a:pPr/>
              <a:t>9</a:t>
            </a:fld>
            <a:endParaRPr lang="en-US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A09CC8D-4DEC-0147-B2DB-85C3F7A0DB90}" type="slidenum">
              <a:rPr lang="en-US" sz="1300"/>
              <a:pPr/>
              <a:t>10</a:t>
            </a:fld>
            <a:endParaRPr lang="en-US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909200B-962E-3646-B512-28CE8E1F813A}" type="slidenum">
              <a:rPr lang="en-US" sz="1300"/>
              <a:pPr/>
              <a:t>11</a:t>
            </a:fld>
            <a:endParaRPr lang="en-US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r>
              <a:rPr lang="en-US" sz="600" i="1">
                <a:ea typeface="ＭＳ Ｐゴシック" charset="0"/>
                <a:cs typeface="ＭＳ Ｐゴシック" charset="0"/>
              </a:rPr>
              <a:t>For item 2 the exhibit in question was the Gravity Well....oddly enough these correlations did not occur strongly at other exhibits.</a:t>
            </a:r>
          </a:p>
          <a:p>
            <a:endParaRPr lang="en-US" sz="600">
              <a:ea typeface="ＭＳ Ｐゴシック" charset="0"/>
              <a:cs typeface="ＭＳ Ｐゴシック" charset="0"/>
            </a:endParaRPr>
          </a:p>
          <a:p>
            <a:r>
              <a:rPr lang="en-US" sz="600">
                <a:ea typeface="ＭＳ Ｐゴシック" charset="0"/>
                <a:cs typeface="ＭＳ Ｐゴシック" charset="0"/>
              </a:rPr>
              <a:t>Across all grades, students</a:t>
            </a:r>
            <a:r>
              <a:rPr lang="ja-JP" altLang="en-US" sz="600">
                <a:ea typeface="ＭＳ Ｐゴシック" charset="0"/>
                <a:cs typeface="ＭＳ Ｐゴシック" charset="0"/>
              </a:rPr>
              <a:t>’</a:t>
            </a:r>
            <a:r>
              <a:rPr lang="en-US" altLang="ja-JP" sz="600">
                <a:ea typeface="ＭＳ Ｐゴシック" charset="0"/>
                <a:cs typeface="ＭＳ Ｐゴシック" charset="0"/>
              </a:rPr>
              <a:t> personal interest in science was positively correlated with a number of behaviors at the </a:t>
            </a:r>
            <a:r>
              <a:rPr lang="en-US" altLang="ja-JP" sz="600" i="1">
                <a:ea typeface="ＭＳ Ｐゴシック" charset="0"/>
                <a:cs typeface="ＭＳ Ｐゴシック" charset="0"/>
              </a:rPr>
              <a:t>Gravity Well</a:t>
            </a:r>
            <a:r>
              <a:rPr lang="en-US" altLang="ja-JP" sz="600">
                <a:ea typeface="ＭＳ Ｐゴシック" charset="0"/>
                <a:cs typeface="ＭＳ Ｐゴシック" charset="0"/>
              </a:rPr>
              <a:t>. Participants with greater personal interest in science more often:</a:t>
            </a:r>
          </a:p>
          <a:p>
            <a:pPr marL="173038" lvl="1" indent="-85725">
              <a:buFontTx/>
              <a:buChar char="•"/>
            </a:pPr>
            <a:r>
              <a:rPr lang="en-US" sz="600">
                <a:ea typeface="ＭＳ Ｐゴシック" charset="0"/>
              </a:rPr>
              <a:t>Read signage, </a:t>
            </a:r>
            <a:r>
              <a:rPr lang="en-US" sz="600" i="1">
                <a:ea typeface="ＭＳ Ｐゴシック" charset="0"/>
              </a:rPr>
              <a:t>r</a:t>
            </a:r>
            <a:r>
              <a:rPr lang="en-US" sz="600">
                <a:ea typeface="ＭＳ Ｐゴシック" charset="0"/>
              </a:rPr>
              <a:t>=.16, </a:t>
            </a:r>
            <a:r>
              <a:rPr lang="en-US" sz="600" i="1">
                <a:ea typeface="ＭＳ Ｐゴシック" charset="0"/>
              </a:rPr>
              <a:t>p</a:t>
            </a:r>
            <a:r>
              <a:rPr lang="en-US" sz="600">
                <a:ea typeface="ＭＳ Ｐゴシック" charset="0"/>
              </a:rPr>
              <a:t>=&lt;.05, </a:t>
            </a:r>
            <a:r>
              <a:rPr lang="en-US" sz="600" i="1">
                <a:ea typeface="ＭＳ Ｐゴシック" charset="0"/>
              </a:rPr>
              <a:t>n</a:t>
            </a:r>
            <a:r>
              <a:rPr lang="en-US" sz="600">
                <a:ea typeface="ＭＳ Ｐゴシック" charset="0"/>
              </a:rPr>
              <a:t>=227,</a:t>
            </a:r>
          </a:p>
          <a:p>
            <a:pPr marL="173038" lvl="1" indent="-85725">
              <a:buFontTx/>
              <a:buChar char="•"/>
            </a:pPr>
            <a:r>
              <a:rPr lang="en-US" sz="600">
                <a:ea typeface="ＭＳ Ｐゴシック" charset="0"/>
              </a:rPr>
              <a:t>Expressed enthusiasm (e.g., </a:t>
            </a:r>
            <a:r>
              <a:rPr lang="ja-JP" altLang="en-US" sz="600">
                <a:ea typeface="ＭＳ Ｐゴシック" charset="0"/>
              </a:rPr>
              <a:t>“</a:t>
            </a:r>
            <a:r>
              <a:rPr lang="en-US" altLang="ja-JP" sz="600">
                <a:ea typeface="ＭＳ Ｐゴシック" charset="0"/>
              </a:rPr>
              <a:t>That</a:t>
            </a:r>
            <a:r>
              <a:rPr lang="ja-JP" altLang="en-US" sz="600">
                <a:ea typeface="ＭＳ Ｐゴシック" charset="0"/>
              </a:rPr>
              <a:t>’</a:t>
            </a:r>
            <a:r>
              <a:rPr lang="en-US" altLang="ja-JP" sz="600">
                <a:ea typeface="ＭＳ Ｐゴシック" charset="0"/>
              </a:rPr>
              <a:t>s cool!</a:t>
            </a:r>
            <a:r>
              <a:rPr lang="ja-JP" altLang="en-US" sz="600">
                <a:ea typeface="ＭＳ Ｐゴシック" charset="0"/>
              </a:rPr>
              <a:t>”</a:t>
            </a:r>
            <a:r>
              <a:rPr lang="en-US" altLang="ja-JP" sz="600">
                <a:ea typeface="ＭＳ Ｐゴシック" charset="0"/>
              </a:rPr>
              <a:t>), </a:t>
            </a:r>
            <a:r>
              <a:rPr lang="en-US" altLang="ja-JP" sz="600" i="1">
                <a:ea typeface="ＭＳ Ｐゴシック" charset="0"/>
              </a:rPr>
              <a:t>r</a:t>
            </a:r>
            <a:r>
              <a:rPr lang="en-US" altLang="ja-JP" sz="600">
                <a:ea typeface="ＭＳ Ｐゴシック" charset="0"/>
              </a:rPr>
              <a:t>=.24, </a:t>
            </a:r>
            <a:r>
              <a:rPr lang="en-US" altLang="ja-JP" sz="600" i="1">
                <a:ea typeface="ＭＳ Ｐゴシック" charset="0"/>
              </a:rPr>
              <a:t>p</a:t>
            </a:r>
            <a:r>
              <a:rPr lang="en-US" altLang="ja-JP" sz="600">
                <a:ea typeface="ＭＳ Ｐゴシック" charset="0"/>
              </a:rPr>
              <a:t>&lt;.05, </a:t>
            </a:r>
            <a:r>
              <a:rPr lang="en-US" altLang="ja-JP" sz="600" i="1">
                <a:ea typeface="ＭＳ Ｐゴシック" charset="0"/>
              </a:rPr>
              <a:t>n</a:t>
            </a:r>
            <a:r>
              <a:rPr lang="en-US" altLang="ja-JP" sz="600">
                <a:ea typeface="ＭＳ Ｐゴシック" charset="0"/>
              </a:rPr>
              <a:t>=227,</a:t>
            </a:r>
          </a:p>
          <a:p>
            <a:pPr marL="173038" lvl="1" indent="-85725">
              <a:buFontTx/>
              <a:buChar char="•"/>
            </a:pPr>
            <a:r>
              <a:rPr lang="en-US" sz="600">
                <a:ea typeface="ＭＳ Ｐゴシック" charset="0"/>
              </a:rPr>
              <a:t>Made observations (e.g., </a:t>
            </a:r>
            <a:r>
              <a:rPr lang="ja-JP" altLang="en-US" sz="600">
                <a:ea typeface="ＭＳ Ｐゴシック" charset="0"/>
              </a:rPr>
              <a:t>“</a:t>
            </a:r>
            <a:r>
              <a:rPr lang="en-US" altLang="ja-JP" sz="600">
                <a:ea typeface="ＭＳ Ｐゴシック" charset="0"/>
              </a:rPr>
              <a:t>The white one is moving more slowly.</a:t>
            </a:r>
            <a:r>
              <a:rPr lang="ja-JP" altLang="en-US" sz="600">
                <a:ea typeface="ＭＳ Ｐゴシック" charset="0"/>
              </a:rPr>
              <a:t>”</a:t>
            </a:r>
            <a:r>
              <a:rPr lang="en-US" altLang="ja-JP" sz="600">
                <a:ea typeface="ＭＳ Ｐゴシック" charset="0"/>
              </a:rPr>
              <a:t>), </a:t>
            </a:r>
            <a:r>
              <a:rPr lang="en-US" altLang="ja-JP" sz="600" i="1">
                <a:ea typeface="ＭＳ Ｐゴシック" charset="0"/>
              </a:rPr>
              <a:t>r</a:t>
            </a:r>
            <a:r>
              <a:rPr lang="en-US" altLang="ja-JP" sz="600">
                <a:ea typeface="ＭＳ Ｐゴシック" charset="0"/>
              </a:rPr>
              <a:t>=.21, </a:t>
            </a:r>
            <a:r>
              <a:rPr lang="en-US" altLang="ja-JP" sz="600" i="1">
                <a:ea typeface="ＭＳ Ｐゴシック" charset="0"/>
              </a:rPr>
              <a:t>p</a:t>
            </a:r>
            <a:r>
              <a:rPr lang="en-US" altLang="ja-JP" sz="600">
                <a:ea typeface="ＭＳ Ｐゴシック" charset="0"/>
              </a:rPr>
              <a:t>&lt;.05, </a:t>
            </a:r>
            <a:r>
              <a:rPr lang="en-US" altLang="ja-JP" sz="600" i="1">
                <a:ea typeface="ＭＳ Ｐゴシック" charset="0"/>
              </a:rPr>
              <a:t>n</a:t>
            </a:r>
            <a:r>
              <a:rPr lang="en-US" altLang="ja-JP" sz="600">
                <a:ea typeface="ＭＳ Ｐゴシック" charset="0"/>
              </a:rPr>
              <a:t>=227, and </a:t>
            </a:r>
          </a:p>
          <a:p>
            <a:pPr marL="173038" lvl="1" indent="-85725">
              <a:buFontTx/>
              <a:buChar char="•"/>
            </a:pPr>
            <a:r>
              <a:rPr lang="en-US" sz="600">
                <a:ea typeface="ＭＳ Ｐゴシック" charset="0"/>
              </a:rPr>
              <a:t>Made predictions (e.g., </a:t>
            </a:r>
            <a:r>
              <a:rPr lang="ja-JP" altLang="en-US" sz="600">
                <a:ea typeface="ＭＳ Ｐゴシック" charset="0"/>
              </a:rPr>
              <a:t>“</a:t>
            </a:r>
            <a:r>
              <a:rPr lang="en-US" altLang="ja-JP" sz="600">
                <a:ea typeface="ＭＳ Ｐゴシック" charset="0"/>
              </a:rPr>
              <a:t>I think the heavier one will go faster.</a:t>
            </a:r>
            <a:r>
              <a:rPr lang="ja-JP" altLang="en-US" sz="600">
                <a:ea typeface="ＭＳ Ｐゴシック" charset="0"/>
              </a:rPr>
              <a:t>”</a:t>
            </a:r>
            <a:r>
              <a:rPr lang="en-US" altLang="ja-JP" sz="600">
                <a:ea typeface="ＭＳ Ｐゴシック" charset="0"/>
              </a:rPr>
              <a:t>), </a:t>
            </a:r>
            <a:r>
              <a:rPr lang="en-US" altLang="ja-JP" sz="600" i="1">
                <a:ea typeface="ＭＳ Ｐゴシック" charset="0"/>
              </a:rPr>
              <a:t>r</a:t>
            </a:r>
            <a:r>
              <a:rPr lang="en-US" altLang="ja-JP" sz="600">
                <a:ea typeface="ＭＳ Ｐゴシック" charset="0"/>
              </a:rPr>
              <a:t>=.18, </a:t>
            </a:r>
            <a:r>
              <a:rPr lang="en-US" altLang="ja-JP" sz="600" i="1">
                <a:ea typeface="ＭＳ Ｐゴシック" charset="0"/>
              </a:rPr>
              <a:t>p</a:t>
            </a:r>
            <a:r>
              <a:rPr lang="en-US" altLang="ja-JP" sz="600">
                <a:ea typeface="ＭＳ Ｐゴシック" charset="0"/>
              </a:rPr>
              <a:t>=&lt;.05, </a:t>
            </a:r>
            <a:r>
              <a:rPr lang="en-US" altLang="ja-JP" sz="600" i="1">
                <a:ea typeface="ＭＳ Ｐゴシック" charset="0"/>
              </a:rPr>
              <a:t>n</a:t>
            </a:r>
            <a:r>
              <a:rPr lang="en-US" altLang="ja-JP" sz="600">
                <a:ea typeface="ＭＳ Ｐゴシック" charset="0"/>
              </a:rPr>
              <a:t>=227. 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defTabSz="906463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44805F8-CBDB-E141-B41C-7F91A1D1D6E2}" type="slidenum">
              <a:rPr lang="en-US" sz="1300"/>
              <a:pPr/>
              <a:t>12</a:t>
            </a:fld>
            <a:endParaRPr 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4479928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479928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61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2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059" indent="0" algn="ctr">
              <a:buNone/>
              <a:defRPr/>
            </a:lvl2pPr>
            <a:lvl3pPr marL="914116" indent="0" algn="ctr">
              <a:buNone/>
              <a:defRPr/>
            </a:lvl3pPr>
            <a:lvl4pPr marL="1371174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6" indent="0" algn="ctr">
              <a:buNone/>
              <a:defRPr/>
            </a:lvl7pPr>
            <a:lvl8pPr marL="3199404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4/15/2009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083980-15B9-F44E-937A-52C7356BBD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9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4479928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479928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877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4/15/2009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CC4F14-C5F9-9C41-BF6A-4898F6884DB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435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4479928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479928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01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038350" cy="5867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28600"/>
            <a:ext cx="596265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4/15/2009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8E2DA-3B76-2849-9A03-F1EF9C2B3C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27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440" y="2129984"/>
            <a:ext cx="7773120" cy="14703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2321" y="3885528"/>
            <a:ext cx="6400800" cy="1752664"/>
          </a:xfrm>
        </p:spPr>
        <p:txBody>
          <a:bodyPr/>
          <a:lstStyle>
            <a:lvl1pPr marL="0" indent="0" algn="ctr">
              <a:buNone/>
              <a:defRPr/>
            </a:lvl1pPr>
            <a:lvl2pPr marL="414597" indent="0" algn="ctr">
              <a:buNone/>
              <a:defRPr/>
            </a:lvl2pPr>
            <a:lvl3pPr marL="829194" indent="0" algn="ctr">
              <a:buNone/>
              <a:defRPr/>
            </a:lvl3pPr>
            <a:lvl4pPr marL="1243791" indent="0" algn="ctr">
              <a:buNone/>
              <a:defRPr/>
            </a:lvl4pPr>
            <a:lvl5pPr marL="1658388" indent="0" algn="ctr">
              <a:buNone/>
              <a:defRPr/>
            </a:lvl5pPr>
            <a:lvl6pPr marL="2072986" indent="0" algn="ctr">
              <a:buNone/>
              <a:defRPr/>
            </a:lvl6pPr>
            <a:lvl7pPr marL="2487583" indent="0" algn="ctr">
              <a:buNone/>
              <a:defRPr/>
            </a:lvl7pPr>
            <a:lvl8pPr marL="2902180" indent="0" algn="ctr">
              <a:buNone/>
              <a:defRPr/>
            </a:lvl8pPr>
            <a:lvl9pPr marL="331677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645E15DB-70FA-EA41-92CD-FD1938F1748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547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E908AB6-B1E7-954A-9360-C5300621F2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62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880" y="4406866"/>
            <a:ext cx="7771680" cy="1362383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880" y="2906225"/>
            <a:ext cx="7771680" cy="1500638"/>
          </a:xfrm>
        </p:spPr>
        <p:txBody>
          <a:bodyPr anchor="b"/>
          <a:lstStyle>
            <a:lvl1pPr marL="0" indent="0">
              <a:buNone/>
              <a:defRPr sz="1800"/>
            </a:lvl1pPr>
            <a:lvl2pPr marL="414597" indent="0">
              <a:buNone/>
              <a:defRPr sz="1600"/>
            </a:lvl2pPr>
            <a:lvl3pPr marL="829194" indent="0">
              <a:buNone/>
              <a:defRPr sz="1500"/>
            </a:lvl3pPr>
            <a:lvl4pPr marL="1243791" indent="0">
              <a:buNone/>
              <a:defRPr sz="1300"/>
            </a:lvl4pPr>
            <a:lvl5pPr marL="1658388" indent="0">
              <a:buNone/>
              <a:defRPr sz="1300"/>
            </a:lvl5pPr>
            <a:lvl6pPr marL="2072986" indent="0">
              <a:buNone/>
              <a:defRPr sz="1300"/>
            </a:lvl6pPr>
            <a:lvl7pPr marL="2487583" indent="0">
              <a:buNone/>
              <a:defRPr sz="1300"/>
            </a:lvl7pPr>
            <a:lvl8pPr marL="2902180" indent="0">
              <a:buNone/>
              <a:defRPr sz="1300"/>
            </a:lvl8pPr>
            <a:lvl9pPr marL="3316777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C0B07606-CF14-2A4A-B9FF-C53B791C2E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27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29"/>
            <a:ext cx="4039200" cy="45163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3920" y="1604329"/>
            <a:ext cx="4040640" cy="451631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5580302-5374-7844-BBF4-C31A7BE8B2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731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2" y="275073"/>
            <a:ext cx="8229600" cy="114203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920" y="1535201"/>
            <a:ext cx="403920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97" indent="0">
              <a:buNone/>
              <a:defRPr sz="1800" b="1"/>
            </a:lvl2pPr>
            <a:lvl3pPr marL="829194" indent="0">
              <a:buNone/>
              <a:defRPr sz="1600" b="1"/>
            </a:lvl3pPr>
            <a:lvl4pPr marL="1243791" indent="0">
              <a:buNone/>
              <a:defRPr sz="1500" b="1"/>
            </a:lvl4pPr>
            <a:lvl5pPr marL="1658388" indent="0">
              <a:buNone/>
              <a:defRPr sz="1500" b="1"/>
            </a:lvl5pPr>
            <a:lvl6pPr marL="2072986" indent="0">
              <a:buNone/>
              <a:defRPr sz="1500" b="1"/>
            </a:lvl6pPr>
            <a:lvl7pPr marL="2487583" indent="0">
              <a:buNone/>
              <a:defRPr sz="1500" b="1"/>
            </a:lvl7pPr>
            <a:lvl8pPr marL="2902180" indent="0">
              <a:buNone/>
              <a:defRPr sz="1500" b="1"/>
            </a:lvl8pPr>
            <a:lvl9pPr marL="3316777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920" y="2174628"/>
            <a:ext cx="403920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442" y="1535201"/>
            <a:ext cx="4042080" cy="639427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4597" indent="0">
              <a:buNone/>
              <a:defRPr sz="1800" b="1"/>
            </a:lvl2pPr>
            <a:lvl3pPr marL="829194" indent="0">
              <a:buNone/>
              <a:defRPr sz="1600" b="1"/>
            </a:lvl3pPr>
            <a:lvl4pPr marL="1243791" indent="0">
              <a:buNone/>
              <a:defRPr sz="1500" b="1"/>
            </a:lvl4pPr>
            <a:lvl5pPr marL="1658388" indent="0">
              <a:buNone/>
              <a:defRPr sz="1500" b="1"/>
            </a:lvl5pPr>
            <a:lvl6pPr marL="2072986" indent="0">
              <a:buNone/>
              <a:defRPr sz="1500" b="1"/>
            </a:lvl6pPr>
            <a:lvl7pPr marL="2487583" indent="0">
              <a:buNone/>
              <a:defRPr sz="1500" b="1"/>
            </a:lvl7pPr>
            <a:lvl8pPr marL="2902180" indent="0">
              <a:buNone/>
              <a:defRPr sz="1500" b="1"/>
            </a:lvl8pPr>
            <a:lvl9pPr marL="3316777" indent="0">
              <a:buNone/>
              <a:defRPr sz="1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442" y="2174628"/>
            <a:ext cx="4042080" cy="3951775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AE2EEB4A-3B14-1D4B-A332-4251C7CDC7E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34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9A8255CB-A2DD-664C-B3A6-3AFD00DCF4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0684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4963B354-4410-4E4A-8418-EDF3DC2107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2687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20" y="273629"/>
            <a:ext cx="3008160" cy="116076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24" y="273632"/>
            <a:ext cx="5112000" cy="58527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920" y="1434394"/>
            <a:ext cx="3008160" cy="4692013"/>
          </a:xfrm>
        </p:spPr>
        <p:txBody>
          <a:bodyPr/>
          <a:lstStyle>
            <a:lvl1pPr marL="0" indent="0">
              <a:buNone/>
              <a:defRPr sz="1300"/>
            </a:lvl1pPr>
            <a:lvl2pPr marL="414597" indent="0">
              <a:buNone/>
              <a:defRPr sz="1100"/>
            </a:lvl2pPr>
            <a:lvl3pPr marL="829194" indent="0">
              <a:buNone/>
              <a:defRPr sz="900"/>
            </a:lvl3pPr>
            <a:lvl4pPr marL="1243791" indent="0">
              <a:buNone/>
              <a:defRPr sz="800"/>
            </a:lvl4pPr>
            <a:lvl5pPr marL="1658388" indent="0">
              <a:buNone/>
              <a:defRPr sz="800"/>
            </a:lvl5pPr>
            <a:lvl6pPr marL="2072986" indent="0">
              <a:buNone/>
              <a:defRPr sz="800"/>
            </a:lvl6pPr>
            <a:lvl7pPr marL="2487583" indent="0">
              <a:buNone/>
              <a:defRPr sz="800"/>
            </a:lvl7pPr>
            <a:lvl8pPr marL="2902180" indent="0">
              <a:buNone/>
              <a:defRPr sz="800"/>
            </a:lvl8pPr>
            <a:lvl9pPr marL="3316777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007D5A56-56C8-394C-86E5-3B236FCC321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54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4479928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479928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86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228600"/>
            <a:ext cx="7239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793" indent="-342793">
              <a:buFont typeface="Wingdings" pitchFamily="2" charset="2"/>
              <a:buChar char="q"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4/15/2009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9F97C6-2B13-274A-8C35-DAE41FFEF2F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2393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804" y="4800026"/>
            <a:ext cx="5486400" cy="56742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804" y="612065"/>
            <a:ext cx="5486400" cy="4115952"/>
          </a:xfrm>
        </p:spPr>
        <p:txBody>
          <a:bodyPr/>
          <a:lstStyle>
            <a:lvl1pPr marL="0" indent="0">
              <a:buNone/>
              <a:defRPr sz="2900"/>
            </a:lvl1pPr>
            <a:lvl2pPr marL="414597" indent="0">
              <a:buNone/>
              <a:defRPr sz="2500"/>
            </a:lvl2pPr>
            <a:lvl3pPr marL="829194" indent="0">
              <a:buNone/>
              <a:defRPr sz="2200"/>
            </a:lvl3pPr>
            <a:lvl4pPr marL="1243791" indent="0">
              <a:buNone/>
              <a:defRPr sz="1800"/>
            </a:lvl4pPr>
            <a:lvl5pPr marL="1658388" indent="0">
              <a:buNone/>
              <a:defRPr sz="1800"/>
            </a:lvl5pPr>
            <a:lvl6pPr marL="2072986" indent="0">
              <a:buNone/>
              <a:defRPr sz="1800"/>
            </a:lvl6pPr>
            <a:lvl7pPr marL="2487583" indent="0">
              <a:buNone/>
              <a:defRPr sz="1800"/>
            </a:lvl7pPr>
            <a:lvl8pPr marL="2902180" indent="0">
              <a:buNone/>
              <a:defRPr sz="1800"/>
            </a:lvl8pPr>
            <a:lvl9pPr marL="3316777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804" y="5367444"/>
            <a:ext cx="5486400" cy="805044"/>
          </a:xfrm>
        </p:spPr>
        <p:txBody>
          <a:bodyPr/>
          <a:lstStyle>
            <a:lvl1pPr marL="0" indent="0">
              <a:buNone/>
              <a:defRPr sz="1300"/>
            </a:lvl1pPr>
            <a:lvl2pPr marL="414597" indent="0">
              <a:buNone/>
              <a:defRPr sz="1100"/>
            </a:lvl2pPr>
            <a:lvl3pPr marL="829194" indent="0">
              <a:buNone/>
              <a:defRPr sz="900"/>
            </a:lvl3pPr>
            <a:lvl4pPr marL="1243791" indent="0">
              <a:buNone/>
              <a:defRPr sz="800"/>
            </a:lvl4pPr>
            <a:lvl5pPr marL="1658388" indent="0">
              <a:buNone/>
              <a:defRPr sz="800"/>
            </a:lvl5pPr>
            <a:lvl6pPr marL="2072986" indent="0">
              <a:buNone/>
              <a:defRPr sz="800"/>
            </a:lvl6pPr>
            <a:lvl7pPr marL="2487583" indent="0">
              <a:buNone/>
              <a:defRPr sz="800"/>
            </a:lvl7pPr>
            <a:lvl8pPr marL="2902180" indent="0">
              <a:buNone/>
              <a:defRPr sz="800"/>
            </a:lvl8pPr>
            <a:lvl9pPr marL="3316777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E3B6B85A-A56A-D242-8D3C-2FAEA5444B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65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797C8352-C683-D84E-B755-863F435B909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451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1120" y="273629"/>
            <a:ext cx="2053440" cy="584701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6481" y="273629"/>
            <a:ext cx="6026400" cy="584701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>
              <a:defRPr/>
            </a:lvl1pPr>
          </a:lstStyle>
          <a:p>
            <a:fld id="{3CFF7C79-056D-9A47-B2F0-3AF9083AAA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675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32"/>
            <a:ext cx="8218080" cy="113483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6480" y="6247379"/>
            <a:ext cx="2119680" cy="462289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idx="11"/>
          </p:nvPr>
        </p:nvSpPr>
        <p:spPr>
          <a:xfrm>
            <a:off x="3127680" y="6247379"/>
            <a:ext cx="2888640" cy="462289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2"/>
          </p:nvPr>
        </p:nvSpPr>
        <p:spPr>
          <a:xfrm>
            <a:off x="6554880" y="6247379"/>
            <a:ext cx="2119680" cy="462289"/>
          </a:xfrm>
        </p:spPr>
        <p:txBody>
          <a:bodyPr/>
          <a:lstStyle>
            <a:lvl1pPr>
              <a:defRPr/>
            </a:lvl1pPr>
          </a:lstStyle>
          <a:p>
            <a:fld id="{67E2411F-1D44-EF49-8BAD-CA72A5890C0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20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4479928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4479928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9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9" indent="0">
              <a:buNone/>
              <a:defRPr sz="1800"/>
            </a:lvl2pPr>
            <a:lvl3pPr marL="914116" indent="0">
              <a:buNone/>
              <a:defRPr sz="1600"/>
            </a:lvl3pPr>
            <a:lvl4pPr marL="1371174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6" indent="0">
              <a:buNone/>
              <a:defRPr sz="1400"/>
            </a:lvl7pPr>
            <a:lvl8pPr marL="3199404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4/15/2009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0A8B3-CF06-AB4A-8B11-BD06D83CF1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98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479928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479928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33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4/15/2009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99998C-8F38-FA43-B0A2-9893A825A6D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196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4479928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4479928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57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9" indent="0">
              <a:buNone/>
              <a:defRPr sz="2000" b="1"/>
            </a:lvl2pPr>
            <a:lvl3pPr marL="914116" indent="0">
              <a:buNone/>
              <a:defRPr sz="1800" b="1"/>
            </a:lvl3pPr>
            <a:lvl4pPr marL="1371174" indent="0">
              <a:buNone/>
              <a:defRPr sz="1600" b="1"/>
            </a:lvl4pPr>
            <a:lvl5pPr marL="1828231" indent="0">
              <a:buNone/>
              <a:defRPr sz="1600" b="1"/>
            </a:lvl5pPr>
            <a:lvl6pPr marL="2285289" indent="0">
              <a:buNone/>
              <a:defRPr sz="1600" b="1"/>
            </a:lvl6pPr>
            <a:lvl7pPr marL="2742346" indent="0">
              <a:buNone/>
              <a:defRPr sz="1600" b="1"/>
            </a:lvl7pPr>
            <a:lvl8pPr marL="3199404" indent="0">
              <a:buNone/>
              <a:defRPr sz="1600" b="1"/>
            </a:lvl8pPr>
            <a:lvl9pPr marL="36564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4/15/2009</a:t>
            </a:r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C07FE9-9AED-DA43-92CF-1575DA49126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307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4479928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" name="Rectangle 10"/>
          <p:cNvSpPr>
            <a:spLocks noChangeArrowheads="1"/>
          </p:cNvSpPr>
          <p:nvPr/>
        </p:nvSpPr>
        <p:spPr bwMode="auto">
          <a:xfrm>
            <a:off x="4479928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81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4/15/2009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B394E2-1777-1349-98A2-134F198760D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796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4479928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4479928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805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4/15/2009</a:t>
            </a:r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A4EC23-C282-0A44-B28D-F703E43A90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486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479928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479928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9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3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4/15/2009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F4E6B9-3F12-114A-AB9F-E51769D9A4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03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4479928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6" name="Rectangle 10"/>
          <p:cNvSpPr>
            <a:spLocks noChangeArrowheads="1"/>
          </p:cNvSpPr>
          <p:nvPr/>
        </p:nvSpPr>
        <p:spPr bwMode="auto">
          <a:xfrm>
            <a:off x="4479928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7" name="Rectangle 11"/>
          <p:cNvSpPr>
            <a:spLocks noChangeArrowheads="1"/>
          </p:cNvSpPr>
          <p:nvPr/>
        </p:nvSpPr>
        <p:spPr bwMode="auto">
          <a:xfrm>
            <a:off x="1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aphicFrame>
        <p:nvGraphicFramePr>
          <p:cNvPr id="8" name="Object 3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853" name="Photo Editor Photo" r:id="rId3" imgW="4409524" imgH="3219899" progId="MSPhotoEd.3">
                  <p:embed/>
                </p:oleObj>
              </mc:Choice>
              <mc:Fallback>
                <p:oleObj name="Photo Editor Photo" r:id="rId3" imgW="4409524" imgH="321989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59" indent="0">
              <a:buNone/>
              <a:defRPr sz="2800"/>
            </a:lvl2pPr>
            <a:lvl3pPr marL="914116" indent="0">
              <a:buNone/>
              <a:defRPr sz="2400"/>
            </a:lvl3pPr>
            <a:lvl4pPr marL="1371174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6" indent="0">
              <a:buNone/>
              <a:defRPr sz="2000"/>
            </a:lvl7pPr>
            <a:lvl8pPr marL="3199404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59" indent="0">
              <a:buNone/>
              <a:defRPr sz="1200"/>
            </a:lvl2pPr>
            <a:lvl3pPr marL="914116" indent="0">
              <a:buNone/>
              <a:defRPr sz="1000"/>
            </a:lvl3pPr>
            <a:lvl4pPr marL="1371174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6" indent="0">
              <a:buNone/>
              <a:defRPr sz="900"/>
            </a:lvl7pPr>
            <a:lvl8pPr marL="3199404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4/15/2009</a:t>
            </a:r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30B35-9ABB-344F-BA46-8DD7A0E584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28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45" tIns="46024" rIns="92045" bIns="46024" numCol="1" anchor="ctr" anchorCtr="0" compatLnSpc="1">
            <a:prstTxWarp prst="textNoShape">
              <a:avLst/>
            </a:prstTxWarp>
          </a:bodyPr>
          <a:lstStyle>
            <a:lvl1pPr>
              <a:defRPr sz="11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4/15/2009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45" tIns="46024" rIns="92045" bIns="46024" numCol="1" anchor="ctr" anchorCtr="0" compatLnSpc="1">
            <a:prstTxWarp prst="textNoShape">
              <a:avLst/>
            </a:prstTxWarp>
          </a:bodyPr>
          <a:lstStyle>
            <a:lvl1pPr algn="ctr">
              <a:defRPr sz="1100" b="1" i="1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45" tIns="46024" rIns="92045" bIns="46024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Helvetica" charset="0"/>
              </a:defRPr>
            </a:lvl1pPr>
          </a:lstStyle>
          <a:p>
            <a:fld id="{B06B871A-8161-FC4A-8021-4B9375A59F9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45" tIns="46024" rIns="92045" bIns="460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31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219200" y="228600"/>
            <a:ext cx="7239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45" tIns="46024" rIns="92045" bIns="46024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auto">
          <a:xfrm>
            <a:off x="4479928" y="3189288"/>
            <a:ext cx="35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4479928" y="3108325"/>
            <a:ext cx="523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3083" name="Rectangle 11"/>
          <p:cNvSpPr>
            <a:spLocks noChangeArrowheads="1"/>
          </p:cNvSpPr>
          <p:nvPr/>
        </p:nvSpPr>
        <p:spPr bwMode="auto">
          <a:xfrm>
            <a:off x="1" y="1543050"/>
            <a:ext cx="9132888" cy="38100"/>
          </a:xfrm>
          <a:prstGeom prst="rect">
            <a:avLst/>
          </a:prstGeom>
          <a:solidFill>
            <a:srgbClr val="DC0081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lIns="91410" tIns="45706" rIns="91410" bIns="45706" anchor="ctr"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0"/>
          <a:ext cx="1366838" cy="998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4" name="Photo Editor Photo" r:id="rId14" imgW="4409524" imgH="3219899" progId="MSPhotoEd.3">
                  <p:embed/>
                </p:oleObj>
              </mc:Choice>
              <mc:Fallback>
                <p:oleObj name="Photo Editor Photo" r:id="rId14" imgW="4409524" imgH="3219899" progId="MSPhotoEd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366838" cy="998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  <a:ea typeface="ＭＳ Ｐゴシック" charset="-128"/>
          <a:cs typeface="ＭＳ Ｐゴシック" charset="-128"/>
        </a:defRPr>
      </a:lvl5pPr>
      <a:lvl6pPr marL="457059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6pPr>
      <a:lvl7pPr marL="914116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7pPr>
      <a:lvl8pPr marL="1371174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8pPr>
      <a:lvl9pPr marL="1828231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charset="0"/>
        </a:defRPr>
      </a:lvl9pPr>
    </p:titleStyle>
    <p:bodyStyle>
      <a:lvl1pPr marL="342793" indent="-34279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Monotype Sorts" charset="0"/>
        <a:buChar char="l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719" indent="-28566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>
          <a:solidFill>
            <a:schemeClr val="tx1"/>
          </a:solidFill>
          <a:latin typeface="+mn-lt"/>
          <a:ea typeface="ＭＳ Ｐゴシック" charset="-128"/>
        </a:defRPr>
      </a:lvl2pPr>
      <a:lvl3pPr marL="1142646" indent="-22852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1600">
          <a:solidFill>
            <a:schemeClr val="tx1"/>
          </a:solidFill>
          <a:latin typeface="+mn-lt"/>
          <a:ea typeface="ＭＳ Ｐゴシック" charset="-128"/>
        </a:defRPr>
      </a:lvl3pPr>
      <a:lvl4pPr marL="1599702" indent="-22852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Monotype Sorts" charset="0"/>
        <a:buChar char="l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6760" indent="-22852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5pPr>
      <a:lvl6pPr marL="2513818" indent="-22852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970876" indent="-22852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3427934" indent="-22852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884991" indent="-228529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4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6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4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45705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6480" y="273632"/>
            <a:ext cx="8218080" cy="1134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6480" y="1604329"/>
            <a:ext cx="8218080" cy="4516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25463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6480" y="6247379"/>
            <a:ext cx="2119680" cy="4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14597" algn="l"/>
                <a:tab pos="829194" algn="l"/>
                <a:tab pos="1243791" algn="l"/>
                <a:tab pos="1658388" algn="l"/>
                <a:tab pos="2072986" algn="l"/>
                <a:tab pos="2487583" algn="l"/>
                <a:tab pos="2902180" algn="l"/>
                <a:tab pos="3316777" algn="l"/>
                <a:tab pos="3731374" algn="l"/>
                <a:tab pos="4145971" algn="l"/>
                <a:tab pos="4560568" algn="l"/>
                <a:tab pos="4975165" algn="l"/>
                <a:tab pos="5389763" algn="l"/>
                <a:tab pos="5804361" algn="l"/>
                <a:tab pos="6218957" algn="l"/>
                <a:tab pos="6633554" algn="l"/>
                <a:tab pos="7048152" algn="l"/>
                <a:tab pos="7462748" algn="l"/>
                <a:tab pos="7877346" algn="l"/>
                <a:tab pos="8291944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14597" eaLnBrk="1">
              <a:lnSpc>
                <a:spcPct val="93000"/>
              </a:lnSpc>
              <a:buSzPct val="100000"/>
            </a:pPr>
            <a:endParaRPr lang="en-US" sz="1800">
              <a:latin typeface="Arial" charset="0"/>
              <a:cs typeface="DejaVu Sans" charset="0"/>
            </a:endParaRP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ftr"/>
          </p:nvPr>
        </p:nvSpPr>
        <p:spPr bwMode="auto">
          <a:xfrm>
            <a:off x="3127680" y="6247379"/>
            <a:ext cx="2888640" cy="4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14597" algn="l"/>
                <a:tab pos="829194" algn="l"/>
                <a:tab pos="1243791" algn="l"/>
                <a:tab pos="1658388" algn="l"/>
                <a:tab pos="2072986" algn="l"/>
                <a:tab pos="2487583" algn="l"/>
                <a:tab pos="2902180" algn="l"/>
                <a:tab pos="3316777" algn="l"/>
                <a:tab pos="3731374" algn="l"/>
                <a:tab pos="4145971" algn="l"/>
                <a:tab pos="4560568" algn="l"/>
                <a:tab pos="4975165" algn="l"/>
                <a:tab pos="5389763" algn="l"/>
                <a:tab pos="5804361" algn="l"/>
                <a:tab pos="6218957" algn="l"/>
                <a:tab pos="6633554" algn="l"/>
                <a:tab pos="7048152" algn="l"/>
                <a:tab pos="7462748" algn="l"/>
                <a:tab pos="7877346" algn="l"/>
                <a:tab pos="8291944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14597" eaLnBrk="1">
              <a:lnSpc>
                <a:spcPct val="93000"/>
              </a:lnSpc>
              <a:buSzPct val="100000"/>
            </a:pPr>
            <a:endParaRPr lang="en-US" sz="1800">
              <a:latin typeface="Arial" charset="0"/>
              <a:cs typeface="DejaVu Sans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4880" y="6247379"/>
            <a:ext cx="2119680" cy="46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14597" algn="l"/>
                <a:tab pos="829194" algn="l"/>
                <a:tab pos="1243791" algn="l"/>
                <a:tab pos="1658388" algn="l"/>
                <a:tab pos="2072986" algn="l"/>
                <a:tab pos="2487583" algn="l"/>
                <a:tab pos="2902180" algn="l"/>
                <a:tab pos="3316777" algn="l"/>
                <a:tab pos="3731374" algn="l"/>
                <a:tab pos="4145971" algn="l"/>
                <a:tab pos="4560568" algn="l"/>
                <a:tab pos="4975165" algn="l"/>
                <a:tab pos="5389763" algn="l"/>
                <a:tab pos="5804361" algn="l"/>
                <a:tab pos="6218957" algn="l"/>
                <a:tab pos="6633554" algn="l"/>
                <a:tab pos="7048152" algn="l"/>
                <a:tab pos="7462748" algn="l"/>
                <a:tab pos="7877346" algn="l"/>
                <a:tab pos="8291944" algn="l"/>
              </a:tabLst>
              <a:defRPr>
                <a:solidFill>
                  <a:srgbClr val="000000"/>
                </a:solidFill>
              </a:defRPr>
            </a:lvl1pPr>
          </a:lstStyle>
          <a:p>
            <a:pPr defTabSz="414597" eaLnBrk="1">
              <a:lnSpc>
                <a:spcPct val="93000"/>
              </a:lnSpc>
              <a:buSzPct val="100000"/>
            </a:pPr>
            <a:fld id="{18478797-B05B-1748-BC6D-470744FF4BF3}" type="slidenum">
              <a:rPr lang="en-US" sz="1800" smtClean="0">
                <a:latin typeface="Arial" charset="0"/>
                <a:cs typeface="DejaVu Sans" charset="0"/>
              </a:rPr>
              <a:pPr defTabSz="414597" eaLnBrk="1">
                <a:lnSpc>
                  <a:spcPct val="93000"/>
                </a:lnSpc>
                <a:buSzPct val="100000"/>
              </a:pPr>
              <a:t>‹#›</a:t>
            </a:fld>
            <a:endParaRPr lang="en-US" sz="1800">
              <a:latin typeface="Arial" charset="0"/>
              <a:cs typeface="DejaVu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067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xStyles>
    <p:titleStyle>
      <a:lvl1pPr algn="ctr" defTabSz="41459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marL="673720" indent="-259124" algn="ctr" defTabSz="41459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2pPr>
      <a:lvl3pPr marL="1036491" indent="-207299" algn="ctr" defTabSz="41459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3pPr>
      <a:lvl4pPr marL="1451090" indent="-207299" algn="ctr" defTabSz="41459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4pPr>
      <a:lvl5pPr marL="1865687" indent="-207299" algn="ctr" defTabSz="41459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5pPr>
      <a:lvl6pPr marL="2280285" indent="-207299" algn="ctr" defTabSz="41459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6pPr>
      <a:lvl7pPr marL="2694882" indent="-207299" algn="ctr" defTabSz="41459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7pPr>
      <a:lvl8pPr marL="3109480" indent="-207299" algn="ctr" defTabSz="41459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8pPr>
      <a:lvl9pPr marL="3524075" indent="-207299" algn="ctr" defTabSz="414597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4000">
          <a:solidFill>
            <a:srgbClr val="000000"/>
          </a:solidFill>
          <a:latin typeface="Arial" charset="0"/>
          <a:ea typeface="ＭＳ Ｐゴシック" charset="0"/>
          <a:cs typeface="DejaVu Sans" charset="0"/>
        </a:defRPr>
      </a:lvl9pPr>
    </p:titleStyle>
    <p:bodyStyle>
      <a:lvl1pPr marL="310948" indent="-310948" algn="l" defTabSz="414597" rtl="0" fontAlgn="base" hangingPunct="0">
        <a:lnSpc>
          <a:spcPct val="93000"/>
        </a:lnSpc>
        <a:spcBef>
          <a:spcPct val="0"/>
        </a:spcBef>
        <a:spcAft>
          <a:spcPts val="1293"/>
        </a:spcAft>
        <a:buClr>
          <a:srgbClr val="000000"/>
        </a:buClr>
        <a:buSzPct val="100000"/>
        <a:buFont typeface="Times New Roman" charset="0"/>
        <a:defRPr sz="2900">
          <a:solidFill>
            <a:srgbClr val="000000"/>
          </a:solidFill>
          <a:latin typeface="+mn-lt"/>
          <a:ea typeface="+mn-ea"/>
          <a:cs typeface="+mn-cs"/>
        </a:defRPr>
      </a:lvl1pPr>
      <a:lvl2pPr marL="673720" indent="-259124" algn="l" defTabSz="414597" rtl="0" fontAlgn="base" hangingPunct="0">
        <a:lnSpc>
          <a:spcPct val="93000"/>
        </a:lnSpc>
        <a:spcBef>
          <a:spcPct val="0"/>
        </a:spcBef>
        <a:spcAft>
          <a:spcPts val="1032"/>
        </a:spcAft>
        <a:buClr>
          <a:srgbClr val="000000"/>
        </a:buClr>
        <a:buSzPct val="100000"/>
        <a:buFont typeface="Times New Roman" charset="0"/>
        <a:defRPr sz="2500">
          <a:solidFill>
            <a:srgbClr val="000000"/>
          </a:solidFill>
          <a:latin typeface="+mn-lt"/>
          <a:ea typeface="+mn-ea"/>
          <a:cs typeface="+mn-cs"/>
        </a:defRPr>
      </a:lvl2pPr>
      <a:lvl3pPr marL="1036491" indent="-207299" algn="l" defTabSz="414597" rtl="0" fontAlgn="base" hangingPunct="0">
        <a:lnSpc>
          <a:spcPct val="93000"/>
        </a:lnSpc>
        <a:spcBef>
          <a:spcPct val="0"/>
        </a:spcBef>
        <a:spcAft>
          <a:spcPts val="771"/>
        </a:spcAft>
        <a:buClr>
          <a:srgbClr val="000000"/>
        </a:buClr>
        <a:buSzPct val="100000"/>
        <a:buFont typeface="Times New Roman" charset="0"/>
        <a:defRPr sz="2200">
          <a:solidFill>
            <a:srgbClr val="000000"/>
          </a:solidFill>
          <a:latin typeface="+mn-lt"/>
          <a:ea typeface="+mn-ea"/>
          <a:cs typeface="+mn-cs"/>
        </a:defRPr>
      </a:lvl3pPr>
      <a:lvl4pPr marL="1451090" indent="-207299" algn="l" defTabSz="414597" rtl="0" fontAlgn="base" hangingPunct="0">
        <a:lnSpc>
          <a:spcPct val="93000"/>
        </a:lnSpc>
        <a:spcBef>
          <a:spcPct val="0"/>
        </a:spcBef>
        <a:spcAft>
          <a:spcPts val="522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4pPr>
      <a:lvl5pPr marL="1865687" indent="-207299" algn="l" defTabSz="414597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5pPr>
      <a:lvl6pPr marL="2280285" indent="-207299" algn="l" defTabSz="414597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6pPr>
      <a:lvl7pPr marL="2694882" indent="-207299" algn="l" defTabSz="414597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7pPr>
      <a:lvl8pPr marL="3109480" indent="-207299" algn="l" defTabSz="414597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8pPr>
      <a:lvl9pPr marL="3524075" indent="-207299" algn="l" defTabSz="414597" rtl="0" fontAlgn="base" hangingPunct="0">
        <a:lnSpc>
          <a:spcPct val="93000"/>
        </a:lnSpc>
        <a:spcBef>
          <a:spcPct val="0"/>
        </a:spcBef>
        <a:spcAft>
          <a:spcPts val="261"/>
        </a:spcAft>
        <a:buClr>
          <a:srgbClr val="000000"/>
        </a:buClr>
        <a:buSzPct val="100000"/>
        <a:buFont typeface="Times New Roman" charset="0"/>
        <a:defRPr sz="18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4597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9194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791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58388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72986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87583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902180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316777" algn="l" defTabSz="41459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1.png"/><Relationship Id="rId7" Type="http://schemas.openxmlformats.org/officeDocument/2006/relationships/image" Target="../media/image6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10" Type="http://schemas.openxmlformats.org/officeDocument/2006/relationships/image" Target="../media/image68.png"/><Relationship Id="rId4" Type="http://schemas.openxmlformats.org/officeDocument/2006/relationships/image" Target="../media/image62.jpeg"/><Relationship Id="rId9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1003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38200"/>
            <a:ext cx="9174480" cy="8991600"/>
          </a:xfrm>
          <a:prstGeom prst="rect">
            <a:avLst/>
          </a:prstGeom>
        </p:spPr>
      </p:pic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990600" y="2895600"/>
            <a:ext cx="7239000" cy="1212183"/>
          </a:xfrm>
        </p:spPr>
        <p:txBody>
          <a:bodyPr/>
          <a:lstStyle/>
          <a:p>
            <a:r>
              <a:rPr lang="en-US" sz="2000" b="1" dirty="0" smtClean="0">
                <a:latin typeface="Helvetica" charset="0"/>
                <a:ea typeface="ＭＳ Ｐゴシック" charset="0"/>
                <a:cs typeface="ＭＳ Ｐゴシック" charset="0"/>
              </a:rPr>
              <a:t>The Laser Interferometer Gravitational-wave </a:t>
            </a:r>
            <a:r>
              <a:rPr lang="en-US" sz="2000" b="1" dirty="0" smtClean="0">
                <a:latin typeface="Helvetica" charset="0"/>
                <a:ea typeface="ＭＳ Ｐゴシック" charset="0"/>
                <a:cs typeface="ＭＳ Ｐゴシック" charset="0"/>
              </a:rPr>
              <a:t>Observatory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>Funded 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by the National Science </a:t>
            </a:r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>Foundation, jointly 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operated by Caltech </a:t>
            </a:r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>&amp; MIT, with 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over 850 scientists from 50+ institutions participating through the </a:t>
            </a:r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>LIGO Scientific Collaboration (LSC).</a:t>
            </a:r>
            <a:b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endParaRPr lang="en-US" sz="1800" dirty="0" smtClean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1800" b="1" dirty="0" smtClean="0">
                <a:latin typeface="Helvetica" charset="0"/>
                <a:ea typeface="ＭＳ Ｐゴシック" charset="0"/>
                <a:cs typeface="ＭＳ Ｐゴシック" charset="0"/>
              </a:rPr>
              <a:t>The LIGO SEC partnership in Louisiana</a:t>
            </a:r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>LIGO</a:t>
            </a:r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>, Southern University, the San Francisco Exploratorium, the Louisiana Board of Regents and the Baton Rouge Area Foundation.</a:t>
            </a: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 bwMode="auto">
          <a:xfrm>
            <a:off x="1828800" y="1772123"/>
            <a:ext cx="5562600" cy="818677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</p:spPr>
        <p:txBody>
          <a:bodyPr lIns="92045" tIns="46024" rIns="92045" bIns="46024" anchor="b"/>
          <a:lstStyle/>
          <a:p>
            <a:pPr algn="ctr">
              <a:defRPr/>
            </a:pPr>
            <a:r>
              <a:rPr lang="en-US" b="1" kern="0" dirty="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rPr>
              <a:t>The LIGO Science Education Center and its partnership</a:t>
            </a:r>
          </a:p>
        </p:txBody>
      </p:sp>
      <p:sp>
        <p:nvSpPr>
          <p:cNvPr id="4" name="Rectangle 3"/>
          <p:cNvSpPr/>
          <p:nvPr/>
        </p:nvSpPr>
        <p:spPr>
          <a:xfrm>
            <a:off x="1371600" y="2514600"/>
            <a:ext cx="6400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latin typeface="Helvetica" charset="0"/>
              </a:rPr>
              <a:t>J. Giaime, </a:t>
            </a:r>
            <a:r>
              <a:rPr lang="en-US" sz="1800" dirty="0">
                <a:solidFill>
                  <a:schemeClr val="tx2"/>
                </a:solidFill>
                <a:latin typeface="Helvetica" charset="0"/>
              </a:rPr>
              <a:t>D. Shoemaker</a:t>
            </a:r>
            <a:r>
              <a:rPr lang="en-US" sz="1800" dirty="0">
                <a:latin typeface="Helvetica" charset="0"/>
              </a:rPr>
              <a:t>, W. </a:t>
            </a:r>
            <a:r>
              <a:rPr lang="en-US" sz="1800" dirty="0" smtClean="0">
                <a:latin typeface="Helvetica" charset="0"/>
              </a:rPr>
              <a:t>Katzman, representing:</a:t>
            </a:r>
            <a:endParaRPr lang="en-US" sz="1800" dirty="0">
              <a:latin typeface="Helvetica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819400" y="5449669"/>
            <a:ext cx="36714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latin typeface="Helvetica" charset="0"/>
              </a:rPr>
              <a:t>…with contributions from M. </a:t>
            </a:r>
            <a:r>
              <a:rPr lang="en-US" sz="1800" dirty="0" err="1" smtClean="0">
                <a:latin typeface="Helvetica" charset="0"/>
              </a:rPr>
              <a:t>Cavaglià</a:t>
            </a:r>
            <a:r>
              <a:rPr lang="en-US" sz="1800" dirty="0" smtClean="0">
                <a:latin typeface="Helvetica" charset="0"/>
              </a:rPr>
              <a:t> and D. Ingram. </a:t>
            </a:r>
            <a:r>
              <a:rPr lang="en-US" sz="1800" dirty="0" smtClean="0">
                <a:latin typeface="Helvetica" charset="0"/>
              </a:rPr>
              <a:t/>
            </a:r>
            <a:br>
              <a:rPr lang="en-US" sz="1800" dirty="0" smtClean="0">
                <a:latin typeface="Helvetica" charset="0"/>
              </a:rPr>
            </a:br>
            <a:r>
              <a:rPr lang="en-US" sz="1800" dirty="0" smtClean="0">
                <a:latin typeface="Helvetica" charset="0"/>
              </a:rPr>
              <a:t>LIGO-G1101114-v3 </a:t>
            </a:r>
            <a:endParaRPr lang="en-US" sz="1800" dirty="0">
              <a:latin typeface="Helvetica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37" y="152400"/>
            <a:ext cx="166846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Content Placeholder 4"/>
          <p:cNvSpPr>
            <a:spLocks noGrp="1"/>
          </p:cNvSpPr>
          <p:nvPr>
            <p:ph idx="1"/>
          </p:nvPr>
        </p:nvSpPr>
        <p:spPr>
          <a:xfrm>
            <a:off x="2" y="1752600"/>
            <a:ext cx="5943598" cy="5105400"/>
          </a:xfrm>
        </p:spPr>
        <p:txBody>
          <a:bodyPr/>
          <a:lstStyle/>
          <a:p>
            <a:endParaRPr lang="en-US" sz="2000" dirty="0" smtClean="0">
              <a:latin typeface="Helvetica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 err="1" smtClean="0">
                <a:latin typeface="Helvetica" charset="0"/>
                <a:ea typeface="ＭＳ Ｐゴシック" charset="0"/>
                <a:cs typeface="ＭＳ Ｐゴシック" charset="0"/>
              </a:rPr>
              <a:t>LaSIP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/ La GEAR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UP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funds 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teacher training programs</a:t>
            </a:r>
            <a:r>
              <a:rPr lang="en-US" sz="1200" dirty="0">
                <a:latin typeface="Helvetica" charset="0"/>
                <a:ea typeface="ＭＳ Ｐゴシック" charset="0"/>
                <a:cs typeface="ＭＳ Ｐゴシック" charset="0"/>
              </a:rPr>
              <a:t>. (Louisiana Systemic Initiative Program / Gaining Early Awareness and Readiness for Undergrad Programs) </a:t>
            </a:r>
            <a:endParaRPr lang="en-US" sz="12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endParaRPr lang="en-US" sz="2000" dirty="0" smtClean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Programs 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train Middle &amp; High school teachers in science &amp; science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methods</a:t>
            </a: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Teachers are primarily from disadvantaged regions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Teachers use </a:t>
            </a:r>
            <a:r>
              <a:rPr lang="en-US" dirty="0" smtClean="0">
                <a:latin typeface="Helvetica" charset="0"/>
                <a:ea typeface="ＭＳ Ｐゴシック" charset="0"/>
              </a:rPr>
              <a:t>interactive exhibits, or </a:t>
            </a:r>
            <a:r>
              <a:rPr lang="en-US" dirty="0">
                <a:latin typeface="Helvetica" charset="0"/>
                <a:ea typeface="ＭＳ Ｐゴシック" charset="0"/>
              </a:rPr>
              <a:t>inexpensive </a:t>
            </a:r>
            <a:r>
              <a:rPr lang="en-US" dirty="0" smtClean="0">
                <a:latin typeface="Helvetica" charset="0"/>
                <a:ea typeface="ＭＳ Ｐゴシック" charset="0"/>
              </a:rPr>
              <a:t>miniature </a:t>
            </a:r>
            <a:r>
              <a:rPr lang="en-US" dirty="0">
                <a:latin typeface="Helvetica" charset="0"/>
                <a:ea typeface="ＭＳ Ｐゴシック" charset="0"/>
              </a:rPr>
              <a:t>exhibits (known as </a:t>
            </a:r>
            <a:r>
              <a:rPr lang="en-US" dirty="0" smtClean="0">
                <a:latin typeface="Helvetica" charset="0"/>
                <a:ea typeface="ＭＳ Ｐゴシック" charset="0"/>
              </a:rPr>
              <a:t>‘snacks’), </a:t>
            </a:r>
            <a:r>
              <a:rPr lang="en-US" dirty="0">
                <a:latin typeface="Helvetica" charset="0"/>
                <a:ea typeface="ＭＳ Ｐゴシック" charset="0"/>
              </a:rPr>
              <a:t>to illustrate science concepts &amp; increase learning</a:t>
            </a:r>
            <a:r>
              <a:rPr lang="en-US" dirty="0" smtClean="0">
                <a:latin typeface="Helvetica" charset="0"/>
                <a:ea typeface="ＭＳ Ｐゴシック" charset="0"/>
              </a:rPr>
              <a:t>.</a:t>
            </a:r>
            <a:endParaRPr lang="en-US" dirty="0">
              <a:latin typeface="Helvetica" charset="0"/>
              <a:ea typeface="ＭＳ Ｐゴシック" charset="0"/>
            </a:endParaRPr>
          </a:p>
        </p:txBody>
      </p:sp>
      <p:sp>
        <p:nvSpPr>
          <p:cNvPr id="29699" name="Rectangle 6"/>
          <p:cNvSpPr>
            <a:spLocks noGrp="1" noChangeArrowheads="1"/>
          </p:cNvSpPr>
          <p:nvPr>
            <p:ph type="title"/>
          </p:nvPr>
        </p:nvSpPr>
        <p:spPr>
          <a:xfrm>
            <a:off x="1447800" y="152403"/>
            <a:ext cx="6019800" cy="1295400"/>
          </a:xfrm>
        </p:spPr>
        <p:txBody>
          <a:bodyPr/>
          <a:lstStyle/>
          <a:p>
            <a:r>
              <a:rPr lang="en-US" sz="2800" b="1" dirty="0" smtClean="0">
                <a:latin typeface="Helvetica" charset="0"/>
                <a:ea typeface="ＭＳ Ｐゴシック" charset="0"/>
                <a:cs typeface="ＭＳ Ｐゴシック" charset="0"/>
              </a:rPr>
              <a:t>LIGO </a:t>
            </a: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Livingston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 Science Education Center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Helvetica" charset="0"/>
                <a:ea typeface="ＭＳ Ｐゴシック" charset="0"/>
                <a:cs typeface="ＭＳ Ｐゴシック" charset="0"/>
              </a:rPr>
              <a:t>Partnerships – </a:t>
            </a:r>
            <a:r>
              <a:rPr lang="en-US" sz="2800" dirty="0" err="1">
                <a:latin typeface="Helvetica" charset="0"/>
                <a:ea typeface="ＭＳ Ｐゴシック" charset="0"/>
                <a:cs typeface="ＭＳ Ｐゴシック" charset="0"/>
              </a:rPr>
              <a:t>LaSIP</a:t>
            </a:r>
            <a:r>
              <a:rPr lang="en-US" sz="2800" dirty="0">
                <a:latin typeface="Helvetica" charset="0"/>
                <a:ea typeface="ＭＳ Ｐゴシック" charset="0"/>
                <a:cs typeface="ＭＳ Ｐゴシック" charset="0"/>
              </a:rPr>
              <a:t> / La GEAR UP</a:t>
            </a:r>
            <a:endParaRPr lang="en-US" sz="2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9701" name="Picture 4" descr="mise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8" y="1600201"/>
            <a:ext cx="30829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6" descr="mise 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815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4"/>
          <p:cNvSpPr>
            <a:spLocks noGrp="1"/>
          </p:cNvSpPr>
          <p:nvPr>
            <p:ph idx="1"/>
          </p:nvPr>
        </p:nvSpPr>
        <p:spPr>
          <a:xfrm>
            <a:off x="0" y="1752600"/>
            <a:ext cx="5410200" cy="5105400"/>
          </a:xfrm>
        </p:spPr>
        <p:txBody>
          <a:bodyPr/>
          <a:lstStyle/>
          <a:p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Baton Rouge Area Foundation (BRAF) manages grant funds from the NSF and uses these funds to support: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The partnership with the Exploratorium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Supporting educational research through </a:t>
            </a:r>
            <a:r>
              <a:rPr lang="en-US" dirty="0" smtClean="0">
                <a:latin typeface="Helvetica" charset="0"/>
                <a:ea typeface="ＭＳ Ｐゴシック" charset="0"/>
              </a:rPr>
              <a:t>Tulane University</a:t>
            </a:r>
            <a:endParaRPr lang="en-US" dirty="0">
              <a:latin typeface="Helvetica" charset="0"/>
              <a:ea typeface="ＭＳ Ｐゴシック" charset="0"/>
            </a:endParaRP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Supporting 5 school systems for longitudinal contact with </a:t>
            </a:r>
            <a:r>
              <a:rPr lang="en-US" dirty="0" smtClean="0">
                <a:latin typeface="Helvetica" charset="0"/>
                <a:ea typeface="ＭＳ Ｐゴシック" charset="0"/>
              </a:rPr>
              <a:t>LIGO-SEC</a:t>
            </a:r>
            <a:r>
              <a:rPr lang="en-US" dirty="0">
                <a:latin typeface="Helvetica" charset="0"/>
                <a:ea typeface="ＭＳ Ｐゴシック" charset="0"/>
              </a:rPr>
              <a:t>:</a:t>
            </a:r>
            <a:endParaRPr lang="en-US" dirty="0" smtClean="0">
              <a:latin typeface="Helvetica" charset="0"/>
              <a:ea typeface="ＭＳ Ｐゴシック" charset="0"/>
            </a:endParaRPr>
          </a:p>
          <a:p>
            <a:pPr lvl="2"/>
            <a:r>
              <a:rPr lang="en-US" sz="1800" dirty="0" smtClean="0">
                <a:latin typeface="Helvetica" charset="0"/>
                <a:ea typeface="ＭＳ Ｐゴシック" charset="0"/>
              </a:rPr>
              <a:t>Two school systems that concentrate efforts on 9</a:t>
            </a:r>
            <a:r>
              <a:rPr lang="en-US" sz="1800" baseline="30000" dirty="0" smtClean="0">
                <a:latin typeface="Helvetica" charset="0"/>
                <a:ea typeface="ＭＳ Ｐゴシック" charset="0"/>
              </a:rPr>
              <a:t>th</a:t>
            </a:r>
            <a:r>
              <a:rPr lang="en-US" sz="1800" dirty="0" smtClean="0">
                <a:latin typeface="Helvetica" charset="0"/>
                <a:ea typeface="ＭＳ Ｐゴシック" charset="0"/>
              </a:rPr>
              <a:t> grade science teachers and students for a prolonged duration</a:t>
            </a:r>
          </a:p>
          <a:p>
            <a:pPr lvl="2"/>
            <a:r>
              <a:rPr lang="en-US" sz="1800" dirty="0" smtClean="0">
                <a:latin typeface="Helvetica" charset="0"/>
                <a:ea typeface="ＭＳ Ｐゴシック" charset="0"/>
              </a:rPr>
              <a:t>Three </a:t>
            </a:r>
            <a:r>
              <a:rPr lang="en-US" sz="1800" dirty="0">
                <a:latin typeface="Helvetica" charset="0"/>
                <a:ea typeface="ＭＳ Ｐゴシック" charset="0"/>
              </a:rPr>
              <a:t>school systems where we follow one class of students from 5</a:t>
            </a:r>
            <a:r>
              <a:rPr lang="en-US" sz="1800" baseline="30000" dirty="0">
                <a:latin typeface="Helvetica" charset="0"/>
                <a:ea typeface="ＭＳ Ｐゴシック" charset="0"/>
              </a:rPr>
              <a:t>th</a:t>
            </a:r>
            <a:r>
              <a:rPr lang="en-US" sz="1800" dirty="0">
                <a:latin typeface="Helvetica" charset="0"/>
                <a:ea typeface="ＭＳ Ｐゴシック" charset="0"/>
              </a:rPr>
              <a:t> grade through 9</a:t>
            </a:r>
            <a:r>
              <a:rPr lang="en-US" sz="1800" baseline="30000" dirty="0">
                <a:latin typeface="Helvetica" charset="0"/>
                <a:ea typeface="ＭＳ Ｐゴシック" charset="0"/>
              </a:rPr>
              <a:t>th</a:t>
            </a:r>
            <a:r>
              <a:rPr lang="en-US" sz="1800" dirty="0">
                <a:latin typeface="Helvetica" charset="0"/>
                <a:ea typeface="ＭＳ Ｐゴシック" charset="0"/>
              </a:rPr>
              <a:t> grade – providing the students with field trips and each of their teachers with professional development.</a:t>
            </a:r>
          </a:p>
          <a:p>
            <a:pPr lvl="1">
              <a:buFontTx/>
              <a:buNone/>
            </a:pPr>
            <a:endParaRPr lang="en-US" dirty="0">
              <a:latin typeface="Helvetica" charset="0"/>
              <a:ea typeface="ＭＳ Ｐゴシック" charset="0"/>
            </a:endParaRP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</p:txBody>
      </p:sp>
      <p:sp>
        <p:nvSpPr>
          <p:cNvPr id="31747" name="Rectangle 6"/>
          <p:cNvSpPr>
            <a:spLocks noGrp="1" noChangeArrowheads="1"/>
          </p:cNvSpPr>
          <p:nvPr>
            <p:ph type="title"/>
          </p:nvPr>
        </p:nvSpPr>
        <p:spPr>
          <a:xfrm>
            <a:off x="1600200" y="152403"/>
            <a:ext cx="7239000" cy="1295400"/>
          </a:xfrm>
        </p:spPr>
        <p:txBody>
          <a:bodyPr/>
          <a:lstStyle/>
          <a:p>
            <a:r>
              <a:rPr lang="en-US" sz="2800" b="1" dirty="0" smtClean="0">
                <a:latin typeface="Helvetica" charset="0"/>
                <a:ea typeface="ＭＳ Ｐゴシック" charset="0"/>
                <a:cs typeface="ＭＳ Ｐゴシック" charset="0"/>
              </a:rPr>
              <a:t>LIGO </a:t>
            </a: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Livingston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 Science Education Center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Helvetica" charset="0"/>
                <a:ea typeface="ＭＳ Ｐゴシック" charset="0"/>
                <a:cs typeface="ＭＳ Ｐゴシック" charset="0"/>
              </a:rPr>
              <a:t>Partnerships – BRAF</a:t>
            </a:r>
            <a:endParaRPr lang="en-US" sz="2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1748" name="Picture 4" descr="teachers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1600201"/>
            <a:ext cx="3657600" cy="260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 descr="nwest midd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0" y="4300538"/>
            <a:ext cx="2997200" cy="248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152400" y="2362200"/>
            <a:ext cx="7543800" cy="4724400"/>
          </a:xfrm>
        </p:spPr>
        <p:txBody>
          <a:bodyPr/>
          <a:lstStyle/>
          <a:p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Results showed correlations between personal interest in science and actions at a particular exhibit</a:t>
            </a:r>
          </a:p>
          <a:p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Results show that participation in inquiry activities resulted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in:</a:t>
            </a: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Students asking more questions in the exhibit hall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Students making more observations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Parents using more science terms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Parents making more predictions</a:t>
            </a:r>
          </a:p>
          <a:p>
            <a:pPr lvl="1">
              <a:buFontTx/>
              <a:buNone/>
            </a:pPr>
            <a:endParaRPr lang="en-US" dirty="0">
              <a:latin typeface="Helvetica" charset="0"/>
              <a:ea typeface="ＭＳ Ｐゴシック" charset="0"/>
            </a:endParaRP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  <a:p>
            <a:pPr lvl="1">
              <a:buFontTx/>
              <a:buNone/>
            </a:pPr>
            <a:endParaRPr lang="en-US" dirty="0">
              <a:latin typeface="Helvetica" charset="0"/>
              <a:ea typeface="ＭＳ Ｐゴシック" charset="0"/>
            </a:endParaRPr>
          </a:p>
          <a:p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19929" indent="-37462871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0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11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1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2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B47A075-938D-1842-B5F5-AC84FAEE500B}" type="slidenum">
              <a:rPr lang="en-US" sz="1400">
                <a:latin typeface="Helvetica" charset="0"/>
              </a:rPr>
              <a:pPr/>
              <a:t>12</a:t>
            </a:fld>
            <a:endParaRPr lang="en-US" sz="1400">
              <a:latin typeface="Helvetica" charset="0"/>
            </a:endParaRPr>
          </a:p>
        </p:txBody>
      </p:sp>
      <p:sp>
        <p:nvSpPr>
          <p:cNvPr id="33796" name="Rectangle 6"/>
          <p:cNvSpPr>
            <a:spLocks noGrp="1" noChangeArrowheads="1"/>
          </p:cNvSpPr>
          <p:nvPr>
            <p:ph type="title"/>
          </p:nvPr>
        </p:nvSpPr>
        <p:spPr>
          <a:xfrm>
            <a:off x="1600200" y="152403"/>
            <a:ext cx="7010400" cy="1295400"/>
          </a:xfrm>
        </p:spPr>
        <p:txBody>
          <a:bodyPr/>
          <a:lstStyle/>
          <a:p>
            <a:r>
              <a:rPr lang="en-US" sz="2800" b="1" dirty="0" smtClean="0">
                <a:latin typeface="Helvetica" charset="0"/>
                <a:ea typeface="ＭＳ Ｐゴシック" charset="0"/>
                <a:cs typeface="ＭＳ Ｐゴシック" charset="0"/>
              </a:rPr>
              <a:t>LIGO </a:t>
            </a: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Livingston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 Science Education Center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latin typeface="Helvetica" charset="0"/>
                <a:ea typeface="ＭＳ Ｐゴシック" charset="0"/>
                <a:cs typeface="ＭＳ Ｐゴシック" charset="0"/>
              </a:rPr>
              <a:t>Partnerships – Tulane</a:t>
            </a:r>
            <a:endParaRPr lang="en-US" sz="2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3797" name="Picture 1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724403"/>
            <a:ext cx="2586618" cy="1995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8200" y="1600203"/>
            <a:ext cx="7924800" cy="1077190"/>
          </a:xfrm>
          <a:prstGeom prst="rect">
            <a:avLst/>
          </a:prstGeom>
          <a:noFill/>
        </p:spPr>
        <p:txBody>
          <a:bodyPr wrap="square" lIns="91410" tIns="45706" rIns="91410" bIns="45706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000" dirty="0">
                <a:latin typeface="Helvetica" charset="0"/>
              </a:rPr>
              <a:t>Dr. Lisa  </a:t>
            </a:r>
            <a:r>
              <a:rPr lang="en-US" sz="2000" dirty="0" err="1">
                <a:latin typeface="Helvetica" charset="0"/>
              </a:rPr>
              <a:t>Szechter</a:t>
            </a:r>
            <a:r>
              <a:rPr lang="en-US" sz="2000" dirty="0">
                <a:latin typeface="Helvetica" charset="0"/>
              </a:rPr>
              <a:t> uses LIGO Science Education Center to conduct research on the way people learn in Informal Environments</a:t>
            </a:r>
          </a:p>
          <a:p>
            <a:pPr algn="ctr"/>
            <a:endParaRPr lang="en-US" dirty="0"/>
          </a:p>
        </p:txBody>
      </p:sp>
      <p:pic>
        <p:nvPicPr>
          <p:cNvPr id="3379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2" t="25854" r="34125" b="27757"/>
          <a:stretch>
            <a:fillRect/>
          </a:stretch>
        </p:blipFill>
        <p:spPr bwMode="auto">
          <a:xfrm>
            <a:off x="457200" y="4724402"/>
            <a:ext cx="2617831" cy="1995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0" name="Picture 4" descr="ZacharyBo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19" y="3810000"/>
            <a:ext cx="2987684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8" descr="cropped_exhibitp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600200"/>
            <a:ext cx="1493838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6"/>
          <p:cNvSpPr>
            <a:spLocks noGrp="1" noChangeArrowheads="1"/>
          </p:cNvSpPr>
          <p:nvPr>
            <p:ph type="title"/>
          </p:nvPr>
        </p:nvSpPr>
        <p:spPr>
          <a:xfrm>
            <a:off x="1676400" y="152403"/>
            <a:ext cx="6858000" cy="1295400"/>
          </a:xfrm>
        </p:spPr>
        <p:txBody>
          <a:bodyPr/>
          <a:lstStyle/>
          <a:p>
            <a:r>
              <a:rPr lang="en-US" sz="2800" b="1" dirty="0" smtClean="0">
                <a:latin typeface="Helvetica" charset="0"/>
                <a:ea typeface="ＭＳ Ｐゴシック" charset="0"/>
                <a:cs typeface="ＭＳ Ｐゴシック" charset="0"/>
              </a:rPr>
              <a:t>LIGO </a:t>
            </a: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Livingston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 Science Education Center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Helvetica" charset="0"/>
                <a:ea typeface="ＭＳ Ｐゴシック" charset="0"/>
                <a:cs typeface="ＭＳ Ｐゴシック" charset="0"/>
              </a:rPr>
              <a:t>Teacher Professional Development</a:t>
            </a:r>
            <a:endParaRPr lang="en-US" sz="2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5844" name="Picture 8" descr="teachers tangi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3" y="4038603"/>
            <a:ext cx="1920875" cy="2560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7" descr="pinhole teach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20" y="4953000"/>
            <a:ext cx="292608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teacher wav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029200"/>
            <a:ext cx="2038419" cy="1828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4"/>
          <p:cNvSpPr>
            <a:spLocks noGrp="1"/>
          </p:cNvSpPr>
          <p:nvPr>
            <p:ph idx="1"/>
          </p:nvPr>
        </p:nvSpPr>
        <p:spPr>
          <a:xfrm>
            <a:off x="0" y="1752602"/>
            <a:ext cx="7467600" cy="4038600"/>
          </a:xfrm>
        </p:spPr>
        <p:txBody>
          <a:bodyPr/>
          <a:lstStyle/>
          <a:p>
            <a:pPr marL="0" indent="-399926"/>
            <a:r>
              <a:rPr lang="en-US" sz="1800" dirty="0" smtClean="0">
                <a:latin typeface="Helvetica" charset="0"/>
                <a:ea typeface="ＭＳ Ｐゴシック" charset="0"/>
              </a:rPr>
              <a:t>Emphasize </a:t>
            </a:r>
            <a:r>
              <a:rPr lang="en-US" sz="1800" dirty="0">
                <a:latin typeface="Helvetica" charset="0"/>
                <a:ea typeface="ＭＳ Ｐゴシック" charset="0"/>
              </a:rPr>
              <a:t>science inquiry</a:t>
            </a:r>
          </a:p>
          <a:p>
            <a:pPr marL="0" indent="-399926"/>
            <a:r>
              <a:rPr lang="en-US" sz="1800" dirty="0">
                <a:latin typeface="Helvetica" charset="0"/>
                <a:ea typeface="ＭＳ Ｐゴシック" charset="0"/>
              </a:rPr>
              <a:t>Include tours of the site</a:t>
            </a:r>
          </a:p>
          <a:p>
            <a:pPr marL="0" indent="-399926"/>
            <a:r>
              <a:rPr lang="en-US" sz="1800" dirty="0">
                <a:latin typeface="Helvetica" charset="0"/>
                <a:ea typeface="ＭＳ Ｐゴシック" charset="0"/>
              </a:rPr>
              <a:t>Utilize related LIGO science concepts such as waves, etc.</a:t>
            </a:r>
          </a:p>
          <a:p>
            <a:pPr marL="0" indent="-399926"/>
            <a:r>
              <a:rPr lang="en-US" sz="1800" dirty="0">
                <a:latin typeface="Helvetica" charset="0"/>
                <a:ea typeface="ＭＳ Ｐゴシック" charset="0"/>
              </a:rPr>
              <a:t>Utilize science </a:t>
            </a:r>
            <a:r>
              <a:rPr lang="en-US" sz="1800" dirty="0" smtClean="0">
                <a:latin typeface="Helvetica" charset="0"/>
                <a:ea typeface="ＭＳ Ｐゴシック" charset="0"/>
              </a:rPr>
              <a:t>interactive exhibits </a:t>
            </a:r>
            <a:r>
              <a:rPr lang="en-US" sz="1800" dirty="0">
                <a:latin typeface="Helvetica" charset="0"/>
                <a:ea typeface="ＭＳ Ｐゴシック" charset="0"/>
              </a:rPr>
              <a:t>that can be built inexpensively </a:t>
            </a:r>
            <a:r>
              <a:rPr lang="en-US" sz="1800" dirty="0" smtClean="0">
                <a:latin typeface="Helvetica" charset="0"/>
                <a:ea typeface="ＭＳ Ｐゴシック" charset="0"/>
              </a:rPr>
              <a:t/>
            </a:r>
            <a:br>
              <a:rPr lang="en-US" sz="1800" dirty="0" smtClean="0">
                <a:latin typeface="Helvetica" charset="0"/>
                <a:ea typeface="ＭＳ Ｐゴシック" charset="0"/>
              </a:rPr>
            </a:br>
            <a:r>
              <a:rPr lang="en-US" sz="1800" dirty="0" smtClean="0">
                <a:latin typeface="Helvetica" charset="0"/>
                <a:ea typeface="ＭＳ Ｐゴシック" charset="0"/>
              </a:rPr>
              <a:t>      (&lt; </a:t>
            </a:r>
            <a:r>
              <a:rPr lang="en-US" sz="1800" dirty="0">
                <a:latin typeface="Helvetica" charset="0"/>
                <a:ea typeface="ＭＳ Ｐゴシック" charset="0"/>
              </a:rPr>
              <a:t>$20) that often mirror exhibits within the SEC</a:t>
            </a:r>
            <a:r>
              <a:rPr lang="en-US" dirty="0">
                <a:latin typeface="Helvetica" charset="0"/>
                <a:ea typeface="ＭＳ Ｐゴシック" charset="0"/>
              </a:rPr>
              <a:t>.</a:t>
            </a:r>
          </a:p>
          <a:p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Partners – </a:t>
            </a:r>
            <a:r>
              <a:rPr lang="en-US" sz="1800" dirty="0" err="1">
                <a:latin typeface="Helvetica" charset="0"/>
                <a:ea typeface="ＭＳ Ｐゴシック" charset="0"/>
                <a:cs typeface="ＭＳ Ｐゴシック" charset="0"/>
              </a:rPr>
              <a:t>LaTech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 and SUBR conduct long-term teacher PD that includes one or more visits to LIGO SEC for tours and training.</a:t>
            </a:r>
          </a:p>
          <a:p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Provide PD as part of Math &amp; Science Partnership programs.</a:t>
            </a:r>
          </a:p>
          <a:p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5 school systems participate through the BRAF NSF grant</a:t>
            </a:r>
          </a:p>
          <a:p>
            <a:endParaRPr lang="en-US" sz="22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marL="342793" lvl="1" indent="-342793">
              <a:buNone/>
            </a:pPr>
            <a:endParaRPr lang="en-US" sz="2200" dirty="0">
              <a:latin typeface="Helvetica" charset="0"/>
              <a:ea typeface="ＭＳ Ｐゴシック" charset="0"/>
            </a:endParaRPr>
          </a:p>
        </p:txBody>
      </p:sp>
      <p:pic>
        <p:nvPicPr>
          <p:cNvPr id="35848" name="Picture 6" descr="mise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2777"/>
            <a:ext cx="2667003" cy="181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304800" y="1524001"/>
            <a:ext cx="8686800" cy="5334000"/>
          </a:xfrm>
        </p:spPr>
        <p:txBody>
          <a:bodyPr/>
          <a:lstStyle/>
          <a:p>
            <a:r>
              <a:rPr lang="en-US" sz="2000" b="1" dirty="0">
                <a:latin typeface="Helvetica" charset="0"/>
                <a:ea typeface="ＭＳ Ｐゴシック" charset="0"/>
                <a:cs typeface="ＭＳ Ｐゴシック" charset="0"/>
              </a:rPr>
              <a:t>Pre-control Room Tour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Visitors are introduced to a cut-away of a </a:t>
            </a:r>
            <a:r>
              <a:rPr lang="en-US" dirty="0" smtClean="0">
                <a:latin typeface="Helvetica" charset="0"/>
                <a:ea typeface="ＭＳ Ｐゴシック" charset="0"/>
              </a:rPr>
              <a:t>turbo-molecular </a:t>
            </a:r>
            <a:r>
              <a:rPr lang="en-US" dirty="0">
                <a:latin typeface="Helvetica" charset="0"/>
                <a:ea typeface="ＭＳ Ｐゴシック" charset="0"/>
              </a:rPr>
              <a:t>vacuum and shown a full scale mirror suspension to make the connection to the actual mirrors that will be seen through IR cameras in the control room.</a:t>
            </a:r>
          </a:p>
          <a:p>
            <a:r>
              <a:rPr lang="en-US" sz="2000" b="1" dirty="0">
                <a:latin typeface="Helvetica" charset="0"/>
                <a:ea typeface="ＭＳ Ｐゴシック" charset="0"/>
                <a:cs typeface="ＭＳ Ｐゴシック" charset="0"/>
              </a:rPr>
              <a:t>Control Room Tour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Visitors then visit the LIGO control room where staff are currently </a:t>
            </a:r>
            <a:r>
              <a:rPr lang="en-US" dirty="0" smtClean="0">
                <a:latin typeface="Helvetica" charset="0"/>
                <a:ea typeface="ＭＳ Ｐゴシック" charset="0"/>
              </a:rPr>
              <a:t>working; led </a:t>
            </a:r>
            <a:r>
              <a:rPr lang="en-US" dirty="0">
                <a:latin typeface="Helvetica" charset="0"/>
                <a:ea typeface="ＭＳ Ｐゴシック" charset="0"/>
              </a:rPr>
              <a:t>by SEC staff or a LIGO scientist.  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The need for a control room is explained, the </a:t>
            </a:r>
            <a:r>
              <a:rPr lang="en-US" dirty="0" smtClean="0">
                <a:latin typeface="Helvetica" charset="0"/>
                <a:ea typeface="ＭＳ Ｐゴシック" charset="0"/>
              </a:rPr>
              <a:t>positions </a:t>
            </a:r>
            <a:r>
              <a:rPr lang="en-US" dirty="0">
                <a:latin typeface="Helvetica" charset="0"/>
                <a:ea typeface="ＭＳ Ｐゴシック" charset="0"/>
              </a:rPr>
              <a:t>that </a:t>
            </a:r>
            <a:r>
              <a:rPr lang="en-US" dirty="0" smtClean="0">
                <a:latin typeface="Helvetica" charset="0"/>
                <a:ea typeface="ＭＳ Ｐゴシック" charset="0"/>
              </a:rPr>
              <a:t>staff the </a:t>
            </a:r>
            <a:r>
              <a:rPr lang="en-US" dirty="0">
                <a:latin typeface="Helvetica" charset="0"/>
                <a:ea typeface="ＭＳ Ｐゴシック" charset="0"/>
              </a:rPr>
              <a:t>control room are explained and a live video tour of the site is given.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Wall projections and monitor displays of data and real-time views of the Interferometer are explained.</a:t>
            </a:r>
          </a:p>
          <a:p>
            <a:r>
              <a:rPr lang="en-US" sz="2000" b="1" dirty="0">
                <a:latin typeface="Helvetica" charset="0"/>
                <a:ea typeface="ＭＳ Ｐゴシック" charset="0"/>
                <a:cs typeface="ＭＳ Ｐゴシック" charset="0"/>
              </a:rPr>
              <a:t>External Tour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These occur depending on weather and time frames.  External tours make use of </a:t>
            </a:r>
            <a:r>
              <a:rPr lang="en-US" dirty="0" smtClean="0">
                <a:latin typeface="Helvetica" charset="0"/>
                <a:ea typeface="ＭＳ Ｐゴシック" charset="0"/>
              </a:rPr>
              <a:t>an overpass bridge, </a:t>
            </a:r>
            <a:r>
              <a:rPr lang="en-US" dirty="0">
                <a:latin typeface="Helvetica" charset="0"/>
                <a:ea typeface="ＭＳ Ｐゴシック" charset="0"/>
              </a:rPr>
              <a:t>or occasionally (for smaller groups) a building-top </a:t>
            </a:r>
            <a:r>
              <a:rPr lang="en-US" dirty="0" smtClean="0">
                <a:latin typeface="Helvetica" charset="0"/>
                <a:ea typeface="ＭＳ Ｐゴシック" charset="0"/>
              </a:rPr>
              <a:t>view, </a:t>
            </a:r>
            <a:r>
              <a:rPr lang="en-US" dirty="0">
                <a:latin typeface="Helvetica" charset="0"/>
                <a:ea typeface="ＭＳ Ｐゴシック" charset="0"/>
              </a:rPr>
              <a:t>in order to see the </a:t>
            </a:r>
            <a:r>
              <a:rPr lang="en-US" dirty="0" smtClean="0">
                <a:latin typeface="Helvetica" charset="0"/>
                <a:ea typeface="ＭＳ Ｐゴシック" charset="0"/>
              </a:rPr>
              <a:t>beam tubes</a:t>
            </a:r>
            <a:r>
              <a:rPr lang="en-US" dirty="0">
                <a:latin typeface="Helvetica" charset="0"/>
                <a:ea typeface="ＭＳ Ｐゴシック" charset="0"/>
              </a:rPr>
              <a:t>, and other elements.</a:t>
            </a:r>
          </a:p>
          <a:p>
            <a:r>
              <a:rPr lang="en-US" sz="2000" b="1" dirty="0">
                <a:latin typeface="Helvetica" charset="0"/>
                <a:ea typeface="ＭＳ Ｐゴシック" charset="0"/>
                <a:cs typeface="ＭＳ Ｐゴシック" charset="0"/>
              </a:rPr>
              <a:t>Visitors are encouraged to ask </a:t>
            </a:r>
            <a:r>
              <a:rPr lang="en-US" sz="2000" b="1" dirty="0" smtClean="0">
                <a:latin typeface="Helvetica" charset="0"/>
                <a:ea typeface="ＭＳ Ｐゴシック" charset="0"/>
                <a:cs typeface="ＭＳ Ｐゴシック" charset="0"/>
              </a:rPr>
              <a:t>questions and interact!</a:t>
            </a:r>
            <a:endParaRPr lang="en-US" sz="2000" b="1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7891" name="Rectangle 6"/>
          <p:cNvSpPr>
            <a:spLocks noGrp="1" noChangeArrowheads="1"/>
          </p:cNvSpPr>
          <p:nvPr>
            <p:ph type="title"/>
          </p:nvPr>
        </p:nvSpPr>
        <p:spPr>
          <a:xfrm>
            <a:off x="1447800" y="152403"/>
            <a:ext cx="7239000" cy="1295400"/>
          </a:xfrm>
        </p:spPr>
        <p:txBody>
          <a:bodyPr/>
          <a:lstStyle/>
          <a:p>
            <a:r>
              <a:rPr lang="en-US" sz="2800" b="1" dirty="0" smtClean="0">
                <a:latin typeface="Helvetica" charset="0"/>
                <a:ea typeface="ＭＳ Ｐゴシック" charset="0"/>
                <a:cs typeface="ＭＳ Ｐゴシック" charset="0"/>
              </a:rPr>
              <a:t>LIGO </a:t>
            </a: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Livingston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 Science Education Center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Helvetica" charset="0"/>
                <a:ea typeface="ＭＳ Ｐゴシック" charset="0"/>
                <a:cs typeface="ＭＳ Ｐゴシック" charset="0"/>
              </a:rPr>
              <a:t>The</a:t>
            </a: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800" dirty="0">
                <a:latin typeface="Helvetica" charset="0"/>
                <a:ea typeface="ＭＳ Ｐゴシック" charset="0"/>
                <a:cs typeface="ＭＳ Ｐゴシック" charset="0"/>
              </a:rPr>
              <a:t>Tour Experience</a:t>
            </a:r>
            <a:endParaRPr lang="en-US" sz="2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Content Placeholder 2"/>
          <p:cNvSpPr>
            <a:spLocks noGrp="1"/>
          </p:cNvSpPr>
          <p:nvPr>
            <p:ph idx="1"/>
          </p:nvPr>
        </p:nvSpPr>
        <p:spPr>
          <a:xfrm>
            <a:off x="400050" y="1676403"/>
            <a:ext cx="6534150" cy="4495800"/>
          </a:xfrm>
        </p:spPr>
        <p:txBody>
          <a:bodyPr/>
          <a:lstStyle/>
          <a:p>
            <a:r>
              <a:rPr lang="en-US" sz="1800" b="1" dirty="0">
                <a:latin typeface="Helvetica" charset="0"/>
                <a:ea typeface="ＭＳ Ｐゴシック" charset="0"/>
                <a:cs typeface="ＭＳ Ｐゴシック" charset="0"/>
              </a:rPr>
              <a:t>When students visit the SEC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, they get the opportunity to explore the science of waves and gravity through inquiry based activities and exhibits as well as see science at work.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All activities and experiences are tailored to address points in the </a:t>
            </a:r>
            <a:r>
              <a:rPr lang="en-US" dirty="0" smtClean="0">
                <a:latin typeface="Helvetica" charset="0"/>
                <a:ea typeface="ＭＳ Ｐゴシック" charset="0"/>
              </a:rPr>
              <a:t>Louisiana </a:t>
            </a:r>
            <a:r>
              <a:rPr lang="en-US" dirty="0">
                <a:latin typeface="Helvetica" charset="0"/>
                <a:ea typeface="ＭＳ Ｐゴシック" charset="0"/>
              </a:rPr>
              <a:t>Grade Level Expectations.</a:t>
            </a:r>
          </a:p>
          <a:p>
            <a:r>
              <a:rPr lang="en-US" sz="1800" b="1" dirty="0">
                <a:latin typeface="Helvetica" charset="0"/>
                <a:ea typeface="ＭＳ Ｐゴシック" charset="0"/>
                <a:cs typeface="ＭＳ Ｐゴシック" charset="0"/>
              </a:rPr>
              <a:t>Programs are targeted to middle school students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.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Programs are also offered to elementary, secondary and post-secondary students.</a:t>
            </a:r>
          </a:p>
        </p:txBody>
      </p:sp>
      <p:sp>
        <p:nvSpPr>
          <p:cNvPr id="39939" name="Rectangle 6"/>
          <p:cNvSpPr>
            <a:spLocks noGrp="1" noChangeArrowheads="1"/>
          </p:cNvSpPr>
          <p:nvPr>
            <p:ph type="title"/>
          </p:nvPr>
        </p:nvSpPr>
        <p:spPr>
          <a:xfrm>
            <a:off x="1600200" y="152403"/>
            <a:ext cx="7239000" cy="1295400"/>
          </a:xfrm>
        </p:spPr>
        <p:txBody>
          <a:bodyPr/>
          <a:lstStyle/>
          <a:p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LIGO, Livingston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 Science Education Center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Helvetica" charset="0"/>
                <a:ea typeface="ＭＳ Ｐゴシック" charset="0"/>
                <a:cs typeface="ＭＳ Ｐゴシック" charset="0"/>
              </a:rPr>
              <a:t>School Field Trips</a:t>
            </a:r>
            <a:endParaRPr lang="en-US" sz="2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9940" name="Picture 4" descr="exhibit hall color revers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482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5" descr="exhibits air 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3" y="1779588"/>
            <a:ext cx="2016125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3" descr="exhibit hall fluid 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6482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vibrations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756150"/>
            <a:ext cx="2108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-27296" y="1600200"/>
            <a:ext cx="6477000" cy="4114800"/>
          </a:xfrm>
        </p:spPr>
        <p:txBody>
          <a:bodyPr/>
          <a:lstStyle/>
          <a:p>
            <a:r>
              <a:rPr lang="en-US" sz="1800" b="1" dirty="0">
                <a:latin typeface="Helvetica" charset="0"/>
                <a:ea typeface="ＭＳ Ｐゴシック" charset="0"/>
                <a:cs typeface="ＭＳ Ｐゴシック" charset="0"/>
              </a:rPr>
              <a:t>Tours 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Groups are provided </a:t>
            </a:r>
            <a:r>
              <a:rPr lang="en-US" dirty="0" smtClean="0">
                <a:latin typeface="Helvetica" charset="0"/>
                <a:ea typeface="ＭＳ Ｐゴシック" charset="0"/>
              </a:rPr>
              <a:t>tours according to size, etc.</a:t>
            </a:r>
          </a:p>
          <a:p>
            <a:r>
              <a:rPr lang="en-US" sz="1800" b="1" dirty="0" smtClean="0">
                <a:latin typeface="Helvetica" charset="0"/>
                <a:ea typeface="ＭＳ Ｐゴシック" charset="0"/>
                <a:cs typeface="ＭＳ Ｐゴシック" charset="0"/>
              </a:rPr>
              <a:t>Classroom Activities </a:t>
            </a:r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>are provided when requested</a:t>
            </a:r>
          </a:p>
          <a:p>
            <a:pPr lvl="1"/>
            <a:r>
              <a:rPr lang="en-US" dirty="0" smtClean="0">
                <a:latin typeface="Helvetica" charset="0"/>
                <a:ea typeface="ＭＳ Ｐゴシック" charset="0"/>
              </a:rPr>
              <a:t>Hands-on</a:t>
            </a:r>
            <a:r>
              <a:rPr lang="en-US" dirty="0">
                <a:latin typeface="Helvetica" charset="0"/>
                <a:ea typeface="ＭＳ Ｐゴシック" charset="0"/>
              </a:rPr>
              <a:t>, staff member facilitated inquiry activities </a:t>
            </a:r>
            <a:endParaRPr lang="en-US" dirty="0" smtClean="0">
              <a:latin typeface="Helvetica" charset="0"/>
              <a:ea typeface="ＭＳ Ｐゴシック" charset="0"/>
            </a:endParaRPr>
          </a:p>
          <a:p>
            <a:pPr lvl="1"/>
            <a:r>
              <a:rPr lang="en-US" dirty="0" smtClean="0">
                <a:latin typeface="Helvetica" charset="0"/>
                <a:ea typeface="ＭＳ Ｐゴシック" charset="0"/>
              </a:rPr>
              <a:t>Most </a:t>
            </a:r>
            <a:r>
              <a:rPr lang="en-US" dirty="0">
                <a:latin typeface="Helvetica" charset="0"/>
                <a:ea typeface="ＭＳ Ｐゴシック" charset="0"/>
              </a:rPr>
              <a:t>focus on light and wave properties (e.g. interference, refraction, </a:t>
            </a:r>
            <a:r>
              <a:rPr lang="en-US" dirty="0" err="1" smtClean="0">
                <a:latin typeface="Helvetica" charset="0"/>
                <a:ea typeface="ＭＳ Ｐゴシック" charset="0"/>
              </a:rPr>
              <a:t>etc</a:t>
            </a:r>
            <a:r>
              <a:rPr lang="en-US" dirty="0" smtClean="0">
                <a:latin typeface="Helvetica" charset="0"/>
                <a:ea typeface="ＭＳ Ｐゴシック" charset="0"/>
              </a:rPr>
              <a:t>); other </a:t>
            </a:r>
            <a:r>
              <a:rPr lang="en-US" dirty="0">
                <a:latin typeface="Helvetica" charset="0"/>
                <a:ea typeface="ＭＳ Ｐゴシック" charset="0"/>
              </a:rPr>
              <a:t>topics also exist (gravity)</a:t>
            </a:r>
          </a:p>
          <a:p>
            <a:r>
              <a:rPr lang="en-US" sz="1800" b="1" dirty="0">
                <a:latin typeface="Helvetica" charset="0"/>
                <a:ea typeface="ＭＳ Ｐゴシック" charset="0"/>
                <a:cs typeface="ＭＳ Ｐゴシック" charset="0"/>
              </a:rPr>
              <a:t>Exhibit Hall Exploration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Time is allotted  for free exploration of the hands-on exhibits in the SEC.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Students are given </a:t>
            </a:r>
            <a:r>
              <a:rPr lang="en-US" dirty="0" smtClean="0">
                <a:latin typeface="Helvetica" charset="0"/>
                <a:ea typeface="ＭＳ Ｐゴシック" charset="0"/>
              </a:rPr>
              <a:t>four </a:t>
            </a:r>
            <a:r>
              <a:rPr lang="ja-JP" altLang="en-US" dirty="0">
                <a:latin typeface="Helvetica" charset="0"/>
                <a:ea typeface="ＭＳ Ｐゴシック" charset="0"/>
              </a:rPr>
              <a:t>“</a:t>
            </a:r>
            <a:r>
              <a:rPr lang="en-US" dirty="0">
                <a:latin typeface="Helvetica" charset="0"/>
                <a:ea typeface="ＭＳ Ｐゴシック" charset="0"/>
              </a:rPr>
              <a:t>rules</a:t>
            </a:r>
            <a:r>
              <a:rPr lang="ja-JP" altLang="en-US" dirty="0">
                <a:latin typeface="Helvetica" charset="0"/>
                <a:ea typeface="ＭＳ Ｐゴシック" charset="0"/>
              </a:rPr>
              <a:t>”</a:t>
            </a:r>
            <a:r>
              <a:rPr lang="en-US" dirty="0">
                <a:latin typeface="Helvetica" charset="0"/>
                <a:ea typeface="ＭＳ Ｐゴシック" charset="0"/>
              </a:rPr>
              <a:t> for their experience: interact with the exhibits, learn something, share something, and have fun.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A short exhibit demo is performed by a staff member not only to teach a targeted concept, but to show students that there are multiple ways to use the exhibits.</a:t>
            </a:r>
          </a:p>
        </p:txBody>
      </p:sp>
      <p:sp>
        <p:nvSpPr>
          <p:cNvPr id="41987" name="Rectangle 6"/>
          <p:cNvSpPr>
            <a:spLocks noGrp="1" noChangeArrowheads="1"/>
          </p:cNvSpPr>
          <p:nvPr>
            <p:ph type="title"/>
          </p:nvPr>
        </p:nvSpPr>
        <p:spPr>
          <a:xfrm>
            <a:off x="1600200" y="152403"/>
            <a:ext cx="7239000" cy="1295400"/>
          </a:xfrm>
        </p:spPr>
        <p:txBody>
          <a:bodyPr/>
          <a:lstStyle/>
          <a:p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LIGO, Livingston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 Science Education Center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Helvetica" charset="0"/>
                <a:ea typeface="ＭＳ Ｐゴシック" charset="0"/>
                <a:cs typeface="ＭＳ Ｐゴシック" charset="0"/>
              </a:rPr>
              <a:t>School Field Trips</a:t>
            </a:r>
            <a:endParaRPr lang="en-US" sz="2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1988" name="Picture 4" descr="nwest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4343403"/>
            <a:ext cx="2820987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981200"/>
            <a:ext cx="2819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Content Placeholder 2"/>
          <p:cNvSpPr>
            <a:spLocks noGrp="1"/>
          </p:cNvSpPr>
          <p:nvPr>
            <p:ph idx="1"/>
          </p:nvPr>
        </p:nvSpPr>
        <p:spPr>
          <a:xfrm>
            <a:off x="0" y="1752602"/>
            <a:ext cx="9144000" cy="2895600"/>
          </a:xfrm>
        </p:spPr>
        <p:txBody>
          <a:bodyPr/>
          <a:lstStyle/>
          <a:p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Pre-visit materials are mailed to teachers prior to the field trip.</a:t>
            </a:r>
          </a:p>
          <a:p>
            <a:pPr lvl="1"/>
            <a:r>
              <a:rPr lang="en-US" sz="1600" dirty="0">
                <a:latin typeface="Helvetica" charset="0"/>
                <a:ea typeface="ＭＳ Ｐゴシック" charset="0"/>
              </a:rPr>
              <a:t>Includes the opportunity to view a ~20 min. documentary, </a:t>
            </a:r>
            <a:r>
              <a:rPr lang="en-US" sz="1600" i="1" dirty="0">
                <a:latin typeface="Helvetica" charset="0"/>
                <a:ea typeface="ＭＳ Ｐゴシック" charset="0"/>
              </a:rPr>
              <a:t>Einstein</a:t>
            </a:r>
            <a:r>
              <a:rPr lang="ja-JP" altLang="en-US" sz="1600" i="1" dirty="0">
                <a:latin typeface="Helvetica" charset="0"/>
                <a:ea typeface="ＭＳ Ｐゴシック" charset="0"/>
              </a:rPr>
              <a:t>’</a:t>
            </a:r>
            <a:r>
              <a:rPr lang="en-US" sz="1600" i="1" dirty="0">
                <a:latin typeface="Helvetica" charset="0"/>
                <a:ea typeface="ＭＳ Ｐゴシック" charset="0"/>
              </a:rPr>
              <a:t>s Messengers</a:t>
            </a:r>
            <a:r>
              <a:rPr lang="en-US" sz="1600" dirty="0">
                <a:latin typeface="Helvetica" charset="0"/>
                <a:ea typeface="ＭＳ Ｐゴシック" charset="0"/>
              </a:rPr>
              <a:t>, to introduce students to the science of LIGO.</a:t>
            </a:r>
          </a:p>
          <a:p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When students arrive on site, they are briefly introduced to LIGO, and Gravitational Waves</a:t>
            </a:r>
          </a:p>
          <a:p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Students typically view the Making Waves video</a:t>
            </a:r>
          </a:p>
          <a:p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Docents who are closer to the students age are used to help students realize that they too can participate in science</a:t>
            </a:r>
          </a:p>
          <a:p>
            <a:endParaRPr lang="en-US" sz="28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4035" name="Rectangle 6"/>
          <p:cNvSpPr>
            <a:spLocks noGrp="1" noChangeArrowheads="1"/>
          </p:cNvSpPr>
          <p:nvPr>
            <p:ph type="title"/>
          </p:nvPr>
        </p:nvSpPr>
        <p:spPr>
          <a:xfrm>
            <a:off x="1600200" y="152403"/>
            <a:ext cx="7239000" cy="1295400"/>
          </a:xfrm>
        </p:spPr>
        <p:txBody>
          <a:bodyPr/>
          <a:lstStyle/>
          <a:p>
            <a:r>
              <a:rPr lang="en-US" sz="2800" b="1">
                <a:latin typeface="Helvetica" charset="0"/>
                <a:ea typeface="ＭＳ Ｐゴシック" charset="0"/>
                <a:cs typeface="ＭＳ Ｐゴシック" charset="0"/>
              </a:rPr>
              <a:t>LIGO, Livingston</a:t>
            </a:r>
            <a:br>
              <a:rPr lang="en-US" sz="2800" b="1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b="1">
                <a:latin typeface="Helvetica" charset="0"/>
                <a:ea typeface="ＭＳ Ｐゴシック" charset="0"/>
                <a:cs typeface="ＭＳ Ｐゴシック" charset="0"/>
              </a:rPr>
              <a:t> Science Education Center</a:t>
            </a:r>
            <a:br>
              <a:rPr lang="en-US" sz="2800" b="1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latin typeface="Helvetica" charset="0"/>
                <a:ea typeface="ＭＳ Ｐゴシック" charset="0"/>
                <a:cs typeface="ＭＳ Ｐゴシック" charset="0"/>
              </a:rPr>
              <a:t>School Field Trips</a:t>
            </a:r>
            <a:endParaRPr lang="en-US" sz="220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4036" name="Picture 3" descr="nwest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4419600"/>
            <a:ext cx="43688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Picture 4" descr="Parkview pre-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6" y="4419603"/>
            <a:ext cx="3278187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2895600"/>
          </a:xfrm>
        </p:spPr>
        <p:txBody>
          <a:bodyPr/>
          <a:lstStyle/>
          <a:p>
            <a:r>
              <a:rPr lang="en-US" sz="1800" dirty="0" smtClean="0">
                <a:latin typeface="Helvetica" charset="0"/>
                <a:ea typeface="ＭＳ Ｐゴシック" charset="0"/>
              </a:rPr>
              <a:t>The </a:t>
            </a:r>
            <a:r>
              <a:rPr lang="en-US" sz="1800" dirty="0">
                <a:latin typeface="Helvetica" charset="0"/>
                <a:ea typeface="ＭＳ Ｐゴシック" charset="0"/>
              </a:rPr>
              <a:t>public is generally encouraged to visit during </a:t>
            </a:r>
            <a:r>
              <a:rPr lang="en-US" sz="1800" dirty="0" smtClean="0">
                <a:latin typeface="Helvetica" charset="0"/>
                <a:ea typeface="ＭＳ Ｐゴシック" charset="0"/>
              </a:rPr>
              <a:t>monthly ‘Science Saturdays’</a:t>
            </a:r>
            <a:endParaRPr lang="en-US" sz="1800" dirty="0">
              <a:latin typeface="Helvetica" charset="0"/>
              <a:ea typeface="ＭＳ Ｐゴシック" charset="0"/>
            </a:endParaRPr>
          </a:p>
          <a:p>
            <a:r>
              <a:rPr lang="en-US" sz="1800" dirty="0">
                <a:latin typeface="Helvetica" charset="0"/>
                <a:ea typeface="ＭＳ Ｐゴシック" charset="0"/>
              </a:rPr>
              <a:t>Special requests for other tours </a:t>
            </a:r>
            <a:r>
              <a:rPr lang="en-US" sz="1800" dirty="0" smtClean="0">
                <a:latin typeface="Helvetica" charset="0"/>
                <a:ea typeface="ＭＳ Ｐゴシック" charset="0"/>
              </a:rPr>
              <a:t>(larger groups, </a:t>
            </a:r>
            <a:r>
              <a:rPr lang="en-US" sz="1800" dirty="0">
                <a:latin typeface="Helvetica" charset="0"/>
                <a:ea typeface="ＭＳ Ｐゴシック" charset="0"/>
              </a:rPr>
              <a:t>or inability to make it out on Saturdays) are accommodated as possible.</a:t>
            </a:r>
          </a:p>
          <a:p>
            <a:r>
              <a:rPr lang="en-US" sz="1800" dirty="0">
                <a:latin typeface="Helvetica" charset="0"/>
                <a:ea typeface="ＭＳ Ｐゴシック" charset="0"/>
              </a:rPr>
              <a:t>The public is greeted and given a brief introduction to LIGO and gravitational waves.</a:t>
            </a:r>
          </a:p>
          <a:p>
            <a:r>
              <a:rPr lang="en-US" sz="1800" dirty="0">
                <a:latin typeface="Helvetica" charset="0"/>
                <a:ea typeface="ＭＳ Ｐゴシック" charset="0"/>
              </a:rPr>
              <a:t>A gravitational wave video is watched (either the 8 minute  Making Waves video (for Science Saturdays), or the 20 minute Einstein</a:t>
            </a:r>
            <a:r>
              <a:rPr lang="ja-JP" altLang="en-US" sz="1800" dirty="0">
                <a:latin typeface="Helvetica" charset="0"/>
                <a:ea typeface="ＭＳ Ｐゴシック" charset="0"/>
              </a:rPr>
              <a:t>’</a:t>
            </a:r>
            <a:r>
              <a:rPr lang="en-US" sz="1800" dirty="0">
                <a:latin typeface="Helvetica" charset="0"/>
                <a:ea typeface="ＭＳ Ｐゴシック" charset="0"/>
              </a:rPr>
              <a:t>s Messenger video.</a:t>
            </a:r>
          </a:p>
          <a:p>
            <a:r>
              <a:rPr lang="en-US" sz="1800" dirty="0">
                <a:latin typeface="Helvetica" charset="0"/>
                <a:ea typeface="ＭＳ Ｐゴシック" charset="0"/>
              </a:rPr>
              <a:t>Tours of the site are given followed by time for free exploration in the exhibit hall</a:t>
            </a:r>
            <a:r>
              <a:rPr lang="en-US" dirty="0">
                <a:latin typeface="Helvetica" charset="0"/>
                <a:ea typeface="ＭＳ Ｐゴシック" charset="0"/>
              </a:rPr>
              <a:t>.</a:t>
            </a:r>
          </a:p>
        </p:txBody>
      </p:sp>
      <p:sp>
        <p:nvSpPr>
          <p:cNvPr id="46083" name="Rectangle 6"/>
          <p:cNvSpPr>
            <a:spLocks noGrp="1" noChangeArrowheads="1"/>
          </p:cNvSpPr>
          <p:nvPr>
            <p:ph type="title"/>
          </p:nvPr>
        </p:nvSpPr>
        <p:spPr>
          <a:xfrm>
            <a:off x="1600200" y="152403"/>
            <a:ext cx="7239000" cy="1295400"/>
          </a:xfrm>
        </p:spPr>
        <p:txBody>
          <a:bodyPr/>
          <a:lstStyle/>
          <a:p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LIGO, Livingston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 Science Education Center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Helvetica" charset="0"/>
                <a:ea typeface="ＭＳ Ｐゴシック" charset="0"/>
                <a:cs typeface="ＭＳ Ｐゴシック" charset="0"/>
              </a:rPr>
              <a:t>Public Tours</a:t>
            </a:r>
            <a:endParaRPr lang="en-US" sz="2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6084" name="Picture 5" descr="student bubbl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824412"/>
            <a:ext cx="26924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7" descr="IMG_145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824412"/>
            <a:ext cx="304800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Content Placeholder 2"/>
          <p:cNvSpPr>
            <a:spLocks noGrp="1"/>
          </p:cNvSpPr>
          <p:nvPr>
            <p:ph idx="1"/>
          </p:nvPr>
        </p:nvSpPr>
        <p:spPr>
          <a:xfrm>
            <a:off x="228602" y="1600200"/>
            <a:ext cx="8762998" cy="3352800"/>
          </a:xfrm>
        </p:spPr>
        <p:txBody>
          <a:bodyPr/>
          <a:lstStyle/>
          <a:p>
            <a:r>
              <a:rPr lang="en-US" sz="1800" dirty="0" smtClean="0">
                <a:latin typeface="Helvetica" charset="0"/>
                <a:ea typeface="ＭＳ Ｐゴシック" charset="0"/>
              </a:rPr>
              <a:t>Open </a:t>
            </a:r>
            <a:r>
              <a:rPr lang="en-US" sz="1800" dirty="0">
                <a:latin typeface="Helvetica" charset="0"/>
                <a:ea typeface="ＭＳ Ｐゴシック" charset="0"/>
              </a:rPr>
              <a:t>for people to drop in any time from 1PM - 5 </a:t>
            </a:r>
            <a:r>
              <a:rPr lang="en-US" sz="1800" dirty="0" smtClean="0">
                <a:latin typeface="Helvetica" charset="0"/>
                <a:ea typeface="ＭＳ Ｐゴシック" charset="0"/>
              </a:rPr>
              <a:t>PM on 3</a:t>
            </a:r>
            <a:r>
              <a:rPr lang="en-US" sz="1800" baseline="30000" dirty="0" smtClean="0">
                <a:latin typeface="Helvetica" charset="0"/>
                <a:ea typeface="ＭＳ Ｐゴシック" charset="0"/>
              </a:rPr>
              <a:t>rd</a:t>
            </a:r>
            <a:r>
              <a:rPr lang="en-US" sz="1800" dirty="0" smtClean="0">
                <a:latin typeface="Helvetica" charset="0"/>
                <a:ea typeface="ＭＳ Ｐゴシック" charset="0"/>
              </a:rPr>
              <a:t> </a:t>
            </a:r>
            <a:r>
              <a:rPr lang="en-US" sz="1800" dirty="0">
                <a:latin typeface="Helvetica" charset="0"/>
                <a:ea typeface="ＭＳ Ｐゴシック" charset="0"/>
              </a:rPr>
              <a:t>Saturday of each </a:t>
            </a:r>
            <a:r>
              <a:rPr lang="en-US" sz="1800" dirty="0" smtClean="0">
                <a:latin typeface="Helvetica" charset="0"/>
                <a:ea typeface="ＭＳ Ｐゴシック" charset="0"/>
              </a:rPr>
              <a:t>month</a:t>
            </a:r>
            <a:endParaRPr lang="en-US" sz="1800" dirty="0">
              <a:latin typeface="Helvetica" charset="0"/>
              <a:ea typeface="ＭＳ Ｐゴシック" charset="0"/>
            </a:endParaRPr>
          </a:p>
          <a:p>
            <a:r>
              <a:rPr lang="en-US" sz="1800" dirty="0">
                <a:latin typeface="Helvetica" charset="0"/>
                <a:ea typeface="ＭＳ Ｐゴシック" charset="0"/>
              </a:rPr>
              <a:t>Have activities that concentrate on a different topic each month to encourage repeat visitation</a:t>
            </a:r>
          </a:p>
          <a:p>
            <a:r>
              <a:rPr lang="en-US" sz="1800" dirty="0">
                <a:latin typeface="Helvetica" charset="0"/>
                <a:ea typeface="ＭＳ Ｐゴシック" charset="0"/>
              </a:rPr>
              <a:t>Tours occur several times throughout the afternoon</a:t>
            </a:r>
          </a:p>
          <a:p>
            <a:r>
              <a:rPr lang="en-US" sz="1800" dirty="0">
                <a:latin typeface="Helvetica" charset="0"/>
                <a:ea typeface="ＭＳ Ｐゴシック" charset="0"/>
              </a:rPr>
              <a:t>Tours are preceded by the 8 minute Making Waves video</a:t>
            </a:r>
          </a:p>
          <a:p>
            <a:r>
              <a:rPr lang="en-US" sz="1800" dirty="0">
                <a:latin typeface="Helvetica" charset="0"/>
                <a:ea typeface="ＭＳ Ｐゴシック" charset="0"/>
              </a:rPr>
              <a:t>The 20 minute Einstein</a:t>
            </a:r>
            <a:r>
              <a:rPr lang="ja-JP" altLang="en-US" sz="1800" dirty="0">
                <a:latin typeface="Helvetica" charset="0"/>
                <a:ea typeface="ＭＳ Ｐゴシック" charset="0"/>
              </a:rPr>
              <a:t>’</a:t>
            </a:r>
            <a:r>
              <a:rPr lang="en-US" sz="1800" dirty="0">
                <a:latin typeface="Helvetica" charset="0"/>
                <a:ea typeface="ＭＳ Ｐゴシック" charset="0"/>
              </a:rPr>
              <a:t>s Messengers video is available for viewing at specific times throughout the afternoon</a:t>
            </a:r>
          </a:p>
          <a:p>
            <a:r>
              <a:rPr lang="en-US" sz="1800" dirty="0">
                <a:latin typeface="Helvetica" charset="0"/>
                <a:ea typeface="ＭＳ Ｐゴシック" charset="0"/>
              </a:rPr>
              <a:t>Special presentations are sometimes given on the monthly topic</a:t>
            </a:r>
          </a:p>
          <a:p>
            <a:pPr lvl="1"/>
            <a:endParaRPr lang="en-US" dirty="0">
              <a:latin typeface="Helvetica" charset="0"/>
              <a:ea typeface="ＭＳ Ｐゴシック" charset="0"/>
            </a:endParaRPr>
          </a:p>
        </p:txBody>
      </p:sp>
      <p:sp>
        <p:nvSpPr>
          <p:cNvPr id="48131" name="Rectangle 6"/>
          <p:cNvSpPr>
            <a:spLocks noGrp="1" noChangeArrowheads="1"/>
          </p:cNvSpPr>
          <p:nvPr>
            <p:ph type="title"/>
          </p:nvPr>
        </p:nvSpPr>
        <p:spPr>
          <a:xfrm>
            <a:off x="1600200" y="152403"/>
            <a:ext cx="7239000" cy="1295400"/>
          </a:xfrm>
        </p:spPr>
        <p:txBody>
          <a:bodyPr/>
          <a:lstStyle/>
          <a:p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LIGO, Livingston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 Science Education Center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latin typeface="Helvetica" charset="0"/>
                <a:ea typeface="ＭＳ Ｐゴシック" charset="0"/>
                <a:cs typeface="ＭＳ Ｐゴシック" charset="0"/>
              </a:rPr>
              <a:t>Science Saturdays</a:t>
            </a:r>
            <a:endParaRPr lang="en-US" sz="2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8132" name="Picture 3" descr="succes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910137"/>
            <a:ext cx="219075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4" descr="multip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910134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Subtitle 2"/>
          <p:cNvSpPr>
            <a:spLocks noGrp="1"/>
          </p:cNvSpPr>
          <p:nvPr>
            <p:ph type="subTitle" idx="1"/>
          </p:nvPr>
        </p:nvSpPr>
        <p:spPr>
          <a:xfrm>
            <a:off x="152400" y="1905000"/>
            <a:ext cx="8534400" cy="4495800"/>
          </a:xfrm>
        </p:spPr>
        <p:txBody>
          <a:bodyPr/>
          <a:lstStyle/>
          <a:p>
            <a:pPr algn="l">
              <a:buFont typeface="Arial" charset="0"/>
              <a:buChar char="•"/>
            </a:pP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Improving 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science literacy in the general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  population</a:t>
            </a: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algn="l">
              <a:buFont typeface="Arial" charset="0"/>
              <a:buChar char="•"/>
            </a:pP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 Increasing participation in science,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  especially 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among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under-represented 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under-served 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groups</a:t>
            </a:r>
          </a:p>
          <a:p>
            <a:pPr algn="l">
              <a:buFont typeface="Arial" charset="0"/>
              <a:buChar char="•"/>
            </a:pP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 Helping to reduce existing disparities in the access to 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educational 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resources</a:t>
            </a:r>
          </a:p>
          <a:p>
            <a:pPr algn="l">
              <a:buFont typeface="Arial" charset="0"/>
              <a:buChar char="•"/>
            </a:pP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 Advocating the intellectual and social / socio-economic benefits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of</a:t>
            </a:r>
            <a:b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careers in science</a:t>
            </a:r>
          </a:p>
          <a:p>
            <a:pPr algn="l">
              <a:buFont typeface="Arial" charset="0"/>
              <a:buChar char="•"/>
            </a:pP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 Providing and coordinating resources for the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design 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delivery</a:t>
            </a:r>
            <a:b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  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of outreach and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education 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activities by others within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the collaboration</a:t>
            </a: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algn="l"/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• Improving understanding by the citizenry of frontier science and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  large 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scientific projects</a:t>
            </a:r>
          </a:p>
          <a:p>
            <a:pPr algn="l"/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• Inspiring future generations of scientists and engineers</a:t>
            </a:r>
          </a:p>
          <a:p>
            <a:pPr algn="l"/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6"/>
          <p:cNvSpPr txBox="1">
            <a:spLocks noChangeArrowheads="1"/>
          </p:cNvSpPr>
          <p:nvPr/>
        </p:nvSpPr>
        <p:spPr bwMode="auto">
          <a:xfrm>
            <a:off x="1447800" y="374675"/>
            <a:ext cx="3826192" cy="838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92045" tIns="46024" rIns="92045" bIns="46024" anchor="b"/>
          <a:lstStyle/>
          <a:p>
            <a:pPr algn="ctr">
              <a:defRPr/>
            </a:pPr>
            <a:r>
              <a:rPr lang="en-US" sz="2800" b="1" kern="0" dirty="0" smtClean="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rPr>
              <a:t>LIGO Outreach Objectives</a:t>
            </a:r>
            <a:endParaRPr lang="en-US" sz="2800" b="1" kern="0" dirty="0">
              <a:solidFill>
                <a:schemeClr val="tx2"/>
              </a:solidFill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6386" name="Picture 5" descr="botharms"/>
          <p:cNvPicPr>
            <a:picLocks noChangeAspect="1" noChangeArrowheads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392" y="-152400"/>
            <a:ext cx="3717608" cy="271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1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Content Placeholder 2"/>
          <p:cNvSpPr>
            <a:spLocks noGrp="1"/>
          </p:cNvSpPr>
          <p:nvPr>
            <p:ph idx="1"/>
          </p:nvPr>
        </p:nvSpPr>
        <p:spPr>
          <a:xfrm>
            <a:off x="304800" y="1524001"/>
            <a:ext cx="8686800" cy="5334000"/>
          </a:xfrm>
        </p:spPr>
        <p:txBody>
          <a:bodyPr/>
          <a:lstStyle/>
          <a:p>
            <a:r>
              <a:rPr lang="en-US" sz="2000" b="1" dirty="0">
                <a:latin typeface="Helvetica" charset="0"/>
                <a:ea typeface="ＭＳ Ｐゴシック" charset="0"/>
                <a:cs typeface="ＭＳ Ｐゴシック" charset="0"/>
              </a:rPr>
              <a:t>Demand is growing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:</a:t>
            </a:r>
          </a:p>
          <a:p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>
              <a:buFont typeface="Monotype Sorts" charset="0"/>
              <a:buNone/>
            </a:pP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>
              <a:buFont typeface="Monotype Sorts" charset="0"/>
              <a:buNone/>
            </a:pP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endParaRPr lang="en-US" sz="16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Outreach in each area expands each year – except for the teacher PDs.  We believe this to be due to a combination of factors including market saturation, and the winding down of Math Science Partnership programs.  Recently teacher PDs started growing again. </a:t>
            </a:r>
          </a:p>
          <a:p>
            <a:r>
              <a:rPr lang="en-US" sz="1600" dirty="0">
                <a:latin typeface="Helvetica" charset="0"/>
                <a:ea typeface="ＭＳ Ｐゴシック" charset="0"/>
                <a:cs typeface="ＭＳ Ｐゴシック" charset="0"/>
              </a:rPr>
              <a:t>In the past year Science Saturday (public) attendance increased from an average of 50 to an average of 250 per day.</a:t>
            </a:r>
          </a:p>
        </p:txBody>
      </p:sp>
      <p:sp>
        <p:nvSpPr>
          <p:cNvPr id="50179" name="Rectangle 6"/>
          <p:cNvSpPr>
            <a:spLocks noGrp="1" noChangeArrowheads="1"/>
          </p:cNvSpPr>
          <p:nvPr>
            <p:ph type="title"/>
          </p:nvPr>
        </p:nvSpPr>
        <p:spPr>
          <a:xfrm>
            <a:off x="1600200" y="152403"/>
            <a:ext cx="7239000" cy="1295400"/>
          </a:xfrm>
        </p:spPr>
        <p:txBody>
          <a:bodyPr/>
          <a:lstStyle/>
          <a:p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LIGO, Livingston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 Science Education Center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Helvetica" charset="0"/>
                <a:ea typeface="ＭＳ Ｐゴシック" charset="0"/>
                <a:cs typeface="ＭＳ Ｐゴシック" charset="0"/>
              </a:rPr>
              <a:t>Trends</a:t>
            </a:r>
          </a:p>
        </p:txBody>
      </p:sp>
      <p:pic>
        <p:nvPicPr>
          <p:cNvPr id="50180" name="Picture 8" descr="chart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7400"/>
            <a:ext cx="45974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9" descr="chart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2057400"/>
            <a:ext cx="4597400" cy="276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819400"/>
            <a:ext cx="7239000" cy="1143000"/>
          </a:xfrm>
        </p:spPr>
        <p:txBody>
          <a:bodyPr/>
          <a:lstStyle/>
          <a:p>
            <a:r>
              <a:rPr lang="en-US" dirty="0" smtClean="0"/>
              <a:t>LIGO Hanford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F97C6-2B13-274A-8C35-DAE41FFEF2FD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66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19929" indent="-37462871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0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11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1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2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5973DB1-99D1-0F47-9A44-D799263424FA}" type="slidenum">
              <a:rPr lang="en-US" sz="1400">
                <a:latin typeface="Helvetica" charset="0"/>
              </a:rPr>
              <a:pPr/>
              <a:t>22</a:t>
            </a:fld>
            <a:endParaRPr lang="en-US" sz="1400">
              <a:latin typeface="Helvetica" charset="0"/>
            </a:endParaRPr>
          </a:p>
        </p:txBody>
      </p:sp>
      <p:sp>
        <p:nvSpPr>
          <p:cNvPr id="52228" name="Rectangle 6"/>
          <p:cNvSpPr>
            <a:spLocks noGrp="1" noChangeArrowheads="1"/>
          </p:cNvSpPr>
          <p:nvPr>
            <p:ph type="title"/>
          </p:nvPr>
        </p:nvSpPr>
        <p:spPr>
          <a:xfrm>
            <a:off x="1600200" y="152400"/>
            <a:ext cx="7391400" cy="1143000"/>
          </a:xfrm>
        </p:spPr>
        <p:txBody>
          <a:bodyPr/>
          <a:lstStyle/>
          <a:p>
            <a:r>
              <a:rPr lang="en-US" sz="2800" b="1" dirty="0" smtClean="0">
                <a:latin typeface="Helvetica" charset="0"/>
                <a:ea typeface="ＭＳ Ｐゴシック" charset="0"/>
                <a:cs typeface="ＭＳ Ｐゴシック" charset="0"/>
              </a:rPr>
              <a:t>LIGO Hanford Outreach</a:t>
            </a: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Helvetica" charset="0"/>
                <a:ea typeface="ＭＳ Ｐゴシック" charset="0"/>
                <a:cs typeface="ＭＳ Ｐゴシック" charset="0"/>
              </a:rPr>
              <a:t>Audiences</a:t>
            </a:r>
          </a:p>
        </p:txBody>
      </p:sp>
      <p:pic>
        <p:nvPicPr>
          <p:cNvPr id="52229" name="Picture 11" descr="dcp_4330_v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677988"/>
            <a:ext cx="258921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12" descr="dcp_3873_v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99"/>
          <a:stretch>
            <a:fillRect/>
          </a:stretch>
        </p:blipFill>
        <p:spPr bwMode="auto">
          <a:xfrm>
            <a:off x="7162800" y="4724401"/>
            <a:ext cx="16129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13" descr="dcp_3871_v2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7988"/>
            <a:ext cx="259080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2" name="Picture 14" descr="dcp_3706_v2"/>
          <p:cNvPicPr preferRelativeResize="0"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19600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3" name="Picture 16" descr="dcp_4341_v2"/>
          <p:cNvPicPr preferRelativeResize="0"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19600"/>
            <a:ext cx="25146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4" name="Text Box 17"/>
          <p:cNvSpPr txBox="1">
            <a:spLocks noChangeArrowheads="1"/>
          </p:cNvSpPr>
          <p:nvPr/>
        </p:nvSpPr>
        <p:spPr bwMode="auto">
          <a:xfrm>
            <a:off x="381001" y="3397250"/>
            <a:ext cx="1883136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410" tIns="45706" rIns="91410" bIns="45706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b="1">
                <a:latin typeface="Arial" charset="0"/>
              </a:rPr>
              <a:t>School field trips</a:t>
            </a:r>
          </a:p>
        </p:txBody>
      </p:sp>
      <p:sp>
        <p:nvSpPr>
          <p:cNvPr id="52235" name="Text Box 18"/>
          <p:cNvSpPr txBox="1">
            <a:spLocks noChangeArrowheads="1"/>
          </p:cNvSpPr>
          <p:nvPr/>
        </p:nvSpPr>
        <p:spPr bwMode="auto">
          <a:xfrm>
            <a:off x="3124203" y="3429000"/>
            <a:ext cx="2971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b="1">
                <a:latin typeface="Arial" charset="0"/>
              </a:rPr>
              <a:t>Special interest programs </a:t>
            </a:r>
            <a:r>
              <a:rPr lang="en-US" sz="1400" b="1">
                <a:latin typeface="Arial" charset="0"/>
              </a:rPr>
              <a:t>(Cub Scout astronomy pin)</a:t>
            </a:r>
          </a:p>
        </p:txBody>
      </p:sp>
      <p:sp>
        <p:nvSpPr>
          <p:cNvPr id="52236" name="Text Box 19"/>
          <p:cNvSpPr txBox="1">
            <a:spLocks noChangeArrowheads="1"/>
          </p:cNvSpPr>
          <p:nvPr/>
        </p:nvSpPr>
        <p:spPr bwMode="auto">
          <a:xfrm>
            <a:off x="381000" y="4083053"/>
            <a:ext cx="2663116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410" tIns="45706" rIns="91410" bIns="45706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b="1">
                <a:latin typeface="Arial" charset="0"/>
              </a:rPr>
              <a:t>Public astronomy events</a:t>
            </a:r>
          </a:p>
        </p:txBody>
      </p:sp>
      <p:sp>
        <p:nvSpPr>
          <p:cNvPr id="52237" name="Text Box 20"/>
          <p:cNvSpPr txBox="1">
            <a:spLocks noChangeArrowheads="1"/>
          </p:cNvSpPr>
          <p:nvPr/>
        </p:nvSpPr>
        <p:spPr bwMode="auto">
          <a:xfrm>
            <a:off x="3124203" y="4083053"/>
            <a:ext cx="1871890" cy="343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410" tIns="45706" rIns="91410" bIns="45706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b="1">
                <a:latin typeface="Arial" charset="0"/>
              </a:rPr>
              <a:t>Off-site activities</a:t>
            </a:r>
          </a:p>
        </p:txBody>
      </p:sp>
      <p:sp>
        <p:nvSpPr>
          <p:cNvPr id="52238" name="Text Box 21"/>
          <p:cNvSpPr txBox="1">
            <a:spLocks noChangeArrowheads="1"/>
          </p:cNvSpPr>
          <p:nvPr/>
        </p:nvSpPr>
        <p:spPr bwMode="auto">
          <a:xfrm>
            <a:off x="6096000" y="3733803"/>
            <a:ext cx="2667000" cy="95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 sz="1400" b="1" dirty="0">
                <a:latin typeface="Arial" charset="0"/>
              </a:rPr>
              <a:t>The construction of Advanced LIGO adds a new dimension to a LIGO visitor experience</a:t>
            </a:r>
          </a:p>
        </p:txBody>
      </p:sp>
      <p:sp>
        <p:nvSpPr>
          <p:cNvPr id="52239" name="Rectangle 22"/>
          <p:cNvSpPr>
            <a:spLocks noChangeArrowheads="1"/>
          </p:cNvSpPr>
          <p:nvPr/>
        </p:nvSpPr>
        <p:spPr bwMode="auto">
          <a:xfrm>
            <a:off x="6019803" y="1752600"/>
            <a:ext cx="2971800" cy="43434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1410" tIns="45706" rIns="91410" bIns="45706" anchor="ctr"/>
          <a:lstStyle/>
          <a:p>
            <a:endParaRPr lang="en-US"/>
          </a:p>
        </p:txBody>
      </p:sp>
      <p:pic>
        <p:nvPicPr>
          <p:cNvPr id="52240" name="Picture 23" descr="ramirez_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3" y="1828803"/>
            <a:ext cx="2819400" cy="187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41" name="Picture 24" descr="install_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0" y="4572003"/>
            <a:ext cx="1062038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19929" indent="-37462871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0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11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1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2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8605237-D6C5-5D47-930A-CB657E852862}" type="slidenum">
              <a:rPr lang="en-US" sz="1400">
                <a:latin typeface="Helvetica" charset="0"/>
              </a:rPr>
              <a:pPr/>
              <a:t>23</a:t>
            </a:fld>
            <a:endParaRPr lang="en-US" sz="1400">
              <a:latin typeface="Helvetica" charset="0"/>
            </a:endParaRPr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0" y="3733800"/>
            <a:ext cx="2133600" cy="1219200"/>
          </a:xfrm>
        </p:spPr>
        <p:txBody>
          <a:bodyPr/>
          <a:lstStyle/>
          <a:p>
            <a:pPr algn="l"/>
            <a:r>
              <a:rPr lang="en-US" sz="1600" b="1">
                <a:latin typeface="Helvetica" charset="0"/>
                <a:ea typeface="ＭＳ Ｐゴシック" charset="0"/>
                <a:cs typeface="ＭＳ Ｐゴシック" charset="0"/>
              </a:rPr>
              <a:t>15 permanent exhibits add hands-on flavor to on-site events</a:t>
            </a:r>
          </a:p>
        </p:txBody>
      </p:sp>
      <p:pic>
        <p:nvPicPr>
          <p:cNvPr id="54277" name="Picture 5" descr="042206_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752603"/>
            <a:ext cx="25146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7" descr="dcp_1009_v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3" y="1752603"/>
            <a:ext cx="2590800" cy="206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9" descr="dcp_1984_v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78000"/>
            <a:ext cx="3048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10" descr="dcp_2355_v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400"/>
            <a:ext cx="2590800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11" descr="dcp_2703_v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962400"/>
            <a:ext cx="35052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2" name="Text Box 12"/>
          <p:cNvSpPr txBox="1">
            <a:spLocks noChangeArrowheads="1"/>
          </p:cNvSpPr>
          <p:nvPr/>
        </p:nvSpPr>
        <p:spPr bwMode="auto">
          <a:xfrm>
            <a:off x="6781802" y="5029203"/>
            <a:ext cx="2362200" cy="1569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b="1">
                <a:latin typeface="Arial" charset="0"/>
              </a:rPr>
              <a:t>LIGO Hanford exhibits and field trip activities are correlated to Washington State science instructional standards.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 bwMode="auto">
          <a:xfrm>
            <a:off x="1600200" y="152400"/>
            <a:ext cx="7391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45" tIns="46024" rIns="92045" bIns="46024" anchor="b"/>
          <a:lstStyle/>
          <a:p>
            <a:pPr algn="ctr">
              <a:defRPr/>
            </a:pPr>
            <a:r>
              <a:rPr lang="en-US" sz="2800" b="1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LIGO Hanford Outreach</a:t>
            </a:r>
            <a:r>
              <a:rPr lang="en-US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en-US" sz="2800" b="1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28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Exhibits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19929" indent="-37462871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0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11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1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2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7B6E61D-16FD-B64E-91FE-E2A6922B79FE}" type="slidenum">
              <a:rPr lang="en-US" sz="1400">
                <a:latin typeface="Helvetica" charset="0"/>
              </a:rPr>
              <a:pPr/>
              <a:t>24</a:t>
            </a:fld>
            <a:endParaRPr lang="en-US" sz="1400" dirty="0">
              <a:latin typeface="Helvetica" charset="0"/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2" y="3962400"/>
            <a:ext cx="5105398" cy="2209800"/>
          </a:xfrm>
        </p:spPr>
        <p:txBody>
          <a:bodyPr anchor="t"/>
          <a:lstStyle/>
          <a:p>
            <a:pPr algn="l"/>
            <a:r>
              <a:rPr lang="en-US" sz="1800" b="1" dirty="0">
                <a:latin typeface="Helvetica" charset="0"/>
                <a:ea typeface="ＭＳ Ｐゴシック" charset="0"/>
                <a:cs typeface="ＭＳ Ｐゴシック" charset="0"/>
              </a:rPr>
              <a:t>Teacher </a:t>
            </a:r>
            <a:r>
              <a:rPr lang="en-US" sz="1800" b="1" dirty="0" smtClean="0">
                <a:latin typeface="Helvetica" charset="0"/>
                <a:ea typeface="ＭＳ Ｐゴシック" charset="0"/>
                <a:cs typeface="ＭＳ Ｐゴシック" charset="0"/>
              </a:rPr>
              <a:t> training</a:t>
            </a:r>
            <a:r>
              <a:rPr lang="en-US" sz="1800" b="1" dirty="0">
                <a:latin typeface="Helvetica" charset="0"/>
                <a:ea typeface="ＭＳ Ｐゴシック" charset="0"/>
                <a:cs typeface="ＭＳ Ｐゴシック" charset="0"/>
              </a:rPr>
              <a:t>: </a:t>
            </a:r>
            <a:r>
              <a:rPr lang="en-US" sz="1800" b="1" dirty="0" smtClean="0"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b="1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>LIGO 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Hanford has collaborated on the Southeast WA </a:t>
            </a:r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>Math and Science 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Partnership (MSP) program since </a:t>
            </a:r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>2007.</a:t>
            </a:r>
            <a:b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>  </a:t>
            </a:r>
            <a:b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>MSP 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partners include </a:t>
            </a:r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>K-12 local school districts as well as Community Colleges</a:t>
            </a:r>
            <a:endParaRPr lang="en-US" sz="18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5300" name="Picture 4" descr="dcp_4149_v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2" y="1803403"/>
            <a:ext cx="3017838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6" descr="dcp_4139_v2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828802"/>
            <a:ext cx="297815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5" descr="dcp_4140_v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2" y="3962400"/>
            <a:ext cx="306070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3" name="Text Box 8"/>
          <p:cNvSpPr txBox="1">
            <a:spLocks noChangeArrowheads="1"/>
          </p:cNvSpPr>
          <p:nvPr/>
        </p:nvSpPr>
        <p:spPr bwMode="auto">
          <a:xfrm>
            <a:off x="7070727" y="1743077"/>
            <a:ext cx="1844675" cy="2031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dirty="0">
                <a:latin typeface="Arial" charset="0"/>
              </a:rPr>
              <a:t>~35 teachers participated in the 2011 MSP Summer Academy at LHO. The MSP focuses on improving teachers</a:t>
            </a:r>
            <a:r>
              <a:rPr lang="ja-JP" altLang="en-US" sz="1400" dirty="0">
                <a:latin typeface="Arial" charset="0"/>
              </a:rPr>
              <a:t>’</a:t>
            </a:r>
            <a:r>
              <a:rPr lang="en-US" sz="1400" dirty="0">
                <a:latin typeface="Arial" charset="0"/>
              </a:rPr>
              <a:t> understanding of the nature of scientific inquiry.</a:t>
            </a:r>
          </a:p>
        </p:txBody>
      </p:sp>
      <p:sp>
        <p:nvSpPr>
          <p:cNvPr id="55304" name="Rectangle 6"/>
          <p:cNvSpPr txBox="1">
            <a:spLocks noChangeArrowheads="1"/>
          </p:cNvSpPr>
          <p:nvPr/>
        </p:nvSpPr>
        <p:spPr bwMode="auto">
          <a:xfrm>
            <a:off x="1600200" y="152400"/>
            <a:ext cx="7391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45" tIns="46024" rIns="92045" bIns="46024" anchor="b"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US" sz="2800" b="1" dirty="0" smtClean="0">
                <a:solidFill>
                  <a:schemeClr val="tx2"/>
                </a:solidFill>
                <a:latin typeface="Helvetica" charset="0"/>
              </a:rPr>
              <a:t>LIGO </a:t>
            </a:r>
            <a:r>
              <a:rPr lang="en-US" sz="2800" b="1" dirty="0">
                <a:solidFill>
                  <a:schemeClr val="tx2"/>
                </a:solidFill>
                <a:latin typeface="Helvetica" charset="0"/>
              </a:rPr>
              <a:t>Hanford </a:t>
            </a:r>
            <a:r>
              <a:rPr lang="en-US" sz="2800" b="1" dirty="0" smtClean="0">
                <a:solidFill>
                  <a:schemeClr val="tx2"/>
                </a:solidFill>
                <a:latin typeface="Helvetica" charset="0"/>
              </a:rPr>
              <a:t>Outreach</a:t>
            </a:r>
            <a:r>
              <a:rPr lang="en-US" sz="2800" b="1" dirty="0">
                <a:solidFill>
                  <a:schemeClr val="tx2"/>
                </a:solidFill>
                <a:latin typeface="Helvetica" charset="0"/>
              </a:rPr>
              <a:t/>
            </a:r>
            <a:br>
              <a:rPr lang="en-US" sz="2800" b="1" dirty="0">
                <a:solidFill>
                  <a:schemeClr val="tx2"/>
                </a:solidFill>
                <a:latin typeface="Helvetica" charset="0"/>
              </a:rPr>
            </a:br>
            <a:r>
              <a:rPr lang="en-US" sz="2800" dirty="0">
                <a:solidFill>
                  <a:schemeClr val="tx2"/>
                </a:solidFill>
                <a:latin typeface="Helvetica" charset="0"/>
              </a:rPr>
              <a:t>Teacher Professional Development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19929" indent="-37462871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0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11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1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2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FC30A19-4684-D849-B479-E8615AFBF194}" type="slidenum">
              <a:rPr lang="en-US" sz="1400">
                <a:latin typeface="Helvetica" charset="0"/>
              </a:rPr>
              <a:pPr/>
              <a:t>25</a:t>
            </a:fld>
            <a:endParaRPr lang="en-US" sz="1400">
              <a:latin typeface="Helvetica" charset="0"/>
            </a:endParaRPr>
          </a:p>
        </p:txBody>
      </p:sp>
      <p:sp>
        <p:nvSpPr>
          <p:cNvPr id="5632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76200"/>
            <a:ext cx="6096000" cy="1371600"/>
          </a:xfrm>
        </p:spPr>
        <p:txBody>
          <a:bodyPr/>
          <a:lstStyle/>
          <a:p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LIGO </a:t>
            </a:r>
            <a:r>
              <a:rPr lang="en-US" sz="2800" b="1" dirty="0" smtClean="0">
                <a:latin typeface="Helvetica" charset="0"/>
                <a:ea typeface="ＭＳ Ｐゴシック" charset="0"/>
                <a:cs typeface="ＭＳ Ｐゴシック" charset="0"/>
              </a:rPr>
              <a:t>- I2U2 </a:t>
            </a: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Collaboration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endParaRPr lang="en-US" sz="28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4800600" y="1600200"/>
            <a:ext cx="4114800" cy="3429000"/>
          </a:xfrm>
          <a:noFill/>
        </p:spPr>
        <p:txBody>
          <a:bodyPr/>
          <a:lstStyle/>
          <a:p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NSF-funded effort to provide large-project data sets to students and teachers for science research</a:t>
            </a:r>
            <a:endParaRPr lang="en-US" sz="1800" dirty="0" smtClean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1800" dirty="0" smtClean="0">
                <a:latin typeface="Helvetica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LIGO e-Lab is now in the third year of a three-year cycle of field testing</a:t>
            </a:r>
          </a:p>
          <a:p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The e-Lab includes a full suite of paperless server-side features such as pre- and post-tests, an online student logbook and tools for generating online interactive posters.</a:t>
            </a:r>
          </a:p>
          <a:p>
            <a:r>
              <a:rPr lang="en-US" sz="1800" dirty="0">
                <a:latin typeface="Helvetica" charset="0"/>
                <a:ea typeface="ＭＳ Ｐゴシック" charset="0"/>
                <a:cs typeface="ＭＳ Ｐゴシック" charset="0"/>
              </a:rPr>
              <a:t>Recruiting teachers for training and classroom implementation is the biggest challenge going forward.</a:t>
            </a:r>
          </a:p>
        </p:txBody>
      </p:sp>
      <p:pic>
        <p:nvPicPr>
          <p:cNvPr id="56326" name="Picture 9" descr="VA_quake_LHO_2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76400"/>
            <a:ext cx="4296403" cy="2930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7" name="Picture 11" descr="UUEO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-14416"/>
            <a:ext cx="2133600" cy="1556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8" name="Text Box 12"/>
          <p:cNvSpPr txBox="1">
            <a:spLocks noChangeArrowheads="1"/>
          </p:cNvSpPr>
          <p:nvPr/>
        </p:nvSpPr>
        <p:spPr bwMode="auto">
          <a:xfrm>
            <a:off x="268701" y="4659873"/>
            <a:ext cx="4130675" cy="73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1410" tIns="45706" rIns="91410" bIns="45706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 dirty="0">
                <a:latin typeface="Arial" charset="0"/>
              </a:rPr>
              <a:t>The August 23, 2011 Virginia earthquake as seen on a LIGO Hanford seismometer via the I2U2 Web interface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LIGO </a:t>
            </a:r>
            <a:r>
              <a:rPr lang="en-US" sz="2800" b="1" dirty="0" smtClean="0">
                <a:latin typeface="Helvetica" charset="0"/>
                <a:ea typeface="ＭＳ Ｐゴシック" charset="0"/>
                <a:cs typeface="ＭＳ Ｐゴシック" charset="0"/>
              </a:rPr>
              <a:t>Lab </a:t>
            </a: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Outreach</a:t>
            </a:r>
            <a:r>
              <a:rPr lang="en-US" sz="2800" dirty="0"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sz="2800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Helvetica" charset="0"/>
                <a:ea typeface="ＭＳ Ｐゴシック" charset="0"/>
                <a:cs typeface="ＭＳ Ｐゴシック" charset="0"/>
              </a:rPr>
              <a:t>Numbers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19929" indent="-37462871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059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11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1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23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78FA2DA-3A92-CB43-A6C0-146C0E7C4C3C}" type="slidenum">
              <a:rPr lang="en-US" sz="1400">
                <a:latin typeface="Helvetica" charset="0"/>
              </a:rPr>
              <a:pPr/>
              <a:t>26</a:t>
            </a:fld>
            <a:endParaRPr lang="en-US" sz="1400">
              <a:latin typeface="Helvetica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7962"/>
              </p:ext>
            </p:extLst>
          </p:nvPr>
        </p:nvGraphicFramePr>
        <p:xfrm>
          <a:off x="914400" y="2057400"/>
          <a:ext cx="7239000" cy="3551706"/>
        </p:xfrm>
        <a:graphic>
          <a:graphicData uri="http://schemas.openxmlformats.org/drawingml/2006/table">
            <a:tbl>
              <a:tblPr/>
              <a:tblGrid>
                <a:gridCol w="2814638"/>
                <a:gridCol w="1447800"/>
                <a:gridCol w="1166812"/>
                <a:gridCol w="1809750"/>
              </a:tblGrid>
              <a:tr h="36794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Helvetic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Livingston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Hanford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Total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5095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On-Site Contacts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D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8209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D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3500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D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11,709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DFFF"/>
                    </a:solidFill>
                  </a:tcPr>
                </a:tc>
              </a:tr>
              <a:tr h="50958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Off-Site Contacts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3760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7500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11,260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0FF"/>
                    </a:solidFill>
                  </a:tcPr>
                </a:tc>
              </a:tr>
              <a:tr h="7842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Total Contacts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D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11,969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D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11,000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D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22,969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DFFF"/>
                    </a:solidFill>
                  </a:tcPr>
                </a:tc>
              </a:tr>
              <a:tr h="64445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Teacher Training</a:t>
                      </a:r>
                    </a:p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(PD)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382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175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557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0FF"/>
                    </a:solidFill>
                  </a:tcPr>
                </a:tc>
              </a:tr>
              <a:tr h="36794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# of events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D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201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D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225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D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426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FDFFF"/>
                    </a:solidFill>
                  </a:tcPr>
                </a:tc>
              </a:tr>
              <a:tr h="36794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Papers/Presentations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13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0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14FFB"/>
                          </a:solidFill>
                          <a:effectLst/>
                          <a:latin typeface="Helvetica" charset="0"/>
                          <a:ea typeface="ＭＳ Ｐゴシック" charset="0"/>
                          <a:cs typeface="ＭＳ Ｐゴシック" charset="0"/>
                        </a:rPr>
                        <a:t>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7F0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LIGO Scientific Collaboration</a:t>
            </a:r>
            <a:br>
              <a:rPr lang="en-US" dirty="0" smtClean="0"/>
            </a:br>
            <a:r>
              <a:rPr lang="en-US" dirty="0" smtClean="0"/>
              <a:t>Education and Outreach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1373" y="1676400"/>
            <a:ext cx="8153400" cy="4114800"/>
          </a:xfrm>
        </p:spPr>
        <p:txBody>
          <a:bodyPr/>
          <a:lstStyle/>
          <a:p>
            <a:r>
              <a:rPr lang="en-US" dirty="0" smtClean="0"/>
              <a:t>Collaboration focused on LIGO instruments and data</a:t>
            </a:r>
          </a:p>
          <a:p>
            <a:r>
              <a:rPr lang="en-US" dirty="0" smtClean="0"/>
              <a:t>850 persons, 50+ institutions, mostly in US but also Europe, Asia, Australia, the Americas</a:t>
            </a:r>
          </a:p>
          <a:p>
            <a:r>
              <a:rPr lang="en-US" dirty="0" smtClean="0"/>
              <a:t>Many institutions have their own education and outreach programs</a:t>
            </a:r>
          </a:p>
          <a:p>
            <a:r>
              <a:rPr lang="en-US" dirty="0" smtClean="0"/>
              <a:t>All also contribute to, and draw </a:t>
            </a:r>
            <a:br>
              <a:rPr lang="en-US" dirty="0" smtClean="0"/>
            </a:br>
            <a:r>
              <a:rPr lang="en-US" dirty="0" smtClean="0"/>
              <a:t>from, the LSC-developed and </a:t>
            </a:r>
            <a:br>
              <a:rPr lang="en-US" dirty="0" smtClean="0"/>
            </a:br>
            <a:r>
              <a:rPr lang="en-US" dirty="0" smtClean="0"/>
              <a:t>coordinated activities </a:t>
            </a:r>
          </a:p>
          <a:p>
            <a:r>
              <a:rPr lang="en-US" dirty="0" smtClean="0"/>
              <a:t>Central coordination, web</a:t>
            </a:r>
            <a:br>
              <a:rPr lang="en-US" dirty="0" smtClean="0"/>
            </a:br>
            <a:r>
              <a:rPr lang="en-US" dirty="0" smtClean="0"/>
              <a:t>presence, Collaboration meeting</a:t>
            </a:r>
            <a:br>
              <a:rPr lang="en-US" dirty="0" smtClean="0"/>
            </a:br>
            <a:r>
              <a:rPr lang="en-US" dirty="0" smtClean="0"/>
              <a:t>sessions, ‘credit’ earned in </a:t>
            </a:r>
            <a:br>
              <a:rPr lang="en-US" dirty="0" smtClean="0"/>
            </a:br>
            <a:r>
              <a:rPr lang="en-US" dirty="0" smtClean="0"/>
              <a:t>Collaboration for Outreach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F97C6-2B13-274A-8C35-DAE41FFEF2FD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3581400"/>
            <a:ext cx="4368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86266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ChangeArrowheads="1"/>
          </p:cNvSpPr>
          <p:nvPr/>
        </p:nvSpPr>
        <p:spPr bwMode="auto">
          <a:xfrm>
            <a:off x="622080" y="550619"/>
            <a:ext cx="8087040" cy="66858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10" tIns="41455" rIns="82910" bIns="41455" anchor="ctr"/>
          <a:lstStyle/>
          <a:p>
            <a:pPr defTabSz="414554" eaLnBrk="1">
              <a:lnSpc>
                <a:spcPct val="93000"/>
              </a:lnSpc>
              <a:buClr>
                <a:srgbClr val="000000"/>
              </a:buClr>
              <a:buSzPct val="100000"/>
            </a:pPr>
            <a:endParaRPr lang="en-US" sz="1600">
              <a:solidFill>
                <a:srgbClr val="FFFFFF"/>
              </a:solidFill>
              <a:latin typeface="Arial" charset="0"/>
              <a:cs typeface="DejaVu Sans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720" y="1605769"/>
            <a:ext cx="2419200" cy="1588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60" y="2062296"/>
            <a:ext cx="2280960" cy="3732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5840" y="3460684"/>
            <a:ext cx="2073600" cy="1451672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40" y="2488581"/>
            <a:ext cx="2903040" cy="1659054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2" y="7522"/>
            <a:ext cx="9197280" cy="1408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06" tIns="40803" rIns="81606" bIns="4080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  <a:tab pos="101346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 defTabSz="414554" eaLnBrk="1">
              <a:buSzPct val="100000"/>
            </a:pPr>
            <a:endParaRPr lang="en-US" sz="3600" dirty="0" smtClean="0"/>
          </a:p>
          <a:p>
            <a:pPr algn="ctr" defTabSz="414554" eaLnBrk="1">
              <a:buSzPct val="100000"/>
            </a:pPr>
            <a:r>
              <a:rPr lang="en-US" sz="3600" dirty="0" smtClean="0"/>
              <a:t>LIGO </a:t>
            </a:r>
            <a:r>
              <a:rPr lang="en-US" sz="3600" dirty="0"/>
              <a:t>Scientific Collaboration </a:t>
            </a:r>
            <a:r>
              <a:rPr lang="en-US" sz="3600" dirty="0" smtClean="0"/>
              <a:t>activities</a:t>
            </a:r>
            <a:endParaRPr lang="en-US" sz="3600" dirty="0"/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593280" y="1659058"/>
            <a:ext cx="113040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06" tIns="40803" rIns="81606" bIns="4080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4554" eaLnBrk="1">
              <a:lnSpc>
                <a:spcPct val="93000"/>
              </a:lnSpc>
              <a:buSzPct val="100000"/>
            </a:pPr>
            <a:r>
              <a:rPr lang="en-US" dirty="0">
                <a:solidFill>
                  <a:srgbClr val="FFFFFF"/>
                </a:solidFill>
              </a:rPr>
              <a:t>Exhibits</a:t>
            </a:r>
          </a:p>
        </p:txBody>
      </p:sp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9282" y="2268242"/>
            <a:ext cx="1997280" cy="1376785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120" y="3928732"/>
            <a:ext cx="1658880" cy="2465539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332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885" y="5260873"/>
            <a:ext cx="3723840" cy="1564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512640" y="6112001"/>
            <a:ext cx="10555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06" tIns="40803" rIns="81606" bIns="4080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4554" eaLnBrk="1">
              <a:lnSpc>
                <a:spcPct val="93000"/>
              </a:lnSpc>
              <a:buSzPct val="100000"/>
            </a:pPr>
            <a:r>
              <a:rPr lang="en-US">
                <a:solidFill>
                  <a:srgbClr val="FFFFFF"/>
                </a:solidFill>
              </a:rPr>
              <a:t>Games</a:t>
            </a:r>
          </a:p>
        </p:txBody>
      </p:sp>
      <p:sp>
        <p:nvSpPr>
          <p:cNvPr id="13324" name="Text Box 12"/>
          <p:cNvSpPr txBox="1">
            <a:spLocks noChangeArrowheads="1"/>
          </p:cNvSpPr>
          <p:nvPr/>
        </p:nvSpPr>
        <p:spPr bwMode="auto">
          <a:xfrm>
            <a:off x="7031525" y="6411557"/>
            <a:ext cx="20995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06" tIns="40803" rIns="81606" bIns="4080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4554" eaLnBrk="1">
              <a:lnSpc>
                <a:spcPct val="93000"/>
              </a:lnSpc>
              <a:buSzPct val="100000"/>
            </a:pPr>
            <a:r>
              <a:rPr lang="en-US">
                <a:solidFill>
                  <a:srgbClr val="FFFFFF"/>
                </a:solidFill>
              </a:rPr>
              <a:t>Student training</a:t>
            </a:r>
          </a:p>
        </p:txBody>
      </p:sp>
      <p:pic>
        <p:nvPicPr>
          <p:cNvPr id="13325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920" y="5021812"/>
            <a:ext cx="1647360" cy="1211167"/>
          </a:xfrm>
          <a:prstGeom prst="rect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3326" name="Text Box 14"/>
          <p:cNvSpPr txBox="1">
            <a:spLocks noChangeArrowheads="1"/>
          </p:cNvSpPr>
          <p:nvPr/>
        </p:nvSpPr>
        <p:spPr bwMode="auto">
          <a:xfrm>
            <a:off x="6027840" y="4517755"/>
            <a:ext cx="8539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06" tIns="40803" rIns="81606" bIns="4080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4554" eaLnBrk="1">
              <a:lnSpc>
                <a:spcPct val="93000"/>
              </a:lnSpc>
              <a:buSzPct val="100000"/>
            </a:pPr>
            <a:r>
              <a:rPr lang="en-US">
                <a:solidFill>
                  <a:srgbClr val="FFFFFF"/>
                </a:solidFill>
              </a:rPr>
              <a:t>Blogs</a:t>
            </a:r>
          </a:p>
        </p:txBody>
      </p:sp>
      <p:sp>
        <p:nvSpPr>
          <p:cNvPr id="13327" name="Text Box 15"/>
          <p:cNvSpPr txBox="1">
            <a:spLocks noChangeArrowheads="1"/>
          </p:cNvSpPr>
          <p:nvPr/>
        </p:nvSpPr>
        <p:spPr bwMode="auto">
          <a:xfrm>
            <a:off x="2610725" y="3875448"/>
            <a:ext cx="1252800" cy="1314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06" tIns="40803" rIns="81606" bIns="4080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4554" eaLnBrk="1">
              <a:lnSpc>
                <a:spcPct val="93000"/>
              </a:lnSpc>
              <a:buSzPct val="100000"/>
            </a:pPr>
            <a:r>
              <a:rPr lang="en-US">
                <a:solidFill>
                  <a:srgbClr val="FFFFFF"/>
                </a:solidFill>
              </a:rPr>
              <a:t>Science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Fairs 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and</a:t>
            </a:r>
            <a:br>
              <a:rPr lang="en-US">
                <a:solidFill>
                  <a:srgbClr val="FFFFFF"/>
                </a:solidFill>
              </a:rPr>
            </a:br>
            <a:r>
              <a:rPr lang="en-US">
                <a:solidFill>
                  <a:srgbClr val="FFFFFF"/>
                </a:solidFill>
              </a:rPr>
              <a:t>Festivals</a:t>
            </a:r>
          </a:p>
        </p:txBody>
      </p:sp>
      <p:sp>
        <p:nvSpPr>
          <p:cNvPr id="13328" name="Text Box 16"/>
          <p:cNvSpPr txBox="1">
            <a:spLocks noChangeArrowheads="1"/>
          </p:cNvSpPr>
          <p:nvPr/>
        </p:nvSpPr>
        <p:spPr bwMode="auto">
          <a:xfrm>
            <a:off x="7529760" y="1888038"/>
            <a:ext cx="7315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06" tIns="40803" rIns="81606" bIns="40803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defTabSz="414554" eaLnBrk="1">
              <a:lnSpc>
                <a:spcPct val="93000"/>
              </a:lnSpc>
              <a:buSzPct val="100000"/>
            </a:pPr>
            <a:r>
              <a:rPr lang="en-US">
                <a:solidFill>
                  <a:srgbClr val="FFFFFF"/>
                </a:solidFill>
              </a:rPr>
              <a:t>Web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85466" y="3"/>
            <a:ext cx="1796534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10" tIns="45706" rIns="91410" bIns="45706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Cavaglià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5319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1659054"/>
            <a:ext cx="8916480" cy="62214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endParaRPr lang="en-US"/>
          </a:p>
        </p:txBody>
      </p:sp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47830" y="6099128"/>
            <a:ext cx="8315169" cy="68267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73475" tIns="32656" rIns="73475" bIns="32656"/>
          <a:lstStyle/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b="1" dirty="0">
                <a:solidFill>
                  <a:srgbClr val="FF3333"/>
                </a:solidFill>
                <a:latin typeface="Helvetica" pitchFamily="34" charset="0"/>
                <a:cs typeface="Helvetica" pitchFamily="34" charset="0"/>
              </a:rPr>
              <a:t>Shawnee State </a:t>
            </a:r>
            <a:r>
              <a:rPr lang="en-US" sz="1800" b="1" dirty="0" smtClean="0">
                <a:solidFill>
                  <a:srgbClr val="FF3333"/>
                </a:solidFill>
                <a:latin typeface="Helvetica" pitchFamily="34" charset="0"/>
                <a:cs typeface="Helvetica" pitchFamily="34" charset="0"/>
              </a:rPr>
              <a:t>University, </a:t>
            </a:r>
            <a:r>
              <a:rPr lang="en-US" sz="1800" b="1" dirty="0">
                <a:solidFill>
                  <a:srgbClr val="FF3333"/>
                </a:solidFill>
                <a:latin typeface="Helvetica" pitchFamily="34" charset="0"/>
                <a:cs typeface="Helvetica" pitchFamily="34" charset="0"/>
              </a:rPr>
              <a:t>Portsmouth (OH</a:t>
            </a:r>
            <a:r>
              <a:rPr lang="en-US" sz="1800" b="1" dirty="0" smtClean="0">
                <a:solidFill>
                  <a:srgbClr val="FF3333"/>
                </a:solidFill>
                <a:latin typeface="Helvetica" pitchFamily="34" charset="0"/>
                <a:cs typeface="Helvetica" pitchFamily="34" charset="0"/>
              </a:rPr>
              <a:t>)  </a:t>
            </a:r>
            <a:r>
              <a:rPr lang="en-US" sz="1800" b="1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(April 2011 – </a:t>
            </a:r>
            <a:r>
              <a:rPr lang="en-US" sz="1800" b="1" dirty="0" smtClean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Sept 2011)</a:t>
            </a:r>
            <a:endParaRPr lang="en-US" sz="1800" b="1" dirty="0">
              <a:solidFill>
                <a:srgbClr val="FF3333"/>
              </a:solidFill>
              <a:latin typeface="Helvetica" pitchFamily="34" charset="0"/>
              <a:cs typeface="Helvetica" pitchFamily="34" charset="0"/>
            </a:endParaRPr>
          </a:p>
          <a:p>
            <a:pPr>
              <a:tabLst>
                <a:tab pos="0" algn="l"/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</a:pPr>
            <a:r>
              <a:rPr lang="en-US" sz="1800" b="1" dirty="0" smtClean="0">
                <a:solidFill>
                  <a:srgbClr val="FF3333"/>
                </a:solidFill>
                <a:latin typeface="Helvetica" pitchFamily="34" charset="0"/>
                <a:cs typeface="Helvetica" pitchFamily="34" charset="0"/>
              </a:rPr>
              <a:t>Science Central </a:t>
            </a:r>
            <a:r>
              <a:rPr lang="en-US" sz="1800" b="1" dirty="0">
                <a:solidFill>
                  <a:srgbClr val="FF3333"/>
                </a:solidFill>
                <a:latin typeface="Helvetica" pitchFamily="34" charset="0"/>
                <a:cs typeface="Helvetica" pitchFamily="34" charset="0"/>
              </a:rPr>
              <a:t>Fort Wayne (IN</a:t>
            </a:r>
            <a:r>
              <a:rPr lang="en-US" sz="1800" b="1" dirty="0" smtClean="0">
                <a:solidFill>
                  <a:srgbClr val="FF3333"/>
                </a:solidFill>
                <a:latin typeface="Helvetica" pitchFamily="34" charset="0"/>
                <a:cs typeface="Helvetica" pitchFamily="34" charset="0"/>
              </a:rPr>
              <a:t>)  </a:t>
            </a:r>
            <a:r>
              <a:rPr lang="en-US" sz="1800" b="1" dirty="0">
                <a:solidFill>
                  <a:srgbClr val="000000"/>
                </a:solidFill>
                <a:latin typeface="Helvetica" pitchFamily="34" charset="0"/>
                <a:cs typeface="Helvetica" pitchFamily="34" charset="0"/>
              </a:rPr>
              <a:t>(from September 2011)</a:t>
            </a:r>
          </a:p>
        </p:txBody>
      </p:sp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0" y="1608650"/>
            <a:ext cx="8916480" cy="596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/>
            <a:r>
              <a:rPr lang="en-US" sz="3200" b="1" dirty="0">
                <a:solidFill>
                  <a:srgbClr val="FFFFFF"/>
                </a:solidFill>
              </a:rPr>
              <a:t>http://</a:t>
            </a:r>
            <a:r>
              <a:rPr lang="en-US" sz="3200" b="1" dirty="0" smtClean="0">
                <a:solidFill>
                  <a:srgbClr val="FFFFFF"/>
                </a:solidFill>
              </a:rPr>
              <a:t>ligo.phy.olemiss.edu/LIGOexhibit</a:t>
            </a:r>
            <a:endParaRPr lang="en-US" sz="3600" b="1" dirty="0">
              <a:solidFill>
                <a:srgbClr val="FFFFFF"/>
              </a:solidFill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520" y="2550509"/>
            <a:ext cx="984960" cy="74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8360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-5687" y="-2714"/>
            <a:ext cx="9144000" cy="83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1" tIns="42448" rIns="81631" bIns="42448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4400" b="1" dirty="0">
                <a:solidFill>
                  <a:srgbClr val="FFFFFF"/>
                </a:solidFill>
              </a:rPr>
              <a:t>Astronomy's New Messengers</a:t>
            </a:r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341900" y="769041"/>
            <a:ext cx="6232680" cy="83960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  <p:txBody>
          <a:bodyPr lIns="81631" tIns="42448" rIns="81631" bIns="42448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410700" algn="l"/>
              </a:tabLst>
              <a:defRPr>
                <a:solidFill>
                  <a:srgbClr val="000000"/>
                </a:solidFill>
                <a:latin typeface="Arial" charset="0"/>
                <a:ea typeface="ＭＳ Ｐゴシック" charset="0"/>
                <a:cs typeface="DejaVu Sans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en-US" sz="3300" b="1" dirty="0">
                <a:solidFill>
                  <a:schemeClr val="bg1"/>
                </a:solidFill>
              </a:rPr>
              <a:t>A LIGO Traveling Exhibit</a:t>
            </a:r>
          </a:p>
        </p:txBody>
      </p:sp>
    </p:spTree>
    <p:extLst>
      <p:ext uri="{BB962C8B-B14F-4D97-AF65-F5344CB8AC3E}">
        <p14:creationId xmlns:p14="http://schemas.microsoft.com/office/powerpoint/2010/main" val="20480496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 descr="ligo-aeri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621" y="2915296"/>
            <a:ext cx="5684379" cy="371410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sz="2800" b="1" dirty="0" smtClean="0">
                <a:latin typeface="Helvetica" charset="0"/>
                <a:ea typeface="ＭＳ Ｐゴシック" charset="0"/>
                <a:cs typeface="ＭＳ Ｐゴシック" charset="0"/>
              </a:rPr>
              <a:t>LIGO Outreach Efforts – </a:t>
            </a:r>
            <a:br>
              <a:rPr lang="en-US" sz="2800" b="1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b="1" dirty="0" smtClean="0">
                <a:latin typeface="Helvetica" charset="0"/>
                <a:ea typeface="ＭＳ Ｐゴシック" charset="0"/>
                <a:cs typeface="ＭＳ Ｐゴシック" charset="0"/>
              </a:rPr>
              <a:t>Centered at Observatories</a:t>
            </a:r>
            <a:endParaRPr lang="en-US" sz="2800" b="1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411" name="Picture 5" descr="botharm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587500"/>
            <a:ext cx="4713033" cy="344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2" name="Text Box 6"/>
          <p:cNvSpPr txBox="1">
            <a:spLocks noChangeArrowheads="1"/>
          </p:cNvSpPr>
          <p:nvPr/>
        </p:nvSpPr>
        <p:spPr bwMode="auto">
          <a:xfrm>
            <a:off x="6019800" y="3122671"/>
            <a:ext cx="2971800" cy="4308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/>
        </p:spPr>
        <p:txBody>
          <a:bodyPr lIns="91410" tIns="45706" rIns="91410" bIns="45706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dirty="0">
                <a:latin typeface="+mj-lt"/>
              </a:rPr>
              <a:t>Livingston, Louisiana</a:t>
            </a:r>
          </a:p>
        </p:txBody>
      </p:sp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228603" y="1689568"/>
            <a:ext cx="3200400" cy="43085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lIns="91410" tIns="45706" rIns="91410" bIns="45706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 dirty="0">
                <a:latin typeface="+mj-lt"/>
              </a:rPr>
              <a:t>Hanford, Washington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22080" y="1036911"/>
            <a:ext cx="7879680" cy="622145"/>
          </a:xfrm>
          <a:prstGeom prst="rect">
            <a:avLst/>
          </a:prstGeom>
          <a:solidFill>
            <a:srgbClr val="000000"/>
          </a:solidFill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27" tIns="41464" rIns="82927" bIns="41464" anchor="ctr"/>
          <a:lstStyle/>
          <a:p>
            <a:endParaRPr lang="en-US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862651"/>
            <a:ext cx="9144000" cy="838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23" tIns="42443" rIns="81623" bIns="42443" anchor="ctr"/>
          <a:lstStyle/>
          <a:p>
            <a:pPr algn="ctr">
              <a:tabLst>
                <a:tab pos="0" algn="l"/>
                <a:tab pos="414640" algn="l"/>
                <a:tab pos="829280" algn="l"/>
                <a:tab pos="1243920" algn="l"/>
                <a:tab pos="1658560" algn="l"/>
                <a:tab pos="2073201" algn="l"/>
                <a:tab pos="2487841" algn="l"/>
                <a:tab pos="2902481" algn="l"/>
                <a:tab pos="3317121" algn="l"/>
                <a:tab pos="3731761" algn="l"/>
                <a:tab pos="4146401" algn="l"/>
                <a:tab pos="4561041" algn="l"/>
                <a:tab pos="4975681" algn="l"/>
                <a:tab pos="5390322" algn="l"/>
                <a:tab pos="5804962" algn="l"/>
                <a:tab pos="6219602" algn="l"/>
                <a:tab pos="6634242" algn="l"/>
                <a:tab pos="7048882" algn="l"/>
                <a:tab pos="7463522" algn="l"/>
                <a:tab pos="7878163" algn="l"/>
                <a:tab pos="8292803" algn="l"/>
                <a:tab pos="8534676" algn="l"/>
              </a:tabLst>
            </a:pPr>
            <a:r>
              <a:rPr lang="en-US" sz="4400" b="1" dirty="0">
                <a:solidFill>
                  <a:srgbClr val="FFFFFF"/>
                </a:solidFill>
                <a:latin typeface="Helvetica" pitchFamily="34" charset="0"/>
                <a:cs typeface="Helvetica" pitchFamily="34" charset="0"/>
              </a:rPr>
              <a:t>Internet broadcasts and web</a:t>
            </a:r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28960" y="4637289"/>
            <a:ext cx="8915040" cy="176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27" tIns="41464" rIns="82927" bIns="41464" anchor="ctr"/>
          <a:lstStyle/>
          <a:p>
            <a:endParaRPr lang="en-US"/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42" y="1818914"/>
            <a:ext cx="7100640" cy="2121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80" y="4147638"/>
            <a:ext cx="4561920" cy="228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200" y="4064109"/>
            <a:ext cx="3087360" cy="26369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36720">
                <a:solidFill>
                  <a:srgbClr val="FFFF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29507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LIGO Outreach</a:t>
            </a:r>
            <a:endParaRPr lang="en-US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81000" y="1981200"/>
            <a:ext cx="8382000" cy="4114800"/>
          </a:xfrm>
        </p:spPr>
        <p:txBody>
          <a:bodyPr/>
          <a:lstStyle/>
          <a:p>
            <a:r>
              <a:rPr lang="en-US" dirty="0" smtClean="0"/>
              <a:t>Robust program centered at the Observatories</a:t>
            </a:r>
          </a:p>
          <a:p>
            <a:pPr lvl="1"/>
            <a:r>
              <a:rPr lang="en-US" sz="2000" dirty="0" smtClean="0"/>
              <a:t>Happily geographically located in regions of under-served populations</a:t>
            </a:r>
          </a:p>
          <a:p>
            <a:r>
              <a:rPr lang="en-US" dirty="0" smtClean="0"/>
              <a:t>Science Education Center at Livingston our ‘star’ facility with production teaching of students and teachers</a:t>
            </a:r>
          </a:p>
          <a:p>
            <a:r>
              <a:rPr lang="en-US" dirty="0" smtClean="0"/>
              <a:t>Hanford also quite active; future potential for second Science Center</a:t>
            </a:r>
          </a:p>
          <a:p>
            <a:r>
              <a:rPr lang="en-US" dirty="0" smtClean="0"/>
              <a:t>LIGO Scientific Collaboration providing material and hosting activities, tuned to capabilities and local needs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b="1" dirty="0"/>
              <a:t>A</a:t>
            </a:r>
            <a:r>
              <a:rPr lang="en-US" b="1" dirty="0" smtClean="0"/>
              <a:t> vital element of the LIGO mission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1490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819400"/>
            <a:ext cx="7239000" cy="1143000"/>
          </a:xfrm>
        </p:spPr>
        <p:txBody>
          <a:bodyPr/>
          <a:lstStyle/>
          <a:p>
            <a:r>
              <a:rPr lang="en-US" dirty="0" smtClean="0"/>
              <a:t>LIGO Livingston activities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9F97C6-2B13-274A-8C35-DAE41FFEF2F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9525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ligo-aerial.jpg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3657600" cy="2389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3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Rectangle 6"/>
          <p:cNvSpPr>
            <a:spLocks noGrp="1" noChangeArrowheads="1"/>
          </p:cNvSpPr>
          <p:nvPr>
            <p:ph type="title"/>
          </p:nvPr>
        </p:nvSpPr>
        <p:spPr>
          <a:xfrm>
            <a:off x="1295400" y="76200"/>
            <a:ext cx="4648200" cy="1295400"/>
          </a:xfrm>
        </p:spPr>
        <p:txBody>
          <a:bodyPr/>
          <a:lstStyle/>
          <a:p>
            <a:r>
              <a:rPr lang="en-US" sz="2800" b="1" dirty="0" smtClean="0">
                <a:latin typeface="Helvetica" charset="0"/>
                <a:ea typeface="ＭＳ Ｐゴシック" charset="0"/>
                <a:cs typeface="ＭＳ Ｐゴシック" charset="0"/>
              </a:rPr>
              <a:t>LIGO Livingston </a:t>
            </a:r>
            <a:br>
              <a:rPr lang="en-US" sz="2800" b="1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b="1" dirty="0" smtClean="0">
                <a:latin typeface="Helvetica" charset="0"/>
                <a:ea typeface="ＭＳ Ｐゴシック" charset="0"/>
                <a:cs typeface="ＭＳ Ｐゴシック" charset="0"/>
              </a:rPr>
              <a:t>Outreach</a:t>
            </a:r>
            <a:endParaRPr lang="en-US" sz="28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0" name="Content Placeholder 4"/>
          <p:cNvSpPr>
            <a:spLocks noGrp="1"/>
          </p:cNvSpPr>
          <p:nvPr>
            <p:ph idx="1"/>
          </p:nvPr>
        </p:nvSpPr>
        <p:spPr>
          <a:xfrm>
            <a:off x="609600" y="2057400"/>
            <a:ext cx="7924800" cy="4419600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Helvetica" charset="0"/>
                <a:ea typeface="ＭＳ Ｐゴシック" charset="0"/>
                <a:cs typeface="ＭＳ Ｐゴシック" charset="0"/>
              </a:rPr>
              <a:t>LIGO Livingston Observatory</a:t>
            </a:r>
          </a:p>
          <a:p>
            <a:pPr lvl="1"/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Helvetica" charset="0"/>
                <a:ea typeface="ＭＳ Ｐゴシック" charset="0"/>
              </a:rPr>
              <a:t>Standard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" charset="0"/>
                <a:ea typeface="ＭＳ Ｐゴシック" charset="0"/>
              </a:rPr>
              <a:t>tours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Helvetica" charset="0"/>
                <a:ea typeface="ＭＳ Ｐゴシック" charset="0"/>
              </a:rPr>
              <a:t>– consisting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" charset="0"/>
                <a:ea typeface="ＭＳ Ｐゴシック" charset="0"/>
              </a:rPr>
              <a:t>of the Control Room and/or the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Helvetica" charset="0"/>
                <a:ea typeface="ＭＳ Ｐゴシック" charset="0"/>
              </a:rPr>
              <a:t>facility grounds.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Helvetica" charset="0"/>
              <a:ea typeface="ＭＳ Ｐゴシック" charset="0"/>
            </a:endParaRPr>
          </a:p>
          <a:p>
            <a:pPr lvl="1"/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Helvetica" charset="0"/>
                <a:ea typeface="ＭＳ Ｐゴシック" charset="0"/>
              </a:rPr>
              <a:t>Customized (‘VIP’) tours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" charset="0"/>
                <a:ea typeface="ＭＳ Ｐゴシック" charset="0"/>
              </a:rPr>
              <a:t>–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Helvetica" charset="0"/>
                <a:ea typeface="ＭＳ Ｐゴシック" charset="0"/>
              </a:rPr>
              <a:t>visiting other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" charset="0"/>
                <a:ea typeface="ＭＳ Ｐゴシック" charset="0"/>
              </a:rPr>
              <a:t>areas of the Observatory such as clean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Helvetica" charset="0"/>
                <a:ea typeface="ＭＳ Ｐゴシック" charset="0"/>
              </a:rPr>
              <a:t>areas, and having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" charset="0"/>
                <a:ea typeface="ＭＳ Ｐゴシック" charset="0"/>
              </a:rPr>
              <a:t>a closer look at the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Helvetica" charset="0"/>
                <a:ea typeface="ＭＳ Ｐゴシック" charset="0"/>
              </a:rPr>
              <a:t>vacuum system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Helvetica" charset="0"/>
                <a:ea typeface="ＭＳ Ｐゴシック" charset="0"/>
              </a:rPr>
              <a:t>.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Helvetica" charset="0"/>
              <a:ea typeface="ＭＳ Ｐゴシック" charset="0"/>
            </a:endParaRPr>
          </a:p>
          <a:p>
            <a:pPr lvl="1"/>
            <a:endParaRPr lang="en-US" sz="2000" dirty="0" smtClean="0">
              <a:solidFill>
                <a:schemeClr val="tx1">
                  <a:lumMod val="50000"/>
                </a:schemeClr>
              </a:solidFill>
              <a:latin typeface="Helvetica" charset="0"/>
              <a:ea typeface="ＭＳ Ｐゴシック" charset="0"/>
            </a:endParaRPr>
          </a:p>
          <a:p>
            <a:pPr lvl="1"/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Helvetica" charset="0"/>
                <a:ea typeface="ＭＳ Ｐゴシック" charset="0"/>
              </a:rPr>
              <a:t>Scientists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" charset="0"/>
                <a:ea typeface="ＭＳ Ｐゴシック" charset="0"/>
              </a:rPr>
              <a:t>, graduate students and technicians interact with the public during:</a:t>
            </a:r>
          </a:p>
          <a:p>
            <a:pPr lvl="2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" charset="0"/>
                <a:ea typeface="ＭＳ Ｐゴシック" charset="0"/>
              </a:rPr>
              <a:t>Tours through the control room –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latin typeface="Helvetica" charset="0"/>
                <a:ea typeface="ＭＳ Ｐゴシック" charset="0"/>
              </a:rPr>
              <a:t>seeing scientists at work</a:t>
            </a:r>
            <a:endParaRPr lang="en-US" sz="2000" dirty="0">
              <a:solidFill>
                <a:schemeClr val="tx1">
                  <a:lumMod val="50000"/>
                </a:schemeClr>
              </a:solidFill>
              <a:latin typeface="Helvetica" charset="0"/>
              <a:ea typeface="ＭＳ Ｐゴシック" charset="0"/>
            </a:endParaRPr>
          </a:p>
          <a:p>
            <a:pPr lvl="2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" charset="0"/>
                <a:ea typeface="ＭＳ Ｐゴシック" charset="0"/>
              </a:rPr>
              <a:t>Open Public Days</a:t>
            </a:r>
          </a:p>
          <a:p>
            <a:pPr lvl="2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" charset="0"/>
                <a:ea typeface="ＭＳ Ｐゴシック" charset="0"/>
              </a:rPr>
              <a:t>Informal talks with teachers</a:t>
            </a:r>
          </a:p>
          <a:p>
            <a:pPr lvl="2"/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Helvetica" charset="0"/>
                <a:ea typeface="ＭＳ Ｐゴシック" charset="0"/>
              </a:rPr>
              <a:t>VIP tours</a:t>
            </a:r>
          </a:p>
          <a:p>
            <a:pPr lvl="2"/>
            <a:endParaRPr lang="en-US" sz="2000" dirty="0">
              <a:latin typeface="Helvetica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600200" y="152403"/>
            <a:ext cx="7086600" cy="1295400"/>
          </a:xfrm>
        </p:spPr>
        <p:txBody>
          <a:bodyPr/>
          <a:lstStyle/>
          <a:p>
            <a:r>
              <a:rPr lang="en-US" sz="2800" b="1" dirty="0" smtClean="0">
                <a:latin typeface="Helvetica" charset="0"/>
                <a:ea typeface="ＭＳ Ｐゴシック" charset="0"/>
                <a:cs typeface="ＭＳ Ｐゴシック" charset="0"/>
              </a:rPr>
              <a:t>LIGO </a:t>
            </a: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Livingston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 Science Education </a:t>
            </a:r>
            <a:r>
              <a:rPr lang="en-US" sz="2800" b="1" dirty="0" smtClean="0">
                <a:latin typeface="Helvetica" charset="0"/>
                <a:ea typeface="ＭＳ Ｐゴシック" charset="0"/>
                <a:cs typeface="ＭＳ Ｐゴシック" charset="0"/>
              </a:rPr>
              <a:t>Center</a:t>
            </a:r>
            <a:endParaRPr lang="en-US" sz="2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1507" name="Picture 3" descr="bld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3297238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Content Placeholder 4"/>
          <p:cNvSpPr>
            <a:spLocks noGrp="1"/>
          </p:cNvSpPr>
          <p:nvPr>
            <p:ph idx="1"/>
          </p:nvPr>
        </p:nvSpPr>
        <p:spPr>
          <a:xfrm>
            <a:off x="3297238" y="1600200"/>
            <a:ext cx="5846762" cy="5257800"/>
          </a:xfrm>
        </p:spPr>
        <p:txBody>
          <a:bodyPr/>
          <a:lstStyle/>
          <a:p>
            <a:r>
              <a:rPr lang="en-US" sz="2000" dirty="0" smtClean="0">
                <a:latin typeface="Helvetica" charset="0"/>
                <a:ea typeface="ＭＳ Ｐゴシック" charset="0"/>
              </a:rPr>
              <a:t>5000 </a:t>
            </a:r>
            <a:r>
              <a:rPr lang="en-US" sz="2000" dirty="0">
                <a:latin typeface="Helvetica" charset="0"/>
                <a:ea typeface="ＭＳ Ｐゴシック" charset="0"/>
              </a:rPr>
              <a:t>Square foot exhibition hall filled with over 50 professional </a:t>
            </a:r>
            <a:r>
              <a:rPr lang="en-US" sz="2000" dirty="0" smtClean="0">
                <a:latin typeface="Helvetica" charset="0"/>
                <a:ea typeface="ＭＳ Ｐゴシック" charset="0"/>
              </a:rPr>
              <a:t>exhibits</a:t>
            </a:r>
            <a:r>
              <a:rPr lang="en-US" sz="2000" dirty="0">
                <a:latin typeface="Helvetica" charset="0"/>
                <a:ea typeface="ＭＳ Ｐゴシック" charset="0"/>
              </a:rPr>
              <a:t>. </a:t>
            </a:r>
            <a:r>
              <a:rPr lang="en-US" sz="2000" dirty="0" smtClean="0">
                <a:latin typeface="Helvetica" charset="0"/>
                <a:ea typeface="ＭＳ Ｐゴシック" charset="0"/>
              </a:rPr>
              <a:t>Developed </a:t>
            </a:r>
            <a:r>
              <a:rPr lang="en-US" sz="2000" dirty="0">
                <a:latin typeface="Helvetica" charset="0"/>
                <a:ea typeface="ＭＳ Ｐゴシック" charset="0"/>
              </a:rPr>
              <a:t>in conjunction with the </a:t>
            </a:r>
            <a:r>
              <a:rPr lang="en-US" sz="2000" dirty="0" smtClean="0">
                <a:latin typeface="Helvetica" charset="0"/>
                <a:ea typeface="ＭＳ Ｐゴシック" charset="0"/>
              </a:rPr>
              <a:t>Exploratorium </a:t>
            </a:r>
            <a:r>
              <a:rPr lang="en-US" sz="2000" dirty="0">
                <a:latin typeface="Helvetica" charset="0"/>
                <a:ea typeface="ＭＳ Ｐゴシック" charset="0"/>
              </a:rPr>
              <a:t>(San Francisco).</a:t>
            </a:r>
          </a:p>
          <a:p>
            <a:r>
              <a:rPr lang="en-US" sz="2000" dirty="0">
                <a:latin typeface="Helvetica" charset="0"/>
                <a:ea typeface="ＭＳ Ｐゴシック" charset="0"/>
              </a:rPr>
              <a:t>1 </a:t>
            </a:r>
            <a:r>
              <a:rPr lang="en-US" sz="2000" dirty="0" smtClean="0">
                <a:latin typeface="Helvetica" charset="0"/>
                <a:ea typeface="ＭＳ Ｐゴシック" charset="0"/>
              </a:rPr>
              <a:t>Fully-equipped </a:t>
            </a:r>
            <a:r>
              <a:rPr lang="en-US" sz="2000" dirty="0">
                <a:latin typeface="Helvetica" charset="0"/>
                <a:ea typeface="ＭＳ Ｐゴシック" charset="0"/>
              </a:rPr>
              <a:t>classroom </a:t>
            </a:r>
            <a:r>
              <a:rPr lang="en-US" sz="2000" dirty="0" smtClean="0">
                <a:latin typeface="Helvetica" charset="0"/>
                <a:ea typeface="ＭＳ Ｐゴシック" charset="0"/>
              </a:rPr>
              <a:t>(32 </a:t>
            </a:r>
            <a:r>
              <a:rPr lang="en-US" sz="2000" dirty="0">
                <a:latin typeface="Helvetica" charset="0"/>
                <a:ea typeface="ＭＳ Ｐゴシック" charset="0"/>
              </a:rPr>
              <a:t>students)</a:t>
            </a:r>
          </a:p>
          <a:p>
            <a:r>
              <a:rPr lang="en-US" sz="2000" dirty="0">
                <a:latin typeface="Helvetica" charset="0"/>
                <a:ea typeface="ＭＳ Ｐゴシック" charset="0"/>
              </a:rPr>
              <a:t>1 </a:t>
            </a:r>
            <a:r>
              <a:rPr lang="en-US" sz="2000" dirty="0" smtClean="0">
                <a:latin typeface="Helvetica" charset="0"/>
                <a:ea typeface="ＭＳ Ｐゴシック" charset="0"/>
              </a:rPr>
              <a:t>State-of-the-art </a:t>
            </a:r>
            <a:r>
              <a:rPr lang="en-US" sz="2000" dirty="0">
                <a:latin typeface="Helvetica" charset="0"/>
                <a:ea typeface="ＭＳ Ｐゴシック" charset="0"/>
              </a:rPr>
              <a:t>Auditorium</a:t>
            </a:r>
          </a:p>
          <a:p>
            <a:r>
              <a:rPr lang="en-US" sz="2000" dirty="0">
                <a:latin typeface="Helvetica" charset="0"/>
                <a:ea typeface="ＭＳ Ｐゴシック" charset="0"/>
              </a:rPr>
              <a:t>Lobby area with interferometer display elements</a:t>
            </a:r>
          </a:p>
          <a:p>
            <a:r>
              <a:rPr lang="en-US" sz="2000" dirty="0">
                <a:latin typeface="Helvetica" charset="0"/>
                <a:ea typeface="ＭＳ Ｐゴシック" charset="0"/>
              </a:rPr>
              <a:t>Three full time </a:t>
            </a:r>
            <a:r>
              <a:rPr lang="en-US" sz="2000" dirty="0" smtClean="0">
                <a:latin typeface="Helvetica" charset="0"/>
                <a:ea typeface="ＭＳ Ｐゴシック" charset="0"/>
              </a:rPr>
              <a:t>staff; supplemented </a:t>
            </a:r>
            <a:r>
              <a:rPr lang="en-US" sz="2000" dirty="0">
                <a:latin typeface="Helvetica" charset="0"/>
                <a:ea typeface="ＭＳ Ｐゴシック" charset="0"/>
              </a:rPr>
              <a:t>by one </a:t>
            </a:r>
            <a:r>
              <a:rPr lang="en-US" sz="2000" dirty="0" smtClean="0">
                <a:latin typeface="Helvetica" charset="0"/>
                <a:ea typeface="ＭＳ Ｐゴシック" charset="0"/>
              </a:rPr>
              <a:t>Postdoc</a:t>
            </a:r>
            <a:endParaRPr lang="en-US" sz="2000" dirty="0">
              <a:latin typeface="Helvetica" charset="0"/>
              <a:ea typeface="ＭＳ Ｐゴシック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" y="6027738"/>
            <a:ext cx="3200400" cy="830262"/>
          </a:xfrm>
          <a:prstGeom prst="rect">
            <a:avLst/>
          </a:prstGeom>
          <a:noFill/>
        </p:spPr>
        <p:txBody>
          <a:bodyPr lIns="91410" tIns="45706" rIns="91410" bIns="45706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+mj-lt"/>
                <a:ea typeface="+mn-ea"/>
                <a:cs typeface="+mn-cs"/>
              </a:rPr>
              <a:t>The front of the SEC with the Wave-Wall</a:t>
            </a:r>
          </a:p>
        </p:txBody>
      </p:sp>
      <p:pic>
        <p:nvPicPr>
          <p:cNvPr id="21510" name="Picture 5" descr="pic2a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029203"/>
            <a:ext cx="2514600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6" descr="pic3a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3" y="5029203"/>
            <a:ext cx="250190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803" y="1676400"/>
            <a:ext cx="18637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721100"/>
            <a:ext cx="32004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205740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486400"/>
            <a:ext cx="1689100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Content Placeholder 4"/>
          <p:cNvSpPr>
            <a:spLocks noGrp="1"/>
          </p:cNvSpPr>
          <p:nvPr>
            <p:ph idx="1"/>
          </p:nvPr>
        </p:nvSpPr>
        <p:spPr>
          <a:xfrm>
            <a:off x="0" y="1828800"/>
            <a:ext cx="5181600" cy="5334000"/>
          </a:xfrm>
        </p:spPr>
        <p:txBody>
          <a:bodyPr/>
          <a:lstStyle/>
          <a:p>
            <a:endParaRPr lang="en-US" sz="2000" dirty="0" smtClean="0">
              <a:latin typeface="Helvetica" charset="0"/>
              <a:ea typeface="ＭＳ Ｐゴシック" charset="0"/>
              <a:cs typeface="ＭＳ Ｐゴシック" charset="0"/>
            </a:endParaRPr>
          </a:p>
          <a:p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Fully supported 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by the </a:t>
            </a:r>
            <a:r>
              <a:rPr lang="en-US" sz="2000" b="1" dirty="0">
                <a:latin typeface="Helvetica" charset="0"/>
                <a:ea typeface="ＭＳ Ｐゴシック" charset="0"/>
                <a:cs typeface="ＭＳ Ｐゴシック" charset="0"/>
              </a:rPr>
              <a:t>National Science Foundation</a:t>
            </a:r>
          </a:p>
          <a:p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The Exploratorium</a:t>
            </a:r>
          </a:p>
          <a:p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Southern University,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Baton Rouge</a:t>
            </a: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 err="1" smtClean="0">
                <a:latin typeface="Helvetica" charset="0"/>
                <a:ea typeface="ＭＳ Ｐゴシック" charset="0"/>
                <a:cs typeface="ＭＳ Ｐゴシック" charset="0"/>
              </a:rPr>
              <a:t>LaSIP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/ La GEAR UP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/>
            </a:r>
            <a:b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(Louisiana 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Dept. of 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Education)</a:t>
            </a: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Baton 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Rouge Area Foundation (BRAF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Tulane University</a:t>
            </a:r>
          </a:p>
          <a:p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5 Local school </a:t>
            </a:r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s</a:t>
            </a:r>
            <a:r>
              <a:rPr lang="en-US" sz="2000" dirty="0" smtClean="0">
                <a:latin typeface="Helvetica" charset="0"/>
                <a:ea typeface="ＭＳ Ｐゴシック" charset="0"/>
                <a:cs typeface="ＭＳ Ｐゴシック" charset="0"/>
              </a:rPr>
              <a:t>ystems</a:t>
            </a:r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  <a:p>
            <a:pPr lvl="1">
              <a:buFontTx/>
              <a:buNone/>
            </a:pPr>
            <a:endParaRPr lang="en-US" dirty="0">
              <a:latin typeface="Helvetica" charset="0"/>
              <a:ea typeface="ＭＳ Ｐゴシック" charset="0"/>
            </a:endParaRPr>
          </a:p>
          <a:p>
            <a:pPr lvl="1">
              <a:buFontTx/>
              <a:buNone/>
            </a:pPr>
            <a:endParaRPr lang="en-US" dirty="0">
              <a:latin typeface="Helvetica" charset="0"/>
              <a:ea typeface="ＭＳ Ｐゴシック" charset="0"/>
            </a:endParaRPr>
          </a:p>
          <a:p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9" name="Rectangle 6"/>
          <p:cNvSpPr>
            <a:spLocks noGrp="1" noChangeArrowheads="1"/>
          </p:cNvSpPr>
          <p:nvPr>
            <p:ph type="title"/>
          </p:nvPr>
        </p:nvSpPr>
        <p:spPr>
          <a:xfrm>
            <a:off x="1600200" y="152403"/>
            <a:ext cx="7239000" cy="1295400"/>
          </a:xfrm>
        </p:spPr>
        <p:txBody>
          <a:bodyPr/>
          <a:lstStyle/>
          <a:p>
            <a:r>
              <a:rPr lang="en-US" sz="2800" b="1" dirty="0" smtClean="0">
                <a:latin typeface="Helvetica" charset="0"/>
                <a:ea typeface="ＭＳ Ｐゴシック" charset="0"/>
                <a:cs typeface="ＭＳ Ｐゴシック" charset="0"/>
              </a:rPr>
              <a:t>LIGO </a:t>
            </a: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Livingston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 Science Education Center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Helvetica" charset="0"/>
                <a:ea typeface="ＭＳ Ｐゴシック" charset="0"/>
                <a:cs typeface="ＭＳ Ｐゴシック" charset="0"/>
              </a:rPr>
              <a:t>Partnerships</a:t>
            </a:r>
            <a:endParaRPr lang="en-US" sz="2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Content Placeholder 4"/>
          <p:cNvSpPr>
            <a:spLocks noGrp="1"/>
          </p:cNvSpPr>
          <p:nvPr>
            <p:ph idx="1"/>
          </p:nvPr>
        </p:nvSpPr>
        <p:spPr>
          <a:xfrm>
            <a:off x="0" y="1600200"/>
            <a:ext cx="8839200" cy="5105400"/>
          </a:xfrm>
        </p:spPr>
        <p:txBody>
          <a:bodyPr/>
          <a:lstStyle/>
          <a:p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The Exploratorium</a:t>
            </a:r>
          </a:p>
          <a:p>
            <a:pPr lvl="1"/>
            <a:r>
              <a:rPr lang="en-US" sz="2000" dirty="0">
                <a:latin typeface="Helvetica" charset="0"/>
                <a:ea typeface="ＭＳ Ｐゴシック" charset="0"/>
              </a:rPr>
              <a:t>Partners in developing 5000 Square foot exhibition hall filled with over 50 professional interactive science center quality exhibits.</a:t>
            </a:r>
          </a:p>
          <a:p>
            <a:pPr lvl="1"/>
            <a:r>
              <a:rPr lang="en-US" sz="2000" dirty="0">
                <a:latin typeface="Helvetica" charset="0"/>
                <a:ea typeface="ＭＳ Ｐゴシック" charset="0"/>
              </a:rPr>
              <a:t>Provides training for SEC staff in informal educational methods</a:t>
            </a:r>
          </a:p>
          <a:p>
            <a:pPr lvl="1"/>
            <a:r>
              <a:rPr lang="ja-JP" altLang="en-US" sz="2000" dirty="0">
                <a:latin typeface="Helvetica" charset="0"/>
                <a:ea typeface="ＭＳ Ｐゴシック" charset="0"/>
              </a:rPr>
              <a:t>“</a:t>
            </a:r>
            <a:r>
              <a:rPr lang="en-US" sz="2000" dirty="0" err="1">
                <a:latin typeface="Helvetica" charset="0"/>
                <a:ea typeface="ＭＳ Ｐゴシック" charset="0"/>
              </a:rPr>
              <a:t>ExNet</a:t>
            </a:r>
            <a:r>
              <a:rPr lang="en-US" sz="2000" dirty="0">
                <a:latin typeface="Helvetica" charset="0"/>
                <a:ea typeface="ＭＳ Ｐゴシック" charset="0"/>
              </a:rPr>
              <a:t> partnership</a:t>
            </a:r>
            <a:r>
              <a:rPr lang="ja-JP" altLang="en-US" sz="2000" dirty="0">
                <a:latin typeface="Helvetica" charset="0"/>
                <a:ea typeface="ＭＳ Ｐゴシック" charset="0"/>
              </a:rPr>
              <a:t>”</a:t>
            </a:r>
            <a:r>
              <a:rPr lang="en-US" sz="2000" dirty="0">
                <a:latin typeface="Helvetica" charset="0"/>
                <a:ea typeface="ＭＳ Ｐゴシック" charset="0"/>
              </a:rPr>
              <a:t> loans the SEC 10-12 new exhibits that rotate each year.</a:t>
            </a:r>
          </a:p>
          <a:p>
            <a:endParaRPr lang="en-US" sz="20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895603" cy="83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Rectangle 6"/>
          <p:cNvSpPr>
            <a:spLocks noGrp="1" noChangeArrowheads="1"/>
          </p:cNvSpPr>
          <p:nvPr>
            <p:ph type="title"/>
          </p:nvPr>
        </p:nvSpPr>
        <p:spPr>
          <a:xfrm>
            <a:off x="625330" y="228600"/>
            <a:ext cx="6019800" cy="1295400"/>
          </a:xfrm>
        </p:spPr>
        <p:txBody>
          <a:bodyPr/>
          <a:lstStyle/>
          <a:p>
            <a:r>
              <a:rPr lang="en-US" sz="2800" b="1" dirty="0" smtClean="0">
                <a:latin typeface="Helvetica" charset="0"/>
                <a:ea typeface="ＭＳ Ｐゴシック" charset="0"/>
                <a:cs typeface="ＭＳ Ｐゴシック" charset="0"/>
              </a:rPr>
              <a:t>LIGO </a:t>
            </a: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Livingston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 Science Education Center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Helvetica" charset="0"/>
                <a:ea typeface="ＭＳ Ｐゴシック" charset="0"/>
                <a:cs typeface="ＭＳ Ｐゴシック" charset="0"/>
              </a:rPr>
              <a:t>Partnerships – Exploratorium</a:t>
            </a:r>
            <a:endParaRPr lang="en-US" sz="2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25605" name="Group 4"/>
          <p:cNvGrpSpPr>
            <a:grpSpLocks/>
          </p:cNvGrpSpPr>
          <p:nvPr/>
        </p:nvGrpSpPr>
        <p:grpSpPr bwMode="auto">
          <a:xfrm>
            <a:off x="4191000" y="3657600"/>
            <a:ext cx="5410200" cy="3581400"/>
            <a:chOff x="144" y="2928"/>
            <a:chExt cx="1680" cy="1296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0" y="3024"/>
              <a:ext cx="1440" cy="108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>
              <a:outerShdw blurRad="127000" dist="76199" dir="2700000" algn="ctr" rotWithShape="0">
                <a:srgbClr val="000000">
                  <a:alpha val="75000"/>
                </a:srgbClr>
              </a:outerShdw>
            </a:effectLst>
          </p:spPr>
        </p:pic>
        <p:sp>
          <p:nvSpPr>
            <p:cNvPr id="25608" name="Rectangle 6"/>
            <p:cNvSpPr>
              <a:spLocks noChangeArrowheads="1"/>
            </p:cNvSpPr>
            <p:nvPr/>
          </p:nvSpPr>
          <p:spPr bwMode="auto">
            <a:xfrm>
              <a:off x="1680" y="2928"/>
              <a:ext cx="144" cy="1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rIns="0" bIns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25609" name="Rectangle 7"/>
            <p:cNvSpPr>
              <a:spLocks noChangeArrowheads="1"/>
            </p:cNvSpPr>
            <p:nvPr/>
          </p:nvSpPr>
          <p:spPr bwMode="auto">
            <a:xfrm>
              <a:off x="144" y="4080"/>
              <a:ext cx="1632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en-US"/>
            </a:p>
          </p:txBody>
        </p:sp>
      </p:grpSp>
      <p:pic>
        <p:nvPicPr>
          <p:cNvPr id="25606" name="Picture 8" descr="exhibits visible vibrations 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3" y="4267200"/>
            <a:ext cx="315277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ontent Placeholder 4"/>
          <p:cNvSpPr>
            <a:spLocks noGrp="1"/>
          </p:cNvSpPr>
          <p:nvPr>
            <p:ph idx="1"/>
          </p:nvPr>
        </p:nvSpPr>
        <p:spPr>
          <a:xfrm>
            <a:off x="0" y="1600200"/>
            <a:ext cx="6172200" cy="5257800"/>
          </a:xfrm>
        </p:spPr>
        <p:txBody>
          <a:bodyPr/>
          <a:lstStyle/>
          <a:p>
            <a:r>
              <a:rPr lang="en-US" sz="2000" dirty="0">
                <a:latin typeface="Helvetica" charset="0"/>
                <a:ea typeface="ＭＳ Ｐゴシック" charset="0"/>
                <a:cs typeface="ＭＳ Ｐゴシック" charset="0"/>
              </a:rPr>
              <a:t>Southern University of Baton Rouge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Provides Docents to help facilitate experiences at the Science Education Center.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Docents are undergraduates who major in Science, Technology, Engineering, Mathematics (STEM) or Education fields.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Docents are trained by LIGO SEC staff to</a:t>
            </a:r>
          </a:p>
          <a:p>
            <a:pPr lvl="2"/>
            <a:r>
              <a:rPr lang="en-US" sz="1800" dirty="0">
                <a:latin typeface="Helvetica" charset="0"/>
                <a:ea typeface="ＭＳ Ｐゴシック" charset="0"/>
              </a:rPr>
              <a:t>Better understand underlying science concepts</a:t>
            </a:r>
          </a:p>
          <a:p>
            <a:pPr lvl="2"/>
            <a:r>
              <a:rPr lang="en-US" sz="1800" dirty="0">
                <a:latin typeface="Helvetica" charset="0"/>
                <a:ea typeface="ＭＳ Ｐゴシック" charset="0"/>
              </a:rPr>
              <a:t>Learn how to facilitate visitor interactions</a:t>
            </a:r>
          </a:p>
          <a:p>
            <a:pPr lvl="2"/>
            <a:r>
              <a:rPr lang="en-US" sz="1800" dirty="0">
                <a:latin typeface="Helvetica" charset="0"/>
                <a:ea typeface="ＭＳ Ｐゴシック" charset="0"/>
              </a:rPr>
              <a:t>Better understand the research done at LIGO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Docents receive financial aid (similar to a work-study) for their services.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Docents represent a step in the pathway to being a scientist and serve as role models to students from underrepresented groups in the STEM fields</a:t>
            </a:r>
          </a:p>
          <a:p>
            <a:pPr lvl="1"/>
            <a:r>
              <a:rPr lang="en-US" dirty="0">
                <a:latin typeface="Helvetica" charset="0"/>
                <a:ea typeface="ＭＳ Ｐゴシック" charset="0"/>
              </a:rPr>
              <a:t>17 docents in </a:t>
            </a:r>
            <a:r>
              <a:rPr lang="en-US" dirty="0" smtClean="0">
                <a:latin typeface="Helvetica" charset="0"/>
                <a:ea typeface="ＭＳ Ｐゴシック" charset="0"/>
              </a:rPr>
              <a:t>training</a:t>
            </a:r>
            <a:endParaRPr lang="en-US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651" name="Rectangle 6"/>
          <p:cNvSpPr>
            <a:spLocks noGrp="1" noChangeArrowheads="1"/>
          </p:cNvSpPr>
          <p:nvPr>
            <p:ph type="title"/>
          </p:nvPr>
        </p:nvSpPr>
        <p:spPr>
          <a:xfrm>
            <a:off x="1600200" y="152403"/>
            <a:ext cx="6438900" cy="1295400"/>
          </a:xfrm>
        </p:spPr>
        <p:txBody>
          <a:bodyPr/>
          <a:lstStyle/>
          <a:p>
            <a:r>
              <a:rPr lang="en-US" sz="2800" b="1" dirty="0" smtClean="0">
                <a:latin typeface="Helvetica" charset="0"/>
                <a:ea typeface="ＭＳ Ｐゴシック" charset="0"/>
                <a:cs typeface="ＭＳ Ｐゴシック" charset="0"/>
              </a:rPr>
              <a:t>LIGO </a:t>
            </a: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Livingston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  <a:t> Science Education Center</a:t>
            </a:r>
            <a:br>
              <a:rPr lang="en-US" sz="2800" b="1" dirty="0">
                <a:latin typeface="Helvetica" charset="0"/>
                <a:ea typeface="ＭＳ Ｐゴシック" charset="0"/>
                <a:cs typeface="ＭＳ Ｐゴシック" charset="0"/>
              </a:rPr>
            </a:br>
            <a:r>
              <a:rPr lang="en-US" sz="2800" dirty="0">
                <a:latin typeface="Helvetica" charset="0"/>
                <a:ea typeface="ＭＳ Ｐゴシック" charset="0"/>
                <a:cs typeface="ＭＳ Ｐゴシック" charset="0"/>
              </a:rPr>
              <a:t>Partnerships - SUBR</a:t>
            </a:r>
            <a:endParaRPr lang="en-US" sz="2200" dirty="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0" y="76200"/>
            <a:ext cx="1473200" cy="142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 descr="group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981200"/>
            <a:ext cx="2819400" cy="164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 descr="Docent_Student_Soap_v2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28794"/>
            <a:ext cx="2819400" cy="220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GO">
  <a:themeElements>
    <a:clrScheme name="">
      <a:dk1>
        <a:srgbClr val="114FFB"/>
      </a:dk1>
      <a:lt1>
        <a:srgbClr val="FFFFFF"/>
      </a:lt1>
      <a:dk2>
        <a:srgbClr val="000000"/>
      </a:dk2>
      <a:lt2>
        <a:srgbClr val="CECECE"/>
      </a:lt2>
      <a:accent1>
        <a:srgbClr val="D49FFF"/>
      </a:accent1>
      <a:accent2>
        <a:srgbClr val="618FFD"/>
      </a:accent2>
      <a:accent3>
        <a:srgbClr val="FFFFFF"/>
      </a:accent3>
      <a:accent4>
        <a:srgbClr val="0D42D6"/>
      </a:accent4>
      <a:accent5>
        <a:srgbClr val="E6CDFF"/>
      </a:accent5>
      <a:accent6>
        <a:srgbClr val="5781E5"/>
      </a:accent6>
      <a:hlink>
        <a:srgbClr val="009688"/>
      </a:hlink>
      <a:folHlink>
        <a:srgbClr val="DADADA"/>
      </a:folHlink>
    </a:clrScheme>
    <a:fontScheme name="LIGO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LIGO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IGO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IGO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ＭＳ Ｐゴシック"/>
        <a:cs typeface="DejaVu Sans"/>
      </a:majorFont>
      <a:minorFont>
        <a:latin typeface="Arial"/>
        <a:ea typeface="ＭＳ Ｐゴシック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ejaVu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charset="0"/>
          <a:buNone/>
          <a:tabLst/>
          <a:defRPr kumimoji="0" lang="en-GB" sz="18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Arial" charset="0"/>
            <a:ea typeface="ＭＳ Ｐゴシック" charset="0"/>
            <a:cs typeface="DejaVu Sans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LIGO</Template>
  <TotalTime>2961</TotalTime>
  <Words>1907</Words>
  <Application>Microsoft Office PowerPoint</Application>
  <PresentationFormat>On-screen Show (4:3)</PresentationFormat>
  <Paragraphs>265</Paragraphs>
  <Slides>31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LIGO</vt:lpstr>
      <vt:lpstr>Office Theme</vt:lpstr>
      <vt:lpstr>Photo Editor Photo</vt:lpstr>
      <vt:lpstr>PowerPoint Presentation</vt:lpstr>
      <vt:lpstr>PowerPoint Presentation</vt:lpstr>
      <vt:lpstr>LIGO Outreach Efforts –  Centered at Observatories</vt:lpstr>
      <vt:lpstr>LIGO Livingston activities</vt:lpstr>
      <vt:lpstr>LIGO Livingston  Outreach</vt:lpstr>
      <vt:lpstr>LIGO Livingston  Science Education Center</vt:lpstr>
      <vt:lpstr>LIGO Livingston  Science Education Center Partnerships</vt:lpstr>
      <vt:lpstr>LIGO Livingston  Science Education Center Partnerships – Exploratorium</vt:lpstr>
      <vt:lpstr>LIGO Livingston  Science Education Center Partnerships - SUBR</vt:lpstr>
      <vt:lpstr>LIGO Livingston  Science Education Center Partnerships – LaSIP / La GEAR UP</vt:lpstr>
      <vt:lpstr>LIGO Livingston  Science Education Center Partnerships – BRAF</vt:lpstr>
      <vt:lpstr>LIGO Livingston  Science Education Center Partnerships – Tulane</vt:lpstr>
      <vt:lpstr>LIGO Livingston  Science Education Center Teacher Professional Development</vt:lpstr>
      <vt:lpstr>LIGO Livingston  Science Education Center The Tour Experience</vt:lpstr>
      <vt:lpstr>LIGO, Livingston  Science Education Center School Field Trips</vt:lpstr>
      <vt:lpstr>LIGO, Livingston  Science Education Center School Field Trips</vt:lpstr>
      <vt:lpstr>LIGO, Livingston  Science Education Center School Field Trips</vt:lpstr>
      <vt:lpstr>LIGO, Livingston  Science Education Center Public Tours</vt:lpstr>
      <vt:lpstr>LIGO, Livingston  Science Education Center Science Saturdays</vt:lpstr>
      <vt:lpstr>LIGO, Livingston  Science Education Center Trends</vt:lpstr>
      <vt:lpstr>LIGO Hanford activities</vt:lpstr>
      <vt:lpstr>LIGO Hanford Outreach Audiences</vt:lpstr>
      <vt:lpstr>15 permanent exhibits add hands-on flavor to on-site events</vt:lpstr>
      <vt:lpstr>Teacher  training:   LIGO Hanford has collaborated on the Southeast WA Math and Science Partnership (MSP) program since 2007.    MSP partners include K-12 local school districts as well as Community Colleges</vt:lpstr>
      <vt:lpstr>LIGO - I2U2 Collaboration </vt:lpstr>
      <vt:lpstr>LIGO Lab Outreach Numbers</vt:lpstr>
      <vt:lpstr>LIGO Scientific Collaboration Education and Outreach</vt:lpstr>
      <vt:lpstr>PowerPoint Presentation</vt:lpstr>
      <vt:lpstr>PowerPoint Presentation</vt:lpstr>
      <vt:lpstr>PowerPoint Presentation</vt:lpstr>
      <vt:lpstr>LIGO Outreach</vt:lpstr>
    </vt:vector>
  </TitlesOfParts>
  <Company>ligo hanford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dale ingram</dc:creator>
  <cp:lastModifiedBy> </cp:lastModifiedBy>
  <cp:revision>55</cp:revision>
  <cp:lastPrinted>2011-10-03T09:55:09Z</cp:lastPrinted>
  <dcterms:created xsi:type="dcterms:W3CDTF">2011-09-28T14:15:34Z</dcterms:created>
  <dcterms:modified xsi:type="dcterms:W3CDTF">2011-10-04T12:10:29Z</dcterms:modified>
</cp:coreProperties>
</file>