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7" r:id="rId2"/>
    <p:sldId id="348" r:id="rId3"/>
    <p:sldId id="343" r:id="rId4"/>
    <p:sldId id="402" r:id="rId5"/>
    <p:sldId id="403" r:id="rId6"/>
    <p:sldId id="404" r:id="rId7"/>
    <p:sldId id="405" r:id="rId8"/>
    <p:sldId id="352" r:id="rId9"/>
    <p:sldId id="344" r:id="rId10"/>
    <p:sldId id="353" r:id="rId11"/>
    <p:sldId id="351" r:id="rId12"/>
    <p:sldId id="349" r:id="rId13"/>
    <p:sldId id="350" r:id="rId14"/>
    <p:sldId id="345" r:id="rId15"/>
    <p:sldId id="346" r:id="rId16"/>
    <p:sldId id="356" r:id="rId17"/>
    <p:sldId id="361" r:id="rId18"/>
    <p:sldId id="355" r:id="rId19"/>
    <p:sldId id="357" r:id="rId20"/>
    <p:sldId id="358" r:id="rId21"/>
    <p:sldId id="360" r:id="rId22"/>
    <p:sldId id="388" r:id="rId23"/>
    <p:sldId id="400" r:id="rId24"/>
    <p:sldId id="401" r:id="rId25"/>
    <p:sldId id="399" r:id="rId26"/>
    <p:sldId id="385" r:id="rId27"/>
    <p:sldId id="363" r:id="rId28"/>
    <p:sldId id="364" r:id="rId29"/>
    <p:sldId id="362" r:id="rId30"/>
    <p:sldId id="359" r:id="rId31"/>
    <p:sldId id="366" r:id="rId32"/>
    <p:sldId id="367" r:id="rId33"/>
    <p:sldId id="374" r:id="rId34"/>
    <p:sldId id="375" r:id="rId35"/>
    <p:sldId id="390" r:id="rId36"/>
    <p:sldId id="407" r:id="rId37"/>
    <p:sldId id="391" r:id="rId38"/>
    <p:sldId id="373" r:id="rId39"/>
    <p:sldId id="370" r:id="rId40"/>
    <p:sldId id="377" r:id="rId41"/>
    <p:sldId id="376" r:id="rId42"/>
    <p:sldId id="379" r:id="rId43"/>
    <p:sldId id="378" r:id="rId44"/>
    <p:sldId id="383" r:id="rId45"/>
    <p:sldId id="386" r:id="rId46"/>
    <p:sldId id="395" r:id="rId47"/>
    <p:sldId id="396" r:id="rId48"/>
    <p:sldId id="408" r:id="rId49"/>
    <p:sldId id="394" r:id="rId50"/>
    <p:sldId id="397" r:id="rId51"/>
    <p:sldId id="398" r:id="rId52"/>
    <p:sldId id="406" r:id="rId53"/>
    <p:sldId id="347" r:id="rId54"/>
  </p:sldIdLst>
  <p:sldSz cx="9144000" cy="70866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00FF"/>
    <a:srgbClr val="000000"/>
    <a:srgbClr val="FE631E"/>
    <a:srgbClr val="FFFFFF"/>
    <a:srgbClr val="E2E2E2"/>
    <a:srgbClr val="00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1" autoAdjust="0"/>
    <p:restoredTop sz="97336" autoAdjust="0"/>
  </p:normalViewPr>
  <p:slideViewPr>
    <p:cSldViewPr snapToGrid="0">
      <p:cViewPr varScale="1">
        <p:scale>
          <a:sx n="69" d="100"/>
          <a:sy n="69" d="100"/>
        </p:scale>
        <p:origin x="-414" y="-108"/>
      </p:cViewPr>
      <p:guideLst>
        <p:guide orient="horz" pos="2232"/>
        <p:guide pos="2880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1.png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t" anchorCtr="0" compatLnSpc="1">
            <a:prstTxWarp prst="textNoShape">
              <a:avLst/>
            </a:prstTxWarp>
          </a:bodyPr>
          <a:lstStyle>
            <a:lvl1pPr algn="l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1788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t" anchorCtr="0" compatLnSpc="1">
            <a:prstTxWarp prst="textNoShape">
              <a:avLst/>
            </a:prstTxWarp>
          </a:bodyPr>
          <a:lstStyle>
            <a:lvl1pPr algn="r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b" anchorCtr="0" compatLnSpc="1">
            <a:prstTxWarp prst="textNoShape">
              <a:avLst/>
            </a:prstTxWarp>
          </a:bodyPr>
          <a:lstStyle>
            <a:lvl1pPr algn="l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b" anchorCtr="0" compatLnSpc="1">
            <a:prstTxWarp prst="textNoShape">
              <a:avLst/>
            </a:prstTxWarp>
          </a:bodyPr>
          <a:lstStyle>
            <a:lvl1pPr algn="r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FB732CA4-7570-495B-960D-AEACCC718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l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1788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35088" y="720725"/>
            <a:ext cx="4645025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l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6F0B3205-6331-427F-9475-C104C61F5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10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11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13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15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17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18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19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20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21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22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23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24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25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26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27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28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29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3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30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31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32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33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34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35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36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37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38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39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40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41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42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43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44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45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46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47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48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49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5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50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51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52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53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7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8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9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1863"/>
            <a:ext cx="7772400" cy="1519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16375"/>
            <a:ext cx="6400800" cy="1809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DE2A3-7D23-4CCE-9BBC-3A776CFC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4D3DB-6605-400C-819D-2122D0D97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84163"/>
            <a:ext cx="2057400" cy="6046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4163"/>
            <a:ext cx="6019800" cy="6046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3694A-FE24-46D7-8521-4810FFE44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047EF-666E-46D1-ADA7-4E28DDB8B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554538"/>
            <a:ext cx="7772400" cy="14065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03550"/>
            <a:ext cx="7772400" cy="15509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8A83-0F08-4F35-9005-BAF46D4F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54175"/>
            <a:ext cx="4038600" cy="4676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4175"/>
            <a:ext cx="4038600" cy="4676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7F3D1-5AAE-4940-83FA-566B1534B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85913"/>
            <a:ext cx="4040188" cy="6619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47900"/>
            <a:ext cx="4040188" cy="4083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85913"/>
            <a:ext cx="4041775" cy="6619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47900"/>
            <a:ext cx="4041775" cy="4083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6B4B3-F183-4344-BD30-4AB3AB1E7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FC97C-3292-4595-B7F3-064DC8A5E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09C1C-8AD0-44BD-9556-2B3A72919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575"/>
            <a:ext cx="3008313" cy="1200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82575"/>
            <a:ext cx="5111750" cy="6048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82725"/>
            <a:ext cx="3008313" cy="4848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A7385-6B1C-4199-B97A-BB24C0AF5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0938"/>
            <a:ext cx="5486400" cy="5857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33413"/>
            <a:ext cx="5486400" cy="42513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46725"/>
            <a:ext cx="5486400" cy="831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EFE5A-994C-4374-8574-F5320016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2E2E2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4163"/>
            <a:ext cx="82296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54175"/>
            <a:ext cx="82296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4775"/>
            <a:ext cx="2133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4775"/>
            <a:ext cx="2895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4775"/>
            <a:ext cx="2133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C1B5EDA2-63EC-42FA-9D29-BB4EDAAB9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5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6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Microsoft_Office_Word_97_-_2003_Document1.doc"/><Relationship Id="rId5" Type="http://schemas.openxmlformats.org/officeDocument/2006/relationships/image" Target="../media/image4.png"/><Relationship Id="rId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0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4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3.jpe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8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9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4.png"/><Relationship Id="rId10" Type="http://schemas.openxmlformats.org/officeDocument/2006/relationships/image" Target="../media/image66.jpe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7.jpeg"/><Relationship Id="rId12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6.png"/><Relationship Id="rId11" Type="http://schemas.openxmlformats.org/officeDocument/2006/relationships/image" Target="../media/image73.jpeg"/><Relationship Id="rId5" Type="http://schemas.openxmlformats.org/officeDocument/2006/relationships/image" Target="../media/image4.png"/><Relationship Id="rId10" Type="http://schemas.openxmlformats.org/officeDocument/2006/relationships/image" Target="../media/image72.png"/><Relationship Id="rId4" Type="http://schemas.openxmlformats.org/officeDocument/2006/relationships/oleObject" Target="../embeddings/oleObject27.bin"/><Relationship Id="rId9" Type="http://schemas.openxmlformats.org/officeDocument/2006/relationships/image" Target="../media/image71.emf"/><Relationship Id="rId1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64.w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8.jpe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4.png"/><Relationship Id="rId10" Type="http://schemas.openxmlformats.org/officeDocument/2006/relationships/image" Target="../media/image81.jpeg"/><Relationship Id="rId4" Type="http://schemas.openxmlformats.org/officeDocument/2006/relationships/oleObject" Target="../embeddings/oleObject28.bin"/><Relationship Id="rId9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3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4.w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3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85.w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3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86.w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3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3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87.w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35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37.bin"/><Relationship Id="rId11" Type="http://schemas.openxmlformats.org/officeDocument/2006/relationships/oleObject" Target="../embeddings/oleObject41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94.w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4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70.w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4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96.e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44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97.w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4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00.w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46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01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0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04.e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48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06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07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0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09.png"/><Relationship Id="rId5" Type="http://schemas.openxmlformats.org/officeDocument/2006/relationships/image" Target="../media/image4.png"/><Relationship Id="rId10" Type="http://schemas.openxmlformats.org/officeDocument/2006/relationships/image" Target="../media/image113.e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14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2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15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3.bin"/><Relationship Id="rId9" Type="http://schemas.openxmlformats.org/officeDocument/2006/relationships/image" Target="../media/image11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19.e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5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20.e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55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21.e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56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72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7.bin"/><Relationship Id="rId9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7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71.e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58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26.e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59.bin"/><Relationship Id="rId9" Type="http://schemas.openxmlformats.org/officeDocument/2006/relationships/image" Target="../media/image129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73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60.bin"/><Relationship Id="rId9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4.png"/><Relationship Id="rId10" Type="http://schemas.openxmlformats.org/officeDocument/2006/relationships/image" Target="../media/image135.png"/><Relationship Id="rId4" Type="http://schemas.openxmlformats.org/officeDocument/2006/relationships/oleObject" Target="../embeddings/oleObject61.bin"/><Relationship Id="rId9" Type="http://schemas.openxmlformats.org/officeDocument/2006/relationships/image" Target="../media/image1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277813" y="880629"/>
            <a:ext cx="8382000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0" dirty="0" smtClean="0">
              <a:cs typeface="Times New Roman" pitchFamily="18" charset="0"/>
            </a:endParaRPr>
          </a:p>
          <a:p>
            <a:r>
              <a:rPr lang="fr-BE" sz="1800" dirty="0" smtClean="0">
                <a:solidFill>
                  <a:srgbClr val="0000FF"/>
                </a:solidFill>
              </a:rPr>
              <a:t>Advanced LIGO, nouvelle génération d’interféromètres pour la détection d’ondes gravitationnelles.</a:t>
            </a:r>
          </a:p>
          <a:p>
            <a:endParaRPr lang="fr-BE" sz="1800" dirty="0" smtClean="0">
              <a:solidFill>
                <a:srgbClr val="0000FF"/>
              </a:solidFill>
            </a:endParaRPr>
          </a:p>
          <a:p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fr-BE" sz="1800" dirty="0" smtClean="0">
                <a:solidFill>
                  <a:srgbClr val="0000FF"/>
                </a:solidFill>
              </a:rPr>
              <a:t>Présentation du projet - Isolation des sources de bruits - Focus sur les méthodes d’isolation sismique.</a:t>
            </a:r>
          </a:p>
          <a:p>
            <a:endParaRPr lang="fr-BE" sz="1800" dirty="0" smtClean="0">
              <a:solidFill>
                <a:srgbClr val="0000FF"/>
              </a:solidFill>
            </a:endParaRPr>
          </a:p>
          <a:p>
            <a:endParaRPr lang="en-US" sz="1800" dirty="0" smtClean="0">
              <a:solidFill>
                <a:srgbClr val="0000FF"/>
              </a:solidFill>
            </a:endParaRPr>
          </a:p>
          <a:p>
            <a:pPr>
              <a:spcAft>
                <a:spcPts val="600"/>
              </a:spcAft>
            </a:pPr>
            <a:r>
              <a:rPr lang="fr-BE" sz="2000" dirty="0" smtClean="0"/>
              <a:t>Fabrice Matichard, Caltech-MIT</a:t>
            </a:r>
          </a:p>
          <a:p>
            <a:r>
              <a:rPr lang="fr-BE" sz="2000" dirty="0" smtClean="0"/>
              <a:t>05 janvier 2010, à l’ENSIM, Le Mans.</a:t>
            </a:r>
            <a:endParaRPr lang="en-US" sz="2000" dirty="0" smtClean="0">
              <a:cs typeface="Times New Roman" pitchFamily="18" charset="0"/>
            </a:endParaRPr>
          </a:p>
          <a:p>
            <a:endParaRPr lang="en-US" sz="1600" dirty="0">
              <a:cs typeface="Times New Roman" pitchFamily="18" charset="0"/>
            </a:endParaRPr>
          </a:p>
        </p:txBody>
      </p:sp>
      <p:grpSp>
        <p:nvGrpSpPr>
          <p:cNvPr id="1028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4523293" y="0"/>
              <a:ext cx="184730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1026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5293" y="4416555"/>
            <a:ext cx="3219450" cy="188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5682796" y="6717268"/>
            <a:ext cx="346120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 smtClean="0"/>
              <a:t>Contact: fabrice@ligo.mit.edu</a:t>
            </a:r>
            <a:endParaRPr lang="en-US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63170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2" descr="fig03-interferometer 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656" y="2345751"/>
            <a:ext cx="7256318" cy="438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099992" y="-5542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 eaLnBrk="0" hangingPunct="0"/>
            <a:r>
              <a:rPr lang="en-US" dirty="0">
                <a:latin typeface="+mn-lt"/>
              </a:rPr>
              <a:t>GW detector at a glance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257925" y="764454"/>
            <a:ext cx="2886075" cy="16160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charset="0"/>
              </a:rPr>
              <a:t>Seismic motion --</a:t>
            </a:r>
          </a:p>
          <a:p>
            <a:r>
              <a:rPr lang="en-US" sz="2000" b="1" dirty="0">
                <a:solidFill>
                  <a:srgbClr val="0070C0"/>
                </a:solidFill>
                <a:latin typeface="Arial" charset="0"/>
              </a:rPr>
              <a:t>ground motion due to natural and anthropogenic sources </a:t>
            </a:r>
            <a:endParaRPr lang="en-US" sz="2000" b="1" baseline="-250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536373" y="1077912"/>
            <a:ext cx="2168525" cy="13112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9134F"/>
                </a:solidFill>
                <a:latin typeface="Arial" charset="0"/>
              </a:rPr>
              <a:t>Thermal noise --</a:t>
            </a:r>
          </a:p>
          <a:p>
            <a:r>
              <a:rPr lang="en-US" sz="2000" b="1" dirty="0">
                <a:solidFill>
                  <a:srgbClr val="F9134F"/>
                </a:solidFill>
                <a:latin typeface="Arial" charset="0"/>
              </a:rPr>
              <a:t>vibrations due to finite temperature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05810" y="5098473"/>
            <a:ext cx="2326553" cy="163121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43199"/>
                </a:solidFill>
                <a:latin typeface="Arial" charset="0"/>
              </a:rPr>
              <a:t>Shot noise --</a:t>
            </a:r>
          </a:p>
          <a:p>
            <a:r>
              <a:rPr lang="en-US" sz="2000" b="1" dirty="0">
                <a:solidFill>
                  <a:srgbClr val="743199"/>
                </a:solidFill>
                <a:latin typeface="Arial" charset="0"/>
              </a:rPr>
              <a:t>quantum  fluctuations in the number of photons detected</a:t>
            </a:r>
            <a:endParaRPr lang="en-US" sz="2000" b="1" baseline="-25000" dirty="0">
              <a:solidFill>
                <a:srgbClr val="743199"/>
              </a:solidFill>
              <a:latin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0" y="592858"/>
            <a:ext cx="2987675" cy="203950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tx2"/>
                </a:solidFill>
              </a:rPr>
              <a:t>h = </a:t>
            </a:r>
            <a:r>
              <a:rPr lang="el-GR" b="1" i="1" dirty="0">
                <a:solidFill>
                  <a:schemeClr val="tx2"/>
                </a:solidFill>
              </a:rPr>
              <a:t>Δ</a:t>
            </a:r>
            <a:r>
              <a:rPr lang="en-US" b="1" i="1" dirty="0">
                <a:solidFill>
                  <a:schemeClr val="tx2"/>
                </a:solidFill>
              </a:rPr>
              <a:t>L/L</a:t>
            </a:r>
            <a:endParaRPr lang="en-US" sz="2000" b="1" i="1" dirty="0">
              <a:solidFill>
                <a:schemeClr val="tx2"/>
              </a:solidFill>
            </a:endParaRPr>
          </a:p>
          <a:p>
            <a:r>
              <a:rPr lang="en-US" sz="2000" b="1" i="1" dirty="0">
                <a:solidFill>
                  <a:schemeClr val="tx2"/>
                </a:solidFill>
              </a:rPr>
              <a:t>L</a:t>
            </a:r>
            <a:r>
              <a:rPr lang="en-US" sz="2000" b="1" dirty="0">
                <a:solidFill>
                  <a:schemeClr val="tx2"/>
                </a:solidFill>
              </a:rPr>
              <a:t> ~ 4 km 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We need </a:t>
            </a:r>
            <a:r>
              <a:rPr lang="en-US" sz="2000" b="1" i="1" dirty="0">
                <a:solidFill>
                  <a:schemeClr val="tx2"/>
                </a:solidFill>
              </a:rPr>
              <a:t>h</a:t>
            </a:r>
            <a:r>
              <a:rPr lang="en-US" sz="2000" b="1" dirty="0">
                <a:solidFill>
                  <a:schemeClr val="tx2"/>
                </a:solidFill>
              </a:rPr>
              <a:t> ~ 10</a:t>
            </a:r>
            <a:r>
              <a:rPr lang="en-US" sz="2000" b="1" baseline="30000" dirty="0">
                <a:solidFill>
                  <a:schemeClr val="tx2"/>
                </a:solidFill>
              </a:rPr>
              <a:t>–21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We have </a:t>
            </a:r>
            <a:r>
              <a:rPr lang="en-US" b="1" i="1" dirty="0">
                <a:solidFill>
                  <a:schemeClr val="tx2"/>
                </a:solidFill>
              </a:rPr>
              <a:t>L</a:t>
            </a:r>
            <a:r>
              <a:rPr lang="en-US" b="1" dirty="0">
                <a:solidFill>
                  <a:schemeClr val="tx2"/>
                </a:solidFill>
              </a:rPr>
              <a:t> ~ 4 km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We see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sz="2000" b="1" i="1" dirty="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US" sz="2000" b="1" i="1" dirty="0">
                <a:solidFill>
                  <a:schemeClr val="tx2"/>
                </a:solidFill>
              </a:rPr>
              <a:t>L</a:t>
            </a:r>
            <a:r>
              <a:rPr lang="en-US" sz="2000" b="1" dirty="0">
                <a:solidFill>
                  <a:schemeClr val="tx2"/>
                </a:solidFill>
              </a:rPr>
              <a:t> ~ 10</a:t>
            </a:r>
            <a:r>
              <a:rPr lang="en-US" sz="2000" b="1" baseline="30000" dirty="0">
                <a:solidFill>
                  <a:schemeClr val="tx2"/>
                </a:solidFill>
              </a:rPr>
              <a:t>-18</a:t>
            </a:r>
            <a:r>
              <a:rPr lang="en-US" sz="2000" b="1" dirty="0">
                <a:solidFill>
                  <a:schemeClr val="tx2"/>
                </a:solidFill>
              </a:rPr>
              <a:t> m</a:t>
            </a:r>
            <a:r>
              <a:rPr lang="en-US" sz="2000" dirty="0">
                <a:solidFill>
                  <a:srgbClr val="F9134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6112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4060664" y="2309247"/>
            <a:ext cx="1588" cy="320040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33652" y="2080647"/>
            <a:ext cx="457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rot="5400000">
            <a:off x="7838914" y="5395347"/>
            <a:ext cx="457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 rot="18900000">
            <a:off x="3881277" y="5476310"/>
            <a:ext cx="457200" cy="15081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2350927" y="5509647"/>
            <a:ext cx="5602287" cy="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566002" y="1990238"/>
            <a:ext cx="196098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CC00CC"/>
                </a:solidFill>
              </a:rPr>
              <a:t>End Test Mass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135880" y="6070115"/>
            <a:ext cx="248978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CC00CC"/>
                </a:solidFill>
              </a:rPr>
              <a:t>50/50 beam splitter</a:t>
            </a: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 flipV="1">
            <a:off x="4238464" y="5736660"/>
            <a:ext cx="581025" cy="458787"/>
          </a:xfrm>
          <a:prstGeom prst="line">
            <a:avLst/>
          </a:prstGeom>
          <a:noFill/>
          <a:ln w="28575">
            <a:solidFill>
              <a:srgbClr val="CC0099"/>
            </a:solidFill>
            <a:round/>
            <a:headEnd type="none" w="sm" len="sm"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4062252" y="5509647"/>
            <a:ext cx="0" cy="685800"/>
          </a:xfrm>
          <a:prstGeom prst="line">
            <a:avLst/>
          </a:prstGeom>
          <a:noFill/>
          <a:ln w="12700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AutoShape 11"/>
          <p:cNvSpPr>
            <a:spLocks noChangeAspect="1" noChangeArrowheads="1"/>
          </p:cNvSpPr>
          <p:nvPr/>
        </p:nvSpPr>
        <p:spPr bwMode="auto">
          <a:xfrm>
            <a:off x="3938427" y="6008122"/>
            <a:ext cx="246062" cy="493713"/>
          </a:xfrm>
          <a:prstGeom prst="downArrow">
            <a:avLst>
              <a:gd name="adj1" fmla="val 50000"/>
              <a:gd name="adj2" fmla="val 50161"/>
            </a:avLst>
          </a:prstGeom>
          <a:solidFill>
            <a:srgbClr val="E3293B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523966" y="6563380"/>
            <a:ext cx="954107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smtClean="0"/>
              <a:t>Signal</a:t>
            </a:r>
            <a:endParaRPr lang="en-US" sz="2000" i="1" dirty="0"/>
          </a:p>
        </p:txBody>
      </p:sp>
      <p:sp>
        <p:nvSpPr>
          <p:cNvPr id="21" name="Rectangle 13"/>
          <p:cNvSpPr txBox="1">
            <a:spLocks noChangeArrowheads="1"/>
          </p:cNvSpPr>
          <p:nvPr/>
        </p:nvSpPr>
        <p:spPr>
          <a:xfrm>
            <a:off x="1933414" y="0"/>
            <a:ext cx="5867400" cy="51261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Optical Configuration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750727" y="5204847"/>
            <a:ext cx="1600200" cy="609600"/>
          </a:xfrm>
          <a:prstGeom prst="rect">
            <a:avLst/>
          </a:prstGeom>
          <a:solidFill>
            <a:srgbClr val="DBD0A1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dirty="0"/>
              <a:t>Laser</a:t>
            </a:r>
          </a:p>
        </p:txBody>
      </p: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882489" y="1302772"/>
            <a:ext cx="7597775" cy="4433889"/>
            <a:chOff x="634" y="518"/>
            <a:chExt cx="4786" cy="2793"/>
          </a:xfrm>
        </p:grpSpPr>
        <p:grpSp>
          <p:nvGrpSpPr>
            <p:cNvPr id="25" name="Group 17"/>
            <p:cNvGrpSpPr>
              <a:grpSpLocks/>
            </p:cNvGrpSpPr>
            <p:nvPr/>
          </p:nvGrpSpPr>
          <p:grpSpPr bwMode="auto">
            <a:xfrm>
              <a:off x="634" y="518"/>
              <a:ext cx="4786" cy="2793"/>
              <a:chOff x="1017" y="518"/>
              <a:chExt cx="4786" cy="2793"/>
            </a:xfrm>
          </p:grpSpPr>
          <p:sp>
            <p:nvSpPr>
              <p:cNvPr id="27" name="Rectangle 18"/>
              <p:cNvSpPr>
                <a:spLocks noChangeArrowheads="1"/>
              </p:cNvSpPr>
              <p:nvPr/>
            </p:nvSpPr>
            <p:spPr bwMode="auto">
              <a:xfrm>
                <a:off x="2875" y="2640"/>
                <a:ext cx="288" cy="14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28" name="Rectangle 19"/>
              <p:cNvSpPr>
                <a:spLocks noChangeArrowheads="1"/>
              </p:cNvSpPr>
              <p:nvPr/>
            </p:nvSpPr>
            <p:spPr bwMode="auto">
              <a:xfrm rot="5400000">
                <a:off x="3425" y="3095"/>
                <a:ext cx="288" cy="14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29" name="Text Box 20"/>
              <p:cNvSpPr txBox="1">
                <a:spLocks noChangeArrowheads="1"/>
              </p:cNvSpPr>
              <p:nvPr/>
            </p:nvSpPr>
            <p:spPr bwMode="auto">
              <a:xfrm>
                <a:off x="3463" y="1597"/>
                <a:ext cx="2340" cy="44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i="1" dirty="0">
                    <a:solidFill>
                      <a:srgbClr val="CC00CC"/>
                    </a:solidFill>
                  </a:rPr>
                  <a:t>4 km </a:t>
                </a:r>
                <a:r>
                  <a:rPr lang="en-US" sz="2000" i="1" dirty="0" err="1">
                    <a:solidFill>
                      <a:srgbClr val="CC00CC"/>
                    </a:solidFill>
                  </a:rPr>
                  <a:t>Fabry</a:t>
                </a:r>
                <a:r>
                  <a:rPr lang="en-US" sz="2000" i="1" dirty="0">
                    <a:solidFill>
                      <a:srgbClr val="CC00CC"/>
                    </a:solidFill>
                  </a:rPr>
                  <a:t>-Perot</a:t>
                </a:r>
                <a:br>
                  <a:rPr lang="en-US" sz="2000" i="1" dirty="0">
                    <a:solidFill>
                      <a:srgbClr val="CC00CC"/>
                    </a:solidFill>
                  </a:rPr>
                </a:br>
                <a:r>
                  <a:rPr lang="en-US" sz="2000" i="1" dirty="0">
                    <a:solidFill>
                      <a:srgbClr val="CC00CC"/>
                    </a:solidFill>
                  </a:rPr>
                  <a:t>arm cavity</a:t>
                </a:r>
              </a:p>
            </p:txBody>
          </p:sp>
          <p:sp>
            <p:nvSpPr>
              <p:cNvPr id="30" name="Line 21"/>
              <p:cNvSpPr>
                <a:spLocks noChangeShapeType="1"/>
              </p:cNvSpPr>
              <p:nvPr/>
            </p:nvSpPr>
            <p:spPr bwMode="auto">
              <a:xfrm flipH="1">
                <a:off x="3641" y="3168"/>
                <a:ext cx="1830" cy="0"/>
              </a:xfrm>
              <a:prstGeom prst="line">
                <a:avLst/>
              </a:prstGeom>
              <a:noFill/>
              <a:ln w="5715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31" name="Line 22"/>
              <p:cNvSpPr>
                <a:spLocks noChangeShapeType="1"/>
              </p:cNvSpPr>
              <p:nvPr/>
            </p:nvSpPr>
            <p:spPr bwMode="auto">
              <a:xfrm flipH="1">
                <a:off x="3020" y="1152"/>
                <a:ext cx="0" cy="1488"/>
              </a:xfrm>
              <a:prstGeom prst="line">
                <a:avLst/>
              </a:prstGeom>
              <a:noFill/>
              <a:ln w="5715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32" name="Rectangle 23"/>
              <p:cNvSpPr>
                <a:spLocks noChangeArrowheads="1"/>
              </p:cNvSpPr>
              <p:nvPr/>
            </p:nvSpPr>
            <p:spPr bwMode="auto">
              <a:xfrm>
                <a:off x="1017" y="518"/>
                <a:ext cx="4110" cy="25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dirty="0" smtClean="0"/>
                  <a:t>- with </a:t>
                </a:r>
                <a:r>
                  <a:rPr lang="en-US" sz="2000" dirty="0" err="1"/>
                  <a:t>Fabry</a:t>
                </a:r>
                <a:r>
                  <a:rPr lang="en-US" sz="2000" dirty="0"/>
                  <a:t>-Perot Arm Cavities</a:t>
                </a:r>
              </a:p>
            </p:txBody>
          </p:sp>
        </p:grp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2822" y="2360"/>
              <a:ext cx="1056" cy="4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CC00CC"/>
                  </a:solidFill>
                </a:rPr>
                <a:t>Input Test Mass</a:t>
              </a:r>
            </a:p>
          </p:txBody>
        </p:sp>
      </p:grpSp>
      <p:sp>
        <p:nvSpPr>
          <p:cNvPr id="33" name="AutoShape 25"/>
          <p:cNvSpPr>
            <a:spLocks noChangeArrowheads="1"/>
          </p:cNvSpPr>
          <p:nvPr/>
        </p:nvSpPr>
        <p:spPr bwMode="auto">
          <a:xfrm>
            <a:off x="2466814" y="5585847"/>
            <a:ext cx="528638" cy="339725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114FFB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DA0000"/>
                </a:solidFill>
              </a:rPr>
              <a:t>5 W</a:t>
            </a:r>
          </a:p>
        </p:txBody>
      </p:sp>
      <p:grpSp>
        <p:nvGrpSpPr>
          <p:cNvPr id="34" name="Group 26"/>
          <p:cNvGrpSpPr>
            <a:grpSpLocks/>
          </p:cNvGrpSpPr>
          <p:nvPr/>
        </p:nvGrpSpPr>
        <p:grpSpPr bwMode="auto">
          <a:xfrm>
            <a:off x="-39848" y="474097"/>
            <a:ext cx="7993064" cy="5262565"/>
            <a:chOff x="53" y="-4"/>
            <a:chExt cx="5035" cy="3315"/>
          </a:xfrm>
        </p:grpSpPr>
        <p:sp>
          <p:nvSpPr>
            <p:cNvPr id="35" name="Rectangle 27"/>
            <p:cNvSpPr>
              <a:spLocks noChangeArrowheads="1"/>
            </p:cNvSpPr>
            <p:nvPr/>
          </p:nvSpPr>
          <p:spPr bwMode="auto">
            <a:xfrm>
              <a:off x="53" y="-4"/>
              <a:ext cx="1453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2000" dirty="0" smtClean="0"/>
                <a:t>- Power </a:t>
              </a:r>
              <a:r>
                <a:rPr lang="en-US" sz="2000" dirty="0"/>
                <a:t>Recycled</a:t>
              </a:r>
            </a:p>
          </p:txBody>
        </p:sp>
        <p:grpSp>
          <p:nvGrpSpPr>
            <p:cNvPr id="36" name="Group 28"/>
            <p:cNvGrpSpPr>
              <a:grpSpLocks/>
            </p:cNvGrpSpPr>
            <p:nvPr/>
          </p:nvGrpSpPr>
          <p:grpSpPr bwMode="auto">
            <a:xfrm>
              <a:off x="823" y="1152"/>
              <a:ext cx="4265" cy="2159"/>
              <a:chOff x="775" y="1921"/>
              <a:chExt cx="4265" cy="2159"/>
            </a:xfrm>
          </p:grpSpPr>
          <p:sp>
            <p:nvSpPr>
              <p:cNvPr id="37" name="Line 29"/>
              <p:cNvSpPr>
                <a:spLocks noChangeShapeType="1"/>
              </p:cNvSpPr>
              <p:nvPr/>
            </p:nvSpPr>
            <p:spPr bwMode="auto">
              <a:xfrm>
                <a:off x="2588" y="1921"/>
                <a:ext cx="0" cy="1488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30"/>
              <p:cNvSpPr>
                <a:spLocks noChangeShapeType="1"/>
              </p:cNvSpPr>
              <p:nvPr/>
            </p:nvSpPr>
            <p:spPr bwMode="auto">
              <a:xfrm rot="5400000">
                <a:off x="4126" y="3022"/>
                <a:ext cx="0" cy="1829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31"/>
              <p:cNvSpPr>
                <a:spLocks noChangeShapeType="1"/>
              </p:cNvSpPr>
              <p:nvPr/>
            </p:nvSpPr>
            <p:spPr bwMode="auto">
              <a:xfrm flipH="1">
                <a:off x="2108" y="3937"/>
                <a:ext cx="1103" cy="0"/>
              </a:xfrm>
              <a:prstGeom prst="line">
                <a:avLst/>
              </a:prstGeom>
              <a:noFill/>
              <a:ln w="5715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32"/>
              <p:cNvSpPr>
                <a:spLocks noChangeShapeType="1"/>
              </p:cNvSpPr>
              <p:nvPr/>
            </p:nvSpPr>
            <p:spPr bwMode="auto">
              <a:xfrm>
                <a:off x="2588" y="3409"/>
                <a:ext cx="1" cy="528"/>
              </a:xfrm>
              <a:prstGeom prst="line">
                <a:avLst/>
              </a:prstGeom>
              <a:noFill/>
              <a:ln w="5715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Rectangle 33"/>
              <p:cNvSpPr>
                <a:spLocks noChangeArrowheads="1"/>
              </p:cNvSpPr>
              <p:nvPr/>
            </p:nvSpPr>
            <p:spPr bwMode="auto">
              <a:xfrm rot="5400000">
                <a:off x="1892" y="3864"/>
                <a:ext cx="288" cy="14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Text Box 34"/>
              <p:cNvSpPr txBox="1">
                <a:spLocks noChangeArrowheads="1"/>
              </p:cNvSpPr>
              <p:nvPr/>
            </p:nvSpPr>
            <p:spPr bwMode="auto">
              <a:xfrm>
                <a:off x="775" y="3005"/>
                <a:ext cx="880" cy="44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i="1" dirty="0">
                    <a:solidFill>
                      <a:srgbClr val="CC00CC"/>
                    </a:solidFill>
                  </a:rPr>
                  <a:t>Recycling</a:t>
                </a:r>
              </a:p>
              <a:p>
                <a:pPr eaLnBrk="0" hangingPunct="0"/>
                <a:r>
                  <a:rPr lang="en-US" sz="2000" dirty="0">
                    <a:solidFill>
                      <a:srgbClr val="CC00CC"/>
                    </a:solidFill>
                  </a:rPr>
                  <a:t>mirror</a:t>
                </a:r>
              </a:p>
            </p:txBody>
          </p:sp>
          <p:sp>
            <p:nvSpPr>
              <p:cNvPr id="43" name="Line 35"/>
              <p:cNvSpPr>
                <a:spLocks noChangeShapeType="1"/>
              </p:cNvSpPr>
              <p:nvPr/>
            </p:nvSpPr>
            <p:spPr bwMode="auto">
              <a:xfrm>
                <a:off x="1632" y="3409"/>
                <a:ext cx="332" cy="336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 type="none" w="sm" len="sm"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AutoShape 36"/>
              <p:cNvSpPr>
                <a:spLocks noChangeArrowheads="1"/>
              </p:cNvSpPr>
              <p:nvPr/>
            </p:nvSpPr>
            <p:spPr bwMode="auto">
              <a:xfrm>
                <a:off x="2112" y="3696"/>
                <a:ext cx="461" cy="214"/>
              </a:xfrm>
              <a:prstGeom prst="roundRect">
                <a:avLst>
                  <a:gd name="adj" fmla="val 34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eaLnBrk="0" hangingPunct="0">
                  <a:buClr>
                    <a:srgbClr val="114FFB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>
                    <a:solidFill>
                      <a:srgbClr val="DA0000"/>
                    </a:solidFill>
                  </a:rPr>
                  <a:t>225 W</a:t>
                </a:r>
              </a:p>
            </p:txBody>
          </p:sp>
          <p:sp>
            <p:nvSpPr>
              <p:cNvPr id="45" name="AutoShape 37"/>
              <p:cNvSpPr>
                <a:spLocks noChangeArrowheads="1"/>
              </p:cNvSpPr>
              <p:nvPr/>
            </p:nvSpPr>
            <p:spPr bwMode="auto">
              <a:xfrm>
                <a:off x="3792" y="3648"/>
                <a:ext cx="589" cy="214"/>
              </a:xfrm>
              <a:prstGeom prst="roundRect">
                <a:avLst>
                  <a:gd name="adj" fmla="val 34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eaLnBrk="0" hangingPunct="0">
                  <a:buClr>
                    <a:srgbClr val="114FFB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>
                    <a:solidFill>
                      <a:srgbClr val="DA0000"/>
                    </a:solidFill>
                  </a:rPr>
                  <a:t>15000 W</a:t>
                </a:r>
              </a:p>
            </p:txBody>
          </p:sp>
        </p:grpSp>
      </p:grpSp>
      <p:sp>
        <p:nvSpPr>
          <p:cNvPr id="47" name="Rectangle 27"/>
          <p:cNvSpPr>
            <a:spLocks noChangeArrowheads="1"/>
          </p:cNvSpPr>
          <p:nvPr/>
        </p:nvSpPr>
        <p:spPr bwMode="auto">
          <a:xfrm>
            <a:off x="846441" y="874232"/>
            <a:ext cx="496542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sz="2000" dirty="0" smtClean="0"/>
              <a:t>-  Michelson Interferometer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59074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2251945" y="0"/>
            <a:ext cx="430919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Infrastructures and systems</a:t>
            </a:r>
            <a:endParaRPr lang="en-US" sz="2400" dirty="0"/>
          </a:p>
        </p:txBody>
      </p:sp>
      <p:pic>
        <p:nvPicPr>
          <p:cNvPr id="13" name="Picture 7" descr="vacequip-liv pic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457" y="757285"/>
            <a:ext cx="2454477" cy="1925274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0" y="2712041"/>
            <a:ext cx="37522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Arial" charset="0"/>
              </a:rPr>
              <a:t>18,000 m</a:t>
            </a:r>
            <a:r>
              <a:rPr lang="en-US" sz="1400" b="1" i="1" baseline="30000" dirty="0">
                <a:latin typeface="Arial" charset="0"/>
              </a:rPr>
              <a:t>3 </a:t>
            </a:r>
            <a:r>
              <a:rPr lang="en-US" sz="1400" b="1" i="1" dirty="0">
                <a:latin typeface="Arial" charset="0"/>
              </a:rPr>
              <a:t>of vacuum at 10</a:t>
            </a:r>
            <a:r>
              <a:rPr lang="en-US" sz="1400" b="1" i="1" baseline="30000" dirty="0">
                <a:latin typeface="Arial" charset="0"/>
              </a:rPr>
              <a:t>-9</a:t>
            </a:r>
            <a:r>
              <a:rPr lang="en-US" sz="1400" b="1" i="1" dirty="0">
                <a:latin typeface="Arial" charset="0"/>
              </a:rPr>
              <a:t> </a:t>
            </a:r>
            <a:r>
              <a:rPr lang="en-US" sz="1400" b="1" i="1" dirty="0" err="1">
                <a:latin typeface="Arial" charset="0"/>
              </a:rPr>
              <a:t>torr</a:t>
            </a:r>
            <a:r>
              <a:rPr lang="en-US" sz="1400" b="1" i="1" dirty="0">
                <a:solidFill>
                  <a:srgbClr val="FFFF00"/>
                </a:solidFill>
                <a:latin typeface="Arial" charset="0"/>
              </a:rPr>
              <a:t>.</a:t>
            </a:r>
            <a:endParaRPr lang="en-US" sz="1400" b="1" i="1" dirty="0">
              <a:solidFill>
                <a:srgbClr val="FFFF00"/>
              </a:solidFill>
              <a:latin typeface="English111 Vivace BT" pitchFamily="66" charset="0"/>
            </a:endParaRPr>
          </a:p>
        </p:txBody>
      </p:sp>
      <p:pic>
        <p:nvPicPr>
          <p:cNvPr id="15" name="Picture 10" descr="LOScloseu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749" y="4015767"/>
            <a:ext cx="3754196" cy="250279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  <p:pic>
        <p:nvPicPr>
          <p:cNvPr id="17" name="Picture 4" descr="livtube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345" y="642241"/>
            <a:ext cx="2705385" cy="219300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789618" y="2919330"/>
            <a:ext cx="3703218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dirty="0">
                <a:latin typeface="Arial" charset="0"/>
              </a:rPr>
              <a:t>Beam Tubes: 1.2 m diameter - 3mm stainless, 50 km of weld…. </a:t>
            </a:r>
          </a:p>
          <a:p>
            <a:pPr algn="ctr" eaLnBrk="0" hangingPunct="0"/>
            <a:r>
              <a:rPr lang="en-US" sz="1400" b="1" dirty="0">
                <a:latin typeface="Arial" charset="0"/>
              </a:rPr>
              <a:t>and not one leak!</a:t>
            </a:r>
          </a:p>
        </p:txBody>
      </p:sp>
      <p:pic>
        <p:nvPicPr>
          <p:cNvPr id="19" name="Picture 8" descr="lososem355"/>
          <p:cNvPicPr>
            <a:picLocks noChangeAspect="1" noChangeArrowheads="1"/>
          </p:cNvPicPr>
          <p:nvPr/>
        </p:nvPicPr>
        <p:blipFill>
          <a:blip r:embed="rId9" cstate="print"/>
          <a:srcRect r="8139"/>
          <a:stretch>
            <a:fillRect/>
          </a:stretch>
        </p:blipFill>
        <p:spPr bwMode="auto">
          <a:xfrm>
            <a:off x="5098708" y="3934691"/>
            <a:ext cx="3560383" cy="2583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60098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79901" y="0"/>
            <a:ext cx="7010400" cy="7270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Initial LIGO Sensitivity Goal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768774" y="1245542"/>
            <a:ext cx="3168650" cy="5105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Strain sensitivity: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-21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rms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a 100 Hz bandwidth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Instrument strain noise density: 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3x10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-23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/Hz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150 Hz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Displacement Noise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Seismic motion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Thermal Noise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Radiation Pressure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Sensing Noise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Photon Shot Noise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Residual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Gas</a:t>
            </a:r>
          </a:p>
        </p:txBody>
      </p:sp>
      <p:pic>
        <p:nvPicPr>
          <p:cNvPr id="11" name="Picture 4" descr="ligos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276" y="898168"/>
            <a:ext cx="533082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54978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073E3A02-3E22-43BE-991C-0ABCD48F6903}" type="slidenum">
              <a:rPr lang="en-US"/>
              <a:pPr/>
              <a:t>14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lum bright="2000" contrast="8000"/>
          </a:blip>
          <a:srcRect l="9470"/>
          <a:stretch>
            <a:fillRect/>
          </a:stretch>
        </p:blipFill>
        <p:spPr bwMode="auto">
          <a:xfrm>
            <a:off x="0" y="1905000"/>
            <a:ext cx="5351463" cy="4783138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5638" y="749503"/>
            <a:ext cx="3095202" cy="3102061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438398" y="13855"/>
            <a:ext cx="4267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2800" dirty="0">
                <a:solidFill>
                  <a:schemeClr val="tx2"/>
                </a:solidFill>
                <a:latin typeface="Arial" charset="0"/>
              </a:rPr>
              <a:t>Seismic Isolation</a:t>
            </a: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1219200" y="1981200"/>
            <a:ext cx="2516188" cy="1222375"/>
          </a:xfrm>
          <a:prstGeom prst="ellipse">
            <a:avLst/>
          </a:prstGeom>
          <a:noFill/>
          <a:ln w="36000">
            <a:solidFill>
              <a:srgbClr val="FF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7"/>
          <p:cNvSpPr>
            <a:spLocks noChangeArrowheads="1"/>
          </p:cNvSpPr>
          <p:nvPr/>
        </p:nvSpPr>
        <p:spPr bwMode="auto">
          <a:xfrm>
            <a:off x="1600200" y="1600200"/>
            <a:ext cx="479425" cy="552450"/>
          </a:xfrm>
          <a:custGeom>
            <a:avLst/>
            <a:gdLst/>
            <a:ahLst/>
            <a:cxnLst>
              <a:cxn ang="0">
                <a:pos x="75" y="1533"/>
              </a:cxn>
              <a:cxn ang="0">
                <a:pos x="18" y="663"/>
              </a:cxn>
              <a:cxn ang="0">
                <a:pos x="677" y="24"/>
              </a:cxn>
              <a:cxn ang="0">
                <a:pos x="893" y="0"/>
              </a:cxn>
              <a:cxn ang="0">
                <a:pos x="1112" y="0"/>
              </a:cxn>
              <a:cxn ang="0">
                <a:pos x="1330" y="72"/>
              </a:cxn>
            </a:cxnLst>
            <a:rect l="0" t="0" r="r" b="b"/>
            <a:pathLst>
              <a:path w="1331" h="1534">
                <a:moveTo>
                  <a:pt x="75" y="1533"/>
                </a:moveTo>
                <a:cubicBezTo>
                  <a:pt x="54" y="1243"/>
                  <a:pt x="30" y="954"/>
                  <a:pt x="18" y="663"/>
                </a:cubicBezTo>
                <a:cubicBezTo>
                  <a:pt x="0" y="279"/>
                  <a:pt x="372" y="73"/>
                  <a:pt x="677" y="24"/>
                </a:cubicBezTo>
                <a:lnTo>
                  <a:pt x="893" y="0"/>
                </a:lnTo>
                <a:lnTo>
                  <a:pt x="1112" y="0"/>
                </a:lnTo>
                <a:lnTo>
                  <a:pt x="1330" y="72"/>
                </a:lnTo>
              </a:path>
            </a:pathLst>
          </a:custGeom>
          <a:noFill/>
          <a:ln w="360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953491" y="838200"/>
            <a:ext cx="14414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2000" dirty="0">
                <a:solidFill>
                  <a:srgbClr val="000000"/>
                </a:solidFill>
                <a:latin typeface="Nimbus Roman No9 L" pitchFamily="16" charset="0"/>
              </a:rPr>
              <a:t>stack of </a:t>
            </a:r>
          </a:p>
          <a:p>
            <a:pPr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2000" dirty="0">
                <a:solidFill>
                  <a:srgbClr val="000000"/>
                </a:solidFill>
                <a:latin typeface="Nimbus Roman No9 L" pitchFamily="16" charset="0"/>
              </a:rPr>
              <a:t>mass-springs</a:t>
            </a:r>
          </a:p>
        </p:txBody>
      </p:sp>
      <p:pic>
        <p:nvPicPr>
          <p:cNvPr id="15" name="Picture 9" descr="bsc_1st_stac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3382" y="4284663"/>
            <a:ext cx="3352800" cy="2420937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8"/>
          <p:cNvSpPr>
            <a:spLocks noChangeArrowheads="1"/>
          </p:cNvSpPr>
          <p:nvPr/>
        </p:nvSpPr>
        <p:spPr bwMode="auto">
          <a:xfrm>
            <a:off x="2194943" y="13855"/>
            <a:ext cx="50882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Advanced LIGO Seismic Isolation</a:t>
            </a:r>
            <a:endParaRPr lang="en-US" sz="2400" dirty="0"/>
          </a:p>
        </p:txBody>
      </p:sp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5600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2" name="Object 19"/>
          <p:cNvGraphicFramePr>
            <a:graphicFrameLocks noChangeAspect="1"/>
          </p:cNvGraphicFramePr>
          <p:nvPr/>
        </p:nvGraphicFramePr>
        <p:xfrm>
          <a:off x="3705075" y="1440726"/>
          <a:ext cx="4816381" cy="5306437"/>
        </p:xfrm>
        <a:graphic>
          <a:graphicData uri="http://schemas.openxmlformats.org/presentationml/2006/ole">
            <p:oleObj spid="_x0000_s256003" name="Document" r:id="rId6" imgW="3541776" imgH="3901440" progId="Word.Document.8">
              <p:embed/>
            </p:oleObj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lum bright="2000" contrast="8000"/>
          </a:blip>
          <a:srcRect l="9470"/>
          <a:stretch>
            <a:fillRect/>
          </a:stretch>
        </p:blipFill>
        <p:spPr bwMode="auto">
          <a:xfrm>
            <a:off x="236215" y="651165"/>
            <a:ext cx="3224148" cy="288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6726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92827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02328" y="0"/>
            <a:ext cx="6486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Seismic Isolation, HEPI Subsystem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Installation at LIGO Livingston Observatory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351" y="4210049"/>
            <a:ext cx="2925763" cy="2197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491" y="4876231"/>
            <a:ext cx="2724007" cy="2044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4972050" y="1152525"/>
            <a:ext cx="4171950" cy="3535363"/>
            <a:chOff x="2598" y="810"/>
            <a:chExt cx="2628" cy="2227"/>
          </a:xfrm>
        </p:grpSpPr>
        <p:pic>
          <p:nvPicPr>
            <p:cNvPr id="14" name="Picture 6" descr="IMG_070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98" y="810"/>
              <a:ext cx="1670" cy="2227"/>
            </a:xfrm>
            <a:prstGeom prst="rect">
              <a:avLst/>
            </a:prstGeom>
            <a:noFill/>
          </p:spPr>
        </p:pic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290" y="1266"/>
              <a:ext cx="876" cy="30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solidFill>
                    <a:schemeClr val="tx2"/>
                  </a:solidFill>
                  <a:latin typeface="Arial" charset="0"/>
                </a:rPr>
                <a:t>Helical Spring</a:t>
              </a:r>
              <a:br>
                <a:rPr lang="en-US" sz="1400">
                  <a:solidFill>
                    <a:schemeClr val="tx2"/>
                  </a:solidFill>
                  <a:latin typeface="Arial" charset="0"/>
                </a:rPr>
              </a:br>
              <a:r>
                <a:rPr lang="en-US" sz="1200">
                  <a:solidFill>
                    <a:schemeClr val="tx2"/>
                  </a:solidFill>
                  <a:latin typeface="Arial" charset="0"/>
                </a:rPr>
                <a:t>(1 of 2)</a:t>
              </a: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4266" y="1758"/>
              <a:ext cx="960" cy="19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solidFill>
                    <a:schemeClr val="tx2"/>
                  </a:solidFill>
                  <a:latin typeface="Arial" charset="0"/>
                </a:rPr>
                <a:t>Vertical Actuator</a:t>
              </a: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H="1">
              <a:off x="3678" y="1866"/>
              <a:ext cx="636" cy="35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H="1">
              <a:off x="4002" y="1512"/>
              <a:ext cx="336" cy="37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2634" y="834"/>
              <a:ext cx="733" cy="33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Horizontal</a:t>
              </a:r>
              <a:br>
                <a:rPr lang="en-US" sz="1400" dirty="0">
                  <a:solidFill>
                    <a:schemeClr val="tx2"/>
                  </a:solidFill>
                  <a:latin typeface="Arial" charset="0"/>
                </a:rPr>
              </a:b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Actuator</a:t>
              </a:r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>
              <a:off x="2850" y="1140"/>
              <a:ext cx="108" cy="74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4296" y="1002"/>
              <a:ext cx="744" cy="19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solidFill>
                    <a:schemeClr val="tx2"/>
                  </a:solidFill>
                  <a:latin typeface="Arial" charset="0"/>
                </a:rPr>
                <a:t>Crossbeam</a:t>
              </a:r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 flipH="1">
              <a:off x="3870" y="1110"/>
              <a:ext cx="462" cy="8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4" name="Text Box 15"/>
            <p:cNvSpPr txBox="1">
              <a:spLocks noChangeArrowheads="1"/>
            </p:cNvSpPr>
            <p:nvPr/>
          </p:nvSpPr>
          <p:spPr bwMode="auto">
            <a:xfrm>
              <a:off x="2652" y="2826"/>
              <a:ext cx="330" cy="19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solidFill>
                    <a:schemeClr val="tx2"/>
                  </a:solidFill>
                  <a:latin typeface="Arial" charset="0"/>
                </a:rPr>
                <a:t>Pier</a:t>
              </a:r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>
              <a:off x="2946" y="2928"/>
              <a:ext cx="372" cy="4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26" name="Group 17"/>
          <p:cNvGrpSpPr>
            <a:grpSpLocks/>
          </p:cNvGrpSpPr>
          <p:nvPr/>
        </p:nvGrpSpPr>
        <p:grpSpPr bwMode="auto">
          <a:xfrm>
            <a:off x="273050" y="1150938"/>
            <a:ext cx="3536950" cy="2654300"/>
            <a:chOff x="172" y="725"/>
            <a:chExt cx="2228" cy="1672"/>
          </a:xfrm>
        </p:grpSpPr>
        <p:pic>
          <p:nvPicPr>
            <p:cNvPr id="27" name="Picture 18" descr="IMG_068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" y="725"/>
              <a:ext cx="2228" cy="1672"/>
            </a:xfrm>
            <a:prstGeom prst="rect">
              <a:avLst/>
            </a:prstGeom>
            <a:noFill/>
          </p:spPr>
        </p:pic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1546" y="917"/>
              <a:ext cx="426" cy="19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solidFill>
                    <a:schemeClr val="tx2"/>
                  </a:solidFill>
                  <a:latin typeface="Arial" charset="0"/>
                </a:rPr>
                <a:t>HEPI</a:t>
              </a:r>
            </a:p>
          </p:txBody>
        </p:sp>
        <p:sp>
          <p:nvSpPr>
            <p:cNvPr id="31" name="Line 22"/>
            <p:cNvSpPr>
              <a:spLocks noChangeShapeType="1"/>
            </p:cNvSpPr>
            <p:nvPr/>
          </p:nvSpPr>
          <p:spPr bwMode="auto">
            <a:xfrm>
              <a:off x="1726" y="1073"/>
              <a:ext cx="138" cy="48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2" name="Oval 23"/>
            <p:cNvSpPr>
              <a:spLocks noChangeArrowheads="1"/>
            </p:cNvSpPr>
            <p:nvPr/>
          </p:nvSpPr>
          <p:spPr bwMode="auto">
            <a:xfrm>
              <a:off x="1664" y="1293"/>
              <a:ext cx="672" cy="755"/>
            </a:xfrm>
            <a:prstGeom prst="ellipse">
              <a:avLst/>
            </a:prstGeom>
            <a:noFill/>
            <a:ln w="28575">
              <a:solidFill>
                <a:srgbClr val="FD150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D150F"/>
                </a:solidFill>
              </a:endParaRPr>
            </a:p>
          </p:txBody>
        </p:sp>
      </p:grpSp>
      <p:sp>
        <p:nvSpPr>
          <p:cNvPr id="33" name="Line 24"/>
          <p:cNvSpPr>
            <a:spLocks noChangeShapeType="1"/>
          </p:cNvSpPr>
          <p:nvPr/>
        </p:nvSpPr>
        <p:spPr bwMode="auto">
          <a:xfrm flipV="1">
            <a:off x="3708400" y="2336800"/>
            <a:ext cx="1146175" cy="212725"/>
          </a:xfrm>
          <a:prstGeom prst="line">
            <a:avLst/>
          </a:prstGeom>
          <a:noFill/>
          <a:ln w="57150">
            <a:solidFill>
              <a:srgbClr val="FD150F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8"/>
          <p:cNvSpPr>
            <a:spLocks noChangeArrowheads="1"/>
          </p:cNvSpPr>
          <p:nvPr/>
        </p:nvSpPr>
        <p:spPr bwMode="auto">
          <a:xfrm>
            <a:off x="1826463" y="0"/>
            <a:ext cx="609173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dirty="0" smtClean="0"/>
              <a:t>BSC Internal Seismic Isolation (BSC-ISI) system </a:t>
            </a:r>
          </a:p>
        </p:txBody>
      </p:sp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8774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9881" y="2783175"/>
            <a:ext cx="3171392" cy="40660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29491" y="644294"/>
            <a:ext cx="6206836" cy="1692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00FF"/>
                </a:solidFill>
              </a:rPr>
              <a:t>BSC Internal Seismic Isolation (BSC-ISI) system 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dirty="0" smtClean="0"/>
              <a:t> A support structure (Stage 0) and Two suspended active stages (Stage 1 &amp; 2). 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dirty="0" smtClean="0"/>
              <a:t> Will be installed for Advanced LIGO into the BSC chambers.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dirty="0" smtClean="0"/>
              <a:t> A BSC-ISI system in each of the 15 BSC chambers. 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dirty="0" smtClean="0"/>
              <a:t> Optic table supports the test masses and beam splitters.</a:t>
            </a:r>
            <a:endParaRPr lang="en-US" sz="1400" dirty="0"/>
          </a:p>
        </p:txBody>
      </p:sp>
      <p:pic>
        <p:nvPicPr>
          <p:cNvPr id="10" name="Picture 10" descr="BSC-ISI+LowerChamb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834" y="2594697"/>
            <a:ext cx="4000531" cy="348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6624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3215282" y="0"/>
            <a:ext cx="238251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2. Advanced LIGO</a:t>
            </a:r>
            <a:endParaRPr lang="en-US" sz="2000" dirty="0"/>
          </a:p>
        </p:txBody>
      </p: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0" y="704416"/>
            <a:ext cx="3251200" cy="5159375"/>
            <a:chOff x="2504" y="910"/>
            <a:chExt cx="2048" cy="3250"/>
          </a:xfrm>
        </p:grpSpPr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2600" y="3872"/>
              <a:ext cx="7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1200">
                  <a:solidFill>
                    <a:schemeClr val="tx2"/>
                  </a:solidFill>
                  <a:latin typeface="Arial" charset="0"/>
                </a:rPr>
                <a:t>40 kg silica test mass</a:t>
              </a:r>
            </a:p>
          </p:txBody>
        </p:sp>
        <p:pic>
          <p:nvPicPr>
            <p:cNvPr id="11" name="Picture 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86" y="910"/>
              <a:ext cx="1566" cy="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2504" y="2912"/>
              <a:ext cx="730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chemeClr val="tx2"/>
                  </a:solidFill>
                  <a:latin typeface="Arial" charset="0"/>
                </a:rPr>
                <a:t>four stages</a:t>
              </a: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>
              <a:off x="2680" y="3104"/>
              <a:ext cx="280" cy="3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2672" y="2344"/>
              <a:ext cx="376" cy="49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 flipV="1">
              <a:off x="2624" y="1920"/>
              <a:ext cx="424" cy="89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Line 25"/>
            <p:cNvSpPr>
              <a:spLocks noChangeShapeType="1"/>
            </p:cNvSpPr>
            <p:nvPr/>
          </p:nvSpPr>
          <p:spPr bwMode="auto">
            <a:xfrm flipV="1">
              <a:off x="2760" y="2712"/>
              <a:ext cx="176" cy="18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Text Box 26"/>
            <p:cNvSpPr txBox="1">
              <a:spLocks noChangeArrowheads="1"/>
            </p:cNvSpPr>
            <p:nvPr/>
          </p:nvSpPr>
          <p:spPr bwMode="auto">
            <a:xfrm>
              <a:off x="3632" y="2773"/>
              <a:ext cx="920" cy="40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1200">
                  <a:solidFill>
                    <a:schemeClr val="tx2"/>
                  </a:solidFill>
                  <a:latin typeface="Arial" charset="0"/>
                </a:rPr>
                <a:t>parallel reaction chain for control actuation</a:t>
              </a:r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8" name="Line 27"/>
            <p:cNvSpPr>
              <a:spLocks noChangeShapeType="1"/>
            </p:cNvSpPr>
            <p:nvPr/>
          </p:nvSpPr>
          <p:spPr bwMode="auto">
            <a:xfrm flipV="1">
              <a:off x="2832" y="3568"/>
              <a:ext cx="264" cy="25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H="1">
              <a:off x="3632" y="3144"/>
              <a:ext cx="176" cy="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4472" y="1582160"/>
            <a:ext cx="2067553" cy="407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quad_install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5592" y="1676400"/>
            <a:ext cx="3021317" cy="4530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83650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633024" y="6414173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2" descr="Ear redesign progress2_two_mass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375" y="938778"/>
            <a:ext cx="2705100" cy="4651375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28253" y="-221673"/>
            <a:ext cx="706581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Development of Monolithic Suspensions for Advanced LIGO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942213" y="5861615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Helvetica" pitchFamily="116" charset="0"/>
              </a:rPr>
              <a:t>Example of ear to be bonded to silica mass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59325" y="5723503"/>
            <a:ext cx="2819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Helvetica" pitchFamily="116" charset="0"/>
              </a:rPr>
              <a:t>Mirror: 40 kg silica mass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7938" y="3867715"/>
            <a:ext cx="163512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3325" y="4096315"/>
            <a:ext cx="2413000" cy="1809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2469932" y="1323746"/>
            <a:ext cx="2586038" cy="15208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280225" y="3601015"/>
            <a:ext cx="18415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Helvetica" pitchFamily="116" charset="0"/>
              </a:rPr>
              <a:t>Silica fibres 600 mm long, 0.4 mm diam.</a:t>
            </a: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V="1">
            <a:off x="959425" y="4947215"/>
            <a:ext cx="330200" cy="8001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H="1" flipV="1">
            <a:off x="2305625" y="3753415"/>
            <a:ext cx="152400" cy="381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4261425" y="1645215"/>
            <a:ext cx="1612900" cy="1004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Helvetica" pitchFamily="116" charset="0"/>
              </a:rPr>
              <a:t>Detail of fibre shape close to weld: thick flexure region used to minimise thermoelastic noise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5493325" y="5577453"/>
            <a:ext cx="2070100" cy="6397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200">
                <a:solidFill>
                  <a:schemeClr val="tx2"/>
                </a:solidFill>
                <a:latin typeface="Helvetica" pitchFamily="116" charset="0"/>
              </a:rPr>
              <a:t>Visual inspection of test weld using crossed polarisers at Glasgow</a:t>
            </a:r>
            <a:endParaRPr lang="en-US" sz="1200">
              <a:latin typeface="Helvetica" pitchFamily="116" charset="0"/>
            </a:endParaRP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V="1">
            <a:off x="2267525" y="5023415"/>
            <a:ext cx="1270000" cy="127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V="1">
            <a:off x="2254825" y="2013515"/>
            <a:ext cx="977900" cy="4191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31650" y="2953315"/>
            <a:ext cx="1743075" cy="2324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6" name="Picture 17" descr="LASTI_pulli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91788" y="781615"/>
            <a:ext cx="1849437" cy="2397125"/>
          </a:xfrm>
          <a:prstGeom prst="rect">
            <a:avLst/>
          </a:prstGeom>
          <a:noFill/>
        </p:spPr>
      </p:pic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7753925" y="1302315"/>
            <a:ext cx="1092200" cy="639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Helvetica" pitchFamily="116" charset="0"/>
              </a:rPr>
              <a:t>Fibre pulling machine at MIT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7728525" y="5429815"/>
            <a:ext cx="1066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Helvetica" pitchFamily="116" charset="0"/>
              </a:rPr>
              <a:t>Welding test at Glasgow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58050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0440" y="0"/>
            <a:ext cx="7010400" cy="658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Astrophysical searches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041400" y="1274763"/>
            <a:ext cx="5692775" cy="5033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Coalescence of binary compact objects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(neutron stars, black holes, primordial BH)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Core collapse supernovae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Black hole normal mode oscillations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Neutron star rotational instabilities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Gamma ray bursts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Cosmic string cusps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Periodic emission from pulsars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(esp. accretion driven)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Stochastic background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(incoherent sum of many sources 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or very early universe)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Expect the unexpected!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 rot="16200000">
            <a:off x="-378522" y="1826706"/>
            <a:ext cx="20787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latin typeface="+mn-lt"/>
              </a:rPr>
              <a:t>Transient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 rot="16200000">
            <a:off x="-982661" y="4823009"/>
            <a:ext cx="33250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latin typeface="+mn-lt"/>
              </a:rPr>
              <a:t>High duty cycle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361113" y="3167063"/>
            <a:ext cx="245903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CC00CC"/>
                </a:solidFill>
                <a:latin typeface="+mj-lt"/>
              </a:rPr>
              <a:t>Modeled &amp; Unmodeled waveforms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5529263" y="4452938"/>
            <a:ext cx="1001712" cy="771525"/>
          </a:xfrm>
          <a:prstGeom prst="line">
            <a:avLst/>
          </a:prstGeom>
          <a:noFill/>
          <a:ln w="57150">
            <a:solidFill>
              <a:srgbClr val="CC00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529263" y="2894013"/>
            <a:ext cx="1001712" cy="633412"/>
          </a:xfrm>
          <a:prstGeom prst="line">
            <a:avLst/>
          </a:prstGeom>
          <a:noFill/>
          <a:ln w="57150">
            <a:solidFill>
              <a:srgbClr val="CC00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" name="Picture 5" descr="map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4214" y="5288395"/>
            <a:ext cx="2559050" cy="1279525"/>
          </a:xfrm>
          <a:prstGeom prst="rect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052561" y="6267018"/>
            <a:ext cx="1306512" cy="290512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bIns="0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FF00"/>
                </a:solidFill>
              </a:rPr>
              <a:t>WMAP 2003</a:t>
            </a:r>
            <a:endParaRPr lang="en-US" sz="16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9" name="Picture 4" descr="F12-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9344" y="741570"/>
            <a:ext cx="2682257" cy="2244832"/>
          </a:xfrm>
          <a:prstGeom prst="rect">
            <a:avLst/>
          </a:prstGeom>
          <a:noFill/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231651" y="1007818"/>
            <a:ext cx="703455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solidFill>
                  <a:srgbClr val="FFFF00"/>
                </a:solidFill>
                <a:latin typeface="Arial" charset="0"/>
              </a:rPr>
              <a:t>SN 1987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84674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3215282" y="0"/>
            <a:ext cx="238251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2. Advanced LIGO</a:t>
            </a:r>
            <a:endParaRPr lang="en-US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8908" y="3475467"/>
            <a:ext cx="4213298" cy="33756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840" y="3394364"/>
            <a:ext cx="1892359" cy="351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394359" y="832763"/>
            <a:ext cx="56110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Test mass suspension complements seismic isolation</a:t>
            </a:r>
          </a:p>
          <a:p>
            <a:endParaRPr lang="en-US" sz="1600" dirty="0" smtClean="0"/>
          </a:p>
          <a:p>
            <a:r>
              <a:rPr lang="en-US" sz="1600" dirty="0" smtClean="0"/>
              <a:t>All instruments using several pendulums in series for improved isolation, staging of control forces and dynamic range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Combined attenuation of seismic noise</a:t>
            </a:r>
            <a:br>
              <a:rPr lang="en-US" sz="1600" dirty="0" smtClean="0"/>
            </a:br>
            <a:r>
              <a:rPr lang="en-US" sz="1600" dirty="0" smtClean="0"/>
              <a:t>~10 orders of magnitude at 10 Hz</a:t>
            </a:r>
          </a:p>
        </p:txBody>
      </p:sp>
      <p:pic>
        <p:nvPicPr>
          <p:cNvPr id="12" name="Picture 4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6231" y="699077"/>
            <a:ext cx="2982737" cy="23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8672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7638" y="2444750"/>
            <a:ext cx="3354387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IMG_16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325" y="3076575"/>
            <a:ext cx="3617913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31813" y="5876925"/>
            <a:ext cx="3089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/>
              <a:t>BSC-ISI as built for the prototype installed at </a:t>
            </a:r>
            <a:r>
              <a:rPr lang="en-US" sz="1600" dirty="0" smtClean="0"/>
              <a:t>MIT</a:t>
            </a:r>
            <a:endParaRPr lang="en-US" sz="1600" dirty="0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483225" y="5200650"/>
            <a:ext cx="31527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charset="0"/>
              <a:buChar char="•"/>
            </a:pPr>
            <a:r>
              <a:rPr lang="en-US" sz="1600"/>
              <a:t>  Stage 0 in violet</a:t>
            </a:r>
          </a:p>
          <a:p>
            <a:pPr algn="l">
              <a:buFont typeface="Arial" charset="0"/>
              <a:buChar char="•"/>
            </a:pPr>
            <a:r>
              <a:rPr lang="en-US" sz="1600"/>
              <a:t>  Stage 1 in cyan</a:t>
            </a:r>
          </a:p>
          <a:p>
            <a:pPr algn="l">
              <a:buFont typeface="Arial" charset="0"/>
              <a:buChar char="•"/>
            </a:pPr>
            <a:r>
              <a:rPr lang="en-US" sz="1600"/>
              <a:t>  Stage 2 in grey</a:t>
            </a:r>
          </a:p>
          <a:p>
            <a:pPr algn="l">
              <a:buFont typeface="Arial" charset="0"/>
              <a:buChar char="•"/>
            </a:pPr>
            <a:r>
              <a:rPr lang="en-US" sz="1600"/>
              <a:t>  Blades and flexure in  yellow </a:t>
            </a:r>
          </a:p>
          <a:p>
            <a:pPr algn="l">
              <a:buFont typeface="Arial" charset="0"/>
              <a:buChar char="•"/>
            </a:pPr>
            <a:r>
              <a:rPr lang="en-US" sz="1600"/>
              <a:t>  Sensors in Red</a:t>
            </a:r>
          </a:p>
          <a:p>
            <a:pPr algn="l">
              <a:buFont typeface="Arial" charset="0"/>
              <a:buChar char="•"/>
            </a:pPr>
            <a:r>
              <a:rPr lang="en-US" sz="1600"/>
              <a:t>  Actuators in Pink</a:t>
            </a:r>
            <a:endParaRPr lang="en-US" sz="180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68300" y="674688"/>
            <a:ext cx="642302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>
                <a:solidFill>
                  <a:srgbClr val="0000FF"/>
                </a:solidFill>
              </a:rPr>
              <a:t>Both suspended stages and have 6 degrees of freedom: 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   Blades provide the vertical flexibility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   Rods provide the horizontal one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   Suspension frequencies in the 1Hz-7Hz range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   Passive isolation from few Hz to ~ 100Hz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   Active isolation in the 0.1Hz-20Hz range.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   Active control positioning</a:t>
            </a: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1826463" y="0"/>
            <a:ext cx="609173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dirty="0" smtClean="0"/>
              <a:t>BSC Internal Seismic Isolation (BSC-ISI) system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15394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47507" y="3158259"/>
            <a:ext cx="2665412" cy="1008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600" u="sng" dirty="0">
                <a:solidFill>
                  <a:srgbClr val="008000"/>
                </a:solidFill>
              </a:rPr>
              <a:t>Trillium</a:t>
            </a:r>
            <a:r>
              <a:rPr lang="en-US" sz="1600" dirty="0">
                <a:solidFill>
                  <a:srgbClr val="008000"/>
                </a:solidFill>
              </a:rPr>
              <a:t>    Diameter: 9.5 in</a:t>
            </a:r>
          </a:p>
          <a:p>
            <a:pPr algn="r"/>
            <a:r>
              <a:rPr lang="en-US" sz="1600" dirty="0">
                <a:solidFill>
                  <a:srgbClr val="008000"/>
                </a:solidFill>
              </a:rPr>
              <a:t>Height: 8.9 in</a:t>
            </a:r>
          </a:p>
          <a:p>
            <a:pPr algn="r"/>
            <a:r>
              <a:rPr lang="en-US" sz="1600" dirty="0">
                <a:solidFill>
                  <a:srgbClr val="008000"/>
                </a:solidFill>
              </a:rPr>
              <a:t>Weight:  21  lb</a:t>
            </a:r>
          </a:p>
          <a:p>
            <a:pPr algn="r"/>
            <a:r>
              <a:rPr lang="en-US" sz="1200" dirty="0">
                <a:solidFill>
                  <a:srgbClr val="008000"/>
                </a:solidFill>
              </a:rPr>
              <a:t>(No Locker needed)</a:t>
            </a:r>
          </a:p>
        </p:txBody>
      </p:sp>
      <p:pic>
        <p:nvPicPr>
          <p:cNvPr id="9" name="Picture 11" descr="Trilli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845" y="605271"/>
            <a:ext cx="3266286" cy="244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TrilRend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16182" y="4286868"/>
            <a:ext cx="2585315" cy="244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7028" y="535421"/>
            <a:ext cx="2429277" cy="393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T240_090310_noiseASD_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3162" y="4689718"/>
            <a:ext cx="3103420" cy="239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2934827" y="0"/>
            <a:ext cx="298992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dirty="0" smtClean="0"/>
              <a:t>BSC-ISI seismometers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8"/>
          <p:cNvSpPr>
            <a:spLocks noChangeArrowheads="1"/>
          </p:cNvSpPr>
          <p:nvPr/>
        </p:nvSpPr>
        <p:spPr bwMode="auto">
          <a:xfrm>
            <a:off x="2931623" y="0"/>
            <a:ext cx="29498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Sensors and actuators</a:t>
            </a:r>
            <a:endParaRPr lang="en-US" sz="2000" dirty="0"/>
          </a:p>
        </p:txBody>
      </p:sp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2768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 l="30943" t="19447" r="22322" b="18942"/>
          <a:stretch>
            <a:fillRect/>
          </a:stretch>
        </p:blipFill>
        <p:spPr bwMode="auto">
          <a:xfrm>
            <a:off x="6428510" y="604692"/>
            <a:ext cx="2099514" cy="168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actuator_thermal_field_tool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2749" y="2426855"/>
            <a:ext cx="15716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85189" y="4223392"/>
            <a:ext cx="2679555" cy="22657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7683" name="Picture 3" descr="GS-13-Vert-Pod-top-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39836" y="771813"/>
            <a:ext cx="12763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4" name="Picture 4" descr="GS-13-Vert-Pod-botto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78382" y="2908877"/>
            <a:ext cx="10858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5" name="Picture 5" descr="sensors_on_table"/>
          <p:cNvPicPr>
            <a:picLocks noChangeAspect="1" noChangeArrowheads="1"/>
          </p:cNvPicPr>
          <p:nvPr/>
        </p:nvPicPr>
        <p:blipFill>
          <a:blip r:embed="rId11" cstate="print"/>
          <a:srcRect l="4987"/>
          <a:stretch>
            <a:fillRect/>
          </a:stretch>
        </p:blipFill>
        <p:spPr bwMode="auto">
          <a:xfrm>
            <a:off x="304800" y="974437"/>
            <a:ext cx="2448263" cy="172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6" descr="T240_090310_timeseries_Y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863850"/>
            <a:ext cx="27241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7" name="Picture 7" descr="GS13_noise_measurement"/>
          <p:cNvPicPr>
            <a:picLocks noChangeAspect="1" noChangeArrowheads="1"/>
          </p:cNvPicPr>
          <p:nvPr/>
        </p:nvPicPr>
        <p:blipFill>
          <a:blip r:embed="rId13" cstate="print"/>
          <a:srcRect t="3676" b="6128"/>
          <a:stretch>
            <a:fillRect/>
          </a:stretch>
        </p:blipFill>
        <p:spPr bwMode="auto">
          <a:xfrm>
            <a:off x="3071264" y="4904509"/>
            <a:ext cx="2681835" cy="186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7888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41356" y="0"/>
            <a:ext cx="7010400" cy="72454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Du cahier des </a:t>
            </a:r>
            <a:r>
              <a:rPr lang="en-US" sz="2400" b="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charges a la fabrication en </a:t>
            </a:r>
            <a:r>
              <a:rPr lang="en-US" sz="2400" b="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serie</a:t>
            </a:r>
            <a:r>
              <a:rPr lang="en-US" sz="24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249382" y="508510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1- Cahier des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charges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128" y="1094508"/>
            <a:ext cx="1673527" cy="13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IMG_16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7780" y="1161568"/>
            <a:ext cx="1858675" cy="140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549236" y="605490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2- Conception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902037" y="577780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3- </a:t>
            </a:r>
            <a:r>
              <a:rPr lang="en-US" sz="2000" b="0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Prototypage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-401782" y="2669816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4- Test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118" y="3131116"/>
            <a:ext cx="2516535" cy="1634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770910" y="2669817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5- </a:t>
            </a:r>
            <a:r>
              <a:rPr lang="en-US" sz="2000" b="0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Developement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70997" y="3020281"/>
            <a:ext cx="2863649" cy="184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749637" y="2669818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6- Fabrication en </a:t>
            </a:r>
            <a:r>
              <a:rPr lang="en-US" sz="2000" b="0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serie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52081" y="3165999"/>
            <a:ext cx="214610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4941962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7- Assemblage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687783" y="4997381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8- Installation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5860475" y="5052800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9- </a:t>
            </a:r>
            <a:r>
              <a:rPr lang="en-US" sz="2000" b="0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Mise</a:t>
            </a: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en service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78883" name="Picture 15" descr="1_locker_adjustment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1780" y="5349508"/>
            <a:ext cx="2067791" cy="154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884" name="Picture 1" descr="IMG_108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07110" y="5389418"/>
            <a:ext cx="195503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885" name="Object 32"/>
          <p:cNvPicPr>
            <a:picLocks noChangeArrowheads="1"/>
          </p:cNvPicPr>
          <p:nvPr/>
        </p:nvPicPr>
        <p:blipFill>
          <a:blip r:embed="rId13" cstate="print"/>
          <a:srcRect l="-722" t="-1302" r="-204" b="-4774"/>
          <a:stretch>
            <a:fillRect/>
          </a:stretch>
        </p:blipFill>
        <p:spPr bwMode="auto">
          <a:xfrm>
            <a:off x="5652655" y="5458687"/>
            <a:ext cx="3264478" cy="151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9381" y="1212428"/>
            <a:ext cx="2121045" cy="135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8"/>
          <p:cNvSpPr>
            <a:spLocks noChangeArrowheads="1"/>
          </p:cNvSpPr>
          <p:nvPr/>
        </p:nvSpPr>
        <p:spPr bwMode="auto">
          <a:xfrm>
            <a:off x="3490976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1</a:t>
            </a:r>
            <a:endParaRPr lang="en-US" sz="2000" dirty="0"/>
          </a:p>
        </p:txBody>
      </p:sp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26658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/>
          <a:srcRect l="67535" t="19792" r="6944" b="12500"/>
          <a:stretch>
            <a:fillRect/>
          </a:stretch>
        </p:blipFill>
        <p:spPr bwMode="auto">
          <a:xfrm>
            <a:off x="3948546" y="5131158"/>
            <a:ext cx="1753465" cy="15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keelplate_top_inspec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709" y="4925725"/>
            <a:ext cx="2505075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1BSC ISI Clean Assembly 8-9-07 0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67030" y="2751427"/>
            <a:ext cx="2370351" cy="177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BSC ISI Clean Assembly 8-16-07 0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0834" y="3022168"/>
            <a:ext cx="2078038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59" name="Picture 18" descr="double_pusher_pre_load_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019" y="2774372"/>
            <a:ext cx="23050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0" name="Picture 4" descr="Picture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87832" y="595746"/>
            <a:ext cx="1905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1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2613" y="595744"/>
            <a:ext cx="15049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680363" y="457200"/>
            <a:ext cx="2743200" cy="2057400"/>
            <a:chOff x="1219200" y="2133600"/>
            <a:chExt cx="2743200" cy="2057400"/>
          </a:xfrm>
        </p:grpSpPr>
        <p:sp>
          <p:nvSpPr>
            <p:cNvPr id="17" name="Line 5"/>
            <p:cNvSpPr>
              <a:spLocks noChangeShapeType="1"/>
            </p:cNvSpPr>
            <p:nvPr/>
          </p:nvSpPr>
          <p:spPr bwMode="auto">
            <a:xfrm>
              <a:off x="1219200" y="3352800"/>
              <a:ext cx="27432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1219200" y="3962400"/>
              <a:ext cx="1219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438400" y="2819400"/>
              <a:ext cx="1371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8"/>
            <p:cNvSpPr>
              <a:spLocks noChangeShapeType="1"/>
            </p:cNvSpPr>
            <p:nvPr/>
          </p:nvSpPr>
          <p:spPr bwMode="auto">
            <a:xfrm>
              <a:off x="2438400" y="2133600"/>
              <a:ext cx="0" cy="20574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3584575" y="3352800"/>
              <a:ext cx="298450" cy="366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v</a:t>
              </a:r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>
              <a:off x="3657600" y="3429000"/>
              <a:ext cx="1524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1828800" y="2362200"/>
              <a:ext cx="685800" cy="366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FF"/>
                  </a:solidFill>
                </a:rPr>
                <a:t>F</a:t>
              </a:r>
              <a:r>
                <a:rPr lang="en-US" baseline="-25000">
                  <a:solidFill>
                    <a:srgbClr val="0000FF"/>
                  </a:solidFill>
                </a:rPr>
                <a:t>c</a:t>
              </a:r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>
              <a:off x="2133600" y="2438400"/>
              <a:ext cx="1524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26662" name="Picture 4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28458" y="4874491"/>
            <a:ext cx="2228850" cy="188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8"/>
          <p:cNvSpPr>
            <a:spLocks noChangeArrowheads="1"/>
          </p:cNvSpPr>
          <p:nvPr/>
        </p:nvSpPr>
        <p:spPr bwMode="auto">
          <a:xfrm>
            <a:off x="3490972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2</a:t>
            </a:r>
            <a:endParaRPr lang="en-US" sz="2000" dirty="0"/>
          </a:p>
        </p:txBody>
      </p:sp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1232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80975" y="654050"/>
            <a:ext cx="2595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Control Strategy</a:t>
            </a:r>
          </a:p>
        </p:txBody>
      </p:sp>
      <p:pic>
        <p:nvPicPr>
          <p:cNvPr id="15" name="Object 32"/>
          <p:cNvPicPr>
            <a:picLocks noChangeArrowheads="1"/>
          </p:cNvPicPr>
          <p:nvPr/>
        </p:nvPicPr>
        <p:blipFill>
          <a:blip r:embed="rId6" cstate="print"/>
          <a:srcRect l="-722" t="-1302" r="-204" b="-4774"/>
          <a:stretch>
            <a:fillRect/>
          </a:stretch>
        </p:blipFill>
        <p:spPr bwMode="auto">
          <a:xfrm>
            <a:off x="762000" y="1316182"/>
            <a:ext cx="7384473" cy="545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89794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59978" y="5089235"/>
            <a:ext cx="625475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ADC</a:t>
            </a: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3233303" y="4590760"/>
            <a:ext cx="590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817253" y="4944773"/>
            <a:ext cx="14541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CC00CC"/>
                </a:solidFill>
              </a:rPr>
              <a:t>Local Coordinate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771216" y="4227223"/>
            <a:ext cx="1460500" cy="711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Position Sensors</a:t>
            </a:r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>
            <a:off x="6668653" y="4605048"/>
            <a:ext cx="460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43"/>
          <p:cNvSpPr>
            <a:spLocks noChangeShapeType="1"/>
          </p:cNvSpPr>
          <p:nvPr/>
        </p:nvSpPr>
        <p:spPr bwMode="auto">
          <a:xfrm flipV="1">
            <a:off x="1071128" y="4590760"/>
            <a:ext cx="0" cy="492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44"/>
          <p:cNvSpPr>
            <a:spLocks noChangeShapeType="1"/>
          </p:cNvSpPr>
          <p:nvPr/>
        </p:nvSpPr>
        <p:spPr bwMode="auto">
          <a:xfrm>
            <a:off x="1080653" y="4590760"/>
            <a:ext cx="676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1328738" y="657081"/>
            <a:ext cx="62468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</a:pPr>
            <a:r>
              <a:rPr lang="en-US" sz="2400" dirty="0">
                <a:solidFill>
                  <a:srgbClr val="CC00CC"/>
                </a:solidFill>
              </a:rPr>
              <a:t>1</a:t>
            </a:r>
            <a:r>
              <a:rPr lang="en-US" sz="2400" baseline="30000" dirty="0">
                <a:solidFill>
                  <a:srgbClr val="CC00CC"/>
                </a:solidFill>
              </a:rPr>
              <a:t>st</a:t>
            </a:r>
            <a:r>
              <a:rPr lang="en-US" sz="2400" dirty="0">
                <a:solidFill>
                  <a:srgbClr val="CC00CC"/>
                </a:solidFill>
              </a:rPr>
              <a:t> Step:  Local to General coordinates</a:t>
            </a:r>
          </a:p>
        </p:txBody>
      </p:sp>
      <p:sp>
        <p:nvSpPr>
          <p:cNvPr id="16" name="Rectangle 53"/>
          <p:cNvSpPr>
            <a:spLocks noChangeArrowheads="1"/>
          </p:cNvSpPr>
          <p:nvPr/>
        </p:nvSpPr>
        <p:spPr bwMode="auto">
          <a:xfrm>
            <a:off x="3679391" y="4133560"/>
            <a:ext cx="1174750" cy="2239963"/>
          </a:xfrm>
          <a:prstGeom prst="rect">
            <a:avLst/>
          </a:prstGeom>
          <a:noFill/>
          <a:ln w="19050" algn="ctr">
            <a:solidFill>
              <a:srgbClr val="CC00CC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7" name="Oval 62"/>
          <p:cNvSpPr>
            <a:spLocks noChangeArrowheads="1"/>
          </p:cNvSpPr>
          <p:nvPr/>
        </p:nvSpPr>
        <p:spPr bwMode="auto">
          <a:xfrm rot="5646194">
            <a:off x="1208447" y="1205416"/>
            <a:ext cx="2687638" cy="2600325"/>
          </a:xfrm>
          <a:prstGeom prst="ellipse">
            <a:avLst/>
          </a:prstGeom>
          <a:solidFill>
            <a:schemeClr val="accent1"/>
          </a:solidFill>
          <a:ln w="9525" algn="ctr">
            <a:round/>
            <a:headEnd/>
            <a:tailEnd/>
          </a:ln>
          <a:effectLst/>
          <a:scene3d>
            <a:camera prst="legacyPerspectiveFront">
              <a:rot lat="18000000" lon="20699999" rev="0"/>
            </a:camera>
            <a:lightRig rig="legacyFlat2" dir="t"/>
          </a:scene3d>
          <a:sp3d extrusionH="303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" name="Line 63"/>
          <p:cNvSpPr>
            <a:spLocks noChangeShapeType="1"/>
          </p:cNvSpPr>
          <p:nvPr/>
        </p:nvSpPr>
        <p:spPr bwMode="auto">
          <a:xfrm flipV="1">
            <a:off x="1242578" y="1871373"/>
            <a:ext cx="0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64"/>
          <p:cNvSpPr>
            <a:spLocks noChangeShapeType="1"/>
          </p:cNvSpPr>
          <p:nvPr/>
        </p:nvSpPr>
        <p:spPr bwMode="auto">
          <a:xfrm flipV="1">
            <a:off x="2880878" y="3276310"/>
            <a:ext cx="466725" cy="38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66"/>
          <p:cNvSpPr>
            <a:spLocks noChangeShapeType="1"/>
          </p:cNvSpPr>
          <p:nvPr/>
        </p:nvSpPr>
        <p:spPr bwMode="auto">
          <a:xfrm>
            <a:off x="1261628" y="2323810"/>
            <a:ext cx="1257300" cy="27622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67"/>
          <p:cNvSpPr>
            <a:spLocks noChangeShapeType="1"/>
          </p:cNvSpPr>
          <p:nvPr/>
        </p:nvSpPr>
        <p:spPr bwMode="auto">
          <a:xfrm flipH="1" flipV="1">
            <a:off x="2509403" y="2585748"/>
            <a:ext cx="361950" cy="693737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68"/>
          <p:cNvSpPr>
            <a:spLocks noChangeShapeType="1"/>
          </p:cNvSpPr>
          <p:nvPr/>
        </p:nvSpPr>
        <p:spPr bwMode="auto">
          <a:xfrm flipV="1">
            <a:off x="2518928" y="2028535"/>
            <a:ext cx="485775" cy="541338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69"/>
          <p:cNvSpPr>
            <a:spLocks noChangeShapeType="1"/>
          </p:cNvSpPr>
          <p:nvPr/>
        </p:nvSpPr>
        <p:spPr bwMode="auto">
          <a:xfrm flipV="1">
            <a:off x="2995178" y="1615785"/>
            <a:ext cx="0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70"/>
          <p:cNvSpPr>
            <a:spLocks noChangeShapeType="1"/>
          </p:cNvSpPr>
          <p:nvPr/>
        </p:nvSpPr>
        <p:spPr bwMode="auto">
          <a:xfrm flipV="1">
            <a:off x="2880878" y="2874673"/>
            <a:ext cx="0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71"/>
          <p:cNvSpPr>
            <a:spLocks noChangeShapeType="1"/>
          </p:cNvSpPr>
          <p:nvPr/>
        </p:nvSpPr>
        <p:spPr bwMode="auto">
          <a:xfrm flipH="1" flipV="1">
            <a:off x="2633228" y="1899948"/>
            <a:ext cx="342900" cy="139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72"/>
          <p:cNvSpPr>
            <a:spLocks noChangeShapeType="1"/>
          </p:cNvSpPr>
          <p:nvPr/>
        </p:nvSpPr>
        <p:spPr bwMode="auto">
          <a:xfrm>
            <a:off x="1242578" y="2298410"/>
            <a:ext cx="114300" cy="355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Text Box 73"/>
          <p:cNvSpPr txBox="1">
            <a:spLocks noChangeArrowheads="1"/>
          </p:cNvSpPr>
          <p:nvPr/>
        </p:nvSpPr>
        <p:spPr bwMode="auto">
          <a:xfrm>
            <a:off x="956828" y="2590510"/>
            <a:ext cx="828675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H1</a:t>
            </a:r>
          </a:p>
        </p:txBody>
      </p:sp>
      <p:sp>
        <p:nvSpPr>
          <p:cNvPr id="29" name="Text Box 74"/>
          <p:cNvSpPr txBox="1">
            <a:spLocks noChangeArrowheads="1"/>
          </p:cNvSpPr>
          <p:nvPr/>
        </p:nvSpPr>
        <p:spPr bwMode="auto">
          <a:xfrm>
            <a:off x="3071378" y="3247735"/>
            <a:ext cx="828675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H2</a:t>
            </a:r>
          </a:p>
        </p:txBody>
      </p:sp>
      <p:sp>
        <p:nvSpPr>
          <p:cNvPr id="30" name="Text Box 75"/>
          <p:cNvSpPr txBox="1">
            <a:spLocks noChangeArrowheads="1"/>
          </p:cNvSpPr>
          <p:nvPr/>
        </p:nvSpPr>
        <p:spPr bwMode="auto">
          <a:xfrm>
            <a:off x="2176028" y="1625310"/>
            <a:ext cx="511175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H3</a:t>
            </a:r>
          </a:p>
        </p:txBody>
      </p:sp>
      <p:sp>
        <p:nvSpPr>
          <p:cNvPr id="31" name="Text Box 76"/>
          <p:cNvSpPr txBox="1">
            <a:spLocks noChangeArrowheads="1"/>
          </p:cNvSpPr>
          <p:nvPr/>
        </p:nvSpPr>
        <p:spPr bwMode="auto">
          <a:xfrm>
            <a:off x="947303" y="1596735"/>
            <a:ext cx="828675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V1</a:t>
            </a:r>
          </a:p>
        </p:txBody>
      </p:sp>
      <p:sp>
        <p:nvSpPr>
          <p:cNvPr id="32" name="Text Box 77"/>
          <p:cNvSpPr txBox="1">
            <a:spLocks noChangeArrowheads="1"/>
          </p:cNvSpPr>
          <p:nvPr/>
        </p:nvSpPr>
        <p:spPr bwMode="auto">
          <a:xfrm>
            <a:off x="2604653" y="2600035"/>
            <a:ext cx="828675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V2</a:t>
            </a:r>
          </a:p>
        </p:txBody>
      </p:sp>
      <p:sp>
        <p:nvSpPr>
          <p:cNvPr id="33" name="Text Box 78"/>
          <p:cNvSpPr txBox="1">
            <a:spLocks noChangeArrowheads="1"/>
          </p:cNvSpPr>
          <p:nvPr/>
        </p:nvSpPr>
        <p:spPr bwMode="auto">
          <a:xfrm>
            <a:off x="2598303" y="1293523"/>
            <a:ext cx="828675" cy="334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V3</a:t>
            </a:r>
          </a:p>
        </p:txBody>
      </p:sp>
      <p:sp>
        <p:nvSpPr>
          <p:cNvPr id="34" name="Oval 79"/>
          <p:cNvSpPr>
            <a:spLocks noChangeArrowheads="1"/>
          </p:cNvSpPr>
          <p:nvPr/>
        </p:nvSpPr>
        <p:spPr bwMode="auto">
          <a:xfrm rot="5646194">
            <a:off x="5844741" y="1218910"/>
            <a:ext cx="2686050" cy="2600325"/>
          </a:xfrm>
          <a:prstGeom prst="ellipse">
            <a:avLst/>
          </a:prstGeom>
          <a:solidFill>
            <a:schemeClr val="accent1"/>
          </a:solidFill>
          <a:ln w="9525" algn="ctr">
            <a:round/>
            <a:headEnd/>
            <a:tailEnd/>
          </a:ln>
          <a:effectLst/>
          <a:scene3d>
            <a:camera prst="legacyPerspectiveFront">
              <a:rot lat="18000000" lon="20699999" rev="0"/>
            </a:camera>
            <a:lightRig rig="legacyFlat2" dir="t"/>
          </a:scene3d>
          <a:sp3d extrusionH="303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5" name="Line 81"/>
          <p:cNvSpPr>
            <a:spLocks noChangeShapeType="1"/>
          </p:cNvSpPr>
          <p:nvPr/>
        </p:nvSpPr>
        <p:spPr bwMode="auto">
          <a:xfrm flipV="1">
            <a:off x="7132203" y="2590510"/>
            <a:ext cx="466725" cy="381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82"/>
          <p:cNvSpPr>
            <a:spLocks noChangeShapeType="1"/>
          </p:cNvSpPr>
          <p:nvPr/>
        </p:nvSpPr>
        <p:spPr bwMode="auto">
          <a:xfrm>
            <a:off x="5909828" y="2363498"/>
            <a:ext cx="1257300" cy="274637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Line 83"/>
          <p:cNvSpPr>
            <a:spLocks noChangeShapeType="1"/>
          </p:cNvSpPr>
          <p:nvPr/>
        </p:nvSpPr>
        <p:spPr bwMode="auto">
          <a:xfrm flipH="1" flipV="1">
            <a:off x="7157603" y="2623848"/>
            <a:ext cx="361950" cy="693737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84"/>
          <p:cNvSpPr>
            <a:spLocks noChangeShapeType="1"/>
          </p:cNvSpPr>
          <p:nvPr/>
        </p:nvSpPr>
        <p:spPr bwMode="auto">
          <a:xfrm flipV="1">
            <a:off x="7167128" y="2068223"/>
            <a:ext cx="485775" cy="541337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86"/>
          <p:cNvSpPr>
            <a:spLocks noChangeShapeType="1"/>
          </p:cNvSpPr>
          <p:nvPr/>
        </p:nvSpPr>
        <p:spPr bwMode="auto">
          <a:xfrm flipV="1">
            <a:off x="7148078" y="2177760"/>
            <a:ext cx="0" cy="431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88"/>
          <p:cNvSpPr>
            <a:spLocks noChangeShapeType="1"/>
          </p:cNvSpPr>
          <p:nvPr/>
        </p:nvSpPr>
        <p:spPr bwMode="auto">
          <a:xfrm flipH="1">
            <a:off x="7046478" y="2631785"/>
            <a:ext cx="95250" cy="2873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Text Box 91"/>
          <p:cNvSpPr txBox="1">
            <a:spLocks noChangeArrowheads="1"/>
          </p:cNvSpPr>
          <p:nvPr/>
        </p:nvSpPr>
        <p:spPr bwMode="auto">
          <a:xfrm>
            <a:off x="6370203" y="1944398"/>
            <a:ext cx="8286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</a:rPr>
              <a:t>Z , RZ</a:t>
            </a:r>
          </a:p>
        </p:txBody>
      </p:sp>
      <p:sp>
        <p:nvSpPr>
          <p:cNvPr id="42" name="Text Box 93"/>
          <p:cNvSpPr txBox="1">
            <a:spLocks noChangeArrowheads="1"/>
          </p:cNvSpPr>
          <p:nvPr/>
        </p:nvSpPr>
        <p:spPr bwMode="auto">
          <a:xfrm>
            <a:off x="6322578" y="2761960"/>
            <a:ext cx="828675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</a:rPr>
              <a:t>X, Rx</a:t>
            </a:r>
          </a:p>
        </p:txBody>
      </p:sp>
      <p:sp>
        <p:nvSpPr>
          <p:cNvPr id="43" name="Text Box 95"/>
          <p:cNvSpPr txBox="1">
            <a:spLocks noChangeArrowheads="1"/>
          </p:cNvSpPr>
          <p:nvPr/>
        </p:nvSpPr>
        <p:spPr bwMode="auto">
          <a:xfrm>
            <a:off x="7500503" y="2471448"/>
            <a:ext cx="828675" cy="334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</a:rPr>
              <a:t>Y, Ry</a:t>
            </a:r>
          </a:p>
        </p:txBody>
      </p:sp>
      <p:sp>
        <p:nvSpPr>
          <p:cNvPr id="44" name="Text Box 98"/>
          <p:cNvSpPr txBox="1">
            <a:spLocks noChangeArrowheads="1"/>
          </p:cNvSpPr>
          <p:nvPr/>
        </p:nvSpPr>
        <p:spPr bwMode="auto">
          <a:xfrm>
            <a:off x="7341753" y="4830473"/>
            <a:ext cx="11176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To filtering</a:t>
            </a:r>
          </a:p>
        </p:txBody>
      </p: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1783916" y="5554373"/>
            <a:ext cx="1422400" cy="711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Seis-mometer</a:t>
            </a:r>
          </a:p>
        </p:txBody>
      </p:sp>
      <p:sp>
        <p:nvSpPr>
          <p:cNvPr id="46" name="Line 100"/>
          <p:cNvSpPr>
            <a:spLocks noChangeShapeType="1"/>
          </p:cNvSpPr>
          <p:nvPr/>
        </p:nvSpPr>
        <p:spPr bwMode="auto">
          <a:xfrm flipV="1">
            <a:off x="1071128" y="5417848"/>
            <a:ext cx="0" cy="492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Line 101"/>
          <p:cNvSpPr>
            <a:spLocks noChangeShapeType="1"/>
          </p:cNvSpPr>
          <p:nvPr/>
        </p:nvSpPr>
        <p:spPr bwMode="auto">
          <a:xfrm>
            <a:off x="1080653" y="5902035"/>
            <a:ext cx="676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Text Box 102"/>
          <p:cNvSpPr txBox="1">
            <a:spLocks noChangeArrowheads="1"/>
          </p:cNvSpPr>
          <p:nvPr/>
        </p:nvSpPr>
        <p:spPr bwMode="auto">
          <a:xfrm>
            <a:off x="5212916" y="4214523"/>
            <a:ext cx="1460500" cy="711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Position Sensors</a:t>
            </a:r>
          </a:p>
        </p:txBody>
      </p:sp>
      <p:sp>
        <p:nvSpPr>
          <p:cNvPr id="49" name="Line 103"/>
          <p:cNvSpPr>
            <a:spLocks noChangeShapeType="1"/>
          </p:cNvSpPr>
          <p:nvPr/>
        </p:nvSpPr>
        <p:spPr bwMode="auto">
          <a:xfrm>
            <a:off x="3220603" y="5929023"/>
            <a:ext cx="590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Text Box 106"/>
          <p:cNvSpPr txBox="1">
            <a:spLocks noChangeArrowheads="1"/>
          </p:cNvSpPr>
          <p:nvPr/>
        </p:nvSpPr>
        <p:spPr bwMode="auto">
          <a:xfrm>
            <a:off x="5200216" y="5541673"/>
            <a:ext cx="1422400" cy="711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Seis-mometer</a:t>
            </a:r>
          </a:p>
        </p:txBody>
      </p:sp>
      <p:sp>
        <p:nvSpPr>
          <p:cNvPr id="51" name="Line 107"/>
          <p:cNvSpPr>
            <a:spLocks noChangeShapeType="1"/>
          </p:cNvSpPr>
          <p:nvPr/>
        </p:nvSpPr>
        <p:spPr bwMode="auto">
          <a:xfrm>
            <a:off x="6617853" y="5902035"/>
            <a:ext cx="523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" name="Text Box 108"/>
          <p:cNvSpPr txBox="1">
            <a:spLocks noChangeArrowheads="1"/>
          </p:cNvSpPr>
          <p:nvPr/>
        </p:nvSpPr>
        <p:spPr bwMode="auto">
          <a:xfrm>
            <a:off x="5208153" y="4932073"/>
            <a:ext cx="14541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CC00CC"/>
                </a:solidFill>
              </a:rPr>
              <a:t>General Coordinate</a:t>
            </a:r>
          </a:p>
        </p:txBody>
      </p:sp>
      <p:sp>
        <p:nvSpPr>
          <p:cNvPr id="53" name="Line 109"/>
          <p:cNvSpPr>
            <a:spLocks noChangeShapeType="1"/>
          </p:cNvSpPr>
          <p:nvPr/>
        </p:nvSpPr>
        <p:spPr bwMode="auto">
          <a:xfrm>
            <a:off x="4617603" y="4590760"/>
            <a:ext cx="590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" name="Line 110"/>
          <p:cNvSpPr>
            <a:spLocks noChangeShapeType="1"/>
          </p:cNvSpPr>
          <p:nvPr/>
        </p:nvSpPr>
        <p:spPr bwMode="auto">
          <a:xfrm>
            <a:off x="4617603" y="5929023"/>
            <a:ext cx="590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" name="Line 112"/>
          <p:cNvSpPr>
            <a:spLocks noChangeShapeType="1"/>
          </p:cNvSpPr>
          <p:nvPr/>
        </p:nvSpPr>
        <p:spPr bwMode="auto">
          <a:xfrm flipV="1">
            <a:off x="5878078" y="1896773"/>
            <a:ext cx="0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Line 113"/>
          <p:cNvSpPr>
            <a:spLocks noChangeShapeType="1"/>
          </p:cNvSpPr>
          <p:nvPr/>
        </p:nvSpPr>
        <p:spPr bwMode="auto">
          <a:xfrm flipV="1">
            <a:off x="7516378" y="3289010"/>
            <a:ext cx="466725" cy="39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Line 114"/>
          <p:cNvSpPr>
            <a:spLocks noChangeShapeType="1"/>
          </p:cNvSpPr>
          <p:nvPr/>
        </p:nvSpPr>
        <p:spPr bwMode="auto">
          <a:xfrm flipV="1">
            <a:off x="7630678" y="1641185"/>
            <a:ext cx="0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115"/>
          <p:cNvSpPr>
            <a:spLocks noChangeShapeType="1"/>
          </p:cNvSpPr>
          <p:nvPr/>
        </p:nvSpPr>
        <p:spPr bwMode="auto">
          <a:xfrm flipV="1">
            <a:off x="7516378" y="290324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Line 116"/>
          <p:cNvSpPr>
            <a:spLocks noChangeShapeType="1"/>
          </p:cNvSpPr>
          <p:nvPr/>
        </p:nvSpPr>
        <p:spPr bwMode="auto">
          <a:xfrm flipH="1" flipV="1">
            <a:off x="7268728" y="1928523"/>
            <a:ext cx="342900" cy="136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Line 117"/>
          <p:cNvSpPr>
            <a:spLocks noChangeShapeType="1"/>
          </p:cNvSpPr>
          <p:nvPr/>
        </p:nvSpPr>
        <p:spPr bwMode="auto">
          <a:xfrm>
            <a:off x="5878078" y="2323810"/>
            <a:ext cx="114300" cy="355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Text Box 119"/>
          <p:cNvSpPr txBox="1">
            <a:spLocks noChangeArrowheads="1"/>
          </p:cNvSpPr>
          <p:nvPr/>
        </p:nvSpPr>
        <p:spPr bwMode="auto">
          <a:xfrm>
            <a:off x="3814328" y="5754398"/>
            <a:ext cx="908050" cy="3127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L. To G.</a:t>
            </a:r>
          </a:p>
        </p:txBody>
      </p:sp>
      <p:sp>
        <p:nvSpPr>
          <p:cNvPr id="62" name="Text Box 120"/>
          <p:cNvSpPr txBox="1">
            <a:spLocks noChangeArrowheads="1"/>
          </p:cNvSpPr>
          <p:nvPr/>
        </p:nvSpPr>
        <p:spPr bwMode="auto">
          <a:xfrm>
            <a:off x="3827028" y="4427248"/>
            <a:ext cx="908050" cy="3127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L. To G.</a:t>
            </a:r>
          </a:p>
        </p:txBody>
      </p:sp>
      <p:sp>
        <p:nvSpPr>
          <p:cNvPr id="63" name="Text Box 121"/>
          <p:cNvSpPr txBox="1">
            <a:spLocks noChangeArrowheads="1"/>
          </p:cNvSpPr>
          <p:nvPr/>
        </p:nvSpPr>
        <p:spPr bwMode="auto">
          <a:xfrm>
            <a:off x="394853" y="3225510"/>
            <a:ext cx="14541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Local Coordinate</a:t>
            </a:r>
          </a:p>
        </p:txBody>
      </p:sp>
      <p:sp>
        <p:nvSpPr>
          <p:cNvPr id="64" name="Text Box 122"/>
          <p:cNvSpPr txBox="1">
            <a:spLocks noChangeArrowheads="1"/>
          </p:cNvSpPr>
          <p:nvPr/>
        </p:nvSpPr>
        <p:spPr bwMode="auto">
          <a:xfrm>
            <a:off x="5055753" y="3162010"/>
            <a:ext cx="14541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General Coordinate</a:t>
            </a:r>
          </a:p>
        </p:txBody>
      </p:sp>
      <p:sp>
        <p:nvSpPr>
          <p:cNvPr id="65" name="Rectangle 28"/>
          <p:cNvSpPr>
            <a:spLocks noChangeArrowheads="1"/>
          </p:cNvSpPr>
          <p:nvPr/>
        </p:nvSpPr>
        <p:spPr bwMode="auto">
          <a:xfrm>
            <a:off x="3490972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2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90818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252557" y="2112385"/>
            <a:ext cx="2673350" cy="334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General Coordinate</a:t>
            </a: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5138882" y="1764722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62"/>
          <p:cNvSpPr txBox="1">
            <a:spLocks noChangeArrowheads="1"/>
          </p:cNvSpPr>
          <p:nvPr/>
        </p:nvSpPr>
        <p:spPr bwMode="auto">
          <a:xfrm>
            <a:off x="3810145" y="1417060"/>
            <a:ext cx="1317625" cy="86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C00CC"/>
                </a:solidFill>
              </a:rPr>
              <a:t>Damping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CC00CC"/>
                </a:solidFill>
              </a:rPr>
              <a:t>Filters</a:t>
            </a:r>
          </a:p>
        </p:txBody>
      </p:sp>
      <p:sp>
        <p:nvSpPr>
          <p:cNvPr id="11" name="Line 63"/>
          <p:cNvSpPr>
            <a:spLocks noChangeShapeType="1"/>
          </p:cNvSpPr>
          <p:nvPr/>
        </p:nvSpPr>
        <p:spPr bwMode="auto">
          <a:xfrm>
            <a:off x="5494482" y="1840922"/>
            <a:ext cx="695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Text Box 65"/>
          <p:cNvSpPr txBox="1">
            <a:spLocks noChangeArrowheads="1"/>
          </p:cNvSpPr>
          <p:nvPr/>
        </p:nvSpPr>
        <p:spPr bwMode="auto">
          <a:xfrm>
            <a:off x="7618557" y="1680585"/>
            <a:ext cx="625475" cy="3127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DAC</a:t>
            </a:r>
          </a:p>
        </p:txBody>
      </p:sp>
      <p:sp>
        <p:nvSpPr>
          <p:cNvPr id="13" name="Text Box 66"/>
          <p:cNvSpPr txBox="1">
            <a:spLocks noChangeArrowheads="1"/>
          </p:cNvSpPr>
          <p:nvPr/>
        </p:nvSpPr>
        <p:spPr bwMode="auto">
          <a:xfrm>
            <a:off x="1828079" y="756660"/>
            <a:ext cx="49577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</a:pPr>
            <a:r>
              <a:rPr lang="en-US" sz="2400" dirty="0">
                <a:solidFill>
                  <a:srgbClr val="CC00CC"/>
                </a:solidFill>
              </a:rPr>
              <a:t>2nd Step: Damping loops</a:t>
            </a:r>
          </a:p>
        </p:txBody>
      </p:sp>
      <p:sp>
        <p:nvSpPr>
          <p:cNvPr id="14" name="Text Box 67"/>
          <p:cNvSpPr txBox="1">
            <a:spLocks noChangeArrowheads="1"/>
          </p:cNvSpPr>
          <p:nvPr/>
        </p:nvSpPr>
        <p:spPr bwMode="auto">
          <a:xfrm>
            <a:off x="381145" y="1634547"/>
            <a:ext cx="2489200" cy="4048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Seismometer</a:t>
            </a:r>
          </a:p>
        </p:txBody>
      </p:sp>
      <p:sp>
        <p:nvSpPr>
          <p:cNvPr id="15" name="Line 68"/>
          <p:cNvSpPr>
            <a:spLocks noChangeShapeType="1"/>
          </p:cNvSpPr>
          <p:nvPr/>
        </p:nvSpPr>
        <p:spPr bwMode="auto">
          <a:xfrm>
            <a:off x="5138882" y="1917122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69"/>
          <p:cNvSpPr>
            <a:spLocks noChangeShapeType="1"/>
          </p:cNvSpPr>
          <p:nvPr/>
        </p:nvSpPr>
        <p:spPr bwMode="auto">
          <a:xfrm>
            <a:off x="5138882" y="1464685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70"/>
          <p:cNvSpPr>
            <a:spLocks noChangeShapeType="1"/>
          </p:cNvSpPr>
          <p:nvPr/>
        </p:nvSpPr>
        <p:spPr bwMode="auto">
          <a:xfrm>
            <a:off x="5138882" y="1613910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71"/>
          <p:cNvSpPr>
            <a:spLocks noChangeShapeType="1"/>
          </p:cNvSpPr>
          <p:nvPr/>
        </p:nvSpPr>
        <p:spPr bwMode="auto">
          <a:xfrm>
            <a:off x="5138882" y="2067935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72"/>
          <p:cNvSpPr>
            <a:spLocks noChangeShapeType="1"/>
          </p:cNvSpPr>
          <p:nvPr/>
        </p:nvSpPr>
        <p:spPr bwMode="auto">
          <a:xfrm>
            <a:off x="5138882" y="2225097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74"/>
          <p:cNvSpPr>
            <a:spLocks noChangeShapeType="1"/>
          </p:cNvSpPr>
          <p:nvPr/>
        </p:nvSpPr>
        <p:spPr bwMode="auto">
          <a:xfrm>
            <a:off x="3441845" y="1458335"/>
            <a:ext cx="0" cy="768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ext Box 77"/>
          <p:cNvSpPr txBox="1">
            <a:spLocks noChangeArrowheads="1"/>
          </p:cNvSpPr>
          <p:nvPr/>
        </p:nvSpPr>
        <p:spPr bwMode="auto">
          <a:xfrm>
            <a:off x="3427557" y="2325110"/>
            <a:ext cx="20732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X , Y , Z, Rx, Ry, Rz</a:t>
            </a:r>
          </a:p>
        </p:txBody>
      </p:sp>
      <p:sp>
        <p:nvSpPr>
          <p:cNvPr id="23" name="Line 80"/>
          <p:cNvSpPr>
            <a:spLocks noChangeShapeType="1"/>
          </p:cNvSpPr>
          <p:nvPr/>
        </p:nvSpPr>
        <p:spPr bwMode="auto">
          <a:xfrm>
            <a:off x="3449782" y="1764722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81"/>
          <p:cNvSpPr>
            <a:spLocks noChangeShapeType="1"/>
          </p:cNvSpPr>
          <p:nvPr/>
        </p:nvSpPr>
        <p:spPr bwMode="auto">
          <a:xfrm>
            <a:off x="3449782" y="1917122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82"/>
          <p:cNvSpPr>
            <a:spLocks noChangeShapeType="1"/>
          </p:cNvSpPr>
          <p:nvPr/>
        </p:nvSpPr>
        <p:spPr bwMode="auto">
          <a:xfrm>
            <a:off x="3449782" y="1464685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83"/>
          <p:cNvSpPr>
            <a:spLocks noChangeShapeType="1"/>
          </p:cNvSpPr>
          <p:nvPr/>
        </p:nvSpPr>
        <p:spPr bwMode="auto">
          <a:xfrm>
            <a:off x="3449782" y="1613910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84"/>
          <p:cNvSpPr>
            <a:spLocks noChangeShapeType="1"/>
          </p:cNvSpPr>
          <p:nvPr/>
        </p:nvSpPr>
        <p:spPr bwMode="auto">
          <a:xfrm>
            <a:off x="3449782" y="2067935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85"/>
          <p:cNvSpPr>
            <a:spLocks noChangeShapeType="1"/>
          </p:cNvSpPr>
          <p:nvPr/>
        </p:nvSpPr>
        <p:spPr bwMode="auto">
          <a:xfrm>
            <a:off x="3449782" y="2225097"/>
            <a:ext cx="352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86"/>
          <p:cNvSpPr>
            <a:spLocks noChangeShapeType="1"/>
          </p:cNvSpPr>
          <p:nvPr/>
        </p:nvSpPr>
        <p:spPr bwMode="auto">
          <a:xfrm>
            <a:off x="5486545" y="1458335"/>
            <a:ext cx="0" cy="768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87"/>
          <p:cNvSpPr>
            <a:spLocks noChangeShapeType="1"/>
          </p:cNvSpPr>
          <p:nvPr/>
        </p:nvSpPr>
        <p:spPr bwMode="auto">
          <a:xfrm>
            <a:off x="2865582" y="1840922"/>
            <a:ext cx="56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89"/>
          <p:cNvSpPr>
            <a:spLocks noChangeShapeType="1"/>
          </p:cNvSpPr>
          <p:nvPr/>
        </p:nvSpPr>
        <p:spPr bwMode="auto">
          <a:xfrm>
            <a:off x="7081982" y="1840922"/>
            <a:ext cx="53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Text Box 97"/>
          <p:cNvSpPr txBox="1">
            <a:spLocks noChangeArrowheads="1"/>
          </p:cNvSpPr>
          <p:nvPr/>
        </p:nvSpPr>
        <p:spPr bwMode="auto">
          <a:xfrm>
            <a:off x="6196157" y="1678997"/>
            <a:ext cx="908050" cy="3127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G. To L.</a:t>
            </a:r>
          </a:p>
        </p:txBody>
      </p:sp>
      <p:pic>
        <p:nvPicPr>
          <p:cNvPr id="33" name="Picture 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6270" y="2829935"/>
            <a:ext cx="5802312" cy="386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3490972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2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88770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14313" y="2049463"/>
            <a:ext cx="1079500" cy="406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PS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33363" y="3563938"/>
            <a:ext cx="1041400" cy="4048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Seism.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585913" y="3387725"/>
            <a:ext cx="803275" cy="711200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High Pass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585913" y="1890713"/>
            <a:ext cx="812800" cy="7112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Low Pass</a:t>
            </a: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293813" y="2257425"/>
            <a:ext cx="290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>
            <a:off x="1274763" y="3763963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2397125" y="377348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1329893" y="904586"/>
            <a:ext cx="60436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</a:pPr>
            <a:r>
              <a:rPr lang="en-US" sz="2400" dirty="0" smtClean="0">
                <a:solidFill>
                  <a:srgbClr val="CC00CC"/>
                </a:solidFill>
              </a:rPr>
              <a:t>3</a:t>
            </a:r>
            <a:r>
              <a:rPr lang="en-US" sz="2400" baseline="30000" dirty="0" smtClean="0">
                <a:solidFill>
                  <a:srgbClr val="CC00CC"/>
                </a:solidFill>
              </a:rPr>
              <a:t>rd</a:t>
            </a:r>
            <a:r>
              <a:rPr lang="en-US" sz="2400" dirty="0" smtClean="0">
                <a:solidFill>
                  <a:srgbClr val="CC00CC"/>
                </a:solidFill>
              </a:rPr>
              <a:t> step: Sensor Blend</a:t>
            </a:r>
            <a:endParaRPr lang="en-US" sz="2400" dirty="0">
              <a:solidFill>
                <a:srgbClr val="CC00CC"/>
              </a:solidFill>
            </a:endParaRPr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2413000" y="223996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6" cstate="print"/>
          <a:srcRect l="4774" r="8435"/>
          <a:stretch>
            <a:fillRect/>
          </a:stretch>
        </p:blipFill>
        <p:spPr bwMode="auto">
          <a:xfrm>
            <a:off x="3135313" y="2254250"/>
            <a:ext cx="5513387" cy="422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0" y="4006850"/>
            <a:ext cx="14541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General Coordinate</a:t>
            </a: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0" y="2511425"/>
            <a:ext cx="14541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General Coordinate</a:t>
            </a: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3490972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2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5088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2806676" y="30996"/>
            <a:ext cx="3199722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Gravitational Waves </a:t>
            </a:r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5693043" y="4387188"/>
            <a:ext cx="2590800" cy="2286000"/>
            <a:chOff x="3072" y="2304"/>
            <a:chExt cx="1632" cy="1440"/>
          </a:xfrm>
        </p:grpSpPr>
        <p:grpSp>
          <p:nvGrpSpPr>
            <p:cNvPr id="11" name="Group 13"/>
            <p:cNvGrpSpPr>
              <a:grpSpLocks/>
            </p:cNvGrpSpPr>
            <p:nvPr/>
          </p:nvGrpSpPr>
          <p:grpSpPr bwMode="auto">
            <a:xfrm>
              <a:off x="3070" y="2310"/>
              <a:ext cx="1631" cy="1443"/>
              <a:chOff x="3024" y="2448"/>
              <a:chExt cx="1392" cy="1200"/>
            </a:xfrm>
          </p:grpSpPr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 flipH="1" flipV="1">
                <a:off x="3456" y="2448"/>
                <a:ext cx="576" cy="144"/>
                <a:chOff x="3408" y="2688"/>
                <a:chExt cx="624" cy="144"/>
              </a:xfrm>
            </p:grpSpPr>
            <p:sp>
              <p:nvSpPr>
                <p:cNvPr id="26" name="Arc 15"/>
                <p:cNvSpPr>
                  <a:spLocks/>
                </p:cNvSpPr>
                <p:nvPr/>
              </p:nvSpPr>
              <p:spPr bwMode="auto">
                <a:xfrm flipV="1">
                  <a:off x="3696" y="2688"/>
                  <a:ext cx="336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Arc 16"/>
                <p:cNvSpPr>
                  <a:spLocks/>
                </p:cNvSpPr>
                <p:nvPr/>
              </p:nvSpPr>
              <p:spPr bwMode="auto">
                <a:xfrm flipH="1" flipV="1">
                  <a:off x="3408" y="2688"/>
                  <a:ext cx="336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" name="Oval 17"/>
              <p:cNvSpPr>
                <a:spLocks noChangeArrowheads="1"/>
              </p:cNvSpPr>
              <p:nvPr/>
            </p:nvSpPr>
            <p:spPr bwMode="auto">
              <a:xfrm>
                <a:off x="3024" y="2448"/>
                <a:ext cx="480" cy="480"/>
              </a:xfrm>
              <a:prstGeom prst="ellipse">
                <a:avLst/>
              </a:prstGeom>
              <a:noFill/>
              <a:ln w="19050">
                <a:solidFill>
                  <a:srgbClr val="ABEEF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8"/>
              <p:cNvSpPr>
                <a:spLocks noChangeArrowheads="1"/>
              </p:cNvSpPr>
              <p:nvPr/>
            </p:nvSpPr>
            <p:spPr bwMode="auto">
              <a:xfrm>
                <a:off x="3936" y="2448"/>
                <a:ext cx="480" cy="480"/>
              </a:xfrm>
              <a:prstGeom prst="ellipse">
                <a:avLst/>
              </a:prstGeom>
              <a:noFill/>
              <a:ln w="19050">
                <a:solidFill>
                  <a:srgbClr val="ABEEF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" name="Group 19"/>
              <p:cNvGrpSpPr>
                <a:grpSpLocks/>
              </p:cNvGrpSpPr>
              <p:nvPr/>
            </p:nvGrpSpPr>
            <p:grpSpPr bwMode="auto">
              <a:xfrm>
                <a:off x="3312" y="2688"/>
                <a:ext cx="864" cy="240"/>
                <a:chOff x="3408" y="2688"/>
                <a:chExt cx="624" cy="144"/>
              </a:xfrm>
            </p:grpSpPr>
            <p:sp>
              <p:nvSpPr>
                <p:cNvPr id="24" name="Arc 20"/>
                <p:cNvSpPr>
                  <a:spLocks/>
                </p:cNvSpPr>
                <p:nvPr/>
              </p:nvSpPr>
              <p:spPr bwMode="auto">
                <a:xfrm flipV="1">
                  <a:off x="3696" y="2688"/>
                  <a:ext cx="336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Arc 21"/>
                <p:cNvSpPr>
                  <a:spLocks/>
                </p:cNvSpPr>
                <p:nvPr/>
              </p:nvSpPr>
              <p:spPr bwMode="auto">
                <a:xfrm flipH="1" flipV="1">
                  <a:off x="3408" y="2688"/>
                  <a:ext cx="336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 rot="126319">
                <a:off x="3648" y="2688"/>
                <a:ext cx="528" cy="9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3"/>
              <p:cNvSpPr>
                <a:spLocks/>
              </p:cNvSpPr>
              <p:nvPr/>
            </p:nvSpPr>
            <p:spPr bwMode="auto">
              <a:xfrm>
                <a:off x="3696" y="2592"/>
                <a:ext cx="384" cy="1056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288" y="64"/>
                  </a:cxn>
                  <a:cxn ang="0">
                    <a:pos x="48" y="592"/>
                  </a:cxn>
                  <a:cxn ang="0">
                    <a:pos x="432" y="352"/>
                  </a:cxn>
                  <a:cxn ang="0">
                    <a:pos x="192" y="880"/>
                  </a:cxn>
                  <a:cxn ang="0">
                    <a:pos x="576" y="640"/>
                  </a:cxn>
                  <a:cxn ang="0">
                    <a:pos x="336" y="1120"/>
                  </a:cxn>
                  <a:cxn ang="0">
                    <a:pos x="576" y="1072"/>
                  </a:cxn>
                </a:cxnLst>
                <a:rect l="0" t="0" r="r" b="b"/>
                <a:pathLst>
                  <a:path w="600" h="1192">
                    <a:moveTo>
                      <a:pt x="0" y="208"/>
                    </a:moveTo>
                    <a:cubicBezTo>
                      <a:pt x="140" y="104"/>
                      <a:pt x="280" y="0"/>
                      <a:pt x="288" y="64"/>
                    </a:cubicBezTo>
                    <a:cubicBezTo>
                      <a:pt x="296" y="128"/>
                      <a:pt x="24" y="544"/>
                      <a:pt x="48" y="592"/>
                    </a:cubicBezTo>
                    <a:cubicBezTo>
                      <a:pt x="72" y="640"/>
                      <a:pt x="408" y="304"/>
                      <a:pt x="432" y="352"/>
                    </a:cubicBezTo>
                    <a:cubicBezTo>
                      <a:pt x="456" y="400"/>
                      <a:pt x="168" y="832"/>
                      <a:pt x="192" y="880"/>
                    </a:cubicBezTo>
                    <a:cubicBezTo>
                      <a:pt x="216" y="928"/>
                      <a:pt x="552" y="600"/>
                      <a:pt x="576" y="640"/>
                    </a:cubicBezTo>
                    <a:cubicBezTo>
                      <a:pt x="600" y="680"/>
                      <a:pt x="336" y="1048"/>
                      <a:pt x="336" y="1120"/>
                    </a:cubicBezTo>
                    <a:cubicBezTo>
                      <a:pt x="336" y="1192"/>
                      <a:pt x="536" y="1080"/>
                      <a:pt x="576" y="1072"/>
                    </a:cubicBezTo>
                  </a:path>
                </a:pathLst>
              </a:custGeom>
              <a:noFill/>
              <a:ln w="38100" cap="flat" cmpd="sng">
                <a:solidFill>
                  <a:srgbClr val="CC00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 Box 24"/>
              <p:cNvSpPr txBox="1">
                <a:spLocks noChangeArrowheads="1"/>
              </p:cNvSpPr>
              <p:nvPr/>
            </p:nvSpPr>
            <p:spPr bwMode="auto">
              <a:xfrm>
                <a:off x="3024" y="2544"/>
                <a:ext cx="288" cy="24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>
                    <a:solidFill>
                      <a:srgbClr val="ABEEF3"/>
                    </a:solidFill>
                    <a:latin typeface="Arial" charset="0"/>
                  </a:rPr>
                  <a:t>M</a:t>
                </a:r>
              </a:p>
            </p:txBody>
          </p:sp>
          <p:sp>
            <p:nvSpPr>
              <p:cNvPr id="23" name="Text Box 25"/>
              <p:cNvSpPr txBox="1">
                <a:spLocks noChangeArrowheads="1"/>
              </p:cNvSpPr>
              <p:nvPr/>
            </p:nvSpPr>
            <p:spPr bwMode="auto">
              <a:xfrm>
                <a:off x="4128" y="2496"/>
                <a:ext cx="288" cy="24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>
                    <a:solidFill>
                      <a:srgbClr val="ABEEF3"/>
                    </a:solidFill>
                    <a:latin typeface="Arial" charset="0"/>
                  </a:rPr>
                  <a:t>M</a:t>
                </a:r>
              </a:p>
            </p:txBody>
          </p:sp>
        </p:grpSp>
        <p:sp>
          <p:nvSpPr>
            <p:cNvPr id="12" name="Text Box 26"/>
            <p:cNvSpPr txBox="1">
              <a:spLocks noChangeArrowheads="1"/>
            </p:cNvSpPr>
            <p:nvPr/>
          </p:nvSpPr>
          <p:spPr bwMode="auto">
            <a:xfrm>
              <a:off x="4178" y="2914"/>
              <a:ext cx="169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r</a:t>
              </a:r>
            </a:p>
          </p:txBody>
        </p:sp>
        <p:sp>
          <p:nvSpPr>
            <p:cNvPr id="13" name="Line 27"/>
            <p:cNvSpPr>
              <a:spLocks noChangeShapeType="1"/>
            </p:cNvSpPr>
            <p:nvPr/>
          </p:nvSpPr>
          <p:spPr bwMode="auto">
            <a:xfrm>
              <a:off x="3398" y="2581"/>
              <a:ext cx="4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3662" y="2352"/>
              <a:ext cx="232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R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876813" y="3865932"/>
            <a:ext cx="23022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For a binary neutron star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1421716" y="4193508"/>
            <a:ext cx="2622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~1.4 Mo  pair in Virgo cluster</a:t>
            </a:r>
            <a:endParaRPr lang="en-US" sz="1400" dirty="0"/>
          </a:p>
        </p:txBody>
      </p:sp>
      <p:graphicFrame>
        <p:nvGraphicFramePr>
          <p:cNvPr id="250883" name="Object 3"/>
          <p:cNvGraphicFramePr>
            <a:graphicFrameLocks noChangeAspect="1"/>
          </p:cNvGraphicFramePr>
          <p:nvPr/>
        </p:nvGraphicFramePr>
        <p:xfrm>
          <a:off x="1064728" y="4788977"/>
          <a:ext cx="1458912" cy="1695450"/>
        </p:xfrm>
        <a:graphic>
          <a:graphicData uri="http://schemas.openxmlformats.org/presentationml/2006/ole">
            <p:oleObj spid="_x0000_s250883" name="Equation" r:id="rId6" imgW="787320" imgH="914400" progId="Equation.3">
              <p:embed/>
            </p:oleObj>
          </a:graphicData>
        </a:graphic>
      </p:graphicFrame>
      <p:sp>
        <p:nvSpPr>
          <p:cNvPr id="30" name="AutoShape 11"/>
          <p:cNvSpPr>
            <a:spLocks noChangeArrowheads="1"/>
          </p:cNvSpPr>
          <p:nvPr/>
        </p:nvSpPr>
        <p:spPr bwMode="auto">
          <a:xfrm>
            <a:off x="2679215" y="5635115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" name="Group 8"/>
          <p:cNvGrpSpPr>
            <a:grpSpLocks/>
          </p:cNvGrpSpPr>
          <p:nvPr/>
        </p:nvGrpSpPr>
        <p:grpSpPr bwMode="auto">
          <a:xfrm>
            <a:off x="3334852" y="5335077"/>
            <a:ext cx="1981065" cy="914400"/>
            <a:chOff x="1968" y="3024"/>
            <a:chExt cx="1008" cy="576"/>
          </a:xfrm>
        </p:grpSpPr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1968" y="3024"/>
              <a:ext cx="1008" cy="576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2064" y="3168"/>
              <a:ext cx="816" cy="288"/>
            </a:xfrm>
            <a:prstGeom prst="rect">
              <a:avLst/>
            </a:prstGeom>
            <a:solidFill>
              <a:srgbClr val="FFFFCC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i="1">
                  <a:solidFill>
                    <a:srgbClr val="FF0000"/>
                  </a:solidFill>
                  <a:latin typeface="Arial" charset="0"/>
                </a:rPr>
                <a:t>h</a:t>
              </a:r>
              <a:r>
                <a:rPr lang="en-US">
                  <a:solidFill>
                    <a:srgbClr val="FF0000"/>
                  </a:solidFill>
                  <a:latin typeface="Arial" charset="0"/>
                </a:rPr>
                <a:t> ~10</a:t>
              </a:r>
              <a:r>
                <a:rPr lang="en-US" baseline="30000">
                  <a:solidFill>
                    <a:srgbClr val="FF0000"/>
                  </a:solidFill>
                  <a:latin typeface="Arial" charset="0"/>
                </a:rPr>
                <a:t>-21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45624" y="683340"/>
            <a:ext cx="348711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Gravitational Waves 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“Ripples in space-time”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Stretch and squeeze the space transverse to direction of propagation</a:t>
            </a:r>
            <a:endParaRPr lang="en-US" sz="1400" dirty="0">
              <a:solidFill>
                <a:srgbClr val="E3293B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3027" y="2252363"/>
            <a:ext cx="3062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 smtClean="0"/>
              <a:t>Example:</a:t>
            </a:r>
            <a:br>
              <a:rPr lang="en-US" sz="1400" dirty="0" smtClean="0"/>
            </a:br>
            <a:r>
              <a:rPr lang="en-US" sz="1400" dirty="0" smtClean="0"/>
              <a:t>Ring of test masses responding to wave propagating along z</a:t>
            </a:r>
            <a:endParaRPr lang="en-US" sz="1400" dirty="0"/>
          </a:p>
        </p:txBody>
      </p:sp>
      <p:pic>
        <p:nvPicPr>
          <p:cNvPr id="36" name="Picture 7" descr="hdiags2"/>
          <p:cNvPicPr>
            <a:picLocks noChangeAspect="1" noChangeArrowheads="1"/>
          </p:cNvPicPr>
          <p:nvPr/>
        </p:nvPicPr>
        <p:blipFill>
          <a:blip r:embed="rId7" cstate="print"/>
          <a:srcRect b="53548"/>
          <a:stretch>
            <a:fillRect/>
          </a:stretch>
        </p:blipFill>
        <p:spPr bwMode="auto">
          <a:xfrm>
            <a:off x="3245497" y="2033128"/>
            <a:ext cx="5173663" cy="1241425"/>
          </a:xfrm>
          <a:prstGeom prst="rect">
            <a:avLst/>
          </a:prstGeom>
          <a:noFill/>
        </p:spPr>
      </p:pic>
      <p:grpSp>
        <p:nvGrpSpPr>
          <p:cNvPr id="37" name="Group 77"/>
          <p:cNvGrpSpPr>
            <a:grpSpLocks/>
          </p:cNvGrpSpPr>
          <p:nvPr/>
        </p:nvGrpSpPr>
        <p:grpSpPr bwMode="auto">
          <a:xfrm>
            <a:off x="6486040" y="867905"/>
            <a:ext cx="2564969" cy="695862"/>
            <a:chOff x="1609" y="2198"/>
            <a:chExt cx="4073" cy="1690"/>
          </a:xfrm>
          <a:noFill/>
        </p:grpSpPr>
        <p:pic>
          <p:nvPicPr>
            <p:cNvPr id="38" name="Picture 78" descr="war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09" y="2198"/>
              <a:ext cx="4073" cy="160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39" name="Rectangle 79"/>
            <p:cNvSpPr>
              <a:spLocks noChangeArrowheads="1"/>
            </p:cNvSpPr>
            <p:nvPr/>
          </p:nvSpPr>
          <p:spPr bwMode="auto">
            <a:xfrm>
              <a:off x="4158" y="3816"/>
              <a:ext cx="1236" cy="7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50884" name="Object 4"/>
          <p:cNvGraphicFramePr>
            <a:graphicFrameLocks noGrp="1" noChangeAspect="1"/>
          </p:cNvGraphicFramePr>
          <p:nvPr/>
        </p:nvGraphicFramePr>
        <p:xfrm>
          <a:off x="3990812" y="694980"/>
          <a:ext cx="1929539" cy="770954"/>
        </p:xfrm>
        <a:graphic>
          <a:graphicData uri="http://schemas.openxmlformats.org/presentationml/2006/ole">
            <p:oleObj spid="_x0000_s250884" name="Equation" r:id="rId9" imgW="120636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85698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3048433" y="622301"/>
            <a:ext cx="551367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</a:pPr>
            <a:r>
              <a:rPr lang="en-US" sz="2400" dirty="0">
                <a:solidFill>
                  <a:srgbClr val="CC00CC"/>
                </a:solidFill>
              </a:rPr>
              <a:t>4th Step: </a:t>
            </a:r>
            <a:r>
              <a:rPr lang="en-US" sz="2400" dirty="0" smtClean="0">
                <a:solidFill>
                  <a:srgbClr val="CC00CC"/>
                </a:solidFill>
              </a:rPr>
              <a:t>Controller</a:t>
            </a:r>
            <a:endParaRPr lang="en-US" sz="2400" dirty="0">
              <a:solidFill>
                <a:srgbClr val="CC00CC"/>
              </a:solidFill>
            </a:endParaRP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7954962" y="1711181"/>
            <a:ext cx="625475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DAC</a:t>
            </a: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6202362" y="1874693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Text Box 39"/>
          <p:cNvSpPr txBox="1">
            <a:spLocks noChangeArrowheads="1"/>
          </p:cNvSpPr>
          <p:nvPr/>
        </p:nvSpPr>
        <p:spPr bwMode="auto">
          <a:xfrm>
            <a:off x="63500" y="1046018"/>
            <a:ext cx="1003300" cy="40481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PS</a:t>
            </a:r>
          </a:p>
        </p:txBody>
      </p:sp>
      <p:sp>
        <p:nvSpPr>
          <p:cNvPr id="28" name="Text Box 40"/>
          <p:cNvSpPr txBox="1">
            <a:spLocks noChangeArrowheads="1"/>
          </p:cNvSpPr>
          <p:nvPr/>
        </p:nvSpPr>
        <p:spPr bwMode="auto">
          <a:xfrm>
            <a:off x="0" y="2131868"/>
            <a:ext cx="1066800" cy="406400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Seism.</a:t>
            </a:r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>
            <a:off x="2490787" y="1068243"/>
            <a:ext cx="0" cy="481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Text Box 42"/>
          <p:cNvSpPr txBox="1">
            <a:spLocks noChangeArrowheads="1"/>
          </p:cNvSpPr>
          <p:nvPr/>
        </p:nvSpPr>
        <p:spPr bwMode="auto">
          <a:xfrm>
            <a:off x="1377950" y="2073131"/>
            <a:ext cx="803275" cy="711200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High Pass</a:t>
            </a:r>
          </a:p>
        </p:txBody>
      </p:sp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1358900" y="888856"/>
            <a:ext cx="812800" cy="7112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Low Pass</a:t>
            </a: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2324100" y="1558781"/>
            <a:ext cx="327025" cy="6334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+</a:t>
            </a:r>
          </a:p>
          <a:p>
            <a:pPr>
              <a:spcBef>
                <a:spcPct val="50000"/>
              </a:spcBef>
            </a:pPr>
            <a:r>
              <a:rPr lang="en-US" sz="1400"/>
              <a:t>+</a:t>
            </a:r>
          </a:p>
        </p:txBody>
      </p:sp>
      <p:sp>
        <p:nvSpPr>
          <p:cNvPr id="33" name="Line 45"/>
          <p:cNvSpPr>
            <a:spLocks noChangeShapeType="1"/>
          </p:cNvSpPr>
          <p:nvPr/>
        </p:nvSpPr>
        <p:spPr bwMode="auto">
          <a:xfrm>
            <a:off x="1066800" y="1253981"/>
            <a:ext cx="290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Line 46"/>
          <p:cNvSpPr>
            <a:spLocks noChangeShapeType="1"/>
          </p:cNvSpPr>
          <p:nvPr/>
        </p:nvSpPr>
        <p:spPr bwMode="auto">
          <a:xfrm>
            <a:off x="2481262" y="2220768"/>
            <a:ext cx="0" cy="382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Line 47"/>
          <p:cNvSpPr>
            <a:spLocks noChangeShapeType="1"/>
          </p:cNvSpPr>
          <p:nvPr/>
        </p:nvSpPr>
        <p:spPr bwMode="auto">
          <a:xfrm>
            <a:off x="1066800" y="2449368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48"/>
          <p:cNvSpPr>
            <a:spLocks noChangeShapeType="1"/>
          </p:cNvSpPr>
          <p:nvPr/>
        </p:nvSpPr>
        <p:spPr bwMode="auto">
          <a:xfrm>
            <a:off x="2643187" y="1849293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Line 49"/>
          <p:cNvSpPr>
            <a:spLocks noChangeShapeType="1"/>
          </p:cNvSpPr>
          <p:nvPr/>
        </p:nvSpPr>
        <p:spPr bwMode="auto">
          <a:xfrm>
            <a:off x="2176462" y="2603356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50"/>
          <p:cNvSpPr>
            <a:spLocks noChangeShapeType="1"/>
          </p:cNvSpPr>
          <p:nvPr/>
        </p:nvSpPr>
        <p:spPr bwMode="auto">
          <a:xfrm>
            <a:off x="2185987" y="106824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2549525" y="1469881"/>
            <a:ext cx="134302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Super Sensor</a:t>
            </a:r>
          </a:p>
        </p:txBody>
      </p:sp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4013200" y="1636568"/>
            <a:ext cx="2232025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C00CC"/>
                </a:solidFill>
              </a:rPr>
              <a:t>Control Filter</a:t>
            </a:r>
          </a:p>
        </p:txBody>
      </p:sp>
      <p:sp>
        <p:nvSpPr>
          <p:cNvPr id="41" name="Text Box 53"/>
          <p:cNvSpPr txBox="1">
            <a:spLocks noChangeArrowheads="1"/>
          </p:cNvSpPr>
          <p:nvPr/>
        </p:nvSpPr>
        <p:spPr bwMode="auto">
          <a:xfrm>
            <a:off x="6608762" y="1700068"/>
            <a:ext cx="908050" cy="314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G. To L.</a:t>
            </a:r>
          </a:p>
        </p:txBody>
      </p:sp>
      <p:sp>
        <p:nvSpPr>
          <p:cNvPr id="42" name="Line 54"/>
          <p:cNvSpPr>
            <a:spLocks noChangeShapeType="1"/>
          </p:cNvSpPr>
          <p:nvPr/>
        </p:nvSpPr>
        <p:spPr bwMode="auto">
          <a:xfrm>
            <a:off x="7535862" y="1874693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3" name="Picture 55"/>
          <p:cNvPicPr>
            <a:picLocks noChangeAspect="1" noChangeArrowheads="1"/>
          </p:cNvPicPr>
          <p:nvPr/>
        </p:nvPicPr>
        <p:blipFill>
          <a:blip r:embed="rId6" cstate="print"/>
          <a:srcRect l="4556" r="8028"/>
          <a:stretch>
            <a:fillRect/>
          </a:stretch>
        </p:blipFill>
        <p:spPr bwMode="auto">
          <a:xfrm>
            <a:off x="2962275" y="2246168"/>
            <a:ext cx="5713412" cy="457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44" name="Group 61"/>
          <p:cNvGrpSpPr>
            <a:grpSpLocks/>
          </p:cNvGrpSpPr>
          <p:nvPr/>
        </p:nvGrpSpPr>
        <p:grpSpPr bwMode="auto">
          <a:xfrm>
            <a:off x="742805" y="3968316"/>
            <a:ext cx="1955800" cy="1262062"/>
            <a:chOff x="272" y="3216"/>
            <a:chExt cx="1232" cy="770"/>
          </a:xfrm>
        </p:grpSpPr>
        <p:sp>
          <p:nvSpPr>
            <p:cNvPr id="45" name="Text Box 56"/>
            <p:cNvSpPr txBox="1">
              <a:spLocks noChangeArrowheads="1"/>
            </p:cNvSpPr>
            <p:nvPr/>
          </p:nvSpPr>
          <p:spPr bwMode="auto">
            <a:xfrm>
              <a:off x="560" y="3216"/>
              <a:ext cx="944" cy="7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dirty="0"/>
                <a:t>Plant</a:t>
              </a:r>
            </a:p>
            <a:p>
              <a:pPr algn="l">
                <a:spcBef>
                  <a:spcPct val="50000"/>
                </a:spcBef>
              </a:pPr>
              <a:r>
                <a:rPr lang="en-US" sz="1400" dirty="0"/>
                <a:t>Compensator</a:t>
              </a:r>
            </a:p>
            <a:p>
              <a:pPr algn="l">
                <a:spcBef>
                  <a:spcPct val="50000"/>
                </a:spcBef>
              </a:pPr>
              <a:r>
                <a:rPr lang="en-US" sz="1400" dirty="0"/>
                <a:t>Open Loop</a:t>
              </a:r>
            </a:p>
            <a:p>
              <a:pPr algn="l">
                <a:spcBef>
                  <a:spcPct val="50000"/>
                </a:spcBef>
              </a:pPr>
              <a:r>
                <a:rPr lang="en-US" sz="1400" dirty="0"/>
                <a:t>Isolation</a:t>
              </a:r>
            </a:p>
          </p:txBody>
        </p:sp>
        <p:sp>
          <p:nvSpPr>
            <p:cNvPr id="46" name="Line 57"/>
            <p:cNvSpPr>
              <a:spLocks noChangeShapeType="1"/>
            </p:cNvSpPr>
            <p:nvPr/>
          </p:nvSpPr>
          <p:spPr bwMode="auto">
            <a:xfrm>
              <a:off x="272" y="3312"/>
              <a:ext cx="23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58"/>
            <p:cNvSpPr>
              <a:spLocks noChangeShapeType="1"/>
            </p:cNvSpPr>
            <p:nvPr/>
          </p:nvSpPr>
          <p:spPr bwMode="auto">
            <a:xfrm>
              <a:off x="272" y="3920"/>
              <a:ext cx="232" cy="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59"/>
            <p:cNvSpPr>
              <a:spLocks noChangeShapeType="1"/>
            </p:cNvSpPr>
            <p:nvPr/>
          </p:nvSpPr>
          <p:spPr bwMode="auto">
            <a:xfrm>
              <a:off x="272" y="3528"/>
              <a:ext cx="232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60"/>
            <p:cNvSpPr>
              <a:spLocks noChangeShapeType="1"/>
            </p:cNvSpPr>
            <p:nvPr/>
          </p:nvSpPr>
          <p:spPr bwMode="auto">
            <a:xfrm>
              <a:off x="272" y="3712"/>
              <a:ext cx="2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3490972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2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9286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8404225" y="4310063"/>
            <a:ext cx="625475" cy="3127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DAC</a:t>
            </a:r>
          </a:p>
        </p:txBody>
      </p:sp>
      <p:sp>
        <p:nvSpPr>
          <p:cNvPr id="9" name="Line 37"/>
          <p:cNvSpPr>
            <a:spLocks noChangeShapeType="1"/>
          </p:cNvSpPr>
          <p:nvPr/>
        </p:nvSpPr>
        <p:spPr bwMode="auto">
          <a:xfrm>
            <a:off x="1643063" y="4886325"/>
            <a:ext cx="1857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38"/>
          <p:cNvSpPr>
            <a:spLocks noChangeShapeType="1"/>
          </p:cNvSpPr>
          <p:nvPr/>
        </p:nvSpPr>
        <p:spPr bwMode="auto">
          <a:xfrm>
            <a:off x="1568450" y="2360613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1819275" y="2212975"/>
            <a:ext cx="793750" cy="3127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L2G</a:t>
            </a:r>
          </a:p>
        </p:txBody>
      </p: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571500" y="2560638"/>
            <a:ext cx="9715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Local</a:t>
            </a:r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600075" y="5176838"/>
            <a:ext cx="9715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Local</a:t>
            </a:r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677863" y="2144713"/>
            <a:ext cx="889000" cy="4048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PS</a:t>
            </a:r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1819275" y="4683125"/>
            <a:ext cx="793750" cy="3127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L2G</a:t>
            </a: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2897188" y="2144713"/>
            <a:ext cx="889000" cy="4048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PS</a:t>
            </a:r>
          </a:p>
        </p:txBody>
      </p: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2914650" y="2587625"/>
            <a:ext cx="971550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General</a:t>
            </a:r>
          </a:p>
        </p:txBody>
      </p:sp>
      <p:sp>
        <p:nvSpPr>
          <p:cNvPr id="18" name="Line 48"/>
          <p:cNvSpPr>
            <a:spLocks noChangeShapeType="1"/>
          </p:cNvSpPr>
          <p:nvPr/>
        </p:nvSpPr>
        <p:spPr bwMode="auto">
          <a:xfrm>
            <a:off x="2609850" y="4872038"/>
            <a:ext cx="14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49"/>
          <p:cNvSpPr>
            <a:spLocks noChangeShapeType="1"/>
          </p:cNvSpPr>
          <p:nvPr/>
        </p:nvSpPr>
        <p:spPr bwMode="auto">
          <a:xfrm>
            <a:off x="2609850" y="2360613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50"/>
          <p:cNvSpPr>
            <a:spLocks noChangeShapeType="1"/>
          </p:cNvSpPr>
          <p:nvPr/>
        </p:nvSpPr>
        <p:spPr bwMode="auto">
          <a:xfrm>
            <a:off x="3876675" y="4875213"/>
            <a:ext cx="119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51"/>
          <p:cNvSpPr>
            <a:spLocks noChangeShapeType="1"/>
          </p:cNvSpPr>
          <p:nvPr/>
        </p:nvSpPr>
        <p:spPr bwMode="auto">
          <a:xfrm>
            <a:off x="5210175" y="2411413"/>
            <a:ext cx="0" cy="506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52"/>
          <p:cNvSpPr>
            <a:spLocks noChangeShapeType="1"/>
          </p:cNvSpPr>
          <p:nvPr/>
        </p:nvSpPr>
        <p:spPr bwMode="auto">
          <a:xfrm>
            <a:off x="3990975" y="53975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Text Box 53"/>
          <p:cNvSpPr txBox="1">
            <a:spLocks noChangeArrowheads="1"/>
          </p:cNvSpPr>
          <p:nvPr/>
        </p:nvSpPr>
        <p:spPr bwMode="auto">
          <a:xfrm>
            <a:off x="4745038" y="5156200"/>
            <a:ext cx="1317625" cy="86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Damping</a:t>
            </a:r>
          </a:p>
          <a:p>
            <a:pPr>
              <a:spcBef>
                <a:spcPct val="50000"/>
              </a:spcBef>
            </a:pPr>
            <a:r>
              <a:rPr lang="en-US" sz="2000"/>
              <a:t>Filters</a:t>
            </a:r>
          </a:p>
        </p:txBody>
      </p:sp>
      <p:sp>
        <p:nvSpPr>
          <p:cNvPr id="25" name="Text Box 54"/>
          <p:cNvSpPr txBox="1">
            <a:spLocks noChangeArrowheads="1"/>
          </p:cNvSpPr>
          <p:nvPr/>
        </p:nvSpPr>
        <p:spPr bwMode="auto">
          <a:xfrm>
            <a:off x="4159250" y="3730625"/>
            <a:ext cx="803275" cy="711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High Pass</a:t>
            </a:r>
          </a:p>
        </p:txBody>
      </p:sp>
      <p:sp>
        <p:nvSpPr>
          <p:cNvPr id="26" name="Text Box 55"/>
          <p:cNvSpPr txBox="1">
            <a:spLocks noChangeArrowheads="1"/>
          </p:cNvSpPr>
          <p:nvPr/>
        </p:nvSpPr>
        <p:spPr bwMode="auto">
          <a:xfrm>
            <a:off x="4078288" y="2103438"/>
            <a:ext cx="889000" cy="711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Low Pass</a:t>
            </a:r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5649913" y="2970213"/>
            <a:ext cx="1136650" cy="86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Control</a:t>
            </a:r>
          </a:p>
          <a:p>
            <a:pPr>
              <a:spcBef>
                <a:spcPct val="50000"/>
              </a:spcBef>
            </a:pPr>
            <a:r>
              <a:rPr lang="en-US" sz="2000"/>
              <a:t>Filters</a:t>
            </a:r>
          </a:p>
        </p:txBody>
      </p:sp>
      <p:sp>
        <p:nvSpPr>
          <p:cNvPr id="28" name="Text Box 57"/>
          <p:cNvSpPr txBox="1">
            <a:spLocks noChangeArrowheads="1"/>
          </p:cNvSpPr>
          <p:nvPr/>
        </p:nvSpPr>
        <p:spPr bwMode="auto">
          <a:xfrm>
            <a:off x="5067300" y="2921000"/>
            <a:ext cx="327025" cy="86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+</a:t>
            </a:r>
          </a:p>
          <a:p>
            <a:pPr>
              <a:spcBef>
                <a:spcPct val="50000"/>
              </a:spcBef>
            </a:pPr>
            <a:r>
              <a:rPr lang="en-US" sz="2000"/>
              <a:t>+</a:t>
            </a:r>
          </a:p>
        </p:txBody>
      </p:sp>
      <p:sp>
        <p:nvSpPr>
          <p:cNvPr id="29" name="Line 58"/>
          <p:cNvSpPr>
            <a:spLocks noChangeShapeType="1"/>
          </p:cNvSpPr>
          <p:nvPr/>
        </p:nvSpPr>
        <p:spPr bwMode="auto">
          <a:xfrm flipV="1">
            <a:off x="3997325" y="4114800"/>
            <a:ext cx="0" cy="127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59"/>
          <p:cNvSpPr>
            <a:spLocks noChangeShapeType="1"/>
          </p:cNvSpPr>
          <p:nvPr/>
        </p:nvSpPr>
        <p:spPr bwMode="auto">
          <a:xfrm>
            <a:off x="3797300" y="2360613"/>
            <a:ext cx="282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62"/>
          <p:cNvSpPr>
            <a:spLocks noChangeShapeType="1"/>
          </p:cNvSpPr>
          <p:nvPr/>
        </p:nvSpPr>
        <p:spPr bwMode="auto">
          <a:xfrm>
            <a:off x="5181600" y="3817938"/>
            <a:ext cx="0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63"/>
          <p:cNvSpPr>
            <a:spLocks noChangeShapeType="1"/>
          </p:cNvSpPr>
          <p:nvPr/>
        </p:nvSpPr>
        <p:spPr bwMode="auto">
          <a:xfrm>
            <a:off x="4000500" y="4114800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64"/>
          <p:cNvSpPr>
            <a:spLocks noChangeShapeType="1"/>
          </p:cNvSpPr>
          <p:nvPr/>
        </p:nvSpPr>
        <p:spPr bwMode="auto">
          <a:xfrm>
            <a:off x="5394325" y="3405188"/>
            <a:ext cx="247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Text Box 65"/>
          <p:cNvSpPr txBox="1">
            <a:spLocks noChangeArrowheads="1"/>
          </p:cNvSpPr>
          <p:nvPr/>
        </p:nvSpPr>
        <p:spPr bwMode="auto">
          <a:xfrm>
            <a:off x="7543800" y="4308475"/>
            <a:ext cx="650875" cy="3127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L2M</a:t>
            </a:r>
          </a:p>
        </p:txBody>
      </p:sp>
      <p:sp>
        <p:nvSpPr>
          <p:cNvPr id="35" name="Line 66"/>
          <p:cNvSpPr>
            <a:spLocks noChangeShapeType="1"/>
          </p:cNvSpPr>
          <p:nvPr/>
        </p:nvSpPr>
        <p:spPr bwMode="auto">
          <a:xfrm>
            <a:off x="7286625" y="4470400"/>
            <a:ext cx="266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67"/>
          <p:cNvSpPr>
            <a:spLocks noChangeShapeType="1"/>
          </p:cNvSpPr>
          <p:nvPr/>
        </p:nvSpPr>
        <p:spPr bwMode="auto">
          <a:xfrm>
            <a:off x="8201025" y="447040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Line 68"/>
          <p:cNvSpPr>
            <a:spLocks noChangeShapeType="1"/>
          </p:cNvSpPr>
          <p:nvPr/>
        </p:nvSpPr>
        <p:spPr bwMode="auto">
          <a:xfrm>
            <a:off x="4962525" y="41243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69"/>
          <p:cNvSpPr>
            <a:spLocks noChangeShapeType="1"/>
          </p:cNvSpPr>
          <p:nvPr/>
        </p:nvSpPr>
        <p:spPr bwMode="auto">
          <a:xfrm flipV="1">
            <a:off x="374650" y="2332038"/>
            <a:ext cx="0" cy="1319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70"/>
          <p:cNvSpPr>
            <a:spLocks noChangeShapeType="1"/>
          </p:cNvSpPr>
          <p:nvPr/>
        </p:nvSpPr>
        <p:spPr bwMode="auto">
          <a:xfrm>
            <a:off x="381000" y="23225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71"/>
          <p:cNvSpPr>
            <a:spLocks noChangeShapeType="1"/>
          </p:cNvSpPr>
          <p:nvPr/>
        </p:nvSpPr>
        <p:spPr bwMode="auto">
          <a:xfrm>
            <a:off x="381000" y="3965575"/>
            <a:ext cx="0" cy="952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72"/>
          <p:cNvSpPr>
            <a:spLocks noChangeShapeType="1"/>
          </p:cNvSpPr>
          <p:nvPr/>
        </p:nvSpPr>
        <p:spPr bwMode="auto">
          <a:xfrm>
            <a:off x="381000" y="4916488"/>
            <a:ext cx="139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Text Box 73"/>
          <p:cNvSpPr txBox="1">
            <a:spLocks noChangeArrowheads="1"/>
          </p:cNvSpPr>
          <p:nvPr/>
        </p:nvSpPr>
        <p:spPr bwMode="auto">
          <a:xfrm>
            <a:off x="6953250" y="4014788"/>
            <a:ext cx="327025" cy="86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+</a:t>
            </a:r>
          </a:p>
          <a:p>
            <a:pPr>
              <a:spcBef>
                <a:spcPct val="50000"/>
              </a:spcBef>
            </a:pPr>
            <a:r>
              <a:rPr lang="en-US" sz="2000"/>
              <a:t>+</a:t>
            </a:r>
          </a:p>
        </p:txBody>
      </p:sp>
      <p:sp>
        <p:nvSpPr>
          <p:cNvPr id="43" name="Line 75"/>
          <p:cNvSpPr>
            <a:spLocks noChangeShapeType="1"/>
          </p:cNvSpPr>
          <p:nvPr/>
        </p:nvSpPr>
        <p:spPr bwMode="auto">
          <a:xfrm>
            <a:off x="6062663" y="5629275"/>
            <a:ext cx="1057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76"/>
          <p:cNvSpPr>
            <a:spLocks noChangeShapeType="1"/>
          </p:cNvSpPr>
          <p:nvPr/>
        </p:nvSpPr>
        <p:spPr bwMode="auto">
          <a:xfrm flipV="1">
            <a:off x="7126288" y="4902200"/>
            <a:ext cx="0" cy="72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Line 77"/>
          <p:cNvSpPr>
            <a:spLocks noChangeShapeType="1"/>
          </p:cNvSpPr>
          <p:nvPr/>
        </p:nvSpPr>
        <p:spPr bwMode="auto">
          <a:xfrm>
            <a:off x="6788150" y="3376613"/>
            <a:ext cx="338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Line 78"/>
          <p:cNvSpPr>
            <a:spLocks noChangeShapeType="1"/>
          </p:cNvSpPr>
          <p:nvPr/>
        </p:nvSpPr>
        <p:spPr bwMode="auto">
          <a:xfrm>
            <a:off x="7129463" y="3378200"/>
            <a:ext cx="0" cy="639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Text Box 79"/>
          <p:cNvSpPr txBox="1">
            <a:spLocks noChangeArrowheads="1"/>
          </p:cNvSpPr>
          <p:nvPr/>
        </p:nvSpPr>
        <p:spPr bwMode="auto">
          <a:xfrm>
            <a:off x="740785" y="949036"/>
            <a:ext cx="766921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</a:pPr>
            <a:r>
              <a:rPr lang="en-US" sz="2400" dirty="0" smtClean="0">
                <a:solidFill>
                  <a:srgbClr val="CC00CC"/>
                </a:solidFill>
              </a:rPr>
              <a:t>Control Strategy f</a:t>
            </a:r>
            <a:r>
              <a:rPr lang="en-US" sz="2400" dirty="0" smtClean="0">
                <a:solidFill>
                  <a:srgbClr val="CC00CC"/>
                </a:solidFill>
              </a:rPr>
              <a:t>or </a:t>
            </a:r>
            <a:r>
              <a:rPr lang="en-US" sz="2400" dirty="0">
                <a:solidFill>
                  <a:srgbClr val="CC00CC"/>
                </a:solidFill>
              </a:rPr>
              <a:t>each degree of freedom:</a:t>
            </a:r>
          </a:p>
        </p:txBody>
      </p:sp>
      <p:sp>
        <p:nvSpPr>
          <p:cNvPr id="48" name="Rectangle 81"/>
          <p:cNvSpPr>
            <a:spLocks noChangeArrowheads="1"/>
          </p:cNvSpPr>
          <p:nvPr/>
        </p:nvSpPr>
        <p:spPr bwMode="auto">
          <a:xfrm>
            <a:off x="1658938" y="1825625"/>
            <a:ext cx="1050925" cy="3548063"/>
          </a:xfrm>
          <a:prstGeom prst="rect">
            <a:avLst/>
          </a:prstGeom>
          <a:noFill/>
          <a:ln w="19050" algn="ctr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49" name="Rectangle 82"/>
          <p:cNvSpPr>
            <a:spLocks noChangeArrowheads="1"/>
          </p:cNvSpPr>
          <p:nvPr/>
        </p:nvSpPr>
        <p:spPr bwMode="auto">
          <a:xfrm>
            <a:off x="3925888" y="1931988"/>
            <a:ext cx="2946400" cy="2614612"/>
          </a:xfrm>
          <a:prstGeom prst="rect">
            <a:avLst/>
          </a:prstGeom>
          <a:noFill/>
          <a:ln w="19050" algn="ctr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50" name="Rectangle 83"/>
          <p:cNvSpPr>
            <a:spLocks noChangeArrowheads="1"/>
          </p:cNvSpPr>
          <p:nvPr/>
        </p:nvSpPr>
        <p:spPr bwMode="auto">
          <a:xfrm>
            <a:off x="4421188" y="4846638"/>
            <a:ext cx="2032000" cy="1620837"/>
          </a:xfrm>
          <a:prstGeom prst="rect">
            <a:avLst/>
          </a:prstGeom>
          <a:noFill/>
          <a:ln w="19050" algn="ctr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51" name="Text Box 84"/>
          <p:cNvSpPr txBox="1">
            <a:spLocks noChangeArrowheads="1"/>
          </p:cNvSpPr>
          <p:nvPr/>
        </p:nvSpPr>
        <p:spPr bwMode="auto">
          <a:xfrm>
            <a:off x="1733550" y="3486150"/>
            <a:ext cx="9715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2" name="Text Box 85"/>
          <p:cNvSpPr txBox="1">
            <a:spLocks noChangeArrowheads="1"/>
          </p:cNvSpPr>
          <p:nvPr/>
        </p:nvSpPr>
        <p:spPr bwMode="auto">
          <a:xfrm>
            <a:off x="5676900" y="2265363"/>
            <a:ext cx="9715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3" name="Text Box 86"/>
          <p:cNvSpPr txBox="1">
            <a:spLocks noChangeArrowheads="1"/>
          </p:cNvSpPr>
          <p:nvPr/>
        </p:nvSpPr>
        <p:spPr bwMode="auto">
          <a:xfrm>
            <a:off x="5657850" y="6092825"/>
            <a:ext cx="971550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54" name="Line 87"/>
          <p:cNvSpPr>
            <a:spLocks noChangeShapeType="1"/>
          </p:cNvSpPr>
          <p:nvPr/>
        </p:nvSpPr>
        <p:spPr bwMode="auto">
          <a:xfrm>
            <a:off x="4968875" y="2401888"/>
            <a:ext cx="238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" name="Text Box 95"/>
          <p:cNvSpPr txBox="1">
            <a:spLocks noChangeArrowheads="1"/>
          </p:cNvSpPr>
          <p:nvPr/>
        </p:nvSpPr>
        <p:spPr bwMode="auto">
          <a:xfrm>
            <a:off x="144463" y="3660775"/>
            <a:ext cx="625475" cy="3127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ADC</a:t>
            </a:r>
          </a:p>
        </p:txBody>
      </p:sp>
      <p:sp>
        <p:nvSpPr>
          <p:cNvPr id="56" name="Text Box 96"/>
          <p:cNvSpPr txBox="1">
            <a:spLocks noChangeArrowheads="1"/>
          </p:cNvSpPr>
          <p:nvPr/>
        </p:nvSpPr>
        <p:spPr bwMode="auto">
          <a:xfrm>
            <a:off x="2838450" y="5173663"/>
            <a:ext cx="9715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General</a:t>
            </a:r>
          </a:p>
        </p:txBody>
      </p:sp>
      <p:sp>
        <p:nvSpPr>
          <p:cNvPr id="57" name="Text Box 97"/>
          <p:cNvSpPr txBox="1">
            <a:spLocks noChangeArrowheads="1"/>
          </p:cNvSpPr>
          <p:nvPr/>
        </p:nvSpPr>
        <p:spPr bwMode="auto">
          <a:xfrm>
            <a:off x="519113" y="4679950"/>
            <a:ext cx="1123950" cy="406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SEISM.</a:t>
            </a:r>
          </a:p>
        </p:txBody>
      </p:sp>
      <p:sp>
        <p:nvSpPr>
          <p:cNvPr id="58" name="Text Box 98"/>
          <p:cNvSpPr txBox="1">
            <a:spLocks noChangeArrowheads="1"/>
          </p:cNvSpPr>
          <p:nvPr/>
        </p:nvSpPr>
        <p:spPr bwMode="auto">
          <a:xfrm>
            <a:off x="2747963" y="4679950"/>
            <a:ext cx="1123950" cy="406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SEISM.</a:t>
            </a:r>
          </a:p>
        </p:txBody>
      </p:sp>
      <p:sp>
        <p:nvSpPr>
          <p:cNvPr id="59" name="Rectangle 28"/>
          <p:cNvSpPr>
            <a:spLocks noChangeArrowheads="1"/>
          </p:cNvSpPr>
          <p:nvPr/>
        </p:nvSpPr>
        <p:spPr bwMode="auto">
          <a:xfrm>
            <a:off x="3490972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2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93890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911783" y="670936"/>
            <a:ext cx="49006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</a:pPr>
            <a:r>
              <a:rPr lang="en-US" sz="2400" dirty="0">
                <a:solidFill>
                  <a:srgbClr val="CC00CC"/>
                </a:solidFill>
              </a:rPr>
              <a:t>5th Step: Tilt decoupling</a:t>
            </a:r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 rot="927673">
            <a:off x="3224645" y="1589666"/>
            <a:ext cx="638175" cy="1571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5088370" y="1561091"/>
            <a:ext cx="638175" cy="1555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39"/>
          <p:cNvSpPr>
            <a:spLocks noChangeShapeType="1"/>
          </p:cNvSpPr>
          <p:nvPr/>
        </p:nvSpPr>
        <p:spPr bwMode="auto">
          <a:xfrm>
            <a:off x="5272520" y="1716666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2" name="Group 46"/>
          <p:cNvGrpSpPr>
            <a:grpSpLocks/>
          </p:cNvGrpSpPr>
          <p:nvPr/>
        </p:nvGrpSpPr>
        <p:grpSpPr bwMode="auto">
          <a:xfrm rot="-138942">
            <a:off x="5031220" y="2067503"/>
            <a:ext cx="2914650" cy="431800"/>
            <a:chOff x="3384" y="1536"/>
            <a:chExt cx="1836" cy="264"/>
          </a:xfrm>
        </p:grpSpPr>
        <p:sp>
          <p:nvSpPr>
            <p:cNvPr id="13" name="Rectangle 40"/>
            <p:cNvSpPr>
              <a:spLocks noChangeArrowheads="1"/>
            </p:cNvSpPr>
            <p:nvPr/>
          </p:nvSpPr>
          <p:spPr bwMode="auto">
            <a:xfrm>
              <a:off x="3384" y="1620"/>
              <a:ext cx="1836" cy="18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44"/>
            <p:cNvSpPr>
              <a:spLocks noChangeArrowheads="1"/>
            </p:cNvSpPr>
            <p:nvPr/>
          </p:nvSpPr>
          <p:spPr bwMode="auto">
            <a:xfrm>
              <a:off x="4854" y="1536"/>
              <a:ext cx="192" cy="84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45"/>
            <p:cNvSpPr>
              <a:spLocks noChangeArrowheads="1"/>
            </p:cNvSpPr>
            <p:nvPr/>
          </p:nvSpPr>
          <p:spPr bwMode="auto">
            <a:xfrm>
              <a:off x="3456" y="1536"/>
              <a:ext cx="192" cy="84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995795" y="2081791"/>
            <a:ext cx="2914650" cy="431800"/>
            <a:chOff x="3384" y="1536"/>
            <a:chExt cx="1836" cy="264"/>
          </a:xfrm>
        </p:grpSpPr>
        <p:sp>
          <p:nvSpPr>
            <p:cNvPr id="17" name="Rectangle 48"/>
            <p:cNvSpPr>
              <a:spLocks noChangeArrowheads="1"/>
            </p:cNvSpPr>
            <p:nvPr/>
          </p:nvSpPr>
          <p:spPr bwMode="auto">
            <a:xfrm>
              <a:off x="3384" y="1620"/>
              <a:ext cx="1836" cy="18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49"/>
            <p:cNvSpPr>
              <a:spLocks noChangeArrowheads="1"/>
            </p:cNvSpPr>
            <p:nvPr/>
          </p:nvSpPr>
          <p:spPr bwMode="auto">
            <a:xfrm>
              <a:off x="4854" y="1536"/>
              <a:ext cx="192" cy="84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50"/>
            <p:cNvSpPr>
              <a:spLocks noChangeArrowheads="1"/>
            </p:cNvSpPr>
            <p:nvPr/>
          </p:nvSpPr>
          <p:spPr bwMode="auto">
            <a:xfrm>
              <a:off x="3456" y="1536"/>
              <a:ext cx="192" cy="84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Rectangle 52"/>
          <p:cNvSpPr>
            <a:spLocks noChangeArrowheads="1"/>
          </p:cNvSpPr>
          <p:nvPr/>
        </p:nvSpPr>
        <p:spPr bwMode="auto">
          <a:xfrm rot="927673">
            <a:off x="7368020" y="1570616"/>
            <a:ext cx="638175" cy="1571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" name="Group 55"/>
          <p:cNvGrpSpPr>
            <a:grpSpLocks/>
          </p:cNvGrpSpPr>
          <p:nvPr/>
        </p:nvGrpSpPr>
        <p:grpSpPr bwMode="auto">
          <a:xfrm>
            <a:off x="3377045" y="1707141"/>
            <a:ext cx="238125" cy="365125"/>
            <a:chOff x="2136" y="1392"/>
            <a:chExt cx="150" cy="222"/>
          </a:xfrm>
        </p:grpSpPr>
        <p:sp>
          <p:nvSpPr>
            <p:cNvPr id="23" name="Line 42"/>
            <p:cNvSpPr>
              <a:spLocks noChangeShapeType="1"/>
            </p:cNvSpPr>
            <p:nvPr/>
          </p:nvSpPr>
          <p:spPr bwMode="auto">
            <a:xfrm>
              <a:off x="2286" y="1434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7"/>
            <p:cNvSpPr>
              <a:spLocks noChangeShapeType="1"/>
            </p:cNvSpPr>
            <p:nvPr/>
          </p:nvSpPr>
          <p:spPr bwMode="auto">
            <a:xfrm>
              <a:off x="2136" y="1392"/>
              <a:ext cx="0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53"/>
            <p:cNvSpPr>
              <a:spLocks noChangeShapeType="1"/>
            </p:cNvSpPr>
            <p:nvPr/>
          </p:nvSpPr>
          <p:spPr bwMode="auto">
            <a:xfrm>
              <a:off x="2214" y="1408"/>
              <a:ext cx="0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56"/>
          <p:cNvGrpSpPr>
            <a:grpSpLocks/>
          </p:cNvGrpSpPr>
          <p:nvPr/>
        </p:nvGrpSpPr>
        <p:grpSpPr bwMode="auto">
          <a:xfrm>
            <a:off x="7379133" y="1645228"/>
            <a:ext cx="238125" cy="365125"/>
            <a:chOff x="2136" y="1392"/>
            <a:chExt cx="150" cy="222"/>
          </a:xfrm>
        </p:grpSpPr>
        <p:sp>
          <p:nvSpPr>
            <p:cNvPr id="27" name="Line 57"/>
            <p:cNvSpPr>
              <a:spLocks noChangeShapeType="1"/>
            </p:cNvSpPr>
            <p:nvPr/>
          </p:nvSpPr>
          <p:spPr bwMode="auto">
            <a:xfrm>
              <a:off x="2286" y="1434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58"/>
            <p:cNvSpPr>
              <a:spLocks noChangeShapeType="1"/>
            </p:cNvSpPr>
            <p:nvPr/>
          </p:nvSpPr>
          <p:spPr bwMode="auto">
            <a:xfrm>
              <a:off x="2136" y="1392"/>
              <a:ext cx="0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59"/>
            <p:cNvSpPr>
              <a:spLocks noChangeShapeType="1"/>
            </p:cNvSpPr>
            <p:nvPr/>
          </p:nvSpPr>
          <p:spPr bwMode="auto">
            <a:xfrm>
              <a:off x="2214" y="1408"/>
              <a:ext cx="0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Line 60"/>
          <p:cNvSpPr>
            <a:spLocks noChangeShapeType="1"/>
          </p:cNvSpPr>
          <p:nvPr/>
        </p:nvSpPr>
        <p:spPr bwMode="auto">
          <a:xfrm flipH="1">
            <a:off x="5948795" y="2653291"/>
            <a:ext cx="1323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Arc 61"/>
          <p:cNvSpPr>
            <a:spLocks/>
          </p:cNvSpPr>
          <p:nvPr/>
        </p:nvSpPr>
        <p:spPr bwMode="auto">
          <a:xfrm rot="20240293" flipH="1">
            <a:off x="6074208" y="2096078"/>
            <a:ext cx="736600" cy="4222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03 w 37678"/>
              <a:gd name="T1" fmla="*/ 23706 h 23706"/>
              <a:gd name="T2" fmla="*/ 37678 w 37678"/>
              <a:gd name="T3" fmla="*/ 7176 h 23706"/>
              <a:gd name="T4" fmla="*/ 21600 w 37678"/>
              <a:gd name="T5" fmla="*/ 21600 h 23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678" h="23706" fill="none" extrusionOk="0">
                <a:moveTo>
                  <a:pt x="102" y="23706"/>
                </a:moveTo>
                <a:cubicBezTo>
                  <a:pt x="34" y="23006"/>
                  <a:pt x="0" y="2230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7735" y="-1"/>
                  <a:pt x="33581" y="2609"/>
                  <a:pt x="37678" y="7175"/>
                </a:cubicBezTo>
              </a:path>
              <a:path w="37678" h="23706" stroke="0" extrusionOk="0">
                <a:moveTo>
                  <a:pt x="102" y="23706"/>
                </a:moveTo>
                <a:cubicBezTo>
                  <a:pt x="34" y="23006"/>
                  <a:pt x="0" y="2230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7735" y="-1"/>
                  <a:pt x="33581" y="2609"/>
                  <a:pt x="37678" y="7175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62"/>
          <p:cNvSpPr txBox="1">
            <a:spLocks noChangeArrowheads="1"/>
          </p:cNvSpPr>
          <p:nvPr/>
        </p:nvSpPr>
        <p:spPr bwMode="auto">
          <a:xfrm>
            <a:off x="7472795" y="2635828"/>
            <a:ext cx="1073150" cy="3444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X To Ry</a:t>
            </a:r>
          </a:p>
        </p:txBody>
      </p:sp>
      <p:pic>
        <p:nvPicPr>
          <p:cNvPr id="33" name="Picture 6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8970" y="2861253"/>
            <a:ext cx="5794375" cy="3860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4" name="Line 72"/>
          <p:cNvSpPr>
            <a:spLocks noChangeShapeType="1"/>
          </p:cNvSpPr>
          <p:nvPr/>
        </p:nvSpPr>
        <p:spPr bwMode="auto">
          <a:xfrm>
            <a:off x="5145520" y="1716666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Line 74"/>
          <p:cNvSpPr>
            <a:spLocks noChangeShapeType="1"/>
          </p:cNvSpPr>
          <p:nvPr/>
        </p:nvSpPr>
        <p:spPr bwMode="auto">
          <a:xfrm>
            <a:off x="5412220" y="1716666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Rectangle 75"/>
          <p:cNvSpPr>
            <a:spLocks noChangeArrowheads="1"/>
          </p:cNvSpPr>
          <p:nvPr/>
        </p:nvSpPr>
        <p:spPr bwMode="auto">
          <a:xfrm>
            <a:off x="973570" y="1519816"/>
            <a:ext cx="638175" cy="1587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76"/>
          <p:cNvSpPr>
            <a:spLocks noChangeShapeType="1"/>
          </p:cNvSpPr>
          <p:nvPr/>
        </p:nvSpPr>
        <p:spPr bwMode="auto">
          <a:xfrm>
            <a:off x="1259320" y="1678566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77"/>
          <p:cNvSpPr>
            <a:spLocks noChangeShapeType="1"/>
          </p:cNvSpPr>
          <p:nvPr/>
        </p:nvSpPr>
        <p:spPr bwMode="auto">
          <a:xfrm>
            <a:off x="1132320" y="1678566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78"/>
          <p:cNvSpPr>
            <a:spLocks noChangeShapeType="1"/>
          </p:cNvSpPr>
          <p:nvPr/>
        </p:nvSpPr>
        <p:spPr bwMode="auto">
          <a:xfrm>
            <a:off x="1399020" y="1678566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Text Box 79"/>
          <p:cNvSpPr txBox="1">
            <a:spLocks noChangeArrowheads="1"/>
          </p:cNvSpPr>
          <p:nvPr/>
        </p:nvSpPr>
        <p:spPr bwMode="auto">
          <a:xfrm>
            <a:off x="1948295" y="2191328"/>
            <a:ext cx="1073150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Stage</a:t>
            </a:r>
          </a:p>
        </p:txBody>
      </p:sp>
      <p:sp>
        <p:nvSpPr>
          <p:cNvPr id="41" name="Text Box 81"/>
          <p:cNvSpPr txBox="1">
            <a:spLocks noChangeArrowheads="1"/>
          </p:cNvSpPr>
          <p:nvPr/>
        </p:nvSpPr>
        <p:spPr bwMode="auto">
          <a:xfrm>
            <a:off x="7339445" y="3899478"/>
            <a:ext cx="1498600" cy="94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Measure</a:t>
            </a:r>
          </a:p>
          <a:p>
            <a:pPr algn="l">
              <a:spcBef>
                <a:spcPct val="50000"/>
              </a:spcBef>
            </a:pPr>
            <a:r>
              <a:rPr lang="en-US" sz="1400"/>
              <a:t>Trans. Model</a:t>
            </a:r>
          </a:p>
          <a:p>
            <a:pPr algn="l">
              <a:spcBef>
                <a:spcPct val="50000"/>
              </a:spcBef>
            </a:pPr>
            <a:r>
              <a:rPr lang="en-US" sz="1400"/>
              <a:t>Rot. Model</a:t>
            </a:r>
          </a:p>
        </p:txBody>
      </p:sp>
      <p:sp>
        <p:nvSpPr>
          <p:cNvPr id="42" name="Line 82"/>
          <p:cNvSpPr>
            <a:spLocks noChangeShapeType="1"/>
          </p:cNvSpPr>
          <p:nvPr/>
        </p:nvSpPr>
        <p:spPr bwMode="auto">
          <a:xfrm>
            <a:off x="6882245" y="4055053"/>
            <a:ext cx="368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84"/>
          <p:cNvSpPr>
            <a:spLocks noChangeShapeType="1"/>
          </p:cNvSpPr>
          <p:nvPr/>
        </p:nvSpPr>
        <p:spPr bwMode="auto">
          <a:xfrm>
            <a:off x="6882245" y="4410653"/>
            <a:ext cx="368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85"/>
          <p:cNvSpPr>
            <a:spLocks noChangeShapeType="1"/>
          </p:cNvSpPr>
          <p:nvPr/>
        </p:nvSpPr>
        <p:spPr bwMode="auto">
          <a:xfrm>
            <a:off x="6882245" y="4712278"/>
            <a:ext cx="3683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Rectangle 28"/>
          <p:cNvSpPr>
            <a:spLocks noChangeArrowheads="1"/>
          </p:cNvSpPr>
          <p:nvPr/>
        </p:nvSpPr>
        <p:spPr bwMode="auto">
          <a:xfrm>
            <a:off x="3490972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2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01058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90474" y="650154"/>
            <a:ext cx="55102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</a:pPr>
            <a:r>
              <a:rPr lang="en-US" sz="2400">
                <a:solidFill>
                  <a:srgbClr val="CC00CC"/>
                </a:solidFill>
              </a:rPr>
              <a:t>5th Step: Tilt decoupling</a:t>
            </a: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 rot="19837941">
            <a:off x="1539875" y="3630324"/>
            <a:ext cx="687388" cy="206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47"/>
          <p:cNvSpPr>
            <a:spLocks noChangeShapeType="1"/>
          </p:cNvSpPr>
          <p:nvPr/>
        </p:nvSpPr>
        <p:spPr bwMode="auto">
          <a:xfrm flipH="1" flipV="1">
            <a:off x="965200" y="1866611"/>
            <a:ext cx="863600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48"/>
          <p:cNvSpPr>
            <a:spLocks noChangeArrowheads="1"/>
          </p:cNvSpPr>
          <p:nvPr/>
        </p:nvSpPr>
        <p:spPr bwMode="auto">
          <a:xfrm>
            <a:off x="863600" y="1722149"/>
            <a:ext cx="139700" cy="1587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rc 49"/>
          <p:cNvSpPr>
            <a:spLocks/>
          </p:cNvSpPr>
          <p:nvPr/>
        </p:nvSpPr>
        <p:spPr bwMode="auto">
          <a:xfrm rot="20240293" flipH="1">
            <a:off x="887413" y="2763549"/>
            <a:ext cx="582612" cy="379412"/>
          </a:xfrm>
          <a:custGeom>
            <a:avLst/>
            <a:gdLst>
              <a:gd name="G0" fmla="+- 12635 0 0"/>
              <a:gd name="G1" fmla="+- 0 0 0"/>
              <a:gd name="G2" fmla="+- 21600 0 0"/>
              <a:gd name="T0" fmla="*/ 24643 w 24643"/>
              <a:gd name="T1" fmla="*/ 17955 h 21600"/>
              <a:gd name="T2" fmla="*/ 0 w 24643"/>
              <a:gd name="T3" fmla="*/ 17519 h 21600"/>
              <a:gd name="T4" fmla="*/ 12635 w 24643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643" h="21600" fill="none" extrusionOk="0">
                <a:moveTo>
                  <a:pt x="24642" y="17954"/>
                </a:moveTo>
                <a:cubicBezTo>
                  <a:pt x="21089" y="20331"/>
                  <a:pt x="16910" y="21599"/>
                  <a:pt x="12635" y="21600"/>
                </a:cubicBezTo>
                <a:cubicBezTo>
                  <a:pt x="8099" y="21600"/>
                  <a:pt x="3678" y="20172"/>
                  <a:pt x="-1" y="17519"/>
                </a:cubicBezTo>
              </a:path>
              <a:path w="24643" h="21600" stroke="0" extrusionOk="0">
                <a:moveTo>
                  <a:pt x="24642" y="17954"/>
                </a:moveTo>
                <a:cubicBezTo>
                  <a:pt x="21089" y="20331"/>
                  <a:pt x="16910" y="21599"/>
                  <a:pt x="12635" y="21600"/>
                </a:cubicBezTo>
                <a:cubicBezTo>
                  <a:pt x="8099" y="21600"/>
                  <a:pt x="3678" y="20172"/>
                  <a:pt x="-1" y="17519"/>
                </a:cubicBezTo>
                <a:lnTo>
                  <a:pt x="1263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50"/>
          <p:cNvSpPr>
            <a:spLocks noChangeShapeType="1"/>
          </p:cNvSpPr>
          <p:nvPr/>
        </p:nvSpPr>
        <p:spPr bwMode="auto">
          <a:xfrm>
            <a:off x="927100" y="1799936"/>
            <a:ext cx="0" cy="21399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1085850" y="2587336"/>
            <a:ext cx="1073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Ry</a:t>
            </a:r>
          </a:p>
        </p:txBody>
      </p: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742950" y="3663661"/>
            <a:ext cx="1073150" cy="33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X </a:t>
            </a:r>
          </a:p>
        </p:txBody>
      </p:sp>
      <p:sp>
        <p:nvSpPr>
          <p:cNvPr id="15" name="Line 53"/>
          <p:cNvSpPr>
            <a:spLocks noChangeShapeType="1"/>
          </p:cNvSpPr>
          <p:nvPr/>
        </p:nvSpPr>
        <p:spPr bwMode="auto">
          <a:xfrm>
            <a:off x="952500" y="3636674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6" name="Object 54"/>
          <p:cNvGraphicFramePr>
            <a:graphicFrameLocks noChangeAspect="1"/>
          </p:cNvGraphicFramePr>
          <p:nvPr/>
        </p:nvGraphicFramePr>
        <p:xfrm>
          <a:off x="784225" y="1047461"/>
          <a:ext cx="976313" cy="403225"/>
        </p:xfrm>
        <a:graphic>
          <a:graphicData uri="http://schemas.openxmlformats.org/presentationml/2006/ole">
            <p:oleObj spid="_x0000_s301059" name="Equation" r:id="rId6" imgW="965160" imgH="393480" progId="Equation.DSMT4">
              <p:embed/>
            </p:oleObj>
          </a:graphicData>
        </a:graphic>
      </p:graphicFrame>
      <p:graphicFrame>
        <p:nvGraphicFramePr>
          <p:cNvPr id="17" name="Object 56"/>
          <p:cNvGraphicFramePr>
            <a:graphicFrameLocks noChangeAspect="1"/>
          </p:cNvGraphicFramePr>
          <p:nvPr/>
        </p:nvGraphicFramePr>
        <p:xfrm>
          <a:off x="752475" y="4354224"/>
          <a:ext cx="1219200" cy="431800"/>
        </p:xfrm>
        <a:graphic>
          <a:graphicData uri="http://schemas.openxmlformats.org/presentationml/2006/ole">
            <p:oleObj spid="_x0000_s301060" name="Equation" r:id="rId7" imgW="1206360" imgH="419040" progId="Equation.DSMT4">
              <p:embed/>
            </p:oleObj>
          </a:graphicData>
        </a:graphic>
      </p:graphicFrame>
      <p:graphicFrame>
        <p:nvGraphicFramePr>
          <p:cNvPr id="18" name="Object 62"/>
          <p:cNvGraphicFramePr>
            <a:graphicFrameLocks noChangeAspect="1"/>
          </p:cNvGraphicFramePr>
          <p:nvPr/>
        </p:nvGraphicFramePr>
        <p:xfrm>
          <a:off x="744538" y="4943186"/>
          <a:ext cx="1584325" cy="436563"/>
        </p:xfrm>
        <a:graphic>
          <a:graphicData uri="http://schemas.openxmlformats.org/presentationml/2006/ole">
            <p:oleObj spid="_x0000_s301061" name="Equation" r:id="rId8" imgW="1612800" imgH="444240" progId="Equation.DSMT4">
              <p:embed/>
            </p:oleObj>
          </a:graphicData>
        </a:graphic>
      </p:graphicFrame>
      <p:sp>
        <p:nvSpPr>
          <p:cNvPr id="19" name="Text Box 66"/>
          <p:cNvSpPr txBox="1">
            <a:spLocks noChangeArrowheads="1"/>
          </p:cNvSpPr>
          <p:nvPr/>
        </p:nvSpPr>
        <p:spPr bwMode="auto">
          <a:xfrm>
            <a:off x="406400" y="5679786"/>
            <a:ext cx="250031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</a:pPr>
            <a:r>
              <a:rPr lang="en-US" sz="2400" dirty="0">
                <a:solidFill>
                  <a:srgbClr val="CC00CC"/>
                </a:solidFill>
              </a:rPr>
              <a:t>Tilt decoupling Matrix</a:t>
            </a:r>
          </a:p>
        </p:txBody>
      </p:sp>
      <p:sp>
        <p:nvSpPr>
          <p:cNvPr id="20" name="Rectangle 70"/>
          <p:cNvSpPr>
            <a:spLocks noChangeArrowheads="1"/>
          </p:cNvSpPr>
          <p:nvPr/>
        </p:nvSpPr>
        <p:spPr bwMode="auto">
          <a:xfrm>
            <a:off x="2895600" y="1617374"/>
            <a:ext cx="6248400" cy="35829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" name="Picture 71"/>
          <p:cNvPicPr>
            <a:picLocks noChangeAspect="1" noChangeArrowheads="1"/>
          </p:cNvPicPr>
          <p:nvPr/>
        </p:nvPicPr>
        <p:blipFill>
          <a:blip r:embed="rId9" cstate="print"/>
          <a:srcRect l="59357" t="8681" r="877" b="55382"/>
          <a:stretch>
            <a:fillRect/>
          </a:stretch>
        </p:blipFill>
        <p:spPr bwMode="auto">
          <a:xfrm>
            <a:off x="3144838" y="1838036"/>
            <a:ext cx="5834062" cy="3092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2" name="Text Box 72"/>
          <p:cNvSpPr txBox="1">
            <a:spLocks noChangeArrowheads="1"/>
          </p:cNvSpPr>
          <p:nvPr/>
        </p:nvSpPr>
        <p:spPr bwMode="auto">
          <a:xfrm>
            <a:off x="4635500" y="4911436"/>
            <a:ext cx="3149600" cy="303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Frequency (Hz)</a:t>
            </a:r>
          </a:p>
        </p:txBody>
      </p:sp>
      <p:sp>
        <p:nvSpPr>
          <p:cNvPr id="23" name="Line 73"/>
          <p:cNvSpPr>
            <a:spLocks noChangeShapeType="1"/>
          </p:cNvSpPr>
          <p:nvPr/>
        </p:nvSpPr>
        <p:spPr bwMode="auto">
          <a:xfrm>
            <a:off x="5295900" y="4582824"/>
            <a:ext cx="0" cy="8397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74"/>
          <p:cNvSpPr>
            <a:spLocks noChangeShapeType="1"/>
          </p:cNvSpPr>
          <p:nvPr/>
        </p:nvSpPr>
        <p:spPr bwMode="auto">
          <a:xfrm>
            <a:off x="3606800" y="4295486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Text Box 75"/>
          <p:cNvSpPr txBox="1">
            <a:spLocks noChangeArrowheads="1"/>
          </p:cNvSpPr>
          <p:nvPr/>
        </p:nvSpPr>
        <p:spPr bwMode="auto">
          <a:xfrm>
            <a:off x="4610100" y="1734849"/>
            <a:ext cx="3149600" cy="3032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X to Ry Decoupling – Stage 2</a:t>
            </a:r>
          </a:p>
        </p:txBody>
      </p:sp>
      <p:sp>
        <p:nvSpPr>
          <p:cNvPr id="26" name="Text Box 76"/>
          <p:cNvSpPr txBox="1">
            <a:spLocks noChangeArrowheads="1"/>
          </p:cNvSpPr>
          <p:nvPr/>
        </p:nvSpPr>
        <p:spPr bwMode="auto">
          <a:xfrm>
            <a:off x="4483100" y="1734849"/>
            <a:ext cx="3149600" cy="3032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X to Ry Decoupling – Stage 2</a:t>
            </a:r>
          </a:p>
        </p:txBody>
      </p:sp>
      <p:sp>
        <p:nvSpPr>
          <p:cNvPr id="27" name="Text Box 77"/>
          <p:cNvSpPr txBox="1">
            <a:spLocks noChangeArrowheads="1"/>
          </p:cNvSpPr>
          <p:nvPr/>
        </p:nvSpPr>
        <p:spPr bwMode="auto">
          <a:xfrm rot="10800000" flipH="1">
            <a:off x="2813050" y="2036474"/>
            <a:ext cx="396875" cy="2632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Amplitude</a:t>
            </a:r>
          </a:p>
        </p:txBody>
      </p:sp>
      <p:graphicFrame>
        <p:nvGraphicFramePr>
          <p:cNvPr id="28" name="Object 81"/>
          <p:cNvGraphicFramePr>
            <a:graphicFrameLocks noChangeAspect="1"/>
          </p:cNvGraphicFramePr>
          <p:nvPr/>
        </p:nvGraphicFramePr>
        <p:xfrm>
          <a:off x="5286375" y="5606761"/>
          <a:ext cx="1235075" cy="236538"/>
        </p:xfrm>
        <a:graphic>
          <a:graphicData uri="http://schemas.openxmlformats.org/presentationml/2006/ole">
            <p:oleObj spid="_x0000_s301062" name="Equation" r:id="rId10" imgW="1193760" imgH="228600" progId="Equation.DSMT4">
              <p:embed/>
            </p:oleObj>
          </a:graphicData>
        </a:graphic>
      </p:graphicFrame>
      <p:graphicFrame>
        <p:nvGraphicFramePr>
          <p:cNvPr id="29" name="Object 82"/>
          <p:cNvGraphicFramePr>
            <a:graphicFrameLocks noChangeAspect="1"/>
          </p:cNvGraphicFramePr>
          <p:nvPr/>
        </p:nvGraphicFramePr>
        <p:xfrm>
          <a:off x="3611563" y="6146511"/>
          <a:ext cx="1339850" cy="236538"/>
        </p:xfrm>
        <a:graphic>
          <a:graphicData uri="http://schemas.openxmlformats.org/presentationml/2006/ole">
            <p:oleObj spid="_x0000_s301063" name="Equation" r:id="rId11" imgW="1295280" imgH="228600" progId="Equation.DSMT4">
              <p:embed/>
            </p:oleObj>
          </a:graphicData>
        </a:graphic>
      </p:graphicFrame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3490972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2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0208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96938" y="703552"/>
            <a:ext cx="62404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</a:pPr>
            <a:r>
              <a:rPr lang="en-US" sz="2400">
                <a:solidFill>
                  <a:srgbClr val="CC00CC"/>
                </a:solidFill>
              </a:rPr>
              <a:t>6th Step:  Low-Frequency Blend</a:t>
            </a:r>
          </a:p>
        </p:txBody>
      </p: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6" cstate="print"/>
          <a:srcRect l="5281" r="7133"/>
          <a:stretch>
            <a:fillRect/>
          </a:stretch>
        </p:blipFill>
        <p:spPr bwMode="auto">
          <a:xfrm>
            <a:off x="101600" y="1676400"/>
            <a:ext cx="4049713" cy="3081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7" cstate="print"/>
          <a:srcRect l="4724" r="7503"/>
          <a:stretch>
            <a:fillRect/>
          </a:stretch>
        </p:blipFill>
        <p:spPr bwMode="auto">
          <a:xfrm>
            <a:off x="4379913" y="3168650"/>
            <a:ext cx="4675187" cy="3551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5561013" y="1733550"/>
            <a:ext cx="1003300" cy="4064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PS</a:t>
            </a: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6424613" y="2439988"/>
            <a:ext cx="1066800" cy="406400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Seism.</a:t>
            </a: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7802563" y="2379663"/>
            <a:ext cx="803275" cy="711200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High Pass</a:t>
            </a: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6856413" y="1577975"/>
            <a:ext cx="812800" cy="7112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Low Pass</a:t>
            </a:r>
          </a:p>
        </p:txBody>
      </p:sp>
      <p:sp>
        <p:nvSpPr>
          <p:cNvPr id="20" name="Line 41"/>
          <p:cNvSpPr>
            <a:spLocks noChangeShapeType="1"/>
          </p:cNvSpPr>
          <p:nvPr/>
        </p:nvSpPr>
        <p:spPr bwMode="auto">
          <a:xfrm>
            <a:off x="6564313" y="1943100"/>
            <a:ext cx="290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43"/>
          <p:cNvSpPr>
            <a:spLocks noChangeShapeType="1"/>
          </p:cNvSpPr>
          <p:nvPr/>
        </p:nvSpPr>
        <p:spPr bwMode="auto">
          <a:xfrm>
            <a:off x="7491413" y="2690813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601075" y="27003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46"/>
          <p:cNvSpPr>
            <a:spLocks noChangeShapeType="1"/>
          </p:cNvSpPr>
          <p:nvPr/>
        </p:nvSpPr>
        <p:spPr bwMode="auto">
          <a:xfrm>
            <a:off x="7683500" y="19383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3490972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2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1744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7815" y="1422544"/>
            <a:ext cx="7360450" cy="47842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770476" y="832861"/>
            <a:ext cx="50019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CC00CC"/>
                </a:solidFill>
              </a:rPr>
              <a:t>ISI System </a:t>
            </a:r>
            <a:r>
              <a:rPr lang="en-US" sz="2400" dirty="0" smtClean="0">
                <a:solidFill>
                  <a:srgbClr val="CC00CC"/>
                </a:solidFill>
              </a:rPr>
              <a:t>Performance</a:t>
            </a:r>
            <a:endParaRPr lang="en-US" sz="2400" dirty="0">
              <a:solidFill>
                <a:srgbClr val="CC00CC"/>
              </a:solidFill>
            </a:endParaRP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3490972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2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473090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565" y="1422256"/>
            <a:ext cx="7653390" cy="539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977284" y="811503"/>
            <a:ext cx="4975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CC00CC"/>
                </a:solidFill>
              </a:rPr>
              <a:t>BSC Global </a:t>
            </a:r>
            <a:r>
              <a:rPr lang="en-US" sz="2400" dirty="0" smtClean="0">
                <a:solidFill>
                  <a:srgbClr val="CC00CC"/>
                </a:solidFill>
              </a:rPr>
              <a:t>Performance</a:t>
            </a:r>
            <a:endParaRPr lang="en-US" sz="2400" dirty="0">
              <a:solidFill>
                <a:srgbClr val="CC00CC"/>
              </a:solidFill>
            </a:endParaRPr>
          </a:p>
        </p:txBody>
      </p:sp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3490972" y="0"/>
            <a:ext cx="1831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Tests – Part 2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1846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75" y="2197822"/>
            <a:ext cx="3390900" cy="2120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30"/>
          <p:cNvPicPr>
            <a:picLocks noChangeAspect="1" noChangeArrowheads="1"/>
          </p:cNvPicPr>
          <p:nvPr/>
        </p:nvPicPr>
        <p:blipFill>
          <a:blip r:embed="rId7" cstate="print"/>
          <a:srcRect b="-7297"/>
          <a:stretch>
            <a:fillRect/>
          </a:stretch>
        </p:blipFill>
        <p:spPr bwMode="auto">
          <a:xfrm>
            <a:off x="5716588" y="2257425"/>
            <a:ext cx="3302000" cy="2214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/>
          <a:srcRect l="7565" t="2197" r="8275" b="5861"/>
          <a:stretch>
            <a:fillRect/>
          </a:stretch>
        </p:blipFill>
        <p:spPr bwMode="auto">
          <a:xfrm>
            <a:off x="2986088" y="4495800"/>
            <a:ext cx="326707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40737" y="4269509"/>
            <a:ext cx="2581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/>
              <a:t> Low frequency modes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562725" y="4378325"/>
            <a:ext cx="25812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/>
              <a:t> High modal density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863975" y="6748463"/>
            <a:ext cx="233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/>
              <a:t> Plant variation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84583" y="754495"/>
            <a:ext cx="8605837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/>
              <a:t>Three major problems identified: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/>
              <a:t> The first deformation resonances were much lower in frequencies than required.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/>
              <a:t> The modal density at high frequencies was higher than expected.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/>
              <a:t> The plant was variant in 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00034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882650"/>
            <a:ext cx="8074025" cy="520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H="1" flipV="1">
            <a:off x="5924550" y="1482725"/>
            <a:ext cx="384175" cy="14288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4095750" y="3386138"/>
            <a:ext cx="4313238" cy="0"/>
          </a:xfrm>
          <a:prstGeom prst="line">
            <a:avLst/>
          </a:prstGeom>
          <a:noFill/>
          <a:ln w="38100">
            <a:solidFill>
              <a:srgbClr val="FF33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408738" y="1323975"/>
            <a:ext cx="1951037" cy="3762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/>
              <a:t>97.6Hz  Q=650</a:t>
            </a: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3467100" y="3044825"/>
            <a:ext cx="4933950" cy="127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363913" y="2319338"/>
            <a:ext cx="1206500" cy="37623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/>
              <a:t>F =  45Hz</a:t>
            </a:r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>
            <a:off x="4532313" y="2709863"/>
            <a:ext cx="203200" cy="45720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9696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281238" y="700088"/>
            <a:ext cx="36163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1">
                <a:solidFill>
                  <a:srgbClr val="0000FF"/>
                </a:solidFill>
              </a:rPr>
              <a:t>Quad Modal Testing</a:t>
            </a:r>
            <a:r>
              <a:rPr lang="en-US" sz="2400" i="1"/>
              <a:t>     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/>
          <a:srcRect l="25739" r="29391"/>
          <a:stretch>
            <a:fillRect/>
          </a:stretch>
        </p:blipFill>
        <p:spPr bwMode="auto">
          <a:xfrm>
            <a:off x="265113" y="1225550"/>
            <a:ext cx="19097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DSC029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5850" y="1951038"/>
            <a:ext cx="3211513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3867150" y="3092450"/>
            <a:ext cx="395288" cy="1404938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747963" y="4594225"/>
            <a:ext cx="25019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1">
                <a:solidFill>
                  <a:srgbClr val="0000FF"/>
                </a:solidFill>
              </a:rPr>
              <a:t>3 Axis Accelerometer</a:t>
            </a:r>
          </a:p>
        </p:txBody>
      </p:sp>
      <p:pic>
        <p:nvPicPr>
          <p:cNvPr id="12" name="Picture 13" descr="DSC0295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3263" y="1125538"/>
            <a:ext cx="3163887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454025" y="4892675"/>
            <a:ext cx="1604963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1">
                <a:solidFill>
                  <a:srgbClr val="0000FF"/>
                </a:solidFill>
              </a:rPr>
              <a:t>The Quad </a:t>
            </a:r>
          </a:p>
          <a:p>
            <a:r>
              <a:rPr lang="en-US" sz="2400" i="1">
                <a:solidFill>
                  <a:srgbClr val="0000FF"/>
                </a:solidFill>
              </a:rPr>
              <a:t>Structure</a:t>
            </a:r>
            <a:r>
              <a:rPr lang="en-US" sz="2400" i="1"/>
              <a:t>     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H="1" flipV="1">
            <a:off x="7296150" y="3910013"/>
            <a:ext cx="428625" cy="1652587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432550" y="5522913"/>
            <a:ext cx="25019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1">
                <a:solidFill>
                  <a:srgbClr val="0000FF"/>
                </a:solidFill>
              </a:rPr>
              <a:t>Impact Force Sensor</a:t>
            </a: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416770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0440" y="0"/>
            <a:ext cx="7010400" cy="658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Astrophysical searches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304801" y="775855"/>
            <a:ext cx="4818784" cy="4249882"/>
            <a:chOff x="597" y="933"/>
            <a:chExt cx="1541" cy="1631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597" y="2479"/>
              <a:ext cx="412" cy="8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0">
                  <a:solidFill>
                    <a:schemeClr val="bg1"/>
                  </a:solidFill>
                </a:rPr>
                <a:t>Credit: AEI, CCT, LSU</a:t>
              </a:r>
            </a:p>
          </p:txBody>
        </p:sp>
      </p:grp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5749637" y="924071"/>
            <a:ext cx="2301875" cy="2225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 i="1" dirty="0">
                <a:solidFill>
                  <a:srgbClr val="CC00CC"/>
                </a:solidFill>
              </a:rPr>
              <a:t>Coalescing Binary Systems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000" b="0" dirty="0"/>
              <a:t> Neutron stars, black holes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000" b="0" dirty="0"/>
              <a:t> ‘chirped’ waveform</a:t>
            </a:r>
          </a:p>
        </p:txBody>
      </p:sp>
      <p:pic>
        <p:nvPicPr>
          <p:cNvPr id="26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9557" y="4171661"/>
            <a:ext cx="3486150" cy="22875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04130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55588" y="1114425"/>
            <a:ext cx="36163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1">
                <a:solidFill>
                  <a:srgbClr val="0000FF"/>
                </a:solidFill>
              </a:rPr>
              <a:t>Experimental Meshing</a:t>
            </a:r>
            <a:r>
              <a:rPr lang="en-US" sz="2400" i="1"/>
              <a:t>     </a:t>
            </a: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 cstate="print"/>
          <a:srcRect l="7986" r="8681"/>
          <a:stretch>
            <a:fillRect/>
          </a:stretch>
        </p:blipFill>
        <p:spPr bwMode="auto">
          <a:xfrm>
            <a:off x="4022725" y="1858963"/>
            <a:ext cx="4878388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3"/>
          <p:cNvPicPr>
            <a:picLocks noChangeAspect="1" noChangeArrowheads="1"/>
          </p:cNvPicPr>
          <p:nvPr/>
        </p:nvPicPr>
        <p:blipFill>
          <a:blip r:embed="rId7" cstate="print"/>
          <a:srcRect l="8781" r="12900"/>
          <a:stretch>
            <a:fillRect/>
          </a:stretch>
        </p:blipFill>
        <p:spPr bwMode="auto">
          <a:xfrm>
            <a:off x="300038" y="1790700"/>
            <a:ext cx="3462337" cy="3487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Rectangle 44"/>
          <p:cNvSpPr>
            <a:spLocks noChangeArrowheads="1"/>
          </p:cNvSpPr>
          <p:nvPr/>
        </p:nvSpPr>
        <p:spPr bwMode="auto">
          <a:xfrm>
            <a:off x="4610100" y="1177925"/>
            <a:ext cx="41370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1">
                <a:solidFill>
                  <a:srgbClr val="0000FF"/>
                </a:solidFill>
              </a:rPr>
              <a:t>Transfer Functions</a:t>
            </a:r>
            <a:r>
              <a:rPr lang="en-US" sz="2400" i="1"/>
              <a:t>     </a:t>
            </a: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0310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773113"/>
            <a:ext cx="1978025" cy="191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1">
                <a:solidFill>
                  <a:srgbClr val="0000FF"/>
                </a:solidFill>
              </a:rPr>
              <a:t>First </a:t>
            </a:r>
          </a:p>
          <a:p>
            <a:r>
              <a:rPr lang="en-US" sz="2400" i="1">
                <a:solidFill>
                  <a:srgbClr val="0000FF"/>
                </a:solidFill>
              </a:rPr>
              <a:t>modes measured on the Quad structure :</a:t>
            </a:r>
            <a:r>
              <a:rPr lang="en-US" sz="2400" i="1"/>
              <a:t>    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3649663"/>
            <a:ext cx="374650" cy="534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endParaRPr lang="fr-FR" sz="1100"/>
          </a:p>
          <a:p>
            <a:pPr algn="l" eaLnBrk="0" hangingPunct="0"/>
            <a:r>
              <a:rPr lang="fr-FR" sz="1800" b="0"/>
              <a:t>   </a:t>
            </a:r>
          </a:p>
        </p:txBody>
      </p:sp>
      <p:pic>
        <p:nvPicPr>
          <p:cNvPr id="9" name="Picture 100"/>
          <p:cNvPicPr>
            <a:picLocks noChangeAspect="1" noChangeArrowheads="1"/>
          </p:cNvPicPr>
          <p:nvPr/>
        </p:nvPicPr>
        <p:blipFill>
          <a:blip r:embed="rId6" cstate="print"/>
          <a:srcRect l="10095" t="17651" r="36667" b="14571"/>
          <a:stretch>
            <a:fillRect/>
          </a:stretch>
        </p:blipFill>
        <p:spPr bwMode="auto">
          <a:xfrm>
            <a:off x="2341563" y="911225"/>
            <a:ext cx="5646737" cy="539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06178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/>
          <a:srcRect r="50729" b="1909"/>
          <a:stretch>
            <a:fillRect/>
          </a:stretch>
        </p:blipFill>
        <p:spPr bwMode="auto">
          <a:xfrm>
            <a:off x="423863" y="857250"/>
            <a:ext cx="2924175" cy="4448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 cstate="print"/>
          <a:srcRect l="2444"/>
          <a:stretch>
            <a:fillRect/>
          </a:stretch>
        </p:blipFill>
        <p:spPr bwMode="auto">
          <a:xfrm>
            <a:off x="3770313" y="1211263"/>
            <a:ext cx="5026025" cy="4010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125663" y="5537200"/>
            <a:ext cx="48355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1"/>
              <a:t>B.Lantz - Tech Demo - Stanford     </a:t>
            </a:r>
          </a:p>
        </p:txBody>
      </p:sp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05154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57175" y="549275"/>
            <a:ext cx="36036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400" i="1"/>
              <a:t>ISI Modal Testing :    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49663"/>
            <a:ext cx="374650" cy="534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endParaRPr lang="fr-FR" sz="1100"/>
          </a:p>
          <a:p>
            <a:pPr algn="l" eaLnBrk="0" hangingPunct="0"/>
            <a:r>
              <a:rPr lang="fr-FR" sz="1800" b="0"/>
              <a:t>   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/>
          <a:srcRect l="18962" t="14767" r="15625" b="17876"/>
          <a:stretch>
            <a:fillRect/>
          </a:stretch>
        </p:blipFill>
        <p:spPr bwMode="auto">
          <a:xfrm>
            <a:off x="323850" y="1133475"/>
            <a:ext cx="2809875" cy="1952625"/>
          </a:xfrm>
          <a:prstGeom prst="rect">
            <a:avLst/>
          </a:prstGeom>
          <a:noFill/>
        </p:spPr>
      </p:pic>
      <p:pic>
        <p:nvPicPr>
          <p:cNvPr id="10" name="Picture 12" descr="DSC02961"/>
          <p:cNvPicPr>
            <a:picLocks noChangeAspect="1" noChangeArrowheads="1"/>
          </p:cNvPicPr>
          <p:nvPr/>
        </p:nvPicPr>
        <p:blipFill>
          <a:blip r:embed="rId7" cstate="print"/>
          <a:srcRect t="7368"/>
          <a:stretch>
            <a:fillRect/>
          </a:stretch>
        </p:blipFill>
        <p:spPr bwMode="auto">
          <a:xfrm>
            <a:off x="3878263" y="1011238"/>
            <a:ext cx="1651000" cy="2036762"/>
          </a:xfrm>
          <a:prstGeom prst="rect">
            <a:avLst/>
          </a:prstGeom>
          <a:noFill/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8" cstate="print"/>
          <a:srcRect l="17592" r="17130"/>
          <a:stretch>
            <a:fillRect/>
          </a:stretch>
        </p:blipFill>
        <p:spPr bwMode="auto">
          <a:xfrm>
            <a:off x="6342063" y="782638"/>
            <a:ext cx="2393950" cy="2400300"/>
          </a:xfrm>
          <a:prstGeom prst="rect">
            <a:avLst/>
          </a:prstGeom>
          <a:noFill/>
        </p:spPr>
      </p:pic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6492875" y="1279525"/>
            <a:ext cx="1901825" cy="1776413"/>
            <a:chOff x="3615" y="3325"/>
            <a:chExt cx="7540" cy="6900"/>
          </a:xfrm>
        </p:grpSpPr>
        <p:sp>
          <p:nvSpPr>
            <p:cNvPr id="13" name="Line 20"/>
            <p:cNvSpPr>
              <a:spLocks noChangeShapeType="1"/>
            </p:cNvSpPr>
            <p:nvPr/>
          </p:nvSpPr>
          <p:spPr bwMode="auto">
            <a:xfrm flipH="1" flipV="1">
              <a:off x="10350" y="3529"/>
              <a:ext cx="720" cy="127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3615" y="3323"/>
              <a:ext cx="7540" cy="6906"/>
              <a:chOff x="3615" y="3323"/>
              <a:chExt cx="7540" cy="6906"/>
            </a:xfrm>
          </p:grpSpPr>
          <p:grpSp>
            <p:nvGrpSpPr>
              <p:cNvPr id="15" name="Group 22"/>
              <p:cNvGrpSpPr>
                <a:grpSpLocks/>
              </p:cNvGrpSpPr>
              <p:nvPr/>
            </p:nvGrpSpPr>
            <p:grpSpPr bwMode="auto">
              <a:xfrm>
                <a:off x="3615" y="3323"/>
                <a:ext cx="7540" cy="6906"/>
                <a:chOff x="3615" y="3323"/>
                <a:chExt cx="7540" cy="6906"/>
              </a:xfrm>
            </p:grpSpPr>
            <p:grpSp>
              <p:nvGrpSpPr>
                <p:cNvPr id="18" name="Group 23"/>
                <p:cNvGrpSpPr>
                  <a:grpSpLocks/>
                </p:cNvGrpSpPr>
                <p:nvPr/>
              </p:nvGrpSpPr>
              <p:grpSpPr bwMode="auto">
                <a:xfrm>
                  <a:off x="8530" y="3455"/>
                  <a:ext cx="2625" cy="2485"/>
                  <a:chOff x="8530" y="3455"/>
                  <a:chExt cx="2625" cy="2485"/>
                </a:xfrm>
              </p:grpSpPr>
              <p:sp>
                <p:nvSpPr>
                  <p:cNvPr id="6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8530" y="432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8810" y="416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9590" y="371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9800" y="359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9375" y="577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9990" y="542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0425" y="517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0650" y="504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9650" y="562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9150" y="397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9310" y="388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10030" y="345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10290" y="346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0480" y="380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10630" y="407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0790" y="435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10990" y="471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0870" y="492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" name="Group 42"/>
                <p:cNvGrpSpPr>
                  <a:grpSpLocks/>
                </p:cNvGrpSpPr>
                <p:nvPr/>
              </p:nvGrpSpPr>
              <p:grpSpPr bwMode="auto">
                <a:xfrm rot="14404697">
                  <a:off x="3625" y="3393"/>
                  <a:ext cx="2625" cy="2485"/>
                  <a:chOff x="8530" y="3455"/>
                  <a:chExt cx="2625" cy="2485"/>
                </a:xfrm>
              </p:grpSpPr>
              <p:sp>
                <p:nvSpPr>
                  <p:cNvPr id="42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8530" y="432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8810" y="416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9590" y="371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9800" y="359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9375" y="577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9990" y="542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10425" y="517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10650" y="504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9650" y="562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9150" y="397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9310" y="388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0030" y="345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10290" y="346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10480" y="380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0630" y="407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10790" y="435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10990" y="471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10870" y="492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61"/>
                <p:cNvGrpSpPr>
                  <a:grpSpLocks/>
                </p:cNvGrpSpPr>
                <p:nvPr/>
              </p:nvGrpSpPr>
              <p:grpSpPr bwMode="auto">
                <a:xfrm rot="7189065">
                  <a:off x="6027" y="7674"/>
                  <a:ext cx="2625" cy="2485"/>
                  <a:chOff x="8530" y="3455"/>
                  <a:chExt cx="2625" cy="2485"/>
                </a:xfrm>
              </p:grpSpPr>
              <p:sp>
                <p:nvSpPr>
                  <p:cNvPr id="24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8530" y="432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8810" y="416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9590" y="371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9800" y="359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9375" y="577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9990" y="542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0425" y="517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0650" y="504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9650" y="562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9150" y="397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9310" y="3880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10030" y="345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0290" y="346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0480" y="380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0630" y="407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0790" y="435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0990" y="471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0870" y="4925"/>
                    <a:ext cx="165" cy="16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" name="Line 80"/>
                <p:cNvSpPr>
                  <a:spLocks noChangeShapeType="1"/>
                </p:cNvSpPr>
                <p:nvPr/>
              </p:nvSpPr>
              <p:spPr bwMode="auto">
                <a:xfrm>
                  <a:off x="3615" y="4725"/>
                  <a:ext cx="3000" cy="51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81"/>
                <p:cNvSpPr>
                  <a:spLocks noChangeShapeType="1"/>
                </p:cNvSpPr>
                <p:nvPr/>
              </p:nvSpPr>
              <p:spPr bwMode="auto">
                <a:xfrm>
                  <a:off x="4410" y="3480"/>
                  <a:ext cx="5955" cy="6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8220" y="4999"/>
                  <a:ext cx="2730" cy="475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" name="Line 83"/>
              <p:cNvSpPr>
                <a:spLocks noChangeShapeType="1"/>
              </p:cNvSpPr>
              <p:nvPr/>
            </p:nvSpPr>
            <p:spPr bwMode="auto">
              <a:xfrm flipV="1">
                <a:off x="3675" y="3469"/>
                <a:ext cx="750" cy="127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84"/>
              <p:cNvSpPr>
                <a:spLocks noChangeShapeType="1"/>
              </p:cNvSpPr>
              <p:nvPr/>
            </p:nvSpPr>
            <p:spPr bwMode="auto">
              <a:xfrm>
                <a:off x="6630" y="9960"/>
                <a:ext cx="1470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78" name="Picture 85" descr="Domain"/>
          <p:cNvPicPr>
            <a:picLocks noChangeAspect="1" noChangeArrowheads="1"/>
          </p:cNvPicPr>
          <p:nvPr/>
        </p:nvPicPr>
        <p:blipFill>
          <a:blip r:embed="rId9" cstate="print"/>
          <a:srcRect t="2290"/>
          <a:stretch>
            <a:fillRect/>
          </a:stretch>
        </p:blipFill>
        <p:spPr bwMode="auto">
          <a:xfrm>
            <a:off x="5295900" y="3992563"/>
            <a:ext cx="295910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86"/>
          <p:cNvPicPr>
            <a:picLocks noChangeAspect="1" noChangeArrowheads="1"/>
          </p:cNvPicPr>
          <p:nvPr/>
        </p:nvPicPr>
        <p:blipFill>
          <a:blip r:embed="rId10" cstate="print"/>
          <a:srcRect l="8835" r="7304"/>
          <a:stretch>
            <a:fillRect/>
          </a:stretch>
        </p:blipFill>
        <p:spPr bwMode="auto">
          <a:xfrm>
            <a:off x="555625" y="3819525"/>
            <a:ext cx="272415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Rectangle 87"/>
          <p:cNvSpPr>
            <a:spLocks noChangeArrowheads="1"/>
          </p:cNvSpPr>
          <p:nvPr/>
        </p:nvSpPr>
        <p:spPr bwMode="auto">
          <a:xfrm>
            <a:off x="669925" y="3109913"/>
            <a:ext cx="23876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i="1">
                <a:solidFill>
                  <a:srgbClr val="0000FF"/>
                </a:solidFill>
              </a:rPr>
              <a:t>Optical Table</a:t>
            </a:r>
            <a:r>
              <a:rPr lang="en-US" sz="2000" i="1"/>
              <a:t>     </a:t>
            </a:r>
          </a:p>
        </p:txBody>
      </p:sp>
      <p:sp>
        <p:nvSpPr>
          <p:cNvPr id="81" name="Rectangle 88"/>
          <p:cNvSpPr>
            <a:spLocks noChangeArrowheads="1"/>
          </p:cNvSpPr>
          <p:nvPr/>
        </p:nvSpPr>
        <p:spPr bwMode="auto">
          <a:xfrm>
            <a:off x="3678238" y="3057525"/>
            <a:ext cx="24018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i="1">
                <a:solidFill>
                  <a:srgbClr val="0000FF"/>
                </a:solidFill>
              </a:rPr>
              <a:t>Instrumentation     </a:t>
            </a:r>
          </a:p>
        </p:txBody>
      </p:sp>
      <p:sp>
        <p:nvSpPr>
          <p:cNvPr id="82" name="Rectangle 89"/>
          <p:cNvSpPr>
            <a:spLocks noChangeArrowheads="1"/>
          </p:cNvSpPr>
          <p:nvPr/>
        </p:nvSpPr>
        <p:spPr bwMode="auto">
          <a:xfrm>
            <a:off x="6326188" y="3127375"/>
            <a:ext cx="24018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1">
                <a:solidFill>
                  <a:srgbClr val="0000FF"/>
                </a:solidFill>
              </a:rPr>
              <a:t>Experimental Meshing</a:t>
            </a:r>
          </a:p>
        </p:txBody>
      </p:sp>
      <p:sp>
        <p:nvSpPr>
          <p:cNvPr id="83" name="Rectangle 90"/>
          <p:cNvSpPr>
            <a:spLocks noChangeArrowheads="1"/>
          </p:cNvSpPr>
          <p:nvPr/>
        </p:nvSpPr>
        <p:spPr bwMode="auto">
          <a:xfrm>
            <a:off x="4916488" y="5970588"/>
            <a:ext cx="36353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1">
                <a:solidFill>
                  <a:srgbClr val="0000FF"/>
                </a:solidFill>
              </a:rPr>
              <a:t>Domain of Interpolation</a:t>
            </a:r>
          </a:p>
        </p:txBody>
      </p:sp>
      <p:sp>
        <p:nvSpPr>
          <p:cNvPr id="84" name="Rectangle 91"/>
          <p:cNvSpPr>
            <a:spLocks noChangeArrowheads="1"/>
          </p:cNvSpPr>
          <p:nvPr/>
        </p:nvSpPr>
        <p:spPr bwMode="auto">
          <a:xfrm>
            <a:off x="569913" y="5959475"/>
            <a:ext cx="29337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i="1">
                <a:solidFill>
                  <a:srgbClr val="0000FF"/>
                </a:solidFill>
              </a:rPr>
              <a:t>Transfer Functions</a:t>
            </a:r>
          </a:p>
        </p:txBody>
      </p:sp>
      <p:sp>
        <p:nvSpPr>
          <p:cNvPr id="85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10274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 l="1242" t="11047" r="42381" b="17905"/>
          <a:stretch>
            <a:fillRect/>
          </a:stretch>
        </p:blipFill>
        <p:spPr bwMode="auto">
          <a:xfrm>
            <a:off x="2407491" y="622486"/>
            <a:ext cx="5956300" cy="562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44488" y="1050925"/>
            <a:ext cx="1978025" cy="2282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400" i="1">
                <a:solidFill>
                  <a:srgbClr val="0000FF"/>
                </a:solidFill>
              </a:rPr>
              <a:t>First </a:t>
            </a:r>
          </a:p>
          <a:p>
            <a:pPr algn="l"/>
            <a:r>
              <a:rPr lang="en-US" sz="2400" i="1">
                <a:solidFill>
                  <a:srgbClr val="0000FF"/>
                </a:solidFill>
              </a:rPr>
              <a:t>modes measured on the optical table:</a:t>
            </a:r>
            <a:r>
              <a:rPr lang="en-US" sz="2400" i="1"/>
              <a:t>    </a:t>
            </a: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1334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3" descr="Picture 0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675" y="969097"/>
            <a:ext cx="2363787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C:\Documents and Settings\Brett\Desktop\IMG_16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5847" y="1001135"/>
            <a:ext cx="2003425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40251" y="3667125"/>
            <a:ext cx="455699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670070" y="585354"/>
            <a:ext cx="2166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/>
              <a:t>GS13 Attachment</a:t>
            </a: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5831753" y="600076"/>
            <a:ext cx="21685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/>
              <a:t>Counter weights</a:t>
            </a: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3273713" y="3301567"/>
            <a:ext cx="2168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/>
              <a:t>Transfer function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l="14745" t="29478" r="47758" b="61920"/>
          <a:stretch>
            <a:fillRect/>
          </a:stretch>
        </p:blipFill>
        <p:spPr bwMode="auto">
          <a:xfrm>
            <a:off x="6512214" y="5143729"/>
            <a:ext cx="2313132" cy="39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2256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1818" y="756034"/>
            <a:ext cx="5467619" cy="442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953510" y="5562600"/>
            <a:ext cx="6858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400" dirty="0"/>
              <a:t>  At low frequencies (around 0.1Hz) there is very little motion amplification. </a:t>
            </a:r>
          </a:p>
          <a:p>
            <a:pPr algn="l"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400" dirty="0"/>
              <a:t>  The isolation starts as low as 0.1Hz which is good. </a:t>
            </a:r>
          </a:p>
          <a:p>
            <a:pPr algn="l"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400" dirty="0"/>
              <a:t>  The isolation at 1Hz is close to a factor of 100.</a:t>
            </a:r>
          </a:p>
          <a:p>
            <a:pPr algn="l"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400" dirty="0"/>
              <a:t>  The control provides isolation up to 20Hz, which is good.</a:t>
            </a:r>
          </a:p>
        </p:txBody>
      </p:sp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2358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4525" y="577850"/>
            <a:ext cx="3470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FF"/>
                </a:solidFill>
              </a:rPr>
              <a:t>Global isolation (Active &amp; Passive)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t="2815" b="1926"/>
          <a:stretch>
            <a:fillRect/>
          </a:stretch>
        </p:blipFill>
        <p:spPr bwMode="auto">
          <a:xfrm>
            <a:off x="1625600" y="2397125"/>
            <a:ext cx="57023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574675" y="944563"/>
            <a:ext cx="6858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400" dirty="0"/>
              <a:t>- The ground motion is shown in Black. It is measured with a STS. </a:t>
            </a:r>
          </a:p>
          <a:p>
            <a:pPr algn="l">
              <a:spcAft>
                <a:spcPts val="300"/>
              </a:spcAft>
            </a:pPr>
            <a:r>
              <a:rPr lang="en-US" sz="1400" dirty="0"/>
              <a:t>- The HEPI motion is shown in Blue. It is measured with HEPI L4Cs. </a:t>
            </a:r>
          </a:p>
          <a:p>
            <a:pPr algn="l">
              <a:spcAft>
                <a:spcPts val="300"/>
              </a:spcAft>
            </a:pPr>
            <a:r>
              <a:rPr lang="en-US" sz="1400" dirty="0"/>
              <a:t>- The motion of stage2 when the control is off is presented in Red</a:t>
            </a:r>
          </a:p>
          <a:p>
            <a:pPr algn="l">
              <a:spcAft>
                <a:spcPts val="300"/>
              </a:spcAft>
            </a:pPr>
            <a:r>
              <a:rPr lang="en-US" sz="1400" dirty="0"/>
              <a:t>- The motion of stage2 when the control is on is presented in Purple</a:t>
            </a:r>
          </a:p>
          <a:p>
            <a:pPr algn="l">
              <a:spcAft>
                <a:spcPts val="300"/>
              </a:spcAft>
            </a:pPr>
            <a:r>
              <a:rPr lang="en-US" sz="1400" dirty="0"/>
              <a:t>- The relative requirements are presented in Grey</a:t>
            </a: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474114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741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090" y="845127"/>
            <a:ext cx="4378037" cy="328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3591164" y="0"/>
            <a:ext cx="16307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Test - Part 3</a:t>
            </a:r>
            <a:endParaRPr lang="en-US" sz="20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 l="16379" t="16124" r="19576" b="5049"/>
          <a:stretch>
            <a:fillRect/>
          </a:stretch>
        </p:blipFill>
        <p:spPr bwMode="auto">
          <a:xfrm>
            <a:off x="4308764" y="2867891"/>
            <a:ext cx="4835236" cy="372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8"/>
          <p:cNvSpPr>
            <a:spLocks noChangeArrowheads="1"/>
          </p:cNvSpPr>
          <p:nvPr/>
        </p:nvSpPr>
        <p:spPr bwMode="auto">
          <a:xfrm>
            <a:off x="3046238" y="0"/>
            <a:ext cx="272061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Step 4: Development</a:t>
            </a:r>
            <a:endParaRPr lang="en-US" sz="2000" dirty="0"/>
          </a:p>
        </p:txBody>
      </p:sp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21538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582" y="515630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Stage1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5135" y="1683572"/>
            <a:ext cx="214610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8736" y="1670125"/>
            <a:ext cx="210859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605183" y="1841575"/>
          <a:ext cx="2514600" cy="1333500"/>
        </p:xfrm>
        <a:graphic>
          <a:graphicData uri="http://schemas.openxmlformats.org/drawingml/2006/table">
            <a:tbl>
              <a:tblPr/>
              <a:tblGrid>
                <a:gridCol w="609600"/>
                <a:gridCol w="939800"/>
                <a:gridCol w="965200"/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latin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V1, 237 Lbs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V18,  376 Lbs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erminal"/>
                          <a:ea typeface="Times New Roman"/>
                          <a:cs typeface="Terminal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Times New Roman"/>
                        </a:rPr>
                        <a:t>195 Hz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Times New Roman"/>
                        </a:rPr>
                        <a:t>254 Hz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erminal"/>
                          <a:ea typeface="Times New Roman"/>
                          <a:cs typeface="Terminal"/>
                        </a:rPr>
                        <a:t>2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Times New Roman"/>
                        </a:rPr>
                        <a:t>195 Hz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Times New Roman"/>
                        </a:rPr>
                        <a:t>254 Hz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erminal"/>
                          <a:ea typeface="Times New Roman"/>
                          <a:cs typeface="Terminal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Times New Roman"/>
                        </a:rPr>
                        <a:t>229 Hz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Times New Roman"/>
                        </a:rPr>
                        <a:t>302 Hz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erminal"/>
                          <a:ea typeface="Times New Roman"/>
                          <a:cs typeface="Terminal"/>
                        </a:rPr>
                        <a:t>4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Times New Roman"/>
                        </a:rPr>
                        <a:t>229 Hz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Times New Roman"/>
                        </a:rPr>
                        <a:t>302 Hz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erminal"/>
                          <a:ea typeface="Times New Roman"/>
                          <a:cs typeface="Terminal"/>
                        </a:rPr>
                        <a:t>5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Times New Roman"/>
                        </a:rPr>
                        <a:t>287 Hz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Times New Roman"/>
                        </a:rPr>
                        <a:t>326 Hz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erminal"/>
                          <a:ea typeface="Times New Roman"/>
                          <a:cs typeface="Terminal"/>
                        </a:rPr>
                        <a:t>6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Times New Roman"/>
                        </a:rPr>
                        <a:t>319 Hz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Times New Roman"/>
                        </a:rPr>
                        <a:t>364 Hz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 l="12288" t="5878" r="22514" b="2705"/>
          <a:stretch>
            <a:fillRect/>
          </a:stretch>
        </p:blipFill>
        <p:spPr bwMode="auto">
          <a:xfrm>
            <a:off x="1068593" y="4002293"/>
            <a:ext cx="248285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/>
          <a:srcRect l="20949" t="4622" r="21124" b="3775"/>
          <a:stretch>
            <a:fillRect/>
          </a:stretch>
        </p:blipFill>
        <p:spPr bwMode="auto">
          <a:xfrm>
            <a:off x="4730675" y="3977640"/>
            <a:ext cx="2493963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896035" y="698983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Tx/>
              <a:buChar char="-"/>
            </a:pPr>
            <a:r>
              <a:rPr lang="en-US" sz="1200" dirty="0" smtClean="0"/>
              <a:t> The close out plate studied and analyzed to optimize the stiffness of Stage1</a:t>
            </a:r>
          </a:p>
          <a:p>
            <a:pPr algn="l">
              <a:buFontTx/>
              <a:buChar char="-"/>
            </a:pPr>
            <a:r>
              <a:rPr lang="en-US" sz="1200" dirty="0" smtClean="0"/>
              <a:t> Successive conceptual design and Finite Element analysis. </a:t>
            </a:r>
          </a:p>
          <a:p>
            <a:pPr algn="l">
              <a:buFontTx/>
              <a:buChar char="-"/>
            </a:pPr>
            <a:r>
              <a:rPr lang="en-US" sz="1200" dirty="0" smtClean="0"/>
              <a:t> 18 iterations led to the design presented below. </a:t>
            </a:r>
          </a:p>
          <a:p>
            <a:pPr algn="l">
              <a:buFontTx/>
              <a:buChar char="-"/>
            </a:pPr>
            <a:r>
              <a:rPr lang="en-US" sz="1200" dirty="0" smtClean="0"/>
              <a:t> All analysis and concepts presented E0900389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403411" y="3400679"/>
            <a:ext cx="6925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/>
              <a:t>-  The first two modes at 195Hz were in plane bending modes. They have moved to 302Hz.</a:t>
            </a:r>
          </a:p>
          <a:p>
            <a:pPr algn="l"/>
            <a:r>
              <a:rPr lang="en-US" sz="1200" dirty="0" smtClean="0"/>
              <a:t>-  The next modes at 229Hz were torsion modes. They have moved to 254Hz. 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1089212" y="6454615"/>
            <a:ext cx="55132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The final design of the close plate and its new plate cover.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417794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0440" y="0"/>
            <a:ext cx="7010400" cy="658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Astrophysical searches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07819" y="771381"/>
            <a:ext cx="4308764" cy="3980728"/>
            <a:chOff x="3557" y="2371"/>
            <a:chExt cx="1544" cy="1500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708" y="3691"/>
              <a:ext cx="1393" cy="7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r>
                <a:rPr lang="en-US" sz="1000" b="0">
                  <a:solidFill>
                    <a:schemeClr val="bg1"/>
                  </a:solidFill>
                </a:rPr>
                <a:t>Credit: Chandra X-ray Observatory </a:t>
              </a:r>
            </a:p>
          </p:txBody>
        </p:sp>
      </p:grp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821380" y="918008"/>
            <a:ext cx="4114801" cy="2136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 i="1" dirty="0">
                <a:solidFill>
                  <a:srgbClr val="CC00CC"/>
                </a:solidFill>
              </a:rPr>
              <a:t>‘Bursts’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000" b="0" dirty="0"/>
              <a:t> asymmetric core collapse supernovae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000" b="0" dirty="0"/>
              <a:t> cosmic strings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000" b="0" dirty="0"/>
              <a:t> </a:t>
            </a:r>
            <a:r>
              <a:rPr lang="en-US" sz="2000" b="0" dirty="0" smtClean="0"/>
              <a:t>? </a:t>
            </a:r>
            <a:r>
              <a:rPr lang="en-US" sz="2000" b="0" dirty="0"/>
              <a:t>(sources we haven’t thought </a:t>
            </a:r>
            <a:r>
              <a:rPr lang="en-US" sz="2000" b="0" dirty="0" smtClean="0"/>
              <a:t>about)</a:t>
            </a:r>
            <a:endParaRPr lang="en-US" sz="2000" b="0" dirty="0"/>
          </a:p>
        </p:txBody>
      </p:sp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95430" y="4219720"/>
            <a:ext cx="3619500" cy="2511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28913" y="4856018"/>
            <a:ext cx="4752687" cy="223058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24610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805" y="631683"/>
            <a:ext cx="7703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D0901182, Top Assembly Drawing:</a:t>
            </a:r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49" y="1093662"/>
            <a:ext cx="8868341" cy="571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3584883" y="0"/>
            <a:ext cx="246413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Step 5: Production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325634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120" y="4261373"/>
            <a:ext cx="389466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5690" y="4261373"/>
            <a:ext cx="391870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0180" y="941295"/>
            <a:ext cx="390542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6" name="Picture 6"/>
          <p:cNvPicPr>
            <a:picLocks noChangeAspect="1" noChangeArrowheads="1"/>
          </p:cNvPicPr>
          <p:nvPr/>
        </p:nvPicPr>
        <p:blipFill>
          <a:blip r:embed="rId9" cstate="print"/>
          <a:srcRect l="468"/>
          <a:stretch>
            <a:fillRect/>
          </a:stretch>
        </p:blipFill>
        <p:spPr bwMode="auto">
          <a:xfrm>
            <a:off x="4675456" y="941295"/>
            <a:ext cx="388556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3063558" y="0"/>
            <a:ext cx="162256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5. Drawings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0" y="524171"/>
            <a:ext cx="8673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D09000896, Stage 0 Assembly and D09000895, Stage 0 Bottom part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147919" y="37386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D0901180, Stage 1 Assembly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42086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46364" y="813308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7- Assemblage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264729" y="827161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8- Installation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812475" y="3805892"/>
            <a:ext cx="2834899" cy="43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9- </a:t>
            </a:r>
            <a:r>
              <a:rPr lang="en-US" sz="2000" b="0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Mise</a:t>
            </a:r>
            <a:r>
              <a:rPr lang="en-US" sz="2000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en service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5" descr="1_locker_adjustmen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616" y="1276271"/>
            <a:ext cx="2840184" cy="211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 descr="IMG_108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436" y="1246908"/>
            <a:ext cx="2772586" cy="216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ject 32"/>
          <p:cNvPicPr>
            <a:picLocks noChangeArrowheads="1"/>
          </p:cNvPicPr>
          <p:nvPr/>
        </p:nvPicPr>
        <p:blipFill>
          <a:blip r:embed="rId8" cstate="print"/>
          <a:srcRect l="-722" t="-1302" r="-204" b="-4774"/>
          <a:stretch>
            <a:fillRect/>
          </a:stretch>
        </p:blipFill>
        <p:spPr bwMode="auto">
          <a:xfrm>
            <a:off x="554182" y="4571999"/>
            <a:ext cx="3449781" cy="189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7" name="Picture 3"/>
          <p:cNvPicPr>
            <a:picLocks noChangeAspect="1" noChangeArrowheads="1"/>
          </p:cNvPicPr>
          <p:nvPr/>
        </p:nvPicPr>
        <p:blipFill>
          <a:blip r:embed="rId9" cstate="print"/>
          <a:srcRect l="16379" t="16124" r="19576" b="5049"/>
          <a:stretch>
            <a:fillRect/>
          </a:stretch>
        </p:blipFill>
        <p:spPr bwMode="auto">
          <a:xfrm>
            <a:off x="4904510" y="4372865"/>
            <a:ext cx="3235036" cy="249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8"/>
          <p:cNvSpPr>
            <a:spLocks noChangeArrowheads="1"/>
          </p:cNvSpPr>
          <p:nvPr/>
        </p:nvSpPr>
        <p:spPr bwMode="auto">
          <a:xfrm>
            <a:off x="3239400" y="0"/>
            <a:ext cx="23342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Coming up at MIT</a:t>
            </a:r>
            <a:endParaRPr lang="en-US" sz="2000" dirty="0"/>
          </a:p>
        </p:txBody>
      </p:sp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5702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47650" y="1319213"/>
            <a:ext cx="3328988" cy="137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Triple Quad Cavity</a:t>
            </a:r>
          </a:p>
          <a:p>
            <a:r>
              <a:rPr lang="en-US" dirty="0">
                <a:solidFill>
                  <a:srgbClr val="CC00CC"/>
                </a:solidFill>
              </a:rPr>
              <a:t>With</a:t>
            </a:r>
          </a:p>
          <a:p>
            <a:r>
              <a:rPr lang="en-US" dirty="0">
                <a:solidFill>
                  <a:srgbClr val="CC00CC"/>
                </a:solidFill>
              </a:rPr>
              <a:t>BSC and HAM ISI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/>
          <a:srcRect l="40430" t="20052" r="18555" b="9375"/>
          <a:stretch>
            <a:fillRect/>
          </a:stretch>
        </p:blipFill>
        <p:spPr bwMode="auto">
          <a:xfrm>
            <a:off x="6613525" y="1168400"/>
            <a:ext cx="2416175" cy="311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 cstate="print"/>
          <a:srcRect l="40430" t="33594" r="17773" b="18489"/>
          <a:stretch>
            <a:fillRect/>
          </a:stretch>
        </p:blipFill>
        <p:spPr bwMode="auto">
          <a:xfrm>
            <a:off x="4152900" y="1263650"/>
            <a:ext cx="1809750" cy="155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1" name="Picture 13" descr="Fab_in_the_BSC"/>
          <p:cNvPicPr>
            <a:picLocks noChangeAspect="1" noChangeArrowheads="1"/>
          </p:cNvPicPr>
          <p:nvPr/>
        </p:nvPicPr>
        <p:blipFill>
          <a:blip r:embed="rId8" cstate="print"/>
          <a:srcRect l="57852" r="9102"/>
          <a:stretch>
            <a:fillRect/>
          </a:stretch>
        </p:blipFill>
        <p:spPr bwMode="auto">
          <a:xfrm>
            <a:off x="5667375" y="2540000"/>
            <a:ext cx="796925" cy="1808163"/>
          </a:xfrm>
          <a:prstGeom prst="rect">
            <a:avLst/>
          </a:prstGeom>
          <a:noFill/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9" cstate="print"/>
          <a:srcRect l="34375" t="19531" r="17383" b="9895"/>
          <a:stretch>
            <a:fillRect/>
          </a:stretch>
        </p:blipFill>
        <p:spPr bwMode="auto">
          <a:xfrm>
            <a:off x="209550" y="3416300"/>
            <a:ext cx="2546350" cy="279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10" cstate="print"/>
          <a:srcRect l="21614" t="16493" r="21875" b="22917"/>
          <a:stretch>
            <a:fillRect/>
          </a:stretch>
        </p:blipFill>
        <p:spPr bwMode="auto">
          <a:xfrm>
            <a:off x="3054350" y="4570413"/>
            <a:ext cx="2419350" cy="1944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11" cstate="print"/>
          <a:srcRect l="39314" t="18706" r="33731" b="10417"/>
          <a:stretch>
            <a:fillRect/>
          </a:stretch>
        </p:blipFill>
        <p:spPr bwMode="auto">
          <a:xfrm>
            <a:off x="3125788" y="3287713"/>
            <a:ext cx="709612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5543550" y="1809750"/>
            <a:ext cx="1733550" cy="419100"/>
          </a:xfrm>
          <a:prstGeom prst="line">
            <a:avLst/>
          </a:prstGeom>
          <a:noFill/>
          <a:ln w="57150">
            <a:solidFill>
              <a:srgbClr val="FE631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>
            <a:off x="1771650" y="5238750"/>
            <a:ext cx="2400300" cy="0"/>
          </a:xfrm>
          <a:prstGeom prst="line">
            <a:avLst/>
          </a:prstGeom>
          <a:noFill/>
          <a:ln w="57150">
            <a:solidFill>
              <a:srgbClr val="FE631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>
            <a:off x="3486150" y="4038600"/>
            <a:ext cx="800100" cy="990600"/>
          </a:xfrm>
          <a:prstGeom prst="line">
            <a:avLst/>
          </a:prstGeom>
          <a:noFill/>
          <a:ln w="57150">
            <a:solidFill>
              <a:srgbClr val="FE631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flipH="1" flipV="1">
            <a:off x="5124450" y="2628900"/>
            <a:ext cx="781050" cy="990600"/>
          </a:xfrm>
          <a:prstGeom prst="line">
            <a:avLst/>
          </a:prstGeom>
          <a:noFill/>
          <a:ln w="57150">
            <a:solidFill>
              <a:srgbClr val="FE631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6837363" y="4354513"/>
            <a:ext cx="2306637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LASTI BSC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28575" y="6296025"/>
            <a:ext cx="32639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LASTI HAM X-End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418818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0440" y="0"/>
            <a:ext cx="7010400" cy="658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Astrophysical searches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358631" y="938501"/>
            <a:ext cx="4175125" cy="4079875"/>
            <a:chOff x="3662" y="886"/>
            <a:chExt cx="1316" cy="1611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751" y="2400"/>
              <a:ext cx="506" cy="9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000" b="0">
                  <a:solidFill>
                    <a:schemeClr val="bg1"/>
                  </a:solidFill>
                </a:rPr>
                <a:t>Casey Reed, Penn State </a:t>
              </a:r>
            </a:p>
          </p:txBody>
        </p:sp>
      </p:grp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5019820" y="1296987"/>
            <a:ext cx="3389312" cy="1371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 i="1" dirty="0">
                <a:solidFill>
                  <a:srgbClr val="CC00CC"/>
                </a:solidFill>
              </a:rPr>
              <a:t>Continuous Sources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dirty="0"/>
              <a:t> Spinning neutron stars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dirty="0"/>
              <a:t> monotone waveform</a:t>
            </a:r>
          </a:p>
        </p:txBody>
      </p:sp>
      <p:graphicFrame>
        <p:nvGraphicFramePr>
          <p:cNvPr id="24" name="Object 22"/>
          <p:cNvGraphicFramePr>
            <a:graphicFrameLocks noGrp="1" noChangeAspect="1"/>
          </p:cNvGraphicFramePr>
          <p:nvPr/>
        </p:nvGraphicFramePr>
        <p:xfrm>
          <a:off x="5006975" y="3616902"/>
          <a:ext cx="3452813" cy="2924175"/>
        </p:xfrm>
        <a:graphic>
          <a:graphicData uri="http://schemas.openxmlformats.org/presentationml/2006/ole">
            <p:oleObj spid="_x0000_s418819" name="Graph" r:id="rId7" imgW="3453120" imgH="29246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41984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0440" y="0"/>
            <a:ext cx="7010400" cy="658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Astrophysical searches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239000" y="6629400"/>
            <a:ext cx="1905000" cy="457200"/>
          </a:xfrm>
        </p:spPr>
        <p:txBody>
          <a:bodyPr/>
          <a:lstStyle/>
          <a:p>
            <a:fld id="{79F89AE8-E024-436D-9290-1E018C95DEF6}" type="slidenum">
              <a:rPr lang="en-US"/>
              <a:pPr/>
              <a:t>7</a:t>
            </a:fld>
            <a:endParaRPr lang="en-US" dirty="0"/>
          </a:p>
        </p:txBody>
      </p: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287770" y="856962"/>
            <a:ext cx="5314950" cy="3119438"/>
            <a:chOff x="797" y="2880"/>
            <a:chExt cx="1484" cy="1119"/>
          </a:xfrm>
        </p:grpSpPr>
        <p:pic>
          <p:nvPicPr>
            <p:cNvPr id="14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847" y="3911"/>
              <a:ext cx="513" cy="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000" b="0">
                  <a:solidFill>
                    <a:schemeClr val="bg1"/>
                  </a:solidFill>
                </a:rPr>
                <a:t>NASA/WMAP Science Team </a:t>
              </a:r>
            </a:p>
          </p:txBody>
        </p:sp>
      </p:grp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5680364" y="928399"/>
            <a:ext cx="3186545" cy="3139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 i="1" dirty="0">
                <a:solidFill>
                  <a:srgbClr val="CC00CC"/>
                </a:solidFill>
              </a:rPr>
              <a:t>Cosmic GW background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dirty="0"/>
              <a:t> residue of the Big Bang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dirty="0"/>
              <a:t>probes back to 10</a:t>
            </a:r>
            <a:r>
              <a:rPr lang="en-US" sz="2000" b="0" baseline="30000" dirty="0"/>
              <a:t>-21</a:t>
            </a:r>
            <a:r>
              <a:rPr lang="en-US" sz="2000" b="0" dirty="0"/>
              <a:t> s after the birth of the universe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dirty="0"/>
              <a:t> stochastic, incoherent background</a:t>
            </a:r>
          </a:p>
        </p:txBody>
      </p:sp>
      <p:pic>
        <p:nvPicPr>
          <p:cNvPr id="17" name="Picture 23" descr="Low_Noi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24803" y="4361583"/>
            <a:ext cx="3080587" cy="2330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6214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8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36772" y="0"/>
            <a:ext cx="7010400" cy="7350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Global network of detectors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3" descr="worldmap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2587" y="2405573"/>
            <a:ext cx="7086600" cy="4137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 descr="uLHOaerial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587" y="1075248"/>
            <a:ext cx="1600200" cy="13700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2" name="Picture 5" descr="LLOaeria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987" y="5247198"/>
            <a:ext cx="1600200" cy="13065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3" name="Picture 6" descr="virgo_aeria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21675" y="1154623"/>
            <a:ext cx="1600200" cy="12557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4" name="Picture 7" descr="geo600_aeria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75350" y="1222886"/>
            <a:ext cx="1600200" cy="1263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5" name="Picture 8" descr="tama_aeria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64787" y="1621348"/>
            <a:ext cx="1600200" cy="13827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6" name="Picture 9" descr="formation"/>
          <p:cNvPicPr>
            <a:picLocks noChangeAspect="1" noChangeArrowheads="1"/>
          </p:cNvPicPr>
          <p:nvPr/>
        </p:nvPicPr>
        <p:blipFill>
          <a:blip r:embed="rId12" cstate="print">
            <a:lum bright="10000" contrast="-40000"/>
          </a:blip>
          <a:srcRect/>
          <a:stretch>
            <a:fillRect/>
          </a:stretch>
        </p:blipFill>
        <p:spPr bwMode="auto">
          <a:xfrm>
            <a:off x="6988587" y="5551998"/>
            <a:ext cx="1600200" cy="13303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892587" y="3113598"/>
            <a:ext cx="1295400" cy="3810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 type="none" w="sm" len="sm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1273587" y="3799398"/>
            <a:ext cx="1295400" cy="14478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 type="none" w="sm" len="sm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4092987" y="2884998"/>
            <a:ext cx="304800" cy="5334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 type="none" w="sm" len="sm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H="1">
            <a:off x="4473987" y="2884998"/>
            <a:ext cx="609600" cy="6096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 type="none" w="sm" len="sm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>
            <a:off x="6607587" y="2884998"/>
            <a:ext cx="457200" cy="8382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 type="none" w="sm" len="sm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H="1">
            <a:off x="6378987" y="5094798"/>
            <a:ext cx="137160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0" y="4270884"/>
            <a:ext cx="1061509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CC00CC"/>
                </a:solidFill>
                <a:latin typeface="Helvetica" pitchFamily="34" charset="0"/>
              </a:rPr>
              <a:t>LIGO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294468" y="573249"/>
            <a:ext cx="1061509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CC00CC"/>
                </a:solidFill>
                <a:latin typeface="Helvetica" pitchFamily="34" charset="0"/>
              </a:rPr>
              <a:t>LIGO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935491" y="5118049"/>
            <a:ext cx="1002197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CC00CC"/>
                </a:solidFill>
                <a:latin typeface="Helvetica" pitchFamily="34" charset="0"/>
              </a:rPr>
              <a:t>LISA</a:t>
            </a: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5122474" y="715908"/>
            <a:ext cx="134043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CC00CC"/>
                </a:solidFill>
                <a:latin typeface="Helvetica" pitchFamily="34" charset="0"/>
              </a:rPr>
              <a:t>VIRGO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7341602" y="1161618"/>
            <a:ext cx="1196738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CC00CC"/>
                </a:solidFill>
                <a:latin typeface="Helvetica" pitchFamily="34" charset="0"/>
              </a:rPr>
              <a:t>TAMA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2945944" y="678562"/>
            <a:ext cx="981359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CC00CC"/>
                </a:solidFill>
                <a:latin typeface="Helvetica" pitchFamily="34" charset="0"/>
              </a:rPr>
              <a:t>GEO</a:t>
            </a: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1978437" y="5777423"/>
            <a:ext cx="4932363" cy="10699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buFont typeface="Times" pitchFamily="18" charset="0"/>
              <a:buChar char="•"/>
            </a:pPr>
            <a:r>
              <a:rPr lang="en-US" sz="1600" b="1" dirty="0">
                <a:latin typeface="Arial" charset="0"/>
              </a:rPr>
              <a:t> Coincident detection to eliminate instrumental             artifacts</a:t>
            </a:r>
          </a:p>
          <a:p>
            <a:pPr eaLnBrk="0" hangingPunct="0">
              <a:buFont typeface="Times" pitchFamily="18" charset="0"/>
              <a:buChar char="•"/>
            </a:pPr>
            <a:r>
              <a:rPr lang="en-US" sz="1600" b="1" dirty="0">
                <a:latin typeface="Arial" charset="0"/>
              </a:rPr>
              <a:t> Source localization in the sky</a:t>
            </a:r>
          </a:p>
          <a:p>
            <a:pPr eaLnBrk="0" hangingPunct="0">
              <a:buFont typeface="Times" pitchFamily="18" charset="0"/>
              <a:buChar char="•"/>
            </a:pPr>
            <a:r>
              <a:rPr lang="en-US" sz="1600" b="1" dirty="0">
                <a:latin typeface="Arial" charset="0"/>
              </a:rPr>
              <a:t> Wave polarization</a:t>
            </a:r>
          </a:p>
        </p:txBody>
      </p:sp>
      <p:pic>
        <p:nvPicPr>
          <p:cNvPr id="31" name="Picture 23" descr="aigo_aerial"/>
          <p:cNvPicPr>
            <a:picLocks noChangeAspect="1" noChangeArrowheads="1"/>
          </p:cNvPicPr>
          <p:nvPr/>
        </p:nvPicPr>
        <p:blipFill>
          <a:blip r:embed="rId13" cstate="print">
            <a:lum bright="10000" contrast="-40000"/>
          </a:blip>
          <a:srcRect/>
          <a:stretch>
            <a:fillRect/>
          </a:stretch>
        </p:blipFill>
        <p:spPr bwMode="auto">
          <a:xfrm>
            <a:off x="7287037" y="3889350"/>
            <a:ext cx="15271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7891720" y="3446725"/>
            <a:ext cx="110158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CC00CC"/>
                </a:solidFill>
                <a:latin typeface="Helvetica" pitchFamily="34" charset="0"/>
              </a:rPr>
              <a:t>AIGO</a:t>
            </a: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157162" y="4743961"/>
            <a:ext cx="185820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00CC"/>
                </a:solidFill>
                <a:latin typeface="Arial" charset="0"/>
              </a:rPr>
              <a:t>Livingston, LA</a:t>
            </a:r>
          </a:p>
          <a:p>
            <a:r>
              <a:rPr lang="en-US" sz="1400" b="1">
                <a:solidFill>
                  <a:srgbClr val="CC00CC"/>
                </a:solidFill>
                <a:latin typeface="Arial" charset="0"/>
              </a:rPr>
              <a:t>4 km interferometer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0" y="2427798"/>
            <a:ext cx="1858201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CC00CC"/>
                </a:solidFill>
                <a:latin typeface="Arial" charset="0"/>
              </a:rPr>
              <a:t>Hanford, WA</a:t>
            </a:r>
          </a:p>
          <a:p>
            <a:r>
              <a:rPr lang="en-US" sz="1400" b="1" dirty="0">
                <a:solidFill>
                  <a:srgbClr val="CC00CC"/>
                </a:solidFill>
                <a:latin typeface="Arial" charset="0"/>
              </a:rPr>
              <a:t>4 km interferometer</a:t>
            </a:r>
          </a:p>
          <a:p>
            <a:r>
              <a:rPr lang="en-US" sz="1400" b="1" dirty="0">
                <a:solidFill>
                  <a:srgbClr val="CC00CC"/>
                </a:solidFill>
                <a:latin typeface="Arial" charset="0"/>
              </a:rPr>
              <a:t>2 km interferometer</a:t>
            </a: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2503006" y="2408748"/>
            <a:ext cx="195758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00CC"/>
                </a:solidFill>
                <a:latin typeface="Arial" charset="0"/>
              </a:rPr>
              <a:t>Hannover, Germany</a:t>
            </a:r>
          </a:p>
          <a:p>
            <a:r>
              <a:rPr lang="en-US" sz="1400" b="1">
                <a:solidFill>
                  <a:srgbClr val="CC00CC"/>
                </a:solidFill>
                <a:latin typeface="Arial" charset="0"/>
              </a:rPr>
              <a:t>600 m interferometer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4892675" y="2369061"/>
            <a:ext cx="185820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00CC"/>
                </a:solidFill>
                <a:latin typeface="Arial" charset="0"/>
              </a:rPr>
              <a:t>Pisa, Italy</a:t>
            </a:r>
          </a:p>
          <a:p>
            <a:r>
              <a:rPr lang="en-US" sz="1400" b="1">
                <a:solidFill>
                  <a:srgbClr val="CC00CC"/>
                </a:solidFill>
                <a:latin typeface="Arial" charset="0"/>
              </a:rPr>
              <a:t>3 km interferometer</a:t>
            </a: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6855931" y="2988186"/>
            <a:ext cx="195758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00CC"/>
                </a:solidFill>
                <a:latin typeface="Arial" charset="0"/>
              </a:rPr>
              <a:t>Tokyo, Japan</a:t>
            </a:r>
          </a:p>
          <a:p>
            <a:r>
              <a:rPr lang="en-US" sz="1400" b="1">
                <a:solidFill>
                  <a:srgbClr val="CC00CC"/>
                </a:solidFill>
                <a:latin typeface="Arial" charset="0"/>
              </a:rPr>
              <a:t>300 m interferometer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8"/>
          <p:cNvSpPr>
            <a:spLocks noChangeArrowheads="1"/>
          </p:cNvSpPr>
          <p:nvPr/>
        </p:nvSpPr>
        <p:spPr bwMode="auto">
          <a:xfrm>
            <a:off x="3896622" y="0"/>
            <a:ext cx="10198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 LIGO</a:t>
            </a:r>
            <a:endParaRPr lang="en-US" sz="2400" dirty="0"/>
          </a:p>
        </p:txBody>
      </p:sp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5190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3838" y="1545902"/>
            <a:ext cx="6211887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309563" y="2185665"/>
            <a:ext cx="1693862" cy="1503362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2224088" y="2285677"/>
            <a:ext cx="1476375" cy="136842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>
            <a:off x="5219700" y="3993827"/>
            <a:ext cx="3513138" cy="5095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5072063" y="1531615"/>
            <a:ext cx="552450" cy="286385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3" name="Picture 22" descr="llo_aeri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9750" y="1520502"/>
            <a:ext cx="3090863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" descr="lho_aerial_mo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025" y="3690615"/>
            <a:ext cx="345757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5421313" y="521536"/>
            <a:ext cx="3722687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C00CC"/>
                </a:solidFill>
              </a:rPr>
              <a:t>LIGO Livingston Observatory</a:t>
            </a:r>
          </a:p>
          <a:p>
            <a:pPr>
              <a:buFontTx/>
              <a:buChar char="•"/>
            </a:pPr>
            <a:r>
              <a:rPr lang="en-US" sz="2000" dirty="0">
                <a:solidFill>
                  <a:srgbClr val="CC00CC"/>
                </a:solidFill>
              </a:rPr>
              <a:t> 1 interferometers</a:t>
            </a:r>
          </a:p>
          <a:p>
            <a:pPr lvl="1">
              <a:buFontTx/>
              <a:buChar char="•"/>
            </a:pPr>
            <a:r>
              <a:rPr lang="en-US" sz="2000" dirty="0">
                <a:solidFill>
                  <a:srgbClr val="CC00CC"/>
                </a:solidFill>
              </a:rPr>
              <a:t> 4 km arms 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15803" y="5473030"/>
            <a:ext cx="2771775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 sz="2000" dirty="0">
              <a:solidFill>
                <a:srgbClr val="CC00CC"/>
              </a:solidFill>
            </a:endParaRPr>
          </a:p>
          <a:p>
            <a:pPr>
              <a:buFontTx/>
              <a:buChar char="•"/>
            </a:pPr>
            <a:r>
              <a:rPr lang="en-US" sz="2000" dirty="0">
                <a:solidFill>
                  <a:srgbClr val="CC00CC"/>
                </a:solidFill>
              </a:rPr>
              <a:t> 2 interferometers</a:t>
            </a:r>
          </a:p>
          <a:p>
            <a:pPr lvl="1">
              <a:buFontTx/>
              <a:buChar char="•"/>
            </a:pPr>
            <a:r>
              <a:rPr lang="en-US" sz="2000" dirty="0">
                <a:solidFill>
                  <a:srgbClr val="CC00CC"/>
                </a:solidFill>
              </a:rPr>
              <a:t> 4 km, 2 km arms</a:t>
            </a: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361950" y="5444802"/>
            <a:ext cx="34131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00CC"/>
                </a:solidFill>
              </a:rPr>
              <a:t>LIGO Hanford Observatory</a:t>
            </a: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4895850" y="5723019"/>
            <a:ext cx="3854450" cy="654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CC00CC"/>
                </a:solidFill>
              </a:rPr>
              <a:t>LIGO Observatories are operated </a:t>
            </a:r>
          </a:p>
          <a:p>
            <a:r>
              <a:rPr lang="en-US" sz="1800" dirty="0">
                <a:solidFill>
                  <a:srgbClr val="CC00CC"/>
                </a:solidFill>
              </a:rPr>
              <a:t>by Caltech and MIT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15728</TotalTime>
  <Words>1643</Words>
  <Application>Microsoft Office PowerPoint</Application>
  <PresentationFormat>Custom</PresentationFormat>
  <Paragraphs>510</Paragraphs>
  <Slides>53</Slides>
  <Notes>53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Default Design</vt:lpstr>
      <vt:lpstr>Equation</vt:lpstr>
      <vt:lpstr>Graph</vt:lpstr>
      <vt:lpstr>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LIGO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Fabrice Matichard</dc:creator>
  <cp:lastModifiedBy>Fabrice Matichard</cp:lastModifiedBy>
  <cp:revision>829</cp:revision>
  <dcterms:created xsi:type="dcterms:W3CDTF">2007-05-31T19:21:53Z</dcterms:created>
  <dcterms:modified xsi:type="dcterms:W3CDTF">2010-01-05T05:04:34Z</dcterms:modified>
</cp:coreProperties>
</file>