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0" r:id="rId4"/>
    <p:sldId id="289" r:id="rId5"/>
    <p:sldId id="287" r:id="rId6"/>
    <p:sldId id="297" r:id="rId7"/>
    <p:sldId id="262" r:id="rId8"/>
    <p:sldId id="270" r:id="rId9"/>
    <p:sldId id="264" r:id="rId10"/>
    <p:sldId id="269" r:id="rId11"/>
    <p:sldId id="302" r:id="rId12"/>
    <p:sldId id="271" r:id="rId13"/>
    <p:sldId id="261" r:id="rId14"/>
    <p:sldId id="260" r:id="rId15"/>
    <p:sldId id="259" r:id="rId16"/>
    <p:sldId id="265" r:id="rId17"/>
    <p:sldId id="296" r:id="rId18"/>
    <p:sldId id="294" r:id="rId19"/>
    <p:sldId id="291" r:id="rId20"/>
    <p:sldId id="293" r:id="rId21"/>
    <p:sldId id="292" r:id="rId22"/>
    <p:sldId id="299" r:id="rId23"/>
    <p:sldId id="284" r:id="rId24"/>
    <p:sldId id="285" r:id="rId25"/>
    <p:sldId id="286" r:id="rId26"/>
    <p:sldId id="280" r:id="rId27"/>
    <p:sldId id="298" r:id="rId28"/>
    <p:sldId id="281" r:id="rId29"/>
    <p:sldId id="282" r:id="rId30"/>
    <p:sldId id="303" r:id="rId31"/>
    <p:sldId id="305" r:id="rId32"/>
    <p:sldId id="307" r:id="rId33"/>
    <p:sldId id="277" r:id="rId34"/>
    <p:sldId id="272" r:id="rId35"/>
    <p:sldId id="263" r:id="rId36"/>
    <p:sldId id="268" r:id="rId37"/>
    <p:sldId id="278" r:id="rId38"/>
    <p:sldId id="273" r:id="rId39"/>
    <p:sldId id="274" r:id="rId40"/>
    <p:sldId id="276" r:id="rId41"/>
    <p:sldId id="283" r:id="rId42"/>
    <p:sldId id="304" r:id="rId43"/>
    <p:sldId id="306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8F1"/>
    <a:srgbClr val="0B4FBD"/>
    <a:srgbClr val="1449B4"/>
    <a:srgbClr val="FF0000"/>
    <a:srgbClr val="0D5B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8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F2DC8-F322-4675-9D7A-3CC2CF59D6DB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1F91-6EE4-40EC-A97C-60E030B66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Get updates from Luke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D7F36-BE1E-459A-AAFC-C889F95A606C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Get updates from Luke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C40AB-27D3-4CA8-A1A1-7BE7108BEEF0}" type="slidenum">
              <a:rPr lang="en-US" smtClean="0">
                <a:latin typeface="Arial" pitchFamily="34" charset="0"/>
              </a:rPr>
              <a:pPr>
                <a:defRPr/>
              </a:pPr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5FFD-87F9-4574-A665-8F93530A80DF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2872-1380-4AF7-9446-21C6CB1E37F7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3177-AC30-4BD9-9CD8-45C784E010C1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0AEC-8688-49EE-B86D-89F97F1A9B70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367E-7EFF-40BE-AF9F-71F4BFE8F1FF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6F68-2F9D-49D8-8F40-E7BDA9CE24F2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E05E-4056-43C6-B17A-20AFF168D770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321C-ACBD-4E61-9D63-AFFD4652EA88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6E8F-8D7A-4F9B-96CB-E0E5267A7619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7C7F-EECB-4010-99D9-97A8D65CB289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7CBB-7F17-4499-95EB-7E4222B16345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AF8D-EEAF-48A4-A344-7EE843CF914E}" type="datetime1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ett\Desktop\Lab%20Pictures\Quad%20Noise%20Prototype\2010\Breaking%20the%20test%20fibers%20-%205Nov2010\Fiber%202b.wmv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DocDB/0039/T1100117/008/T1100117-File_Directory%20Naming%20Convention%20v8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LIGO Suspensions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Shapiro, for the SUS Group</a:t>
            </a:r>
          </a:p>
          <a:p>
            <a:r>
              <a:rPr lang="en-US" dirty="0" smtClean="0"/>
              <a:t>Detector Characterization </a:t>
            </a:r>
            <a:r>
              <a:rPr lang="en-US" dirty="0" err="1" smtClean="0"/>
              <a:t>Telecon</a:t>
            </a:r>
            <a:endParaRPr lang="en-US" dirty="0" smtClean="0"/>
          </a:p>
          <a:p>
            <a:r>
              <a:rPr lang="en-US" dirty="0" smtClean="0"/>
              <a:t>25 August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1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18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9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BOSEM Sensor Noise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" y="1143000"/>
            <a:ext cx="901170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1365766" y="3739634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Displacement (m/Hz</a:t>
            </a:r>
            <a:r>
              <a:rPr lang="en-US" baseline="30000" dirty="0" smtClean="0"/>
              <a:t>0.5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1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Ref: T090496-v4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791200"/>
            <a:ext cx="32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aLIGO 10 Hz goal: 10</a:t>
            </a:r>
            <a:r>
              <a:rPr lang="en-US" baseline="30000" dirty="0" smtClean="0"/>
              <a:t>-19</a:t>
            </a:r>
            <a:r>
              <a:rPr lang="en-US" dirty="0" smtClean="0"/>
              <a:t> m/Hz</a:t>
            </a:r>
            <a:r>
              <a:rPr lang="en-US" baseline="30000" dirty="0" smtClean="0"/>
              <a:t>0.5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63246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Frequency (Hz)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2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752" y="1371600"/>
            <a:ext cx="96729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Feedback Only to Top Mass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791200"/>
            <a:ext cx="32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aLIGO 10 Hz goal: 10</a:t>
            </a:r>
            <a:r>
              <a:rPr lang="en-US" baseline="30000" dirty="0" smtClean="0"/>
              <a:t>-19</a:t>
            </a:r>
            <a:r>
              <a:rPr lang="en-US" dirty="0" smtClean="0"/>
              <a:t> m/Hz</a:t>
            </a:r>
            <a:r>
              <a:rPr lang="en-US" baseline="30000" dirty="0" smtClean="0"/>
              <a:t>0.5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6477001" y="3962399"/>
            <a:ext cx="2286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4267200"/>
            <a:ext cx="1447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10000 times higher!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Mode Cleaner Double (OMCS)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pic>
        <p:nvPicPr>
          <p:cNvPr id="5" name="Picture 4" descr="G080405_Tobin_1"/>
          <p:cNvPicPr>
            <a:picLocks noChangeAspect="1" noChangeArrowheads="1"/>
          </p:cNvPicPr>
          <p:nvPr/>
        </p:nvPicPr>
        <p:blipFill>
          <a:blip r:embed="rId3" cstate="print"/>
          <a:srcRect l="37112" t="14255" r="18556" b="14255"/>
          <a:stretch>
            <a:fillRect/>
          </a:stretch>
        </p:blipFill>
        <p:spPr bwMode="auto">
          <a:xfrm>
            <a:off x="6170613" y="1796332"/>
            <a:ext cx="29733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1371600"/>
            <a:ext cx="2971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lnSpc>
                <a:spcPct val="90000"/>
              </a:lnSpc>
              <a:buSzTx/>
              <a:defRPr/>
            </a:pPr>
            <a:r>
              <a:rPr lang="en-US" sz="2400" dirty="0" smtClean="0"/>
              <a:t>In use during S6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/33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0" y="1371600"/>
            <a:ext cx="3048000" cy="4103132"/>
            <a:chOff x="0" y="1371600"/>
            <a:chExt cx="3048000" cy="4103132"/>
          </a:xfrm>
        </p:grpSpPr>
        <p:grpSp>
          <p:nvGrpSpPr>
            <p:cNvPr id="48" name="Group 47"/>
            <p:cNvGrpSpPr/>
            <p:nvPr/>
          </p:nvGrpSpPr>
          <p:grpSpPr>
            <a:xfrm>
              <a:off x="76200" y="1371600"/>
              <a:ext cx="2971800" cy="3416320"/>
              <a:chOff x="76200" y="2866072"/>
              <a:chExt cx="2971800" cy="34163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6200" y="2866072"/>
                <a:ext cx="2971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Location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HAM 6, (12)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Control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Local – damping at M1</a:t>
                </a:r>
              </a:p>
              <a:p>
                <a:r>
                  <a:rPr lang="en-US" dirty="0" smtClean="0"/>
                  <a:t>	(true for all SUS’s)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b="1" dirty="0" smtClean="0"/>
                  <a:t>Sensors/Actuators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        BOSEMs at top mass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b="1" dirty="0" smtClean="0"/>
                  <a:t>Top mass naming convention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dirty="0" smtClean="0"/>
                  <a:t>L1:SUS-OMC_M1…</a:t>
                </a:r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304800" y="5075872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0" y="4724400"/>
              <a:ext cx="3048000" cy="750332"/>
              <a:chOff x="0" y="5421868"/>
              <a:chExt cx="3048000" cy="75033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0" y="5574268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site  subsystem  unit  stage</a:t>
                </a:r>
                <a:endParaRPr lang="en-US" dirty="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6200" y="5421868"/>
                <a:ext cx="2362200" cy="750332"/>
                <a:chOff x="76200" y="5410200"/>
                <a:chExt cx="2362200" cy="750332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rot="5400000" flipH="1" flipV="1">
                  <a:off x="228600" y="5486400"/>
                  <a:ext cx="228600" cy="762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16200000" flipV="1">
                  <a:off x="800100" y="5448300"/>
                  <a:ext cx="228600" cy="1524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rot="10800000">
                  <a:off x="1447800" y="5410200"/>
                  <a:ext cx="304800" cy="2286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rot="10800000">
                  <a:off x="1981200" y="5410200"/>
                  <a:ext cx="304800" cy="2286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762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382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600200" y="5791200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3,4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336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0" y="5562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Documentation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 design review - T0900060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SUS controls arrangement – E1100109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3200400" y="1720132"/>
            <a:ext cx="2971800" cy="3818930"/>
            <a:chOff x="3200400" y="2133600"/>
            <a:chExt cx="2971800" cy="3818930"/>
          </a:xfrm>
        </p:grpSpPr>
        <p:grpSp>
          <p:nvGrpSpPr>
            <p:cNvPr id="34" name="Group 33"/>
            <p:cNvGrpSpPr/>
            <p:nvPr/>
          </p:nvGrpSpPr>
          <p:grpSpPr>
            <a:xfrm>
              <a:off x="3200400" y="2133600"/>
              <a:ext cx="2819400" cy="3818930"/>
              <a:chOff x="609600" y="2209801"/>
              <a:chExt cx="2819400" cy="3818930"/>
            </a:xfrm>
          </p:grpSpPr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609600" y="4648201"/>
                <a:ext cx="2743200" cy="685800"/>
              </a:xfrm>
              <a:prstGeom prst="cube">
                <a:avLst>
                  <a:gd name="adj" fmla="val 5298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2286000" y="41148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876300" y="42291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209800" y="41148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800100" y="42291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609600" y="2895601"/>
                <a:ext cx="2819400" cy="1066800"/>
                <a:chOff x="685800" y="3733800"/>
                <a:chExt cx="2819400" cy="1066800"/>
              </a:xfrm>
            </p:grpSpPr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685800" y="3733800"/>
                  <a:ext cx="2819400" cy="10668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" name="Oval 4"/>
                <p:cNvSpPr>
                  <a:spLocks noChangeArrowheads="1"/>
                </p:cNvSpPr>
                <p:nvPr/>
              </p:nvSpPr>
              <p:spPr bwMode="auto">
                <a:xfrm>
                  <a:off x="838200" y="42672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" name="Oval 5"/>
                <p:cNvSpPr>
                  <a:spLocks noChangeArrowheads="1"/>
                </p:cNvSpPr>
                <p:nvPr/>
              </p:nvSpPr>
              <p:spPr bwMode="auto">
                <a:xfrm>
                  <a:off x="990600" y="38862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" name="Oval 6"/>
                <p:cNvSpPr>
                  <a:spLocks noChangeArrowheads="1"/>
                </p:cNvSpPr>
                <p:nvPr/>
              </p:nvSpPr>
              <p:spPr bwMode="auto">
                <a:xfrm>
                  <a:off x="3352800" y="4114800"/>
                  <a:ext cx="762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" name="Oval 7"/>
                <p:cNvSpPr>
                  <a:spLocks noChangeArrowheads="1"/>
                </p:cNvSpPr>
                <p:nvPr/>
              </p:nvSpPr>
              <p:spPr bwMode="auto">
                <a:xfrm>
                  <a:off x="2895600" y="38100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auto">
                <a:xfrm>
                  <a:off x="2743200" y="42672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5"/>
                <p:cNvSpPr>
                  <a:spLocks noChangeArrowheads="1"/>
                </p:cNvSpPr>
                <p:nvPr/>
              </p:nvSpPr>
              <p:spPr bwMode="auto">
                <a:xfrm>
                  <a:off x="1143000" y="37338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 rot="5400000">
                <a:off x="2438400" y="23622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1028700" y="24765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914400" y="5105401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Optics</a:t>
                </a:r>
                <a:endParaRPr lang="en-US" sz="54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114800" y="3352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91000" y="491032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trike="sngStrike" dirty="0" smtClean="0"/>
                <a:t>M2</a:t>
              </a:r>
              <a:endParaRPr lang="en-US" strike="sngStrike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2743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3800" y="2819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76600" y="2678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41264" y="3059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SD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19272" y="33192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LF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12080" y="33192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RT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48400" y="5486400"/>
            <a:ext cx="914400" cy="993577"/>
            <a:chOff x="5715000" y="5486400"/>
            <a:chExt cx="914400" cy="993577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5867399" y="6019800"/>
              <a:ext cx="22860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096000" y="6019800"/>
              <a:ext cx="381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943600" y="58674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715000" y="61722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77000" y="58674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19800" y="54864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</a:t>
              </a:r>
              <a:endParaRPr lang="en-US" sz="14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2390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coordinates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5" name="Picture 7" descr="HSTS_n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426" y="1524000"/>
            <a:ext cx="29435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 Small Triple Suspension (HSTS)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352800" y="1447800"/>
            <a:ext cx="2819400" cy="5334000"/>
            <a:chOff x="76200" y="1447800"/>
            <a:chExt cx="2819400" cy="5334000"/>
          </a:xfrm>
        </p:grpSpPr>
        <p:grpSp>
          <p:nvGrpSpPr>
            <p:cNvPr id="9" name="Group 36"/>
            <p:cNvGrpSpPr/>
            <p:nvPr/>
          </p:nvGrpSpPr>
          <p:grpSpPr>
            <a:xfrm>
              <a:off x="487680" y="2743200"/>
              <a:ext cx="1872587" cy="4038600"/>
              <a:chOff x="944880" y="2590800"/>
              <a:chExt cx="1872587" cy="403860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20" name="Group 35"/>
              <p:cNvGrpSpPr/>
              <p:nvPr/>
            </p:nvGrpSpPr>
            <p:grpSpPr>
              <a:xfrm>
                <a:off x="944880" y="2819400"/>
                <a:ext cx="1872587" cy="1828800"/>
                <a:chOff x="944880" y="2819400"/>
                <a:chExt cx="1872587" cy="1828800"/>
              </a:xfrm>
            </p:grpSpPr>
            <p:pic>
              <p:nvPicPr>
                <p:cNvPr id="35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4880" y="28194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32004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32004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8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4038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4038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" name="Group 34"/>
              <p:cNvGrpSpPr/>
              <p:nvPr/>
            </p:nvGrpSpPr>
            <p:grpSpPr>
              <a:xfrm>
                <a:off x="944880" y="4800600"/>
                <a:ext cx="1872587" cy="1828800"/>
                <a:chOff x="944880" y="4800600"/>
                <a:chExt cx="1872587" cy="1828800"/>
              </a:xfrm>
            </p:grpSpPr>
            <p:pic>
              <p:nvPicPr>
                <p:cNvPr id="30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4880" y="48006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5181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2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5181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3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60198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60198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 rot="5400000">
                <a:off x="495300" y="3162300"/>
                <a:ext cx="11430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324100" y="3009900"/>
                <a:ext cx="8382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57200" y="3124200"/>
                <a:ext cx="1066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52400" y="4800600"/>
                <a:ext cx="1828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94488" y="4706112"/>
                <a:ext cx="1792224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2316480" y="3045992"/>
                <a:ext cx="914400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2095500" y="4762500"/>
                <a:ext cx="12954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037588" y="4744212"/>
                <a:ext cx="1472184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76200" y="1676400"/>
              <a:ext cx="2819400" cy="1066800"/>
              <a:chOff x="76200" y="1676400"/>
              <a:chExt cx="2819400" cy="10668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76200" y="16764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228600" y="2209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457200" y="16764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2743200" y="20574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286000" y="17526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133600" y="2209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304800" y="18288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16200000" flipH="1">
              <a:off x="723900" y="15621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943100" y="15621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6200" y="2743200"/>
            <a:ext cx="3505200" cy="4078039"/>
            <a:chOff x="76200" y="2866072"/>
            <a:chExt cx="3505200" cy="4078039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2866072"/>
              <a:ext cx="3505200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3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M2 and M3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L1:SUS-PRM_M1…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T0900435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E1100109</a:t>
              </a:r>
            </a:p>
            <a:p>
              <a:endParaRPr lang="en-US" b="1" dirty="0" smtClean="0"/>
            </a:p>
          </p:txBody>
        </p:sp>
        <p:sp>
          <p:nvSpPr>
            <p:cNvPr id="50" name="Oval 4"/>
            <p:cNvSpPr>
              <a:spLocks noChangeArrowheads="1"/>
            </p:cNvSpPr>
            <p:nvPr/>
          </p:nvSpPr>
          <p:spPr bwMode="auto">
            <a:xfrm>
              <a:off x="304800" y="40090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04800" y="45546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3152" y="129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PRM, PR2, SRM, SR2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MC1, MC2, MC3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2, 3, 4, 5, (8, 9, 10, 11)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4196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95800" y="36911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958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76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864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912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9718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49040" y="21762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669280" y="21762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050792" y="3310128"/>
            <a:ext cx="1609344" cy="3200400"/>
            <a:chOff x="4029456" y="3276600"/>
            <a:chExt cx="1609344" cy="3200400"/>
          </a:xfrm>
        </p:grpSpPr>
        <p:sp>
          <p:nvSpPr>
            <p:cNvPr id="64" name="TextBox 63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38600" y="5269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054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386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054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50992" y="6169223"/>
            <a:ext cx="454152" cy="688777"/>
            <a:chOff x="5650992" y="6169223"/>
            <a:chExt cx="454152" cy="688777"/>
          </a:xfrm>
        </p:grpSpPr>
        <p:grpSp>
          <p:nvGrpSpPr>
            <p:cNvPr id="73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8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8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 Large Triple Suspension (HLTS)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048000" y="1447800"/>
            <a:ext cx="2819400" cy="5334000"/>
            <a:chOff x="6096000" y="1295400"/>
            <a:chExt cx="2819400" cy="5334000"/>
          </a:xfrm>
        </p:grpSpPr>
        <p:grpSp>
          <p:nvGrpSpPr>
            <p:cNvPr id="82" name="Group 81"/>
            <p:cNvGrpSpPr/>
            <p:nvPr/>
          </p:nvGrpSpPr>
          <p:grpSpPr>
            <a:xfrm>
              <a:off x="6507480" y="2819400"/>
              <a:ext cx="1872587" cy="1828800"/>
              <a:chOff x="6507480" y="2819400"/>
              <a:chExt cx="1872587" cy="1828800"/>
            </a:xfrm>
          </p:grpSpPr>
          <p:pic>
            <p:nvPicPr>
              <p:cNvPr id="4105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07480" y="2819400"/>
                <a:ext cx="1872587" cy="1828800"/>
              </a:xfrm>
              <a:prstGeom prst="rect">
                <a:avLst/>
              </a:prstGeom>
              <a:noFill/>
            </p:spPr>
          </p:pic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6858000" y="3200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4" name="Oval 9"/>
              <p:cNvSpPr>
                <a:spLocks noChangeArrowheads="1"/>
              </p:cNvSpPr>
              <p:nvPr/>
            </p:nvSpPr>
            <p:spPr bwMode="auto">
              <a:xfrm>
                <a:off x="7924800" y="3200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9"/>
              <p:cNvSpPr>
                <a:spLocks noChangeArrowheads="1"/>
              </p:cNvSpPr>
              <p:nvPr/>
            </p:nvSpPr>
            <p:spPr bwMode="auto">
              <a:xfrm>
                <a:off x="7924800" y="4038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6" name="Oval 9"/>
              <p:cNvSpPr>
                <a:spLocks noChangeArrowheads="1"/>
              </p:cNvSpPr>
              <p:nvPr/>
            </p:nvSpPr>
            <p:spPr bwMode="auto">
              <a:xfrm>
                <a:off x="6858000" y="4038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507480" y="4800600"/>
              <a:ext cx="1872587" cy="1828800"/>
              <a:chOff x="6507480" y="4800600"/>
              <a:chExt cx="1872587" cy="1828800"/>
            </a:xfrm>
          </p:grpSpPr>
          <p:pic>
            <p:nvPicPr>
              <p:cNvPr id="48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07480" y="4800600"/>
                <a:ext cx="1872587" cy="1828800"/>
              </a:xfrm>
              <a:prstGeom prst="rect">
                <a:avLst/>
              </a:prstGeom>
              <a:noFill/>
            </p:spPr>
          </p:pic>
          <p:sp>
            <p:nvSpPr>
              <p:cNvPr id="77" name="Oval 9"/>
              <p:cNvSpPr>
                <a:spLocks noChangeArrowheads="1"/>
              </p:cNvSpPr>
              <p:nvPr/>
            </p:nvSpPr>
            <p:spPr bwMode="auto">
              <a:xfrm>
                <a:off x="6858000" y="5181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auto">
              <a:xfrm>
                <a:off x="7924800" y="5181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9" name="Oval 9"/>
              <p:cNvSpPr>
                <a:spLocks noChangeArrowheads="1"/>
              </p:cNvSpPr>
              <p:nvPr/>
            </p:nvSpPr>
            <p:spPr bwMode="auto">
              <a:xfrm>
                <a:off x="7924800" y="6019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0" name="Oval 9"/>
              <p:cNvSpPr>
                <a:spLocks noChangeArrowheads="1"/>
              </p:cNvSpPr>
              <p:nvPr/>
            </p:nvSpPr>
            <p:spPr bwMode="auto">
              <a:xfrm>
                <a:off x="6858000" y="6019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5400000">
              <a:off x="6057900" y="3162300"/>
              <a:ext cx="11430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886700" y="3009900"/>
              <a:ext cx="8382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19800" y="3124200"/>
              <a:ext cx="10668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096000" y="1524000"/>
              <a:ext cx="2819400" cy="1066800"/>
              <a:chOff x="685800" y="3733800"/>
              <a:chExt cx="2819400" cy="10668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8382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990600" y="3886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52800" y="41148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2895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27432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143000" y="37338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rot="5400000">
              <a:off x="5715000" y="4800600"/>
              <a:ext cx="18288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657088" y="4706112"/>
              <a:ext cx="1792224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7879080" y="3045992"/>
              <a:ext cx="914400" cy="401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7658100" y="4762500"/>
              <a:ext cx="12954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600188" y="4744212"/>
              <a:ext cx="1472184" cy="401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67437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9629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Picture 10" descr="C:\Users\Brett\Documents\Lab\All Suspensions\HLTS\D070447-v2 2.png"/>
          <p:cNvPicPr>
            <a:picLocks noChangeAspect="1" noChangeArrowheads="1"/>
          </p:cNvPicPr>
          <p:nvPr/>
        </p:nvPicPr>
        <p:blipFill>
          <a:blip r:embed="rId4" cstate="print"/>
          <a:srcRect l="33205" r="33590"/>
          <a:stretch>
            <a:fillRect/>
          </a:stretch>
        </p:blipFill>
        <p:spPr bwMode="auto">
          <a:xfrm>
            <a:off x="5997550" y="1755648"/>
            <a:ext cx="3146450" cy="5102352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76200" y="2514600"/>
            <a:ext cx="3505200" cy="4078039"/>
            <a:chOff x="76200" y="2866072"/>
            <a:chExt cx="3505200" cy="4078039"/>
          </a:xfrm>
        </p:grpSpPr>
        <p:sp>
          <p:nvSpPr>
            <p:cNvPr id="89" name="TextBox 88"/>
            <p:cNvSpPr txBox="1"/>
            <p:nvPr/>
          </p:nvSpPr>
          <p:spPr>
            <a:xfrm>
              <a:off x="76200" y="2866072"/>
              <a:ext cx="3505200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3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M2 and M3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L1:SUS-SR3_M1…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– T1000012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E1100109</a:t>
              </a:r>
            </a:p>
            <a:p>
              <a:endParaRPr lang="en-US" dirty="0" smtClean="0"/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304800" y="40090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304800" y="45546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3152" y="1371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PR3, SR3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2, 5, (8, 11)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1148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191000" y="36911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191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/33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733800" y="3310128"/>
            <a:ext cx="1609344" cy="3200400"/>
            <a:chOff x="4029456" y="3276600"/>
            <a:chExt cx="1609344" cy="3200400"/>
          </a:xfrm>
        </p:grpSpPr>
        <p:sp>
          <p:nvSpPr>
            <p:cNvPr id="52" name="TextBox 51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5269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54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386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054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86400" y="6169223"/>
            <a:ext cx="454152" cy="688777"/>
            <a:chOff x="5650992" y="6169223"/>
            <a:chExt cx="454152" cy="688777"/>
          </a:xfrm>
        </p:grpSpPr>
        <p:grpSp>
          <p:nvGrpSpPr>
            <p:cNvPr id="61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rett\Documents\Lab\All Suspensions\Beamsplitter\D1000392-v2_png2.png"/>
          <p:cNvPicPr>
            <a:picLocks noChangeAspect="1" noChangeArrowheads="1"/>
          </p:cNvPicPr>
          <p:nvPr/>
        </p:nvPicPr>
        <p:blipFill>
          <a:blip r:embed="rId2" cstate="print"/>
          <a:srcRect l="38787" t="3498" r="38714" b="7438"/>
          <a:stretch>
            <a:fillRect/>
          </a:stretch>
        </p:blipFill>
        <p:spPr bwMode="auto">
          <a:xfrm>
            <a:off x="6553200" y="1335508"/>
            <a:ext cx="2590799" cy="5522492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4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Beamsplitter/Folding Mirror (BSFM)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581400" y="1447800"/>
            <a:ext cx="2819400" cy="5334000"/>
            <a:chOff x="533400" y="1295400"/>
            <a:chExt cx="2819400" cy="5334000"/>
          </a:xfrm>
        </p:grpSpPr>
        <p:grpSp>
          <p:nvGrpSpPr>
            <p:cNvPr id="37" name="Group 36"/>
            <p:cNvGrpSpPr/>
            <p:nvPr/>
          </p:nvGrpSpPr>
          <p:grpSpPr>
            <a:xfrm>
              <a:off x="944880" y="2590800"/>
              <a:ext cx="1872587" cy="4038600"/>
              <a:chOff x="944880" y="2590800"/>
              <a:chExt cx="1872587" cy="40386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36" name="Group 35"/>
              <p:cNvGrpSpPr/>
              <p:nvPr/>
            </p:nvGrpSpPr>
            <p:grpSpPr>
              <a:xfrm>
                <a:off x="944880" y="2819400"/>
                <a:ext cx="1872587" cy="1828800"/>
                <a:chOff x="944880" y="2819400"/>
                <a:chExt cx="1872587" cy="1828800"/>
              </a:xfrm>
            </p:grpSpPr>
            <p:pic>
              <p:nvPicPr>
                <p:cNvPr id="6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4880" y="28194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32004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32004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40386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9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40386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pic>
            <p:nvPicPr>
              <p:cNvPr id="18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4880" y="4800600"/>
                <a:ext cx="1872587" cy="1828800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Connector 6"/>
              <p:cNvCxnSpPr/>
              <p:nvPr/>
            </p:nvCxnSpPr>
            <p:spPr>
              <a:xfrm rot="5400000">
                <a:off x="495300" y="3162300"/>
                <a:ext cx="11430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324100" y="3009900"/>
                <a:ext cx="8382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57200" y="3124200"/>
                <a:ext cx="1066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52400" y="4800600"/>
                <a:ext cx="1828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94488" y="4706112"/>
                <a:ext cx="1792224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16480" y="3045992"/>
                <a:ext cx="914400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095500" y="4762500"/>
                <a:ext cx="12954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037588" y="4744212"/>
                <a:ext cx="1472184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33400" y="1524000"/>
              <a:ext cx="2819400" cy="1066800"/>
              <a:chOff x="533400" y="1524000"/>
              <a:chExt cx="2819400" cy="1066800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533400" y="15240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685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838200" y="1600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200400" y="19050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2743200" y="1600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590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1600200" y="1828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rot="16200000" flipH="1">
              <a:off x="11811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4003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6200" y="2895600"/>
            <a:ext cx="3810000" cy="4124206"/>
            <a:chOff x="76200" y="2866072"/>
            <a:chExt cx="3810000" cy="4124206"/>
          </a:xfrm>
        </p:grpSpPr>
        <p:sp>
          <p:nvSpPr>
            <p:cNvPr id="46" name="TextBox 45"/>
            <p:cNvSpPr txBox="1"/>
            <p:nvPr/>
          </p:nvSpPr>
          <p:spPr>
            <a:xfrm>
              <a:off x="76200" y="2866072"/>
              <a:ext cx="3810000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M2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 and M2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L1:SUS-FMX_M1…</a:t>
              </a:r>
            </a:p>
            <a:p>
              <a:endParaRPr lang="en-US" sz="1200" b="1" dirty="0" smtClean="0"/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T080218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E1100108</a:t>
              </a:r>
            </a:p>
            <a:p>
              <a:endParaRPr lang="en-US" dirty="0" smtClean="0"/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304800" y="41614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3152" y="1295400"/>
            <a:ext cx="304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BS, (FMX and FMY)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Beamsplitter – BSC 2, (4)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(Fold Mirror – BSC 6, 8)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95800" y="229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M3</a:t>
            </a:r>
            <a:endParaRPr lang="en-US" strike="sngStrike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/33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050792" y="3310128"/>
            <a:ext cx="1609344" cy="1219200"/>
            <a:chOff x="4029456" y="3276600"/>
            <a:chExt cx="1609344" cy="1219200"/>
          </a:xfrm>
        </p:grpSpPr>
        <p:sp>
          <p:nvSpPr>
            <p:cNvPr id="52" name="TextBox 51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75888" y="1920240"/>
            <a:ext cx="2438400" cy="609600"/>
            <a:chOff x="3657600" y="1905000"/>
            <a:chExt cx="2438400" cy="609600"/>
          </a:xfrm>
        </p:grpSpPr>
        <p:sp>
          <p:nvSpPr>
            <p:cNvPr id="62" name="TextBox 61"/>
            <p:cNvSpPr txBox="1"/>
            <p:nvPr/>
          </p:nvSpPr>
          <p:spPr>
            <a:xfrm>
              <a:off x="4572000" y="1905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57600" y="2145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62600" y="2133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F3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14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150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324600" y="199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870448" y="6169223"/>
            <a:ext cx="454152" cy="688777"/>
            <a:chOff x="5650992" y="6169223"/>
            <a:chExt cx="454152" cy="688777"/>
          </a:xfrm>
        </p:grpSpPr>
        <p:grpSp>
          <p:nvGrpSpPr>
            <p:cNvPr id="70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13" name="Picture 12" descr="quad_rend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7812"/>
            <a:ext cx="25288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(Quad)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2590800" y="1411069"/>
            <a:ext cx="3200400" cy="5370731"/>
            <a:chOff x="0" y="1411069"/>
            <a:chExt cx="3200400" cy="5370731"/>
          </a:xfrm>
        </p:grpSpPr>
        <p:grpSp>
          <p:nvGrpSpPr>
            <p:cNvPr id="143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/>
          <p:cNvGrpSpPr/>
          <p:nvPr/>
        </p:nvGrpSpPr>
        <p:grpSpPr>
          <a:xfrm>
            <a:off x="5867400" y="3200400"/>
            <a:ext cx="3200400" cy="3877985"/>
            <a:chOff x="76200" y="2866072"/>
            <a:chExt cx="3200400" cy="3877985"/>
          </a:xfrm>
        </p:grpSpPr>
        <p:sp>
          <p:nvSpPr>
            <p:cNvPr id="160" name="TextBox 159"/>
            <p:cNvSpPr txBox="1"/>
            <p:nvPr/>
          </p:nvSpPr>
          <p:spPr>
            <a:xfrm>
              <a:off x="76200" y="2866072"/>
              <a:ext cx="3200400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M0, R0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4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M0, R0, L1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L2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Opt. </a:t>
              </a:r>
              <a:r>
                <a:rPr lang="en-US" dirty="0" err="1" smtClean="0"/>
                <a:t>levs</a:t>
              </a:r>
              <a:r>
                <a:rPr lang="en-US" dirty="0" smtClean="0"/>
                <a:t>. and </a:t>
              </a:r>
              <a:r>
                <a:rPr lang="en-US" dirty="0" err="1" smtClean="0"/>
                <a:t>interf</a:t>
              </a:r>
              <a:r>
                <a:rPr lang="en-US" dirty="0" smtClean="0"/>
                <a:t>. sigs. at L3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Electrostatic drive (ESD) at L3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T1000286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</a:t>
              </a:r>
              <a:r>
                <a:rPr lang="en-US" dirty="0" err="1" smtClean="0"/>
                <a:t>arrang</a:t>
              </a:r>
              <a:r>
                <a:rPr lang="en-US" dirty="0" smtClean="0"/>
                <a:t>. – E1000617</a:t>
              </a:r>
            </a:p>
            <a:p>
              <a:endParaRPr lang="en-US" dirty="0" smtClean="0"/>
            </a:p>
          </p:txBody>
        </p:sp>
        <p:sp>
          <p:nvSpPr>
            <p:cNvPr id="161" name="Oval 4"/>
            <p:cNvSpPr>
              <a:spLocks noChangeArrowheads="1"/>
            </p:cNvSpPr>
            <p:nvPr/>
          </p:nvSpPr>
          <p:spPr bwMode="auto">
            <a:xfrm>
              <a:off x="304800" y="399688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2" name="Oval 9"/>
            <p:cNvSpPr>
              <a:spLocks noChangeArrowheads="1"/>
            </p:cNvSpPr>
            <p:nvPr/>
          </p:nvSpPr>
          <p:spPr bwMode="auto">
            <a:xfrm>
              <a:off x="304800" y="4542472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864352" y="12954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Input Test Mass (ITM, TCP)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End Test Mass (ETM, ERM)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H1 - BSC 1, 3, 9, 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H2 - BSC 7, 8, 5, 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L1 – BSC 1, 3, 4, 5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4953000" y="2362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R0, M0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9530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9530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49530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mtClean="0"/>
              <a:pPr algn="l"/>
              <a:t>16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ESD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41910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4098" name="Picture 2" descr="C:\Users\Brett\Desktop\Lab Pictures\Quad Noise Prototype\2009\Wire Hang - Jan 2009\ESD Repair\CP E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sp>
        <p:nvSpPr>
          <p:cNvPr id="92" name="Oval 91"/>
          <p:cNvSpPr/>
          <p:nvPr/>
        </p:nvSpPr>
        <p:spPr>
          <a:xfrm>
            <a:off x="4724400" y="5181600"/>
            <a:ext cx="533400" cy="129540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2" idx="2"/>
          </p:cNvCxnSpPr>
          <p:nvPr/>
        </p:nvCxnSpPr>
        <p:spPr>
          <a:xfrm rot="10800000">
            <a:off x="4114800" y="5715000"/>
            <a:ext cx="609600" cy="1143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858000" y="1676400"/>
            <a:ext cx="2209800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electrostatic drive (ESD) acts directly on the test ITM and ETM test masses.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± 400 V (</a:t>
            </a:r>
            <a:r>
              <a:rPr lang="el-GR" dirty="0" smtClean="0"/>
              <a:t>Δ</a:t>
            </a:r>
            <a:r>
              <a:rPr lang="en-US" dirty="0" smtClean="0"/>
              <a:t>V 800 V)</a:t>
            </a:r>
          </a:p>
          <a:p>
            <a:pPr lvl="1"/>
            <a:r>
              <a:rPr lang="en-US" dirty="0" smtClean="0"/>
              <a:t>≈ 100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quadrant has an independent control channel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Common bias channel over all quadrants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 rot="16200000" flipH="1">
            <a:off x="723900" y="5143500"/>
            <a:ext cx="2895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V="1">
            <a:off x="762000" y="5334000"/>
            <a:ext cx="27432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3622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4478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384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1447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24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5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Quadruple Suspension ESD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2133600" y="1371600"/>
            <a:ext cx="474660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2004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Cartoon diagram illustrating the working principle of the ESD. The upper rectangle represents the test mass containing two polarized molecules; the lower rectangle represents the reaction mass bearing two electrodes. Surface plot shows electrical</a:t>
            </a:r>
          </a:p>
          <a:p>
            <a:r>
              <a:rPr lang="en-US" dirty="0" smtClean="0"/>
              <a:t>potential with electric field lines shown in cyan (John Miller PhD thesis, P1000032).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905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Test mass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0873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Reaction mass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28194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37338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010400" y="3276600"/>
            <a:ext cx="914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447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 = </a:t>
            </a:r>
            <a:r>
              <a:rPr lang="el-GR" b="1" dirty="0" smtClean="0"/>
              <a:t>αΔ</a:t>
            </a:r>
            <a:r>
              <a:rPr lang="en-US" b="1" dirty="0" smtClean="0"/>
              <a:t>V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18288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= coupling coefficient, depends on geometry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V = differential voltage across traces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26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Linearization occurs in the control!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(Quad)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30480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TextBox 163"/>
          <p:cNvSpPr txBox="1"/>
          <p:nvPr/>
        </p:nvSpPr>
        <p:spPr>
          <a:xfrm>
            <a:off x="5410200" y="2362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R0, M0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54102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54102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54102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1026" name="Picture 2" descr="C:\Users\Brett\Desktop\Lab Pictures\Quad Noise Prototype\2010\Monolithic Work\Pulling Fibers - 7 May 2010\P507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2743658" cy="3657600"/>
          </a:xfrm>
          <a:prstGeom prst="rect">
            <a:avLst/>
          </a:prstGeom>
          <a:noFill/>
        </p:spPr>
      </p:pic>
      <p:pic>
        <p:nvPicPr>
          <p:cNvPr id="1027" name="Picture 3" descr="C:\Users\Brett\Desktop\Lab Pictures\Quad Noise Prototype\2010\Monolithic Work\First Welded Suspension - 11May2010\IMG_0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12" y="1524000"/>
            <a:ext cx="2743288" cy="3657600"/>
          </a:xfrm>
          <a:prstGeom prst="rect">
            <a:avLst/>
          </a:prstGeom>
          <a:noFill/>
        </p:spPr>
      </p:pic>
      <p:sp>
        <p:nvSpPr>
          <p:cNvPr id="93" name="Oval 92"/>
          <p:cNvSpPr/>
          <p:nvPr/>
        </p:nvSpPr>
        <p:spPr>
          <a:xfrm>
            <a:off x="4343400" y="4800600"/>
            <a:ext cx="533400" cy="1219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stCxn id="93" idx="6"/>
          </p:cNvCxnSpPr>
          <p:nvPr/>
        </p:nvCxnSpPr>
        <p:spPr>
          <a:xfrm flipV="1">
            <a:off x="4876800" y="5105400"/>
            <a:ext cx="1447800" cy="3048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629400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Newly welded monolithic quad at MIT</a:t>
            </a:r>
          </a:p>
          <a:p>
            <a:pPr algn="ctr"/>
            <a:r>
              <a:rPr lang="en-US" dirty="0" smtClean="0"/>
              <a:t>11 May 2010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Pulling a fiber at MIT</a:t>
            </a:r>
          </a:p>
          <a:p>
            <a:pPr algn="ctr"/>
            <a:r>
              <a:rPr lang="en-US" dirty="0" smtClean="0"/>
              <a:t>7 May 2010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7086600" y="1676400"/>
            <a:ext cx="11430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229600" y="2983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9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0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iLIGO</a:t>
            </a:r>
            <a:r>
              <a:rPr lang="en-US" dirty="0" smtClean="0"/>
              <a:t> to aLIGO</a:t>
            </a:r>
          </a:p>
          <a:p>
            <a:r>
              <a:rPr lang="en-US" dirty="0" smtClean="0"/>
              <a:t>Seismic Isolation</a:t>
            </a:r>
          </a:p>
          <a:p>
            <a:r>
              <a:rPr lang="en-US" dirty="0" smtClean="0"/>
              <a:t>Sensors and Actuators: BOSEMs and AOSEMs</a:t>
            </a:r>
          </a:p>
          <a:p>
            <a:r>
              <a:rPr lang="en-US" dirty="0" smtClean="0"/>
              <a:t>Suspension Overview</a:t>
            </a:r>
          </a:p>
          <a:p>
            <a:r>
              <a:rPr lang="en-US" dirty="0" smtClean="0"/>
              <a:t>Signals and Control</a:t>
            </a:r>
          </a:p>
          <a:p>
            <a:r>
              <a:rPr lang="en-US" dirty="0" smtClean="0"/>
              <a:t>SUS Testing</a:t>
            </a:r>
          </a:p>
          <a:p>
            <a:r>
              <a:rPr lang="en-US" dirty="0" smtClean="0"/>
              <a:t>What can you do?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1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16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Delicate Fibers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7" name="Fiber 2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295400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7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of breaking the monolithic test suspension fibers at MIT, 5 Nov 2010.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172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see how robust they are when they are not touched see http://www.youtube.com/watch?v=qlJ0o7R4-LU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(Quad)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467600" y="1676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MIT monolithic quad in BSC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June 2010</a:t>
            </a:r>
            <a:endParaRPr lang="en-US" dirty="0"/>
          </a:p>
        </p:txBody>
      </p:sp>
      <p:sp>
        <p:nvSpPr>
          <p:cNvPr id="102" name="Slide Number Placeholder 16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pic>
        <p:nvPicPr>
          <p:cNvPr id="92" name="Picture 2" descr="C:\Users\Brett\Desktop\Lab Pictures\Quad Noise Prototype\2010\23-25 June 2010\P625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" y="1371600"/>
            <a:ext cx="731397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C:\Users\Brett\Documents\Lab\LSC - LIGO Lab\Logos and Figures\LIGO Logo.bmp"/>
          <p:cNvPicPr>
            <a:picLocks noChangeAspect="1" noChangeArrowheads="1"/>
          </p:cNvPicPr>
          <p:nvPr/>
        </p:nvPicPr>
        <p:blipFill>
          <a:blip r:embed="rId2" cstate="print"/>
          <a:srcRect b="27027"/>
          <a:stretch>
            <a:fillRect/>
          </a:stretch>
        </p:blipFill>
        <p:spPr bwMode="auto">
          <a:xfrm>
            <a:off x="0" y="1"/>
            <a:ext cx="7848600" cy="990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Pendulum Coordinates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/33</a:t>
            </a:r>
            <a:endParaRPr lang="en-US" dirty="0"/>
          </a:p>
        </p:txBody>
      </p:sp>
      <p:grpSp>
        <p:nvGrpSpPr>
          <p:cNvPr id="6" name="Group 157"/>
          <p:cNvGrpSpPr/>
          <p:nvPr/>
        </p:nvGrpSpPr>
        <p:grpSpPr>
          <a:xfrm>
            <a:off x="228600" y="1106269"/>
            <a:ext cx="3200400" cy="5370731"/>
            <a:chOff x="0" y="1411069"/>
            <a:chExt cx="3200400" cy="5370731"/>
          </a:xfrm>
        </p:grpSpPr>
        <p:grpSp>
          <p:nvGrpSpPr>
            <p:cNvPr id="7" name="Group 142"/>
            <p:cNvGrpSpPr/>
            <p:nvPr/>
          </p:nvGrpSpPr>
          <p:grpSpPr>
            <a:xfrm>
              <a:off x="76200" y="1978152"/>
              <a:ext cx="2133600" cy="4803651"/>
              <a:chOff x="304800" y="1524000"/>
              <a:chExt cx="2133600" cy="480365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lowchart: Direct Access Storage 22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Direct Access Storage 25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Direct Access Storage 30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Direct Access Storage 32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70"/>
              <p:cNvGrpSpPr>
                <a:grpSpLocks noChangeAspect="1"/>
              </p:cNvGrpSpPr>
              <p:nvPr/>
            </p:nvGrpSpPr>
            <p:grpSpPr>
              <a:xfrm>
                <a:off x="457200" y="5029202"/>
                <a:ext cx="1282149" cy="1298449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0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lowchart: Direct Access Storage 47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Direct Access Storage 48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be 56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Direct Access Storage 57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Direct Access Storage 58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Direct Access Storage 59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Direct Access Storage 60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lowchart: Direct Access Storage 66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10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638800" y="1143000"/>
            <a:ext cx="3276600" cy="2362200"/>
            <a:chOff x="5410200" y="1143000"/>
            <a:chExt cx="3276600" cy="23622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5562600" y="1524000"/>
              <a:ext cx="2895600" cy="1905000"/>
              <a:chOff x="5562600" y="1219200"/>
              <a:chExt cx="2895600" cy="1905000"/>
            </a:xfrm>
          </p:grpSpPr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0" t="186"/>
              <a:stretch>
                <a:fillRect/>
              </a:stretch>
            </p:blipFill>
            <p:spPr bwMode="auto">
              <a:xfrm>
                <a:off x="5562600" y="1600200"/>
                <a:ext cx="1880992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4" name="Straight Arrow Connector 103"/>
              <p:cNvCxnSpPr/>
              <p:nvPr/>
            </p:nvCxnSpPr>
            <p:spPr>
              <a:xfrm>
                <a:off x="7543800" y="2514600"/>
                <a:ext cx="914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5400000" flipH="1" flipV="1">
                <a:off x="6248400" y="1371600"/>
                <a:ext cx="3048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7848600" y="243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400800" y="12192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848600" y="1524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924800" y="1600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8153400" y="1447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5791200" y="11430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Interferometer coordinates</a:t>
              </a:r>
              <a:endParaRPr lang="en-US" b="1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10200" y="1143000"/>
              <a:ext cx="3276600" cy="2362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581400" y="3657600"/>
            <a:ext cx="5334000" cy="2362200"/>
            <a:chOff x="3581400" y="4114800"/>
            <a:chExt cx="5334000" cy="23622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3581400" y="4126468"/>
              <a:ext cx="5105400" cy="2350532"/>
              <a:chOff x="3581400" y="3962400"/>
              <a:chExt cx="5105400" cy="2350532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V="1">
                <a:off x="4572000" y="5855732"/>
                <a:ext cx="2133600" cy="6096"/>
              </a:xfrm>
              <a:prstGeom prst="straightConnector1">
                <a:avLst/>
              </a:prstGeom>
              <a:ln w="19050">
                <a:solidFill>
                  <a:schemeClr val="accent1">
                    <a:shade val="95000"/>
                    <a:satMod val="10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 flipH="1" flipV="1">
                <a:off x="3689072" y="4985266"/>
                <a:ext cx="1765062" cy="794"/>
              </a:xfrm>
              <a:prstGeom prst="straightConnector1">
                <a:avLst/>
              </a:prstGeom>
              <a:ln w="19050">
                <a:solidFill>
                  <a:schemeClr val="accent1">
                    <a:shade val="95000"/>
                    <a:satMod val="10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5400000" flipH="1" flipV="1">
                <a:off x="4413766" y="4870966"/>
                <a:ext cx="1154668" cy="838200"/>
              </a:xfrm>
              <a:prstGeom prst="straightConnector1">
                <a:avLst/>
              </a:prstGeom>
              <a:ln w="19050">
                <a:solidFill>
                  <a:schemeClr val="accent1">
                    <a:shade val="95000"/>
                    <a:satMod val="10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6781800" y="5638800"/>
                <a:ext cx="1905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Longitudinal (L)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10200" y="4419600"/>
                <a:ext cx="1905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Transverse (T)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648200" y="396240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Vertical (V)</a:t>
                </a:r>
                <a:endParaRPr lang="en-US" dirty="0"/>
              </a:p>
            </p:txBody>
          </p:sp>
          <p:sp>
            <p:nvSpPr>
              <p:cNvPr id="93" name="Curved Down Arrow 92"/>
              <p:cNvSpPr/>
              <p:nvPr/>
            </p:nvSpPr>
            <p:spPr>
              <a:xfrm>
                <a:off x="5638800" y="5715000"/>
                <a:ext cx="152400" cy="381000"/>
              </a:xfrm>
              <a:prstGeom prst="curvedDownArrow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Curved Down Arrow 93"/>
              <p:cNvSpPr/>
              <p:nvPr/>
            </p:nvSpPr>
            <p:spPr>
              <a:xfrm>
                <a:off x="4953000" y="4953000"/>
                <a:ext cx="381000" cy="228600"/>
              </a:xfrm>
              <a:prstGeom prst="curvedDownArrow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Curved Right Arrow 94"/>
              <p:cNvSpPr/>
              <p:nvPr/>
            </p:nvSpPr>
            <p:spPr>
              <a:xfrm>
                <a:off x="4419600" y="4800600"/>
                <a:ext cx="228600" cy="228600"/>
              </a:xfrm>
              <a:prstGeom prst="curvedRightArrow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867400" y="5943600"/>
                <a:ext cx="10668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Roll (R)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10200" y="4953000"/>
                <a:ext cx="1219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Pitch (P)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81400" y="4572000"/>
                <a:ext cx="914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Yaw (Y)</a:t>
                </a:r>
                <a:endParaRPr lang="en-US" dirty="0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6858000" y="4126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Local Coordinates</a:t>
              </a:r>
              <a:endParaRPr lang="en-US" b="1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81400" y="4114800"/>
              <a:ext cx="5334000" cy="2362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53"/>
          <p:cNvGrpSpPr/>
          <p:nvPr/>
        </p:nvGrpSpPr>
        <p:grpSpPr>
          <a:xfrm>
            <a:off x="0" y="914400"/>
            <a:ext cx="9144000" cy="138285"/>
            <a:chOff x="0" y="1219200"/>
            <a:chExt cx="9144000" cy="138285"/>
          </a:xfrm>
        </p:grpSpPr>
        <p:pic>
          <p:nvPicPr>
            <p:cNvPr id="12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 t="89813"/>
            <a:stretch>
              <a:fillRect/>
            </a:stretch>
          </p:blipFill>
          <p:spPr bwMode="auto">
            <a:xfrm>
              <a:off x="7772400" y="1219200"/>
              <a:ext cx="1371600" cy="138284"/>
            </a:xfrm>
            <a:prstGeom prst="rect">
              <a:avLst/>
            </a:prstGeom>
            <a:noFill/>
          </p:spPr>
        </p:pic>
        <p:pic>
          <p:nvPicPr>
            <p:cNvPr id="124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t="89813"/>
            <a:stretch>
              <a:fillRect/>
            </a:stretch>
          </p:blipFill>
          <p:spPr bwMode="auto">
            <a:xfrm>
              <a:off x="0" y="1219200"/>
              <a:ext cx="7848600" cy="138285"/>
            </a:xfrm>
            <a:prstGeom prst="rect">
              <a:avLst/>
            </a:prstGeom>
            <a:noFill/>
          </p:spPr>
        </p:pic>
      </p:grpSp>
      <p:sp>
        <p:nvSpPr>
          <p:cNvPr id="125" name="TextBox 124"/>
          <p:cNvSpPr txBox="1"/>
          <p:nvPr/>
        </p:nvSpPr>
        <p:spPr>
          <a:xfrm>
            <a:off x="3581400" y="1143000"/>
            <a:ext cx="1905000" cy="2362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SUS control follows local pendulum coordinates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‘beam line’ does not always correspond to the IFO coordinates</a:t>
            </a:r>
          </a:p>
        </p:txBody>
      </p:sp>
      <p:sp>
        <p:nvSpPr>
          <p:cNvPr id="128" name="Down Arrow 127"/>
          <p:cNvSpPr/>
          <p:nvPr/>
        </p:nvSpPr>
        <p:spPr>
          <a:xfrm>
            <a:off x="4343400" y="3429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581400" y="6019800"/>
            <a:ext cx="5353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Main chain top mass longitudinal:</a:t>
            </a:r>
            <a:r>
              <a:rPr lang="en-US" dirty="0" smtClean="0"/>
              <a:t> L1:SUS-ITMX_M0_L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5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Flow – HSTS Bottom Stage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145268"/>
            <a:ext cx="228600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86800" y="2145268"/>
            <a:ext cx="228600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4507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OSEM Input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ISC Input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2675" y="4507468"/>
            <a:ext cx="685800" cy="685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OSEM to Euler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2875" y="4507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Witness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228600" y="4850368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3" idx="1"/>
          </p:cNvCxnSpPr>
          <p:nvPr/>
        </p:nvCxnSpPr>
        <p:spPr>
          <a:xfrm>
            <a:off x="2057400" y="4850368"/>
            <a:ext cx="29527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4" idx="1"/>
          </p:cNvCxnSpPr>
          <p:nvPr/>
        </p:nvCxnSpPr>
        <p:spPr>
          <a:xfrm>
            <a:off x="3038475" y="4850368"/>
            <a:ext cx="914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" y="2559796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Lock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3364468"/>
            <a:ext cx="685800" cy="685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Euler to OSEM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2800" y="3364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OSEM Out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>
            <a:off x="6934200" y="3707368"/>
            <a:ext cx="228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910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DOF Decoupling Matrix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62600" y="34741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2" idx="6"/>
            <a:endCxn id="26" idx="1"/>
          </p:cNvCxnSpPr>
          <p:nvPr/>
        </p:nvCxnSpPr>
        <p:spPr>
          <a:xfrm>
            <a:off x="6019800" y="3702796"/>
            <a:ext cx="228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62400" y="3364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hape 38"/>
          <p:cNvCxnSpPr>
            <a:stCxn id="31" idx="3"/>
            <a:endCxn id="32" idx="0"/>
          </p:cNvCxnSpPr>
          <p:nvPr/>
        </p:nvCxnSpPr>
        <p:spPr>
          <a:xfrm>
            <a:off x="5486400" y="2564368"/>
            <a:ext cx="304800" cy="90982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25" idx="1"/>
          </p:cNvCxnSpPr>
          <p:nvPr/>
        </p:nvCxnSpPr>
        <p:spPr>
          <a:xfrm>
            <a:off x="2057400" y="2564368"/>
            <a:ext cx="3810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3"/>
            <a:endCxn id="31" idx="1"/>
          </p:cNvCxnSpPr>
          <p:nvPr/>
        </p:nvCxnSpPr>
        <p:spPr>
          <a:xfrm>
            <a:off x="3733800" y="2564368"/>
            <a:ext cx="457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3"/>
            <a:endCxn id="32" idx="2"/>
          </p:cNvCxnSpPr>
          <p:nvPr/>
        </p:nvCxnSpPr>
        <p:spPr>
          <a:xfrm flipV="1">
            <a:off x="5257800" y="3702796"/>
            <a:ext cx="304800" cy="45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3"/>
          </p:cNvCxnSpPr>
          <p:nvPr/>
        </p:nvCxnSpPr>
        <p:spPr>
          <a:xfrm>
            <a:off x="8458200" y="3707368"/>
            <a:ext cx="228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695700" y="2303764"/>
            <a:ext cx="533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29000" y="1459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Offload to next stage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29072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calibrated to nm (</a:t>
            </a:r>
            <a:r>
              <a:rPr lang="en-US" sz="1400" dirty="0" err="1" smtClean="0"/>
              <a:t>nrad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4734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>
            <a:stCxn id="9218" idx="3"/>
            <a:endCxn id="37" idx="1"/>
          </p:cNvCxnSpPr>
          <p:nvPr/>
        </p:nvCxnSpPr>
        <p:spPr>
          <a:xfrm>
            <a:off x="3752850" y="3704511"/>
            <a:ext cx="209550" cy="2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469034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>
            <a:stCxn id="14" idx="3"/>
            <a:endCxn id="9219" idx="1"/>
          </p:cNvCxnSpPr>
          <p:nvPr/>
        </p:nvCxnSpPr>
        <p:spPr>
          <a:xfrm flipV="1">
            <a:off x="5248275" y="4847511"/>
            <a:ext cx="228600" cy="2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5800" y="51932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calibrated to nm (</a:t>
            </a:r>
            <a:r>
              <a:rPr lang="en-US" sz="1400" dirty="0" err="1" smtClean="0"/>
              <a:t>nrad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51932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Coordinate transform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096000" y="40502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Coordinate transform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886200" y="290726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Frequency dependent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" y="2069068"/>
            <a:ext cx="1524000" cy="40386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9600" y="6107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Sensor Inputs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09800" y="1459468"/>
            <a:ext cx="38100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19800" y="20807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10400" y="3288268"/>
            <a:ext cx="1524000" cy="1371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10400" y="467153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Actuator Outputs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76600" y="3288268"/>
            <a:ext cx="2743200" cy="2438400"/>
          </a:xfrm>
          <a:prstGeom prst="rect">
            <a:avLst/>
          </a:prstGeom>
          <a:noFill/>
          <a:ln>
            <a:solidFill>
              <a:srgbClr val="1368F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4FBD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6600" y="5726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449B4"/>
                </a:solidFill>
              </a:rPr>
              <a:t>Tests</a:t>
            </a:r>
            <a:endParaRPr lang="en-US" b="1" dirty="0">
              <a:solidFill>
                <a:srgbClr val="1449B4"/>
              </a:solidFill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6581001"/>
            <a:ext cx="4989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WIKI reference:  https://awiki.ligo-wa.caltech.edu/aLIGO/NamingConventions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5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5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Flow – HSTS Middle Stage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145268"/>
            <a:ext cx="228600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86800" y="2145268"/>
            <a:ext cx="228600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4507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OSEM Input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2675" y="4507468"/>
            <a:ext cx="685800" cy="685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OSEM to Euler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2875" y="4507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Witness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228600" y="4850368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3" idx="1"/>
          </p:cNvCxnSpPr>
          <p:nvPr/>
        </p:nvCxnSpPr>
        <p:spPr>
          <a:xfrm>
            <a:off x="2057400" y="4850368"/>
            <a:ext cx="29527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4" idx="1"/>
          </p:cNvCxnSpPr>
          <p:nvPr/>
        </p:nvCxnSpPr>
        <p:spPr>
          <a:xfrm>
            <a:off x="3038475" y="4850368"/>
            <a:ext cx="914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Lock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3364468"/>
            <a:ext cx="685800" cy="685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Euler to OSEM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2800" y="3364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OSEM Out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>
            <a:off x="6934200" y="3707368"/>
            <a:ext cx="228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910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DOF Decoupling Matrix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62600" y="34741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2" idx="6"/>
            <a:endCxn id="26" idx="1"/>
          </p:cNvCxnSpPr>
          <p:nvPr/>
        </p:nvCxnSpPr>
        <p:spPr>
          <a:xfrm>
            <a:off x="6019800" y="3702796"/>
            <a:ext cx="228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62400" y="3364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hape 38"/>
          <p:cNvCxnSpPr>
            <a:stCxn id="31" idx="3"/>
            <a:endCxn id="32" idx="0"/>
          </p:cNvCxnSpPr>
          <p:nvPr/>
        </p:nvCxnSpPr>
        <p:spPr>
          <a:xfrm>
            <a:off x="5486400" y="2564368"/>
            <a:ext cx="304800" cy="90982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5" idx="1"/>
          </p:cNvCxnSpPr>
          <p:nvPr/>
        </p:nvCxnSpPr>
        <p:spPr>
          <a:xfrm>
            <a:off x="2057400" y="2564368"/>
            <a:ext cx="3810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3"/>
            <a:endCxn id="31" idx="1"/>
          </p:cNvCxnSpPr>
          <p:nvPr/>
        </p:nvCxnSpPr>
        <p:spPr>
          <a:xfrm>
            <a:off x="3733800" y="2564368"/>
            <a:ext cx="457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3"/>
            <a:endCxn id="32" idx="2"/>
          </p:cNvCxnSpPr>
          <p:nvPr/>
        </p:nvCxnSpPr>
        <p:spPr>
          <a:xfrm flipV="1">
            <a:off x="5257800" y="3702796"/>
            <a:ext cx="304800" cy="45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3"/>
          </p:cNvCxnSpPr>
          <p:nvPr/>
        </p:nvCxnSpPr>
        <p:spPr>
          <a:xfrm>
            <a:off x="8458200" y="3707368"/>
            <a:ext cx="228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695700" y="2303764"/>
            <a:ext cx="533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29000" y="1459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Offload to next stage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38200" y="23078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Inputs from previous stage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4734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>
            <a:stCxn id="9218" idx="3"/>
            <a:endCxn id="37" idx="1"/>
          </p:cNvCxnSpPr>
          <p:nvPr/>
        </p:nvCxnSpPr>
        <p:spPr>
          <a:xfrm>
            <a:off x="3752850" y="3704511"/>
            <a:ext cx="209550" cy="2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469034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>
            <a:stCxn id="14" idx="3"/>
            <a:endCxn id="9219" idx="1"/>
          </p:cNvCxnSpPr>
          <p:nvPr/>
        </p:nvCxnSpPr>
        <p:spPr>
          <a:xfrm flipV="1">
            <a:off x="5248275" y="4847511"/>
            <a:ext cx="228600" cy="2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5800" y="51932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calibrated to nm (</a:t>
            </a:r>
            <a:r>
              <a:rPr lang="en-US" sz="1400" dirty="0" err="1" smtClean="0"/>
              <a:t>nrad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51932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Coordinate transform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096000" y="40502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Coordinate transform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886200" y="290726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Frequency dependent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" y="3288268"/>
            <a:ext cx="1524000" cy="27432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9600" y="6031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Sensor Inputs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600" y="1459468"/>
            <a:ext cx="54102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19800" y="20807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10400" y="3291316"/>
            <a:ext cx="1524000" cy="1371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10400" y="467153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Actuator Outputs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6600" y="5726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449B4"/>
                </a:solidFill>
              </a:rPr>
              <a:t>Tests</a:t>
            </a:r>
            <a:endParaRPr lang="en-US" b="1" dirty="0">
              <a:solidFill>
                <a:srgbClr val="1449B4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76600" y="3288268"/>
            <a:ext cx="2743200" cy="2438400"/>
          </a:xfrm>
          <a:prstGeom prst="rect">
            <a:avLst/>
          </a:prstGeom>
          <a:noFill/>
          <a:ln>
            <a:solidFill>
              <a:srgbClr val="1368F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4FBD"/>
              </a:solidFill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6581001"/>
            <a:ext cx="4989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WIKI reference:  https://awiki.ligo-wa.caltech.edu/aLIGO/NamingConventions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Flow – HSTS Top Stage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145268"/>
            <a:ext cx="228600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86800" y="2145268"/>
            <a:ext cx="228600" cy="335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4507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OSEM Input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2675" y="4507468"/>
            <a:ext cx="685800" cy="685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OSEM to Euler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2875" y="3364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Damping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228600" y="4850368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3" idx="1"/>
          </p:cNvCxnSpPr>
          <p:nvPr/>
        </p:nvCxnSpPr>
        <p:spPr>
          <a:xfrm>
            <a:off x="2057400" y="4850368"/>
            <a:ext cx="29527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Lock Filters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3364468"/>
            <a:ext cx="685800" cy="6858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Euler to OSEM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2800" y="3364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OSEM Out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>
            <a:off x="6934200" y="3707368"/>
            <a:ext cx="228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91000" y="2221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DOF Decoupling Matrix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62600" y="34741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2" idx="6"/>
            <a:endCxn id="26" idx="1"/>
          </p:cNvCxnSpPr>
          <p:nvPr/>
        </p:nvCxnSpPr>
        <p:spPr>
          <a:xfrm>
            <a:off x="6019800" y="3702796"/>
            <a:ext cx="228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62400" y="4507468"/>
            <a:ext cx="1295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Filters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hape 38"/>
          <p:cNvCxnSpPr>
            <a:stCxn id="31" idx="3"/>
            <a:endCxn id="32" idx="0"/>
          </p:cNvCxnSpPr>
          <p:nvPr/>
        </p:nvCxnSpPr>
        <p:spPr>
          <a:xfrm>
            <a:off x="5486400" y="2564368"/>
            <a:ext cx="304800" cy="90982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5" idx="1"/>
          </p:cNvCxnSpPr>
          <p:nvPr/>
        </p:nvCxnSpPr>
        <p:spPr>
          <a:xfrm>
            <a:off x="2057400" y="2564368"/>
            <a:ext cx="3810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3"/>
            <a:endCxn id="31" idx="1"/>
          </p:cNvCxnSpPr>
          <p:nvPr/>
        </p:nvCxnSpPr>
        <p:spPr>
          <a:xfrm>
            <a:off x="3733800" y="2564368"/>
            <a:ext cx="457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3"/>
          </p:cNvCxnSpPr>
          <p:nvPr/>
        </p:nvCxnSpPr>
        <p:spPr>
          <a:xfrm>
            <a:off x="8458200" y="3707368"/>
            <a:ext cx="228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695700" y="2303764"/>
            <a:ext cx="533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29000" y="1459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Offload to next stage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38200" y="23078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Inputs from previous stage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9034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>
            <a:stCxn id="9218" idx="3"/>
            <a:endCxn id="37" idx="1"/>
          </p:cNvCxnSpPr>
          <p:nvPr/>
        </p:nvCxnSpPr>
        <p:spPr>
          <a:xfrm>
            <a:off x="3752850" y="4847511"/>
            <a:ext cx="209550" cy="2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4" idx="3"/>
            <a:endCxn id="32" idx="2"/>
          </p:cNvCxnSpPr>
          <p:nvPr/>
        </p:nvCxnSpPr>
        <p:spPr>
          <a:xfrm flipV="1">
            <a:off x="5248275" y="3702796"/>
            <a:ext cx="314325" cy="45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5800" y="51932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calibrated to nm (</a:t>
            </a:r>
            <a:r>
              <a:rPr lang="en-US" sz="1400" dirty="0" err="1" smtClean="0"/>
              <a:t>nrad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51932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Coordinate transform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096000" y="40502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Coordinate transform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886200" y="290726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Frequency dependent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09600" y="4278868"/>
            <a:ext cx="1524000" cy="17526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9600" y="6031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Sensor Inputs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600" y="1459468"/>
            <a:ext cx="5410200" cy="2743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19800" y="20807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10400" y="3291316"/>
            <a:ext cx="1524000" cy="1371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10400" y="467153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Actuator Outputs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6600" y="5726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449B4"/>
                </a:solidFill>
              </a:rPr>
              <a:t>Tests</a:t>
            </a:r>
            <a:endParaRPr lang="en-US" b="1" dirty="0">
              <a:solidFill>
                <a:srgbClr val="1449B4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76600" y="4278868"/>
            <a:ext cx="2743200" cy="1447800"/>
          </a:xfrm>
          <a:prstGeom prst="rect">
            <a:avLst/>
          </a:prstGeom>
          <a:noFill/>
          <a:ln>
            <a:solidFill>
              <a:srgbClr val="1368F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4FBD"/>
              </a:solidFill>
            </a:endParaRPr>
          </a:p>
        </p:txBody>
      </p:sp>
      <p:cxnSp>
        <p:nvCxnSpPr>
          <p:cNvPr id="48" name="Shape 47"/>
          <p:cNvCxnSpPr>
            <a:stCxn id="37" idx="3"/>
            <a:endCxn id="32" idx="4"/>
          </p:cNvCxnSpPr>
          <p:nvPr/>
        </p:nvCxnSpPr>
        <p:spPr>
          <a:xfrm flipV="1">
            <a:off x="5257800" y="3931396"/>
            <a:ext cx="533400" cy="918972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13" idx="0"/>
            <a:endCxn id="14" idx="1"/>
          </p:cNvCxnSpPr>
          <p:nvPr/>
        </p:nvCxnSpPr>
        <p:spPr>
          <a:xfrm rot="5400000" flipH="1" flipV="1">
            <a:off x="2924175" y="3478768"/>
            <a:ext cx="800100" cy="1257300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590800" y="6581001"/>
            <a:ext cx="4989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WIKI reference:  https://awiki.ligo-wa.caltech.edu/aLIGO/NamingConventions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MEDM Overview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3074" name="Picture 2" descr="C:\Users\Brett\Documents\Lab\Presentations\DetChar Talk - 25Aug2011\quadmed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62026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7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7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Cavity Control (LSC)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 smtClean="0"/>
              <a:t>/33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>
          <a:xfrm>
            <a:off x="152400" y="1490472"/>
            <a:ext cx="4953328" cy="5294376"/>
            <a:chOff x="1524000" y="381000"/>
            <a:chExt cx="4953000" cy="5294375"/>
          </a:xfrm>
        </p:grpSpPr>
        <p:sp>
          <p:nvSpPr>
            <p:cNvPr id="7" name="Rectangle 6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2514601" y="3843527"/>
              <a:ext cx="1727886" cy="4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73552" y="5634988"/>
              <a:ext cx="3203448" cy="30458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5036817" y="4207763"/>
              <a:ext cx="2880359" cy="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6" idx="1"/>
            </p:cNvCxnSpPr>
            <p:nvPr/>
          </p:nvCxnSpPr>
          <p:spPr>
            <a:xfrm rot="10800000">
              <a:off x="5105402" y="4294841"/>
              <a:ext cx="380999" cy="76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960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4864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9" idx="1"/>
              <a:endCxn id="15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 flipH="1" flipV="1">
            <a:off x="3888454" y="3886200"/>
            <a:ext cx="304879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4" idx="1"/>
          </p:cNvCxnSpPr>
          <p:nvPr/>
        </p:nvCxnSpPr>
        <p:spPr>
          <a:xfrm rot="10800000">
            <a:off x="3736849" y="2855386"/>
            <a:ext cx="381024" cy="21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27513" y="2855976"/>
            <a:ext cx="381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17872" y="2590800"/>
            <a:ext cx="60964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4270248" y="3081528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9" idx="1"/>
          </p:cNvCxnSpPr>
          <p:nvPr/>
        </p:nvCxnSpPr>
        <p:spPr>
          <a:xfrm rot="10800000">
            <a:off x="3736759" y="2245786"/>
            <a:ext cx="381024" cy="21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727423" y="2246376"/>
            <a:ext cx="381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117782" y="1981200"/>
            <a:ext cx="60964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86400" y="2540675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stage has limited range, so the control is distributed up the chain with: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Increasing control force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Lower frequency control</a:t>
            </a:r>
          </a:p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24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5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Control of Cavity Length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>
          <a:xfrm>
            <a:off x="149352" y="1490472"/>
            <a:ext cx="4953328" cy="5294376"/>
            <a:chOff x="1524000" y="381000"/>
            <a:chExt cx="4953000" cy="5294375"/>
          </a:xfrm>
        </p:grpSpPr>
        <p:sp>
          <p:nvSpPr>
            <p:cNvPr id="5" name="Rectangle 4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2514601" y="3843527"/>
              <a:ext cx="1727886" cy="4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73552" y="5634988"/>
              <a:ext cx="3203448" cy="30458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036817" y="4207763"/>
              <a:ext cx="2880359" cy="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4" idx="1"/>
            </p:cNvCxnSpPr>
            <p:nvPr/>
          </p:nvCxnSpPr>
          <p:spPr>
            <a:xfrm rot="10800000">
              <a:off x="5105402" y="4294841"/>
              <a:ext cx="380999" cy="76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0960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4864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7" idx="1"/>
              <a:endCxn id="13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953000" y="1541383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With parallel feedback, changing one loop requires changing the others to account for changes in gain and stability.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stability of all stages are coupled</a:t>
            </a:r>
            <a:endParaRPr lang="en-US" sz="160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-76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0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0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Control of Cavity Length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152400" y="1487425"/>
            <a:ext cx="6324603" cy="5294375"/>
            <a:chOff x="1524000" y="381000"/>
            <a:chExt cx="6324603" cy="5294375"/>
          </a:xfrm>
        </p:grpSpPr>
        <p:sp>
          <p:nvSpPr>
            <p:cNvPr id="49" name="Rectangle 48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4"/>
            <p:cNvSpPr txBox="1">
              <a:spLocks noChangeArrowheads="1"/>
            </p:cNvSpPr>
            <p:nvPr/>
          </p:nvSpPr>
          <p:spPr bwMode="auto">
            <a:xfrm>
              <a:off x="2514600" y="3895318"/>
              <a:ext cx="1524000" cy="36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273552" y="5638800"/>
              <a:ext cx="4575048" cy="26646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159845" y="4974336"/>
              <a:ext cx="1377505" cy="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8" idx="1"/>
              <a:endCxn id="49" idx="3"/>
            </p:cNvCxnSpPr>
            <p:nvPr/>
          </p:nvCxnSpPr>
          <p:spPr>
            <a:xfrm rot="10800000">
              <a:off x="5105400" y="4292937"/>
              <a:ext cx="1752600" cy="951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0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4676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3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8580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91" idx="1"/>
              <a:endCxn id="57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715006" y="3520440"/>
              <a:ext cx="1524000" cy="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4572000" y="1353741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If each stage’s input is the output of the previous stage, any feedback change is automatically registered by the rest of the loop.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stability at each stage is independent from the others.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Detailed discussion in T1000242.</a:t>
            </a:r>
            <a:endParaRPr lang="en-US" sz="1600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-76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0480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1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11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2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iLIGO</a:t>
            </a:r>
            <a:r>
              <a:rPr lang="en-US" dirty="0" smtClean="0"/>
              <a:t> to aLIGO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1524000" y="1219200"/>
            <a:ext cx="6367616" cy="5029200"/>
            <a:chOff x="431800" y="682666"/>
            <a:chExt cx="5981699" cy="4724400"/>
          </a:xfrm>
        </p:grpSpPr>
        <p:pic>
          <p:nvPicPr>
            <p:cNvPr id="16" name="Picture 26" descr="aLIGOvsiLIGONoiseBudget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800" y="682666"/>
              <a:ext cx="58674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 rot="-612458">
              <a:off x="1098550" y="1416050"/>
              <a:ext cx="204787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660066"/>
                  </a:solidFill>
                  <a:latin typeface="Calibri" charset="0"/>
                </a:rPr>
                <a:t>Better  </a:t>
              </a:r>
            </a:p>
            <a:p>
              <a:pPr algn="ctr"/>
              <a:r>
                <a:rPr lang="en-US" sz="2400" b="1">
                  <a:solidFill>
                    <a:srgbClr val="660066"/>
                  </a:solidFill>
                  <a:latin typeface="Calibri" charset="0"/>
                </a:rPr>
                <a:t>Seismic </a:t>
              </a:r>
            </a:p>
            <a:p>
              <a:pPr algn="ctr"/>
              <a:r>
                <a:rPr lang="en-US" sz="2400" b="1">
                  <a:solidFill>
                    <a:srgbClr val="660066"/>
                  </a:solidFill>
                  <a:latin typeface="Calibri" charset="0"/>
                </a:rPr>
                <a:t>Isolation</a:t>
              </a:r>
            </a:p>
          </p:txBody>
        </p:sp>
        <p:sp>
          <p:nvSpPr>
            <p:cNvPr id="18" name="Right Arrow 17"/>
            <p:cNvSpPr>
              <a:spLocks noChangeArrowheads="1"/>
            </p:cNvSpPr>
            <p:nvPr/>
          </p:nvSpPr>
          <p:spPr bwMode="auto">
            <a:xfrm rot="5400000">
              <a:off x="4483893" y="4077535"/>
              <a:ext cx="844550" cy="220662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-1675938">
              <a:off x="4928781" y="3105642"/>
              <a:ext cx="148471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Increased 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Laser Power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and Signal Recycling</a:t>
              </a:r>
            </a:p>
          </p:txBody>
        </p:sp>
        <p:sp>
          <p:nvSpPr>
            <p:cNvPr id="20" name="Right Arrow 19"/>
            <p:cNvSpPr>
              <a:spLocks noChangeArrowheads="1"/>
            </p:cNvSpPr>
            <p:nvPr/>
          </p:nvSpPr>
          <p:spPr bwMode="auto">
            <a:xfrm rot="5400000">
              <a:off x="3022599" y="4178341"/>
              <a:ext cx="850900" cy="215900"/>
            </a:xfrm>
            <a:prstGeom prst="rightArrow">
              <a:avLst>
                <a:gd name="adj1" fmla="val 50000"/>
                <a:gd name="adj2" fmla="val 49995"/>
              </a:avLst>
            </a:prstGeom>
            <a:solidFill>
              <a:srgbClr val="FF66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rot="1499540">
              <a:off x="2237100" y="3411698"/>
              <a:ext cx="118816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FF6600"/>
                  </a:solidFill>
                  <a:latin typeface="Calibri" charset="0"/>
                </a:rPr>
                <a:t>Reduced </a:t>
              </a:r>
            </a:p>
            <a:p>
              <a:pPr algn="ctr"/>
              <a:r>
                <a:rPr lang="en-US" sz="2000">
                  <a:solidFill>
                    <a:srgbClr val="FF6600"/>
                  </a:solidFill>
                  <a:latin typeface="Calibri" charset="0"/>
                </a:rPr>
                <a:t>Thermal </a:t>
              </a:r>
            </a:p>
            <a:p>
              <a:pPr algn="ctr"/>
              <a:r>
                <a:rPr lang="en-US" sz="2000">
                  <a:solidFill>
                    <a:srgbClr val="FF6600"/>
                  </a:solidFill>
                  <a:latin typeface="Calibri" charset="0"/>
                </a:rPr>
                <a:t>Noise</a:t>
              </a:r>
            </a:p>
          </p:txBody>
        </p:sp>
        <p:sp>
          <p:nvSpPr>
            <p:cNvPr id="22" name="Right Arrow 21"/>
            <p:cNvSpPr>
              <a:spLocks noChangeArrowheads="1"/>
            </p:cNvSpPr>
            <p:nvPr/>
          </p:nvSpPr>
          <p:spPr bwMode="auto">
            <a:xfrm rot="10137856">
              <a:off x="1298575" y="1108116"/>
              <a:ext cx="1062038" cy="246063"/>
            </a:xfrm>
            <a:prstGeom prst="rightArrow">
              <a:avLst>
                <a:gd name="adj1" fmla="val 50000"/>
                <a:gd name="adj2" fmla="val 49995"/>
              </a:avLst>
            </a:prstGeom>
            <a:solidFill>
              <a:srgbClr val="6600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>
                    <a:lumMod val="25000"/>
                    <a:alpha val="50000"/>
                  </a:schemeClr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971800" y="629159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Kissel – thesis defense, P1000103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 Testing – G1100693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Top mass transfer functions</a:t>
            </a:r>
          </a:p>
          <a:p>
            <a:r>
              <a:rPr lang="en-US" dirty="0" smtClean="0"/>
              <a:t>Sub-pendulum resonance measurements (lock stages down)</a:t>
            </a:r>
          </a:p>
          <a:p>
            <a:r>
              <a:rPr lang="en-US" dirty="0" smtClean="0"/>
              <a:t>OSEM calibration – sensors and actuators</a:t>
            </a:r>
          </a:p>
          <a:p>
            <a:r>
              <a:rPr lang="en-US" dirty="0" smtClean="0"/>
              <a:t>Cross-coupling tests</a:t>
            </a:r>
          </a:p>
          <a:p>
            <a:r>
              <a:rPr lang="en-US" dirty="0" smtClean="0"/>
              <a:t>Magnet polarity checks</a:t>
            </a:r>
          </a:p>
          <a:p>
            <a:r>
              <a:rPr lang="en-US" dirty="0" smtClean="0"/>
              <a:t>Active damping tests</a:t>
            </a:r>
          </a:p>
          <a:p>
            <a:r>
              <a:rPr lang="en-US" dirty="0" smtClean="0"/>
              <a:t>Alignment range tests (drive OSEMs)</a:t>
            </a:r>
          </a:p>
          <a:p>
            <a:r>
              <a:rPr lang="en-US" dirty="0" smtClean="0"/>
              <a:t>Structure resonances</a:t>
            </a:r>
          </a:p>
          <a:p>
            <a:r>
              <a:rPr lang="en-US" dirty="0" smtClean="0"/>
              <a:t>The testing plan is still a work in progress!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Transfer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5661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96200" y="4876800"/>
            <a:ext cx="12954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H2 ITMY just installed on BSC-ISI last week!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4267200" y="5615464"/>
            <a:ext cx="3429000" cy="4805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</a:t>
            </a:r>
            <a:r>
              <a:rPr lang="en-US" dirty="0" err="1" smtClean="0"/>
              <a:t>DetChar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Damping: measure how much OSEM sensor noise makes it to DARM; look for pendulum </a:t>
            </a:r>
            <a:r>
              <a:rPr lang="en-US" dirty="0" smtClean="0"/>
              <a:t>resonant frequencies </a:t>
            </a:r>
            <a:r>
              <a:rPr lang="en-US" dirty="0" smtClean="0"/>
              <a:t>and Q’s. This will tell us how optimal our damping control is.</a:t>
            </a:r>
          </a:p>
          <a:p>
            <a:r>
              <a:rPr lang="en-US" dirty="0" smtClean="0"/>
              <a:t>Study impact of </a:t>
            </a:r>
            <a:r>
              <a:rPr lang="en-US" dirty="0" err="1" smtClean="0"/>
              <a:t>undamped</a:t>
            </a:r>
            <a:r>
              <a:rPr lang="en-US" dirty="0" smtClean="0"/>
              <a:t> bounce and roll modes. Each triple and quad has a pair. How big are the peaks, do they ring up often? What are the Q’s?</a:t>
            </a:r>
          </a:p>
          <a:p>
            <a:r>
              <a:rPr lang="en-US" dirty="0" smtClean="0"/>
              <a:t>Study impact of wire and fiber violin modes and acoustic modes of the optics. How big are the peaks? Ring up often? Some of these will have active damping.</a:t>
            </a:r>
          </a:p>
          <a:p>
            <a:r>
              <a:rPr lang="en-US" dirty="0" smtClean="0"/>
              <a:t>Look for actuator saturation and RMS history; will tell us if the global control is distributed properly between stages.</a:t>
            </a:r>
          </a:p>
          <a:p>
            <a:r>
              <a:rPr lang="en-US" dirty="0" smtClean="0"/>
              <a:t> Monitor long term alignment drifts in the suspensions. Ex. The masses rise and fall slightly with variations in temperature and pressure (quad mirror drops 1/3 mm under vacuum).</a:t>
            </a:r>
          </a:p>
          <a:p>
            <a:r>
              <a:rPr lang="en-US" dirty="0" smtClean="0"/>
              <a:t>More ideas welcome.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2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23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4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aLIGO SUS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1143000"/>
            <a:ext cx="4237037" cy="28807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LHO SUS Team</a:t>
            </a:r>
            <a:r>
              <a:rPr lang="en-US" sz="1400" b="1" dirty="0">
                <a:solidFill>
                  <a:srgbClr val="FF0000"/>
                </a:solidFill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chemeClr val="tx2"/>
                </a:solidFill>
              </a:rPr>
              <a:t>Mark Barton – HAM-SUS cog scientist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chemeClr val="tx2"/>
                </a:solidFill>
              </a:rPr>
              <a:t>Betsy Bland – SUS </a:t>
            </a:r>
            <a:r>
              <a:rPr lang="en-US" sz="1400" b="1" dirty="0" smtClean="0">
                <a:solidFill>
                  <a:schemeClr val="tx2"/>
                </a:solidFill>
              </a:rPr>
              <a:t>Install lead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Jeff Bartlett</a:t>
            </a:r>
            <a:endParaRPr lang="en-US" sz="1400" b="1" dirty="0">
              <a:solidFill>
                <a:schemeClr val="tx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chemeClr val="tx2"/>
                </a:solidFill>
              </a:rPr>
              <a:t>Doug </a:t>
            </a:r>
            <a:r>
              <a:rPr lang="en-US" sz="1400" b="1" dirty="0" smtClean="0">
                <a:solidFill>
                  <a:schemeClr val="tx2"/>
                </a:solidFill>
              </a:rPr>
              <a:t>Cook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Jesse Garner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Robert Lane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Gerardo </a:t>
            </a:r>
            <a:r>
              <a:rPr lang="en-US" sz="1400" b="1" dirty="0">
                <a:solidFill>
                  <a:schemeClr val="tx2"/>
                </a:solidFill>
              </a:rPr>
              <a:t>Moreno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Andres Ramirez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Travis Sadecki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Vern Sandberg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1143000"/>
            <a:ext cx="289877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Caltech SUS Team: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err="1">
                <a:solidFill>
                  <a:schemeClr val="tx2"/>
                </a:solidFill>
              </a:rPr>
              <a:t>Norna</a:t>
            </a:r>
            <a:r>
              <a:rPr lang="en-US" sz="1400" b="1" dirty="0">
                <a:solidFill>
                  <a:schemeClr val="tx2"/>
                </a:solidFill>
              </a:rPr>
              <a:t> Robertson – SUS Leader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chemeClr val="tx2"/>
                </a:solidFill>
              </a:rPr>
              <a:t>Jay Heefner – SUS Electronics </a:t>
            </a:r>
            <a:r>
              <a:rPr lang="en-US" sz="1400" b="1" dirty="0" smtClean="0">
                <a:solidFill>
                  <a:schemeClr val="tx2"/>
                </a:solidFill>
              </a:rPr>
              <a:t>Lead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Jay  </a:t>
            </a:r>
            <a:r>
              <a:rPr lang="en-US" sz="1400" b="1" dirty="0" err="1" smtClean="0">
                <a:solidFill>
                  <a:schemeClr val="tx2"/>
                </a:solidFill>
              </a:rPr>
              <a:t>Copti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Phillip </a:t>
            </a:r>
            <a:r>
              <a:rPr lang="en-US" sz="1400" b="1" dirty="0" err="1" smtClean="0">
                <a:solidFill>
                  <a:schemeClr val="tx2"/>
                </a:solidFill>
              </a:rPr>
              <a:t>Croxton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Todd </a:t>
            </a:r>
            <a:r>
              <a:rPr lang="en-US" sz="1400" b="1" dirty="0" err="1" smtClean="0">
                <a:solidFill>
                  <a:schemeClr val="tx2"/>
                </a:solidFill>
              </a:rPr>
              <a:t>Etzel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Kate </a:t>
            </a:r>
            <a:r>
              <a:rPr lang="en-US" sz="1400" b="1" dirty="0" err="1" smtClean="0">
                <a:solidFill>
                  <a:schemeClr val="tx2"/>
                </a:solidFill>
              </a:rPr>
              <a:t>Gushwa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Alastair Heptonstall 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Kristen Holtz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Tim MacDonald 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Gary McIntyre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Margot Phelps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2286000" cy="193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MIT SUS Team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Jeff Kissel – Testing lead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Rich </a:t>
            </a:r>
            <a:r>
              <a:rPr lang="en-US" sz="1400" b="1" dirty="0" smtClean="0">
                <a:solidFill>
                  <a:schemeClr val="tx2"/>
                </a:solidFill>
              </a:rPr>
              <a:t>Mittleman – LASTI lead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Sam Barnum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Michael Hillard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Brett Shapiro</a:t>
            </a:r>
          </a:p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Sam Waldman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25" y="4051959"/>
            <a:ext cx="3000375" cy="824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Rutherford </a:t>
            </a:r>
            <a:r>
              <a:rPr lang="en-US" sz="1400" b="1" dirty="0">
                <a:solidFill>
                  <a:srgbClr val="FF0000"/>
                </a:solidFill>
              </a:rPr>
              <a:t>Appleton Lab </a:t>
            </a:r>
            <a:r>
              <a:rPr lang="en-US" sz="1400" b="1" dirty="0" smtClean="0">
                <a:solidFill>
                  <a:srgbClr val="FF0000"/>
                </a:solidFill>
              </a:rPr>
              <a:t>(UK):</a:t>
            </a:r>
            <a:endParaRPr lang="en-US" sz="1400" b="1" dirty="0">
              <a:solidFill>
                <a:srgbClr val="FF0000"/>
              </a:solidFill>
            </a:endParaRPr>
          </a:p>
          <a:p>
            <a:pPr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Justin Greenhalgh</a:t>
            </a:r>
          </a:p>
          <a:p>
            <a:pPr indent="-342900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Joe O’Dell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3581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LLO SUS Team: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Janeen Romie – HAM SUS lead eng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Gary Traylor – SUS Install lead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Carl Adams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Anna </a:t>
            </a:r>
            <a:r>
              <a:rPr lang="en-US" sz="1400" b="1" dirty="0" err="1" smtClean="0">
                <a:solidFill>
                  <a:schemeClr val="tx2"/>
                </a:solidFill>
              </a:rPr>
              <a:t>Aitken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Richard </a:t>
            </a:r>
            <a:r>
              <a:rPr lang="en-US" sz="1400" b="1" dirty="0" err="1" smtClean="0">
                <a:solidFill>
                  <a:schemeClr val="tx2"/>
                </a:solidFill>
              </a:rPr>
              <a:t>Biedenharn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Derek Bridges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Virginia Brocato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William Elliott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Anamaria Effler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Matt Heintze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Ed Merilh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Mike Meyer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Ralph </a:t>
            </a:r>
            <a:r>
              <a:rPr lang="en-US" sz="1400" b="1" dirty="0" err="1" smtClean="0">
                <a:solidFill>
                  <a:schemeClr val="tx2"/>
                </a:solidFill>
              </a:rPr>
              <a:t>Moffatt</a:t>
            </a:r>
            <a:r>
              <a:rPr lang="en-US" sz="1400" b="1" dirty="0" smtClean="0">
                <a:solidFill>
                  <a:schemeClr val="tx2"/>
                </a:solidFill>
              </a:rPr>
              <a:t>  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Bobby Moore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Danny Sellers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Gene Winton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425" y="4027944"/>
            <a:ext cx="300037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University </a:t>
            </a:r>
            <a:r>
              <a:rPr lang="en-US" sz="1400" b="1" dirty="0">
                <a:solidFill>
                  <a:srgbClr val="FF0000"/>
                </a:solidFill>
              </a:rPr>
              <a:t>of </a:t>
            </a:r>
            <a:r>
              <a:rPr lang="en-US" sz="1400" b="1" dirty="0" smtClean="0">
                <a:solidFill>
                  <a:srgbClr val="FF0000"/>
                </a:solidFill>
              </a:rPr>
              <a:t>Glasgow (UK):</a:t>
            </a:r>
            <a:endParaRPr lang="en-US" sz="1400" dirty="0" smtClean="0"/>
          </a:p>
          <a:p>
            <a:r>
              <a:rPr lang="en-US" sz="1400" b="1" dirty="0" smtClean="0">
                <a:solidFill>
                  <a:schemeClr val="tx2"/>
                </a:solidFill>
              </a:rPr>
              <a:t>Angus Bell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Nicola </a:t>
            </a:r>
            <a:r>
              <a:rPr lang="en-US" sz="1400" b="1" dirty="0" err="1" smtClean="0">
                <a:solidFill>
                  <a:schemeClr val="tx2"/>
                </a:solidFill>
              </a:rPr>
              <a:t>Beveridge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Alan Cumming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Liam Cunningham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Giles Hammond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Jim Hough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Russell Jones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Rahul</a:t>
            </a:r>
            <a:r>
              <a:rPr lang="en-US" sz="1400" b="1" dirty="0" smtClean="0">
                <a:solidFill>
                  <a:schemeClr val="tx2"/>
                </a:solidFill>
              </a:rPr>
              <a:t> Kumar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Sheila Rowan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Ken Strain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Marielle</a:t>
            </a:r>
            <a:r>
              <a:rPr lang="en-US" sz="1400" b="1" dirty="0" smtClean="0">
                <a:solidFill>
                  <a:schemeClr val="tx2"/>
                </a:solidFill>
              </a:rPr>
              <a:t> Van Veggel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3625" y="5715000"/>
            <a:ext cx="30003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University </a:t>
            </a:r>
            <a:r>
              <a:rPr lang="en-US" sz="1400" b="1" dirty="0">
                <a:solidFill>
                  <a:srgbClr val="FF0000"/>
                </a:solidFill>
              </a:rPr>
              <a:t>of </a:t>
            </a:r>
            <a:r>
              <a:rPr lang="en-US" sz="1400" b="1" dirty="0" smtClean="0">
                <a:solidFill>
                  <a:srgbClr val="FF0000"/>
                </a:solidFill>
              </a:rPr>
              <a:t>Birmingham (UK):</a:t>
            </a:r>
            <a:endParaRPr lang="en-US" sz="1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Stuart Aston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Ludovico Carbone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Ron Cutler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25" y="4900136"/>
            <a:ext cx="30003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CC0099"/>
              </a:buClr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University of </a:t>
            </a:r>
            <a:r>
              <a:rPr lang="en-US" sz="1400" b="1" dirty="0" err="1" smtClean="0">
                <a:solidFill>
                  <a:srgbClr val="FF0000"/>
                </a:solidFill>
              </a:rPr>
              <a:t>Strathclyde</a:t>
            </a:r>
            <a:r>
              <a:rPr lang="en-US" sz="1400" b="1" dirty="0" smtClean="0">
                <a:solidFill>
                  <a:srgbClr val="FF0000"/>
                </a:solidFill>
              </a:rPr>
              <a:t> (UK):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Nick Lockerbie</a:t>
            </a:r>
          </a:p>
          <a:p>
            <a:pPr>
              <a:defRPr/>
            </a:pPr>
            <a:r>
              <a:rPr lang="en-US" sz="1400" b="1" dirty="0" err="1" smtClean="0">
                <a:solidFill>
                  <a:schemeClr val="tx2"/>
                </a:solidFill>
              </a:rPr>
              <a:t>Kirill</a:t>
            </a:r>
            <a:r>
              <a:rPr lang="en-US" sz="1400" b="1" dirty="0" smtClean="0">
                <a:solidFill>
                  <a:schemeClr val="tx2"/>
                </a:solidFill>
              </a:rPr>
              <a:t> Tokmakov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" t="186"/>
          <a:stretch>
            <a:fillRect/>
          </a:stretch>
        </p:blipFill>
        <p:spPr bwMode="auto">
          <a:xfrm>
            <a:off x="360199" y="12705"/>
            <a:ext cx="8448786" cy="684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2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22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Single Suspensions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686800" cy="2438400"/>
          </a:xfrm>
        </p:spPr>
        <p:txBody>
          <a:bodyPr>
            <a:normAutofit/>
          </a:bodyPr>
          <a:lstStyle/>
          <a:p>
            <a:pPr marL="290513" indent="-233363">
              <a:lnSpc>
                <a:spcPct val="90000"/>
              </a:lnSpc>
              <a:defRPr/>
            </a:pPr>
            <a:r>
              <a:rPr lang="en-US" sz="2400" dirty="0" smtClean="0"/>
              <a:t>Modified </a:t>
            </a:r>
            <a:r>
              <a:rPr lang="en-US" sz="2400" dirty="0" err="1" smtClean="0"/>
              <a:t>iLIGO</a:t>
            </a:r>
            <a:r>
              <a:rPr lang="en-US" sz="2400" dirty="0" smtClean="0"/>
              <a:t> SOS’s (Small Optic Suspension)</a:t>
            </a:r>
          </a:p>
          <a:p>
            <a:pPr marL="690563" lvl="1" indent="-233363">
              <a:lnSpc>
                <a:spcPct val="90000"/>
              </a:lnSpc>
              <a:defRPr/>
            </a:pPr>
            <a:r>
              <a:rPr lang="en-US" sz="2000" dirty="0" smtClean="0"/>
              <a:t>Addition of blade springs</a:t>
            </a:r>
          </a:p>
          <a:p>
            <a:pPr marL="690563" lvl="1" indent="-233363">
              <a:lnSpc>
                <a:spcPct val="90000"/>
              </a:lnSpc>
              <a:defRPr/>
            </a:pPr>
            <a:r>
              <a:rPr lang="en-US" sz="2000" dirty="0" smtClean="0"/>
              <a:t>Removal of side OSEM</a:t>
            </a:r>
          </a:p>
          <a:p>
            <a:pPr marL="690563" lvl="1" indent="-233363">
              <a:lnSpc>
                <a:spcPct val="90000"/>
              </a:lnSpc>
              <a:defRPr/>
            </a:pPr>
            <a:r>
              <a:rPr lang="en-US" sz="2000" dirty="0" smtClean="0"/>
              <a:t>Addition of eddy current damping</a:t>
            </a:r>
          </a:p>
          <a:p>
            <a:pPr marL="290513" indent="-233363">
              <a:lnSpc>
                <a:spcPct val="90000"/>
              </a:lnSpc>
              <a:defRPr/>
            </a:pPr>
            <a:r>
              <a:rPr lang="en-US" sz="2400" dirty="0" smtClean="0"/>
              <a:t>Steering and focusing auxiliary mirrors. </a:t>
            </a:r>
          </a:p>
          <a:p>
            <a:pPr marL="290513" indent="-233363">
              <a:lnSpc>
                <a:spcPct val="90000"/>
              </a:lnSpc>
              <a:defRPr/>
            </a:pPr>
            <a:r>
              <a:rPr lang="en-US" sz="2400" dirty="0" smtClean="0"/>
              <a:t>Located in HAM 2, 8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0" y="3886200"/>
            <a:ext cx="1828800" cy="2667000"/>
            <a:chOff x="1676400" y="3276600"/>
            <a:chExt cx="1828800" cy="2667000"/>
          </a:xfrm>
        </p:grpSpPr>
        <p:sp>
          <p:nvSpPr>
            <p:cNvPr id="8" name="Oval 7"/>
            <p:cNvSpPr/>
            <p:nvPr/>
          </p:nvSpPr>
          <p:spPr>
            <a:xfrm>
              <a:off x="1676400" y="4038600"/>
              <a:ext cx="1828800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2"/>
            </p:cNvCxnSpPr>
            <p:nvPr/>
          </p:nvCxnSpPr>
          <p:spPr>
            <a:xfrm rot="10800000" flipH="1">
              <a:off x="1676400" y="3276600"/>
              <a:ext cx="228600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6"/>
            </p:cNvCxnSpPr>
            <p:nvPr/>
          </p:nvCxnSpPr>
          <p:spPr>
            <a:xfrm flipH="1" flipV="1">
              <a:off x="3200400" y="3276600"/>
              <a:ext cx="304800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828800" y="4191000"/>
              <a:ext cx="304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4191000"/>
              <a:ext cx="304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28800" y="5486400"/>
              <a:ext cx="304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48000" y="5486400"/>
              <a:ext cx="304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196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AOSEM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9" idx="1"/>
          </p:cNvCxnSpPr>
          <p:nvPr/>
        </p:nvCxnSpPr>
        <p:spPr>
          <a:xfrm rot="10800000" flipV="1">
            <a:off x="3429000" y="5829300"/>
            <a:ext cx="990600" cy="3429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429000" cy="45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2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3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TransMon</a:t>
            </a:r>
            <a:r>
              <a:rPr lang="en-US" dirty="0" smtClean="0"/>
              <a:t> Double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95600" y="1905000"/>
            <a:ext cx="2819400" cy="3124200"/>
            <a:chOff x="914400" y="2743200"/>
            <a:chExt cx="2819400" cy="3124200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914400" y="5181600"/>
              <a:ext cx="2743200" cy="685800"/>
            </a:xfrm>
            <a:prstGeom prst="cube">
              <a:avLst>
                <a:gd name="adj" fmla="val 529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2743200" y="2895600"/>
              <a:ext cx="838200" cy="533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1333500" y="3009900"/>
              <a:ext cx="838200" cy="3048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590800" y="4648200"/>
              <a:ext cx="838200" cy="533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181100" y="4762500"/>
              <a:ext cx="838200" cy="3048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514600" y="4648200"/>
              <a:ext cx="838200" cy="533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104900" y="4762500"/>
              <a:ext cx="838200" cy="3048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914400" y="3429000"/>
              <a:ext cx="2819400" cy="1066800"/>
              <a:chOff x="685800" y="3733800"/>
              <a:chExt cx="2819400" cy="1066800"/>
            </a:xfrm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7620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990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52800" y="41148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2895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28194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1752600" y="40386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791200" y="62484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Ref: E1000040</a:t>
            </a:r>
            <a:endParaRPr lang="en-US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91200" y="1828800"/>
            <a:ext cx="3352800" cy="4422648"/>
            <a:chOff x="5101626" y="1600200"/>
            <a:chExt cx="4042374" cy="4727448"/>
          </a:xfrm>
        </p:grpSpPr>
        <p:pic>
          <p:nvPicPr>
            <p:cNvPr id="5123" name="Picture 3" descr="fullassembl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1626" y="1600200"/>
              <a:ext cx="4042374" cy="4727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086600" y="3124200"/>
              <a:ext cx="1676400" cy="3124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1371600"/>
            <a:ext cx="2971800" cy="3139321"/>
            <a:chOff x="76200" y="2866072"/>
            <a:chExt cx="2971800" cy="3139321"/>
          </a:xfrm>
        </p:grpSpPr>
        <p:sp>
          <p:nvSpPr>
            <p:cNvPr id="32" name="TextBox 31"/>
            <p:cNvSpPr txBox="1"/>
            <p:nvPr/>
          </p:nvSpPr>
          <p:spPr>
            <a:xfrm>
              <a:off x="76200" y="2866072"/>
              <a:ext cx="2971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Location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BSC 9, 10</a:t>
              </a:r>
            </a:p>
            <a:p>
              <a:endParaRPr lang="en-US" dirty="0" smtClean="0"/>
            </a:p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– damping at top mass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top mass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r>
                <a:rPr lang="en-US" b="1" dirty="0" smtClean="0"/>
                <a:t>Top mass naming convention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</a:t>
              </a:r>
              <a:r>
                <a:rPr lang="en-US" dirty="0" smtClean="0"/>
                <a:t>L1:SUS-TRMX_M1…</a:t>
              </a:r>
            </a:p>
          </p:txBody>
        </p:sp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304800" y="48006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239000" cy="838200"/>
          </a:xfrm>
        </p:spPr>
        <p:txBody>
          <a:bodyPr/>
          <a:lstStyle/>
          <a:p>
            <a:r>
              <a:rPr lang="en-US" smtClean="0"/>
              <a:t>HAM2 Layout</a:t>
            </a:r>
          </a:p>
        </p:txBody>
      </p:sp>
      <p:pic>
        <p:nvPicPr>
          <p:cNvPr id="8197" name="Picture 23" descr="HAM2_S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22350"/>
            <a:ext cx="578802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24"/>
          <p:cNvSpPr txBox="1">
            <a:spLocks noChangeArrowheads="1"/>
          </p:cNvSpPr>
          <p:nvPr/>
        </p:nvSpPr>
        <p:spPr bwMode="auto">
          <a:xfrm>
            <a:off x="6400800" y="5791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Luke Williams, 22 Sept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400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Ref: G0900788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239000" cy="762000"/>
          </a:xfrm>
        </p:spPr>
        <p:txBody>
          <a:bodyPr/>
          <a:lstStyle/>
          <a:p>
            <a:r>
              <a:rPr lang="en-US" smtClean="0"/>
              <a:t>HAM3 Layout</a:t>
            </a:r>
          </a:p>
        </p:txBody>
      </p:sp>
      <p:pic>
        <p:nvPicPr>
          <p:cNvPr id="9221" name="Picture 14" descr="HAM3_S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57531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5791200" y="571500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Luke Williams, 22 Sept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400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Ref: G0900788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/>
          <a:srcRect l="12990" r="9484"/>
          <a:stretch>
            <a:fillRect/>
          </a:stretch>
        </p:blipFill>
        <p:spPr bwMode="auto">
          <a:xfrm>
            <a:off x="5257800" y="2286000"/>
            <a:ext cx="3819647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24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5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94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Suspensions and Seismic Isolation – From Initial to Advanced LIGO</a:t>
            </a:r>
          </a:p>
        </p:txBody>
      </p:sp>
      <p:pic>
        <p:nvPicPr>
          <p:cNvPr id="27652" name="Picture 3" descr="ligo1_pe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993900"/>
            <a:ext cx="4267200" cy="4038600"/>
          </a:xfr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569200" y="13843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active isolation platform  (2 stages of isolation)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67200" y="1524000"/>
            <a:ext cx="1974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hydraulic external pre-isolator (HEPI)   (one stage of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isolation)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410200" y="5975350"/>
            <a:ext cx="266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quadruple pendulum (four stages of isolation) with monolithic silica final stage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6629400" y="44196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0" y="16637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4 layer passive isolation stack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193800" y="2247900"/>
            <a:ext cx="1778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743075" y="6162675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single pendulum on steel wire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1981200" y="43434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40000" y="16383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coarse &amp; fine actuators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314700" y="2171700"/>
            <a:ext cx="571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1193800" y="11430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/>
              </a:rPr>
              <a:t>LIGO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                           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5016500" y="1143000"/>
            <a:ext cx="25781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/>
              </a:rPr>
              <a:t>Advanced LIGO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                           </a:t>
            </a:r>
          </a:p>
        </p:txBody>
      </p:sp>
      <p:sp>
        <p:nvSpPr>
          <p:cNvPr id="27669" name="TextBox 20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Ref: LIGO-G1000469-v1; Kissel PhD thesis</a:t>
            </a:r>
            <a:endParaRPr lang="en-US" sz="1000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105400" y="22860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391400" y="1828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Different Suspensions</a:t>
            </a:r>
          </a:p>
        </p:txBody>
      </p:sp>
      <p:pic>
        <p:nvPicPr>
          <p:cNvPr id="31747" name="Content Placeholder 4" descr="chart18_StableRecycling_for_sli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846138"/>
            <a:ext cx="6683375" cy="5689600"/>
          </a:xfrm>
        </p:spPr>
      </p:pic>
      <p:sp>
        <p:nvSpPr>
          <p:cNvPr id="31749" name="TextBox 20"/>
          <p:cNvSpPr txBox="1">
            <a:spLocks noChangeArrowheads="1"/>
          </p:cNvSpPr>
          <p:nvPr/>
        </p:nvSpPr>
        <p:spPr bwMode="auto">
          <a:xfrm>
            <a:off x="0" y="6611938"/>
            <a:ext cx="2009775" cy="246062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Ref: LIGO-G1000469-v1</a:t>
            </a:r>
            <a:endParaRPr lang="en-US" sz="1000" dirty="0"/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746875" y="1047750"/>
            <a:ext cx="20955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ETM = end test mass</a:t>
            </a:r>
          </a:p>
          <a:p>
            <a:endParaRPr lang="en-US" sz="1400" dirty="0"/>
          </a:p>
          <a:p>
            <a:r>
              <a:rPr lang="en-US" sz="1400" dirty="0"/>
              <a:t>ITM = input test mass</a:t>
            </a:r>
          </a:p>
          <a:p>
            <a:endParaRPr lang="en-US" sz="1400" dirty="0"/>
          </a:p>
          <a:p>
            <a:r>
              <a:rPr lang="en-US" sz="1400" dirty="0"/>
              <a:t>BS = </a:t>
            </a:r>
            <a:r>
              <a:rPr lang="en-US" sz="1400" dirty="0" err="1"/>
              <a:t>beamsplitter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FM = folding mirror</a:t>
            </a:r>
          </a:p>
          <a:p>
            <a:endParaRPr lang="en-US" sz="1400" dirty="0"/>
          </a:p>
          <a:p>
            <a:r>
              <a:rPr lang="en-US" sz="1400" dirty="0"/>
              <a:t>CP = compensator plate</a:t>
            </a:r>
          </a:p>
          <a:p>
            <a:endParaRPr lang="en-US" sz="1400" dirty="0"/>
          </a:p>
          <a:p>
            <a:r>
              <a:rPr lang="en-US" sz="1400" dirty="0"/>
              <a:t>PR = power recycling mirror</a:t>
            </a:r>
          </a:p>
          <a:p>
            <a:endParaRPr lang="en-US" sz="1400" dirty="0"/>
          </a:p>
          <a:p>
            <a:r>
              <a:rPr lang="en-US" sz="1400" dirty="0"/>
              <a:t>SR = signal recycling mirror</a:t>
            </a:r>
          </a:p>
          <a:p>
            <a:endParaRPr lang="en-US" sz="1400" dirty="0"/>
          </a:p>
          <a:p>
            <a:r>
              <a:rPr lang="en-US" sz="1400" dirty="0"/>
              <a:t>IMC = input mode cleaner</a:t>
            </a:r>
          </a:p>
          <a:p>
            <a:endParaRPr lang="en-US" sz="1400" dirty="0"/>
          </a:p>
          <a:p>
            <a:r>
              <a:rPr lang="en-US" sz="1400" dirty="0"/>
              <a:t>OMC = output mode cleaner</a:t>
            </a:r>
          </a:p>
          <a:p>
            <a:endParaRPr lang="en-US" sz="1400" dirty="0"/>
          </a:p>
          <a:p>
            <a:r>
              <a:rPr lang="en-US" sz="1400" dirty="0"/>
              <a:t>SM = steering mirror</a:t>
            </a:r>
          </a:p>
          <a:p>
            <a:endParaRPr lang="en-US" sz="1400" dirty="0"/>
          </a:p>
          <a:p>
            <a:r>
              <a:rPr lang="en-US" sz="1400" dirty="0"/>
              <a:t>IMMT = input mode matching telescope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Loop Gain of Cavity Control</a:t>
            </a:r>
            <a:endParaRPr lang="en-US" dirty="0"/>
          </a:p>
        </p:txBody>
      </p:sp>
      <p:pic>
        <p:nvPicPr>
          <p:cNvPr id="6146" name="Picture 2" descr="C:\Users\Brett\Documents\Lab\Quad Noise Prototype\Results Documentation\Hierarchical Control\DoubleOpenLoopTF_Stable.jpg"/>
          <p:cNvPicPr>
            <a:picLocks noChangeAspect="1" noChangeArrowheads="1"/>
          </p:cNvPicPr>
          <p:nvPr/>
        </p:nvPicPr>
        <p:blipFill>
          <a:blip r:embed="rId2" cstate="print"/>
          <a:srcRect l="7090" r="9408"/>
          <a:stretch>
            <a:fillRect/>
          </a:stretch>
        </p:blipFill>
        <p:spPr bwMode="auto">
          <a:xfrm>
            <a:off x="533400" y="1371600"/>
            <a:ext cx="8077200" cy="5486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629400" y="2895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28194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 over frequencies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  <a:endCxn id="5" idx="0"/>
          </p:cNvCxnSpPr>
          <p:nvPr/>
        </p:nvCxnSpPr>
        <p:spPr>
          <a:xfrm rot="16200000" flipH="1">
            <a:off x="6452116" y="2604016"/>
            <a:ext cx="468868" cy="1143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 rot="5400000">
            <a:off x="5861566" y="2051566"/>
            <a:ext cx="392668" cy="1143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 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 tooltip="T1100117-File_Directory Naming Convention v8.pdf"/>
              </a:rPr>
              <a:t>T1100117-File_Directory Naming Convention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G1100866-v8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6043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" name="TextBox 380"/>
          <p:cNvSpPr txBox="1"/>
          <p:nvPr/>
        </p:nvSpPr>
        <p:spPr>
          <a:xfrm>
            <a:off x="0" y="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E1000617-v3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aLIGO HAM Chamber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3965" y="457200"/>
            <a:ext cx="7354833" cy="5960429"/>
            <a:chOff x="923965" y="457200"/>
            <a:chExt cx="7354833" cy="596042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10115" r="9633"/>
            <a:stretch>
              <a:fillRect/>
            </a:stretch>
          </p:blipFill>
          <p:spPr bwMode="auto">
            <a:xfrm>
              <a:off x="923965" y="457200"/>
              <a:ext cx="7336707" cy="59431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800600" y="6048297"/>
              <a:ext cx="3478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HAM2 (Chamber hidden for clarity)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>
              <a:off x="1476284" y="1493364"/>
              <a:ext cx="657319" cy="2605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1237473" y="1753899"/>
              <a:ext cx="896131" cy="162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V="1">
              <a:off x="1650315" y="1270614"/>
              <a:ext cx="9665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65010" y="1221850"/>
              <a:ext cx="2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1660" y="1721331"/>
              <a:ext cx="2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9969" y="457200"/>
              <a:ext cx="28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26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2DFE61-1067-4FC7-9365-F83561B9A0CF}" type="slidenum">
              <a:rPr lang="en-US"/>
              <a:pPr>
                <a:defRPr/>
              </a:pPr>
              <a:t>6</a:t>
            </a:fld>
            <a:endParaRPr lang="en-US" sz="1400" i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Five Suspension Designs</a:t>
            </a:r>
            <a:endParaRPr lang="en-US" sz="2400" b="1" dirty="0" smtClean="0"/>
          </a:p>
        </p:txBody>
      </p:sp>
      <p:pic>
        <p:nvPicPr>
          <p:cNvPr id="44035" name="Picture 3" descr="optical_layout_AdvLIGO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7010400" cy="5092700"/>
          </a:xfrm>
          <a:prstGeom prst="rect">
            <a:avLst/>
          </a:prstGeom>
          <a:noFill/>
        </p:spPr>
      </p:pic>
      <p:pic>
        <p:nvPicPr>
          <p:cNvPr id="44036" name="Picture 4" descr="DSCF0020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676400"/>
            <a:ext cx="1200150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41" name="Picture 9" descr="OMC_sus_pic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931863" cy="11461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4042" name="Picture 10" descr="OMC_on_HAM_tablev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5713" y="5842000"/>
            <a:ext cx="1436687" cy="9556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1600200" y="1981200"/>
            <a:ext cx="255588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2057400" y="2133600"/>
            <a:ext cx="336550" cy="592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2514600" y="4191000"/>
            <a:ext cx="268288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4800600" y="1752600"/>
            <a:ext cx="457200" cy="492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4876800" y="2209800"/>
            <a:ext cx="336550" cy="1155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886200" y="5638800"/>
            <a:ext cx="22860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 flipV="1">
            <a:off x="4648200" y="4343400"/>
            <a:ext cx="1600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590800" y="3505200"/>
            <a:ext cx="228600" cy="22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505200" y="3505200"/>
            <a:ext cx="381000" cy="2873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056" name="Picture 24" descr="BS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9213" y="4714875"/>
            <a:ext cx="1220787" cy="1609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59" name="Picture 27" descr="HLTS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1613" y="4191000"/>
            <a:ext cx="1042987" cy="1565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0" name="Picture 28" descr="HL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063" y="4191000"/>
            <a:ext cx="1238250" cy="151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1" name="Picture 29" descr="HST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676400"/>
            <a:ext cx="1325563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62" name="Picture 30" descr="BS_FMd1000392-v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4586287"/>
            <a:ext cx="1198563" cy="1738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63" name="Picture 31" descr="quad_render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88238" y="1216025"/>
            <a:ext cx="1257300" cy="24511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65" name="Picture 33" descr="monolithic_LAST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1219200"/>
            <a:ext cx="1811338" cy="2414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30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5810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Ref: G100434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35" t="2446"/>
          <a:stretch>
            <a:fillRect/>
          </a:stretch>
        </p:blipFill>
        <p:spPr bwMode="auto">
          <a:xfrm>
            <a:off x="45720" y="0"/>
            <a:ext cx="9052354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452628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ITM, ETM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07492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PR3, SR3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25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PRM, PR2, SRM, SR2, IMC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28600" y="4495800"/>
            <a:ext cx="37338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4126468"/>
            <a:ext cx="1295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 group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/33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895600" y="6400800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048000" y="6019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048000" y="6781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Other suspensions</a:t>
            </a:r>
          </a:p>
          <a:p>
            <a:r>
              <a:rPr lang="en-US" sz="1600" dirty="0" smtClean="0"/>
              <a:t>+ </a:t>
            </a:r>
            <a:r>
              <a:rPr lang="en-US" sz="1600" dirty="0" err="1" smtClean="0"/>
              <a:t>TransMon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752" y="1371600"/>
            <a:ext cx="96729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Isolation Performance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1910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stage provides 1/f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isolation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135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126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8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1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16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Optical Sensor </a:t>
            </a:r>
            <a:r>
              <a:rPr lang="en-US" sz="3600" dirty="0" err="1" smtClean="0"/>
              <a:t>ElectroMagnet</a:t>
            </a:r>
            <a:r>
              <a:rPr lang="en-US" sz="3600" dirty="0" smtClean="0"/>
              <a:t> (OSEM)</a:t>
            </a:r>
            <a:endParaRPr lang="en-US" sz="3600" dirty="0"/>
          </a:p>
        </p:txBody>
      </p:sp>
      <p:pic>
        <p:nvPicPr>
          <p:cNvPr id="1026" name="Picture 2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76750"/>
            <a:ext cx="5430837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31388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Birmingham OSEM (BOSEM)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LIGO OSEM (AOSEM)</a:t>
            </a:r>
          </a:p>
          <a:p>
            <a:r>
              <a:rPr lang="en-US" dirty="0" smtClean="0"/>
              <a:t>	- modified </a:t>
            </a:r>
            <a:r>
              <a:rPr lang="en-US" dirty="0" err="1" smtClean="0"/>
              <a:t>iLIGO</a:t>
            </a:r>
            <a:r>
              <a:rPr lang="en-US" dirty="0" smtClean="0"/>
              <a:t> OSEM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BOSEM Schematic</a:t>
            </a:r>
            <a:endParaRPr lang="en-US" dirty="0"/>
          </a:p>
        </p:txBody>
      </p:sp>
      <p:pic>
        <p:nvPicPr>
          <p:cNvPr id="11" name="Picture 7" descr="D0901065_OSEM_ASSY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6152"/>
            <a:ext cx="35484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G1100866-v8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4798874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Types (M0900034)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BOSEM – 10 X 10 mm, </a:t>
            </a:r>
            <a:r>
              <a:rPr lang="en-US" dirty="0" err="1" smtClean="0"/>
              <a:t>NdFeB</a:t>
            </a:r>
            <a:r>
              <a:rPr lang="en-US" dirty="0" smtClean="0"/>
              <a:t> , </a:t>
            </a:r>
            <a:r>
              <a:rPr lang="en-US" dirty="0" err="1" smtClean="0"/>
              <a:t>SmCo</a:t>
            </a:r>
            <a:endParaRPr lang="en-US" dirty="0" smtClean="0"/>
          </a:p>
          <a:p>
            <a:r>
              <a:rPr lang="en-US" dirty="0" smtClean="0"/>
              <a:t>	  10 X 5 mm, </a:t>
            </a:r>
            <a:r>
              <a:rPr lang="en-US" dirty="0" err="1" smtClean="0"/>
              <a:t>NdFeB</a:t>
            </a:r>
            <a:r>
              <a:rPr lang="en-US" dirty="0" smtClean="0"/>
              <a:t>, </a:t>
            </a:r>
            <a:r>
              <a:rPr lang="en-US" dirty="0" err="1" smtClean="0"/>
              <a:t>SmCo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AOSEM  – 2 X 3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6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0.5 mm, </a:t>
            </a:r>
            <a:r>
              <a:rPr lang="en-US" dirty="0" err="1" smtClean="0"/>
              <a:t>SmCo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2052</Words>
  <Application>Microsoft Office PowerPoint</Application>
  <PresentationFormat>On-screen Show (4:3)</PresentationFormat>
  <Paragraphs>641</Paragraphs>
  <Slides>43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Advanced LIGO Suspensions</vt:lpstr>
      <vt:lpstr>Contents</vt:lpstr>
      <vt:lpstr>iLIGO to aLIGO</vt:lpstr>
      <vt:lpstr>Suspensions and Seismic Isolation – From Initial to Advanced LIGO</vt:lpstr>
      <vt:lpstr>An aLIGO HAM Chamber</vt:lpstr>
      <vt:lpstr>Five Suspension Designs</vt:lpstr>
      <vt:lpstr>Slide 7</vt:lpstr>
      <vt:lpstr>Suspension Isolation Performance</vt:lpstr>
      <vt:lpstr>Optical Sensor ElectroMagnet (OSEM)</vt:lpstr>
      <vt:lpstr>BOSEM Sensor Noise</vt:lpstr>
      <vt:lpstr>Sensor Feedback Only to Top Mass</vt:lpstr>
      <vt:lpstr>Output Mode Cleaner Double (OMCS)</vt:lpstr>
      <vt:lpstr>HAM Small Triple Suspension (HSTS)</vt:lpstr>
      <vt:lpstr>HAM Large Triple Suspension (HLTS)</vt:lpstr>
      <vt:lpstr>Beamsplitter/Folding Mirror (BSFM)</vt:lpstr>
      <vt:lpstr>Quadruple Suspension (Quad)</vt:lpstr>
      <vt:lpstr>Quadruple Suspension ESD</vt:lpstr>
      <vt:lpstr>Quadruple Suspension ESD</vt:lpstr>
      <vt:lpstr>Quadruple Suspension (Quad)</vt:lpstr>
      <vt:lpstr>Delicate Fibers</vt:lpstr>
      <vt:lpstr>Quadruple Suspension (Quad)</vt:lpstr>
      <vt:lpstr>Pendulum Coordinates</vt:lpstr>
      <vt:lpstr>Signal Flow – HSTS Bottom Stage</vt:lpstr>
      <vt:lpstr>Signal Flow – HSTS Middle Stage</vt:lpstr>
      <vt:lpstr>Signal Flow – HSTS Top Stage</vt:lpstr>
      <vt:lpstr>Quad MEDM Overview Screen</vt:lpstr>
      <vt:lpstr>Global Cavity Control (LSC)</vt:lpstr>
      <vt:lpstr>Parallel Control of Cavity Length</vt:lpstr>
      <vt:lpstr>Hierarchical Control of Cavity Length</vt:lpstr>
      <vt:lpstr>SUS Testing – G1100693</vt:lpstr>
      <vt:lpstr>Recent Transfer Functions</vt:lpstr>
      <vt:lpstr>What can DetChar do?</vt:lpstr>
      <vt:lpstr>aLIGO SUS Team</vt:lpstr>
      <vt:lpstr>Back Ups</vt:lpstr>
      <vt:lpstr>Slide 35</vt:lpstr>
      <vt:lpstr>Single Suspensions</vt:lpstr>
      <vt:lpstr>TransMon Double</vt:lpstr>
      <vt:lpstr>HAM2 Layout</vt:lpstr>
      <vt:lpstr>HAM3 Layout</vt:lpstr>
      <vt:lpstr>Different Suspensions</vt:lpstr>
      <vt:lpstr>Example Loop Gain of Cavity Control</vt:lpstr>
      <vt:lpstr>SUS SVN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Brett</cp:lastModifiedBy>
  <cp:revision>605</cp:revision>
  <dcterms:created xsi:type="dcterms:W3CDTF">2006-08-16T00:00:00Z</dcterms:created>
  <dcterms:modified xsi:type="dcterms:W3CDTF">2011-08-25T01:15:00Z</dcterms:modified>
</cp:coreProperties>
</file>