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4"/>
  </p:notesMasterIdLst>
  <p:sldIdLst>
    <p:sldId id="522" r:id="rId2"/>
    <p:sldId id="523" r:id="rId3"/>
    <p:sldId id="471" r:id="rId4"/>
    <p:sldId id="580" r:id="rId5"/>
    <p:sldId id="582" r:id="rId6"/>
    <p:sldId id="581" r:id="rId7"/>
    <p:sldId id="583" r:id="rId8"/>
    <p:sldId id="586" r:id="rId9"/>
    <p:sldId id="587" r:id="rId10"/>
    <p:sldId id="588" r:id="rId11"/>
    <p:sldId id="591" r:id="rId12"/>
    <p:sldId id="592" r:id="rId13"/>
    <p:sldId id="593" r:id="rId14"/>
    <p:sldId id="594" r:id="rId15"/>
    <p:sldId id="597" r:id="rId16"/>
    <p:sldId id="595" r:id="rId17"/>
    <p:sldId id="596" r:id="rId18"/>
    <p:sldId id="621" r:id="rId19"/>
    <p:sldId id="622" r:id="rId20"/>
    <p:sldId id="589" r:id="rId21"/>
    <p:sldId id="598" r:id="rId22"/>
    <p:sldId id="604" r:id="rId23"/>
    <p:sldId id="599" r:id="rId24"/>
    <p:sldId id="600" r:id="rId25"/>
    <p:sldId id="601" r:id="rId26"/>
    <p:sldId id="603" r:id="rId27"/>
    <p:sldId id="525" r:id="rId28"/>
    <p:sldId id="626" r:id="rId29"/>
    <p:sldId id="526" r:id="rId30"/>
    <p:sldId id="527" r:id="rId31"/>
    <p:sldId id="528" r:id="rId32"/>
    <p:sldId id="529" r:id="rId33"/>
    <p:sldId id="530" r:id="rId34"/>
    <p:sldId id="531" r:id="rId35"/>
    <p:sldId id="532" r:id="rId36"/>
    <p:sldId id="533" r:id="rId37"/>
    <p:sldId id="605" r:id="rId38"/>
    <p:sldId id="606" r:id="rId39"/>
    <p:sldId id="539" r:id="rId40"/>
    <p:sldId id="540" r:id="rId41"/>
    <p:sldId id="541" r:id="rId42"/>
    <p:sldId id="542" r:id="rId43"/>
    <p:sldId id="543" r:id="rId44"/>
    <p:sldId id="544" r:id="rId45"/>
    <p:sldId id="545" r:id="rId46"/>
    <p:sldId id="546" r:id="rId47"/>
    <p:sldId id="547" r:id="rId48"/>
    <p:sldId id="607" r:id="rId49"/>
    <p:sldId id="612" r:id="rId50"/>
    <p:sldId id="613" r:id="rId51"/>
    <p:sldId id="625" r:id="rId52"/>
    <p:sldId id="609" r:id="rId53"/>
    <p:sldId id="623" r:id="rId54"/>
    <p:sldId id="624" r:id="rId55"/>
    <p:sldId id="614" r:id="rId56"/>
    <p:sldId id="615" r:id="rId57"/>
    <p:sldId id="616" r:id="rId58"/>
    <p:sldId id="617" r:id="rId59"/>
    <p:sldId id="618" r:id="rId60"/>
    <p:sldId id="619" r:id="rId61"/>
    <p:sldId id="620" r:id="rId62"/>
    <p:sldId id="611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6" autoAdjust="0"/>
    <p:restoredTop sz="94660"/>
  </p:normalViewPr>
  <p:slideViewPr>
    <p:cSldViewPr snapToGrid="0">
      <p:cViewPr>
        <p:scale>
          <a:sx n="70" d="100"/>
          <a:sy n="70" d="100"/>
        </p:scale>
        <p:origin x="-10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79B29-49E0-48F8-B93F-E2C02F99FD93}" type="datetimeFigureOut">
              <a:rPr lang="en-US" smtClean="0"/>
              <a:t>8/11/2011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4A44-7C1B-4C08-B107-49B500064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4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464" y="6479182"/>
            <a:ext cx="2133600" cy="365125"/>
          </a:xfrm>
        </p:spPr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0667" y="6489984"/>
            <a:ext cx="5142147" cy="367972"/>
          </a:xfrm>
        </p:spPr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6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112" y="6492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1129" y="6479182"/>
            <a:ext cx="6455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6288" y="6492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7C7D0-28E8-4A62-8977-27BE979CBDD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40944"/>
            <a:ext cx="873457" cy="81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987654" y="5363570"/>
            <a:ext cx="1392071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18" descr="LSC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" y="40943"/>
            <a:ext cx="1204214" cy="5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45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4.png"/><Relationship Id="rId3" Type="http://schemas.openxmlformats.org/officeDocument/2006/relationships/image" Target="../media/image640.png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2" Type="http://schemas.openxmlformats.org/officeDocument/2006/relationships/image" Target="../media/image610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11" Type="http://schemas.openxmlformats.org/officeDocument/2006/relationships/image" Target="../media/image66.png"/><Relationship Id="rId5" Type="http://schemas.openxmlformats.org/officeDocument/2006/relationships/image" Target="../media/image68.png"/><Relationship Id="rId15" Type="http://schemas.openxmlformats.org/officeDocument/2006/relationships/image" Target="../media/image67.png"/><Relationship Id="rId10" Type="http://schemas.openxmlformats.org/officeDocument/2006/relationships/image" Target="../media/image650.png"/><Relationship Id="rId4" Type="http://schemas.openxmlformats.org/officeDocument/2006/relationships/image" Target="../media/image651.png"/><Relationship Id="rId9" Type="http://schemas.openxmlformats.org/officeDocument/2006/relationships/image" Target="../media/image72.png"/><Relationship Id="rId1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650.png"/><Relationship Id="rId3" Type="http://schemas.openxmlformats.org/officeDocument/2006/relationships/image" Target="../media/image640.png"/><Relationship Id="rId7" Type="http://schemas.openxmlformats.org/officeDocument/2006/relationships/image" Target="../media/image70.png"/><Relationship Id="rId12" Type="http://schemas.openxmlformats.org/officeDocument/2006/relationships/image" Target="../media/image81.png"/><Relationship Id="rId2" Type="http://schemas.openxmlformats.org/officeDocument/2006/relationships/image" Target="../media/image61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11" Type="http://schemas.openxmlformats.org/officeDocument/2006/relationships/image" Target="../media/image79.png"/><Relationship Id="rId5" Type="http://schemas.openxmlformats.org/officeDocument/2006/relationships/image" Target="../media/image68.png"/><Relationship Id="rId1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61.png"/><Relationship Id="rId9" Type="http://schemas.openxmlformats.org/officeDocument/2006/relationships/image" Target="../media/image78.png"/><Relationship Id="rId1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834314"/>
          </a:xfrm>
        </p:spPr>
        <p:txBody>
          <a:bodyPr/>
          <a:lstStyle/>
          <a:p>
            <a:r>
              <a:rPr lang="en-US" dirty="0" smtClean="0"/>
              <a:t>So far…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77915"/>
                <a:ext cx="8434552" cy="5975131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Signals to sequences</a:t>
                </a:r>
              </a:p>
              <a:p>
                <a:r>
                  <a:rPr lang="en-US" dirty="0"/>
                  <a:t>Convolution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between sequences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defined as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400050" lvl="1" indent="0">
                  <a:buNone/>
                </a:pPr>
                <a:r>
                  <a:rPr lang="en-US" sz="3300" dirty="0"/>
                  <a:t>or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Correlation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 between two sequences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9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900" i="1">
                              <a:latin typeface="Cambria Math"/>
                            </a:rPr>
                            <m:t>𝑥</m:t>
                          </m:r>
                          <m:r>
                            <a:rPr lang="en-US" sz="2900" i="1">
                              <a:latin typeface="Cambria Math"/>
                            </a:rPr>
                            <m:t>,</m:t>
                          </m:r>
                          <m:r>
                            <a:rPr lang="en-US" sz="29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sz="2900" i="1">
                          <a:latin typeface="Cambria Math"/>
                        </a:rPr>
                        <m:t>=</m:t>
                      </m:r>
                      <m:r>
                        <a:rPr lang="en-US" sz="2900" i="1">
                          <a:latin typeface="Cambria Math"/>
                        </a:rPr>
                        <m:t>𝑥</m:t>
                      </m:r>
                      <m:r>
                        <a:rPr lang="en-US" sz="2900" i="1">
                          <a:latin typeface="Cambria Math"/>
                        </a:rPr>
                        <m:t>(</m:t>
                      </m:r>
                      <m:r>
                        <a:rPr lang="en-US" sz="2900" i="1">
                          <a:latin typeface="Cambria Math"/>
                        </a:rPr>
                        <m:t>𝑙</m:t>
                      </m:r>
                      <m:r>
                        <a:rPr lang="en-US" sz="2900" i="1">
                          <a:latin typeface="Cambria Math"/>
                        </a:rPr>
                        <m:t>)⋆</m:t>
                      </m:r>
                      <m:r>
                        <a:rPr lang="en-US" sz="2900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900" i="1"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sz="2900" i="1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9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900" dirty="0"/>
              </a:p>
              <a:p>
                <a:r>
                  <a:rPr lang="en-US" dirty="0" smtClean="0"/>
                  <a:t>Impulse response of a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the </a:t>
                </a:r>
                <a:r>
                  <a:rPr lang="en-US" i="1" dirty="0"/>
                  <a:t>unit sample </a:t>
                </a:r>
                <a:r>
                  <a:rPr lang="en-US" dirty="0"/>
                  <a:t>or </a:t>
                </a:r>
                <a:r>
                  <a:rPr lang="en-US" i="1" dirty="0"/>
                  <a:t>impulse</a:t>
                </a:r>
                <a:r>
                  <a:rPr lang="en-US" dirty="0"/>
                  <a:t> response of </a:t>
                </a:r>
                <a:r>
                  <a:rPr lang="en-US" dirty="0" smtClean="0"/>
                  <a:t>the LTI system</a:t>
                </a:r>
              </a:p>
              <a:p>
                <a:pPr lvl="1"/>
                <a:r>
                  <a:rPr lang="en-US" dirty="0" smtClean="0"/>
                  <a:t>System is </a:t>
                </a:r>
                <a:r>
                  <a:rPr lang="en-US" dirty="0"/>
                  <a:t>stable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9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900" i="1">
                              <a:latin typeface="Cambria Math"/>
                            </a:rPr>
                            <m:t>−</m:t>
                          </m:r>
                          <m:r>
                            <a:rPr lang="en-US" sz="29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900" i="1">
                              <a:latin typeface="Cambria Math"/>
                            </a:rPr>
                            <m:t>+</m:t>
                          </m:r>
                          <m:r>
                            <a:rPr lang="en-US" sz="29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9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9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9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9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900" i="1">
                              <a:latin typeface="Cambria Math"/>
                              <a:ea typeface="Cambria Math"/>
                            </a:rPr>
                            <m:t>&lt;∞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In general, the response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the input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can be re-written as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77915"/>
                <a:ext cx="8434552" cy="5975131"/>
              </a:xfrm>
              <a:blipFill rotWithShape="1">
                <a:blip r:embed="rId2"/>
                <a:stretch>
                  <a:fillRect l="-578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5375"/>
          </a:xfrm>
        </p:spPr>
        <p:txBody>
          <a:bodyPr>
            <a:normAutofit/>
          </a:bodyPr>
          <a:lstStyle/>
          <a:p>
            <a:r>
              <a:rPr lang="en-US" dirty="0" smtClean="0"/>
              <a:t>In general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22828" y="914398"/>
                <a:ext cx="8898340" cy="586171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Many of the signals in DSP have </a:t>
                </a:r>
                <a:r>
                  <a:rPr lang="en-US" dirty="0" smtClean="0">
                    <a:latin typeface="Lucida Calligraphy" pitchFamily="66" charset="0"/>
                  </a:rPr>
                  <a:t>Z</a:t>
                </a:r>
                <a:r>
                  <a:rPr lang="en-US" dirty="0" smtClean="0"/>
                  <a:t> transforms that are </a:t>
                </a:r>
                <a:r>
                  <a:rPr lang="en-US" dirty="0"/>
                  <a:t>rational (ratio of two polynomials) functions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is the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pole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is the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zero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. Each pole is indicated by an ”x” and each zero by an “o”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-plane.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828" y="914398"/>
                <a:ext cx="8898340" cy="5861713"/>
              </a:xfrm>
              <a:blipFill rotWithShape="1">
                <a:blip r:embed="rId2"/>
                <a:stretch>
                  <a:fillRect l="-1712" t="-2183" r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294" y="0"/>
            <a:ext cx="5138383" cy="10781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Special properties of the </a:t>
            </a:r>
            <a:r>
              <a:rPr lang="en-US" dirty="0" smtClean="0">
                <a:latin typeface="Lucida Calligraphy" pitchFamily="66" charset="0"/>
              </a:rPr>
              <a:t>Z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18866"/>
                <a:ext cx="8229600" cy="5732059"/>
              </a:xfrm>
            </p:spPr>
            <p:txBody>
              <a:bodyPr>
                <a:normAutofit lnSpcReduction="10000"/>
              </a:bodyPr>
              <a:lstStyle/>
              <a:p>
                <a:endParaRPr lang="en-US" u="sng" dirty="0" smtClean="0"/>
              </a:p>
              <a:p>
                <a:r>
                  <a:rPr lang="en-US" u="sng" dirty="0" smtClean="0"/>
                  <a:t>Convolution</a:t>
                </a:r>
              </a:p>
              <a:p>
                <a:pPr marL="914400" lvl="1" indent="-457200"/>
                <a:r>
                  <a:rPr lang="en-US" dirty="0" smtClean="0"/>
                  <a:t>Given two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 their time-domain </a:t>
                </a:r>
                <a:r>
                  <a:rPr lang="en-US" i="1" dirty="0" smtClean="0"/>
                  <a:t>convolution</a:t>
                </a:r>
                <a:r>
                  <a:rPr lang="en-US" dirty="0" smtClean="0"/>
                  <a:t> becomes a </a:t>
                </a:r>
                <a:r>
                  <a:rPr lang="en-US" i="1" dirty="0" smtClean="0"/>
                  <a:t>multiplication</a:t>
                </a:r>
                <a:r>
                  <a:rPr lang="en-US" dirty="0" smtClean="0"/>
                  <a:t> process in the frequency domain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Lucida Calligraphy" pitchFamily="66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57150" indent="0">
                  <a:buNone/>
                </a:pPr>
                <a:endParaRPr lang="en-US" dirty="0" smtClean="0"/>
              </a:p>
              <a:p>
                <a:pPr marL="514350" indent="-457200"/>
                <a:r>
                  <a:rPr lang="en-US" dirty="0" smtClean="0"/>
                  <a:t>Sample shifting</a:t>
                </a:r>
              </a:p>
              <a:p>
                <a:pPr marL="57150" indent="0">
                  <a:buNone/>
                </a:pPr>
                <a:endParaRPr lang="en-US" dirty="0" smtClean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Lucida Calligraphy" pitchFamily="66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18866"/>
                <a:ext cx="8229600" cy="5732059"/>
              </a:xfrm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18866" y="1323840"/>
            <a:ext cx="7574507" cy="2920621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0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232016"/>
            <a:ext cx="8229600" cy="885375"/>
          </a:xfrm>
        </p:spPr>
        <p:txBody>
          <a:bodyPr>
            <a:normAutofit/>
          </a:bodyPr>
          <a:lstStyle/>
          <a:p>
            <a:r>
              <a:rPr lang="en-US" dirty="0"/>
              <a:t>(Some) </a:t>
            </a:r>
            <a:r>
              <a:rPr lang="en-US" dirty="0">
                <a:latin typeface="Lucida Calligraphy" pitchFamily="66" charset="0"/>
              </a:rPr>
              <a:t>Z</a:t>
            </a:r>
            <a:r>
              <a:rPr lang="en-US" dirty="0"/>
              <a:t> Transform </a:t>
            </a:r>
            <a:r>
              <a:rPr lang="en-US" dirty="0" smtClean="0"/>
              <a:t>pairs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7597483"/>
                  </p:ext>
                </p:extLst>
              </p:nvPr>
            </p:nvGraphicFramePr>
            <p:xfrm>
              <a:off x="777938" y="1243309"/>
              <a:ext cx="7410729" cy="52904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6977"/>
                    <a:gridCol w="2356876"/>
                    <a:gridCol w="2356876"/>
                  </a:tblGrid>
                  <a:tr h="8774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𝒙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𝒛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ROC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  <a:tr h="7124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 smtClean="0"/>
                            <a:t>Any z</a:t>
                          </a:r>
                          <a:endParaRPr lang="en-US" sz="2800" i="1" dirty="0"/>
                        </a:p>
                      </a:txBody>
                      <a:tcPr anchor="ctr"/>
                    </a:tc>
                  </a:tr>
                  <a:tr h="10697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sz="2800" i="1" smtClean="0"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</a:tr>
                  <a:tr h="128319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sz="2800" i="1" smtClean="0"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</a:tr>
                  <a:tr h="13476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1−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8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</a:rPr>
                                                  <m:t>𝑎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</a:rPr>
                                                  <m:t>−1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sz="2800" i="1" smtClean="0"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04172599"/>
                  </p:ext>
                </p:extLst>
              </p:nvPr>
            </p:nvGraphicFramePr>
            <p:xfrm>
              <a:off x="777938" y="1243309"/>
              <a:ext cx="7410729" cy="52904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6977"/>
                    <a:gridCol w="2356876"/>
                    <a:gridCol w="2356876"/>
                  </a:tblGrid>
                  <a:tr h="8774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26" t="-694" r="-175113" b="-5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14470" t="-694" r="-100000" b="-5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ROC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  <a:tr h="7124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26" t="-123932" r="-175113" b="-518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14470" t="-123932" r="-100000" b="-518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 smtClean="0"/>
                            <a:t>Any z</a:t>
                          </a:r>
                          <a:endParaRPr lang="en-US" sz="2800" i="1" dirty="0"/>
                        </a:p>
                      </a:txBody>
                      <a:tcPr anchor="ctr"/>
                    </a:tc>
                  </a:tr>
                  <a:tr h="1069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26" t="-149714" r="-175113" b="-246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14470" t="-149714" r="-100000" b="-246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15026" t="-149714" r="-259" b="-246857"/>
                          </a:stretch>
                        </a:blipFill>
                      </a:tcPr>
                    </a:tc>
                  </a:tr>
                  <a:tr h="12831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26" t="-207109" r="-175113" b="-104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14470" t="-207109" r="-100000" b="-104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15026" t="-207109" r="-259" b="-104739"/>
                          </a:stretch>
                        </a:blipFill>
                      </a:tcPr>
                    </a:tc>
                  </a:tr>
                  <a:tr h="13476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26" t="-293213" r="-175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14470" t="-29321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15026" t="-293213" r="-25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8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9601" y="0"/>
            <a:ext cx="6721522" cy="11737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 back to sequences: </a:t>
            </a:r>
            <a:br>
              <a:rPr lang="en-US" dirty="0" smtClean="0"/>
            </a:br>
            <a:r>
              <a:rPr lang="en-US" dirty="0" smtClean="0"/>
              <a:t>The Inverse </a:t>
            </a:r>
            <a:r>
              <a:rPr lang="en-US" dirty="0" smtClean="0">
                <a:latin typeface="Lucida Calligraphy" pitchFamily="66" charset="0"/>
              </a:rPr>
              <a:t>Z</a:t>
            </a:r>
            <a:r>
              <a:rPr lang="en-US" dirty="0" smtClean="0"/>
              <a:t> </a:t>
            </a:r>
            <a:r>
              <a:rPr lang="en-US" dirty="0"/>
              <a:t>Transform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63776" y="1064525"/>
                <a:ext cx="8775510" cy="57115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Just </a:t>
                </a:r>
                <a:r>
                  <a:rPr lang="en-US" dirty="0"/>
                  <a:t>like in the Laplace domain</a:t>
                </a:r>
                <a:endParaRPr lang="en-US" dirty="0" smtClean="0"/>
              </a:p>
              <a:p>
                <a:r>
                  <a:rPr lang="en-US" dirty="0" smtClean="0"/>
                  <a:t>Use the partial fraction method </a:t>
                </a:r>
                <a:r>
                  <a:rPr lang="en-US" dirty="0"/>
                  <a:t>t</a:t>
                </a:r>
                <a:r>
                  <a:rPr lang="en-US" dirty="0" smtClean="0"/>
                  <a:t>o reduce a complex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simpler parts.</a:t>
                </a:r>
              </a:p>
              <a:p>
                <a:r>
                  <a:rPr lang="en-US" dirty="0" smtClean="0"/>
                  <a:t>Use the table of transform pairs to determine the sequence.</a:t>
                </a:r>
              </a:p>
              <a:p>
                <a:r>
                  <a:rPr lang="en-US" dirty="0" smtClean="0"/>
                  <a:t>In general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6" y="1064525"/>
                <a:ext cx="8775510" cy="5711586"/>
              </a:xfrm>
              <a:blipFill rotWithShape="1">
                <a:blip r:embed="rId2"/>
                <a:stretch>
                  <a:fillRect l="-1598" t="-2241" r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384042" y="3059176"/>
            <a:ext cx="3650776" cy="3798824"/>
            <a:chOff x="5384042" y="3059176"/>
            <a:chExt cx="3650776" cy="3798824"/>
          </a:xfrm>
        </p:grpSpPr>
        <p:grpSp>
          <p:nvGrpSpPr>
            <p:cNvPr id="13" name="Group 12"/>
            <p:cNvGrpSpPr/>
            <p:nvPr/>
          </p:nvGrpSpPr>
          <p:grpSpPr>
            <a:xfrm>
              <a:off x="5384042" y="3059176"/>
              <a:ext cx="3650776" cy="3798824"/>
              <a:chOff x="5384042" y="3059176"/>
              <a:chExt cx="3650776" cy="37988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7151427" y="3059176"/>
                    <a:ext cx="188339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smtClean="0"/>
                      <a:t>If </a:t>
                    </a:r>
                    <a14:m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𝑀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oMath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1427" y="3059176"/>
                    <a:ext cx="1883391" cy="58477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8091" t="-12500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Oval 7"/>
              <p:cNvSpPr/>
              <p:nvPr/>
            </p:nvSpPr>
            <p:spPr>
              <a:xfrm>
                <a:off x="5384042" y="4831307"/>
                <a:ext cx="2388358" cy="2026693"/>
              </a:xfrm>
              <a:prstGeom prst="ellipse">
                <a:avLst/>
              </a:prstGeom>
              <a:solidFill>
                <a:schemeClr val="accent1">
                  <a:alpha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>
                <a:stCxn id="8" idx="7"/>
                <a:endCxn id="14" idx="2"/>
              </p:cNvCxnSpPr>
              <p:nvPr/>
            </p:nvCxnSpPr>
            <p:spPr>
              <a:xfrm flipV="1">
                <a:off x="7422633" y="3663379"/>
                <a:ext cx="595414" cy="146473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7178709" y="3078604"/>
              <a:ext cx="1678675" cy="584775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41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6" y="0"/>
            <a:ext cx="8229600" cy="912671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480" y="818866"/>
                <a:ext cx="8775510" cy="569111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Compute the inverse </a:t>
                </a:r>
                <a:r>
                  <a:rPr lang="en-US" dirty="0" smtClean="0">
                    <a:latin typeface="Lucida Calligraphy" pitchFamily="66" charset="0"/>
                  </a:rPr>
                  <a:t>Z</a:t>
                </a:r>
                <a:r>
                  <a:rPr lang="en-US" dirty="0" smtClean="0"/>
                  <a:t>-transform 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−4 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&gt;1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Sol:</a:t>
                </a:r>
              </a:p>
              <a:p>
                <a:pPr marL="0" indent="0">
                  <a:buNone/>
                </a:pPr>
                <a:r>
                  <a:rPr lang="en-US" dirty="0" smtClean="0"/>
                  <a:t>Re-write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in terms of powers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3−4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At the MATLAB prompt</a:t>
                </a:r>
              </a:p>
              <a:p>
                <a:pPr marL="0" indent="0">
                  <a:buNone/>
                </a:pPr>
                <a:r>
                  <a:rPr lang="pt-BR" sz="2800" dirty="0">
                    <a:latin typeface="Courier" pitchFamily="49" charset="0"/>
                  </a:rPr>
                  <a:t>&gt;&gt; b=[0 1];a=[3 -4 1];</a:t>
                </a:r>
              </a:p>
              <a:p>
                <a:pPr marL="0" indent="0">
                  <a:buNone/>
                </a:pPr>
                <a:r>
                  <a:rPr lang="pt-BR" sz="2800" dirty="0">
                    <a:latin typeface="Courier" pitchFamily="49" charset="0"/>
                  </a:rPr>
                  <a:t>&gt;&gt; [R,p,C]=residuez(b,a)</a:t>
                </a:r>
              </a:p>
              <a:p>
                <a:pPr marL="0" indent="0">
                  <a:buNone/>
                </a:pPr>
                <a:r>
                  <a:rPr lang="pt-BR" sz="2800" dirty="0" smtClean="0">
                    <a:latin typeface="Courier" pitchFamily="49" charset="0"/>
                  </a:rPr>
                  <a:t>R </a:t>
                </a:r>
                <a:r>
                  <a:rPr lang="pt-BR" sz="2800" dirty="0">
                    <a:latin typeface="Courier" pitchFamily="49" charset="0"/>
                  </a:rPr>
                  <a:t>=</a:t>
                </a:r>
              </a:p>
              <a:p>
                <a:pPr marL="0" indent="0">
                  <a:buNone/>
                </a:pPr>
                <a:r>
                  <a:rPr lang="pt-BR" sz="2800" dirty="0" smtClean="0">
                    <a:latin typeface="Courier" pitchFamily="49" charset="0"/>
                  </a:rPr>
                  <a:t>    </a:t>
                </a:r>
                <a:r>
                  <a:rPr lang="pt-BR" sz="2800" dirty="0">
                    <a:latin typeface="Courier" pitchFamily="49" charset="0"/>
                  </a:rPr>
                  <a:t>0.5000</a:t>
                </a:r>
              </a:p>
              <a:p>
                <a:pPr marL="0" indent="0">
                  <a:buNone/>
                </a:pPr>
                <a:r>
                  <a:rPr lang="pt-BR" sz="2800" dirty="0">
                    <a:latin typeface="Courier" pitchFamily="49" charset="0"/>
                  </a:rPr>
                  <a:t>   -0.5000</a:t>
                </a:r>
              </a:p>
              <a:p>
                <a:pPr marL="0" indent="0">
                  <a:buNone/>
                </a:pPr>
                <a:r>
                  <a:rPr lang="pt-BR" sz="2800" dirty="0" smtClean="0">
                    <a:latin typeface="Courier" pitchFamily="49" charset="0"/>
                  </a:rPr>
                  <a:t>p </a:t>
                </a:r>
                <a:r>
                  <a:rPr lang="pt-BR" sz="2800" dirty="0">
                    <a:latin typeface="Courier" pitchFamily="49" charset="0"/>
                  </a:rPr>
                  <a:t>=</a:t>
                </a:r>
              </a:p>
              <a:p>
                <a:pPr marL="0" indent="0">
                  <a:buNone/>
                </a:pPr>
                <a:r>
                  <a:rPr lang="pt-BR" sz="2800" dirty="0" smtClean="0">
                    <a:latin typeface="Courier" pitchFamily="49" charset="0"/>
                  </a:rPr>
                  <a:t>    </a:t>
                </a:r>
                <a:r>
                  <a:rPr lang="pt-BR" sz="2800" dirty="0">
                    <a:latin typeface="Courier" pitchFamily="49" charset="0"/>
                  </a:rPr>
                  <a:t>1.0000</a:t>
                </a:r>
              </a:p>
              <a:p>
                <a:pPr marL="0" indent="0">
                  <a:buNone/>
                </a:pPr>
                <a:r>
                  <a:rPr lang="pt-BR" sz="2800" dirty="0">
                    <a:latin typeface="Courier" pitchFamily="49" charset="0"/>
                  </a:rPr>
                  <a:t>    0.3333</a:t>
                </a:r>
              </a:p>
              <a:p>
                <a:pPr marL="0" indent="0">
                  <a:buNone/>
                </a:pPr>
                <a:r>
                  <a:rPr lang="pt-BR" sz="2800" dirty="0" smtClean="0">
                    <a:latin typeface="Courier" pitchFamily="49" charset="0"/>
                  </a:rPr>
                  <a:t>C </a:t>
                </a:r>
                <a:r>
                  <a:rPr lang="pt-BR" sz="2800" dirty="0">
                    <a:latin typeface="Courier" pitchFamily="49" charset="0"/>
                  </a:rPr>
                  <a:t>=</a:t>
                </a:r>
              </a:p>
              <a:p>
                <a:pPr marL="0" indent="0">
                  <a:buNone/>
                </a:pPr>
                <a:r>
                  <a:rPr lang="pt-BR" sz="2800" dirty="0" smtClean="0">
                    <a:latin typeface="Courier" pitchFamily="49" charset="0"/>
                  </a:rPr>
                  <a:t>     []</a:t>
                </a:r>
                <a:endParaRPr lang="pt-BR" sz="2800" dirty="0"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480" y="818866"/>
                <a:ext cx="8775510" cy="5691116"/>
              </a:xfrm>
              <a:blipFill rotWithShape="1">
                <a:blip r:embed="rId2"/>
                <a:stretch>
                  <a:fillRect l="-833" t="-1713" b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71419" y="2980064"/>
                <a:ext cx="5103513" cy="1424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1/2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1/2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419" y="2980064"/>
                <a:ext cx="5103513" cy="14248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39256" y="4899546"/>
                <a:ext cx="5445456" cy="1255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𝑛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56" y="4899546"/>
                <a:ext cx="5445456" cy="12559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397059" y="4104139"/>
            <a:ext cx="2809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Using the table </a:t>
            </a:r>
            <a:r>
              <a:rPr lang="en-US" sz="2800" dirty="0"/>
              <a:t>of transform pairs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5704764" y="4285397"/>
            <a:ext cx="682388" cy="873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5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6" y="0"/>
            <a:ext cx="8229600" cy="912671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480" y="818866"/>
                <a:ext cx="8775510" cy="54591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Compute the inverse </a:t>
                </a:r>
                <a:r>
                  <a:rPr lang="en-US" dirty="0" smtClean="0">
                    <a:latin typeface="Lucida Calligraphy" pitchFamily="66" charset="0"/>
                  </a:rPr>
                  <a:t>Z</a:t>
                </a:r>
                <a:r>
                  <a:rPr lang="en-US" dirty="0" smtClean="0"/>
                  <a:t>-transform 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1−0.9 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1+0.9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&gt;0.9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Sol: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Using MATLAB to do the partial fraction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ourier" pitchFamily="49" charset="0"/>
                  </a:rPr>
                  <a:t>&gt;&gt; b = 1; a = poly([0.9, 0.9, -0.9])</a:t>
                </a:r>
              </a:p>
              <a:p>
                <a:pPr marL="0" indent="0">
                  <a:buNone/>
                </a:pPr>
                <a:r>
                  <a:rPr lang="pt-BR" sz="2400" dirty="0" smtClean="0">
                    <a:latin typeface="Courier" pitchFamily="49" charset="0"/>
                  </a:rPr>
                  <a:t>a </a:t>
                </a:r>
                <a:r>
                  <a:rPr lang="pt-BR" sz="2400" dirty="0">
                    <a:latin typeface="Courier" pitchFamily="49" charset="0"/>
                  </a:rPr>
                  <a:t>=</a:t>
                </a:r>
              </a:p>
              <a:p>
                <a:pPr marL="0" indent="0">
                  <a:buNone/>
                </a:pPr>
                <a:r>
                  <a:rPr lang="pt-BR" sz="2400" dirty="0" smtClean="0">
                    <a:latin typeface="Courier" pitchFamily="49" charset="0"/>
                  </a:rPr>
                  <a:t>    </a:t>
                </a:r>
                <a:r>
                  <a:rPr lang="pt-BR" sz="2400" dirty="0">
                    <a:latin typeface="Courier" pitchFamily="49" charset="0"/>
                  </a:rPr>
                  <a:t>1.0000 </a:t>
                </a:r>
                <a:r>
                  <a:rPr lang="pt-BR" sz="2400" dirty="0" smtClean="0">
                    <a:latin typeface="Courier" pitchFamily="49" charset="0"/>
                  </a:rPr>
                  <a:t>  </a:t>
                </a:r>
                <a:r>
                  <a:rPr lang="pt-BR" sz="2400" dirty="0">
                    <a:latin typeface="Courier" pitchFamily="49" charset="0"/>
                  </a:rPr>
                  <a:t>-0.9000   -0.8100    </a:t>
                </a:r>
                <a:r>
                  <a:rPr lang="pt-BR" sz="2400" dirty="0" smtClean="0">
                    <a:latin typeface="Courier" pitchFamily="49" charset="0"/>
                  </a:rPr>
                  <a:t>0.7290</a:t>
                </a:r>
              </a:p>
              <a:p>
                <a:pPr marL="0" indent="0">
                  <a:buNone/>
                </a:pPr>
                <a:endParaRPr lang="pt-BR" sz="2400" dirty="0" smtClean="0">
                  <a:latin typeface="Courier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1+0.9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−0.81 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+0.729 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480" y="818866"/>
                <a:ext cx="8775510" cy="5459104"/>
              </a:xfrm>
              <a:blipFill rotWithShape="1">
                <a:blip r:embed="rId2"/>
                <a:stretch>
                  <a:fillRect l="-1736" t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6"/>
            <a:ext cx="8229600" cy="76259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2514"/>
            <a:ext cx="8229600" cy="52936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000" dirty="0">
                <a:latin typeface="Courier" pitchFamily="49" charset="0"/>
              </a:rPr>
              <a:t>&gt;&gt; [R,p,C]=residuez(b,a)</a:t>
            </a:r>
            <a:endParaRPr lang="nn-NO" sz="3000" dirty="0">
              <a:latin typeface="Courier" pitchFamily="49" charset="0"/>
            </a:endParaRPr>
          </a:p>
          <a:p>
            <a:pPr marL="0" indent="0">
              <a:buNone/>
            </a:pPr>
            <a:r>
              <a:rPr lang="nn-NO" sz="3000" dirty="0">
                <a:latin typeface="Courier" pitchFamily="49" charset="0"/>
              </a:rPr>
              <a:t>R =</a:t>
            </a:r>
          </a:p>
          <a:p>
            <a:pPr marL="0" indent="0">
              <a:buNone/>
            </a:pPr>
            <a:r>
              <a:rPr lang="nn-NO" sz="3000" dirty="0">
                <a:latin typeface="Courier" pitchFamily="49" charset="0"/>
              </a:rPr>
              <a:t>   0.2500          </a:t>
            </a:r>
          </a:p>
          <a:p>
            <a:pPr marL="0" indent="0">
              <a:buNone/>
            </a:pPr>
            <a:r>
              <a:rPr lang="nn-NO" sz="3000" dirty="0">
                <a:latin typeface="Courier" pitchFamily="49" charset="0"/>
              </a:rPr>
              <a:t>   0.2500 + 0.0000i</a:t>
            </a:r>
          </a:p>
          <a:p>
            <a:pPr marL="0" indent="0">
              <a:buNone/>
            </a:pPr>
            <a:r>
              <a:rPr lang="nn-NO" sz="3000" dirty="0">
                <a:latin typeface="Courier" pitchFamily="49" charset="0"/>
              </a:rPr>
              <a:t>   0.5000 - 0.0000i</a:t>
            </a:r>
          </a:p>
          <a:p>
            <a:pPr marL="0" indent="0">
              <a:buNone/>
            </a:pPr>
            <a:r>
              <a:rPr lang="nn-NO" sz="3000" dirty="0">
                <a:latin typeface="Courier" pitchFamily="49" charset="0"/>
              </a:rPr>
              <a:t>p =</a:t>
            </a:r>
          </a:p>
          <a:p>
            <a:pPr marL="0" indent="0">
              <a:buNone/>
            </a:pPr>
            <a:r>
              <a:rPr lang="nn-NO" sz="3000" dirty="0">
                <a:latin typeface="Courier" pitchFamily="49" charset="0"/>
              </a:rPr>
              <a:t>  -0.9000          </a:t>
            </a:r>
          </a:p>
          <a:p>
            <a:pPr marL="0" indent="0">
              <a:buNone/>
            </a:pPr>
            <a:r>
              <a:rPr lang="nn-NO" sz="3000" dirty="0">
                <a:latin typeface="Courier" pitchFamily="49" charset="0"/>
              </a:rPr>
              <a:t>   0.9000 + 0.0000i</a:t>
            </a:r>
          </a:p>
          <a:p>
            <a:pPr marL="0" indent="0">
              <a:buNone/>
            </a:pPr>
            <a:r>
              <a:rPr lang="nn-NO" sz="3000" dirty="0">
                <a:latin typeface="Courier" pitchFamily="49" charset="0"/>
              </a:rPr>
              <a:t>   0.9000 - 0.0000i</a:t>
            </a:r>
          </a:p>
          <a:p>
            <a:pPr marL="0" indent="0">
              <a:buNone/>
            </a:pPr>
            <a:r>
              <a:rPr lang="nn-NO" sz="3000" dirty="0">
                <a:latin typeface="Courier" pitchFamily="49" charset="0"/>
              </a:rPr>
              <a:t>C =</a:t>
            </a:r>
          </a:p>
          <a:p>
            <a:pPr marL="0" indent="0">
              <a:buNone/>
            </a:pPr>
            <a:r>
              <a:rPr lang="nn-NO" sz="3000" dirty="0">
                <a:latin typeface="Courier" pitchFamily="49" charset="0"/>
              </a:rPr>
              <a:t>     []</a:t>
            </a:r>
            <a:endParaRPr lang="en-US" sz="3000" dirty="0">
              <a:latin typeface="Courier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6"/>
            <a:ext cx="8229600" cy="76259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8177"/>
                <a:ext cx="9144000" cy="57457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0.25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1−0.9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0.5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1−0.9 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0.25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0.9 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0.25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1−0.9 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0.5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0.9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𝑧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0.9 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1−0.9 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0.25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0.9 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Using the </a:t>
                </a:r>
                <a:r>
                  <a:rPr lang="en-US" sz="2800" dirty="0">
                    <a:latin typeface="Lucida Calligraphy" pitchFamily="66" charset="0"/>
                  </a:rPr>
                  <a:t>Z</a:t>
                </a:r>
                <a:r>
                  <a:rPr lang="en-US" sz="2800" dirty="0"/>
                  <a:t> Transform </a:t>
                </a:r>
                <a:r>
                  <a:rPr lang="en-US" sz="2800" dirty="0" smtClean="0"/>
                  <a:t>pair table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=0.25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0.9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US" sz="2800" b="0" i="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0.5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0.9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0.9</m:t>
                          </m:r>
                        </m:e>
                        <m:sup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0.25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−0.9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8177"/>
                <a:ext cx="9144000" cy="5745707"/>
              </a:xfrm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544472" y="2008500"/>
            <a:ext cx="4788089" cy="2931994"/>
            <a:chOff x="1544472" y="1735540"/>
            <a:chExt cx="4788089" cy="2931994"/>
          </a:xfrm>
        </p:grpSpPr>
        <p:sp>
          <p:nvSpPr>
            <p:cNvPr id="4" name="Rectangle 3"/>
            <p:cNvSpPr/>
            <p:nvPr/>
          </p:nvSpPr>
          <p:spPr>
            <a:xfrm>
              <a:off x="3657600" y="4176215"/>
              <a:ext cx="2674961" cy="491319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44472" y="1735540"/>
              <a:ext cx="1799229" cy="939421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343701" y="2674961"/>
              <a:ext cx="313899" cy="1610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937981" y="2008500"/>
            <a:ext cx="5049673" cy="3709917"/>
            <a:chOff x="1937981" y="1735540"/>
            <a:chExt cx="5049673" cy="3709917"/>
          </a:xfrm>
        </p:grpSpPr>
        <p:sp>
          <p:nvSpPr>
            <p:cNvPr id="9" name="Rectangle 8"/>
            <p:cNvSpPr/>
            <p:nvPr/>
          </p:nvSpPr>
          <p:spPr>
            <a:xfrm>
              <a:off x="3657600" y="1735540"/>
              <a:ext cx="3057099" cy="939421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37981" y="4667534"/>
              <a:ext cx="5049673" cy="777923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591869" y="2674961"/>
              <a:ext cx="122830" cy="19925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879678" y="2068777"/>
            <a:ext cx="5991367" cy="4100016"/>
            <a:chOff x="2879678" y="1795817"/>
            <a:chExt cx="5991367" cy="4100016"/>
          </a:xfrm>
        </p:grpSpPr>
        <p:sp>
          <p:nvSpPr>
            <p:cNvPr id="14" name="Rectangle 13"/>
            <p:cNvSpPr/>
            <p:nvPr/>
          </p:nvSpPr>
          <p:spPr>
            <a:xfrm>
              <a:off x="2879678" y="5445457"/>
              <a:ext cx="3316406" cy="450376"/>
            </a:xfrm>
            <a:prstGeom prst="rect">
              <a:avLst/>
            </a:prstGeom>
            <a:solidFill>
              <a:srgbClr val="FFFF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69542" y="1795817"/>
              <a:ext cx="1801503" cy="920087"/>
            </a:xfrm>
            <a:prstGeom prst="rect">
              <a:avLst/>
            </a:prstGeom>
            <a:solidFill>
              <a:srgbClr val="FFFF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>
              <a:off x="5878774" y="3019566"/>
              <a:ext cx="2954741" cy="234741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162567" y="491319"/>
            <a:ext cx="4101152" cy="2224585"/>
            <a:chOff x="4162567" y="491319"/>
            <a:chExt cx="4101152" cy="2224585"/>
          </a:xfrm>
        </p:grpSpPr>
        <p:sp>
          <p:nvSpPr>
            <p:cNvPr id="19" name="Oval 18"/>
            <p:cNvSpPr/>
            <p:nvPr/>
          </p:nvSpPr>
          <p:spPr>
            <a:xfrm>
              <a:off x="4162567" y="2306472"/>
              <a:ext cx="375314" cy="409432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11588" y="491319"/>
              <a:ext cx="25521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Sample shifting</a:t>
              </a:r>
              <a:endParaRPr lang="en-US" sz="2800" dirty="0"/>
            </a:p>
          </p:txBody>
        </p:sp>
        <p:cxnSp>
          <p:nvCxnSpPr>
            <p:cNvPr id="23" name="Straight Connector 22"/>
            <p:cNvCxnSpPr>
              <a:endCxn id="19" idx="0"/>
            </p:cNvCxnSpPr>
            <p:nvPr/>
          </p:nvCxnSpPr>
          <p:spPr>
            <a:xfrm flipH="1">
              <a:off x="4350224" y="914400"/>
              <a:ext cx="1531961" cy="1392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Determine the </a:t>
                </a:r>
                <a:r>
                  <a:rPr lang="en-US" dirty="0" smtClean="0">
                    <a:latin typeface="Lucida Calligraphy" pitchFamily="66" charset="0"/>
                  </a:rPr>
                  <a:t>Z</a:t>
                </a:r>
                <a:r>
                  <a:rPr lang="en-US" dirty="0"/>
                  <a:t>-</a:t>
                </a:r>
                <a:r>
                  <a:rPr lang="en-US" dirty="0" smtClean="0"/>
                  <a:t>transform </a:t>
                </a:r>
                <a:r>
                  <a:rPr lang="en-US" dirty="0" smtClean="0"/>
                  <a:t>of the impulse response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+3 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−3)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09" y="0"/>
            <a:ext cx="8229600" cy="803489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77922"/>
                <a:ext cx="8229600" cy="58685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Determine the </a:t>
                </a:r>
                <a:r>
                  <a:rPr lang="en-US" dirty="0" smtClean="0">
                    <a:latin typeface="Lucida Calligraphy" pitchFamily="66" charset="0"/>
                  </a:rPr>
                  <a:t>Z</a:t>
                </a:r>
                <a:r>
                  <a:rPr lang="en-US" dirty="0"/>
                  <a:t>-</a:t>
                </a:r>
                <a:r>
                  <a:rPr lang="en-US" dirty="0" smtClean="0"/>
                  <a:t>transform </a:t>
                </a:r>
                <a:r>
                  <a:rPr lang="en-US" dirty="0" smtClean="0"/>
                  <a:t>of the impulse response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+3 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−3)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Sol: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h</m:t>
                          </m:r>
                          <m:r>
                            <a:rPr lang="en-US" i="1" dirty="0"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latin typeface="Cambria Math"/>
                            </a:rPr>
                            <m:t>𝑛</m:t>
                          </m:r>
                          <m:r>
                            <a:rPr lang="en-US" i="1" dirty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=2</m:t>
                      </m:r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+3</m:t>
                      </m:r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−3)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Using the </a:t>
                </a:r>
                <a:r>
                  <a:rPr lang="en-US" i="1" dirty="0" smtClean="0"/>
                  <a:t>sample shift </a:t>
                </a:r>
                <a:r>
                  <a:rPr lang="en-US" dirty="0" smtClean="0"/>
                  <a:t>property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h</m:t>
                          </m:r>
                          <m:r>
                            <a:rPr lang="en-US" i="1" dirty="0"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latin typeface="Cambria Math"/>
                            </a:rPr>
                            <m:t>𝑛</m:t>
                          </m:r>
                          <m:r>
                            <a:rPr lang="en-US" i="1" dirty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=2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i="1" dirty="0">
                          <a:latin typeface="Cambria Math"/>
                        </a:rPr>
                        <m:t>+3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=2</m:t>
                      </m:r>
                      <m:r>
                        <m:rPr>
                          <m:nor/>
                        </m:rPr>
                        <a:rPr lang="en-US" dirty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+3 </m:t>
                      </m:r>
                      <m:sSup>
                        <m:s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</a:rPr>
                            <m:t>−3</m:t>
                          </m:r>
                        </m:sup>
                      </m:sSup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−2 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77922"/>
                <a:ext cx="8229600" cy="5868538"/>
              </a:xfrm>
              <a:blipFill rotWithShape="1">
                <a:blip r:embed="rId2"/>
                <a:stretch>
                  <a:fillRect l="-1852" t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834314"/>
          </a:xfrm>
        </p:spPr>
        <p:txBody>
          <a:bodyPr/>
          <a:lstStyle/>
          <a:p>
            <a:r>
              <a:rPr lang="en-US" dirty="0" smtClean="0"/>
              <a:t>So far…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77915"/>
                <a:ext cx="8434552" cy="597513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Differential to difference equations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𝑑𝑥</m:t>
                          </m:r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      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       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)−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−1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lvl="1"/>
                <a:r>
                  <a:rPr lang="en-US" sz="2000" dirty="0" smtClean="0"/>
                  <a:t>General form of a difference equation</a:t>
                </a:r>
              </a:p>
              <a:p>
                <a:pPr lvl="1"/>
                <a:endParaRPr lang="en-US" sz="20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𝑘</m:t>
                          </m:r>
                          <m:r>
                            <a:rPr lang="en-US" sz="20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lvl="1"/>
                <a:endParaRPr lang="en-US" sz="2000" dirty="0" smtClean="0"/>
              </a:p>
              <a:p>
                <a:pPr lvl="1"/>
                <a:r>
                  <a:rPr lang="en-US" sz="2000" dirty="0" smtClean="0"/>
                  <a:t>MATLAB’s</a:t>
                </a:r>
                <a:r>
                  <a:rPr lang="en-US" sz="2000" dirty="0" smtClean="0">
                    <a:latin typeface="Courier" pitchFamily="49" charset="0"/>
                  </a:rPr>
                  <a:t> filter</a:t>
                </a:r>
                <a:r>
                  <a:rPr lang="en-US" sz="2000" dirty="0" smtClean="0"/>
                  <a:t> command to numerically solve difference equations:</a:t>
                </a:r>
                <a:endParaRPr lang="en-US" sz="2000" dirty="0"/>
              </a:p>
              <a:p>
                <a:pPr marL="800100" lvl="2" indent="0">
                  <a:buNone/>
                </a:pPr>
                <a:r>
                  <a:rPr lang="en-US" sz="1800" dirty="0">
                    <a:latin typeface="Courier" pitchFamily="49" charset="0"/>
                  </a:rPr>
                  <a:t>&gt;&gt; </a:t>
                </a:r>
                <a:r>
                  <a:rPr lang="en-US" sz="1800" dirty="0" smtClean="0">
                    <a:latin typeface="Courier" pitchFamily="49" charset="0"/>
                  </a:rPr>
                  <a:t>y </a:t>
                </a:r>
                <a:r>
                  <a:rPr lang="en-US" sz="1800" dirty="0">
                    <a:latin typeface="Courier" pitchFamily="49" charset="0"/>
                  </a:rPr>
                  <a:t>= filter(b, a, x</a:t>
                </a:r>
                <a:r>
                  <a:rPr lang="en-US" sz="1800" dirty="0" smtClean="0">
                    <a:latin typeface="Courier" pitchFamily="49" charset="0"/>
                  </a:rPr>
                  <a:t>)</a:t>
                </a:r>
                <a:endParaRPr lang="en-US" sz="1800" dirty="0">
                  <a:latin typeface="Courier" pitchFamily="49" charset="0"/>
                </a:endParaRPr>
              </a:p>
              <a:p>
                <a:pPr lvl="1"/>
                <a:endParaRPr lang="en-US" sz="2000" dirty="0" smtClean="0"/>
              </a:p>
              <a:p>
                <a:pPr lvl="1"/>
                <a:r>
                  <a:rPr lang="en-US" sz="2000" dirty="0" smtClean="0"/>
                  <a:t>In particular the impulse response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of a system can be found</a:t>
                </a:r>
              </a:p>
              <a:p>
                <a:pPr marL="857250" lvl="2" indent="0">
                  <a:buNone/>
                </a:pPr>
                <a:r>
                  <a:rPr lang="en-US" sz="1800" dirty="0">
                    <a:latin typeface="Courier" pitchFamily="49" charset="0"/>
                  </a:rPr>
                  <a:t>&gt;&gt; </a:t>
                </a:r>
                <a:r>
                  <a:rPr lang="en-US" sz="1800" dirty="0" smtClean="0">
                    <a:latin typeface="Courier" pitchFamily="49" charset="0"/>
                  </a:rPr>
                  <a:t>h </a:t>
                </a:r>
                <a:r>
                  <a:rPr lang="en-US" sz="1800" dirty="0">
                    <a:latin typeface="Courier" pitchFamily="49" charset="0"/>
                  </a:rPr>
                  <a:t>= filter(b, a, </a:t>
                </a:r>
                <a:r>
                  <a:rPr lang="en-US" sz="1800" dirty="0" smtClean="0">
                    <a:latin typeface="Courier" pitchFamily="49" charset="0"/>
                  </a:rPr>
                  <a:t>delta)</a:t>
                </a:r>
                <a:endParaRPr lang="en-US" sz="1800" dirty="0">
                  <a:latin typeface="Courier" pitchFamily="49" charset="0"/>
                </a:endParaRPr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77915"/>
                <a:ext cx="8434552" cy="5975131"/>
              </a:xfrm>
              <a:blipFill rotWithShape="1">
                <a:blip r:embed="rId2"/>
                <a:stretch>
                  <a:fillRect l="-939" t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75824" y="56270"/>
                <a:ext cx="740391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System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5824" y="56270"/>
                <a:ext cx="740391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6603" y="1228296"/>
                <a:ext cx="8570794" cy="52953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u="sng" dirty="0" smtClean="0"/>
                  <a:t>system function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/>
                      </a:rPr>
                      <m:t>𝐻</m:t>
                    </m:r>
                    <m:r>
                      <a:rPr lang="en-US" i="1" u="sng">
                        <a:latin typeface="Cambria Math"/>
                      </a:rPr>
                      <m:t>(</m:t>
                    </m:r>
                    <m:r>
                      <a:rPr lang="en-US" i="1" u="sng">
                        <a:latin typeface="Cambria Math"/>
                      </a:rPr>
                      <m:t>𝑧</m:t>
                    </m:r>
                    <m:r>
                      <a:rPr lang="en-US" i="1" u="sng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simply the </a:t>
                </a:r>
                <a:r>
                  <a:rPr lang="en-US" dirty="0" smtClean="0">
                    <a:latin typeface="Lucida Calligraphy" pitchFamily="66" charset="0"/>
                  </a:rPr>
                  <a:t>Z</a:t>
                </a:r>
                <a:r>
                  <a:rPr lang="en-US" dirty="0"/>
                  <a:t> </a:t>
                </a:r>
                <a:r>
                  <a:rPr lang="en-US" dirty="0" smtClean="0"/>
                  <a:t>transform of the impulse response of the system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h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This means that, given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the 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603" y="1228296"/>
                <a:ext cx="8570794" cy="5295332"/>
              </a:xfrm>
              <a:blipFill rotWithShape="1">
                <a:blip r:embed="rId3"/>
                <a:stretch>
                  <a:fillRect l="-1778" t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75824" y="56270"/>
                <a:ext cx="740391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System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from a difference equation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5824" y="56270"/>
                <a:ext cx="7403910" cy="1143000"/>
              </a:xfrm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28296"/>
                <a:ext cx="8229600" cy="52953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When an LTI system is represented by the difference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</a:t>
                </a:r>
                <a:r>
                  <a:rPr lang="en-US" dirty="0" smtClean="0"/>
                  <a:t>t can be shown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28296"/>
                <a:ext cx="8229600" cy="5295332"/>
              </a:xfrm>
              <a:blipFill rotWithShape="1">
                <a:blip r:embed="rId3"/>
                <a:stretch>
                  <a:fillRect l="-1852"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8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75824" y="56270"/>
                <a:ext cx="7008116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System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MATLAB implementation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5824" y="56270"/>
                <a:ext cx="7008116" cy="1143000"/>
              </a:xfrm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28296"/>
                <a:ext cx="8229600" cy="52953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MATLAB implementation, given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impulse response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simply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" pitchFamily="49" charset="0"/>
                  </a:rPr>
                  <a:t>&gt;&gt; h </a:t>
                </a:r>
                <a:r>
                  <a:rPr lang="en-US" dirty="0">
                    <a:latin typeface="Courier" pitchFamily="49" charset="0"/>
                  </a:rPr>
                  <a:t>= filter(b</a:t>
                </a:r>
                <a:r>
                  <a:rPr lang="en-US" dirty="0" smtClean="0">
                    <a:latin typeface="Courier" pitchFamily="49" charset="0"/>
                  </a:rPr>
                  <a:t>, a, delta)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While the response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" pitchFamily="49" charset="0"/>
                  </a:rPr>
                  <a:t>&gt;&gt; </a:t>
                </a:r>
                <a:r>
                  <a:rPr lang="en-US" dirty="0" smtClean="0">
                    <a:latin typeface="Courier" pitchFamily="49" charset="0"/>
                  </a:rPr>
                  <a:t>y </a:t>
                </a:r>
                <a:r>
                  <a:rPr lang="en-US" dirty="0">
                    <a:latin typeface="Courier" pitchFamily="49" charset="0"/>
                  </a:rPr>
                  <a:t>= </a:t>
                </a:r>
                <a:r>
                  <a:rPr lang="en-US" dirty="0" smtClean="0">
                    <a:latin typeface="Courier" pitchFamily="49" charset="0"/>
                  </a:rPr>
                  <a:t>filter(b, a, x)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28296"/>
                <a:ext cx="8229600" cy="5295332"/>
              </a:xfrm>
              <a:blipFill rotWithShape="1">
                <a:blip r:embed="rId3"/>
                <a:stretch>
                  <a:fillRect l="-1852" t="-1496" b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087" y="0"/>
            <a:ext cx="8229600" cy="817137"/>
          </a:xfrm>
        </p:spPr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18866"/>
                <a:ext cx="8229600" cy="554099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Given the LTI system represented by the difference equation, the determine the impulse response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=0.9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Sol: let’s find the system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first.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−0.9 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Taking the </a:t>
                </a:r>
                <a:r>
                  <a:rPr lang="en-US" dirty="0" smtClean="0">
                    <a:latin typeface="Lucida Calligraphy" pitchFamily="66" charset="0"/>
                  </a:rPr>
                  <a:t>Z</a:t>
                </a:r>
                <a:r>
                  <a:rPr lang="en-US" dirty="0" smtClean="0"/>
                  <a:t> transform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−0.9</m:t>
                      </m:r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−0.9 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18866"/>
                <a:ext cx="8229600" cy="5540991"/>
              </a:xfrm>
              <a:blipFill rotWithShape="1">
                <a:blip r:embed="rId2"/>
                <a:stretch>
                  <a:fillRect l="-1852" t="-2310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41446"/>
                <a:ext cx="8229600" cy="54847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1−0.9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Taking the inverse transform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Z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0.9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Let’s verify with MATLAB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" pitchFamily="49" charset="0"/>
                  </a:rPr>
                  <a:t>&gt;&gt; b </a:t>
                </a:r>
                <a:r>
                  <a:rPr lang="en-US" dirty="0">
                    <a:latin typeface="Courier" pitchFamily="49" charset="0"/>
                  </a:rPr>
                  <a:t>= [1</a:t>
                </a:r>
                <a:r>
                  <a:rPr lang="en-US" dirty="0" smtClean="0">
                    <a:latin typeface="Courier" pitchFamily="49" charset="0"/>
                  </a:rPr>
                  <a:t>]; a </a:t>
                </a:r>
                <a:r>
                  <a:rPr lang="en-US" dirty="0">
                    <a:latin typeface="Courier" pitchFamily="49" charset="0"/>
                  </a:rPr>
                  <a:t>= [1 -0.9];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" pitchFamily="49" charset="0"/>
                  </a:rPr>
                  <a:t>&gt;&gt; h </a:t>
                </a:r>
                <a:r>
                  <a:rPr lang="en-US" dirty="0">
                    <a:latin typeface="Courier" pitchFamily="49" charset="0"/>
                  </a:rPr>
                  <a:t>= </a:t>
                </a:r>
                <a:r>
                  <a:rPr lang="en-US" dirty="0" smtClean="0">
                    <a:latin typeface="Courier" pitchFamily="49" charset="0"/>
                  </a:rPr>
                  <a:t>filter(</a:t>
                </a:r>
                <a:r>
                  <a:rPr lang="en-US" dirty="0" err="1" smtClean="0">
                    <a:latin typeface="Courier" pitchFamily="49" charset="0"/>
                  </a:rPr>
                  <a:t>b,a,delta</a:t>
                </a:r>
                <a:r>
                  <a:rPr lang="en-US" dirty="0" smtClean="0">
                    <a:latin typeface="Courier" pitchFamily="49" charset="0"/>
                  </a:rPr>
                  <a:t>);</a:t>
                </a:r>
                <a:endParaRPr lang="en-US" dirty="0">
                  <a:latin typeface="Courier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a</a:t>
                </a:r>
                <a:r>
                  <a:rPr lang="en-US" dirty="0" smtClean="0"/>
                  <a:t>nd lets plot the two responses.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41446"/>
                <a:ext cx="8229600" cy="5484718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7902053" y="30570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x411.m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5" y="0"/>
            <a:ext cx="8229600" cy="953614"/>
          </a:xfrm>
        </p:spPr>
        <p:txBody>
          <a:bodyPr/>
          <a:lstStyle/>
          <a:p>
            <a:r>
              <a:rPr lang="en-US" dirty="0" smtClean="0"/>
              <a:t>To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342"/>
            <a:ext cx="8229600" cy="533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>
                <a:latin typeface="Lucida Calligraphy" pitchFamily="66" charset="0"/>
              </a:rPr>
              <a:t>Z </a:t>
            </a:r>
            <a:r>
              <a:rPr lang="en-US" dirty="0" smtClean="0"/>
              <a:t>transform is the digital equivalent of the Laplace transform: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facilitates the solving of constant </a:t>
            </a:r>
            <a:r>
              <a:rPr lang="en-US" dirty="0"/>
              <a:t>coefficient difference equations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allows to easily evaluate the system’s response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critical in designing </a:t>
            </a:r>
            <a:r>
              <a:rPr lang="en-US" dirty="0"/>
              <a:t>linear </a:t>
            </a:r>
            <a:r>
              <a:rPr lang="en-US" dirty="0" smtClean="0"/>
              <a:t>filters</a:t>
            </a:r>
          </a:p>
          <a:p>
            <a:pPr marL="0" indent="0">
              <a:buNone/>
            </a:pPr>
            <a:r>
              <a:rPr lang="en-US" dirty="0" smtClean="0"/>
              <a:t>MATLAB commands used</a:t>
            </a:r>
          </a:p>
          <a:p>
            <a:pPr lvl="1"/>
            <a:r>
              <a:rPr lang="en-US" dirty="0">
                <a:latin typeface="Courier" pitchFamily="49" charset="0"/>
              </a:rPr>
              <a:t>f</a:t>
            </a:r>
            <a:r>
              <a:rPr lang="en-US" dirty="0" smtClean="0">
                <a:latin typeface="Courier" pitchFamily="49" charset="0"/>
              </a:rPr>
              <a:t>ilter</a:t>
            </a:r>
            <a:r>
              <a:rPr lang="en-US" dirty="0" smtClean="0"/>
              <a:t>,  </a:t>
            </a:r>
            <a:r>
              <a:rPr lang="en-US" dirty="0" err="1" smtClean="0">
                <a:latin typeface="Courier" pitchFamily="49" charset="0"/>
              </a:rPr>
              <a:t>residuez</a:t>
            </a:r>
            <a:endParaRPr lang="en-US" dirty="0">
              <a:latin typeface="Courier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7620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A different transform: DTFT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>
                        <a:latin typeface="Lucida Calligraphy" pitchFamily="66" charset="0"/>
                      </a:rPr>
                      <m:t>F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762000"/>
              </a:xfrm>
              <a:blipFill rotWithShape="1">
                <a:blip r:embed="rId2"/>
                <a:stretch>
                  <a:fillRect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5896" y="764275"/>
                <a:ext cx="8686800" cy="582759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very different but very useful representation of a sequence or system is the </a:t>
                </a:r>
                <a:r>
                  <a:rPr lang="en-US" u="sng" dirty="0" smtClean="0"/>
                  <a:t>Discrete-time Fourier Transform (DTFT)</a:t>
                </a:r>
              </a:p>
              <a:p>
                <a:r>
                  <a:rPr lang="en-US" dirty="0" smtClean="0"/>
                  <a:t>Setting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in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itchFamily="66" charset="0"/>
                      </a:rPr>
                      <m:t>Z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smtClean="0"/>
                  <a:t>transform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Lucida Calligraphy" pitchFamily="66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>
                              <a:latin typeface="Lucida Calligraphy" pitchFamily="66" charset="0"/>
                            </a:rPr>
                            <m:t>Z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𝑑𝑧</m:t>
                      </m:r>
                    </m:oMath>
                  </m:oMathPara>
                </a14:m>
                <a:endParaRPr lang="en-US" dirty="0"/>
              </a:p>
              <a:p>
                <a:pPr marL="400050" lvl="1" indent="0">
                  <a:buNone/>
                </a:pPr>
                <a:r>
                  <a:rPr lang="en-US" sz="3200" dirty="0"/>
                  <a:t> where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𝑗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3200" dirty="0"/>
                  <a:t> is the complex frequency.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896" y="764275"/>
                <a:ext cx="8686800" cy="5827591"/>
              </a:xfrm>
              <a:blipFill rotWithShape="1">
                <a:blip r:embed="rId3"/>
                <a:stretch>
                  <a:fillRect l="-1614" t="-1360" r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7620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A different transform: DTFT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>
                        <a:latin typeface="Lucida Calligraphy" pitchFamily="66" charset="0"/>
                      </a:rPr>
                      <m:t>F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762000"/>
              </a:xfrm>
              <a:blipFill rotWithShape="1">
                <a:blip r:embed="rId2"/>
                <a:stretch>
                  <a:fillRect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5896" y="968991"/>
                <a:ext cx="8686800" cy="56228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/>
                  <a:t>DTFT of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Lucida Calligraphy" pitchFamily="66" charset="0"/>
                        </a:rPr>
                        <m:t>F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>
                              <a:latin typeface="Lucida Calligraphy" pitchFamily="66" charset="0"/>
                            </a:rPr>
                            <m:t>F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is a complex valued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is a digital frequency ranging from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896" y="968991"/>
                <a:ext cx="8686800" cy="5622875"/>
              </a:xfrm>
              <a:blipFill rotWithShape="1">
                <a:blip r:embed="rId3"/>
                <a:stretch>
                  <a:fillRect l="-1614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property of the DTFT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2608" y="1600200"/>
                <a:ext cx="844114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Just like the </a:t>
                </a:r>
                <a:r>
                  <a:rPr lang="en-US" dirty="0">
                    <a:latin typeface="Lucida Calligraphy" pitchFamily="66" charset="0"/>
                  </a:rPr>
                  <a:t>Z </a:t>
                </a:r>
                <a:r>
                  <a:rPr lang="en-US" dirty="0" smtClean="0"/>
                  <a:t>transform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Convolution</a:t>
                </a:r>
              </a:p>
              <a:p>
                <a:pPr marL="914400" lvl="1" indent="-457200"/>
                <a:r>
                  <a:rPr lang="en-US" dirty="0" smtClean="0"/>
                  <a:t>Given two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 their convolution is a </a:t>
                </a:r>
                <a:r>
                  <a:rPr lang="en-US" i="1" dirty="0" smtClean="0"/>
                  <a:t>multiplication</a:t>
                </a:r>
                <a:r>
                  <a:rPr lang="en-US" dirty="0" smtClean="0"/>
                  <a:t> process in the frequency domain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Lucida Calligraphy" pitchFamily="66" charset="0"/>
                        </a:rPr>
                        <m:t>F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Lucida Calligraphy" pitchFamily="66" charset="0"/>
                        </a:rPr>
                        <m:t>F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b="0" i="0" smtClean="0">
                          <a:latin typeface="Lucida Calligraphy" pitchFamily="66" charset="0"/>
                        </a:rPr>
                        <m:t>F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608" y="1600200"/>
                <a:ext cx="8441140" cy="4525963"/>
              </a:xfrm>
              <a:blipFill rotWithShape="1">
                <a:blip r:embed="rId2"/>
                <a:stretch>
                  <a:fillRect l="-180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Signal Processing 2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analog domain, the Laplace transform </a:t>
            </a:r>
            <a:r>
              <a:rPr lang="en-US" dirty="0">
                <a:latin typeface="Script MT Bold" pitchFamily="66" charset="0"/>
              </a:rPr>
              <a:t>L</a:t>
            </a:r>
            <a:endParaRPr lang="en-US" dirty="0" smtClean="0"/>
          </a:p>
          <a:p>
            <a:pPr lvl="1"/>
            <a:r>
              <a:rPr lang="en-US" dirty="0" smtClean="0"/>
              <a:t>Relates time-functions to frequency-dependent functions</a:t>
            </a:r>
          </a:p>
          <a:p>
            <a:r>
              <a:rPr lang="en-US" dirty="0" smtClean="0"/>
              <a:t>For the digital domain, the </a:t>
            </a:r>
            <a:r>
              <a:rPr lang="en-US" dirty="0" smtClean="0">
                <a:latin typeface="Lucida Calligraphy" pitchFamily="66" charset="0"/>
              </a:rPr>
              <a:t>Z </a:t>
            </a:r>
            <a:r>
              <a:rPr lang="en-US" dirty="0"/>
              <a:t>t</a:t>
            </a:r>
            <a:r>
              <a:rPr lang="en-US" dirty="0" smtClean="0"/>
              <a:t>ransform</a:t>
            </a:r>
          </a:p>
          <a:p>
            <a:pPr lvl="1"/>
            <a:r>
              <a:rPr lang="en-US" dirty="0" smtClean="0"/>
              <a:t>Relates time-sequences to (a different, but related type of) frequency-dependent function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080" y="28974"/>
            <a:ext cx="677611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domain representation of LTI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DTFT of the unit sample response is called the Frequency Response or </a:t>
                </a:r>
                <a:r>
                  <a:rPr lang="en-US" u="sng" dirty="0"/>
                  <a:t>T</a:t>
                </a:r>
                <a:r>
                  <a:rPr lang="en-US" u="sng" dirty="0" smtClean="0"/>
                  <a:t>ransfer Function</a:t>
                </a:r>
                <a:r>
                  <a:rPr lang="en-US" dirty="0" smtClean="0"/>
                  <a:t> of an LTI system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852" t="-1625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008" y="28974"/>
            <a:ext cx="71718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response from difference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2955" y="1255594"/>
                <a:ext cx="8557146" cy="49541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When an LTI system is represented by the difference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955" y="1255594"/>
                <a:ext cx="8557146" cy="4954137"/>
              </a:xfrm>
              <a:blipFill rotWithShape="1">
                <a:blip r:embed="rId2"/>
                <a:stretch>
                  <a:fillRect l="-1852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difference equation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=0.8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determine transfer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plot its magnitude and phase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9182"/>
            <a:ext cx="8229600" cy="899023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=0.8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=−0.8,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1−0.8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4135272" y="2290481"/>
            <a:ext cx="741528" cy="848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78490" y="4230805"/>
            <a:ext cx="741528" cy="806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36" y="-26894"/>
            <a:ext cx="9256059" cy="6942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7691719" y="3259462"/>
            <a:ext cx="213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tft_example3.m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77635" y="3444128"/>
            <a:ext cx="5749637" cy="156966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urier" pitchFamily="49" charset="0"/>
              </a:rPr>
              <a:t>&gt;&gt; w=</a:t>
            </a:r>
            <a:r>
              <a:rPr lang="en-US" sz="2400" dirty="0" err="1" smtClean="0">
                <a:latin typeface="Courier" pitchFamily="49" charset="0"/>
              </a:rPr>
              <a:t>linspace</a:t>
            </a:r>
            <a:r>
              <a:rPr lang="en-US" sz="2400" dirty="0" smtClean="0">
                <a:latin typeface="Courier" pitchFamily="49" charset="0"/>
              </a:rPr>
              <a:t>(-2*pi,2*pi,800);</a:t>
            </a:r>
          </a:p>
          <a:p>
            <a:r>
              <a:rPr lang="en-US" sz="2400" dirty="0" smtClean="0">
                <a:latin typeface="Courier" pitchFamily="49" charset="0"/>
              </a:rPr>
              <a:t>&gt;&gt; H=1./(1-0.8*</a:t>
            </a:r>
            <a:r>
              <a:rPr lang="en-US" sz="2400" dirty="0" err="1" smtClean="0">
                <a:latin typeface="Courier" pitchFamily="49" charset="0"/>
              </a:rPr>
              <a:t>exp</a:t>
            </a:r>
            <a:r>
              <a:rPr lang="en-US" sz="2400" dirty="0">
                <a:latin typeface="Courier" pitchFamily="49" charset="0"/>
              </a:rPr>
              <a:t>(-1i*w) );</a:t>
            </a:r>
          </a:p>
          <a:p>
            <a:r>
              <a:rPr lang="en-US" sz="2400" dirty="0" smtClean="0">
                <a:latin typeface="Courier" pitchFamily="49" charset="0"/>
              </a:rPr>
              <a:t>&gt;&gt; plot(w/pi</a:t>
            </a:r>
            <a:r>
              <a:rPr lang="en-US" sz="2400" dirty="0">
                <a:latin typeface="Courier" pitchFamily="49" charset="0"/>
              </a:rPr>
              <a:t>, abs(H</a:t>
            </a:r>
            <a:r>
              <a:rPr lang="en-US" sz="2400" dirty="0" smtClean="0">
                <a:latin typeface="Courier" pitchFamily="49" charset="0"/>
              </a:rPr>
              <a:t>))</a:t>
            </a:r>
          </a:p>
          <a:p>
            <a:r>
              <a:rPr lang="en-US" sz="2400" dirty="0" smtClean="0">
                <a:latin typeface="Courier" pitchFamily="49" charset="0"/>
              </a:rPr>
              <a:t>&gt;&gt; plot(w/</a:t>
            </a:r>
            <a:r>
              <a:rPr lang="en-US" sz="2400" dirty="0" err="1" smtClean="0">
                <a:latin typeface="Courier" pitchFamily="49" charset="0"/>
              </a:rPr>
              <a:t>pi,phase</a:t>
            </a:r>
            <a:r>
              <a:rPr lang="en-US" sz="2400" dirty="0" smtClean="0">
                <a:latin typeface="Courier" pitchFamily="49" charset="0"/>
              </a:rPr>
              <a:t>(H))</a:t>
            </a:r>
            <a:endParaRPr lang="en-US" sz="2400" dirty="0">
              <a:latin typeface="Courier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1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3.16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order low pass filter is described by the difference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=0.0181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+0.0543 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+0.0543 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+0.0181 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+1.76 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−1.1829 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+0.2781 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Plot the magnitude and the phase response of this filter and verify that it is a low pass filter.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7691719" y="3259462"/>
            <a:ext cx="213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dtft_example316.m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36141" y="550803"/>
            <a:ext cx="5607859" cy="2308324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 smtClean="0">
                <a:latin typeface="Courier" pitchFamily="49" charset="0"/>
              </a:rPr>
              <a:t>&gt;&gt; </a:t>
            </a:r>
            <a:r>
              <a:rPr lang="pl-PL" dirty="0" smtClean="0">
                <a:solidFill>
                  <a:srgbClr val="000000"/>
                </a:solidFill>
                <a:latin typeface="Courier New"/>
              </a:rPr>
              <a:t>b=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[</a:t>
            </a:r>
            <a:r>
              <a:rPr lang="pl-PL" dirty="0" smtClean="0">
                <a:solidFill>
                  <a:srgbClr val="000000"/>
                </a:solidFill>
                <a:latin typeface="Courier New"/>
              </a:rPr>
              <a:t>0.0181</a:t>
            </a:r>
            <a:r>
              <a:rPr lang="pl-PL" dirty="0">
                <a:solidFill>
                  <a:srgbClr val="000000"/>
                </a:solidFill>
                <a:latin typeface="Courier New"/>
              </a:rPr>
              <a:t>, 0.0543, 0.0543, 0.0181];</a:t>
            </a:r>
          </a:p>
          <a:p>
            <a:r>
              <a:rPr lang="pt-BR" dirty="0" smtClean="0">
                <a:latin typeface="Courier" pitchFamily="49" charset="0"/>
              </a:rPr>
              <a:t>&gt;&gt; a=[</a:t>
            </a:r>
            <a:r>
              <a:rPr lang="pt-BR" dirty="0">
                <a:latin typeface="Courier" pitchFamily="49" charset="0"/>
              </a:rPr>
              <a:t>1.0, -1.76, 1.1829, -0.2781];</a:t>
            </a:r>
          </a:p>
          <a:p>
            <a:r>
              <a:rPr lang="en-US" dirty="0" smtClean="0">
                <a:latin typeface="Courier" pitchFamily="49" charset="0"/>
              </a:rPr>
              <a:t>&gt;&gt; </a:t>
            </a:r>
            <a:r>
              <a:rPr lang="pl-PL" dirty="0" smtClean="0">
                <a:solidFill>
                  <a:srgbClr val="000000"/>
                </a:solidFill>
                <a:latin typeface="Courier New"/>
              </a:rPr>
              <a:t>w=linspace</a:t>
            </a:r>
            <a:r>
              <a:rPr lang="pl-PL" dirty="0">
                <a:solidFill>
                  <a:srgbClr val="000000"/>
                </a:solidFill>
                <a:latin typeface="Courier New"/>
              </a:rPr>
              <a:t>(-2*pi, 2*pi, 1000);</a:t>
            </a:r>
          </a:p>
          <a:p>
            <a:r>
              <a:rPr lang="en-US" dirty="0" smtClean="0">
                <a:latin typeface="Courier" pitchFamily="49" charset="0"/>
              </a:rPr>
              <a:t>&gt;&gt; </a:t>
            </a:r>
            <a:r>
              <a:rPr lang="pt-BR" dirty="0" smtClean="0">
                <a:latin typeface="Courier" pitchFamily="49" charset="0"/>
              </a:rPr>
              <a:t>num=b </a:t>
            </a:r>
            <a:r>
              <a:rPr lang="pt-BR" dirty="0">
                <a:latin typeface="Courier" pitchFamily="49" charset="0"/>
              </a:rPr>
              <a:t>* exp(-1i*m'*w);</a:t>
            </a:r>
          </a:p>
          <a:p>
            <a:r>
              <a:rPr lang="it-IT" dirty="0" smtClean="0">
                <a:latin typeface="Courier" pitchFamily="49" charset="0"/>
              </a:rPr>
              <a:t>&gt;&gt; den=a </a:t>
            </a:r>
            <a:r>
              <a:rPr lang="it-IT" dirty="0">
                <a:latin typeface="Courier" pitchFamily="49" charset="0"/>
              </a:rPr>
              <a:t>* exp(-1i*l'*w);</a:t>
            </a:r>
          </a:p>
          <a:p>
            <a:r>
              <a:rPr lang="en-US" dirty="0" smtClean="0">
                <a:latin typeface="Courier" pitchFamily="49" charset="0"/>
              </a:rPr>
              <a:t>&gt;&gt; H=</a:t>
            </a:r>
            <a:r>
              <a:rPr lang="en-US" dirty="0" err="1" smtClean="0">
                <a:latin typeface="Courier" pitchFamily="49" charset="0"/>
              </a:rPr>
              <a:t>num</a:t>
            </a:r>
            <a:r>
              <a:rPr lang="en-US" dirty="0" smtClean="0">
                <a:latin typeface="Courier" pitchFamily="49" charset="0"/>
              </a:rPr>
              <a:t> </a:t>
            </a:r>
            <a:r>
              <a:rPr lang="en-US" dirty="0">
                <a:latin typeface="Courier" pitchFamily="49" charset="0"/>
              </a:rPr>
              <a:t>./ den;</a:t>
            </a:r>
          </a:p>
          <a:p>
            <a:r>
              <a:rPr lang="en-US" dirty="0" smtClean="0">
                <a:latin typeface="Courier" pitchFamily="49" charset="0"/>
              </a:rPr>
              <a:t>&gt;&gt; plot(w/pi</a:t>
            </a:r>
            <a:r>
              <a:rPr lang="en-US" dirty="0">
                <a:latin typeface="Courier" pitchFamily="49" charset="0"/>
              </a:rPr>
              <a:t>, abs(H</a:t>
            </a:r>
            <a:r>
              <a:rPr lang="en-US" dirty="0" smtClean="0">
                <a:latin typeface="Courier" pitchFamily="49" charset="0"/>
              </a:rPr>
              <a:t>))</a:t>
            </a:r>
          </a:p>
          <a:p>
            <a:r>
              <a:rPr lang="en-US" dirty="0" smtClean="0">
                <a:latin typeface="Courier" pitchFamily="49" charset="0"/>
              </a:rPr>
              <a:t>&gt;&gt; plot(w/</a:t>
            </a:r>
            <a:r>
              <a:rPr lang="en-US" dirty="0" err="1" smtClean="0">
                <a:latin typeface="Courier" pitchFamily="49" charset="0"/>
              </a:rPr>
              <a:t>pi,phase</a:t>
            </a:r>
            <a:r>
              <a:rPr lang="en-US" dirty="0" smtClean="0">
                <a:latin typeface="Courier" pitchFamily="49" charset="0"/>
              </a:rPr>
              <a:t>(H))</a:t>
            </a:r>
          </a:p>
        </p:txBody>
      </p:sp>
    </p:spTree>
    <p:extLst>
      <p:ext uri="{BB962C8B-B14F-4D97-AF65-F5344CB8AC3E}">
        <p14:creationId xmlns:p14="http://schemas.microsoft.com/office/powerpoint/2010/main" val="40298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4.13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An LTI system is described by the following difference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=0.81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−2)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Plot the magnitude and the phase response of this </a:t>
                </a:r>
                <a:r>
                  <a:rPr lang="en-US" dirty="0" smtClean="0"/>
                  <a:t>filter.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36141" y="550803"/>
            <a:ext cx="3901889" cy="175432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&gt;&gt; a 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= [1 0 -0.81];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&gt;&gt; b 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= [1 0 -1];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&gt;&gt; [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H,w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]=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freqz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(b,a,500);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" pitchFamily="49" charset="0"/>
              </a:rPr>
              <a:t>&gt;&gt; plot(w/pi, abs(H))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" pitchFamily="49" charset="0"/>
              </a:rPr>
              <a:t>&gt;&gt; plot(w/pi</a:t>
            </a:r>
            <a:r>
              <a:rPr lang="en-US" dirty="0" smtClean="0">
                <a:solidFill>
                  <a:prstClr val="black"/>
                </a:solidFill>
                <a:latin typeface="Courier" pitchFamily="49" charset="0"/>
              </a:rPr>
              <a:t>, phase(H</a:t>
            </a:r>
            <a:r>
              <a:rPr lang="en-US" dirty="0">
                <a:solidFill>
                  <a:prstClr val="black"/>
                </a:solidFill>
                <a:latin typeface="Courier" pitchFamily="49" charset="0"/>
              </a:rPr>
              <a:t>))</a:t>
            </a:r>
          </a:p>
          <a:p>
            <a:endParaRPr lang="en-US" dirty="0" smtClean="0">
              <a:latin typeface="Courier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7691719" y="3259462"/>
            <a:ext cx="213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dtft_example413.m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946" y="0"/>
            <a:ext cx="6878472" cy="11600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transform: The Discrete Fourier Transform (DFT)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6411"/>
                <a:ext cx="8229600" cy="543180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FFT falls into this category</a:t>
                </a:r>
              </a:p>
              <a:p>
                <a:r>
                  <a:rPr lang="en-US" dirty="0" smtClean="0"/>
                  <a:t>Why more transforms? What is the problem?</a:t>
                </a:r>
              </a:p>
              <a:p>
                <a:pPr lvl="1"/>
                <a:r>
                  <a:rPr lang="en-US" dirty="0" smtClean="0"/>
                  <a:t>The DTFT and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itchFamily="66" charset="0"/>
                      </a:rPr>
                      <m:t>Z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transform are not numerically computable transforms</a:t>
                </a:r>
              </a:p>
              <a:p>
                <a:pPr lvl="2"/>
                <a:r>
                  <a:rPr lang="en-US" dirty="0" smtClean="0"/>
                  <a:t>They have infinite sums at </a:t>
                </a:r>
                <a:r>
                  <a:rPr lang="en-US" dirty="0" err="1" smtClean="0"/>
                  <a:t>uncountably</a:t>
                </a:r>
                <a:r>
                  <a:rPr lang="en-US" dirty="0" smtClean="0"/>
                  <a:t> infinite frequencies</a:t>
                </a:r>
              </a:p>
              <a:p>
                <a:r>
                  <a:rPr lang="en-US" dirty="0"/>
                  <a:t>The Discrete Fourier Transform (DFT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Obtained by sampling the Discrete-Time Fourier Transform (DTFT) in the frequency domain</a:t>
                </a:r>
              </a:p>
              <a:p>
                <a:pPr lvl="1"/>
                <a:r>
                  <a:rPr lang="en-US" dirty="0" smtClean="0"/>
                  <a:t>“the </a:t>
                </a:r>
                <a:r>
                  <a:rPr lang="en-US" dirty="0"/>
                  <a:t>DFT is just equally-spaced samples of the </a:t>
                </a:r>
                <a:r>
                  <a:rPr lang="en-US" dirty="0" smtClean="0"/>
                  <a:t>DTFT”</a:t>
                </a:r>
              </a:p>
              <a:p>
                <a:pPr lvl="1"/>
                <a:r>
                  <a:rPr lang="en-US" dirty="0" smtClean="0"/>
                  <a:t>Time-consuming numerical computation</a:t>
                </a:r>
              </a:p>
              <a:p>
                <a:r>
                  <a:rPr lang="en-US" u="sng" dirty="0" smtClean="0"/>
                  <a:t>Fast-Fourier Transform</a:t>
                </a:r>
              </a:p>
              <a:p>
                <a:pPr lvl="1"/>
                <a:r>
                  <a:rPr lang="en-US" dirty="0" smtClean="0"/>
                  <a:t>Algorithm for the efficient computation of DFT</a:t>
                </a:r>
                <a:r>
                  <a:rPr lang="en-US" dirty="0"/>
                  <a:t>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6411"/>
                <a:ext cx="8229600" cy="5431809"/>
              </a:xfrm>
              <a:blipFill rotWithShape="1">
                <a:blip r:embed="rId2"/>
                <a:stretch>
                  <a:fillRect l="-1481" t="-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Lucida Calligraphy" pitchFamily="66" charset="0"/>
              </a:rPr>
              <a:t>Z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7482"/>
                <a:ext cx="8229600" cy="478868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This </a:t>
                </a:r>
                <a:r>
                  <a:rPr lang="en-US" dirty="0"/>
                  <a:t>discrete-time equivalent of the </a:t>
                </a:r>
                <a:r>
                  <a:rPr lang="en-US" i="1" dirty="0"/>
                  <a:t>Laplace</a:t>
                </a:r>
                <a:r>
                  <a:rPr lang="en-US" dirty="0"/>
                  <a:t> </a:t>
                </a:r>
                <a:r>
                  <a:rPr lang="en-US" dirty="0" smtClean="0"/>
                  <a:t>transform 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Lucida Calligraphy" pitchFamily="66" charset="0"/>
                        </a:rPr>
                        <m:t>Z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Lucida Calligraphy" pitchFamily="66" charset="0"/>
                            </a:rPr>
                            <m:t>Z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𝑑𝑧</m:t>
                      </m:r>
                    </m:oMath>
                  </m:oMathPara>
                </a14:m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sz="32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𝑧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3200" dirty="0" smtClean="0"/>
                  <a:t> is the complex frequency.</a:t>
                </a:r>
              </a:p>
              <a:p>
                <a:pPr marL="457200" indent="-457200"/>
                <a:r>
                  <a:rPr lang="en-US" dirty="0" smtClean="0"/>
                  <a:t>The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for which the sum converges define a region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-plane referred to as the </a:t>
                </a:r>
                <a:r>
                  <a:rPr lang="en-US" i="1" dirty="0" smtClean="0"/>
                  <a:t>region of convergence</a:t>
                </a:r>
                <a:r>
                  <a:rPr lang="en-US" dirty="0" smtClean="0"/>
                  <a:t> (ROC).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7482"/>
                <a:ext cx="8229600" cy="4788682"/>
              </a:xfrm>
              <a:blipFill rotWithShape="1">
                <a:blip r:embed="rId2"/>
                <a:stretch>
                  <a:fillRect l="-1185" t="-1908" b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929" y="0"/>
            <a:ext cx="5957238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highlighting the difference between the DTFT and DFT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5970"/>
                <a:ext cx="8229600" cy="48040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for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≤8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corresponding DTFT is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5970"/>
                <a:ext cx="8229600" cy="4804012"/>
              </a:xfrm>
              <a:blipFill rotWithShape="1">
                <a:blip r:embed="rId2"/>
                <a:stretch>
                  <a:fillRect l="-1852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6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8763" y="1282912"/>
                <a:ext cx="4660058" cy="629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000" dirty="0" smtClean="0"/>
                  <a:t> with M=8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63" y="1282912"/>
                <a:ext cx="4660058" cy="629018"/>
              </a:xfrm>
              <a:prstGeom prst="rect">
                <a:avLst/>
              </a:prstGeom>
              <a:blipFill rotWithShape="1">
                <a:blip r:embed="rId3"/>
                <a:stretch>
                  <a:fillRect r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7691719" y="3259462"/>
            <a:ext cx="213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dtft_example.m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8763" y="1282912"/>
                <a:ext cx="4660058" cy="629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000" dirty="0" smtClean="0"/>
                  <a:t> with M=8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63" y="1282912"/>
                <a:ext cx="4660058" cy="629018"/>
              </a:xfrm>
              <a:prstGeom prst="rect">
                <a:avLst/>
              </a:prstGeom>
              <a:blipFill rotWithShape="1">
                <a:blip r:embed="rId3"/>
                <a:stretch>
                  <a:fillRect r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929484" y="682747"/>
            <a:ext cx="43204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" pitchFamily="49" charset="0"/>
              </a:rPr>
              <a:t>&gt;&gt; P=10;</a:t>
            </a:r>
          </a:p>
          <a:p>
            <a:r>
              <a:rPr lang="en-US" dirty="0" smtClean="0">
                <a:latin typeface="Courier" pitchFamily="49" charset="0"/>
              </a:rPr>
              <a:t>&gt;&gt; </a:t>
            </a:r>
            <a:r>
              <a:rPr lang="en-US" dirty="0" err="1" smtClean="0">
                <a:latin typeface="Courier" pitchFamily="49" charset="0"/>
              </a:rPr>
              <a:t>wk</a:t>
            </a:r>
            <a:r>
              <a:rPr lang="en-US" dirty="0" smtClean="0">
                <a:latin typeface="Courier" pitchFamily="49" charset="0"/>
              </a:rPr>
              <a:t>=(0:P-1</a:t>
            </a:r>
            <a:r>
              <a:rPr lang="en-US" dirty="0">
                <a:latin typeface="Courier" pitchFamily="49" charset="0"/>
              </a:rPr>
              <a:t>) * (2*pi/P);</a:t>
            </a:r>
          </a:p>
          <a:p>
            <a:r>
              <a:rPr lang="en-US" dirty="0" smtClean="0">
                <a:latin typeface="Courier" pitchFamily="49" charset="0"/>
              </a:rPr>
              <a:t>&gt;&gt; </a:t>
            </a:r>
            <a:r>
              <a:rPr lang="en-US" dirty="0" err="1" smtClean="0">
                <a:latin typeface="Courier" pitchFamily="49" charset="0"/>
              </a:rPr>
              <a:t>Xfft</a:t>
            </a:r>
            <a:r>
              <a:rPr lang="en-US" dirty="0" smtClean="0">
                <a:latin typeface="Courier" pitchFamily="49" charset="0"/>
              </a:rPr>
              <a:t> =</a:t>
            </a:r>
            <a:r>
              <a:rPr lang="en-US" dirty="0" err="1" smtClean="0">
                <a:latin typeface="Courier" pitchFamily="49" charset="0"/>
              </a:rPr>
              <a:t>fft</a:t>
            </a:r>
            <a:r>
              <a:rPr lang="en-US" dirty="0" smtClean="0">
                <a:latin typeface="Courier" pitchFamily="49" charset="0"/>
              </a:rPr>
              <a:t>(x</a:t>
            </a:r>
            <a:r>
              <a:rPr lang="en-US" dirty="0">
                <a:latin typeface="Courier" pitchFamily="49" charset="0"/>
              </a:rPr>
              <a:t>, P</a:t>
            </a:r>
            <a:r>
              <a:rPr lang="en-US" dirty="0" smtClean="0">
                <a:latin typeface="Courier" pitchFamily="49" charset="0"/>
              </a:rPr>
              <a:t>);</a:t>
            </a:r>
          </a:p>
          <a:p>
            <a:r>
              <a:rPr lang="en-US" dirty="0" smtClean="0">
                <a:latin typeface="Courier" pitchFamily="49" charset="0"/>
              </a:rPr>
              <a:t>&gt;&gt; plot(</a:t>
            </a:r>
            <a:r>
              <a:rPr lang="en-US" dirty="0" err="1" smtClean="0">
                <a:latin typeface="Courier" pitchFamily="49" charset="0"/>
              </a:rPr>
              <a:t>wk</a:t>
            </a:r>
            <a:r>
              <a:rPr lang="en-US" dirty="0" smtClean="0">
                <a:latin typeface="Courier" pitchFamily="49" charset="0"/>
              </a:rPr>
              <a:t>/pi, mag(</a:t>
            </a:r>
            <a:r>
              <a:rPr lang="en-US" dirty="0" err="1" smtClean="0">
                <a:latin typeface="Courier" pitchFamily="49" charset="0"/>
              </a:rPr>
              <a:t>Xfft</a:t>
            </a:r>
            <a:r>
              <a:rPr lang="en-US" dirty="0" smtClean="0">
                <a:latin typeface="Courier" pitchFamily="49" charset="0"/>
              </a:rPr>
              <a:t>),’</a:t>
            </a:r>
            <a:r>
              <a:rPr lang="en-US" dirty="0" err="1" smtClean="0">
                <a:latin typeface="Courier" pitchFamily="49" charset="0"/>
              </a:rPr>
              <a:t>rs</a:t>
            </a:r>
            <a:r>
              <a:rPr lang="en-US" dirty="0" smtClean="0">
                <a:latin typeface="Courier" pitchFamily="49" charset="0"/>
              </a:rPr>
              <a:t>’)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7691719" y="3259462"/>
            <a:ext cx="213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dtft_example.m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8763" y="1282912"/>
                <a:ext cx="4660058" cy="629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000" dirty="0" smtClean="0"/>
                  <a:t> with M=8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63" y="1282912"/>
                <a:ext cx="4660058" cy="629018"/>
              </a:xfrm>
              <a:prstGeom prst="rect">
                <a:avLst/>
              </a:prstGeom>
              <a:blipFill rotWithShape="1">
                <a:blip r:embed="rId3"/>
                <a:stretch>
                  <a:fillRect r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929484" y="682747"/>
            <a:ext cx="43204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" pitchFamily="49" charset="0"/>
              </a:rPr>
              <a:t>&gt;&gt; P=50;</a:t>
            </a:r>
          </a:p>
          <a:p>
            <a:r>
              <a:rPr lang="en-US" dirty="0" smtClean="0">
                <a:latin typeface="Courier" pitchFamily="49" charset="0"/>
              </a:rPr>
              <a:t>&gt;&gt; </a:t>
            </a:r>
            <a:r>
              <a:rPr lang="en-US" dirty="0" err="1" smtClean="0">
                <a:latin typeface="Courier" pitchFamily="49" charset="0"/>
              </a:rPr>
              <a:t>wk</a:t>
            </a:r>
            <a:r>
              <a:rPr lang="en-US" dirty="0" smtClean="0">
                <a:latin typeface="Courier" pitchFamily="49" charset="0"/>
              </a:rPr>
              <a:t>=(0:P-1</a:t>
            </a:r>
            <a:r>
              <a:rPr lang="en-US" dirty="0">
                <a:latin typeface="Courier" pitchFamily="49" charset="0"/>
              </a:rPr>
              <a:t>) * (2*pi/P);</a:t>
            </a:r>
          </a:p>
          <a:p>
            <a:r>
              <a:rPr lang="en-US" dirty="0" smtClean="0">
                <a:latin typeface="Courier" pitchFamily="49" charset="0"/>
              </a:rPr>
              <a:t>&gt;&gt; </a:t>
            </a:r>
            <a:r>
              <a:rPr lang="en-US" dirty="0" err="1" smtClean="0">
                <a:latin typeface="Courier" pitchFamily="49" charset="0"/>
              </a:rPr>
              <a:t>Xfft</a:t>
            </a:r>
            <a:r>
              <a:rPr lang="en-US" dirty="0" smtClean="0">
                <a:latin typeface="Courier" pitchFamily="49" charset="0"/>
              </a:rPr>
              <a:t> =</a:t>
            </a:r>
            <a:r>
              <a:rPr lang="en-US" dirty="0" err="1" smtClean="0">
                <a:latin typeface="Courier" pitchFamily="49" charset="0"/>
              </a:rPr>
              <a:t>fft</a:t>
            </a:r>
            <a:r>
              <a:rPr lang="en-US" dirty="0" smtClean="0">
                <a:latin typeface="Courier" pitchFamily="49" charset="0"/>
              </a:rPr>
              <a:t>(x</a:t>
            </a:r>
            <a:r>
              <a:rPr lang="en-US" dirty="0">
                <a:latin typeface="Courier" pitchFamily="49" charset="0"/>
              </a:rPr>
              <a:t>, P</a:t>
            </a:r>
            <a:r>
              <a:rPr lang="en-US" dirty="0" smtClean="0">
                <a:latin typeface="Courier" pitchFamily="49" charset="0"/>
              </a:rPr>
              <a:t>);</a:t>
            </a:r>
          </a:p>
          <a:p>
            <a:r>
              <a:rPr lang="en-US" dirty="0" smtClean="0">
                <a:latin typeface="Courier" pitchFamily="49" charset="0"/>
              </a:rPr>
              <a:t>&gt;&gt; plot(</a:t>
            </a:r>
            <a:r>
              <a:rPr lang="en-US" dirty="0" err="1" smtClean="0">
                <a:latin typeface="Courier" pitchFamily="49" charset="0"/>
              </a:rPr>
              <a:t>wk</a:t>
            </a:r>
            <a:r>
              <a:rPr lang="en-US" dirty="0" smtClean="0">
                <a:latin typeface="Courier" pitchFamily="49" charset="0"/>
              </a:rPr>
              <a:t>/pi, mag(</a:t>
            </a:r>
            <a:r>
              <a:rPr lang="en-US" dirty="0" err="1" smtClean="0">
                <a:latin typeface="Courier" pitchFamily="49" charset="0"/>
              </a:rPr>
              <a:t>Xfft</a:t>
            </a:r>
            <a:r>
              <a:rPr lang="en-US" dirty="0" smtClean="0">
                <a:latin typeface="Courier" pitchFamily="49" charset="0"/>
              </a:rPr>
              <a:t>),’</a:t>
            </a:r>
            <a:r>
              <a:rPr lang="en-US" dirty="0" err="1" smtClean="0">
                <a:latin typeface="Courier" pitchFamily="49" charset="0"/>
              </a:rPr>
              <a:t>rs</a:t>
            </a:r>
            <a:r>
              <a:rPr lang="en-US" dirty="0" smtClean="0">
                <a:latin typeface="Courier" pitchFamily="49" charset="0"/>
              </a:rPr>
              <a:t>’)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7691719" y="3259462"/>
            <a:ext cx="213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dtft_example.m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74208" y="2483893"/>
            <a:ext cx="2702257" cy="1200329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DFT is just the DTFT at discrete frequency intervals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907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8328" y="2187030"/>
            <a:ext cx="3002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Lines at 50 Hz and 120 Hz, contaminated by noise.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7691719" y="3259462"/>
            <a:ext cx="213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dtft_example.m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94072" y="3985142"/>
            <a:ext cx="4481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Advantage of the FFT signal representation</a:t>
            </a:r>
            <a:r>
              <a:rPr lang="en-US" dirty="0" smtClean="0"/>
              <a:t>: the lines at 50 Hz and 120 Hz are not visible in the time domain representation, but are clear in the FFT representation.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295" y="1555845"/>
            <a:ext cx="5368706" cy="40265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068" y="27292"/>
            <a:ext cx="8229600" cy="803487"/>
          </a:xfrm>
        </p:spPr>
        <p:txBody>
          <a:bodyPr/>
          <a:lstStyle/>
          <a:p>
            <a:r>
              <a:rPr lang="en-US" dirty="0" smtClean="0"/>
              <a:t>Power Spectral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859809"/>
            <a:ext cx="4299045" cy="5998191"/>
          </a:xfrm>
        </p:spPr>
        <p:txBody>
          <a:bodyPr>
            <a:normAutofit/>
          </a:bodyPr>
          <a:lstStyle/>
          <a:p>
            <a:r>
              <a:rPr lang="en-US" dirty="0" smtClean="0"/>
              <a:t>A graphical representation to easily determine the power </a:t>
            </a:r>
            <a:r>
              <a:rPr lang="en-US" dirty="0"/>
              <a:t>of a signal over a particular frequency band.</a:t>
            </a:r>
          </a:p>
          <a:p>
            <a:r>
              <a:rPr lang="en-US" dirty="0" smtClean="0"/>
              <a:t>Uses the </a:t>
            </a:r>
            <a:r>
              <a:rPr lang="en-US" dirty="0" err="1" smtClean="0">
                <a:latin typeface="Courier" pitchFamily="49" charset="0"/>
              </a:rPr>
              <a:t>fft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Unfortunately there are many conventions for the normalization, can be confusing…</a:t>
            </a:r>
          </a:p>
          <a:p>
            <a:r>
              <a:rPr lang="en-US" dirty="0" smtClean="0"/>
              <a:t>Let’s use the example of a cosine at 200 Hz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7553615" y="3316401"/>
            <a:ext cx="281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pectraldensity_example.m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29" y="1255592"/>
            <a:ext cx="6060190" cy="45451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068" y="136476"/>
            <a:ext cx="8229600" cy="912671"/>
          </a:xfrm>
        </p:spPr>
        <p:txBody>
          <a:bodyPr/>
          <a:lstStyle/>
          <a:p>
            <a:r>
              <a:rPr lang="en-US" dirty="0" smtClean="0"/>
              <a:t>Power Spectral Density (PSD)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-1" y="1241946"/>
                <a:ext cx="3944204" cy="561605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In this example, power is computed using</a:t>
                </a:r>
              </a:p>
              <a:p>
                <a:pPr lvl="1"/>
                <a:r>
                  <a:rPr lang="en-US" sz="2600" dirty="0" smtClean="0">
                    <a:solidFill>
                      <a:srgbClr val="000000"/>
                    </a:solidFill>
                    <a:latin typeface="Courier" pitchFamily="49" charset="0"/>
                  </a:rPr>
                  <a:t>w=hamming(length(x))</a:t>
                </a:r>
                <a:endParaRPr lang="en-US" sz="2600" dirty="0">
                  <a:solidFill>
                    <a:srgbClr val="228B22"/>
                  </a:solidFill>
                  <a:latin typeface="Courier" pitchFamily="49" charset="0"/>
                </a:endParaRPr>
              </a:p>
              <a:p>
                <a:pPr lvl="1"/>
                <a:r>
                  <a:rPr lang="en-US" sz="2600" dirty="0">
                    <a:latin typeface="Courier" pitchFamily="49" charset="0"/>
                  </a:rPr>
                  <a:t>[</a:t>
                </a:r>
                <a:r>
                  <a:rPr lang="en-US" sz="2600" dirty="0" err="1">
                    <a:latin typeface="Courier" pitchFamily="49" charset="0"/>
                  </a:rPr>
                  <a:t>Pxx,f</a:t>
                </a:r>
                <a:r>
                  <a:rPr lang="en-US" sz="2600" dirty="0" smtClean="0">
                    <a:latin typeface="Courier" pitchFamily="49" charset="0"/>
                  </a:rPr>
                  <a:t>]=</a:t>
                </a:r>
                <a:r>
                  <a:rPr lang="en-US" sz="2600" dirty="0" err="1" smtClean="0">
                    <a:latin typeface="Courier" pitchFamily="49" charset="0"/>
                  </a:rPr>
                  <a:t>periodogram</a:t>
                </a:r>
                <a:r>
                  <a:rPr lang="en-US" sz="2600" dirty="0" smtClean="0">
                    <a:latin typeface="Courier" pitchFamily="49" charset="0"/>
                  </a:rPr>
                  <a:t>(x,</a:t>
                </a:r>
                <a:r>
                  <a:rPr lang="en-US" sz="2600" dirty="0" err="1" smtClean="0">
                    <a:latin typeface="Courier" pitchFamily="49" charset="0"/>
                  </a:rPr>
                  <a:t>wi</a:t>
                </a:r>
                <a:r>
                  <a:rPr lang="en-US" sz="2600" dirty="0">
                    <a:latin typeface="Courier" pitchFamily="49" charset="0"/>
                  </a:rPr>
                  <a:t>,'</a:t>
                </a:r>
                <a:r>
                  <a:rPr lang="en-US" sz="2600" dirty="0" err="1">
                    <a:latin typeface="Courier" pitchFamily="49" charset="0"/>
                  </a:rPr>
                  <a:t>onesided</a:t>
                </a:r>
                <a:r>
                  <a:rPr lang="en-US" sz="2600" dirty="0">
                    <a:latin typeface="Courier" pitchFamily="49" charset="0"/>
                  </a:rPr>
                  <a:t>',NFFT,Fs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Courier" pitchFamily="49" charset="0"/>
                  </a:rPr>
                  <a:t>)</a:t>
                </a:r>
                <a:endParaRPr lang="en-US" sz="2600" dirty="0">
                  <a:solidFill>
                    <a:srgbClr val="000000"/>
                  </a:solidFill>
                  <a:latin typeface="Courier" pitchFamily="49" charset="0"/>
                </a:endParaRPr>
              </a:p>
              <a:p>
                <a:r>
                  <a:rPr lang="en-US" dirty="0" smtClean="0"/>
                  <a:t>Data windowing</a:t>
                </a:r>
              </a:p>
              <a:p>
                <a:pPr lvl="1"/>
                <a:r>
                  <a:rPr lang="en-US" sz="2600" dirty="0" smtClean="0"/>
                  <a:t>In the </a:t>
                </a:r>
                <a:r>
                  <a:rPr lang="en-US" sz="2600" dirty="0" err="1" smtClean="0"/>
                  <a:t>fft</a:t>
                </a:r>
                <a:r>
                  <a:rPr lang="en-US" sz="2600" dirty="0" smtClean="0"/>
                  <a:t> process, power in one frequency bin “leaks” to nearby bins.</a:t>
                </a:r>
              </a:p>
              <a:p>
                <a:pPr lvl="1"/>
                <a:r>
                  <a:rPr lang="en-US" sz="2600" dirty="0" smtClean="0"/>
                  <a:t>Filter (with a window filter) the input data stream</a:t>
                </a:r>
              </a:p>
              <a:p>
                <a:r>
                  <a:rPr lang="en-US" dirty="0" smtClean="0"/>
                  <a:t>The RMS of a </a:t>
                </a:r>
                <a:r>
                  <a:rPr lang="en-US" dirty="0" err="1" smtClean="0"/>
                  <a:t>sinusiod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The (running) RMS computed using the PSD (and shown in red)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𝑅𝑀𝑆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computed RMS agrees with the theoretical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-1" y="1241946"/>
                <a:ext cx="3944204" cy="5616054"/>
              </a:xfrm>
              <a:blipFill rotWithShape="1">
                <a:blip r:embed="rId3"/>
                <a:stretch>
                  <a:fillRect l="-1236" t="-1520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7553615" y="3684897"/>
            <a:ext cx="281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pectraldensity_example.m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33" y="1419368"/>
            <a:ext cx="6060190" cy="45451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068" y="136476"/>
            <a:ext cx="8229600" cy="912671"/>
          </a:xfrm>
        </p:spPr>
        <p:txBody>
          <a:bodyPr/>
          <a:lstStyle/>
          <a:p>
            <a:r>
              <a:rPr lang="en-US" dirty="0" smtClean="0"/>
              <a:t>Amplitude Spectral Density (ASD)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-1" y="1241946"/>
                <a:ext cx="3944204" cy="561605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Plotting the amplitude: </a:t>
                </a:r>
              </a:p>
              <a:p>
                <a:pPr lvl="1"/>
                <a:r>
                  <a:rPr lang="en-US" dirty="0" smtClean="0"/>
                  <a:t>simply the square root of the power spectral density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𝑥𝑥</m:t>
                            </m:r>
                          </m:sub>
                        </m:sSub>
                      </m:e>
                    </m:rad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-1" y="1241946"/>
                <a:ext cx="3944204" cy="5616054"/>
              </a:xfrm>
              <a:blipFill rotWithShape="1">
                <a:blip r:embed="rId3"/>
                <a:stretch>
                  <a:fillRect l="-2628" t="-977" r="-2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7553615" y="3684897"/>
            <a:ext cx="281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pectraldensity_example.m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2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 – the question on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4851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Discrete-time Fourier Transform (DTFT) was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digital frequency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sampling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48518"/>
              </a:xfrm>
              <a:blipFill rotWithShape="1">
                <a:blip r:embed="rId2"/>
                <a:stretch>
                  <a:fillRect l="-1852" t="-2589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7" y="1265422"/>
            <a:ext cx="6005015" cy="45037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102" y="27296"/>
            <a:ext cx="5889009" cy="10372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Finally – the question about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04716" y="1201003"/>
                <a:ext cx="3862317" cy="518614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Discrete-time Fourier Transform (DTFT) 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is the digital frequency.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you inspect previous plots of DTFTs, you notice a periodicity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4716" y="1201003"/>
                <a:ext cx="3862317" cy="5186149"/>
              </a:xfrm>
              <a:blipFill rotWithShape="1">
                <a:blip r:embed="rId3"/>
                <a:stretch>
                  <a:fillRect l="-2844" t="-1763" r="-4739" b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30"/>
            <a:ext cx="8229600" cy="926319"/>
          </a:xfrm>
        </p:spPr>
        <p:txBody>
          <a:bodyPr/>
          <a:lstStyle/>
          <a:p>
            <a:r>
              <a:rPr lang="en-US" dirty="0" smtClean="0"/>
              <a:t>Region of convergence (ROC)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5470"/>
                <a:ext cx="8229600" cy="50206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set of z values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exists is called the region of convergence (ROC)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5470"/>
                <a:ext cx="8229600" cy="5020694"/>
              </a:xfrm>
              <a:blipFill rotWithShape="1">
                <a:blip r:embed="rId2"/>
                <a:stretch>
                  <a:fillRect l="-1852" t="-1456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2879679" y="3486865"/>
            <a:ext cx="4171663" cy="2927584"/>
            <a:chOff x="2811439" y="3336737"/>
            <a:chExt cx="4171663" cy="2927584"/>
          </a:xfrm>
        </p:grpSpPr>
        <p:grpSp>
          <p:nvGrpSpPr>
            <p:cNvPr id="12" name="Group 11"/>
            <p:cNvGrpSpPr/>
            <p:nvPr/>
          </p:nvGrpSpPr>
          <p:grpSpPr>
            <a:xfrm>
              <a:off x="2811439" y="3739487"/>
              <a:ext cx="2988860" cy="2524834"/>
              <a:chOff x="2811439" y="3739487"/>
              <a:chExt cx="2988860" cy="252483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424903" y="4298357"/>
                <a:ext cx="1828800" cy="1828800"/>
              </a:xfrm>
              <a:prstGeom prst="ellipse">
                <a:avLst/>
              </a:prstGeom>
              <a:solidFill>
                <a:schemeClr val="bg1">
                  <a:lumMod val="7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889615" y="4749421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 flipV="1">
                <a:off x="2811439" y="5199797"/>
                <a:ext cx="298886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V="1">
                <a:off x="4326347" y="3739487"/>
                <a:ext cx="0" cy="252483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/>
            <p:cNvCxnSpPr>
              <a:endCxn id="10" idx="3"/>
            </p:cNvCxnSpPr>
            <p:nvPr/>
          </p:nvCxnSpPr>
          <p:spPr>
            <a:xfrm flipH="1">
              <a:off x="4023526" y="5199797"/>
              <a:ext cx="302821" cy="3301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442349" y="3971498"/>
                  <a:ext cx="9007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2349" y="3971498"/>
                  <a:ext cx="900752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492552" y="5310261"/>
                  <a:ext cx="9007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552" y="5310261"/>
                  <a:ext cx="900752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 flipV="1">
              <a:off x="4333167" y="4412830"/>
              <a:ext cx="423078" cy="7733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716748" y="3336737"/>
                  <a:ext cx="121919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Lucida Calligraphy" pitchFamily="66" charset="0"/>
                          </a:rPr>
                          <m:t>Im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6748" y="3336737"/>
                  <a:ext cx="1219197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763905" y="4951147"/>
                  <a:ext cx="121919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Lucida Calligraphy" pitchFamily="66" charset="0"/>
                          </a:rPr>
                          <m:t>Re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3905" y="4951147"/>
                  <a:ext cx="1219197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900752" y="3527809"/>
            <a:ext cx="98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ROC</a:t>
            </a:r>
            <a:endParaRPr lang="en-US" sz="3200" dirty="0"/>
          </a:p>
        </p:txBody>
      </p:sp>
      <p:cxnSp>
        <p:nvCxnSpPr>
          <p:cNvPr id="26" name="Straight Connector 25"/>
          <p:cNvCxnSpPr>
            <a:endCxn id="24" idx="2"/>
          </p:cNvCxnSpPr>
          <p:nvPr/>
        </p:nvCxnSpPr>
        <p:spPr>
          <a:xfrm flipH="1" flipV="1">
            <a:off x="1395484" y="4112584"/>
            <a:ext cx="2696282" cy="677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Finally – the question about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sequence represents a continuous-time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sampled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seconds: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the digital frequency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dirty="0" smtClean="0">
                    <a:ea typeface="Cambria Math"/>
                  </a:rPr>
                  <a:t>is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frequency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𝐻𝑧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564" t="-2695" r="-302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Defining the sampling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=1/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 the periodicity is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signal repeats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Hz.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 is defined as the </a:t>
                </a:r>
                <a:r>
                  <a:rPr lang="en-US" b="1" dirty="0" err="1" smtClean="0"/>
                  <a:t>Nyquist</a:t>
                </a:r>
                <a:r>
                  <a:rPr lang="en-US" b="1" dirty="0" smtClean="0"/>
                  <a:t> frequency.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719" t="-2695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" y="13751"/>
            <a:ext cx="9143865" cy="685789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4118" y="685853"/>
                <a:ext cx="2224582" cy="544380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1" i="0" smtClean="0">
                          <a:latin typeface="Cambria Math"/>
                        </a:rPr>
                        <m:t>Hz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≪</m:t>
                      </m:r>
                      <m:f>
                        <m:fPr>
                          <m:type m:val="skw"/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118" y="685853"/>
                <a:ext cx="2224582" cy="5443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1855" y="567438"/>
                <a:ext cx="2199065" cy="544380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1" i="0" smtClean="0">
                          <a:latin typeface="Cambria Math"/>
                        </a:rPr>
                        <m:t>Hz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type m:val="skw"/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855" y="567438"/>
                <a:ext cx="2199065" cy="5443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2" y="2992003"/>
                <a:ext cx="2124098" cy="844911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1" i="0" smtClean="0">
                          <a:latin typeface="Cambria Math"/>
                        </a:rPr>
                        <m:t>Hz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type m:val="skw"/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2992003"/>
                <a:ext cx="2124098" cy="8449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0084" y="5134706"/>
                <a:ext cx="2526613" cy="544252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𝟏𝟓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1" i="0" smtClean="0">
                          <a:latin typeface="Cambria Math"/>
                        </a:rPr>
                        <m:t>Hz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type m:val="skw"/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084" y="5134706"/>
                <a:ext cx="2526613" cy="5442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684621" y="5678958"/>
            <a:ext cx="2432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Aliasing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6" y="13645"/>
            <a:ext cx="8229600" cy="885374"/>
          </a:xfrm>
        </p:spPr>
        <p:txBody>
          <a:bodyPr>
            <a:normAutofit/>
          </a:bodyPr>
          <a:lstStyle/>
          <a:p>
            <a:r>
              <a:rPr lang="en-US" dirty="0" smtClean="0"/>
              <a:t>Sampling Principle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0752"/>
                <a:ext cx="8229600" cy="56774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band-limited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with bandwidth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can be reconstructed from its sample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if the bandwidth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less than the </a:t>
                </a:r>
                <a:r>
                  <a:rPr lang="en-US" dirty="0" err="1" smtClean="0"/>
                  <a:t>Nyquist</a:t>
                </a:r>
                <a:r>
                  <a:rPr lang="en-US" dirty="0" smtClean="0"/>
                  <a:t>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/2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Otherwise aliasing (or distortion) would result in the reconstruction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0752"/>
                <a:ext cx="8229600" cy="5677469"/>
              </a:xfrm>
              <a:blipFill rotWithShape="1">
                <a:blip r:embed="rId2"/>
                <a:stretch>
                  <a:fillRect l="-1852" t="-1289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4550" y="3452885"/>
            <a:ext cx="1562668" cy="65509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74"/>
            <a:ext cx="8229600" cy="789887"/>
          </a:xfrm>
        </p:spPr>
        <p:txBody>
          <a:bodyPr/>
          <a:lstStyle/>
          <a:p>
            <a:r>
              <a:rPr lang="en-US" dirty="0" smtClean="0"/>
              <a:t>Effect of sampling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53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59660" y="998056"/>
            <a:ext cx="3587945" cy="1815195"/>
            <a:chOff x="292768" y="1419324"/>
            <a:chExt cx="3587945" cy="1815195"/>
          </a:xfrm>
        </p:grpSpPr>
        <p:grpSp>
          <p:nvGrpSpPr>
            <p:cNvPr id="21" name="Group 20"/>
            <p:cNvGrpSpPr/>
            <p:nvPr/>
          </p:nvGrpSpPr>
          <p:grpSpPr>
            <a:xfrm>
              <a:off x="292768" y="1610436"/>
              <a:ext cx="3560649" cy="1624083"/>
              <a:chOff x="4694830" y="1610436"/>
              <a:chExt cx="3560649" cy="1624083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694830" y="1610436"/>
                <a:ext cx="3357349" cy="1624083"/>
                <a:chOff x="4694830" y="1610436"/>
                <a:chExt cx="3357349" cy="1624083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4694830" y="2511188"/>
                  <a:ext cx="3357349" cy="0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H="1" flipV="1">
                  <a:off x="5145206" y="1610436"/>
                  <a:ext cx="0" cy="1624083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Freeform 19"/>
              <p:cNvSpPr/>
              <p:nvPr/>
            </p:nvSpPr>
            <p:spPr>
              <a:xfrm>
                <a:off x="5141343" y="1838465"/>
                <a:ext cx="3114136" cy="1055197"/>
              </a:xfrm>
              <a:custGeom>
                <a:avLst/>
                <a:gdLst>
                  <a:gd name="connsiteX0" fmla="*/ 0 w 3114136"/>
                  <a:gd name="connsiteY0" fmla="*/ 663195 h 1055197"/>
                  <a:gd name="connsiteX1" fmla="*/ 552091 w 3114136"/>
                  <a:gd name="connsiteY1" fmla="*/ 7588 h 1055197"/>
                  <a:gd name="connsiteX2" fmla="*/ 1647646 w 3114136"/>
                  <a:gd name="connsiteY2" fmla="*/ 1051384 h 1055197"/>
                  <a:gd name="connsiteX3" fmla="*/ 2544793 w 3114136"/>
                  <a:gd name="connsiteY3" fmla="*/ 369897 h 1055197"/>
                  <a:gd name="connsiteX4" fmla="*/ 3114136 w 3114136"/>
                  <a:gd name="connsiteY4" fmla="*/ 654569 h 105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136" h="1055197">
                    <a:moveTo>
                      <a:pt x="0" y="663195"/>
                    </a:moveTo>
                    <a:cubicBezTo>
                      <a:pt x="138741" y="303042"/>
                      <a:pt x="277483" y="-57110"/>
                      <a:pt x="552091" y="7588"/>
                    </a:cubicBezTo>
                    <a:cubicBezTo>
                      <a:pt x="826699" y="72286"/>
                      <a:pt x="1315529" y="990999"/>
                      <a:pt x="1647646" y="1051384"/>
                    </a:cubicBezTo>
                    <a:cubicBezTo>
                      <a:pt x="1979763" y="1111769"/>
                      <a:pt x="2300378" y="436033"/>
                      <a:pt x="2544793" y="369897"/>
                    </a:cubicBezTo>
                    <a:cubicBezTo>
                      <a:pt x="2789208" y="303761"/>
                      <a:pt x="2951672" y="479165"/>
                      <a:pt x="3114136" y="65456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25010" y="1419324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010" y="1419324"/>
                  <a:ext cx="689871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619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190842" y="2585810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842" y="2585810"/>
                  <a:ext cx="68987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5539122" y="1009504"/>
            <a:ext cx="3426465" cy="1808749"/>
            <a:chOff x="5293458" y="1514480"/>
            <a:chExt cx="3426465" cy="1808749"/>
          </a:xfrm>
        </p:grpSpPr>
        <p:grpSp>
          <p:nvGrpSpPr>
            <p:cNvPr id="23" name="Group 22"/>
            <p:cNvGrpSpPr/>
            <p:nvPr/>
          </p:nvGrpSpPr>
          <p:grpSpPr>
            <a:xfrm>
              <a:off x="5293458" y="1699146"/>
              <a:ext cx="3357349" cy="1624083"/>
              <a:chOff x="4790366" y="1610436"/>
              <a:chExt cx="3357349" cy="1624083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4790366" y="2511188"/>
                <a:ext cx="3357349" cy="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6378634" y="1610436"/>
                <a:ext cx="0" cy="1624083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eform 28"/>
            <p:cNvSpPr/>
            <p:nvPr/>
          </p:nvSpPr>
          <p:spPr>
            <a:xfrm>
              <a:off x="5465134" y="1923683"/>
              <a:ext cx="1414131" cy="670661"/>
            </a:xfrm>
            <a:custGeom>
              <a:avLst/>
              <a:gdLst>
                <a:gd name="connsiteX0" fmla="*/ 0 w 1414131"/>
                <a:gd name="connsiteY0" fmla="*/ 670661 h 670661"/>
                <a:gd name="connsiteX1" fmla="*/ 499731 w 1414131"/>
                <a:gd name="connsiteY1" fmla="*/ 107136 h 670661"/>
                <a:gd name="connsiteX2" fmla="*/ 1414131 w 1414131"/>
                <a:gd name="connsiteY2" fmla="*/ 810 h 67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4131" h="670661">
                  <a:moveTo>
                    <a:pt x="0" y="670661"/>
                  </a:moveTo>
                  <a:cubicBezTo>
                    <a:pt x="132021" y="444719"/>
                    <a:pt x="264043" y="218778"/>
                    <a:pt x="499731" y="107136"/>
                  </a:cubicBezTo>
                  <a:cubicBezTo>
                    <a:pt x="735419" y="-4506"/>
                    <a:pt x="1074775" y="-1848"/>
                    <a:pt x="1414131" y="81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flipH="1">
              <a:off x="6882803" y="1927221"/>
              <a:ext cx="1431851" cy="670661"/>
            </a:xfrm>
            <a:custGeom>
              <a:avLst/>
              <a:gdLst>
                <a:gd name="connsiteX0" fmla="*/ 0 w 1414131"/>
                <a:gd name="connsiteY0" fmla="*/ 670661 h 670661"/>
                <a:gd name="connsiteX1" fmla="*/ 499731 w 1414131"/>
                <a:gd name="connsiteY1" fmla="*/ 107136 h 670661"/>
                <a:gd name="connsiteX2" fmla="*/ 1414131 w 1414131"/>
                <a:gd name="connsiteY2" fmla="*/ 810 h 67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4131" h="670661">
                  <a:moveTo>
                    <a:pt x="0" y="670661"/>
                  </a:moveTo>
                  <a:cubicBezTo>
                    <a:pt x="132021" y="444719"/>
                    <a:pt x="264043" y="218778"/>
                    <a:pt x="499731" y="107136"/>
                  </a:cubicBezTo>
                  <a:cubicBezTo>
                    <a:pt x="735419" y="-4506"/>
                    <a:pt x="1074775" y="-1848"/>
                    <a:pt x="1414131" y="81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393373" y="2219586"/>
                  <a:ext cx="3265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3373" y="2219586"/>
                  <a:ext cx="32655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972132" y="1514480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132" y="1514480"/>
                  <a:ext cx="68987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3008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Striped Right Arrow 40"/>
          <p:cNvSpPr/>
          <p:nvPr/>
        </p:nvSpPr>
        <p:spPr>
          <a:xfrm>
            <a:off x="4080682" y="1408597"/>
            <a:ext cx="1228298" cy="13910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661941" y="964354"/>
            <a:ext cx="450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Continuous-time Fourier Transform (CTFT)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61932" y="4439624"/>
            <a:ext cx="3587945" cy="1815195"/>
            <a:chOff x="292768" y="1419324"/>
            <a:chExt cx="3587945" cy="1815195"/>
          </a:xfrm>
        </p:grpSpPr>
        <p:grpSp>
          <p:nvGrpSpPr>
            <p:cNvPr id="44" name="Group 43"/>
            <p:cNvGrpSpPr/>
            <p:nvPr/>
          </p:nvGrpSpPr>
          <p:grpSpPr>
            <a:xfrm>
              <a:off x="292768" y="1610436"/>
              <a:ext cx="3560649" cy="1624083"/>
              <a:chOff x="4694830" y="1610436"/>
              <a:chExt cx="3560649" cy="1624083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694830" y="1610436"/>
                <a:ext cx="3357349" cy="1624083"/>
                <a:chOff x="4694830" y="1610436"/>
                <a:chExt cx="3357349" cy="1624083"/>
              </a:xfrm>
            </p:grpSpPr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4694830" y="2511188"/>
                  <a:ext cx="3357349" cy="0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 flipH="1" flipV="1">
                  <a:off x="5145206" y="1610436"/>
                  <a:ext cx="0" cy="1624083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Freeform 47"/>
              <p:cNvSpPr/>
              <p:nvPr/>
            </p:nvSpPr>
            <p:spPr>
              <a:xfrm>
                <a:off x="5141343" y="1838465"/>
                <a:ext cx="3114136" cy="1055197"/>
              </a:xfrm>
              <a:custGeom>
                <a:avLst/>
                <a:gdLst>
                  <a:gd name="connsiteX0" fmla="*/ 0 w 3114136"/>
                  <a:gd name="connsiteY0" fmla="*/ 663195 h 1055197"/>
                  <a:gd name="connsiteX1" fmla="*/ 552091 w 3114136"/>
                  <a:gd name="connsiteY1" fmla="*/ 7588 h 1055197"/>
                  <a:gd name="connsiteX2" fmla="*/ 1647646 w 3114136"/>
                  <a:gd name="connsiteY2" fmla="*/ 1051384 h 1055197"/>
                  <a:gd name="connsiteX3" fmla="*/ 2544793 w 3114136"/>
                  <a:gd name="connsiteY3" fmla="*/ 369897 h 1055197"/>
                  <a:gd name="connsiteX4" fmla="*/ 3114136 w 3114136"/>
                  <a:gd name="connsiteY4" fmla="*/ 654569 h 105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136" h="1055197">
                    <a:moveTo>
                      <a:pt x="0" y="663195"/>
                    </a:moveTo>
                    <a:cubicBezTo>
                      <a:pt x="138741" y="303042"/>
                      <a:pt x="277483" y="-57110"/>
                      <a:pt x="552091" y="7588"/>
                    </a:cubicBezTo>
                    <a:cubicBezTo>
                      <a:pt x="826699" y="72286"/>
                      <a:pt x="1315529" y="990999"/>
                      <a:pt x="1647646" y="1051384"/>
                    </a:cubicBezTo>
                    <a:cubicBezTo>
                      <a:pt x="1979763" y="1111769"/>
                      <a:pt x="2300378" y="436033"/>
                      <a:pt x="2544793" y="369897"/>
                    </a:cubicBezTo>
                    <a:cubicBezTo>
                      <a:pt x="2789208" y="303761"/>
                      <a:pt x="2951672" y="479165"/>
                      <a:pt x="3114136" y="65456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825010" y="1419324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010" y="1419324"/>
                  <a:ext cx="68987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190842" y="2585810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842" y="2585810"/>
                  <a:ext cx="68987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683303" y="4868438"/>
            <a:ext cx="2911447" cy="1037419"/>
            <a:chOff x="683303" y="4868438"/>
            <a:chExt cx="2911447" cy="1037419"/>
          </a:xfrm>
        </p:grpSpPr>
        <p:sp>
          <p:nvSpPr>
            <p:cNvPr id="51" name="Oval 50"/>
            <p:cNvSpPr/>
            <p:nvPr/>
          </p:nvSpPr>
          <p:spPr>
            <a:xfrm>
              <a:off x="683303" y="5330630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65367" y="5151446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72551" y="4972262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024951" y="4868438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185719" y="4873462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321367" y="4963894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446967" y="5099542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557495" y="5235190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668023" y="5365814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788626" y="5531488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909206" y="5652201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061606" y="5804601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214006" y="5896713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366406" y="5893369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518806" y="5819689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671206" y="5685721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823606" y="5516585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976006" y="5347449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128406" y="5233577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280806" y="5210137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433206" y="5257033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585606" y="5369241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triped Right Arrow 91"/>
          <p:cNvSpPr/>
          <p:nvPr/>
        </p:nvSpPr>
        <p:spPr>
          <a:xfrm rot="5400000">
            <a:off x="1489834" y="3007685"/>
            <a:ext cx="1228298" cy="13910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triped Right Arrow 92"/>
          <p:cNvSpPr/>
          <p:nvPr/>
        </p:nvSpPr>
        <p:spPr>
          <a:xfrm>
            <a:off x="4082954" y="4836517"/>
            <a:ext cx="1228298" cy="13910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726198" y="3123010"/>
            <a:ext cx="90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732453" y="4337682"/>
            <a:ext cx="386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Discrete-time Fourier Transform (DTFT)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546670" y="2095084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456030" y="4423776"/>
            <a:ext cx="3847483" cy="1808749"/>
            <a:chOff x="5456030" y="4423776"/>
            <a:chExt cx="3847483" cy="1808749"/>
          </a:xfrm>
        </p:grpSpPr>
        <p:grpSp>
          <p:nvGrpSpPr>
            <p:cNvPr id="74" name="Group 73"/>
            <p:cNvGrpSpPr/>
            <p:nvPr/>
          </p:nvGrpSpPr>
          <p:grpSpPr>
            <a:xfrm>
              <a:off x="5541394" y="4608442"/>
              <a:ext cx="3357349" cy="1624083"/>
              <a:chOff x="4790366" y="1610436"/>
              <a:chExt cx="3357349" cy="1624083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>
                <a:off x="4790366" y="2511188"/>
                <a:ext cx="3357349" cy="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 flipV="1">
                <a:off x="6378634" y="1610436"/>
                <a:ext cx="0" cy="1624083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6682078" y="4832979"/>
              <a:ext cx="906094" cy="674199"/>
              <a:chOff x="5713070" y="3891267"/>
              <a:chExt cx="2849520" cy="674199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5713070" y="3891267"/>
                <a:ext cx="1414131" cy="670661"/>
              </a:xfrm>
              <a:custGeom>
                <a:avLst/>
                <a:gdLst>
                  <a:gd name="connsiteX0" fmla="*/ 0 w 1414131"/>
                  <a:gd name="connsiteY0" fmla="*/ 670661 h 670661"/>
                  <a:gd name="connsiteX1" fmla="*/ 499731 w 1414131"/>
                  <a:gd name="connsiteY1" fmla="*/ 107136 h 670661"/>
                  <a:gd name="connsiteX2" fmla="*/ 1414131 w 1414131"/>
                  <a:gd name="connsiteY2" fmla="*/ 810 h 67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14131" h="670661">
                    <a:moveTo>
                      <a:pt x="0" y="670661"/>
                    </a:moveTo>
                    <a:cubicBezTo>
                      <a:pt x="132021" y="444719"/>
                      <a:pt x="264043" y="218778"/>
                      <a:pt x="499731" y="107136"/>
                    </a:cubicBezTo>
                    <a:cubicBezTo>
                      <a:pt x="735419" y="-4506"/>
                      <a:pt x="1074775" y="-1848"/>
                      <a:pt x="1414131" y="81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 flipH="1">
                <a:off x="7130739" y="3894805"/>
                <a:ext cx="1431851" cy="670661"/>
              </a:xfrm>
              <a:custGeom>
                <a:avLst/>
                <a:gdLst>
                  <a:gd name="connsiteX0" fmla="*/ 0 w 1414131"/>
                  <a:gd name="connsiteY0" fmla="*/ 670661 h 670661"/>
                  <a:gd name="connsiteX1" fmla="*/ 499731 w 1414131"/>
                  <a:gd name="connsiteY1" fmla="*/ 107136 h 670661"/>
                  <a:gd name="connsiteX2" fmla="*/ 1414131 w 1414131"/>
                  <a:gd name="connsiteY2" fmla="*/ 810 h 67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14131" h="670661">
                    <a:moveTo>
                      <a:pt x="0" y="670661"/>
                    </a:moveTo>
                    <a:cubicBezTo>
                      <a:pt x="132021" y="444719"/>
                      <a:pt x="264043" y="218778"/>
                      <a:pt x="499731" y="107136"/>
                    </a:cubicBezTo>
                    <a:cubicBezTo>
                      <a:pt x="735419" y="-4506"/>
                      <a:pt x="1074775" y="-1848"/>
                      <a:pt x="1414131" y="81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8709549" y="5360898"/>
                  <a:ext cx="5939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9549" y="5360898"/>
                  <a:ext cx="59396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7220068" y="4423776"/>
                  <a:ext cx="689871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0068" y="4423776"/>
                  <a:ext cx="689871" cy="39299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30702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Freeform 82"/>
            <p:cNvSpPr/>
            <p:nvPr/>
          </p:nvSpPr>
          <p:spPr>
            <a:xfrm>
              <a:off x="5456030" y="4835251"/>
              <a:ext cx="449667" cy="670661"/>
            </a:xfrm>
            <a:custGeom>
              <a:avLst/>
              <a:gdLst>
                <a:gd name="connsiteX0" fmla="*/ 0 w 1414131"/>
                <a:gd name="connsiteY0" fmla="*/ 670661 h 670661"/>
                <a:gd name="connsiteX1" fmla="*/ 499731 w 1414131"/>
                <a:gd name="connsiteY1" fmla="*/ 107136 h 670661"/>
                <a:gd name="connsiteX2" fmla="*/ 1414131 w 1414131"/>
                <a:gd name="connsiteY2" fmla="*/ 810 h 67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4131" h="670661">
                  <a:moveTo>
                    <a:pt x="0" y="670661"/>
                  </a:moveTo>
                  <a:cubicBezTo>
                    <a:pt x="132021" y="444719"/>
                    <a:pt x="264043" y="218778"/>
                    <a:pt x="499731" y="107136"/>
                  </a:cubicBezTo>
                  <a:cubicBezTo>
                    <a:pt x="735419" y="-4506"/>
                    <a:pt x="1074775" y="-1848"/>
                    <a:pt x="1414131" y="81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 flipH="1">
              <a:off x="5906822" y="4825141"/>
              <a:ext cx="455302" cy="670661"/>
            </a:xfrm>
            <a:custGeom>
              <a:avLst/>
              <a:gdLst>
                <a:gd name="connsiteX0" fmla="*/ 0 w 1414131"/>
                <a:gd name="connsiteY0" fmla="*/ 670661 h 670661"/>
                <a:gd name="connsiteX1" fmla="*/ 499731 w 1414131"/>
                <a:gd name="connsiteY1" fmla="*/ 107136 h 670661"/>
                <a:gd name="connsiteX2" fmla="*/ 1414131 w 1414131"/>
                <a:gd name="connsiteY2" fmla="*/ 810 h 67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4131" h="670661">
                  <a:moveTo>
                    <a:pt x="0" y="670661"/>
                  </a:moveTo>
                  <a:cubicBezTo>
                    <a:pt x="132021" y="444719"/>
                    <a:pt x="264043" y="218778"/>
                    <a:pt x="499731" y="107136"/>
                  </a:cubicBezTo>
                  <a:cubicBezTo>
                    <a:pt x="735419" y="-4506"/>
                    <a:pt x="1074775" y="-1848"/>
                    <a:pt x="1414131" y="81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969534" y="4851171"/>
              <a:ext cx="449667" cy="670661"/>
            </a:xfrm>
            <a:custGeom>
              <a:avLst/>
              <a:gdLst>
                <a:gd name="connsiteX0" fmla="*/ 0 w 1414131"/>
                <a:gd name="connsiteY0" fmla="*/ 670661 h 670661"/>
                <a:gd name="connsiteX1" fmla="*/ 499731 w 1414131"/>
                <a:gd name="connsiteY1" fmla="*/ 107136 h 670661"/>
                <a:gd name="connsiteX2" fmla="*/ 1414131 w 1414131"/>
                <a:gd name="connsiteY2" fmla="*/ 810 h 67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4131" h="670661">
                  <a:moveTo>
                    <a:pt x="0" y="670661"/>
                  </a:moveTo>
                  <a:cubicBezTo>
                    <a:pt x="132021" y="444719"/>
                    <a:pt x="264043" y="218778"/>
                    <a:pt x="499731" y="107136"/>
                  </a:cubicBezTo>
                  <a:cubicBezTo>
                    <a:pt x="735419" y="-4506"/>
                    <a:pt x="1074775" y="-1848"/>
                    <a:pt x="1414131" y="81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 flipH="1">
              <a:off x="8420326" y="4841061"/>
              <a:ext cx="455302" cy="670661"/>
            </a:xfrm>
            <a:custGeom>
              <a:avLst/>
              <a:gdLst>
                <a:gd name="connsiteX0" fmla="*/ 0 w 1414131"/>
                <a:gd name="connsiteY0" fmla="*/ 670661 h 670661"/>
                <a:gd name="connsiteX1" fmla="*/ 499731 w 1414131"/>
                <a:gd name="connsiteY1" fmla="*/ 107136 h 670661"/>
                <a:gd name="connsiteX2" fmla="*/ 1414131 w 1414131"/>
                <a:gd name="connsiteY2" fmla="*/ 810 h 67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4131" h="670661">
                  <a:moveTo>
                    <a:pt x="0" y="670661"/>
                  </a:moveTo>
                  <a:cubicBezTo>
                    <a:pt x="132021" y="444719"/>
                    <a:pt x="264043" y="218778"/>
                    <a:pt x="499731" y="107136"/>
                  </a:cubicBezTo>
                  <a:cubicBezTo>
                    <a:pt x="735419" y="-4506"/>
                    <a:pt x="1074775" y="-1848"/>
                    <a:pt x="1414131" y="81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6143506" y="5500432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3506" y="5500432"/>
                  <a:ext cx="689871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7456934" y="5514456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6934" y="5514456"/>
                  <a:ext cx="689871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5505270" y="5502704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5270" y="5502704"/>
                  <a:ext cx="689871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8073366" y="5528766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3366" y="5528766"/>
                  <a:ext cx="689871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/>
            <p:cNvCxnSpPr/>
            <p:nvPr/>
          </p:nvCxnSpPr>
          <p:spPr>
            <a:xfrm>
              <a:off x="8426110" y="5509195"/>
              <a:ext cx="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786926" y="5511467"/>
              <a:ext cx="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527460" y="5509195"/>
              <a:ext cx="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930560" y="5509195"/>
              <a:ext cx="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444070" y="4500126"/>
            <a:ext cx="403387" cy="995676"/>
            <a:chOff x="1444070" y="4500126"/>
            <a:chExt cx="403387" cy="99567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557495" y="4882606"/>
              <a:ext cx="0" cy="613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667363" y="4875511"/>
              <a:ext cx="0" cy="613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1444070" y="4500126"/>
                  <a:ext cx="4033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4070" y="4500126"/>
                  <a:ext cx="403387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870110" y="2131674"/>
                <a:ext cx="12224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 smtClean="0"/>
                  <a:t>Bandwidth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110" y="2131674"/>
                <a:ext cx="1222479" cy="646331"/>
              </a:xfrm>
              <a:prstGeom prst="rect">
                <a:avLst/>
              </a:prstGeom>
              <a:blipFill rotWithShape="1">
                <a:blip r:embed="rId15"/>
                <a:stretch>
                  <a:fillRect l="-3483" t="-4717" r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483507" y="3108634"/>
                <a:ext cx="3294670" cy="1011111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507" y="3108634"/>
                <a:ext cx="3294670" cy="101111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/>
          <p:cNvSpPr txBox="1"/>
          <p:nvPr/>
        </p:nvSpPr>
        <p:spPr>
          <a:xfrm>
            <a:off x="7166938" y="6183668"/>
            <a:ext cx="122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/>
              <a:t>Bandwidth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456934" y="5554917"/>
            <a:ext cx="131238" cy="699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60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92" grpId="0" animBg="1"/>
      <p:bldP spid="93" grpId="0" animBg="1"/>
      <p:bldP spid="94" grpId="0"/>
      <p:bldP spid="95" grpId="0"/>
      <p:bldP spid="100" grpId="0"/>
      <p:bldP spid="101" grpId="0" animBg="1"/>
      <p:bldP spid="10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74"/>
            <a:ext cx="8229600" cy="789887"/>
          </a:xfrm>
        </p:spPr>
        <p:txBody>
          <a:bodyPr/>
          <a:lstStyle/>
          <a:p>
            <a:r>
              <a:rPr lang="en-US" dirty="0" smtClean="0"/>
              <a:t>Effect of sampling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54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59660" y="998056"/>
            <a:ext cx="3587945" cy="1815195"/>
            <a:chOff x="292768" y="1419324"/>
            <a:chExt cx="3587945" cy="1815195"/>
          </a:xfrm>
        </p:grpSpPr>
        <p:grpSp>
          <p:nvGrpSpPr>
            <p:cNvPr id="21" name="Group 20"/>
            <p:cNvGrpSpPr/>
            <p:nvPr/>
          </p:nvGrpSpPr>
          <p:grpSpPr>
            <a:xfrm>
              <a:off x="292768" y="1610436"/>
              <a:ext cx="3560649" cy="1624083"/>
              <a:chOff x="4694830" y="1610436"/>
              <a:chExt cx="3560649" cy="1624083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694830" y="1610436"/>
                <a:ext cx="3357349" cy="1624083"/>
                <a:chOff x="4694830" y="1610436"/>
                <a:chExt cx="3357349" cy="1624083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4694830" y="2511188"/>
                  <a:ext cx="3357349" cy="0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H="1" flipV="1">
                  <a:off x="5145206" y="1610436"/>
                  <a:ext cx="0" cy="1624083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Freeform 19"/>
              <p:cNvSpPr/>
              <p:nvPr/>
            </p:nvSpPr>
            <p:spPr>
              <a:xfrm>
                <a:off x="5141343" y="1838465"/>
                <a:ext cx="3114136" cy="1055197"/>
              </a:xfrm>
              <a:custGeom>
                <a:avLst/>
                <a:gdLst>
                  <a:gd name="connsiteX0" fmla="*/ 0 w 3114136"/>
                  <a:gd name="connsiteY0" fmla="*/ 663195 h 1055197"/>
                  <a:gd name="connsiteX1" fmla="*/ 552091 w 3114136"/>
                  <a:gd name="connsiteY1" fmla="*/ 7588 h 1055197"/>
                  <a:gd name="connsiteX2" fmla="*/ 1647646 w 3114136"/>
                  <a:gd name="connsiteY2" fmla="*/ 1051384 h 1055197"/>
                  <a:gd name="connsiteX3" fmla="*/ 2544793 w 3114136"/>
                  <a:gd name="connsiteY3" fmla="*/ 369897 h 1055197"/>
                  <a:gd name="connsiteX4" fmla="*/ 3114136 w 3114136"/>
                  <a:gd name="connsiteY4" fmla="*/ 654569 h 105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136" h="1055197">
                    <a:moveTo>
                      <a:pt x="0" y="663195"/>
                    </a:moveTo>
                    <a:cubicBezTo>
                      <a:pt x="138741" y="303042"/>
                      <a:pt x="277483" y="-57110"/>
                      <a:pt x="552091" y="7588"/>
                    </a:cubicBezTo>
                    <a:cubicBezTo>
                      <a:pt x="826699" y="72286"/>
                      <a:pt x="1315529" y="990999"/>
                      <a:pt x="1647646" y="1051384"/>
                    </a:cubicBezTo>
                    <a:cubicBezTo>
                      <a:pt x="1979763" y="1111769"/>
                      <a:pt x="2300378" y="436033"/>
                      <a:pt x="2544793" y="369897"/>
                    </a:cubicBezTo>
                    <a:cubicBezTo>
                      <a:pt x="2789208" y="303761"/>
                      <a:pt x="2951672" y="479165"/>
                      <a:pt x="3114136" y="65456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25010" y="1419324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010" y="1419324"/>
                  <a:ext cx="689871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619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190842" y="2585810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842" y="2585810"/>
                  <a:ext cx="68987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5539122" y="1009504"/>
            <a:ext cx="3399170" cy="1808749"/>
            <a:chOff x="5293458" y="1514480"/>
            <a:chExt cx="3399170" cy="1808749"/>
          </a:xfrm>
        </p:grpSpPr>
        <p:grpSp>
          <p:nvGrpSpPr>
            <p:cNvPr id="23" name="Group 22"/>
            <p:cNvGrpSpPr/>
            <p:nvPr/>
          </p:nvGrpSpPr>
          <p:grpSpPr>
            <a:xfrm>
              <a:off x="5293458" y="1699146"/>
              <a:ext cx="3357349" cy="1624083"/>
              <a:chOff x="4790366" y="1610436"/>
              <a:chExt cx="3357349" cy="1624083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4790366" y="2511188"/>
                <a:ext cx="3357349" cy="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6378634" y="1610436"/>
                <a:ext cx="0" cy="1624083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eform 28"/>
            <p:cNvSpPr/>
            <p:nvPr/>
          </p:nvSpPr>
          <p:spPr>
            <a:xfrm>
              <a:off x="5465134" y="1923683"/>
              <a:ext cx="1414131" cy="670661"/>
            </a:xfrm>
            <a:custGeom>
              <a:avLst/>
              <a:gdLst>
                <a:gd name="connsiteX0" fmla="*/ 0 w 1414131"/>
                <a:gd name="connsiteY0" fmla="*/ 670661 h 670661"/>
                <a:gd name="connsiteX1" fmla="*/ 499731 w 1414131"/>
                <a:gd name="connsiteY1" fmla="*/ 107136 h 670661"/>
                <a:gd name="connsiteX2" fmla="*/ 1414131 w 1414131"/>
                <a:gd name="connsiteY2" fmla="*/ 810 h 67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4131" h="670661">
                  <a:moveTo>
                    <a:pt x="0" y="670661"/>
                  </a:moveTo>
                  <a:cubicBezTo>
                    <a:pt x="132021" y="444719"/>
                    <a:pt x="264043" y="218778"/>
                    <a:pt x="499731" y="107136"/>
                  </a:cubicBezTo>
                  <a:cubicBezTo>
                    <a:pt x="735419" y="-4506"/>
                    <a:pt x="1074775" y="-1848"/>
                    <a:pt x="1414131" y="81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flipH="1">
              <a:off x="6882803" y="1927221"/>
              <a:ext cx="1431851" cy="670661"/>
            </a:xfrm>
            <a:custGeom>
              <a:avLst/>
              <a:gdLst>
                <a:gd name="connsiteX0" fmla="*/ 0 w 1414131"/>
                <a:gd name="connsiteY0" fmla="*/ 670661 h 670661"/>
                <a:gd name="connsiteX1" fmla="*/ 499731 w 1414131"/>
                <a:gd name="connsiteY1" fmla="*/ 107136 h 670661"/>
                <a:gd name="connsiteX2" fmla="*/ 1414131 w 1414131"/>
                <a:gd name="connsiteY2" fmla="*/ 810 h 67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4131" h="670661">
                  <a:moveTo>
                    <a:pt x="0" y="670661"/>
                  </a:moveTo>
                  <a:cubicBezTo>
                    <a:pt x="132021" y="444719"/>
                    <a:pt x="264043" y="218778"/>
                    <a:pt x="499731" y="107136"/>
                  </a:cubicBezTo>
                  <a:cubicBezTo>
                    <a:pt x="735419" y="-4506"/>
                    <a:pt x="1074775" y="-1848"/>
                    <a:pt x="1414131" y="81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366078" y="2233234"/>
                  <a:ext cx="3265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6078" y="2233234"/>
                  <a:ext cx="32655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8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972132" y="1514480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132" y="1514480"/>
                  <a:ext cx="68987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3008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Striped Right Arrow 40"/>
          <p:cNvSpPr/>
          <p:nvPr/>
        </p:nvSpPr>
        <p:spPr>
          <a:xfrm>
            <a:off x="4080682" y="1408597"/>
            <a:ext cx="1228298" cy="13910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661941" y="964354"/>
            <a:ext cx="450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Continuous-time Fourier Transform (CTFT)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61932" y="4439624"/>
            <a:ext cx="3587945" cy="1815195"/>
            <a:chOff x="292768" y="1419324"/>
            <a:chExt cx="3587945" cy="1815195"/>
          </a:xfrm>
        </p:grpSpPr>
        <p:grpSp>
          <p:nvGrpSpPr>
            <p:cNvPr id="44" name="Group 43"/>
            <p:cNvGrpSpPr/>
            <p:nvPr/>
          </p:nvGrpSpPr>
          <p:grpSpPr>
            <a:xfrm>
              <a:off x="292768" y="1610436"/>
              <a:ext cx="3560649" cy="1624083"/>
              <a:chOff x="4694830" y="1610436"/>
              <a:chExt cx="3560649" cy="1624083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694830" y="1610436"/>
                <a:ext cx="3357349" cy="1624083"/>
                <a:chOff x="4694830" y="1610436"/>
                <a:chExt cx="3357349" cy="1624083"/>
              </a:xfrm>
            </p:grpSpPr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4694830" y="2511188"/>
                  <a:ext cx="3357349" cy="0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 flipH="1" flipV="1">
                  <a:off x="5145206" y="1610436"/>
                  <a:ext cx="0" cy="1624083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Freeform 47"/>
              <p:cNvSpPr/>
              <p:nvPr/>
            </p:nvSpPr>
            <p:spPr>
              <a:xfrm>
                <a:off x="5141343" y="1838465"/>
                <a:ext cx="3114136" cy="1055197"/>
              </a:xfrm>
              <a:custGeom>
                <a:avLst/>
                <a:gdLst>
                  <a:gd name="connsiteX0" fmla="*/ 0 w 3114136"/>
                  <a:gd name="connsiteY0" fmla="*/ 663195 h 1055197"/>
                  <a:gd name="connsiteX1" fmla="*/ 552091 w 3114136"/>
                  <a:gd name="connsiteY1" fmla="*/ 7588 h 1055197"/>
                  <a:gd name="connsiteX2" fmla="*/ 1647646 w 3114136"/>
                  <a:gd name="connsiteY2" fmla="*/ 1051384 h 1055197"/>
                  <a:gd name="connsiteX3" fmla="*/ 2544793 w 3114136"/>
                  <a:gd name="connsiteY3" fmla="*/ 369897 h 1055197"/>
                  <a:gd name="connsiteX4" fmla="*/ 3114136 w 3114136"/>
                  <a:gd name="connsiteY4" fmla="*/ 654569 h 105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136" h="1055197">
                    <a:moveTo>
                      <a:pt x="0" y="663195"/>
                    </a:moveTo>
                    <a:cubicBezTo>
                      <a:pt x="138741" y="303042"/>
                      <a:pt x="277483" y="-57110"/>
                      <a:pt x="552091" y="7588"/>
                    </a:cubicBezTo>
                    <a:cubicBezTo>
                      <a:pt x="826699" y="72286"/>
                      <a:pt x="1315529" y="990999"/>
                      <a:pt x="1647646" y="1051384"/>
                    </a:cubicBezTo>
                    <a:cubicBezTo>
                      <a:pt x="1979763" y="1111769"/>
                      <a:pt x="2300378" y="436033"/>
                      <a:pt x="2544793" y="369897"/>
                    </a:cubicBezTo>
                    <a:cubicBezTo>
                      <a:pt x="2789208" y="303761"/>
                      <a:pt x="2951672" y="479165"/>
                      <a:pt x="3114136" y="65456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825010" y="1419324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010" y="1419324"/>
                  <a:ext cx="68987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190842" y="2585810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842" y="2585810"/>
                  <a:ext cx="68987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683303" y="4868438"/>
            <a:ext cx="2911447" cy="1037419"/>
            <a:chOff x="683303" y="4868438"/>
            <a:chExt cx="2911447" cy="1037419"/>
          </a:xfrm>
        </p:grpSpPr>
        <p:sp>
          <p:nvSpPr>
            <p:cNvPr id="51" name="Oval 50"/>
            <p:cNvSpPr/>
            <p:nvPr/>
          </p:nvSpPr>
          <p:spPr>
            <a:xfrm>
              <a:off x="683303" y="5330630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65367" y="5151446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72551" y="4972262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024951" y="4868438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185719" y="4873462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321367" y="4963894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446967" y="5099542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557495" y="5235190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668023" y="5365814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788626" y="5531488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909206" y="5652201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061606" y="5804601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214006" y="5896713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366406" y="5893369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518806" y="5819689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671206" y="5685721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823606" y="5516585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976006" y="5347449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128406" y="5233577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280806" y="5210137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433206" y="5257033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585606" y="5369241"/>
              <a:ext cx="9144" cy="91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triped Right Arrow 91"/>
          <p:cNvSpPr/>
          <p:nvPr/>
        </p:nvSpPr>
        <p:spPr>
          <a:xfrm rot="5400000">
            <a:off x="1489834" y="3007685"/>
            <a:ext cx="1228298" cy="13910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triped Right Arrow 92"/>
          <p:cNvSpPr/>
          <p:nvPr/>
        </p:nvSpPr>
        <p:spPr>
          <a:xfrm>
            <a:off x="4082954" y="4836517"/>
            <a:ext cx="1228298" cy="13910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726198" y="3123010"/>
            <a:ext cx="90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732453" y="4337682"/>
            <a:ext cx="386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Discrete-time Fourier Transform (DTFT)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546670" y="2095084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444070" y="4500126"/>
            <a:ext cx="403387" cy="995676"/>
            <a:chOff x="1444070" y="4500126"/>
            <a:chExt cx="403387" cy="99567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557495" y="4882606"/>
              <a:ext cx="0" cy="613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667363" y="4875511"/>
              <a:ext cx="0" cy="613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1444070" y="4500126"/>
                  <a:ext cx="4033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4070" y="4500126"/>
                  <a:ext cx="40338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8011248" y="2131674"/>
                <a:ext cx="12258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 smtClean="0"/>
                  <a:t>Bandwidth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248" y="2131674"/>
                <a:ext cx="1225865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3483" t="-4717" r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039739" y="3067690"/>
                <a:ext cx="2446778" cy="1011111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739" y="3067690"/>
                <a:ext cx="2446778" cy="101111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062509" y="4423776"/>
            <a:ext cx="4245183" cy="1808749"/>
            <a:chOff x="5062509" y="4423776"/>
            <a:chExt cx="4245183" cy="1808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7220068" y="4423776"/>
                  <a:ext cx="689871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0068" y="4423776"/>
                  <a:ext cx="689871" cy="39299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30702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Group 73"/>
            <p:cNvGrpSpPr/>
            <p:nvPr/>
          </p:nvGrpSpPr>
          <p:grpSpPr>
            <a:xfrm>
              <a:off x="5541394" y="4608442"/>
              <a:ext cx="3357349" cy="1624083"/>
              <a:chOff x="4790366" y="1610436"/>
              <a:chExt cx="3357349" cy="1624083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>
                <a:off x="4790366" y="2511188"/>
                <a:ext cx="3357349" cy="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 flipV="1">
                <a:off x="6378634" y="1610436"/>
                <a:ext cx="0" cy="1624083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8709549" y="5360898"/>
                  <a:ext cx="5939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9549" y="5360898"/>
                  <a:ext cx="59396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6261261" y="4825141"/>
              <a:ext cx="1747599" cy="680771"/>
              <a:chOff x="5456030" y="4825141"/>
              <a:chExt cx="906094" cy="680771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5456030" y="4835251"/>
                <a:ext cx="449667" cy="670661"/>
              </a:xfrm>
              <a:custGeom>
                <a:avLst/>
                <a:gdLst>
                  <a:gd name="connsiteX0" fmla="*/ 0 w 1414131"/>
                  <a:gd name="connsiteY0" fmla="*/ 670661 h 670661"/>
                  <a:gd name="connsiteX1" fmla="*/ 499731 w 1414131"/>
                  <a:gd name="connsiteY1" fmla="*/ 107136 h 670661"/>
                  <a:gd name="connsiteX2" fmla="*/ 1414131 w 1414131"/>
                  <a:gd name="connsiteY2" fmla="*/ 810 h 67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14131" h="670661">
                    <a:moveTo>
                      <a:pt x="0" y="670661"/>
                    </a:moveTo>
                    <a:cubicBezTo>
                      <a:pt x="132021" y="444719"/>
                      <a:pt x="264043" y="218778"/>
                      <a:pt x="499731" y="107136"/>
                    </a:cubicBezTo>
                    <a:cubicBezTo>
                      <a:pt x="735419" y="-4506"/>
                      <a:pt x="1074775" y="-1848"/>
                      <a:pt x="1414131" y="81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 flipH="1">
                <a:off x="5906822" y="4825141"/>
                <a:ext cx="455302" cy="670661"/>
              </a:xfrm>
              <a:custGeom>
                <a:avLst/>
                <a:gdLst>
                  <a:gd name="connsiteX0" fmla="*/ 0 w 1414131"/>
                  <a:gd name="connsiteY0" fmla="*/ 670661 h 670661"/>
                  <a:gd name="connsiteX1" fmla="*/ 499731 w 1414131"/>
                  <a:gd name="connsiteY1" fmla="*/ 107136 h 670661"/>
                  <a:gd name="connsiteX2" fmla="*/ 1414131 w 1414131"/>
                  <a:gd name="connsiteY2" fmla="*/ 810 h 67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14131" h="670661">
                    <a:moveTo>
                      <a:pt x="0" y="670661"/>
                    </a:moveTo>
                    <a:cubicBezTo>
                      <a:pt x="132021" y="444719"/>
                      <a:pt x="264043" y="218778"/>
                      <a:pt x="499731" y="107136"/>
                    </a:cubicBezTo>
                    <a:cubicBezTo>
                      <a:pt x="735419" y="-4506"/>
                      <a:pt x="1074775" y="-1848"/>
                      <a:pt x="1414131" y="81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6143506" y="5500432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3506" y="5500432"/>
                  <a:ext cx="689871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7456934" y="5514456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6934" y="5514456"/>
                  <a:ext cx="689871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5505270" y="5502704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5270" y="5502704"/>
                  <a:ext cx="689871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8073366" y="5528766"/>
                  <a:ext cx="689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3366" y="5528766"/>
                  <a:ext cx="689871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/>
            <p:cNvCxnSpPr/>
            <p:nvPr/>
          </p:nvCxnSpPr>
          <p:spPr>
            <a:xfrm>
              <a:off x="8426110" y="5509195"/>
              <a:ext cx="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786926" y="5511467"/>
              <a:ext cx="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527460" y="5509195"/>
              <a:ext cx="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930560" y="5509195"/>
              <a:ext cx="0" cy="9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5062509" y="4813765"/>
              <a:ext cx="1747599" cy="680771"/>
              <a:chOff x="5456030" y="4825141"/>
              <a:chExt cx="906094" cy="680771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5456030" y="4835251"/>
                <a:ext cx="449667" cy="670661"/>
              </a:xfrm>
              <a:custGeom>
                <a:avLst/>
                <a:gdLst>
                  <a:gd name="connsiteX0" fmla="*/ 0 w 1414131"/>
                  <a:gd name="connsiteY0" fmla="*/ 670661 h 670661"/>
                  <a:gd name="connsiteX1" fmla="*/ 499731 w 1414131"/>
                  <a:gd name="connsiteY1" fmla="*/ 107136 h 670661"/>
                  <a:gd name="connsiteX2" fmla="*/ 1414131 w 1414131"/>
                  <a:gd name="connsiteY2" fmla="*/ 810 h 67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14131" h="670661">
                    <a:moveTo>
                      <a:pt x="0" y="670661"/>
                    </a:moveTo>
                    <a:cubicBezTo>
                      <a:pt x="132021" y="444719"/>
                      <a:pt x="264043" y="218778"/>
                      <a:pt x="499731" y="107136"/>
                    </a:cubicBezTo>
                    <a:cubicBezTo>
                      <a:pt x="735419" y="-4506"/>
                      <a:pt x="1074775" y="-1848"/>
                      <a:pt x="1414131" y="81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H="1">
                <a:off x="5906822" y="4825141"/>
                <a:ext cx="455302" cy="670661"/>
              </a:xfrm>
              <a:custGeom>
                <a:avLst/>
                <a:gdLst>
                  <a:gd name="connsiteX0" fmla="*/ 0 w 1414131"/>
                  <a:gd name="connsiteY0" fmla="*/ 670661 h 670661"/>
                  <a:gd name="connsiteX1" fmla="*/ 499731 w 1414131"/>
                  <a:gd name="connsiteY1" fmla="*/ 107136 h 670661"/>
                  <a:gd name="connsiteX2" fmla="*/ 1414131 w 1414131"/>
                  <a:gd name="connsiteY2" fmla="*/ 810 h 67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14131" h="670661">
                    <a:moveTo>
                      <a:pt x="0" y="670661"/>
                    </a:moveTo>
                    <a:cubicBezTo>
                      <a:pt x="132021" y="444719"/>
                      <a:pt x="264043" y="218778"/>
                      <a:pt x="499731" y="107136"/>
                    </a:cubicBezTo>
                    <a:cubicBezTo>
                      <a:pt x="735419" y="-4506"/>
                      <a:pt x="1074775" y="-1848"/>
                      <a:pt x="1414131" y="81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7560093" y="4841061"/>
              <a:ext cx="1747599" cy="680771"/>
              <a:chOff x="5456030" y="4825141"/>
              <a:chExt cx="906094" cy="680771"/>
            </a:xfrm>
          </p:grpSpPr>
          <p:sp>
            <p:nvSpPr>
              <p:cNvPr id="106" name="Freeform 105"/>
              <p:cNvSpPr/>
              <p:nvPr/>
            </p:nvSpPr>
            <p:spPr>
              <a:xfrm>
                <a:off x="5456030" y="4835251"/>
                <a:ext cx="449667" cy="670661"/>
              </a:xfrm>
              <a:custGeom>
                <a:avLst/>
                <a:gdLst>
                  <a:gd name="connsiteX0" fmla="*/ 0 w 1414131"/>
                  <a:gd name="connsiteY0" fmla="*/ 670661 h 670661"/>
                  <a:gd name="connsiteX1" fmla="*/ 499731 w 1414131"/>
                  <a:gd name="connsiteY1" fmla="*/ 107136 h 670661"/>
                  <a:gd name="connsiteX2" fmla="*/ 1414131 w 1414131"/>
                  <a:gd name="connsiteY2" fmla="*/ 810 h 67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14131" h="670661">
                    <a:moveTo>
                      <a:pt x="0" y="670661"/>
                    </a:moveTo>
                    <a:cubicBezTo>
                      <a:pt x="132021" y="444719"/>
                      <a:pt x="264043" y="218778"/>
                      <a:pt x="499731" y="107136"/>
                    </a:cubicBezTo>
                    <a:cubicBezTo>
                      <a:pt x="735419" y="-4506"/>
                      <a:pt x="1074775" y="-1848"/>
                      <a:pt x="1414131" y="81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 flipH="1">
                <a:off x="5906822" y="4825141"/>
                <a:ext cx="455302" cy="670661"/>
              </a:xfrm>
              <a:custGeom>
                <a:avLst/>
                <a:gdLst>
                  <a:gd name="connsiteX0" fmla="*/ 0 w 1414131"/>
                  <a:gd name="connsiteY0" fmla="*/ 670661 h 670661"/>
                  <a:gd name="connsiteX1" fmla="*/ 499731 w 1414131"/>
                  <a:gd name="connsiteY1" fmla="*/ 107136 h 670661"/>
                  <a:gd name="connsiteX2" fmla="*/ 1414131 w 1414131"/>
                  <a:gd name="connsiteY2" fmla="*/ 810 h 67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14131" h="670661">
                    <a:moveTo>
                      <a:pt x="0" y="670661"/>
                    </a:moveTo>
                    <a:cubicBezTo>
                      <a:pt x="132021" y="444719"/>
                      <a:pt x="264043" y="218778"/>
                      <a:pt x="499731" y="107136"/>
                    </a:cubicBezTo>
                    <a:cubicBezTo>
                      <a:pt x="735419" y="-4506"/>
                      <a:pt x="1074775" y="-1848"/>
                      <a:pt x="1414131" y="81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 rot="2324386">
            <a:off x="6654112" y="3131803"/>
            <a:ext cx="2432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Aliasing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31459" y="6070153"/>
            <a:ext cx="122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/>
              <a:t>Bandwidth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803256" y="5627932"/>
            <a:ext cx="174923" cy="469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89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92" grpId="0" animBg="1"/>
      <p:bldP spid="93" grpId="0" animBg="1"/>
      <p:bldP spid="94" grpId="0"/>
      <p:bldP spid="95" grpId="0"/>
      <p:bldP spid="100" grpId="0"/>
      <p:bldP spid="101" grpId="0" animBg="1"/>
      <p:bldP spid="108" grpId="0"/>
      <p:bldP spid="10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simulate aliasing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162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Suppose having an analog signal of the form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−1000 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Its Fourier transform is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𝑑𝑡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0.002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1624"/>
              </a:xfrm>
              <a:blipFill rotWithShape="1">
                <a:blip r:embed="rId2"/>
                <a:stretch>
                  <a:fillRect l="-1852" t="-2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9756"/>
          </a:xfrm>
        </p:spPr>
        <p:txBody>
          <a:bodyPr/>
          <a:lstStyle/>
          <a:p>
            <a:r>
              <a:rPr lang="en-US" dirty="0" smtClean="0"/>
              <a:t>Aliasing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56" y="1304366"/>
            <a:ext cx="5915149" cy="443636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405718" y="1102660"/>
                <a:ext cx="3738282" cy="5419164"/>
              </a:xfrm>
            </p:spPr>
            <p:txBody>
              <a:bodyPr/>
              <a:lstStyle/>
              <a:p>
                <a:r>
                  <a:rPr lang="en-US" dirty="0" smtClean="0"/>
                  <a:t>Plot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vs. time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&gt;5</m:t>
                    </m:r>
                    <m:r>
                      <a:rPr lang="en-US" b="0" i="1" smtClean="0">
                        <a:latin typeface="Cambria Math"/>
                      </a:rPr>
                      <m:t>𝑚𝑠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&lt;−5</m:t>
                    </m:r>
                    <m:r>
                      <a:rPr lang="en-US" b="0" i="1" smtClean="0">
                        <a:latin typeface="Cambria Math"/>
                      </a:rPr>
                      <m:t>𝑚𝑠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 significant energy left</a:t>
                </a:r>
              </a:p>
              <a:p>
                <a:pPr lvl="1"/>
                <a:r>
                  <a:rPr lang="en-US" dirty="0" smtClean="0"/>
                  <a:t>Let’s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405718" y="1102660"/>
                <a:ext cx="3738282" cy="5419164"/>
              </a:xfrm>
              <a:blipFill rotWithShape="1">
                <a:blip r:embed="rId3"/>
                <a:stretch>
                  <a:fillRect l="-2936" t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7576" y="6388167"/>
            <a:ext cx="287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liasing_example.m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793475" cy="879756"/>
          </a:xfrm>
        </p:spPr>
        <p:txBody>
          <a:bodyPr/>
          <a:lstStyle/>
          <a:p>
            <a:r>
              <a:rPr lang="en-US" dirty="0" smtClean="0"/>
              <a:t>Aliasing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788" y="1304366"/>
            <a:ext cx="5915149" cy="443636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090615" y="805218"/>
                <a:ext cx="4053386" cy="571660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Plot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vs. frequency</a:t>
                </a:r>
              </a:p>
              <a:p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f</m:t>
                    </m:r>
                    <m:r>
                      <a:rPr lang="en-US" sz="2400" b="0" i="1" smtClean="0">
                        <a:latin typeface="Cambria Math"/>
                      </a:rPr>
                      <m:t>&gt;2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kHz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 smtClean="0"/>
                  <a:t>No significant energy left</a:t>
                </a:r>
              </a:p>
              <a:p>
                <a:pPr lvl="1"/>
                <a:r>
                  <a:rPr lang="en-US" sz="2000" b="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Reasonable to set the signal’s bandwidth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=2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kHz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To avoid aliasing the sampling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 smtClean="0"/>
                  <a:t> must satisfy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=4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kHz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90615" y="805218"/>
                <a:ext cx="4053386" cy="5716606"/>
              </a:xfrm>
              <a:blipFill rotWithShape="1">
                <a:blip r:embed="rId3"/>
                <a:stretch>
                  <a:fillRect l="-1955" t="-853" r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7576" y="6388167"/>
            <a:ext cx="287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liasing_example.m</a:t>
            </a:r>
            <a:endParaRPr lang="en-US" dirty="0"/>
          </a:p>
        </p:txBody>
      </p:sp>
      <p:sp>
        <p:nvSpPr>
          <p:cNvPr id="3" name="Curved Left Arrow 2"/>
          <p:cNvSpPr/>
          <p:nvPr/>
        </p:nvSpPr>
        <p:spPr>
          <a:xfrm>
            <a:off x="8563971" y="4858603"/>
            <a:ext cx="559558" cy="12692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9756"/>
          </a:xfrm>
        </p:spPr>
        <p:txBody>
          <a:bodyPr/>
          <a:lstStyle/>
          <a:p>
            <a:r>
              <a:rPr lang="en-US" dirty="0" smtClean="0"/>
              <a:t>Aliasing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92" y="1304366"/>
            <a:ext cx="5915148" cy="443636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076967" y="1102660"/>
                <a:ext cx="4067033" cy="541916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Plot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 vs. time along with a sampled sequence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en-US" dirty="0" smtClean="0"/>
                  <a:t> kHz) </a:t>
                </a:r>
              </a:p>
              <a:p>
                <a:r>
                  <a:rPr lang="en-US" dirty="0" smtClean="0"/>
                  <a:t>According to the sampling principle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=5 </m:t>
                      </m:r>
                      <m:r>
                        <a:rPr lang="en-US" b="0" i="1" smtClean="0">
                          <a:latin typeface="Cambria Math"/>
                        </a:rPr>
                        <m:t>𝑘𝐻𝑧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&gt;2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=4 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  <a:ea typeface="Cambria Math"/>
                        </a:rPr>
                        <m:t>kHz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Should not have aliasing…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76967" y="1102660"/>
                <a:ext cx="4067033" cy="5419164"/>
              </a:xfrm>
              <a:blipFill rotWithShape="1">
                <a:blip r:embed="rId3"/>
                <a:stretch>
                  <a:fillRect l="-3148" t="-1012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7576" y="6388167"/>
            <a:ext cx="287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liasing_example.m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22" y="2"/>
            <a:ext cx="9146481" cy="685986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985246" y="1255594"/>
                <a:ext cx="4862218" cy="425629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Plot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vs. </a:t>
                </a:r>
                <a:r>
                  <a:rPr lang="en-US" dirty="0" smtClean="0"/>
                  <a:t>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Plot of DFT</a:t>
                </a:r>
                <a:endParaRPr lang="en-US" dirty="0"/>
              </a:p>
              <a:p>
                <a:r>
                  <a:rPr lang="en-US" dirty="0" smtClean="0"/>
                  <a:t>No aliasing is visible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985246" y="1255594"/>
                <a:ext cx="4862218" cy="4256296"/>
              </a:xfrm>
              <a:blipFill rotWithShape="1">
                <a:blip r:embed="rId3"/>
                <a:stretch>
                  <a:fillRect l="-2258" t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7576" y="6388167"/>
            <a:ext cx="287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liasing_example.m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Lucida Calligraphy" pitchFamily="66" charset="0"/>
              </a:rPr>
              <a:t>Z</a:t>
            </a:r>
            <a:r>
              <a:rPr lang="en-US" dirty="0" smtClean="0"/>
              <a:t>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482"/>
            <a:ext cx="8229600" cy="4788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transformation is useful 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Solving constant coefficient difference equations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Evaluating the response of an LTI system to a given input,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Designing linear filters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9756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liasing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56" y="1304366"/>
            <a:ext cx="5915148" cy="443636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44353" y="1102660"/>
                <a:ext cx="3899647" cy="541916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Plot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 vs. time along with a sampled sequence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kHz) </a:t>
                </a:r>
              </a:p>
              <a:p>
                <a:r>
                  <a:rPr lang="en-US" dirty="0" smtClean="0"/>
                  <a:t>According to the sampling principle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𝑘𝐻𝑧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≯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2 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=4 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  <a:ea typeface="Cambria Math"/>
                        </a:rPr>
                        <m:t>kHz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  <a:ea typeface="Cambria Math"/>
                </a:endParaRPr>
              </a:p>
              <a:p>
                <a:r>
                  <a:rPr lang="en-US" dirty="0" smtClean="0"/>
                  <a:t>Should have aliasing…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44353" y="1102660"/>
                <a:ext cx="3899647" cy="5419164"/>
              </a:xfrm>
              <a:blipFill rotWithShape="1">
                <a:blip r:embed="rId3"/>
                <a:stretch>
                  <a:fillRect l="-2656" t="-1012" r="-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7576" y="6388167"/>
            <a:ext cx="287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liasing_example.m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" y="0"/>
            <a:ext cx="9155579" cy="686668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657601" y="2156346"/>
                <a:ext cx="5117910" cy="176056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Plot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vs. </a:t>
                </a:r>
                <a:r>
                  <a:rPr lang="en-US" dirty="0" smtClean="0"/>
                  <a:t>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along with the computed DFT</a:t>
                </a:r>
                <a:endParaRPr lang="en-US" dirty="0"/>
              </a:p>
              <a:p>
                <a:r>
                  <a:rPr lang="en-US" dirty="0"/>
                  <a:t>A</a:t>
                </a:r>
                <a:r>
                  <a:rPr lang="en-US" dirty="0" smtClean="0"/>
                  <a:t>liasing is visible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57601" y="2156346"/>
                <a:ext cx="5117910" cy="1760561"/>
              </a:xfrm>
              <a:blipFill rotWithShape="1">
                <a:blip r:embed="rId3"/>
                <a:stretch>
                  <a:fillRect l="-2024" t="-3114" r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7576" y="6388167"/>
            <a:ext cx="287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liasing_example.m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0"/>
            <a:ext cx="8229600" cy="7488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50628"/>
                <a:ext cx="8229600" cy="567746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The Discrete-time Fourier Transform (DTFT)</a:t>
                </a:r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/>
                  <a:t>very different but very useful representation of a sequence or </a:t>
                </a:r>
                <a:r>
                  <a:rPr lang="en-US" dirty="0" smtClean="0"/>
                  <a:t>system</a:t>
                </a:r>
              </a:p>
              <a:p>
                <a:pPr lvl="1"/>
                <a:r>
                  <a:rPr lang="en-US" dirty="0" smtClean="0"/>
                  <a:t>Mapping into frequency space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/>
                  <a:t> in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itchFamily="66" charset="0"/>
                      </a:rPr>
                      <m:t>Z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transform</a:t>
                </a:r>
              </a:p>
              <a:p>
                <a:r>
                  <a:rPr lang="en-US" dirty="0"/>
                  <a:t>The Discrete Fourier Transform (DFT)</a:t>
                </a:r>
              </a:p>
              <a:p>
                <a:pPr lvl="1"/>
                <a:r>
                  <a:rPr lang="en-US" dirty="0"/>
                  <a:t>Obtained by sampling the </a:t>
                </a:r>
                <a:r>
                  <a:rPr lang="en-US" dirty="0" smtClean="0"/>
                  <a:t>DTFT </a:t>
                </a:r>
                <a:r>
                  <a:rPr lang="en-US" dirty="0"/>
                  <a:t>in the frequency </a:t>
                </a:r>
                <a:r>
                  <a:rPr lang="en-US" dirty="0" smtClean="0"/>
                  <a:t>domain</a:t>
                </a:r>
              </a:p>
              <a:p>
                <a:pPr lvl="1"/>
                <a:r>
                  <a:rPr lang="en-US" dirty="0" smtClean="0"/>
                  <a:t>FFT: Fast Fourier Transform</a:t>
                </a:r>
              </a:p>
              <a:p>
                <a:pPr lvl="2"/>
                <a:r>
                  <a:rPr lang="en-US" dirty="0"/>
                  <a:t>Algorithm for the efficient computation of </a:t>
                </a:r>
                <a:r>
                  <a:rPr lang="en-US" dirty="0" smtClean="0"/>
                  <a:t>DFTs</a:t>
                </a:r>
              </a:p>
              <a:p>
                <a:r>
                  <a:rPr lang="en-US" dirty="0" smtClean="0"/>
                  <a:t>Power Spectral Density</a:t>
                </a:r>
              </a:p>
              <a:p>
                <a:pPr lvl="1"/>
                <a:r>
                  <a:rPr lang="en-US" dirty="0"/>
                  <a:t>power of a signal over a particular frequency band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Sampling principle</a:t>
                </a:r>
              </a:p>
              <a:p>
                <a:pPr lvl="1"/>
                <a:r>
                  <a:rPr lang="en-US" dirty="0" smtClean="0"/>
                  <a:t>The signal’s bandwidth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must be less </a:t>
                </a:r>
                <a:r>
                  <a:rPr lang="en-US" dirty="0"/>
                  <a:t>than the </a:t>
                </a:r>
                <a:r>
                  <a:rPr lang="en-US" dirty="0" err="1"/>
                  <a:t>Nyquist</a:t>
                </a:r>
                <a:r>
                  <a:rPr lang="en-US" dirty="0"/>
                  <a:t>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in order to avoid aliasing</a:t>
                </a:r>
              </a:p>
              <a:p>
                <a:r>
                  <a:rPr lang="en-US" dirty="0" smtClean="0"/>
                  <a:t>Modeling Aliasing</a:t>
                </a:r>
                <a:endParaRPr lang="en-US" dirty="0"/>
              </a:p>
              <a:p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50628"/>
                <a:ext cx="8229600" cy="5677468"/>
              </a:xfrm>
              <a:blipFill rotWithShape="1">
                <a:blip r:embed="rId2"/>
                <a:stretch>
                  <a:fillRect l="-1185" t="-2148" b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088" y="13638"/>
            <a:ext cx="3377821" cy="830784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4714" y="941696"/>
                <a:ext cx="8775510" cy="5552957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for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=0,1,2…</m:t>
                    </m:r>
                  </m:oMath>
                </a14:m>
                <a:r>
                  <a:rPr lang="en-US" dirty="0" smtClean="0"/>
                  <a:t> 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Find its </a:t>
                </a:r>
                <a:r>
                  <a:rPr lang="en-US" dirty="0" smtClean="0">
                    <a:latin typeface="Lucida Calligraphy" pitchFamily="66" charset="0"/>
                  </a:rPr>
                  <a:t>Z</a:t>
                </a:r>
                <a:r>
                  <a:rPr lang="en-US" dirty="0" smtClean="0"/>
                  <a:t> transform and its ROC.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latin typeface="Cambria Math"/>
                        </a:rPr>
                        <m:t>=1+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+…=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1" smtClean="0">
                          <a:latin typeface="Cambria Math"/>
                        </a:rPr>
                        <m:t>    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if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&lt;1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4" y="941696"/>
                <a:ext cx="8775510" cy="5552957"/>
              </a:xfrm>
              <a:blipFill rotWithShape="1">
                <a:blip r:embed="rId2"/>
                <a:stretch>
                  <a:fillRect l="-1320" t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3934779" y="2920622"/>
            <a:ext cx="5147814" cy="3780430"/>
            <a:chOff x="4910929" y="3637483"/>
            <a:chExt cx="4171664" cy="3063569"/>
          </a:xfrm>
        </p:grpSpPr>
        <p:sp>
          <p:nvSpPr>
            <p:cNvPr id="16" name="Rectangle 15"/>
            <p:cNvSpPr/>
            <p:nvPr/>
          </p:nvSpPr>
          <p:spPr>
            <a:xfrm>
              <a:off x="4910929" y="3637484"/>
              <a:ext cx="4069297" cy="3063568"/>
            </a:xfrm>
            <a:prstGeom prst="rect">
              <a:avLst/>
            </a:prstGeom>
            <a:solidFill>
              <a:schemeClr val="bg1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989106" y="505016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10930" y="5500543"/>
              <a:ext cx="298886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425838" y="4040233"/>
              <a:ext cx="0" cy="25248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endCxn id="13" idx="3"/>
            </p:cNvCxnSpPr>
            <p:nvPr/>
          </p:nvCxnSpPr>
          <p:spPr>
            <a:xfrm flipH="1">
              <a:off x="6123017" y="5500543"/>
              <a:ext cx="302821" cy="3301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169282" y="5691345"/>
                  <a:ext cx="1458940" cy="582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9282" y="5691345"/>
                  <a:ext cx="1458940" cy="58262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816239" y="3637483"/>
                  <a:ext cx="121919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Lucida Calligraphy" pitchFamily="66" charset="0"/>
                          </a:rPr>
                          <m:t>Im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239" y="3637483"/>
                  <a:ext cx="1219197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863396" y="5251893"/>
                  <a:ext cx="121919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Lucida Calligraphy" pitchFamily="66" charset="0"/>
                          </a:rPr>
                          <m:t>Re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396" y="5251893"/>
                  <a:ext cx="1219197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Down Arrow 16"/>
          <p:cNvSpPr/>
          <p:nvPr/>
        </p:nvSpPr>
        <p:spPr>
          <a:xfrm>
            <a:off x="1296531" y="4351775"/>
            <a:ext cx="600501" cy="1008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spect="1"/>
          </p:cNvSpPr>
          <p:nvPr>
            <p:ph type="sldNum" sz="quarter" idx="12"/>
          </p:nvPr>
        </p:nvSpPr>
        <p:spPr>
          <a:xfrm>
            <a:off x="6770742" y="6393578"/>
            <a:ext cx="1916057" cy="327897"/>
          </a:xfrm>
        </p:spPr>
        <p:txBody>
          <a:bodyPr/>
          <a:lstStyle/>
          <a:p>
            <a:fld id="{B887C7D0-28E8-4A62-8977-27BE979CBDD1}" type="slidenum">
              <a:rPr lang="en-US" smtClean="0"/>
              <a:t>7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70246" y="3578059"/>
            <a:ext cx="98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30915" y="259302"/>
                <a:ext cx="3990253" cy="146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Geometric series: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∝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∝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915" y="259302"/>
                <a:ext cx="3990253" cy="1468992"/>
              </a:xfrm>
              <a:prstGeom prst="rect">
                <a:avLst/>
              </a:prstGeom>
              <a:blipFill rotWithShape="1">
                <a:blip r:embed="rId6"/>
                <a:stretch>
                  <a:fillRect l="-2290" t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04710" y="5454412"/>
            <a:ext cx="2183642" cy="82289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60413" y="4420015"/>
            <a:ext cx="2193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 function: zero at the origin, pole at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9" grpId="0"/>
      <p:bldP spid="12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088" y="13638"/>
            <a:ext cx="3377821" cy="830784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4714" y="941696"/>
                <a:ext cx="8775510" cy="555295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for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=0,1,2…</m:t>
                    </m:r>
                  </m:oMath>
                </a14:m>
                <a:r>
                  <a:rPr lang="en-US" dirty="0" smtClean="0"/>
                  <a:t> Find its </a:t>
                </a:r>
                <a:r>
                  <a:rPr lang="en-US" dirty="0" smtClean="0">
                    <a:latin typeface="Lucida Calligraphy" pitchFamily="66" charset="0"/>
                  </a:rPr>
                  <a:t>Z</a:t>
                </a:r>
                <a:r>
                  <a:rPr lang="en-US" dirty="0" smtClean="0"/>
                  <a:t> transform and its ROC.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latin typeface="Cambria Math"/>
                        </a:rPr>
                        <m:t>=1+</m:t>
                      </m:r>
                      <m:r>
                        <a:rPr lang="en-US" sz="2800" b="0" i="1" smtClean="0">
                          <a:latin typeface="Cambria Math"/>
                        </a:rPr>
                        <m:t>2 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4 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+…=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1−2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1" smtClean="0">
                          <a:latin typeface="Cambria Math"/>
                        </a:rPr>
                        <m:t>    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if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&lt;1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4" y="941696"/>
                <a:ext cx="8775510" cy="5552957"/>
              </a:xfrm>
              <a:blipFill rotWithShape="1">
                <a:blip r:embed="rId2"/>
                <a:stretch>
                  <a:fillRect l="-1320" t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3934779" y="2920622"/>
            <a:ext cx="5147814" cy="3780430"/>
            <a:chOff x="4910929" y="3637483"/>
            <a:chExt cx="4171664" cy="3063569"/>
          </a:xfrm>
        </p:grpSpPr>
        <p:sp>
          <p:nvSpPr>
            <p:cNvPr id="16" name="Rectangle 15"/>
            <p:cNvSpPr/>
            <p:nvPr/>
          </p:nvSpPr>
          <p:spPr>
            <a:xfrm>
              <a:off x="4910929" y="3637484"/>
              <a:ext cx="4069297" cy="3063568"/>
            </a:xfrm>
            <a:prstGeom prst="rect">
              <a:avLst/>
            </a:prstGeom>
            <a:solidFill>
              <a:schemeClr val="bg1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989106" y="505016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10930" y="5500543"/>
              <a:ext cx="298886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425838" y="4040233"/>
              <a:ext cx="0" cy="25248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endCxn id="13" idx="3"/>
            </p:cNvCxnSpPr>
            <p:nvPr/>
          </p:nvCxnSpPr>
          <p:spPr>
            <a:xfrm flipH="1">
              <a:off x="6123017" y="5500543"/>
              <a:ext cx="302821" cy="3301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987365" y="5838452"/>
                  <a:ext cx="1458940" cy="4240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365" y="5838452"/>
                  <a:ext cx="1458940" cy="42400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816239" y="3637483"/>
                  <a:ext cx="121919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Lucida Calligraphy" pitchFamily="66" charset="0"/>
                          </a:rPr>
                          <m:t>Im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239" y="3637483"/>
                  <a:ext cx="1219197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863396" y="5251893"/>
                  <a:ext cx="121919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Lucida Calligraphy" pitchFamily="66" charset="0"/>
                          </a:rPr>
                          <m:t>Re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396" y="5251893"/>
                  <a:ext cx="1219197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Down Arrow 16"/>
          <p:cNvSpPr/>
          <p:nvPr/>
        </p:nvSpPr>
        <p:spPr>
          <a:xfrm>
            <a:off x="1296531" y="4351775"/>
            <a:ext cx="600501" cy="1008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spect="1"/>
          </p:cNvSpPr>
          <p:nvPr>
            <p:ph type="sldNum" sz="quarter" idx="12"/>
          </p:nvPr>
        </p:nvSpPr>
        <p:spPr>
          <a:xfrm>
            <a:off x="6770742" y="6393578"/>
            <a:ext cx="1916057" cy="327897"/>
          </a:xfrm>
        </p:spPr>
        <p:txBody>
          <a:bodyPr/>
          <a:lstStyle/>
          <a:p>
            <a:fld id="{B887C7D0-28E8-4A62-8977-27BE979CBDD1}" type="slidenum">
              <a:rPr lang="en-US" smtClean="0"/>
              <a:t>8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70246" y="3578059"/>
            <a:ext cx="98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ROC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04710" y="5626987"/>
            <a:ext cx="2183642" cy="82289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91775" y="4480487"/>
            <a:ext cx="2193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 function: zero at the origin, pole at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12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82"/>
            <a:ext cx="8229600" cy="830784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4714" y="941696"/>
                <a:ext cx="8775510" cy="55529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&lt;∞</m:t>
                    </m:r>
                  </m:oMath>
                </a14:m>
                <a:r>
                  <a:rPr lang="en-US" dirty="0" smtClean="0"/>
                  <a:t>. Find its </a:t>
                </a:r>
                <a:r>
                  <a:rPr lang="en-US" dirty="0" smtClean="0">
                    <a:latin typeface="Lucida Calligraphy" pitchFamily="66" charset="0"/>
                  </a:rPr>
                  <a:t>Z </a:t>
                </a:r>
                <a:r>
                  <a:rPr lang="en-US" dirty="0" smtClean="0"/>
                  <a:t>transform and its ROC.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if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4" y="941696"/>
                <a:ext cx="8775510" cy="5552957"/>
              </a:xfrm>
              <a:blipFill rotWithShape="1">
                <a:blip r:embed="rId2"/>
                <a:stretch>
                  <a:fillRect l="-1807" t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own Arrow 16"/>
          <p:cNvSpPr/>
          <p:nvPr/>
        </p:nvSpPr>
        <p:spPr>
          <a:xfrm>
            <a:off x="1228291" y="4297183"/>
            <a:ext cx="600501" cy="1008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910929" y="3637483"/>
            <a:ext cx="4171664" cy="3063569"/>
            <a:chOff x="4910929" y="3637483"/>
            <a:chExt cx="4171664" cy="3063569"/>
          </a:xfrm>
        </p:grpSpPr>
        <p:grpSp>
          <p:nvGrpSpPr>
            <p:cNvPr id="18" name="Group 17"/>
            <p:cNvGrpSpPr/>
            <p:nvPr/>
          </p:nvGrpSpPr>
          <p:grpSpPr>
            <a:xfrm>
              <a:off x="4910929" y="3637483"/>
              <a:ext cx="4171664" cy="3063569"/>
              <a:chOff x="4910929" y="3637483"/>
              <a:chExt cx="4171664" cy="306356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910929" y="3637484"/>
                <a:ext cx="4069297" cy="3063568"/>
              </a:xfrm>
              <a:prstGeom prst="rect">
                <a:avLst/>
              </a:prstGeom>
              <a:solidFill>
                <a:schemeClr val="bg1">
                  <a:lumMod val="7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989106" y="5050167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4910930" y="5500543"/>
                <a:ext cx="298886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6425838" y="4040233"/>
                <a:ext cx="0" cy="252483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439474" y="4731667"/>
                    <a:ext cx="90075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9474" y="4731667"/>
                    <a:ext cx="900752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816239" y="3637483"/>
                    <a:ext cx="121919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b="0" i="0" smtClean="0">
                              <a:latin typeface="Lucida Calligraphy" pitchFamily="66" charset="0"/>
                            </a:rPr>
                            <m:t>Im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6239" y="3637483"/>
                    <a:ext cx="1219197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7863396" y="5251893"/>
                    <a:ext cx="121919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b="0" i="0" smtClean="0">
                              <a:latin typeface="Lucida Calligraphy" pitchFamily="66" charset="0"/>
                            </a:rPr>
                            <m:t>Re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3396" y="5251893"/>
                    <a:ext cx="1219197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461082" y="4883843"/>
                  <a:ext cx="4844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082" y="4883843"/>
                  <a:ext cx="48449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6267182" y="5228766"/>
              <a:ext cx="262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20370" y="3360484"/>
            <a:ext cx="3368736" cy="1945264"/>
            <a:chOff x="2620370" y="3360484"/>
            <a:chExt cx="3368736" cy="19452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756847" y="3360484"/>
                  <a:ext cx="2593075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Pole at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𝑧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</m:oMath>
                  </a14:m>
                  <a:endParaRPr lang="en-US" sz="3200" dirty="0" smtClean="0"/>
                </a:p>
                <a:p>
                  <a:r>
                    <a:rPr lang="en-US" sz="3200" dirty="0" smtClean="0"/>
                    <a:t>Zero at origin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6847" y="3360484"/>
                  <a:ext cx="2593075" cy="107721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869" t="-6780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flipH="1">
              <a:off x="2620370" y="4437702"/>
              <a:ext cx="900752" cy="86804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137545" y="4434604"/>
              <a:ext cx="1851561" cy="68007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(4)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5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4870</TotalTime>
  <Words>5859</Words>
  <Application>Microsoft Office PowerPoint</Application>
  <PresentationFormat>On-screen Show (4:3)</PresentationFormat>
  <Paragraphs>711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So far… </vt:lpstr>
      <vt:lpstr>So far… </vt:lpstr>
      <vt:lpstr>Digital Signal Processing 2</vt:lpstr>
      <vt:lpstr>The Z Transform</vt:lpstr>
      <vt:lpstr>Region of convergence (ROC)</vt:lpstr>
      <vt:lpstr>The Z Transform</vt:lpstr>
      <vt:lpstr>Example</vt:lpstr>
      <vt:lpstr>Example</vt:lpstr>
      <vt:lpstr>Example</vt:lpstr>
      <vt:lpstr>In general </vt:lpstr>
      <vt:lpstr>Special properties of the Z Transform</vt:lpstr>
      <vt:lpstr>(Some) Z Transform pairs</vt:lpstr>
      <vt:lpstr>And back to sequences:  The Inverse Z Transform </vt:lpstr>
      <vt:lpstr>Example</vt:lpstr>
      <vt:lpstr>Example</vt:lpstr>
      <vt:lpstr>Example</vt:lpstr>
      <vt:lpstr>Example</vt:lpstr>
      <vt:lpstr>Exercise</vt:lpstr>
      <vt:lpstr>Exercise</vt:lpstr>
      <vt:lpstr>System function H(z)</vt:lpstr>
      <vt:lpstr>System function H(z) from a difference equation</vt:lpstr>
      <vt:lpstr>System function H(z) and MATLAB implementation</vt:lpstr>
      <vt:lpstr>For example</vt:lpstr>
      <vt:lpstr>PowerPoint Presentation</vt:lpstr>
      <vt:lpstr>PowerPoint Presentation</vt:lpstr>
      <vt:lpstr>To recap</vt:lpstr>
      <vt:lpstr>A different transform: DTFT "F"</vt:lpstr>
      <vt:lpstr>A different transform: DTFT "F"</vt:lpstr>
      <vt:lpstr>Special property of the DTFT</vt:lpstr>
      <vt:lpstr>Frequency domain representation of LTI systems</vt:lpstr>
      <vt:lpstr>Frequency response from difference equations</vt:lpstr>
      <vt:lpstr>Example</vt:lpstr>
      <vt:lpstr>Example</vt:lpstr>
      <vt:lpstr>PowerPoint Presentation</vt:lpstr>
      <vt:lpstr>Example 3.16</vt:lpstr>
      <vt:lpstr>PowerPoint Presentation</vt:lpstr>
      <vt:lpstr>Example 4.13</vt:lpstr>
      <vt:lpstr>PowerPoint Presentation</vt:lpstr>
      <vt:lpstr>Another transform: The Discrete Fourier Transform (DFT)</vt:lpstr>
      <vt:lpstr>Example: highlighting the difference between the DTFT and DFT</vt:lpstr>
      <vt:lpstr>PowerPoint Presentation</vt:lpstr>
      <vt:lpstr>PowerPoint Presentation</vt:lpstr>
      <vt:lpstr>PowerPoint Presentation</vt:lpstr>
      <vt:lpstr>PowerPoint Presentation</vt:lpstr>
      <vt:lpstr>Power Spectral Density</vt:lpstr>
      <vt:lpstr>Power Spectral Density (PSD)</vt:lpstr>
      <vt:lpstr>Amplitude Spectral Density (ASD)</vt:lpstr>
      <vt:lpstr>Finally – the question on sampling</vt:lpstr>
      <vt:lpstr>Finally – the question about sampling</vt:lpstr>
      <vt:lpstr>Finally – the question about sampling</vt:lpstr>
      <vt:lpstr>PowerPoint Presentation</vt:lpstr>
      <vt:lpstr>Sampling Principle</vt:lpstr>
      <vt:lpstr>Effect of sampling</vt:lpstr>
      <vt:lpstr>Effect of sampling</vt:lpstr>
      <vt:lpstr>Let’s simulate aliasing</vt:lpstr>
      <vt:lpstr>Aliasing</vt:lpstr>
      <vt:lpstr>Aliasing</vt:lpstr>
      <vt:lpstr>Aliasing</vt:lpstr>
      <vt:lpstr>PowerPoint Presentation</vt:lpstr>
      <vt:lpstr>Aliasing</vt:lpstr>
      <vt:lpstr>PowerPoint Presentation</vt:lpstr>
      <vt:lpstr>Recap</vt:lpstr>
    </vt:vector>
  </TitlesOfParts>
  <Company>GECo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Control Theory and Digital Signal Processing</dc:title>
  <dc:creator/>
  <cp:lastModifiedBy>lmatone</cp:lastModifiedBy>
  <cp:revision>410</cp:revision>
  <dcterms:created xsi:type="dcterms:W3CDTF">2011-06-08T20:04:26Z</dcterms:created>
  <dcterms:modified xsi:type="dcterms:W3CDTF">2011-08-11T21:28:54Z</dcterms:modified>
</cp:coreProperties>
</file>