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5"/>
  </p:notesMasterIdLst>
  <p:sldIdLst>
    <p:sldId id="365" r:id="rId2"/>
    <p:sldId id="394" r:id="rId3"/>
    <p:sldId id="396" r:id="rId4"/>
    <p:sldId id="398" r:id="rId5"/>
    <p:sldId id="400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402" r:id="rId29"/>
    <p:sldId id="389" r:id="rId30"/>
    <p:sldId id="390" r:id="rId31"/>
    <p:sldId id="391" r:id="rId32"/>
    <p:sldId id="392" r:id="rId33"/>
    <p:sldId id="404" r:id="rId34"/>
    <p:sldId id="406" r:id="rId35"/>
    <p:sldId id="408" r:id="rId36"/>
    <p:sldId id="410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60" r:id="rId47"/>
    <p:sldId id="421" r:id="rId48"/>
    <p:sldId id="422" r:id="rId49"/>
    <p:sldId id="423" r:id="rId50"/>
    <p:sldId id="461" r:id="rId51"/>
    <p:sldId id="424" r:id="rId52"/>
    <p:sldId id="425" r:id="rId53"/>
    <p:sldId id="462" r:id="rId54"/>
    <p:sldId id="426" r:id="rId55"/>
    <p:sldId id="463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65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459" r:id="rId90"/>
    <p:sldId id="468" r:id="rId91"/>
    <p:sldId id="469" r:id="rId92"/>
    <p:sldId id="470" r:id="rId93"/>
    <p:sldId id="471" r:id="rId94"/>
    <p:sldId id="411" r:id="rId95"/>
    <p:sldId id="395" r:id="rId96"/>
    <p:sldId id="397" r:id="rId97"/>
    <p:sldId id="399" r:id="rId98"/>
    <p:sldId id="401" r:id="rId99"/>
    <p:sldId id="405" r:id="rId100"/>
    <p:sldId id="407" r:id="rId101"/>
    <p:sldId id="409" r:id="rId102"/>
    <p:sldId id="464" r:id="rId103"/>
    <p:sldId id="466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 autoAdjust="0"/>
    <p:restoredTop sz="94660"/>
  </p:normalViewPr>
  <p:slideViewPr>
    <p:cSldViewPr snapToGrid="0">
      <p:cViewPr>
        <p:scale>
          <a:sx n="60" d="100"/>
          <a:sy n="60" d="100"/>
        </p:scale>
        <p:origin x="-13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9B29-49E0-48F8-B93F-E2C02F99FD93}" type="datetimeFigureOut">
              <a:rPr lang="en-US" smtClean="0"/>
              <a:t>8/9/2011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4A44-7C1B-4C08-B107-49B50006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667" y="6463866"/>
            <a:ext cx="5142147" cy="367972"/>
          </a:xfrm>
        </p:spPr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52" y="64667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1129" y="6466712"/>
            <a:ext cx="6455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8882" y="64667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C7D0-28E8-4A62-8977-27BE979CBD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40944"/>
            <a:ext cx="873457" cy="8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987654" y="5363570"/>
            <a:ext cx="1392071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18" descr="LSC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40943"/>
            <a:ext cx="1204214" cy="5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5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3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0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109.png"/><Relationship Id="rId7" Type="http://schemas.openxmlformats.org/officeDocument/2006/relationships/image" Target="../media/image4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png"/><Relationship Id="rId4" Type="http://schemas.openxmlformats.org/officeDocument/2006/relationships/image" Target="../media/image8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0.png"/><Relationship Id="rId4" Type="http://schemas.openxmlformats.org/officeDocument/2006/relationships/image" Target="../media/image92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11.png"/><Relationship Id="rId7" Type="http://schemas.openxmlformats.org/officeDocument/2006/relationships/image" Target="../media/image96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0.png"/><Relationship Id="rId5" Type="http://schemas.openxmlformats.org/officeDocument/2006/relationships/image" Target="../media/image127.png"/><Relationship Id="rId4" Type="http://schemas.openxmlformats.org/officeDocument/2006/relationships/image" Target="../media/image92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62" y="0"/>
            <a:ext cx="8229600" cy="707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331"/>
            <a:ext cx="8229600" cy="56911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Control </a:t>
            </a:r>
            <a:r>
              <a:rPr lang="en-US" dirty="0"/>
              <a:t>theory builds on differential equations</a:t>
            </a:r>
          </a:p>
          <a:p>
            <a:r>
              <a:rPr lang="en-US" dirty="0"/>
              <a:t>The Laplace transform is a tool to facilitate solving for ODEs</a:t>
            </a:r>
            <a:r>
              <a:rPr lang="en-US" dirty="0" smtClean="0"/>
              <a:t>.</a:t>
            </a:r>
          </a:p>
          <a:p>
            <a:r>
              <a:rPr lang="en-US" dirty="0"/>
              <a:t>No need to do </a:t>
            </a:r>
            <a:r>
              <a:rPr lang="en-US" dirty="0" smtClean="0"/>
              <a:t>actually do the transform</a:t>
            </a:r>
          </a:p>
          <a:p>
            <a:pPr lvl="1"/>
            <a:r>
              <a:rPr lang="en-US" dirty="0" smtClean="0"/>
              <a:t>Lookup tables</a:t>
            </a:r>
          </a:p>
          <a:p>
            <a:r>
              <a:rPr lang="en-US" dirty="0"/>
              <a:t>System </a:t>
            </a:r>
            <a:r>
              <a:rPr lang="en-US" i="1" dirty="0"/>
              <a:t>G(s) </a:t>
            </a:r>
            <a:r>
              <a:rPr lang="en-US" dirty="0"/>
              <a:t>is stable if</a:t>
            </a:r>
          </a:p>
          <a:p>
            <a:pPr lvl="1"/>
            <a:r>
              <a:rPr lang="en-US" dirty="0"/>
              <a:t>Its response is bounded and finite</a:t>
            </a:r>
          </a:p>
          <a:p>
            <a:pPr lvl="1"/>
            <a:r>
              <a:rPr lang="en-US" dirty="0"/>
              <a:t>poles must have </a:t>
            </a:r>
            <a:r>
              <a:rPr lang="en-US" i="1" dirty="0"/>
              <a:t>negative real </a:t>
            </a:r>
            <a:r>
              <a:rPr lang="en-US" i="1" dirty="0" smtClean="0"/>
              <a:t>parts</a:t>
            </a:r>
            <a:endParaRPr lang="en-US" dirty="0" smtClean="0"/>
          </a:p>
          <a:p>
            <a:r>
              <a:rPr lang="en-US" dirty="0" smtClean="0"/>
              <a:t>Still, how does the cruise control example work?</a:t>
            </a:r>
          </a:p>
          <a:p>
            <a:pPr marL="0" indent="0" algn="ctr">
              <a:buNone/>
            </a:pPr>
            <a:r>
              <a:rPr lang="en-US" dirty="0" smtClean="0"/>
              <a:t>Getting there…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/>
                  </a:rPr>
                  <a:t>Bode plot: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0843960"/>
                  </p:ext>
                </p:extLst>
              </p:nvPr>
            </p:nvGraphicFramePr>
            <p:xfrm>
              <a:off x="368486" y="1555841"/>
              <a:ext cx="8475259" cy="45513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25009"/>
                    <a:gridCol w="532329"/>
                    <a:gridCol w="3344146"/>
                    <a:gridCol w="2973775"/>
                  </a:tblGrid>
                  <a:tr h="8380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7652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Im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Re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=−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166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36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6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336848"/>
                  </p:ext>
                </p:extLst>
              </p:nvPr>
            </p:nvGraphicFramePr>
            <p:xfrm>
              <a:off x="368486" y="1555841"/>
              <a:ext cx="8475259" cy="45513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25009"/>
                    <a:gridCol w="532329"/>
                    <a:gridCol w="3344146"/>
                    <a:gridCol w="2973775"/>
                  </a:tblGrid>
                  <a:tr h="9678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r="-420974" b="-3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37" b="-3698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89300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37" t="-108904" b="-30274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37" t="-176301" b="-1554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122109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4481" t="-305978" r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85041" t="-3059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1"/>
            <a:ext cx="9151242" cy="6863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6436" y="2033750"/>
                <a:ext cx="5932995" cy="165537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Sketch bode plot for the following TF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=100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+10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+20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+30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 smtClean="0"/>
                  <a:t>What is the DC gain (gain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sz="2000" b="0" dirty="0" smtClean="0"/>
                  <a:t>)? What is the gain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2000" b="0" dirty="0" smtClean="0"/>
                  <a:t>? </a:t>
                </a:r>
                <a:r>
                  <a:rPr lang="en-US" sz="2000" dirty="0" smtClean="0"/>
                  <a:t>Conf</a:t>
                </a:r>
                <a:r>
                  <a:rPr lang="en-US" sz="2000" b="0" dirty="0" smtClean="0"/>
                  <a:t>irm results with MATLAB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6436" y="2033750"/>
                <a:ext cx="5932995" cy="1655378"/>
              </a:xfrm>
              <a:blipFill rotWithShape="1">
                <a:blip r:embed="rId3"/>
                <a:stretch>
                  <a:fillRect l="-1028" t="-3690" b="-4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3095" y="2128346"/>
                <a:ext cx="5581029" cy="138742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Sketch bode plot for the following TF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=30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latin typeface="Cambria Math"/>
                            </a:rPr>
                            <m:t>+30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+2</m:t>
                          </m:r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latin typeface="Cambria Math"/>
                            </a:rPr>
                            <m:t>+40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 smtClean="0"/>
                  <a:t>What is the DC gain (gain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sz="2000" b="0" dirty="0" smtClean="0"/>
                  <a:t>)? What is the gain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2000" b="0" dirty="0" smtClean="0"/>
                  <a:t>? </a:t>
                </a:r>
                <a:r>
                  <a:rPr lang="en-US" sz="2000" dirty="0" smtClean="0"/>
                  <a:t>Conf</a:t>
                </a:r>
                <a:r>
                  <a:rPr lang="en-US" sz="2000" b="0" dirty="0" smtClean="0"/>
                  <a:t>irm results with MATLAB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095" y="2128346"/>
                <a:ext cx="5581029" cy="1387422"/>
              </a:xfrm>
              <a:blipFill rotWithShape="1">
                <a:blip r:embed="rId3"/>
                <a:stretch>
                  <a:fillRect l="-655" t="-3070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0262" y="204952"/>
            <a:ext cx="8229600" cy="818548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6290"/>
                <a:ext cx="8229600" cy="506987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a system has an open loop transfer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+10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make it stable?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Sol: UGF can be set after the pole at 10 and before pole at 100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. Find corresponding k.</a:t>
                </a:r>
              </a:p>
              <a:p>
                <a:pPr marL="0" indent="0"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0</a:t>
                </a:r>
                <a:r>
                  <a:rPr lang="en-US" dirty="0"/>
                  <a:t>. Find corresponding k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6290"/>
                <a:ext cx="8229600" cy="5069873"/>
              </a:xfrm>
              <a:blipFill rotWithShape="1">
                <a:blip r:embed="rId2"/>
                <a:stretch>
                  <a:fillRect l="-1704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787017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25669" y="685800"/>
                <a:ext cx="8229600" cy="57465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a system has an open loop transfer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design a compensator that would make the system stable with an UGF at 100 Hz. Use MATLAB to confirm this.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Sol: two zeros at 10, decreasing the gain by 3x</a:t>
                </a:r>
              </a:p>
              <a:p>
                <a:pPr marL="0" indent="0">
                  <a:buNone/>
                </a:pPr>
                <a:r>
                  <a:rPr lang="pt-BR" sz="2000" dirty="0">
                    <a:latin typeface="Courier" pitchFamily="49" charset="0"/>
                  </a:rPr>
                  <a:t>H=zpk([],[-10 -10 -10],1e3) * zpk([-10 -10],[],0.3)</a:t>
                </a:r>
                <a:endParaRPr lang="en-US" sz="2000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669" y="685800"/>
                <a:ext cx="8229600" cy="5746531"/>
              </a:xfrm>
              <a:blipFill rotWithShape="1">
                <a:blip r:embed="rId2"/>
                <a:stretch>
                  <a:fillRect l="-1926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103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3" cy="58685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/>
                        </a:rPr>
                        <m:t>Bode</m:t>
                      </m:r>
                      <m:r>
                        <m:rPr>
                          <m:nor/>
                        </m:rPr>
                        <a:rPr lang="en-US" dirty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ea typeface="Cambria Math"/>
                        </a:rPr>
                        <m:t>plot</m:t>
                      </m:r>
                      <m:r>
                        <m:rPr>
                          <m:nor/>
                        </m:rPr>
                        <a:rPr lang="en-US" dirty="0">
                          <a:ea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12246" y="2076885"/>
                <a:ext cx="1351418" cy="1398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246" y="2076885"/>
                <a:ext cx="1351418" cy="13982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5124" y="1624080"/>
                <a:ext cx="3384239" cy="109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slope</m:t>
                      </m:r>
                      <m:r>
                        <a:rPr lang="en-US" sz="2800" b="0" i="1" smtClean="0">
                          <a:latin typeface="Cambria Math"/>
                        </a:rPr>
                        <m:t>: 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−10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decade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=1/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124" y="1624080"/>
                <a:ext cx="3384239" cy="1097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5379" y="5303860"/>
                <a:ext cx="2430922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9" y="5303860"/>
                <a:ext cx="2430922" cy="8244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Triangle 13"/>
          <p:cNvSpPr/>
          <p:nvPr/>
        </p:nvSpPr>
        <p:spPr>
          <a:xfrm>
            <a:off x="3602106" y="2343222"/>
            <a:ext cx="1993264" cy="493665"/>
          </a:xfrm>
          <a:prstGeom prst="rtTriangl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824864" y="2343222"/>
            <a:ext cx="2770508" cy="1009099"/>
            <a:chOff x="2824864" y="2343222"/>
            <a:chExt cx="2770508" cy="100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24864" y="2405388"/>
                  <a:ext cx="5954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−10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864" y="2405388"/>
                  <a:ext cx="59542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9651" y="2982989"/>
                  <a:ext cx="1541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decade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9651" y="2982989"/>
                  <a:ext cx="154172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Left Brace 16"/>
            <p:cNvSpPr/>
            <p:nvPr/>
          </p:nvSpPr>
          <p:spPr>
            <a:xfrm>
              <a:off x="3466820" y="2343222"/>
              <a:ext cx="114020" cy="493665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4541730" y="1919517"/>
              <a:ext cx="114020" cy="1993264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8074" y="2227572"/>
            <a:ext cx="600714" cy="494309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/>
                  </a:rPr>
                  <a:t>Bode plot: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405871"/>
                  </p:ext>
                </p:extLst>
              </p:nvPr>
            </p:nvGraphicFramePr>
            <p:xfrm>
              <a:off x="368486" y="1555841"/>
              <a:ext cx="8475259" cy="45513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9621"/>
                    <a:gridCol w="437717"/>
                    <a:gridCol w="3344146"/>
                    <a:gridCol w="2973775"/>
                  </a:tblGrid>
                  <a:tr h="8380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7652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Im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Re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=−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166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36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6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=−</m:t>
                                </m:r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6208660"/>
                  </p:ext>
                </p:extLst>
              </p:nvPr>
            </p:nvGraphicFramePr>
            <p:xfrm>
              <a:off x="368486" y="1555841"/>
              <a:ext cx="8475259" cy="45513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9621"/>
                    <a:gridCol w="437717"/>
                    <a:gridCol w="3344146"/>
                    <a:gridCol w="2973775"/>
                  </a:tblGrid>
                  <a:tr h="9678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r="-393262" b="-3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37" b="-3698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89300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37" t="-108904" b="-30274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4137" t="-176301" b="-1554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122109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4481" t="-305978" r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5041" t="-3059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1005840"/>
            <a:ext cx="7827264" cy="5870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68234"/>
                <a:ext cx="8229600" cy="1049148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Bode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plot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68234"/>
                <a:ext cx="8229600" cy="104914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9028" y="1815152"/>
                <a:ext cx="3780031" cy="109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slope</m:t>
                      </m:r>
                      <m:r>
                        <a:rPr lang="en-US" sz="2800" b="0" i="1" smtClean="0">
                          <a:latin typeface="Cambria Math"/>
                        </a:rPr>
                        <m:t>: 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−100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decade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=1/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28" y="1815152"/>
                <a:ext cx="3780031" cy="1097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4968" y="1381915"/>
                <a:ext cx="3235284" cy="76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68" y="1381915"/>
                <a:ext cx="3235284" cy="762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65379" y="5303860"/>
                <a:ext cx="23710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9" y="5303860"/>
                <a:ext cx="237109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743200" y="2337947"/>
            <a:ext cx="2852170" cy="1009099"/>
            <a:chOff x="2743202" y="2343222"/>
            <a:chExt cx="2852170" cy="1009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43202" y="2405388"/>
                  <a:ext cx="6770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−1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2" y="2405388"/>
                  <a:ext cx="67708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7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849651" y="2982989"/>
                  <a:ext cx="1541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decade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9651" y="2982989"/>
                  <a:ext cx="154172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>
            <a:xfrm>
              <a:off x="3466820" y="2343222"/>
              <a:ext cx="114020" cy="493665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4541730" y="1919517"/>
              <a:ext cx="114020" cy="1993264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ight Triangle 12"/>
          <p:cNvSpPr/>
          <p:nvPr/>
        </p:nvSpPr>
        <p:spPr>
          <a:xfrm>
            <a:off x="3602106" y="2343222"/>
            <a:ext cx="1993264" cy="493665"/>
          </a:xfrm>
          <a:prstGeom prst="rtTriangl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31846" y="2413761"/>
            <a:ext cx="778135" cy="494309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/>
                  </a:rPr>
                  <a:t>Bode plot: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118459"/>
                  </p:ext>
                </p:extLst>
              </p:nvPr>
            </p:nvGraphicFramePr>
            <p:xfrm>
              <a:off x="368486" y="1555841"/>
              <a:ext cx="8475259" cy="42066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25009"/>
                    <a:gridCol w="532329"/>
                    <a:gridCol w="3344146"/>
                    <a:gridCol w="2973775"/>
                  </a:tblGrid>
                  <a:tr h="8380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7652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Im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Re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166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36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6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6540214"/>
                  </p:ext>
                </p:extLst>
              </p:nvPr>
            </p:nvGraphicFramePr>
            <p:xfrm>
              <a:off x="368486" y="1555841"/>
              <a:ext cx="8475259" cy="42066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25009"/>
                    <a:gridCol w="532329"/>
                    <a:gridCol w="3344146"/>
                    <a:gridCol w="2973775"/>
                  </a:tblGrid>
                  <a:tr h="838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r="-420974" b="-404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137" b="-40438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7652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137" t="-107031" b="-33281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137" t="-154070" b="-14767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2368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4481" t="-310714" r="-88889" b="-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5041" t="-310714" b="-5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2" cy="58685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Bode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plot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095" y="2903821"/>
                <a:ext cx="2634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95" y="2903821"/>
                <a:ext cx="263401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34482" y="1407774"/>
                <a:ext cx="4497825" cy="67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slope</m:t>
                      </m:r>
                      <m:r>
                        <a:rPr lang="en-US" sz="2800" b="0" i="1" smtClean="0">
                          <a:latin typeface="Cambria Math"/>
                        </a:rPr>
                        <m:t>: 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+10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decade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82" y="1407774"/>
                <a:ext cx="4497825" cy="674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5379" y="5303860"/>
                <a:ext cx="2430922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9" y="5303860"/>
                <a:ext cx="2430922" cy="8244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612590" y="2051051"/>
            <a:ext cx="2812453" cy="925939"/>
            <a:chOff x="3612590" y="2051051"/>
            <a:chExt cx="2812453" cy="925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7958" y="2118872"/>
                  <a:ext cx="6770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7958" y="2118872"/>
                  <a:ext cx="67708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23368" y="2607658"/>
                  <a:ext cx="1541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decade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368" y="2607658"/>
                  <a:ext cx="154172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/>
            <p:cNvSpPr/>
            <p:nvPr/>
          </p:nvSpPr>
          <p:spPr>
            <a:xfrm flipH="1">
              <a:off x="5628964" y="2051051"/>
              <a:ext cx="118994" cy="504974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4552215" y="1637221"/>
              <a:ext cx="114020" cy="1993264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3612590" y="2051051"/>
              <a:ext cx="2011680" cy="504974"/>
            </a:xfrm>
            <a:prstGeom prst="rtTriangl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15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34430" y="1543094"/>
            <a:ext cx="389067" cy="494309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/>
                  </a:rPr>
                  <a:t>Bode plot: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817146"/>
                  </p:ext>
                </p:extLst>
              </p:nvPr>
            </p:nvGraphicFramePr>
            <p:xfrm>
              <a:off x="368486" y="1555841"/>
              <a:ext cx="8475259" cy="40886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9621"/>
                    <a:gridCol w="437717"/>
                    <a:gridCol w="3344146"/>
                    <a:gridCol w="2973775"/>
                  </a:tblGrid>
                  <a:tr h="83803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7652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Im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Re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=+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1661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36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6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=+</m:t>
                                </m:r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947325"/>
                  </p:ext>
                </p:extLst>
              </p:nvPr>
            </p:nvGraphicFramePr>
            <p:xfrm>
              <a:off x="368486" y="1555841"/>
              <a:ext cx="8475259" cy="40886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9621"/>
                    <a:gridCol w="437717"/>
                    <a:gridCol w="3344146"/>
                    <a:gridCol w="2973775"/>
                  </a:tblGrid>
                  <a:tr h="838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r="-393262" b="-3862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smtClean="0"/>
                            <a:t>→</a:t>
                          </a:r>
                          <a:endParaRPr lang="en-US" sz="2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137" b="-38623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7652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137" t="-108661" b="-3196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4137" t="-154070" b="-1360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05728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64481" t="-350336" r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85041" t="-3503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2" cy="58685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Bode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plot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76466" y="2916149"/>
                <a:ext cx="2975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466" y="2916149"/>
                <a:ext cx="297527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56546" y="1406184"/>
                <a:ext cx="4571298" cy="674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slope</m:t>
                      </m:r>
                      <m:r>
                        <a:rPr lang="en-US" sz="2800" b="0" i="1" smtClean="0">
                          <a:latin typeface="Cambria Math"/>
                        </a:rPr>
                        <m:t>: 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+100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decade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46" y="1406184"/>
                <a:ext cx="4571298" cy="674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65379" y="5303860"/>
                <a:ext cx="23710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379" y="5303860"/>
                <a:ext cx="237109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612590" y="2051051"/>
            <a:ext cx="2812453" cy="925939"/>
            <a:chOff x="3612590" y="2051051"/>
            <a:chExt cx="2812453" cy="925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7958" y="2118872"/>
                  <a:ext cx="6770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7958" y="2118872"/>
                  <a:ext cx="67708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7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23368" y="2607658"/>
                  <a:ext cx="1541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decade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368" y="2607658"/>
                  <a:ext cx="154172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/>
            <p:cNvSpPr/>
            <p:nvPr/>
          </p:nvSpPr>
          <p:spPr>
            <a:xfrm flipH="1">
              <a:off x="5628964" y="2051051"/>
              <a:ext cx="118994" cy="504974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/>
            <p:cNvSpPr/>
            <p:nvPr/>
          </p:nvSpPr>
          <p:spPr>
            <a:xfrm rot="16200000">
              <a:off x="4552215" y="1637221"/>
              <a:ext cx="114020" cy="1993264"/>
            </a:xfrm>
            <a:prstGeom prst="leftBrace">
              <a:avLst>
                <a:gd name="adj1" fmla="val 8333"/>
                <a:gd name="adj2" fmla="val 4934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3612590" y="2051051"/>
              <a:ext cx="2011680" cy="504974"/>
            </a:xfrm>
            <a:prstGeom prst="rtTriangl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98206" y="1502150"/>
            <a:ext cx="389067" cy="494309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2622"/>
                <a:ext cx="8229600" cy="99460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ea typeface="Cambria Math"/>
                  </a:rPr>
                  <a:t>Bode plot: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2622"/>
                <a:ext cx="8229600" cy="994604"/>
              </a:xfrm>
              <a:blipFill rotWithShape="1">
                <a:blip r:embed="rId2"/>
                <a:stretch>
                  <a:fillRect t="-4908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2217942"/>
                  </p:ext>
                </p:extLst>
              </p:nvPr>
            </p:nvGraphicFramePr>
            <p:xfrm>
              <a:off x="136478" y="1050878"/>
              <a:ext cx="8898340" cy="52909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8549"/>
                    <a:gridCol w="4123076"/>
                    <a:gridCol w="3246715"/>
                  </a:tblGrid>
                  <a:tr h="12692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3723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Im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m:rPr>
                                                <m:nor/>
                                              </m:rPr>
                                              <a:rPr lang="en-US" sz="2800" b="0" i="0" smtClean="0">
                                                <a:latin typeface="Lucida Calligraphy" pitchFamily="66" charset="0"/>
                                                <a:ea typeface="Cambria Math"/>
                                              </a:rPr>
                                              <m:t>Re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=−</m:t>
                                    </m:r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tan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𝜔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𝑎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05707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sz="3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36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==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600" dirty="0" smtClean="0">
                                    <a:latin typeface="Arial Unicode MS" pitchFamily="34" charset="-128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36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3600" b="0" i="1" smtClean="0">
                                    <a:latin typeface="Cambria Math"/>
                                    <a:ea typeface="Cambria Math"/>
                                  </a:rPr>
                                  <m:t>==−</m:t>
                                </m:r>
                                <m:func>
                                  <m:funcPr>
                                    <m:ctrlPr>
                                      <a:rPr lang="en-US" sz="3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6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solidFill>
                          <a:schemeClr val="accent1">
                            <a:alpha val="1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380860"/>
                  </p:ext>
                </p:extLst>
              </p:nvPr>
            </p:nvGraphicFramePr>
            <p:xfrm>
              <a:off x="136478" y="1050878"/>
              <a:ext cx="8898340" cy="52909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28549"/>
                    <a:gridCol w="4123076"/>
                    <a:gridCol w="3246715"/>
                  </a:tblGrid>
                  <a:tr h="1269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r="-482072" b="-31778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761" r="-83" b="-31778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761" t="-138667" r="-83" b="-34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761" t="-206936" r="-83" b="-1953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05707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7130" t="-157567" r="-78994" b="-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73921" t="-157567" r="-188" b="-2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1" cy="58685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Bode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plot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3067" y="1536011"/>
                <a:ext cx="35893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67" y="1536011"/>
                <a:ext cx="358936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13284" y="4128576"/>
                <a:ext cx="35774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284" y="4128576"/>
                <a:ext cx="357745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43002" y="1684499"/>
                <a:ext cx="2345154" cy="587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Hz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02" y="1684499"/>
                <a:ext cx="2345154" cy="587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What is the transfer function of a system whose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are related by the following differential equation?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1" cy="58685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Bode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plot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10949" y="4895075"/>
                <a:ext cx="4266168" cy="584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≫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49" y="4895075"/>
                <a:ext cx="4266168" cy="5847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5057" y="2299008"/>
                <a:ext cx="4840176" cy="109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≫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slope</m:t>
                      </m:r>
                      <m:r>
                        <a:rPr lang="en-US" sz="2800" i="1">
                          <a:latin typeface="Cambria Math"/>
                        </a:rPr>
                        <m:t>: </m:t>
                      </m:r>
                      <m:f>
                        <m:fPr>
                          <m:type m:val="skw"/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decade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=1/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057" y="2299008"/>
                <a:ext cx="4840176" cy="1097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43002" y="1684499"/>
                <a:ext cx="2345154" cy="587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Hz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02" y="1684499"/>
                <a:ext cx="2345154" cy="587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1" cy="586854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Bode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plot</m:t>
                      </m:r>
                      <m:r>
                        <m:rPr>
                          <m:nor/>
                        </m:rPr>
                        <a:rPr lang="en-US" dirty="0" smtClean="0">
                          <a:ea typeface="Cambria Math"/>
                        </a:rPr>
                        <m:t>: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10949" y="4895075"/>
                <a:ext cx="4216474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949" y="4895075"/>
                <a:ext cx="4216474" cy="5831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83139" y="2299008"/>
                <a:ext cx="4094329" cy="77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39" y="2299008"/>
                <a:ext cx="4094329" cy="7792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43002" y="1684499"/>
                <a:ext cx="2345154" cy="587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Hz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02" y="1684499"/>
                <a:ext cx="2345154" cy="587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3511263" y="1501254"/>
            <a:ext cx="199686" cy="18324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11263" y="5003416"/>
            <a:ext cx="199686" cy="18324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994604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Cambria Math"/>
              </a:rPr>
              <a:t>Bode plot: SHO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2987" y="1204412"/>
                <a:ext cx="5794984" cy="1167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/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7" y="1204412"/>
                <a:ext cx="5794984" cy="11678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5924" y="2656109"/>
                <a:ext cx="7302512" cy="1693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3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24" y="2656109"/>
                <a:ext cx="7302512" cy="16930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09473" y="4705805"/>
                <a:ext cx="5959452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32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473" y="4705805"/>
                <a:ext cx="5959452" cy="1198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1" cy="58685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Bode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plot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7403" y="1467771"/>
                <a:ext cx="3889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03" y="1467771"/>
                <a:ext cx="38896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446068" y="4169520"/>
                <a:ext cx="3796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068" y="4169520"/>
                <a:ext cx="379674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35525" y="1684499"/>
                <a:ext cx="3910088" cy="65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Hz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=0.1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25" y="1684499"/>
                <a:ext cx="3910088" cy="659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1" cy="58685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Bode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plot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948" y="2641499"/>
                <a:ext cx="5349921" cy="81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≫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48" y="2641499"/>
                <a:ext cx="5349921" cy="8178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143056" y="5475492"/>
                <a:ext cx="40865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≫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056" y="5475492"/>
                <a:ext cx="408656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35525" y="1588963"/>
                <a:ext cx="3910088" cy="65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Hz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=0.1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25" y="1588963"/>
                <a:ext cx="3910088" cy="659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8" y="1009934"/>
            <a:ext cx="7824721" cy="58685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Bode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plot</m:t>
                    </m:r>
                    <m:r>
                      <m:rPr>
                        <m:nor/>
                      </m:rPr>
                      <a:rPr lang="en-US" dirty="0" smtClean="0"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74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5756" y="2723387"/>
                <a:ext cx="4435497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56" y="2723387"/>
                <a:ext cx="4435497" cy="6649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28212" y="4838272"/>
                <a:ext cx="4435765" cy="5847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12" y="4838272"/>
                <a:ext cx="4435765" cy="5847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35525" y="1588963"/>
                <a:ext cx="3910088" cy="659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Hz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=0.1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25" y="1588963"/>
                <a:ext cx="3910088" cy="6597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3511263" y="1801510"/>
            <a:ext cx="199686" cy="18324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13535" y="5052006"/>
            <a:ext cx="199686" cy="183245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472" y="13648"/>
            <a:ext cx="6994477" cy="12146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Bode plots for more complicated </a:t>
            </a:r>
            <a:r>
              <a:rPr lang="en-US" dirty="0"/>
              <a:t>TFs? Break </a:t>
            </a:r>
            <a:r>
              <a:rPr lang="en-US" dirty="0" smtClean="0"/>
              <a:t>it into </a:t>
            </a:r>
            <a:r>
              <a:rPr lang="en-US" dirty="0"/>
              <a:t>simpler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295" y="1460310"/>
                <a:ext cx="8877875" cy="53089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general a transfer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can be re-written in terms of simpler ones (of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at most)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…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295" y="1460310"/>
                <a:ext cx="8877875" cy="5308984"/>
              </a:xfrm>
              <a:blipFill rotWithShape="1">
                <a:blip r:embed="rId2"/>
                <a:stretch>
                  <a:fillRect l="-1786" t="-1379" r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136477"/>
            <a:ext cx="8229600" cy="76254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608" y="1050878"/>
                <a:ext cx="8529851" cy="53499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Let’s draw the bode plot for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:r>
                  <a:rPr lang="en-US" b="0" dirty="0" smtClean="0"/>
                  <a:t>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𝑘</m:t>
                      </m:r>
                      <m:r>
                        <a:rPr lang="en-US" i="1" smtClean="0">
                          <a:latin typeface="Cambria Math"/>
                        </a:rPr>
                        <m:t>=500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∙0.1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Hz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∙1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Hz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∙10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Hz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608" y="1050878"/>
                <a:ext cx="8529851" cy="5349922"/>
              </a:xfrm>
              <a:blipFill rotWithShape="1">
                <a:blip r:embed="rId2"/>
                <a:stretch>
                  <a:fillRect l="-1787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5" y="136477"/>
            <a:ext cx="8229600" cy="76254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0878"/>
                <a:ext cx="9144000" cy="50752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0878"/>
                <a:ext cx="9144000" cy="507528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9212" y="4774039"/>
                <a:ext cx="71036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12" y="4774039"/>
                <a:ext cx="71036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4260" y="5564916"/>
                <a:ext cx="7356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sz="32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𝑗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60" y="5564916"/>
                <a:ext cx="73561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890681" y="-1"/>
            <a:ext cx="1380702" cy="96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80702" cy="59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282889" y="689212"/>
            <a:ext cx="13648" cy="206081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96537" y="2456604"/>
            <a:ext cx="5581935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298809" y="3052588"/>
            <a:ext cx="13648" cy="347104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12457" y="4819980"/>
            <a:ext cx="5581935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8109" y="487595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6184" y="4876794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018" y="484949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10Hz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9165" y="490408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Log(f)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19165" y="256535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Log(f)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062" y="3678067"/>
                <a:ext cx="900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2" y="3678067"/>
                <a:ext cx="90075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9950" y="5587326"/>
                <a:ext cx="900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0" y="5587326"/>
                <a:ext cx="90075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483897" y="477672"/>
            <a:ext cx="0" cy="5868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97401" y="452648"/>
            <a:ext cx="0" cy="5868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25945" y="454920"/>
            <a:ext cx="0" cy="5868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12457" y="5771992"/>
            <a:ext cx="51702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314729" y="3863544"/>
            <a:ext cx="51702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5380" y="407749"/>
                <a:ext cx="986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0" y="407749"/>
                <a:ext cx="98635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23915" y="2809260"/>
                <a:ext cx="97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5" y="2809260"/>
                <a:ext cx="97494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312457" y="117021"/>
            <a:ext cx="7517639" cy="4698384"/>
            <a:chOff x="1312457" y="117021"/>
            <a:chExt cx="7517639" cy="4698384"/>
          </a:xfrm>
        </p:grpSpPr>
        <p:grpSp>
          <p:nvGrpSpPr>
            <p:cNvPr id="44" name="Group 43"/>
            <p:cNvGrpSpPr/>
            <p:nvPr/>
          </p:nvGrpSpPr>
          <p:grpSpPr>
            <a:xfrm>
              <a:off x="1312457" y="117021"/>
              <a:ext cx="7517639" cy="4698384"/>
              <a:chOff x="1312457" y="117021"/>
              <a:chExt cx="7517639" cy="4698384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312457" y="1528549"/>
                <a:ext cx="1171440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498677" y="185261"/>
                <a:ext cx="1547883" cy="1345562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23833" y="4815405"/>
                <a:ext cx="1171440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483897" y="3862733"/>
                <a:ext cx="0" cy="925376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495273" y="3862733"/>
                <a:ext cx="1592231" cy="811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799065" y="117021"/>
                    <a:ext cx="403103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s</m:t>
                          </m:r>
                          <m:r>
                            <a:rPr lang="en-US" sz="320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 0.1</m:t>
                          </m:r>
                          <m:r>
                            <a:rPr lang="en-US" sz="3200" b="0" i="1" smtClean="0">
                              <a:solidFill>
                                <a:srgbClr val="00FF00"/>
                              </a:solidFill>
                              <a:latin typeface="Cambria Math"/>
                              <a:ea typeface="Cambria Math"/>
                            </a:rPr>
                            <m:t>𝐻𝑧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00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9065" y="117021"/>
                    <a:ext cx="4031031" cy="5847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19127510">
                  <a:off x="2441063" y="541285"/>
                  <a:ext cx="12924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7510">
                  <a:off x="2441063" y="541285"/>
                  <a:ext cx="129242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1315861" y="647188"/>
            <a:ext cx="7511739" cy="5124804"/>
            <a:chOff x="1315861" y="647188"/>
            <a:chExt cx="7511739" cy="512480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327237" y="1528549"/>
              <a:ext cx="24987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833860" y="1530823"/>
              <a:ext cx="1884552" cy="1856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315861" y="4819989"/>
              <a:ext cx="24987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833860" y="4819980"/>
              <a:ext cx="0" cy="9520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833860" y="5771992"/>
              <a:ext cx="18845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5063300" y="647188"/>
                  <a:ext cx="3764300" cy="1025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+2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1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𝐻𝑧</m:t>
                            </m:r>
                          </m:den>
                        </m:f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3300" y="647188"/>
                  <a:ext cx="3764300" cy="102573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 rot="2751665">
                  <a:off x="4006316" y="2003325"/>
                  <a:ext cx="15854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51665">
                  <a:off x="4006316" y="2003325"/>
                  <a:ext cx="1585498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1298814" y="1530823"/>
            <a:ext cx="7700003" cy="4241169"/>
            <a:chOff x="1298814" y="1530823"/>
            <a:chExt cx="7700003" cy="4241169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298814" y="1530823"/>
              <a:ext cx="3698587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997401" y="1530823"/>
              <a:ext cx="1469380" cy="1463103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 rot="2646498">
                  <a:off x="5124723" y="1969986"/>
                  <a:ext cx="15914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46498">
                  <a:off x="5124723" y="1969986"/>
                  <a:ext cx="1591461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/>
            <p:cNvCxnSpPr/>
            <p:nvPr/>
          </p:nvCxnSpPr>
          <p:spPr>
            <a:xfrm>
              <a:off x="1301086" y="4822263"/>
              <a:ext cx="3698587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97401" y="4788109"/>
              <a:ext cx="12477" cy="983883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024697" y="5771992"/>
              <a:ext cx="1849293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4997401" y="3349868"/>
                  <a:ext cx="4001416" cy="1025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+2</m:t>
                            </m:r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 10</m:t>
                            </m:r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𝐻𝑧</m:t>
                            </m:r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401" y="3349868"/>
                  <a:ext cx="4001416" cy="102573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system’s transfer function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determine the system’s differential equation to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890681" y="-1"/>
            <a:ext cx="1380702" cy="96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380702" cy="59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282889" y="689212"/>
            <a:ext cx="13648" cy="206081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96537" y="2456604"/>
            <a:ext cx="5581935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298809" y="3052588"/>
            <a:ext cx="13648" cy="347104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12457" y="4819980"/>
            <a:ext cx="5581935" cy="0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8109" y="487595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6184" y="4876794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018" y="484949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10Hz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9165" y="490408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Log(f)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19165" y="256535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Log(f)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062" y="3678067"/>
                <a:ext cx="900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2" y="3678067"/>
                <a:ext cx="90075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9950" y="5587326"/>
                <a:ext cx="900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0" y="5587326"/>
                <a:ext cx="90075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483897" y="477672"/>
            <a:ext cx="0" cy="5868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97401" y="452648"/>
            <a:ext cx="0" cy="5868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25945" y="454920"/>
            <a:ext cx="0" cy="58685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12457" y="5771992"/>
            <a:ext cx="51702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314729" y="3863544"/>
            <a:ext cx="51702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5380" y="407749"/>
                <a:ext cx="986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0" y="407749"/>
                <a:ext cx="98635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23915" y="2809260"/>
                <a:ext cx="97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5" y="2809260"/>
                <a:ext cx="97494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312457" y="185261"/>
            <a:ext cx="2775047" cy="4630144"/>
            <a:chOff x="1312457" y="185261"/>
            <a:chExt cx="2775047" cy="4630144"/>
          </a:xfrm>
        </p:grpSpPr>
        <p:grpSp>
          <p:nvGrpSpPr>
            <p:cNvPr id="44" name="Group 43"/>
            <p:cNvGrpSpPr/>
            <p:nvPr/>
          </p:nvGrpSpPr>
          <p:grpSpPr>
            <a:xfrm>
              <a:off x="1312457" y="185261"/>
              <a:ext cx="2775047" cy="4630144"/>
              <a:chOff x="1312457" y="185261"/>
              <a:chExt cx="2775047" cy="4630144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312457" y="1528549"/>
                <a:ext cx="1171440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498677" y="185261"/>
                <a:ext cx="1547883" cy="1345562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323833" y="4815405"/>
                <a:ext cx="1171440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483897" y="3862733"/>
                <a:ext cx="0" cy="925376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495273" y="3862733"/>
                <a:ext cx="1592231" cy="811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 rot="19127510">
                  <a:off x="2441063" y="541285"/>
                  <a:ext cx="12924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00FF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rgbClr val="00FF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27510">
                  <a:off x="2441063" y="541285"/>
                  <a:ext cx="129242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1315861" y="1410631"/>
            <a:ext cx="4402551" cy="4361361"/>
            <a:chOff x="1315861" y="1410631"/>
            <a:chExt cx="4402551" cy="4361361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327237" y="1528549"/>
              <a:ext cx="24987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833860" y="1530823"/>
              <a:ext cx="1884552" cy="1856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315861" y="4819989"/>
              <a:ext cx="24987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833860" y="4819980"/>
              <a:ext cx="0" cy="9520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833860" y="5771992"/>
              <a:ext cx="188455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 rot="2751665">
                  <a:off x="4006316" y="2003325"/>
                  <a:ext cx="158549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51665">
                  <a:off x="4006316" y="2003325"/>
                  <a:ext cx="1585498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1298814" y="1530823"/>
            <a:ext cx="5575176" cy="4241169"/>
            <a:chOff x="1298814" y="1530823"/>
            <a:chExt cx="5575176" cy="4241169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298814" y="1530823"/>
              <a:ext cx="3698587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997401" y="1530823"/>
              <a:ext cx="1469380" cy="1463103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 rot="2646498">
                  <a:off x="5124723" y="1969986"/>
                  <a:ext cx="15914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1/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646498">
                  <a:off x="5124723" y="1969986"/>
                  <a:ext cx="1591461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Connector 70"/>
            <p:cNvCxnSpPr/>
            <p:nvPr/>
          </p:nvCxnSpPr>
          <p:spPr>
            <a:xfrm>
              <a:off x="1301086" y="4822263"/>
              <a:ext cx="3698587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97401" y="4788109"/>
              <a:ext cx="12477" cy="983883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024697" y="5771992"/>
              <a:ext cx="1849293" cy="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>
            <a:off x="1303326" y="1542194"/>
            <a:ext cx="119535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98677" y="407750"/>
            <a:ext cx="1315892" cy="113444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29346" y="407749"/>
            <a:ext cx="119535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997401" y="407749"/>
            <a:ext cx="1621764" cy="146199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05633" y="4831325"/>
            <a:ext cx="119535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496616" y="3849085"/>
            <a:ext cx="0" cy="96859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95273" y="3863544"/>
            <a:ext cx="1330672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833860" y="3874109"/>
            <a:ext cx="5733" cy="95721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814569" y="4819980"/>
            <a:ext cx="119535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991668" y="4831325"/>
            <a:ext cx="5733" cy="957216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991668" y="5771992"/>
            <a:ext cx="1195351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09855" y="3307756"/>
                <a:ext cx="5343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55" y="3307756"/>
                <a:ext cx="534309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18120"/>
            <a:ext cx="9320611" cy="699045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6407" y="13646"/>
                <a:ext cx="71377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=500,  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=0.1 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  <m:r>
                        <a:rPr lang="en-US" sz="2800" b="0" i="1" smtClean="0">
                          <a:latin typeface="Cambria Math"/>
                        </a:rPr>
                        <m:t>, 10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07" y="13646"/>
                <a:ext cx="713777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26567" y="477649"/>
                <a:ext cx="39988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i="1">
                          <a:solidFill>
                            <a:srgbClr val="00FF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00FF00"/>
                          </a:solidFill>
                          <a:latin typeface="Cambria Math"/>
                        </a:rPr>
                        <m:t>s</m:t>
                      </m:r>
                      <m:r>
                        <a:rPr lang="en-US" sz="3200">
                          <a:solidFill>
                            <a:srgbClr val="00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 0.1</m:t>
                      </m:r>
                      <m:r>
                        <a:rPr lang="en-US" sz="3200" b="0" i="1" smtClean="0">
                          <a:solidFill>
                            <a:srgbClr val="00FF00"/>
                          </a:solidFill>
                          <a:latin typeface="Cambria Math"/>
                          <a:ea typeface="Cambria Math"/>
                        </a:rPr>
                        <m:t>𝐻𝑧</m:t>
                      </m:r>
                    </m:oMath>
                  </m:oMathPara>
                </a14:m>
                <a:endParaRPr lang="en-US" sz="320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67" y="477649"/>
                <a:ext cx="399881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5457" y="5133479"/>
                <a:ext cx="3764300" cy="1025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1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𝐻𝑧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57" y="5133479"/>
                <a:ext cx="3764300" cy="10257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1463" y="547792"/>
                <a:ext cx="4001416" cy="1025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i="1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3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 10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𝐻𝑧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63" y="547792"/>
                <a:ext cx="4001416" cy="10257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63679" y="3307756"/>
                <a:ext cx="64349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500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)∙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79" y="3307756"/>
                <a:ext cx="643492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5400000">
            <a:off x="7765574" y="1690050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" y="573202"/>
            <a:ext cx="8332010" cy="624900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6407" y="136478"/>
                <a:ext cx="71377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=500,  </m:t>
                      </m:r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=0.1 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  <m:r>
                        <a:rPr lang="en-US" sz="2800" b="0" i="1" smtClean="0"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  <m:r>
                        <a:rPr lang="en-US" sz="2800" b="0" i="1" smtClean="0">
                          <a:latin typeface="Cambria Math"/>
                        </a:rPr>
                        <m:t>, 10</m:t>
                      </m:r>
                      <m:r>
                        <a:rPr lang="en-US" sz="2800" b="0" i="1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07" y="136478"/>
                <a:ext cx="713777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070741" y="1319347"/>
            <a:ext cx="4394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sz="2400" dirty="0" smtClean="0">
                <a:latin typeface="Courier" pitchFamily="49" charset="0"/>
              </a:rPr>
              <a:t>&gt;&gt; </a:t>
            </a:r>
            <a:r>
              <a:rPr lang="pl-PL" sz="2400" dirty="0" smtClean="0">
                <a:latin typeface="Courier" pitchFamily="49" charset="0"/>
              </a:rPr>
              <a:t>z=-</a:t>
            </a:r>
            <a:r>
              <a:rPr lang="pl-PL" sz="2400" dirty="0">
                <a:latin typeface="Courier" pitchFamily="49" charset="0"/>
              </a:rPr>
              <a:t>2*pi*0.1</a:t>
            </a:r>
            <a:r>
              <a:rPr lang="pl-PL" sz="2400" dirty="0" smtClean="0">
                <a:latin typeface="Courier" pitchFamily="49" charset="0"/>
              </a:rPr>
              <a:t>;</a:t>
            </a:r>
            <a:endParaRPr lang="en-US" sz="2400" dirty="0" smtClean="0">
              <a:latin typeface="Courier" pitchFamily="49" charset="0"/>
            </a:endParaRPr>
          </a:p>
          <a:p>
            <a:pPr marL="400050" lvl="1"/>
            <a:r>
              <a:rPr lang="en-US" sz="2400" dirty="0" smtClean="0">
                <a:latin typeface="Courier" pitchFamily="49" charset="0"/>
              </a:rPr>
              <a:t>&gt;&gt; </a:t>
            </a:r>
            <a:r>
              <a:rPr lang="pl-PL" sz="2400" dirty="0" smtClean="0">
                <a:latin typeface="Courier" pitchFamily="49" charset="0"/>
              </a:rPr>
              <a:t>p=-</a:t>
            </a:r>
            <a:r>
              <a:rPr lang="pl-PL" sz="2400" dirty="0">
                <a:latin typeface="Courier" pitchFamily="49" charset="0"/>
              </a:rPr>
              <a:t>2*pi*[1 10</a:t>
            </a:r>
            <a:r>
              <a:rPr lang="pl-PL" sz="2400" dirty="0" smtClean="0">
                <a:latin typeface="Courier" pitchFamily="49" charset="0"/>
              </a:rPr>
              <a:t>];</a:t>
            </a:r>
            <a:endParaRPr lang="en-US" sz="2400" dirty="0" smtClean="0">
              <a:latin typeface="Courier" pitchFamily="49" charset="0"/>
            </a:endParaRPr>
          </a:p>
          <a:p>
            <a:pPr marL="400050" lvl="1"/>
            <a:r>
              <a:rPr lang="en-US" sz="2400" dirty="0" smtClean="0">
                <a:latin typeface="Courier" pitchFamily="49" charset="0"/>
              </a:rPr>
              <a:t>&gt;&gt; k=</a:t>
            </a:r>
            <a:r>
              <a:rPr lang="pl-PL" sz="2400" dirty="0" smtClean="0">
                <a:latin typeface="Courier" pitchFamily="49" charset="0"/>
              </a:rPr>
              <a:t>500</a:t>
            </a:r>
            <a:r>
              <a:rPr lang="pl-PL" sz="2400" dirty="0">
                <a:latin typeface="Courier" pitchFamily="49" charset="0"/>
              </a:rPr>
              <a:t>;</a:t>
            </a:r>
          </a:p>
          <a:p>
            <a:pPr marL="400050" lvl="1"/>
            <a:r>
              <a:rPr lang="en-US" sz="2400" dirty="0" smtClean="0">
                <a:latin typeface="Courier" pitchFamily="49" charset="0"/>
              </a:rPr>
              <a:t>&gt;&gt; </a:t>
            </a:r>
            <a:r>
              <a:rPr lang="pl-PL" sz="2400" dirty="0" smtClean="0">
                <a:latin typeface="Courier" pitchFamily="49" charset="0"/>
              </a:rPr>
              <a:t>G=zpk(z,p,k);</a:t>
            </a:r>
            <a:endParaRPr lang="en-US" sz="2400" dirty="0">
              <a:latin typeface="Courier" pitchFamily="49" charset="0"/>
            </a:endParaRPr>
          </a:p>
          <a:p>
            <a:pPr marL="400050" lvl="1"/>
            <a:r>
              <a:rPr lang="en-US" sz="2400" dirty="0" smtClean="0">
                <a:latin typeface="Courier" pitchFamily="49" charset="0"/>
              </a:rPr>
              <a:t>&gt;&gt; </a:t>
            </a:r>
            <a:r>
              <a:rPr lang="pl-PL" sz="2400" dirty="0" smtClean="0">
                <a:latin typeface="Courier" pitchFamily="49" charset="0"/>
              </a:rPr>
              <a:t>[</a:t>
            </a:r>
            <a:r>
              <a:rPr lang="pl-PL" sz="2400" dirty="0">
                <a:latin typeface="Courier" pitchFamily="49" charset="0"/>
              </a:rPr>
              <a:t>m,p</a:t>
            </a:r>
            <a:r>
              <a:rPr lang="pl-PL" sz="2400" dirty="0" smtClean="0">
                <a:latin typeface="Courier" pitchFamily="49" charset="0"/>
              </a:rPr>
              <a:t>]=bode(G</a:t>
            </a:r>
            <a:r>
              <a:rPr lang="pl-PL" sz="2400" dirty="0">
                <a:latin typeface="Courier" pitchFamily="49" charset="0"/>
              </a:rPr>
              <a:t>, w);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987655" y="3720946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odeexamples.m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Sketch bode plot for the following TF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=100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+100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What is the DC gain (gain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b="0" dirty="0" smtClean="0"/>
                  <a:t>)? What is the gain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b="0" dirty="0" smtClean="0"/>
                  <a:t>? </a:t>
                </a:r>
                <a:r>
                  <a:rPr lang="en-US" dirty="0" smtClean="0"/>
                  <a:t>Conf</a:t>
                </a:r>
                <a:r>
                  <a:rPr lang="en-US" b="0" dirty="0" smtClean="0"/>
                  <a:t>irm results with MATLAB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Sketch bode plot for the following TF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=100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What is the DC gain (gain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b="0" dirty="0" smtClean="0"/>
                  <a:t>)? What is the gain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b="0" dirty="0" smtClean="0"/>
                  <a:t>? </a:t>
                </a:r>
                <a:r>
                  <a:rPr lang="en-US" dirty="0" smtClean="0"/>
                  <a:t>Conf</a:t>
                </a:r>
                <a:r>
                  <a:rPr lang="en-US" b="0" dirty="0" smtClean="0"/>
                  <a:t>irm results with MATLAB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Sketch bode plot for the following TF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=30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+30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+40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What is the DC gain (gain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b="0" dirty="0" smtClean="0"/>
                  <a:t>)? What is the gain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b="0" dirty="0" smtClean="0"/>
                  <a:t>? </a:t>
                </a:r>
                <a:r>
                  <a:rPr lang="en-US" dirty="0" smtClean="0"/>
                  <a:t>Conf</a:t>
                </a:r>
                <a:r>
                  <a:rPr lang="en-US" b="0" dirty="0" smtClean="0"/>
                  <a:t>irm results with MATLAB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802783"/>
          </a:xfrm>
        </p:spPr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889" y="693684"/>
                <a:ext cx="8844455" cy="60224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system’s TF is a complex function</a:t>
                </a:r>
              </a:p>
              <a:p>
                <a:pPr lvl="1"/>
                <a:r>
                  <a:rPr lang="en-US" dirty="0" smtClean="0"/>
                  <a:t>Can be represented in terms of its magnitude and phase</a:t>
                </a:r>
              </a:p>
              <a:p>
                <a:r>
                  <a:rPr lang="en-US" dirty="0" smtClean="0"/>
                  <a:t>Bode plots</a:t>
                </a:r>
              </a:p>
              <a:p>
                <a:pPr lvl="1"/>
                <a:r>
                  <a:rPr lang="en-US" dirty="0" smtClean="0"/>
                  <a:t>Help visualize the TF</a:t>
                </a:r>
              </a:p>
              <a:p>
                <a:pPr lvl="1"/>
                <a:r>
                  <a:rPr lang="en-US" dirty="0" smtClean="0"/>
                  <a:t>Plot of magnitude vs. frequency and phase vs. frequency.</a:t>
                </a:r>
              </a:p>
              <a:p>
                <a:pPr lvl="1"/>
                <a:r>
                  <a:rPr lang="en-US" dirty="0" smtClean="0"/>
                  <a:t>Different conventions</a:t>
                </a:r>
              </a:p>
              <a:p>
                <a:r>
                  <a:rPr lang="en-US" dirty="0" smtClean="0"/>
                  <a:t>We have explored Bode plots of basic TFs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SHO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Bode plot of more complex TFs can be expressed in terms of simpler terms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m:t>∠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Arial Unicode MS" pitchFamily="34" charset="-128"/>
                              <a:ea typeface="Arial Unicode MS" pitchFamily="34" charset="-128"/>
                              <a:cs typeface="Arial Unicode MS" pitchFamily="34" charset="-128"/>
                            </a:rPr>
                            <m:t>∠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889" y="693684"/>
                <a:ext cx="8844455" cy="6022426"/>
              </a:xfrm>
              <a:blipFill rotWithShape="1">
                <a:blip r:embed="rId2"/>
                <a:stretch>
                  <a:fillRect l="-1378" t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76" y="3521122"/>
            <a:ext cx="2318123" cy="32330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6" y="132999"/>
            <a:ext cx="4284353" cy="6562995"/>
          </a:xfrm>
          <a:noFill/>
          <a:ln w="889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64" y="28231"/>
            <a:ext cx="4524239" cy="1187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</a:t>
            </a:r>
            <a:r>
              <a:rPr lang="en-US" dirty="0"/>
              <a:t>Stability </a:t>
            </a:r>
            <a:r>
              <a:rPr lang="en-US" dirty="0" smtClean="0"/>
              <a:t>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0362" y="1299594"/>
                <a:ext cx="4871545" cy="47477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feedback control system is </a:t>
                </a:r>
                <a:r>
                  <a:rPr lang="en-US" u="sng" dirty="0"/>
                  <a:t>stable</a:t>
                </a:r>
                <a:r>
                  <a:rPr lang="en-US" dirty="0"/>
                  <a:t> if and only if all the </a:t>
                </a:r>
                <a:r>
                  <a:rPr lang="en-US" i="1" dirty="0" smtClean="0"/>
                  <a:t>poles </a:t>
                </a:r>
                <a:r>
                  <a:rPr lang="en-US" i="1" dirty="0"/>
                  <a:t>of the </a:t>
                </a:r>
                <a:r>
                  <a:rPr lang="en-US" i="1" dirty="0" smtClean="0"/>
                  <a:t>closed loop transfer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dirty="0" smtClean="0"/>
                  <a:t> have a negative </a:t>
                </a:r>
                <a:r>
                  <a:rPr lang="en-US" dirty="0"/>
                  <a:t>real part. Otherwise the system is unstable.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0362" y="1299594"/>
                <a:ext cx="4871545" cy="4747739"/>
              </a:xfrm>
              <a:blipFill rotWithShape="1">
                <a:blip r:embed="rId4"/>
                <a:stretch>
                  <a:fillRect l="-2503" t="-1155" r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3179957" y="1687215"/>
            <a:ext cx="5198103" cy="2246727"/>
            <a:chOff x="1528549" y="2465151"/>
            <a:chExt cx="5198103" cy="2246727"/>
          </a:xfrm>
        </p:grpSpPr>
        <p:sp>
          <p:nvSpPr>
            <p:cNvPr id="8" name="Rectangle 7"/>
            <p:cNvSpPr/>
            <p:nvPr/>
          </p:nvSpPr>
          <p:spPr>
            <a:xfrm>
              <a:off x="3640125" y="4023533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endCxn id="8" idx="3"/>
            </p:cNvCxnSpPr>
            <p:nvPr/>
          </p:nvCxnSpPr>
          <p:spPr>
            <a:xfrm rot="5400000">
              <a:off x="4464702" y="3168587"/>
              <a:ext cx="1365142" cy="1033096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628880" y="2988371"/>
              <a:ext cx="209777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40783" y="354849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15" name="Straight Arrow Connector 14"/>
            <p:cNvCxnSpPr>
              <a:stCxn id="32" idx="6"/>
              <a:endCxn id="45" idx="1"/>
            </p:cNvCxnSpPr>
            <p:nvPr/>
          </p:nvCxnSpPr>
          <p:spPr>
            <a:xfrm>
              <a:off x="2734757" y="3011238"/>
              <a:ext cx="90708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07685" y="2465151"/>
              <a:ext cx="435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62957" y="2751489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G(s)</a:t>
              </a:r>
              <a:endParaRPr lang="en-US" sz="28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277557" y="2782638"/>
              <a:ext cx="457200" cy="45720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>
            <a:xfrm>
              <a:off x="1528549" y="3001928"/>
              <a:ext cx="73484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952085" y="2471783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40783" y="302527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40119" y="2515905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41841" y="2667065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8" idx="1"/>
              <a:endCxn id="32" idx="4"/>
            </p:cNvCxnSpPr>
            <p:nvPr/>
          </p:nvCxnSpPr>
          <p:spPr>
            <a:xfrm rot="10800000">
              <a:off x="2506157" y="3239838"/>
              <a:ext cx="1133968" cy="1127868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62957" y="4106095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  <a:r>
                <a:rPr lang="en-US" sz="2800" dirty="0" smtClean="0"/>
                <a:t>(s)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7768" y="756348"/>
                <a:ext cx="2308902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𝐺𝐻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8" y="756348"/>
                <a:ext cx="2308902" cy="1025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509632" y="4389309"/>
                <a:ext cx="2300886" cy="1025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𝐺𝐻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r>
                            <a:rPr lang="en-US" sz="3200" i="1">
                              <a:latin typeface="Cambria Math"/>
                            </a:rPr>
                            <m:t>𝐺𝐻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32" y="4389309"/>
                <a:ext cx="2300886" cy="10257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185751" y="1344051"/>
            <a:ext cx="3497034" cy="2625344"/>
            <a:chOff x="199399" y="2394947"/>
            <a:chExt cx="3497034" cy="2625344"/>
          </a:xfrm>
        </p:grpSpPr>
        <p:sp>
          <p:nvSpPr>
            <p:cNvPr id="73" name="Oval 72"/>
            <p:cNvSpPr/>
            <p:nvPr/>
          </p:nvSpPr>
          <p:spPr>
            <a:xfrm>
              <a:off x="1951629" y="2394947"/>
              <a:ext cx="734097" cy="51225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3" idx="4"/>
            </p:cNvCxnSpPr>
            <p:nvPr/>
          </p:nvCxnSpPr>
          <p:spPr>
            <a:xfrm flipH="1">
              <a:off x="1255594" y="2907199"/>
              <a:ext cx="1063084" cy="159656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99399" y="4435516"/>
                  <a:ext cx="349703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Open loop gain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99" y="4435516"/>
                  <a:ext cx="3497034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55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4319210" y="4263447"/>
            <a:ext cx="4504955" cy="2262696"/>
            <a:chOff x="199399" y="2408594"/>
            <a:chExt cx="3146473" cy="2384253"/>
          </a:xfrm>
        </p:grpSpPr>
        <p:sp>
          <p:nvSpPr>
            <p:cNvPr id="79" name="Oval 78"/>
            <p:cNvSpPr/>
            <p:nvPr/>
          </p:nvSpPr>
          <p:spPr>
            <a:xfrm>
              <a:off x="2253828" y="2408594"/>
              <a:ext cx="1092044" cy="141920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386377" y="3419400"/>
              <a:ext cx="915322" cy="86746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99399" y="4176658"/>
                  <a:ext cx="2600451" cy="616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Closed loop gain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𝐶𝐿</m:t>
                          </m:r>
                        </m:sub>
                      </m:sSub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99" y="4176658"/>
                  <a:ext cx="2600451" cy="61618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62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67706" y="4576388"/>
                <a:ext cx="3894481" cy="1569660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en-US" sz="3200" u="sng" dirty="0" smtClean="0"/>
                  <a:t>Stability</a:t>
                </a:r>
                <a:r>
                  <a:rPr lang="en-US" sz="3200" dirty="0" smtClean="0"/>
                  <a:t>: the </a:t>
                </a:r>
                <a:r>
                  <a:rPr lang="en-US" sz="3200" dirty="0"/>
                  <a:t>poles’ real part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sz="3200" dirty="0"/>
                  <a:t> must be negative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06" y="4576388"/>
                <a:ext cx="3894481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4069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6517" y="173421"/>
            <a:ext cx="8229600" cy="818548"/>
          </a:xfrm>
        </p:spPr>
        <p:txBody>
          <a:bodyPr/>
          <a:lstStyle/>
          <a:p>
            <a:r>
              <a:rPr lang="en-US" dirty="0" smtClean="0"/>
              <a:t>Loop stability and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648"/>
                <a:ext cx="8229600" cy="4959515"/>
              </a:xfrm>
            </p:spPr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If the system is unstable, </a:t>
                </a:r>
              </a:p>
              <a:p>
                <a:pPr marL="742950" lvl="2" indent="-342900"/>
                <a:r>
                  <a:rPr lang="en-US" dirty="0" smtClean="0"/>
                  <a:t>We can’t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but</a:t>
                </a:r>
              </a:p>
              <a:p>
                <a:pPr marL="742950" lvl="2" indent="-342900"/>
                <a:r>
                  <a:rPr lang="en-US" dirty="0" smtClean="0"/>
                  <a:t>We can design a different controller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so as to make the system stable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But how should we change H? Let’s look closely at the root of the problem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648"/>
                <a:ext cx="8229600" cy="4959515"/>
              </a:xfrm>
              <a:blipFill rotWithShape="1">
                <a:blip r:embed="rId2"/>
                <a:stretch>
                  <a:fillRect l="-1259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004441" y="4001507"/>
            <a:ext cx="5198103" cy="2246727"/>
            <a:chOff x="1528549" y="2465151"/>
            <a:chExt cx="5198103" cy="2246727"/>
          </a:xfrm>
        </p:grpSpPr>
        <p:sp>
          <p:nvSpPr>
            <p:cNvPr id="6" name="Rectangle 5"/>
            <p:cNvSpPr/>
            <p:nvPr/>
          </p:nvSpPr>
          <p:spPr>
            <a:xfrm>
              <a:off x="3640125" y="4023533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8"/>
            <p:cNvCxnSpPr>
              <a:endCxn id="6" idx="3"/>
            </p:cNvCxnSpPr>
            <p:nvPr/>
          </p:nvCxnSpPr>
          <p:spPr>
            <a:xfrm rot="5400000">
              <a:off x="4464702" y="3168587"/>
              <a:ext cx="1365142" cy="1033096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628880" y="2988371"/>
              <a:ext cx="209777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40783" y="354849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10" name="Straight Arrow Connector 9"/>
            <p:cNvCxnSpPr>
              <a:stCxn id="21" idx="6"/>
              <a:endCxn id="18" idx="1"/>
            </p:cNvCxnSpPr>
            <p:nvPr/>
          </p:nvCxnSpPr>
          <p:spPr>
            <a:xfrm>
              <a:off x="2734757" y="3011238"/>
              <a:ext cx="90708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07685" y="2465151"/>
              <a:ext cx="435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2957" y="2751489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G(s)</a:t>
              </a:r>
              <a:endParaRPr lang="en-US" sz="2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77557" y="2782638"/>
              <a:ext cx="457200" cy="457200"/>
              <a:chOff x="4800600" y="2362200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1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>
              <a:off x="1528549" y="3001928"/>
              <a:ext cx="73484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952085" y="2471783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0783" y="302527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40119" y="2515905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41841" y="2667065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50"/>
            <p:cNvCxnSpPr>
              <a:stCxn id="6" idx="1"/>
              <a:endCxn id="21" idx="4"/>
            </p:cNvCxnSpPr>
            <p:nvPr/>
          </p:nvCxnSpPr>
          <p:spPr>
            <a:xfrm rot="10800000">
              <a:off x="2506157" y="3239838"/>
              <a:ext cx="1133968" cy="1127868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762957" y="4106095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  <a:r>
                <a:rPr lang="en-US" sz="2800" dirty="0" smtClean="0"/>
                <a:t>(s)</a:t>
              </a:r>
              <a:endParaRPr lang="en-US" sz="280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39</a:t>
            </a:fld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1" y="0"/>
            <a:ext cx="8229600" cy="735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181" y="723332"/>
                <a:ext cx="8952931" cy="57184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Determine which of the following transfer functions represent stable systems and which represent unstable systems. Use MATLAB’s </a:t>
                </a:r>
                <a:r>
                  <a:rPr lang="en-US" dirty="0" smtClean="0">
                    <a:latin typeface="Courier" pitchFamily="49" charset="0"/>
                  </a:rPr>
                  <a:t>step</a:t>
                </a:r>
                <a:r>
                  <a:rPr lang="en-US" dirty="0" smtClean="0"/>
                  <a:t> to verify your answer.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+10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+5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81" y="723332"/>
                <a:ext cx="8952931" cy="5718412"/>
              </a:xfrm>
              <a:blipFill rotWithShape="1">
                <a:blip r:embed="rId2"/>
                <a:stretch>
                  <a:fillRect l="-1634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51030" y="1212028"/>
            <a:ext cx="5198103" cy="2246727"/>
            <a:chOff x="1528549" y="2465151"/>
            <a:chExt cx="5198103" cy="2246727"/>
          </a:xfrm>
        </p:grpSpPr>
        <p:sp>
          <p:nvSpPr>
            <p:cNvPr id="6" name="Rectangle 5"/>
            <p:cNvSpPr/>
            <p:nvPr/>
          </p:nvSpPr>
          <p:spPr>
            <a:xfrm>
              <a:off x="3640125" y="4023533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8"/>
            <p:cNvCxnSpPr>
              <a:endCxn id="6" idx="3"/>
            </p:cNvCxnSpPr>
            <p:nvPr/>
          </p:nvCxnSpPr>
          <p:spPr>
            <a:xfrm rot="5400000">
              <a:off x="4464702" y="3168587"/>
              <a:ext cx="1365142" cy="1033096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628880" y="2988371"/>
              <a:ext cx="209777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40783" y="354849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10" name="Straight Arrow Connector 9"/>
            <p:cNvCxnSpPr>
              <a:stCxn id="21" idx="6"/>
              <a:endCxn id="18" idx="1"/>
            </p:cNvCxnSpPr>
            <p:nvPr/>
          </p:nvCxnSpPr>
          <p:spPr>
            <a:xfrm>
              <a:off x="2734757" y="3011238"/>
              <a:ext cx="90708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07685" y="2465151"/>
              <a:ext cx="435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2957" y="2751489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G(s)</a:t>
              </a:r>
              <a:endParaRPr lang="en-US" sz="2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77557" y="2782638"/>
              <a:ext cx="457200" cy="457200"/>
              <a:chOff x="4800600" y="2362200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1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>
              <a:off x="1528549" y="3001928"/>
              <a:ext cx="73484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952085" y="2471783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0783" y="302527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40119" y="2515905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41841" y="2667065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50"/>
            <p:cNvCxnSpPr>
              <a:stCxn id="6" idx="1"/>
              <a:endCxn id="21" idx="4"/>
            </p:cNvCxnSpPr>
            <p:nvPr/>
          </p:nvCxnSpPr>
          <p:spPr>
            <a:xfrm rot="10800000">
              <a:off x="2506157" y="3239838"/>
              <a:ext cx="1133968" cy="1127868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762957" y="4106095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  <a:r>
                <a:rPr lang="en-US" sz="2800" dirty="0" smtClean="0"/>
                <a:t>(s)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31" y="2050282"/>
                <a:ext cx="4332916" cy="110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𝐺𝐻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1" y="2050282"/>
                <a:ext cx="4332916" cy="11012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58048" y="3764931"/>
                <a:ext cx="5691085" cy="1101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𝐺𝐻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r>
                            <a:rPr lang="en-US" sz="3200" i="1">
                              <a:latin typeface="Cambria Math"/>
                            </a:rPr>
                            <m:t>𝐺𝐻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𝐶𝐿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048" y="3764931"/>
                <a:ext cx="5691085" cy="1101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510538" y="2570949"/>
            <a:ext cx="5192671" cy="2372360"/>
            <a:chOff x="2510538" y="2570949"/>
            <a:chExt cx="5192671" cy="2372360"/>
          </a:xfrm>
        </p:grpSpPr>
        <p:sp>
          <p:nvSpPr>
            <p:cNvPr id="29" name="Oval 28"/>
            <p:cNvSpPr/>
            <p:nvPr/>
          </p:nvSpPr>
          <p:spPr>
            <a:xfrm>
              <a:off x="2510538" y="2570949"/>
              <a:ext cx="1895643" cy="6362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07566" y="4307035"/>
              <a:ext cx="1895643" cy="6362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3995" y="3120014"/>
            <a:ext cx="8695137" cy="3101977"/>
            <a:chOff x="253995" y="3120014"/>
            <a:chExt cx="8695137" cy="310197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202090" y="3120014"/>
              <a:ext cx="628134" cy="2526614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53995" y="5637216"/>
                  <a:ext cx="869513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</m:oMath>
                  </a14:m>
                  <a:r>
                    <a:rPr lang="en-US" sz="3200" dirty="0" smtClean="0"/>
                    <a:t> ever becomes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−1</m:t>
                      </m:r>
                    </m:oMath>
                  </a14:m>
                  <a:r>
                    <a:rPr lang="en-US" sz="3200" dirty="0" smtClean="0"/>
                    <a:t> then system is unstable</a:t>
                  </a:r>
                  <a:endParaRPr lang="en-US" sz="3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95" y="5637216"/>
                  <a:ext cx="8695137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823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 flipH="1">
              <a:off x="5295622" y="4825251"/>
              <a:ext cx="689816" cy="81196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40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 general 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51030" y="1212028"/>
            <a:ext cx="5198103" cy="2246727"/>
            <a:chOff x="1528549" y="2465151"/>
            <a:chExt cx="5198103" cy="2246727"/>
          </a:xfrm>
        </p:grpSpPr>
        <p:sp>
          <p:nvSpPr>
            <p:cNvPr id="5" name="Rectangle 4"/>
            <p:cNvSpPr/>
            <p:nvPr/>
          </p:nvSpPr>
          <p:spPr>
            <a:xfrm>
              <a:off x="3640125" y="4023533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8"/>
            <p:cNvCxnSpPr>
              <a:endCxn id="5" idx="3"/>
            </p:cNvCxnSpPr>
            <p:nvPr/>
          </p:nvCxnSpPr>
          <p:spPr>
            <a:xfrm rot="5400000">
              <a:off x="4464702" y="3168587"/>
              <a:ext cx="1365142" cy="1033096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628880" y="2988371"/>
              <a:ext cx="2097772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40783" y="354849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9" name="Straight Arrow Connector 8"/>
            <p:cNvCxnSpPr>
              <a:stCxn id="20" idx="6"/>
              <a:endCxn id="17" idx="1"/>
            </p:cNvCxnSpPr>
            <p:nvPr/>
          </p:nvCxnSpPr>
          <p:spPr>
            <a:xfrm>
              <a:off x="2734757" y="3011238"/>
              <a:ext cx="90708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07685" y="2465151"/>
              <a:ext cx="435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62957" y="2751489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G(s)</a:t>
              </a:r>
              <a:endParaRPr lang="en-US" sz="28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77557" y="2782638"/>
              <a:ext cx="457200" cy="457200"/>
              <a:chOff x="4800600" y="2362200"/>
              <a:chExt cx="457200" cy="457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endCxn id="20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0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>
              <a:off x="1528549" y="3001928"/>
              <a:ext cx="73484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52085" y="2471783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0783" y="3025279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0119" y="2515905"/>
              <a:ext cx="361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41841" y="2667065"/>
              <a:ext cx="9906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50"/>
            <p:cNvCxnSpPr>
              <a:stCxn id="5" idx="1"/>
              <a:endCxn id="20" idx="4"/>
            </p:cNvCxnSpPr>
            <p:nvPr/>
          </p:nvCxnSpPr>
          <p:spPr>
            <a:xfrm rot="10800000">
              <a:off x="2506157" y="3239838"/>
              <a:ext cx="1133968" cy="1127868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762957" y="4106095"/>
              <a:ext cx="769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  <a:r>
                <a:rPr lang="en-US" sz="2800" dirty="0" smtClean="0"/>
                <a:t>(s)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6825" y="1449635"/>
                <a:ext cx="2383665" cy="110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5" y="1449635"/>
                <a:ext cx="2383665" cy="1101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207" y="2818596"/>
                <a:ext cx="5045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en-US" sz="3200" dirty="0" smtClean="0"/>
                  <a:t> has a limited bandwidth.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" y="2818596"/>
                <a:ext cx="5045612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193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6824" y="3820835"/>
                <a:ext cx="341151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Within bandwidth: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≫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4" y="3820835"/>
                <a:ext cx="3411511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4651" t="-7386" r="-3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87468" y="5319472"/>
                <a:ext cx="1252073" cy="932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≅0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68" y="5319472"/>
                <a:ext cx="1252073" cy="9325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25214" y="3820297"/>
                <a:ext cx="35878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Outside bandwidth: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214" y="3820297"/>
                <a:ext cx="3587842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4244" t="-7386" r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93098" y="5319471"/>
                <a:ext cx="1252073" cy="932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≅1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098" y="5319471"/>
                <a:ext cx="1252073" cy="9325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 Arrow 1"/>
          <p:cNvSpPr/>
          <p:nvPr/>
        </p:nvSpPr>
        <p:spPr>
          <a:xfrm rot="5400000">
            <a:off x="2633256" y="2046994"/>
            <a:ext cx="933214" cy="6787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843817" y="3376192"/>
            <a:ext cx="339373" cy="540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8546192">
            <a:off x="4293033" y="3140233"/>
            <a:ext cx="339373" cy="931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846089" y="4920688"/>
            <a:ext cx="339373" cy="540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379497" y="4936608"/>
            <a:ext cx="339373" cy="540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41</a:t>
            </a:fld>
            <a:endParaRPr lang="en-US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5" grpId="0"/>
      <p:bldP spid="27" grpId="0"/>
      <p:bldP spid="28" grpId="0"/>
      <p:bldP spid="2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2654" y="70619"/>
                <a:ext cx="8229600" cy="825223"/>
              </a:xfrm>
            </p:spPr>
            <p:txBody>
              <a:bodyPr/>
              <a:lstStyle/>
              <a:p>
                <a:r>
                  <a:rPr lang="en-US" dirty="0"/>
                  <a:t>The general 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2654" y="70619"/>
                <a:ext cx="8229600" cy="825223"/>
              </a:xfrm>
              <a:blipFill rotWithShape="1">
                <a:blip r:embed="rId2"/>
                <a:stretch>
                  <a:fillRect t="-11111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600916" y="694357"/>
            <a:ext cx="8283801" cy="5965753"/>
            <a:chOff x="600916" y="694357"/>
            <a:chExt cx="8283801" cy="5965753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1351129" y="825692"/>
              <a:ext cx="29568" cy="2777317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1364777" y="2934284"/>
              <a:ext cx="6946710" cy="0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1367054" y="3999213"/>
              <a:ext cx="13643" cy="2660897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83965" y="5040569"/>
              <a:ext cx="90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Log(f)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0317" y="3015742"/>
              <a:ext cx="90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Log(f)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84670" y="5860286"/>
                  <a:ext cx="900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70" y="5860286"/>
                  <a:ext cx="90075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H="1">
              <a:off x="1380697" y="6044952"/>
              <a:ext cx="7039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00916" y="694357"/>
                  <a:ext cx="7452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𝑂𝐿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16" y="694357"/>
                  <a:ext cx="74520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42283" y="3873804"/>
                  <a:ext cx="7337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>
                            <a:latin typeface="Arial Unicode MS" pitchFamily="34" charset="-128"/>
                            <a:ea typeface="Arial Unicode MS" pitchFamily="34" charset="-128"/>
                            <a:cs typeface="Arial Unicode MS" pitchFamily="34" charset="-128"/>
                          </a:rPr>
                          <m:t>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𝑂𝐿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83" y="3873804"/>
                  <a:ext cx="73379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1380697" y="4983756"/>
              <a:ext cx="6946710" cy="0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878403" y="2735970"/>
                  <a:ext cx="6013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03" y="2735970"/>
                  <a:ext cx="60138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reeform 27"/>
            <p:cNvSpPr/>
            <p:nvPr/>
          </p:nvSpPr>
          <p:spPr>
            <a:xfrm>
              <a:off x="1378424" y="1951641"/>
              <a:ext cx="6796585" cy="1760552"/>
            </a:xfrm>
            <a:custGeom>
              <a:avLst/>
              <a:gdLst>
                <a:gd name="connsiteX0" fmla="*/ 0 w 7519916"/>
                <a:gd name="connsiteY0" fmla="*/ 0 h 2612518"/>
                <a:gd name="connsiteX1" fmla="*/ 1815152 w 7519916"/>
                <a:gd name="connsiteY1" fmla="*/ 232012 h 2612518"/>
                <a:gd name="connsiteX2" fmla="*/ 3043451 w 7519916"/>
                <a:gd name="connsiteY2" fmla="*/ 709684 h 2612518"/>
                <a:gd name="connsiteX3" fmla="*/ 3848669 w 7519916"/>
                <a:gd name="connsiteY3" fmla="*/ 1037230 h 2612518"/>
                <a:gd name="connsiteX4" fmla="*/ 4776716 w 7519916"/>
                <a:gd name="connsiteY4" fmla="*/ 1446663 h 2612518"/>
                <a:gd name="connsiteX5" fmla="*/ 5868537 w 7519916"/>
                <a:gd name="connsiteY5" fmla="*/ 2129051 h 2612518"/>
                <a:gd name="connsiteX6" fmla="*/ 7110483 w 7519916"/>
                <a:gd name="connsiteY6" fmla="*/ 2565779 h 2612518"/>
                <a:gd name="connsiteX7" fmla="*/ 7519916 w 7519916"/>
                <a:gd name="connsiteY7" fmla="*/ 2579427 h 26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9916" h="2612518">
                  <a:moveTo>
                    <a:pt x="0" y="0"/>
                  </a:moveTo>
                  <a:cubicBezTo>
                    <a:pt x="653955" y="56865"/>
                    <a:pt x="1307910" y="113731"/>
                    <a:pt x="1815152" y="232012"/>
                  </a:cubicBezTo>
                  <a:cubicBezTo>
                    <a:pt x="2322394" y="350293"/>
                    <a:pt x="2704532" y="575481"/>
                    <a:pt x="3043451" y="709684"/>
                  </a:cubicBezTo>
                  <a:cubicBezTo>
                    <a:pt x="3382371" y="843887"/>
                    <a:pt x="3559792" y="914400"/>
                    <a:pt x="3848669" y="1037230"/>
                  </a:cubicBezTo>
                  <a:cubicBezTo>
                    <a:pt x="4137546" y="1160060"/>
                    <a:pt x="4440071" y="1264693"/>
                    <a:pt x="4776716" y="1446663"/>
                  </a:cubicBezTo>
                  <a:cubicBezTo>
                    <a:pt x="5113361" y="1628633"/>
                    <a:pt x="5479576" y="1942532"/>
                    <a:pt x="5868537" y="2129051"/>
                  </a:cubicBezTo>
                  <a:cubicBezTo>
                    <a:pt x="6257498" y="2315570"/>
                    <a:pt x="6835253" y="2490716"/>
                    <a:pt x="7110483" y="2565779"/>
                  </a:cubicBezTo>
                  <a:cubicBezTo>
                    <a:pt x="7385713" y="2640842"/>
                    <a:pt x="7452814" y="2610134"/>
                    <a:pt x="7519916" y="257942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78424" y="5090615"/>
              <a:ext cx="6523630" cy="1214651"/>
            </a:xfrm>
            <a:custGeom>
              <a:avLst/>
              <a:gdLst>
                <a:gd name="connsiteX0" fmla="*/ 0 w 6523630"/>
                <a:gd name="connsiteY0" fmla="*/ 0 h 1214651"/>
                <a:gd name="connsiteX1" fmla="*/ 1160060 w 6523630"/>
                <a:gd name="connsiteY1" fmla="*/ 368489 h 1214651"/>
                <a:gd name="connsiteX2" fmla="*/ 1965277 w 6523630"/>
                <a:gd name="connsiteY2" fmla="*/ 655092 h 1214651"/>
                <a:gd name="connsiteX3" fmla="*/ 3261815 w 6523630"/>
                <a:gd name="connsiteY3" fmla="*/ 272955 h 1214651"/>
                <a:gd name="connsiteX4" fmla="*/ 3944203 w 6523630"/>
                <a:gd name="connsiteY4" fmla="*/ 163773 h 1214651"/>
                <a:gd name="connsiteX5" fmla="*/ 4995080 w 6523630"/>
                <a:gd name="connsiteY5" fmla="*/ 341194 h 1214651"/>
                <a:gd name="connsiteX6" fmla="*/ 6523630 w 6523630"/>
                <a:gd name="connsiteY6" fmla="*/ 1214651 h 12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3630" h="1214651">
                  <a:moveTo>
                    <a:pt x="0" y="0"/>
                  </a:moveTo>
                  <a:lnTo>
                    <a:pt x="1160060" y="368489"/>
                  </a:lnTo>
                  <a:cubicBezTo>
                    <a:pt x="1487606" y="477671"/>
                    <a:pt x="1614985" y="671014"/>
                    <a:pt x="1965277" y="655092"/>
                  </a:cubicBezTo>
                  <a:cubicBezTo>
                    <a:pt x="2315569" y="639170"/>
                    <a:pt x="2931994" y="354841"/>
                    <a:pt x="3261815" y="272955"/>
                  </a:cubicBezTo>
                  <a:cubicBezTo>
                    <a:pt x="3591636" y="191069"/>
                    <a:pt x="3655326" y="152400"/>
                    <a:pt x="3944203" y="163773"/>
                  </a:cubicBezTo>
                  <a:cubicBezTo>
                    <a:pt x="4233080" y="175146"/>
                    <a:pt x="4565176" y="166048"/>
                    <a:pt x="4995080" y="341194"/>
                  </a:cubicBezTo>
                  <a:cubicBezTo>
                    <a:pt x="5424985" y="516340"/>
                    <a:pt x="5974307" y="865495"/>
                    <a:pt x="6523630" y="12146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78424" y="919967"/>
            <a:ext cx="4353637" cy="2185335"/>
            <a:chOff x="1378424" y="919967"/>
            <a:chExt cx="4353637" cy="2185335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1378424" y="1426191"/>
              <a:ext cx="435363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732061" y="1214651"/>
              <a:ext cx="0" cy="1890651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606715" y="919967"/>
              <a:ext cx="2129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</a:rPr>
                <a:t>“Bandwidth”</a:t>
              </a:r>
              <a:endParaRPr lang="en-US" sz="28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5699" y="2650862"/>
            <a:ext cx="3516205" cy="833208"/>
            <a:chOff x="420428" y="2125173"/>
            <a:chExt cx="3516205" cy="833208"/>
          </a:xfrm>
        </p:grpSpPr>
        <p:sp>
          <p:nvSpPr>
            <p:cNvPr id="43" name="Oval 42"/>
            <p:cNvSpPr/>
            <p:nvPr/>
          </p:nvSpPr>
          <p:spPr>
            <a:xfrm>
              <a:off x="420428" y="2125173"/>
              <a:ext cx="500021" cy="51225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6"/>
            </p:cNvCxnSpPr>
            <p:nvPr/>
          </p:nvCxnSpPr>
          <p:spPr>
            <a:xfrm>
              <a:off x="920449" y="2381299"/>
              <a:ext cx="1054763" cy="29342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91751" y="2435161"/>
              <a:ext cx="2044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Unity gain</a:t>
              </a:r>
              <a:endParaRPr lang="en-US" sz="28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34696" y="2790120"/>
            <a:ext cx="3380504" cy="1944724"/>
            <a:chOff x="-1479218" y="2172885"/>
            <a:chExt cx="4068828" cy="994355"/>
          </a:xfrm>
        </p:grpSpPr>
        <p:sp>
          <p:nvSpPr>
            <p:cNvPr id="53" name="Oval 52"/>
            <p:cNvSpPr/>
            <p:nvPr/>
          </p:nvSpPr>
          <p:spPr>
            <a:xfrm>
              <a:off x="487338" y="2172885"/>
              <a:ext cx="370763" cy="16419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3"/>
            </p:cNvCxnSpPr>
            <p:nvPr/>
          </p:nvCxnSpPr>
          <p:spPr>
            <a:xfrm flipH="1">
              <a:off x="-316525" y="2313033"/>
              <a:ext cx="858160" cy="41394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-1479218" y="2679396"/>
                  <a:ext cx="4068828" cy="4878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Unity </a:t>
                  </a:r>
                  <a:r>
                    <a:rPr lang="en-US" sz="2800" dirty="0"/>
                    <a:t>G</a:t>
                  </a:r>
                  <a:r>
                    <a:rPr lang="en-US" sz="2800" dirty="0" smtClean="0"/>
                    <a:t>ain </a:t>
                  </a:r>
                  <a:r>
                    <a:rPr lang="en-US" sz="2800" dirty="0"/>
                    <a:t>F</a:t>
                  </a:r>
                  <a:r>
                    <a:rPr lang="en-US" sz="2800" dirty="0" smtClean="0"/>
                    <a:t>requency (UGF):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79218" y="2679396"/>
                  <a:ext cx="4068828" cy="48784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604" t="-5732" r="-3423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930387" y="5813014"/>
            <a:ext cx="1906900" cy="833208"/>
            <a:chOff x="393132" y="2125173"/>
            <a:chExt cx="1906900" cy="833208"/>
          </a:xfrm>
        </p:grpSpPr>
        <p:sp>
          <p:nvSpPr>
            <p:cNvPr id="63" name="Oval 62"/>
            <p:cNvSpPr/>
            <p:nvPr/>
          </p:nvSpPr>
          <p:spPr>
            <a:xfrm>
              <a:off x="393132" y="2125173"/>
              <a:ext cx="500021" cy="51225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860643" y="2539035"/>
              <a:ext cx="426019" cy="15773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277591" y="2435161"/>
                  <a:ext cx="102244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−180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591" y="2435161"/>
                  <a:ext cx="1022441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5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42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6202" y="1521885"/>
            <a:ext cx="1064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DC gain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98" y="54588"/>
            <a:ext cx="8229600" cy="858080"/>
          </a:xfrm>
        </p:spPr>
        <p:txBody>
          <a:bodyPr>
            <a:normAutofit/>
          </a:bodyPr>
          <a:lstStyle/>
          <a:p>
            <a:r>
              <a:rPr lang="en-US" dirty="0" smtClean="0"/>
              <a:t>Stability </a:t>
            </a:r>
            <a:r>
              <a:rPr lang="en-US" dirty="0"/>
              <a:t>C</a:t>
            </a:r>
            <a:r>
              <a:rPr lang="en-US" dirty="0" smtClean="0"/>
              <a:t>riteria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94115" y="1009934"/>
                <a:ext cx="3813410" cy="47002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closed loop system is stable if the unity gain frequency is lower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−180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crossing.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94115" y="1009934"/>
                <a:ext cx="3813410" cy="4700239"/>
              </a:xfrm>
              <a:blipFill rotWithShape="1">
                <a:blip r:embed="rId2"/>
                <a:stretch>
                  <a:fillRect l="-3195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73545" y="1214654"/>
            <a:ext cx="7613855" cy="5483277"/>
            <a:chOff x="600916" y="694357"/>
            <a:chExt cx="8283801" cy="5965753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1351129" y="825692"/>
              <a:ext cx="29568" cy="2777317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1364777" y="2934284"/>
              <a:ext cx="6946710" cy="0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1367054" y="3999213"/>
              <a:ext cx="13643" cy="2660897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83965" y="5040569"/>
              <a:ext cx="90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Log(f)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0317" y="3015742"/>
              <a:ext cx="90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Log(f)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84670" y="5860286"/>
                  <a:ext cx="900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70" y="5860286"/>
                  <a:ext cx="90075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H="1">
              <a:off x="1380697" y="6044952"/>
              <a:ext cx="7039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00916" y="694357"/>
                  <a:ext cx="7452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𝑂𝐿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16" y="694357"/>
                  <a:ext cx="74520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42283" y="3873804"/>
                  <a:ext cx="7337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>
                            <a:latin typeface="Arial Unicode MS" pitchFamily="34" charset="-128"/>
                            <a:ea typeface="Arial Unicode MS" pitchFamily="34" charset="-128"/>
                            <a:cs typeface="Arial Unicode MS" pitchFamily="34" charset="-128"/>
                          </a:rPr>
                          <m:t>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𝑂𝐿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83" y="3873804"/>
                  <a:ext cx="73379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1380697" y="4983756"/>
              <a:ext cx="6946710" cy="0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878403" y="2735970"/>
                  <a:ext cx="6013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03" y="2735970"/>
                  <a:ext cx="60138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reeform 27"/>
            <p:cNvSpPr/>
            <p:nvPr/>
          </p:nvSpPr>
          <p:spPr>
            <a:xfrm>
              <a:off x="1378424" y="1951641"/>
              <a:ext cx="6796585" cy="1760552"/>
            </a:xfrm>
            <a:custGeom>
              <a:avLst/>
              <a:gdLst>
                <a:gd name="connsiteX0" fmla="*/ 0 w 7519916"/>
                <a:gd name="connsiteY0" fmla="*/ 0 h 2612518"/>
                <a:gd name="connsiteX1" fmla="*/ 1815152 w 7519916"/>
                <a:gd name="connsiteY1" fmla="*/ 232012 h 2612518"/>
                <a:gd name="connsiteX2" fmla="*/ 3043451 w 7519916"/>
                <a:gd name="connsiteY2" fmla="*/ 709684 h 2612518"/>
                <a:gd name="connsiteX3" fmla="*/ 3848669 w 7519916"/>
                <a:gd name="connsiteY3" fmla="*/ 1037230 h 2612518"/>
                <a:gd name="connsiteX4" fmla="*/ 4776716 w 7519916"/>
                <a:gd name="connsiteY4" fmla="*/ 1446663 h 2612518"/>
                <a:gd name="connsiteX5" fmla="*/ 5868537 w 7519916"/>
                <a:gd name="connsiteY5" fmla="*/ 2129051 h 2612518"/>
                <a:gd name="connsiteX6" fmla="*/ 7110483 w 7519916"/>
                <a:gd name="connsiteY6" fmla="*/ 2565779 h 2612518"/>
                <a:gd name="connsiteX7" fmla="*/ 7519916 w 7519916"/>
                <a:gd name="connsiteY7" fmla="*/ 2579427 h 26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9916" h="2612518">
                  <a:moveTo>
                    <a:pt x="0" y="0"/>
                  </a:moveTo>
                  <a:cubicBezTo>
                    <a:pt x="653955" y="56865"/>
                    <a:pt x="1307910" y="113731"/>
                    <a:pt x="1815152" y="232012"/>
                  </a:cubicBezTo>
                  <a:cubicBezTo>
                    <a:pt x="2322394" y="350293"/>
                    <a:pt x="2704532" y="575481"/>
                    <a:pt x="3043451" y="709684"/>
                  </a:cubicBezTo>
                  <a:cubicBezTo>
                    <a:pt x="3382371" y="843887"/>
                    <a:pt x="3559792" y="914400"/>
                    <a:pt x="3848669" y="1037230"/>
                  </a:cubicBezTo>
                  <a:cubicBezTo>
                    <a:pt x="4137546" y="1160060"/>
                    <a:pt x="4440071" y="1264693"/>
                    <a:pt x="4776716" y="1446663"/>
                  </a:cubicBezTo>
                  <a:cubicBezTo>
                    <a:pt x="5113361" y="1628633"/>
                    <a:pt x="5479576" y="1942532"/>
                    <a:pt x="5868537" y="2129051"/>
                  </a:cubicBezTo>
                  <a:cubicBezTo>
                    <a:pt x="6257498" y="2315570"/>
                    <a:pt x="6835253" y="2490716"/>
                    <a:pt x="7110483" y="2565779"/>
                  </a:cubicBezTo>
                  <a:cubicBezTo>
                    <a:pt x="7385713" y="2640842"/>
                    <a:pt x="7452814" y="2610134"/>
                    <a:pt x="7519916" y="257942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78424" y="5090615"/>
              <a:ext cx="6523630" cy="1214651"/>
            </a:xfrm>
            <a:custGeom>
              <a:avLst/>
              <a:gdLst>
                <a:gd name="connsiteX0" fmla="*/ 0 w 6523630"/>
                <a:gd name="connsiteY0" fmla="*/ 0 h 1214651"/>
                <a:gd name="connsiteX1" fmla="*/ 1160060 w 6523630"/>
                <a:gd name="connsiteY1" fmla="*/ 368489 h 1214651"/>
                <a:gd name="connsiteX2" fmla="*/ 1965277 w 6523630"/>
                <a:gd name="connsiteY2" fmla="*/ 655092 h 1214651"/>
                <a:gd name="connsiteX3" fmla="*/ 3261815 w 6523630"/>
                <a:gd name="connsiteY3" fmla="*/ 272955 h 1214651"/>
                <a:gd name="connsiteX4" fmla="*/ 3944203 w 6523630"/>
                <a:gd name="connsiteY4" fmla="*/ 163773 h 1214651"/>
                <a:gd name="connsiteX5" fmla="*/ 4995080 w 6523630"/>
                <a:gd name="connsiteY5" fmla="*/ 341194 h 1214651"/>
                <a:gd name="connsiteX6" fmla="*/ 6523630 w 6523630"/>
                <a:gd name="connsiteY6" fmla="*/ 1214651 h 12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3630" h="1214651">
                  <a:moveTo>
                    <a:pt x="0" y="0"/>
                  </a:moveTo>
                  <a:lnTo>
                    <a:pt x="1160060" y="368489"/>
                  </a:lnTo>
                  <a:cubicBezTo>
                    <a:pt x="1487606" y="477671"/>
                    <a:pt x="1614985" y="671014"/>
                    <a:pt x="1965277" y="655092"/>
                  </a:cubicBezTo>
                  <a:cubicBezTo>
                    <a:pt x="2315569" y="639170"/>
                    <a:pt x="2931994" y="354841"/>
                    <a:pt x="3261815" y="272955"/>
                  </a:cubicBezTo>
                  <a:cubicBezTo>
                    <a:pt x="3591636" y="191069"/>
                    <a:pt x="3655326" y="152400"/>
                    <a:pt x="3944203" y="163773"/>
                  </a:cubicBezTo>
                  <a:cubicBezTo>
                    <a:pt x="4233080" y="175146"/>
                    <a:pt x="4565176" y="166048"/>
                    <a:pt x="4995080" y="341194"/>
                  </a:cubicBezTo>
                  <a:cubicBezTo>
                    <a:pt x="5424985" y="516340"/>
                    <a:pt x="5974307" y="865495"/>
                    <a:pt x="6523630" y="12146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90911" y="2328103"/>
            <a:ext cx="884794" cy="1890651"/>
            <a:chOff x="4090911" y="2328103"/>
            <a:chExt cx="884794" cy="189065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885900" y="2328103"/>
              <a:ext cx="0" cy="1890651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090911" y="3327113"/>
              <a:ext cx="884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UGF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7587" y="4271709"/>
            <a:ext cx="2893325" cy="2323888"/>
            <a:chOff x="5827587" y="4271709"/>
            <a:chExt cx="2893325" cy="232388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484962" y="4704946"/>
              <a:ext cx="0" cy="1890651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827587" y="4271709"/>
                  <a:ext cx="28933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180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800" dirty="0" smtClean="0"/>
                    <a:t> crossing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587" y="4271709"/>
                  <a:ext cx="289332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884324" y="3365351"/>
            <a:ext cx="38252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Stable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43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56" y="54588"/>
            <a:ext cx="8229600" cy="116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Criteria:</a:t>
            </a:r>
            <a:br>
              <a:rPr lang="en-US" dirty="0" smtClean="0"/>
            </a:br>
            <a:r>
              <a:rPr lang="en-US" dirty="0" smtClean="0"/>
              <a:t>Rule of Thumb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93604" y="1384385"/>
                <a:ext cx="4724283" cy="45307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 system is (almost always) stable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 smtClean="0"/>
                  <a:t> at the unity gain frequency. 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93604" y="1384385"/>
                <a:ext cx="4724283" cy="4530746"/>
              </a:xfrm>
              <a:blipFill rotWithShape="1">
                <a:blip r:embed="rId2"/>
                <a:stretch>
                  <a:fillRect l="-2710" t="-1211" r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73545" y="1214654"/>
            <a:ext cx="7613855" cy="5483277"/>
            <a:chOff x="600916" y="694357"/>
            <a:chExt cx="8283801" cy="5965753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1351129" y="825692"/>
              <a:ext cx="29568" cy="2777317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1364777" y="2934284"/>
              <a:ext cx="6946710" cy="0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1367054" y="3999213"/>
              <a:ext cx="13643" cy="2660897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83965" y="5040569"/>
              <a:ext cx="90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Log(f)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0317" y="3015742"/>
              <a:ext cx="90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Log(f)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84670" y="5860286"/>
                  <a:ext cx="9007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70" y="5860286"/>
                  <a:ext cx="90075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H="1">
              <a:off x="1380697" y="6044952"/>
              <a:ext cx="7039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00916" y="694357"/>
                  <a:ext cx="7452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𝑂𝐿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16" y="694357"/>
                  <a:ext cx="74520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42283" y="3873804"/>
                  <a:ext cx="7337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>
                            <a:latin typeface="Arial Unicode MS" pitchFamily="34" charset="-128"/>
                            <a:ea typeface="Arial Unicode MS" pitchFamily="34" charset="-128"/>
                            <a:cs typeface="Arial Unicode MS" pitchFamily="34" charset="-128"/>
                          </a:rPr>
                          <m:t>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𝑂𝐿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83" y="3873804"/>
                  <a:ext cx="73379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1380697" y="4983756"/>
              <a:ext cx="6946710" cy="0"/>
            </a:xfrm>
            <a:prstGeom prst="straightConnector1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878403" y="2735970"/>
                  <a:ext cx="6013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03" y="2735970"/>
                  <a:ext cx="60138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reeform 27"/>
            <p:cNvSpPr/>
            <p:nvPr/>
          </p:nvSpPr>
          <p:spPr>
            <a:xfrm>
              <a:off x="1378424" y="1951641"/>
              <a:ext cx="6796585" cy="1760552"/>
            </a:xfrm>
            <a:custGeom>
              <a:avLst/>
              <a:gdLst>
                <a:gd name="connsiteX0" fmla="*/ 0 w 7519916"/>
                <a:gd name="connsiteY0" fmla="*/ 0 h 2612518"/>
                <a:gd name="connsiteX1" fmla="*/ 1815152 w 7519916"/>
                <a:gd name="connsiteY1" fmla="*/ 232012 h 2612518"/>
                <a:gd name="connsiteX2" fmla="*/ 3043451 w 7519916"/>
                <a:gd name="connsiteY2" fmla="*/ 709684 h 2612518"/>
                <a:gd name="connsiteX3" fmla="*/ 3848669 w 7519916"/>
                <a:gd name="connsiteY3" fmla="*/ 1037230 h 2612518"/>
                <a:gd name="connsiteX4" fmla="*/ 4776716 w 7519916"/>
                <a:gd name="connsiteY4" fmla="*/ 1446663 h 2612518"/>
                <a:gd name="connsiteX5" fmla="*/ 5868537 w 7519916"/>
                <a:gd name="connsiteY5" fmla="*/ 2129051 h 2612518"/>
                <a:gd name="connsiteX6" fmla="*/ 7110483 w 7519916"/>
                <a:gd name="connsiteY6" fmla="*/ 2565779 h 2612518"/>
                <a:gd name="connsiteX7" fmla="*/ 7519916 w 7519916"/>
                <a:gd name="connsiteY7" fmla="*/ 2579427 h 26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9916" h="2612518">
                  <a:moveTo>
                    <a:pt x="0" y="0"/>
                  </a:moveTo>
                  <a:cubicBezTo>
                    <a:pt x="653955" y="56865"/>
                    <a:pt x="1307910" y="113731"/>
                    <a:pt x="1815152" y="232012"/>
                  </a:cubicBezTo>
                  <a:cubicBezTo>
                    <a:pt x="2322394" y="350293"/>
                    <a:pt x="2704532" y="575481"/>
                    <a:pt x="3043451" y="709684"/>
                  </a:cubicBezTo>
                  <a:cubicBezTo>
                    <a:pt x="3382371" y="843887"/>
                    <a:pt x="3559792" y="914400"/>
                    <a:pt x="3848669" y="1037230"/>
                  </a:cubicBezTo>
                  <a:cubicBezTo>
                    <a:pt x="4137546" y="1160060"/>
                    <a:pt x="4440071" y="1264693"/>
                    <a:pt x="4776716" y="1446663"/>
                  </a:cubicBezTo>
                  <a:cubicBezTo>
                    <a:pt x="5113361" y="1628633"/>
                    <a:pt x="5479576" y="1942532"/>
                    <a:pt x="5868537" y="2129051"/>
                  </a:cubicBezTo>
                  <a:cubicBezTo>
                    <a:pt x="6257498" y="2315570"/>
                    <a:pt x="6835253" y="2490716"/>
                    <a:pt x="7110483" y="2565779"/>
                  </a:cubicBezTo>
                  <a:cubicBezTo>
                    <a:pt x="7385713" y="2640842"/>
                    <a:pt x="7452814" y="2610134"/>
                    <a:pt x="7519916" y="257942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78424" y="5090615"/>
              <a:ext cx="6523630" cy="1214651"/>
            </a:xfrm>
            <a:custGeom>
              <a:avLst/>
              <a:gdLst>
                <a:gd name="connsiteX0" fmla="*/ 0 w 6523630"/>
                <a:gd name="connsiteY0" fmla="*/ 0 h 1214651"/>
                <a:gd name="connsiteX1" fmla="*/ 1160060 w 6523630"/>
                <a:gd name="connsiteY1" fmla="*/ 368489 h 1214651"/>
                <a:gd name="connsiteX2" fmla="*/ 1965277 w 6523630"/>
                <a:gd name="connsiteY2" fmla="*/ 655092 h 1214651"/>
                <a:gd name="connsiteX3" fmla="*/ 3261815 w 6523630"/>
                <a:gd name="connsiteY3" fmla="*/ 272955 h 1214651"/>
                <a:gd name="connsiteX4" fmla="*/ 3944203 w 6523630"/>
                <a:gd name="connsiteY4" fmla="*/ 163773 h 1214651"/>
                <a:gd name="connsiteX5" fmla="*/ 4995080 w 6523630"/>
                <a:gd name="connsiteY5" fmla="*/ 341194 h 1214651"/>
                <a:gd name="connsiteX6" fmla="*/ 6523630 w 6523630"/>
                <a:gd name="connsiteY6" fmla="*/ 1214651 h 121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3630" h="1214651">
                  <a:moveTo>
                    <a:pt x="0" y="0"/>
                  </a:moveTo>
                  <a:lnTo>
                    <a:pt x="1160060" y="368489"/>
                  </a:lnTo>
                  <a:cubicBezTo>
                    <a:pt x="1487606" y="477671"/>
                    <a:pt x="1614985" y="671014"/>
                    <a:pt x="1965277" y="655092"/>
                  </a:cubicBezTo>
                  <a:cubicBezTo>
                    <a:pt x="2315569" y="639170"/>
                    <a:pt x="2931994" y="354841"/>
                    <a:pt x="3261815" y="272955"/>
                  </a:cubicBezTo>
                  <a:cubicBezTo>
                    <a:pt x="3591636" y="191069"/>
                    <a:pt x="3655326" y="152400"/>
                    <a:pt x="3944203" y="163773"/>
                  </a:cubicBezTo>
                  <a:cubicBezTo>
                    <a:pt x="4233080" y="175146"/>
                    <a:pt x="4565176" y="166048"/>
                    <a:pt x="4995080" y="341194"/>
                  </a:cubicBezTo>
                  <a:cubicBezTo>
                    <a:pt x="5424985" y="516340"/>
                    <a:pt x="5974307" y="865495"/>
                    <a:pt x="6523630" y="121465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97442" y="2761846"/>
            <a:ext cx="4566873" cy="1105164"/>
            <a:chOff x="1937378" y="2761846"/>
            <a:chExt cx="4044288" cy="110516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756897" y="2761846"/>
              <a:ext cx="2224769" cy="1091738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37378" y="3021073"/>
                  <a:ext cx="3452649" cy="845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Slope at UGF: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378" y="3021073"/>
                  <a:ext cx="3452649" cy="84593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906" b="-50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44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70603" y="3639709"/>
            <a:ext cx="38252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Stable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5" y="1596804"/>
            <a:ext cx="7133813" cy="53503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0"/>
            <a:ext cx="8229600" cy="789841"/>
          </a:xfrm>
        </p:spPr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stability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2011" y="631192"/>
                <a:ext cx="8679977" cy="46596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closed loop system is stable if the polar plot of the open loop transfer function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Lucida Calligraphy" pitchFamily="66" charset="0"/>
                            <a:ea typeface="Cambria Math"/>
                          </a:rPr>
                          <m:t>Im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𝑂𝐿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vs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Lucida Calligraphy" pitchFamily="66" charset="0"/>
                            <a:ea typeface="Cambria Math"/>
                          </a:rPr>
                          <m:t>Re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𝑂𝐿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does not encircle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point.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2011" y="631192"/>
                <a:ext cx="8679977" cy="4659653"/>
              </a:xfrm>
              <a:blipFill rotWithShape="1">
                <a:blip r:embed="rId3"/>
                <a:stretch>
                  <a:fillRect l="-1404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79746" y="5645694"/>
            <a:ext cx="4532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sz="2400" dirty="0" smtClean="0">
                <a:latin typeface="Courier" pitchFamily="49" charset="0"/>
              </a:rPr>
              <a:t>&gt;&gt; G=10*</a:t>
            </a:r>
            <a:r>
              <a:rPr lang="en-US" sz="2400" dirty="0" err="1" smtClean="0">
                <a:latin typeface="Courier" pitchFamily="49" charset="0"/>
              </a:rPr>
              <a:t>tf</a:t>
            </a:r>
            <a:r>
              <a:rPr lang="en-US" sz="2400" dirty="0" smtClean="0">
                <a:latin typeface="Courier" pitchFamily="49" charset="0"/>
              </a:rPr>
              <a:t>(10,[1 10];</a:t>
            </a:r>
          </a:p>
          <a:p>
            <a:pPr marL="400050" lvl="1"/>
            <a:r>
              <a:rPr lang="en-US" sz="2400" dirty="0" smtClean="0">
                <a:latin typeface="Courier" pitchFamily="49" charset="0"/>
              </a:rPr>
              <a:t>&gt;&gt; </a:t>
            </a:r>
            <a:r>
              <a:rPr lang="en-US" sz="2400" dirty="0" err="1" smtClean="0">
                <a:latin typeface="Courier" pitchFamily="49" charset="0"/>
              </a:rPr>
              <a:t>nyquist</a:t>
            </a:r>
            <a:r>
              <a:rPr lang="en-US" sz="2400" dirty="0" smtClean="0">
                <a:latin typeface="Courier" pitchFamily="49" charset="0"/>
              </a:rPr>
              <a:t>(G)</a:t>
            </a:r>
          </a:p>
        </p:txBody>
      </p:sp>
      <p:sp>
        <p:nvSpPr>
          <p:cNvPr id="7" name="Oval 6"/>
          <p:cNvSpPr/>
          <p:nvPr/>
        </p:nvSpPr>
        <p:spPr>
          <a:xfrm>
            <a:off x="2261120" y="4154897"/>
            <a:ext cx="308041" cy="321123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816317" y="3019323"/>
            <a:ext cx="222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nyquist_example1.m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5" y="1596804"/>
            <a:ext cx="7133812" cy="53503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0"/>
            <a:ext cx="8229600" cy="789841"/>
          </a:xfrm>
        </p:spPr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stability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32011" y="631192"/>
                <a:ext cx="8679977" cy="46596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closed loop system is stable if the polar plot of the open loop transfer function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Lucida Calligraphy" pitchFamily="66" charset="0"/>
                            <a:ea typeface="Cambria Math"/>
                          </a:rPr>
                          <m:t>Im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𝑂𝐿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vs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Lucida Calligraphy" pitchFamily="66" charset="0"/>
                            <a:ea typeface="Cambria Math"/>
                          </a:rPr>
                          <m:t>Re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𝑂𝐿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does not encircle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point.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32011" y="631192"/>
                <a:ext cx="8679977" cy="4659653"/>
              </a:xfrm>
              <a:blipFill rotWithShape="1">
                <a:blip r:embed="rId3"/>
                <a:stretch>
                  <a:fillRect l="-1404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95285" y="2504093"/>
            <a:ext cx="4532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/>
            <a:r>
              <a:rPr lang="en-US" sz="3200" dirty="0" smtClean="0"/>
              <a:t>Checking the step response of 1/(1+Gol)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7816317" y="3019323"/>
            <a:ext cx="222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nyquist_example1.m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46786" y="1923393"/>
            <a:ext cx="1671145" cy="169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80"/>
            <a:ext cx="8229600" cy="803489"/>
          </a:xfrm>
        </p:spPr>
        <p:txBody>
          <a:bodyPr/>
          <a:lstStyle/>
          <a:p>
            <a:r>
              <a:rPr lang="en-US" dirty="0" smtClean="0"/>
              <a:t>Back to cruise control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04716" y="859810"/>
                <a:ext cx="4089284" cy="58275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Let’s inspect the system’s loop stability. Recall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=1000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Mass m = 1000 kg</a:t>
                </a:r>
                <a:endParaRPr lang="en-US" dirty="0"/>
              </a:p>
              <a:p>
                <a:r>
                  <a:rPr lang="en-US" dirty="0" smtClean="0"/>
                  <a:t>Coefficient for air friction b = 50 kg/s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∙8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04716" y="859810"/>
                <a:ext cx="4089284" cy="5827594"/>
              </a:xfrm>
              <a:blipFill rotWithShape="1">
                <a:blip r:embed="rId2"/>
                <a:stretch>
                  <a:fillRect l="-3134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933390" y="3292591"/>
            <a:ext cx="5060482" cy="3091586"/>
            <a:chOff x="925776" y="996168"/>
            <a:chExt cx="6829576" cy="4172372"/>
          </a:xfrm>
        </p:grpSpPr>
        <p:grpSp>
          <p:nvGrpSpPr>
            <p:cNvPr id="6" name="Group 5"/>
            <p:cNvGrpSpPr/>
            <p:nvPr/>
          </p:nvGrpSpPr>
          <p:grpSpPr>
            <a:xfrm>
              <a:off x="6002752" y="2829714"/>
              <a:ext cx="1752600" cy="914400"/>
              <a:chOff x="6096000" y="4341424"/>
              <a:chExt cx="17526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096000" y="4567479"/>
                <a:ext cx="99060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7086600" y="4907834"/>
                <a:ext cx="76200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345542" y="4556673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G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39000" y="4341424"/>
                <a:ext cx="41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</a:t>
                </a:r>
                <a:endParaRPr lang="en-US" sz="2800" dirty="0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4173952" y="3394148"/>
              <a:ext cx="876300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359335" y="2821138"/>
              <a:ext cx="40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8052" y="3053793"/>
              <a:ext cx="1485900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1144986" y="3395421"/>
              <a:ext cx="62865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25776" y="2705434"/>
              <a:ext cx="628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v</a:t>
              </a:r>
              <a:r>
                <a:rPr lang="en-US" sz="2800" baseline="-25000" dirty="0" err="1" smtClean="0"/>
                <a:t>r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7456" y="3052509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28926" y="996168"/>
              <a:ext cx="1273826" cy="2616400"/>
              <a:chOff x="7317724" y="2509854"/>
              <a:chExt cx="1273826" cy="26164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7620000" y="4669054"/>
                <a:ext cx="457200" cy="457200"/>
                <a:chOff x="4800600" y="2362200"/>
                <a:chExt cx="457200" cy="4572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4800600" y="2362200"/>
                  <a:ext cx="457200" cy="4572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>
                  <a:endCxn id="33" idx="5"/>
                </p:cNvCxnSpPr>
                <p:nvPr/>
              </p:nvCxnSpPr>
              <p:spPr>
                <a:xfrm>
                  <a:off x="4876800" y="2438400"/>
                  <a:ext cx="314045" cy="314045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7"/>
                </p:cNvCxnSpPr>
                <p:nvPr/>
              </p:nvCxnSpPr>
              <p:spPr>
                <a:xfrm flipH="1">
                  <a:off x="4876800" y="2429155"/>
                  <a:ext cx="314045" cy="32329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>
                <a:off x="7829550" y="4195349"/>
                <a:ext cx="1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7410450" y="3502655"/>
                <a:ext cx="895350" cy="688345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625688" y="3545199"/>
                <a:ext cx="477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K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7845261" y="3031495"/>
                <a:ext cx="0" cy="47370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600207" y="2509854"/>
                <a:ext cx="377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/>
                  <a:t>θ</a:t>
                </a:r>
                <a:endParaRPr lang="en-US" sz="280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8077200" y="4897654"/>
                <a:ext cx="514350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7317724" y="4290665"/>
                <a:ext cx="36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924800" y="4280872"/>
                <a:ext cx="361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</a:p>
            </p:txBody>
          </p:sp>
        </p:grpSp>
        <p:cxnSp>
          <p:nvCxnSpPr>
            <p:cNvPr id="14" name="Straight Arrow Connector 44"/>
            <p:cNvCxnSpPr/>
            <p:nvPr/>
          </p:nvCxnSpPr>
          <p:spPr>
            <a:xfrm rot="10800000" flipV="1">
              <a:off x="2002753" y="3401131"/>
              <a:ext cx="5301753" cy="231157"/>
            </a:xfrm>
            <a:prstGeom prst="bentConnector4">
              <a:avLst>
                <a:gd name="adj1" fmla="val -294"/>
                <a:gd name="adj2" fmla="val 570853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1774152" y="3175089"/>
              <a:ext cx="457200" cy="457200"/>
              <a:chOff x="4800600" y="2362200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1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2231352" y="3394379"/>
              <a:ext cx="4567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42987" y="2721652"/>
              <a:ext cx="393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2121" y="3417730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14545" y="2752419"/>
              <a:ext cx="36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82822" y="4645320"/>
              <a:ext cx="3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47365" y="1781501"/>
                <a:ext cx="4932605" cy="908967"/>
              </a:xfrm>
              <a:prstGeom prst="rect">
                <a:avLst/>
              </a:prstGeom>
              <a:noFill/>
              <a:ln w="25400"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365" y="1781501"/>
                <a:ext cx="4932605" cy="9089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47</a:t>
            </a:fld>
            <a:endParaRPr lang="en-US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7" y="545913"/>
            <a:ext cx="8380325" cy="628524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84495" y="40941"/>
                <a:ext cx="8229600" cy="8580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Cruise control: Bode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4495" y="40941"/>
                <a:ext cx="8229600" cy="858080"/>
              </a:xfrm>
              <a:blipFill rotWithShape="1">
                <a:blip r:embed="rId3"/>
                <a:stretch>
                  <a:fillRect t="-8571" b="-2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47074" y="3944206"/>
                <a:ext cx="4038600" cy="1185673"/>
              </a:xfrm>
              <a:solidFill>
                <a:schemeClr val="accent1">
                  <a:alpha val="10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∙8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47074" y="3944206"/>
                <a:ext cx="4038600" cy="118567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487606" y="1624083"/>
            <a:ext cx="2054823" cy="3344574"/>
            <a:chOff x="1487606" y="1624083"/>
            <a:chExt cx="2054823" cy="3344574"/>
          </a:xfrm>
        </p:grpSpPr>
        <p:grpSp>
          <p:nvGrpSpPr>
            <p:cNvPr id="13" name="Group 12"/>
            <p:cNvGrpSpPr/>
            <p:nvPr/>
          </p:nvGrpSpPr>
          <p:grpSpPr>
            <a:xfrm>
              <a:off x="1487606" y="1624083"/>
              <a:ext cx="1937984" cy="3344574"/>
              <a:chOff x="1487606" y="1624083"/>
              <a:chExt cx="1937984" cy="334457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25590" y="1624083"/>
                <a:ext cx="0" cy="334457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1487606" y="4968657"/>
                <a:ext cx="193798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444051" y="3367166"/>
                  <a:ext cx="109837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mHz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051" y="3367166"/>
                  <a:ext cx="109837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476230" y="2445224"/>
            <a:ext cx="6523645" cy="1208481"/>
            <a:chOff x="1476230" y="2445224"/>
            <a:chExt cx="6523645" cy="1208481"/>
          </a:xfrm>
        </p:grpSpPr>
        <p:grpSp>
          <p:nvGrpSpPr>
            <p:cNvPr id="18" name="Group 17"/>
            <p:cNvGrpSpPr/>
            <p:nvPr/>
          </p:nvGrpSpPr>
          <p:grpSpPr>
            <a:xfrm>
              <a:off x="1476230" y="2445224"/>
              <a:ext cx="4667540" cy="734704"/>
              <a:chOff x="1476230" y="2445224"/>
              <a:chExt cx="4667540" cy="73470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143770" y="2445224"/>
                <a:ext cx="0" cy="734704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476230" y="2445224"/>
                <a:ext cx="4667540" cy="8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5843515" y="3192040"/>
              <a:ext cx="21563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UGF @160 </a:t>
              </a:r>
              <a:r>
                <a:rPr lang="en-US" sz="2400" dirty="0" err="1" smtClean="0"/>
                <a:t>mHz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 rot="5400000">
            <a:off x="7140059" y="1854958"/>
            <a:ext cx="23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ruise_freqdomain.m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7" y="545914"/>
            <a:ext cx="8380325" cy="62852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84495" y="40941"/>
                <a:ext cx="8229600" cy="8580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Cruise control: </a:t>
                </a:r>
                <a:r>
                  <a:rPr lang="en-US" dirty="0" err="1" smtClean="0"/>
                  <a:t>Nyquist</a:t>
                </a:r>
                <a:r>
                  <a:rPr lang="en-US" dirty="0" smtClean="0"/>
                  <a:t>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4495" y="40941"/>
                <a:ext cx="8229600" cy="858080"/>
              </a:xfrm>
              <a:blipFill rotWithShape="1">
                <a:blip r:embed="rId3"/>
                <a:stretch>
                  <a:fillRect l="-1333" t="-8571" b="-2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 rot="5400000">
            <a:off x="7140059" y="1854958"/>
            <a:ext cx="23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ruise_freqdomain.m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40942"/>
            <a:ext cx="8229600" cy="844432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648" y="900752"/>
                <a:ext cx="5534167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A simple mechanical accelerometer is shown below. The position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 is with respect of the case, the case’s position is </a:t>
                </a:r>
                <a:r>
                  <a:rPr lang="en-US" sz="2800" i="1" dirty="0" smtClean="0"/>
                  <a:t>x</a:t>
                </a:r>
                <a:r>
                  <a:rPr lang="en-US" sz="2800" dirty="0" smtClean="0"/>
                  <a:t>. What is the transfer function between the input acceleration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the output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?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648" y="900752"/>
                <a:ext cx="5534167" cy="5486400"/>
              </a:xfrm>
              <a:blipFill rotWithShape="1">
                <a:blip r:embed="rId2"/>
                <a:stretch>
                  <a:fillRect l="-220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47713" y="3952211"/>
            <a:ext cx="5065692" cy="2871675"/>
            <a:chOff x="311489" y="3774787"/>
            <a:chExt cx="5065692" cy="2871675"/>
          </a:xfrm>
        </p:grpSpPr>
        <p:grpSp>
          <p:nvGrpSpPr>
            <p:cNvPr id="48" name="Group 47"/>
            <p:cNvGrpSpPr/>
            <p:nvPr/>
          </p:nvGrpSpPr>
          <p:grpSpPr>
            <a:xfrm>
              <a:off x="368453" y="3903260"/>
              <a:ext cx="5008728" cy="2238233"/>
              <a:chOff x="368453" y="3903260"/>
              <a:chExt cx="5008728" cy="223823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68453" y="3903260"/>
                <a:ext cx="5008728" cy="22382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4019" y="3971494"/>
                <a:ext cx="4833545" cy="20903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64019" y="4861319"/>
                <a:ext cx="2423410" cy="310731"/>
                <a:chOff x="4520221" y="4281158"/>
                <a:chExt cx="2423410" cy="310731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308966" y="4281158"/>
                  <a:ext cx="844780" cy="310731"/>
                  <a:chOff x="4529478" y="3732352"/>
                  <a:chExt cx="844780" cy="310731"/>
                </a:xfrm>
              </p:grpSpPr>
              <p:sp>
                <p:nvSpPr>
                  <p:cNvPr id="28" name="Arc 27"/>
                  <p:cNvSpPr/>
                  <p:nvPr/>
                </p:nvSpPr>
                <p:spPr>
                  <a:xfrm rot="16200000">
                    <a:off x="4502850" y="3770946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Arc 28"/>
                  <p:cNvSpPr/>
                  <p:nvPr/>
                </p:nvSpPr>
                <p:spPr>
                  <a:xfrm rot="16200000">
                    <a:off x="4704648" y="3766543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>
                  <a:xfrm rot="16200000">
                    <a:off x="4904006" y="3763782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 rot="16200000">
                    <a:off x="5102121" y="3758980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Arc 31"/>
                  <p:cNvSpPr/>
                  <p:nvPr/>
                </p:nvSpPr>
                <p:spPr>
                  <a:xfrm rot="5400000">
                    <a:off x="4690961" y="3861036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Arc 32"/>
                  <p:cNvSpPr/>
                  <p:nvPr/>
                </p:nvSpPr>
                <p:spPr>
                  <a:xfrm rot="5400000">
                    <a:off x="4892406" y="3854761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>
                    <a:off x="5090966" y="3854256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20221" y="4437514"/>
                  <a:ext cx="78663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156996" y="4435539"/>
                  <a:ext cx="78663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/>
              <p:cNvSpPr/>
              <p:nvPr/>
            </p:nvSpPr>
            <p:spPr>
              <a:xfrm>
                <a:off x="2887429" y="4640239"/>
                <a:ext cx="961240" cy="76427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835021" y="5022376"/>
                <a:ext cx="600501" cy="29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435522" y="4873285"/>
                <a:ext cx="0" cy="2987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324350" y="4880369"/>
                <a:ext cx="33337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324350" y="5172050"/>
                <a:ext cx="33337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657725" y="4866121"/>
                <a:ext cx="0" cy="30592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7" idx="3"/>
              </p:cNvCxnSpPr>
              <p:nvPr/>
            </p:nvCxnSpPr>
            <p:spPr>
              <a:xfrm flipV="1">
                <a:off x="4657725" y="5016686"/>
                <a:ext cx="639839" cy="239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>
              <a:off x="464019" y="4305300"/>
              <a:ext cx="2408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124200" y="4706815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en-US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14628" y="377478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  <a:endParaRPr lang="en-US" sz="32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872817" y="4210050"/>
              <a:ext cx="0" cy="430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18429" y="498753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k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30142" y="4288956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68453" y="6141493"/>
              <a:ext cx="0" cy="450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11489" y="606168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97564" y="1487606"/>
                <a:ext cx="3846436" cy="177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𝑘𝑦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4" y="1487606"/>
                <a:ext cx="3846436" cy="17749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787017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78701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51338"/>
                <a:ext cx="8229600" cy="55336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With a little algebra: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8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mHz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170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170 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51338"/>
                <a:ext cx="8229600" cy="5533696"/>
              </a:xfrm>
              <a:blipFill rotWithShape="1">
                <a:blip r:embed="rId3"/>
                <a:stretch>
                  <a:fillRect l="-1852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7" y="545914"/>
            <a:ext cx="8380324" cy="628524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73241" y="119771"/>
                <a:ext cx="7772393" cy="8580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Let’s check step response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𝐶𝐿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3241" y="119771"/>
                <a:ext cx="7772393" cy="858080"/>
              </a:xfrm>
              <a:blipFill rotWithShape="1">
                <a:blip r:embed="rId3"/>
                <a:stretch>
                  <a:fillRect l="-1412" t="-8571" b="-2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 rot="5400000">
            <a:off x="7140059" y="1854958"/>
            <a:ext cx="23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ruise_freqdomain.m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83049" y="4162567"/>
                <a:ext cx="4524222" cy="2483893"/>
              </a:xfrm>
              <a:solidFill>
                <a:schemeClr val="accent1">
                  <a:alpha val="1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170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∙170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mHz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=0.95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83049" y="4162567"/>
                <a:ext cx="4524222" cy="2483893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470237" y="1037229"/>
            <a:ext cx="5786651" cy="1510600"/>
            <a:chOff x="2470237" y="1037229"/>
            <a:chExt cx="5786651" cy="1510600"/>
          </a:xfrm>
        </p:grpSpPr>
        <p:grpSp>
          <p:nvGrpSpPr>
            <p:cNvPr id="11" name="Group 10"/>
            <p:cNvGrpSpPr/>
            <p:nvPr/>
          </p:nvGrpSpPr>
          <p:grpSpPr>
            <a:xfrm>
              <a:off x="7560869" y="1037229"/>
              <a:ext cx="15920" cy="928050"/>
              <a:chOff x="7560869" y="1037229"/>
              <a:chExt cx="15920" cy="92805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7560869" y="1037229"/>
                <a:ext cx="0" cy="32754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7576789" y="1612712"/>
                <a:ext cx="0" cy="35256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470237" y="1761652"/>
                  <a:ext cx="5786651" cy="7861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𝐶𝐿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</a:rPr>
                              <m:t>Hz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170 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mHz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=0.95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0237" y="1761652"/>
                  <a:ext cx="5786651" cy="7861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59429" y="3042745"/>
            <a:ext cx="0" cy="309004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Is the system with open loop transfer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en-US" dirty="0" smtClean="0"/>
                  <a:t> stable?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10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100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 500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=3.8×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8" y="686026"/>
            <a:ext cx="8229298" cy="61719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38465" y="1214961"/>
            <a:ext cx="3409934" cy="3926468"/>
            <a:chOff x="138465" y="1214961"/>
            <a:chExt cx="3409934" cy="3926468"/>
          </a:xfrm>
        </p:grpSpPr>
        <p:sp>
          <p:nvSpPr>
            <p:cNvPr id="8" name="Oval 7"/>
            <p:cNvSpPr/>
            <p:nvPr/>
          </p:nvSpPr>
          <p:spPr>
            <a:xfrm rot="778641">
              <a:off x="1358454" y="1214961"/>
              <a:ext cx="2189945" cy="46402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79167" y="4677405"/>
              <a:ext cx="1777392" cy="46402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1638795" y="1626920"/>
              <a:ext cx="593766" cy="112815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638795" y="3109861"/>
              <a:ext cx="330531" cy="156754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8465" y="2648196"/>
              <a:ext cx="2367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Two poles at 0 Hz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40007" y="1632349"/>
            <a:ext cx="1859274" cy="3020032"/>
            <a:chOff x="2740007" y="1632349"/>
            <a:chExt cx="1859274" cy="3020032"/>
          </a:xfrm>
        </p:grpSpPr>
        <p:sp>
          <p:nvSpPr>
            <p:cNvPr id="19" name="Oval 18"/>
            <p:cNvSpPr/>
            <p:nvPr/>
          </p:nvSpPr>
          <p:spPr>
            <a:xfrm>
              <a:off x="3924645" y="4420369"/>
              <a:ext cx="236246" cy="23201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916303" y="1632349"/>
              <a:ext cx="236246" cy="23201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endCxn id="20" idx="3"/>
            </p:cNvCxnSpPr>
            <p:nvPr/>
          </p:nvCxnSpPr>
          <p:spPr>
            <a:xfrm flipV="1">
              <a:off x="3398293" y="1830384"/>
              <a:ext cx="552607" cy="92469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1"/>
            </p:cNvCxnSpPr>
            <p:nvPr/>
          </p:nvCxnSpPr>
          <p:spPr>
            <a:xfrm flipH="1" flipV="1">
              <a:off x="3398294" y="3109861"/>
              <a:ext cx="560948" cy="134448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740007" y="2648196"/>
              <a:ext cx="1859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Zero at 10 Hz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37736" y="1837025"/>
            <a:ext cx="2160775" cy="2897385"/>
            <a:chOff x="4537736" y="1837025"/>
            <a:chExt cx="2160775" cy="2897385"/>
          </a:xfrm>
        </p:grpSpPr>
        <p:sp>
          <p:nvSpPr>
            <p:cNvPr id="31" name="Oval 30"/>
            <p:cNvSpPr/>
            <p:nvPr/>
          </p:nvSpPr>
          <p:spPr>
            <a:xfrm>
              <a:off x="5210523" y="4502398"/>
              <a:ext cx="236246" cy="23201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10523" y="1837025"/>
              <a:ext cx="236246" cy="23201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endCxn id="32" idx="3"/>
            </p:cNvCxnSpPr>
            <p:nvPr/>
          </p:nvCxnSpPr>
          <p:spPr>
            <a:xfrm flipV="1">
              <a:off x="4976038" y="2035060"/>
              <a:ext cx="269082" cy="8439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0"/>
            </p:cNvCxnSpPr>
            <p:nvPr/>
          </p:nvCxnSpPr>
          <p:spPr>
            <a:xfrm flipH="1" flipV="1">
              <a:off x="4976038" y="3307897"/>
              <a:ext cx="352608" cy="119450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537736" y="2846231"/>
              <a:ext cx="216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Pole at 100 Hz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67021" y="2020869"/>
            <a:ext cx="2160775" cy="3375870"/>
            <a:chOff x="6067021" y="2020869"/>
            <a:chExt cx="2160775" cy="3375870"/>
          </a:xfrm>
        </p:grpSpPr>
        <p:sp>
          <p:nvSpPr>
            <p:cNvPr id="45" name="Oval 44"/>
            <p:cNvSpPr/>
            <p:nvPr/>
          </p:nvSpPr>
          <p:spPr>
            <a:xfrm>
              <a:off x="6091195" y="5164727"/>
              <a:ext cx="236246" cy="23201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101828" y="2020869"/>
              <a:ext cx="236246" cy="232012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endCxn id="46" idx="5"/>
            </p:cNvCxnSpPr>
            <p:nvPr/>
          </p:nvCxnSpPr>
          <p:spPr>
            <a:xfrm flipH="1" flipV="1">
              <a:off x="6303477" y="2218904"/>
              <a:ext cx="724644" cy="1226046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7"/>
              <a:endCxn id="49" idx="2"/>
            </p:cNvCxnSpPr>
            <p:nvPr/>
          </p:nvCxnSpPr>
          <p:spPr>
            <a:xfrm flipV="1">
              <a:off x="6292844" y="3821363"/>
              <a:ext cx="854565" cy="13773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67021" y="3359698"/>
              <a:ext cx="216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Pole at 500 Hz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feedback_example4.m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2570" y="5333675"/>
                <a:ext cx="5860194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𝑠</m:t>
                      </m:r>
                      <m:r>
                        <a:rPr lang="en-US" sz="2400" i="1">
                          <a:latin typeface="Cambria Math"/>
                        </a:rPr>
                        <m:t>)=</m:t>
                      </m:r>
                      <m:r>
                        <a:rPr lang="en-US" sz="2400" i="1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 10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 100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 500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70" y="5333675"/>
                <a:ext cx="5860194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8" y="686026"/>
            <a:ext cx="8229298" cy="617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100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500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itle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23331" y="1037230"/>
            <a:ext cx="3330054" cy="994316"/>
            <a:chOff x="723331" y="1037230"/>
            <a:chExt cx="3330054" cy="99431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723331" y="1037230"/>
              <a:ext cx="3330054" cy="723331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392057" y="1269221"/>
                  <a:ext cx="1637731" cy="762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057" y="1269221"/>
                  <a:ext cx="1637731" cy="76232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848668" y="1080121"/>
            <a:ext cx="1637731" cy="844213"/>
            <a:chOff x="3848668" y="1080121"/>
            <a:chExt cx="1637731" cy="84421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053385" y="1760561"/>
              <a:ext cx="1282890" cy="163773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848668" y="1080121"/>
                  <a:ext cx="1637731" cy="740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668" y="1080121"/>
                  <a:ext cx="1637731" cy="74052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6414300" y="2188188"/>
            <a:ext cx="2128756" cy="1002456"/>
            <a:chOff x="6414300" y="2188188"/>
            <a:chExt cx="2128756" cy="100245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414300" y="2188188"/>
              <a:ext cx="2128756" cy="691485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577919" y="2428319"/>
                  <a:ext cx="1637731" cy="762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7919" y="2428319"/>
                  <a:ext cx="1637731" cy="7623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1487577" y="4433940"/>
            <a:ext cx="1091850" cy="523220"/>
            <a:chOff x="1487577" y="4433940"/>
            <a:chExt cx="1091850" cy="52322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87577" y="4901821"/>
              <a:ext cx="1091850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637721" y="4433940"/>
                  <a:ext cx="5322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721" y="4433940"/>
                  <a:ext cx="532278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7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3125317" y="4345230"/>
            <a:ext cx="1760578" cy="846172"/>
            <a:chOff x="3125317" y="4345230"/>
            <a:chExt cx="1760578" cy="846172"/>
          </a:xfrm>
        </p:grpSpPr>
        <p:sp>
          <p:nvSpPr>
            <p:cNvPr id="42" name="Oval 41"/>
            <p:cNvSpPr/>
            <p:nvPr/>
          </p:nvSpPr>
          <p:spPr>
            <a:xfrm>
              <a:off x="3929951" y="4345230"/>
              <a:ext cx="236246" cy="232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125317" y="4668182"/>
                  <a:ext cx="176057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/4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317" y="4668182"/>
                  <a:ext cx="1760578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3991953" y="3971451"/>
            <a:ext cx="1276076" cy="523220"/>
            <a:chOff x="3991953" y="3971451"/>
            <a:chExt cx="1276076" cy="52322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121608" y="4044287"/>
              <a:ext cx="1091850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991953" y="3971451"/>
                  <a:ext cx="12760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/2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953" y="3971451"/>
                  <a:ext cx="1276076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70742" y="5248221"/>
            <a:ext cx="1276076" cy="611218"/>
            <a:chOff x="7170742" y="5248221"/>
            <a:chExt cx="1276076" cy="61121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7262855" y="5859439"/>
              <a:ext cx="1091850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170742" y="5248221"/>
                  <a:ext cx="12760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/2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742" y="5248221"/>
                  <a:ext cx="1276076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/>
          <p:cNvSpPr/>
          <p:nvPr/>
        </p:nvSpPr>
        <p:spPr>
          <a:xfrm>
            <a:off x="1430244" y="1932311"/>
            <a:ext cx="38252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Stable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91416" y="5352205"/>
            <a:ext cx="54565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 how much?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feedback_example4.m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407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5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" decel="50000" autoRev="1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a system has an open loop transfer function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+10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hat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make it stable? Use MATLAB to confirm this.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669" y="0"/>
            <a:ext cx="8229600" cy="739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 stability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40979"/>
                <a:ext cx="8229600" cy="59751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Gain and phase margin</a:t>
                </a:r>
              </a:p>
              <a:p>
                <a:pPr lvl="1"/>
                <a:r>
                  <a:rPr lang="en-US" dirty="0" smtClean="0"/>
                  <a:t>Measure of “relative” stability</a:t>
                </a:r>
              </a:p>
              <a:p>
                <a:pPr lvl="1"/>
                <a:r>
                  <a:rPr lang="en-US" dirty="0" smtClean="0"/>
                  <a:t>The larger they are → the “safer we are”</a:t>
                </a:r>
              </a:p>
              <a:p>
                <a:r>
                  <a:rPr lang="en-US" dirty="0" smtClean="0"/>
                  <a:t>Gain margin</a:t>
                </a:r>
              </a:p>
              <a:p>
                <a:pPr lvl="1"/>
                <a:r>
                  <a:rPr lang="en-US" dirty="0" smtClean="0"/>
                  <a:t>By </a:t>
                </a:r>
                <a:r>
                  <a:rPr lang="en-US" dirty="0"/>
                  <a:t>how much can the gain increase until the system becomes unstable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𝐺𝑀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𝑂𝐿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Phase margin</a:t>
                </a:r>
              </a:p>
              <a:p>
                <a:pPr lvl="1"/>
                <a:r>
                  <a:rPr lang="en-US" dirty="0" smtClean="0"/>
                  <a:t>By how much can the system tolerate a phase change at UGF?</a:t>
                </a:r>
                <a:endParaRPr lang="en-US" dirty="0"/>
              </a:p>
              <a:p>
                <a:pPr lvl="1"/>
                <a:r>
                  <a:rPr lang="en-US" dirty="0" smtClean="0"/>
                  <a:t>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PM</m:t>
                    </m:r>
                    <m:r>
                      <a:rPr lang="en-US" b="0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m:t>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𝑂𝐿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𝑈𝐺𝐹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+180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Rule of thumb: keep the phase margin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40979"/>
                <a:ext cx="8229600" cy="5975131"/>
              </a:xfrm>
              <a:blipFill rotWithShape="1">
                <a:blip r:embed="rId2"/>
                <a:stretch>
                  <a:fillRect l="-1481" t="-204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8" y="686026"/>
            <a:ext cx="8229298" cy="617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100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500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itle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848668" y="1080121"/>
            <a:ext cx="1637731" cy="844213"/>
            <a:chOff x="3848668" y="1080121"/>
            <a:chExt cx="1637731" cy="84421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053385" y="1760561"/>
              <a:ext cx="1282890" cy="163773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848668" y="1080121"/>
                  <a:ext cx="1637731" cy="740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668" y="1080121"/>
                  <a:ext cx="1637731" cy="74052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503526" y="1844712"/>
            <a:ext cx="3164007" cy="1444398"/>
            <a:chOff x="1503526" y="1844712"/>
            <a:chExt cx="3164007" cy="1444398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642490" y="1844712"/>
              <a:ext cx="0" cy="1444398"/>
            </a:xfrm>
            <a:prstGeom prst="line">
              <a:avLst/>
            </a:prstGeom>
            <a:ln w="57150">
              <a:prstDash val="soli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1503526" y="1845537"/>
              <a:ext cx="3164007" cy="10558"/>
            </a:xfrm>
            <a:prstGeom prst="line">
              <a:avLst/>
            </a:prstGeom>
            <a:ln w="57150">
              <a:prstDash val="soli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2381377" y="2105246"/>
              <a:ext cx="17556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UGF @30 Hz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15407" y="3289110"/>
            <a:ext cx="2503186" cy="1968680"/>
            <a:chOff x="2315407" y="3289110"/>
            <a:chExt cx="2503186" cy="196868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653885" y="4358174"/>
              <a:ext cx="0" cy="555020"/>
            </a:xfrm>
            <a:prstGeom prst="line">
              <a:avLst/>
            </a:prstGeom>
            <a:ln w="57150"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315407" y="4796125"/>
              <a:ext cx="25031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Phase margin: 50</a:t>
              </a:r>
              <a:r>
                <a:rPr lang="en-US" sz="2400" baseline="30000" dirty="0" smtClean="0"/>
                <a:t>0</a:t>
              </a:r>
              <a:endParaRPr lang="en-US" sz="2400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4644127" y="3289110"/>
              <a:ext cx="0" cy="1069064"/>
            </a:xfrm>
            <a:prstGeom prst="line">
              <a:avLst/>
            </a:prstGeom>
            <a:ln w="57150">
              <a:prstDash val="sysDot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699084" y="1279636"/>
            <a:ext cx="2167367" cy="3625607"/>
            <a:chOff x="5699084" y="1279636"/>
            <a:chExt cx="2167367" cy="362560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699084" y="2011680"/>
              <a:ext cx="0" cy="2893563"/>
            </a:xfrm>
            <a:prstGeom prst="line">
              <a:avLst/>
            </a:prstGeom>
            <a:ln w="57150">
              <a:prstDash val="sysDot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699453" y="1301075"/>
              <a:ext cx="0" cy="555020"/>
            </a:xfrm>
            <a:prstGeom prst="line">
              <a:avLst/>
            </a:prstGeom>
            <a:ln w="57150"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702991" y="2017024"/>
              <a:ext cx="0" cy="555020"/>
            </a:xfrm>
            <a:prstGeom prst="line">
              <a:avLst/>
            </a:prstGeom>
            <a:ln w="57150">
              <a:prstDash val="solid"/>
              <a:headEnd type="triangl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704705" y="1279636"/>
              <a:ext cx="21617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Gain margin: 20</a:t>
              </a:r>
              <a:endParaRPr lang="en-US" sz="2400" dirty="0"/>
            </a:p>
          </p:txBody>
        </p:sp>
      </p:grpSp>
      <p:sp>
        <p:nvSpPr>
          <p:cNvPr id="59" name="TextBox 58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feedback_example4.m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8" y="686026"/>
            <a:ext cx="8229298" cy="6171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100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500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itle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3474" y="4599110"/>
                <a:ext cx="5729454" cy="965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Step response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𝐶𝐿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74" y="4599110"/>
                <a:ext cx="5729454" cy="965201"/>
              </a:xfrm>
              <a:prstGeom prst="rect">
                <a:avLst/>
              </a:prstGeom>
              <a:blipFill rotWithShape="1">
                <a:blip r:embed="rId4"/>
                <a:stretch>
                  <a:fillRect l="-319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feedback_example4.m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8" y="686026"/>
            <a:ext cx="8229297" cy="6171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100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500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itle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0725"/>
                <a:ext cx="9144000" cy="9894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1961" y="1624084"/>
                <a:ext cx="5812810" cy="946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Pole-zero map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𝐶𝐿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61" y="1624084"/>
                <a:ext cx="5812810" cy="946926"/>
              </a:xfrm>
              <a:prstGeom prst="rect">
                <a:avLst/>
              </a:prstGeom>
              <a:blipFill rotWithShape="1">
                <a:blip r:embed="rId4"/>
                <a:stretch>
                  <a:fillRect l="-325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feedback_example4.m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2"/>
            <a:ext cx="8229600" cy="1308502"/>
          </a:xfrm>
        </p:spPr>
        <p:txBody>
          <a:bodyPr>
            <a:normAutofit/>
          </a:bodyPr>
          <a:lstStyle/>
          <a:p>
            <a:r>
              <a:rPr lang="en-US" dirty="0" smtClean="0"/>
              <a:t>Control Theory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7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response of a stable system G(s) is characterized by its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u="sng" dirty="0" smtClean="0"/>
              <a:t>Amplitude</a:t>
            </a:r>
            <a:r>
              <a:rPr lang="en-US" dirty="0" smtClean="0"/>
              <a:t> and </a:t>
            </a:r>
            <a:r>
              <a:rPr lang="en-US" u="sng" dirty="0" smtClean="0"/>
              <a:t>Phase</a:t>
            </a:r>
            <a:r>
              <a:rPr lang="en-US" dirty="0" smtClean="0"/>
              <a:t> shift</a:t>
            </a:r>
          </a:p>
          <a:p>
            <a:pPr marL="57150" indent="0">
              <a:buNone/>
            </a:pPr>
            <a:endParaRPr lang="en-US" sz="3600" dirty="0" smtClean="0"/>
          </a:p>
          <a:p>
            <a:pPr marL="57150" indent="0">
              <a:buNone/>
            </a:pPr>
            <a:r>
              <a:rPr lang="en-US" sz="3600" dirty="0" smtClean="0"/>
              <a:t>to a sinusoidal excitation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to noise input d: </a:t>
            </a:r>
            <a:br>
              <a:rPr lang="en-US" dirty="0" smtClean="0"/>
            </a:br>
            <a:r>
              <a:rPr lang="en-US" dirty="0" smtClean="0"/>
              <a:t>with no feedback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84278" y="2165259"/>
            <a:ext cx="734001" cy="51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218279" y="2417450"/>
            <a:ext cx="564616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90258" y="1956816"/>
            <a:ext cx="31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97184" y="2415987"/>
            <a:ext cx="649308" cy="94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28199" y="2163795"/>
            <a:ext cx="864943" cy="51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84840" y="2416930"/>
            <a:ext cx="46580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2413" y="1905673"/>
            <a:ext cx="3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4145" y="2162844"/>
            <a:ext cx="61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59673" y="2239059"/>
            <a:ext cx="338769" cy="338770"/>
            <a:chOff x="4800600" y="23622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4800600" y="2362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endCxn id="33" idx="5"/>
            </p:cNvCxnSpPr>
            <p:nvPr/>
          </p:nvCxnSpPr>
          <p:spPr>
            <a:xfrm>
              <a:off x="4876800" y="2438400"/>
              <a:ext cx="314045" cy="31404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7"/>
            </p:cNvCxnSpPr>
            <p:nvPr/>
          </p:nvCxnSpPr>
          <p:spPr>
            <a:xfrm flipH="1">
              <a:off x="4876800" y="2429155"/>
              <a:ext cx="314045" cy="323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4728590" y="1874412"/>
            <a:ext cx="1" cy="35099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59673" y="1426762"/>
            <a:ext cx="27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30" name="Straight Arrow Connector 29"/>
          <p:cNvCxnSpPr>
            <a:stCxn id="33" idx="6"/>
          </p:cNvCxnSpPr>
          <p:nvPr/>
        </p:nvCxnSpPr>
        <p:spPr>
          <a:xfrm>
            <a:off x="4898442" y="2408444"/>
            <a:ext cx="585836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20647" y="2324522"/>
            <a:ext cx="268192" cy="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30927" y="1883190"/>
            <a:ext cx="2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cxnSp>
        <p:nvCxnSpPr>
          <p:cNvPr id="14" name="Straight Arrow Connector 44"/>
          <p:cNvCxnSpPr>
            <a:endCxn id="43" idx="3"/>
          </p:cNvCxnSpPr>
          <p:nvPr/>
        </p:nvCxnSpPr>
        <p:spPr>
          <a:xfrm rot="10800000" flipV="1">
            <a:off x="4913492" y="2421160"/>
            <a:ext cx="1535342" cy="970383"/>
          </a:xfrm>
          <a:prstGeom prst="bentConnector3">
            <a:avLst>
              <a:gd name="adj1" fmla="val 111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351031" y="2253671"/>
            <a:ext cx="338770" cy="338770"/>
            <a:chOff x="4800600" y="23622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4800600" y="23622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endCxn id="21" idx="5"/>
            </p:cNvCxnSpPr>
            <p:nvPr/>
          </p:nvCxnSpPr>
          <p:spPr>
            <a:xfrm>
              <a:off x="4876800" y="2438400"/>
              <a:ext cx="314045" cy="31404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7"/>
            </p:cNvCxnSpPr>
            <p:nvPr/>
          </p:nvCxnSpPr>
          <p:spPr>
            <a:xfrm flipH="1">
              <a:off x="4876800" y="2429155"/>
              <a:ext cx="314045" cy="32329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2689800" y="2416158"/>
            <a:ext cx="33839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4325" y="1876746"/>
            <a:ext cx="291323" cy="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8742" y="2433460"/>
            <a:ext cx="268193" cy="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8671" y="1940487"/>
            <a:ext cx="268193" cy="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5623667" y="2133994"/>
            <a:ext cx="61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179491" y="3136524"/>
            <a:ext cx="734001" cy="51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68858" y="3136324"/>
            <a:ext cx="61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12086" y="4844947"/>
                <a:ext cx="12290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86" y="4844947"/>
                <a:ext cx="122905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302261" y="4232592"/>
                <a:ext cx="39379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61" y="4232592"/>
                <a:ext cx="393793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623667" y="3883523"/>
            <a:ext cx="291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Noise contribution to signal c</a:t>
            </a:r>
            <a:endParaRPr lang="en-US" sz="2800" dirty="0"/>
          </a:p>
        </p:txBody>
      </p:sp>
      <p:sp>
        <p:nvSpPr>
          <p:cNvPr id="55" name="Curved Up Arrow 54"/>
          <p:cNvSpPr/>
          <p:nvPr/>
        </p:nvSpPr>
        <p:spPr>
          <a:xfrm flipH="1">
            <a:off x="4320647" y="4844948"/>
            <a:ext cx="2762936" cy="10372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to noise input d: </a:t>
            </a:r>
            <a:br>
              <a:rPr lang="en-US" dirty="0" smtClean="0"/>
            </a:br>
            <a:r>
              <a:rPr lang="en-US" dirty="0" smtClean="0"/>
              <a:t>with feedback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722413" y="1344874"/>
            <a:ext cx="5060482" cy="2232782"/>
            <a:chOff x="2215050" y="2761784"/>
            <a:chExt cx="5060482" cy="2232782"/>
          </a:xfrm>
        </p:grpSpPr>
        <p:sp>
          <p:nvSpPr>
            <p:cNvPr id="36" name="Rectangle 35"/>
            <p:cNvSpPr/>
            <p:nvPr/>
          </p:nvSpPr>
          <p:spPr>
            <a:xfrm>
              <a:off x="5976915" y="3500281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710916" y="3752472"/>
              <a:ext cx="5646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82895" y="3291838"/>
              <a:ext cx="310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389821" y="3751009"/>
              <a:ext cx="649308" cy="94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520836" y="3498817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377477" y="3751952"/>
              <a:ext cx="46580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15050" y="3240695"/>
              <a:ext cx="395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6782" y="3497866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52310" y="3574081"/>
              <a:ext cx="338769" cy="338770"/>
              <a:chOff x="4800600" y="2362200"/>
              <a:chExt cx="4572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endCxn id="33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3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/>
            <p:nvPr/>
          </p:nvCxnSpPr>
          <p:spPr>
            <a:xfrm>
              <a:off x="5221227" y="3209434"/>
              <a:ext cx="1" cy="35099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052310" y="2761784"/>
              <a:ext cx="279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cxnSp>
          <p:nvCxnSpPr>
            <p:cNvPr id="30" name="Straight Arrow Connector 29"/>
            <p:cNvCxnSpPr>
              <a:stCxn id="33" idx="6"/>
            </p:cNvCxnSpPr>
            <p:nvPr/>
          </p:nvCxnSpPr>
          <p:spPr>
            <a:xfrm>
              <a:off x="5391079" y="3743466"/>
              <a:ext cx="58583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13284" y="3659544"/>
              <a:ext cx="268192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3564" y="3218212"/>
              <a:ext cx="26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4" name="Straight Arrow Connector 44"/>
            <p:cNvCxnSpPr>
              <a:endCxn id="43" idx="3"/>
            </p:cNvCxnSpPr>
            <p:nvPr/>
          </p:nvCxnSpPr>
          <p:spPr>
            <a:xfrm rot="10800000" flipV="1">
              <a:off x="5406129" y="3756182"/>
              <a:ext cx="1535342" cy="970383"/>
            </a:xfrm>
            <a:prstGeom prst="bentConnector3">
              <a:avLst>
                <a:gd name="adj1" fmla="val 1110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843668" y="3588693"/>
              <a:ext cx="338770" cy="338770"/>
              <a:chOff x="4800600" y="2362200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1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3182437" y="3751180"/>
              <a:ext cx="33839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16962" y="3211768"/>
              <a:ext cx="29132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1379" y="3768482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51308" y="3275509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16304" y="3469016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</a:t>
              </a:r>
              <a:r>
                <a:rPr lang="en-US" sz="2800" baseline="-25000" dirty="0" smtClean="0"/>
                <a:t>2</a:t>
              </a:r>
              <a:endParaRPr lang="en-US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72128" y="4471546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4"/>
            <p:cNvCxnSpPr>
              <a:endCxn id="21" idx="4"/>
            </p:cNvCxnSpPr>
            <p:nvPr/>
          </p:nvCxnSpPr>
          <p:spPr>
            <a:xfrm rot="10800000">
              <a:off x="3013054" y="3927464"/>
              <a:ext cx="1659075" cy="79910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61495" y="4471346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3436" y="5036024"/>
                <a:ext cx="5764911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𝑂𝐿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𝑂𝐿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36" y="5036024"/>
                <a:ext cx="5764911" cy="1198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11117" y="3688618"/>
                <a:ext cx="5754460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𝑐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𝑂𝐿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𝑂𝐿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117" y="3688618"/>
                <a:ext cx="5754460" cy="11988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36773" y="3466530"/>
            <a:ext cx="3515111" cy="1273841"/>
            <a:chOff x="136773" y="3466530"/>
            <a:chExt cx="3515111" cy="1273841"/>
          </a:xfrm>
        </p:grpSpPr>
        <p:sp>
          <p:nvSpPr>
            <p:cNvPr id="2" name="TextBox 1"/>
            <p:cNvSpPr txBox="1"/>
            <p:nvPr/>
          </p:nvSpPr>
          <p:spPr>
            <a:xfrm>
              <a:off x="136773" y="4217151"/>
              <a:ext cx="2642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Controlled signal</a:t>
              </a:r>
              <a:endParaRPr lang="en-US" sz="2800" dirty="0"/>
            </a:p>
          </p:txBody>
        </p:sp>
        <p:sp>
          <p:nvSpPr>
            <p:cNvPr id="3" name="Curved Up Arrow 2"/>
            <p:cNvSpPr/>
            <p:nvPr/>
          </p:nvSpPr>
          <p:spPr>
            <a:xfrm flipV="1">
              <a:off x="1284258" y="3466530"/>
              <a:ext cx="2367626" cy="7096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14864" y="4383226"/>
            <a:ext cx="7729135" cy="1949727"/>
            <a:chOff x="1414864" y="4383226"/>
            <a:chExt cx="7729135" cy="1949727"/>
          </a:xfrm>
        </p:grpSpPr>
        <p:sp>
          <p:nvSpPr>
            <p:cNvPr id="4" name="Rounded Rectangle 3"/>
            <p:cNvSpPr/>
            <p:nvPr/>
          </p:nvSpPr>
          <p:spPr>
            <a:xfrm>
              <a:off x="6878432" y="4396874"/>
              <a:ext cx="1405760" cy="425386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314266" y="4383226"/>
              <a:ext cx="1405760" cy="425386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996710" y="5736753"/>
              <a:ext cx="1405760" cy="425386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414864" y="5741252"/>
              <a:ext cx="1405760" cy="425386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52082" y="5087324"/>
              <a:ext cx="2991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Suppression factor</a:t>
              </a:r>
              <a:endParaRPr lang="en-US" sz="28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356143" y="4822260"/>
              <a:ext cx="0" cy="418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681163" y="4822260"/>
              <a:ext cx="537116" cy="418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383973" y="5486400"/>
              <a:ext cx="834306" cy="470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048608" y="5528656"/>
              <a:ext cx="5312825" cy="80429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>
            <a:off x="2048608" y="6166638"/>
            <a:ext cx="0" cy="155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242664" y="1013916"/>
            <a:ext cx="2919832" cy="2674702"/>
            <a:chOff x="6242664" y="1013916"/>
            <a:chExt cx="2919832" cy="2674702"/>
          </a:xfrm>
        </p:grpSpPr>
        <p:sp>
          <p:nvSpPr>
            <p:cNvPr id="66" name="TextBox 65"/>
            <p:cNvSpPr txBox="1"/>
            <p:nvPr/>
          </p:nvSpPr>
          <p:spPr>
            <a:xfrm>
              <a:off x="6242664" y="1013916"/>
              <a:ext cx="29198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Noise contribution to signal c</a:t>
              </a:r>
              <a:endParaRPr lang="en-US" sz="2800" dirty="0"/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7347732" y="1988702"/>
              <a:ext cx="581612" cy="16999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61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the parameters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722413" y="1344874"/>
            <a:ext cx="5060482" cy="2232782"/>
            <a:chOff x="2215050" y="2761784"/>
            <a:chExt cx="5060482" cy="2232782"/>
          </a:xfrm>
        </p:grpSpPr>
        <p:sp>
          <p:nvSpPr>
            <p:cNvPr id="36" name="Rectangle 35"/>
            <p:cNvSpPr/>
            <p:nvPr/>
          </p:nvSpPr>
          <p:spPr>
            <a:xfrm>
              <a:off x="5976915" y="3500281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6710916" y="3752472"/>
              <a:ext cx="56461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82895" y="3291838"/>
              <a:ext cx="310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389821" y="3751009"/>
              <a:ext cx="649308" cy="94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520836" y="3498817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377477" y="3751952"/>
              <a:ext cx="46580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15050" y="3240695"/>
              <a:ext cx="395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6782" y="3497866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52310" y="3574081"/>
              <a:ext cx="338769" cy="338770"/>
              <a:chOff x="4800600" y="2362200"/>
              <a:chExt cx="4572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endCxn id="33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3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/>
            <p:nvPr/>
          </p:nvCxnSpPr>
          <p:spPr>
            <a:xfrm>
              <a:off x="5221227" y="3209434"/>
              <a:ext cx="1" cy="35099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052310" y="2761784"/>
              <a:ext cx="279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  <p:cxnSp>
          <p:nvCxnSpPr>
            <p:cNvPr id="30" name="Straight Arrow Connector 29"/>
            <p:cNvCxnSpPr>
              <a:stCxn id="33" idx="6"/>
            </p:cNvCxnSpPr>
            <p:nvPr/>
          </p:nvCxnSpPr>
          <p:spPr>
            <a:xfrm>
              <a:off x="5391079" y="3743466"/>
              <a:ext cx="585836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13284" y="3659544"/>
              <a:ext cx="268192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3564" y="3218212"/>
              <a:ext cx="26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4" name="Straight Arrow Connector 44"/>
            <p:cNvCxnSpPr>
              <a:endCxn id="43" idx="3"/>
            </p:cNvCxnSpPr>
            <p:nvPr/>
          </p:nvCxnSpPr>
          <p:spPr>
            <a:xfrm rot="10800000" flipV="1">
              <a:off x="5406129" y="3756182"/>
              <a:ext cx="1535342" cy="970383"/>
            </a:xfrm>
            <a:prstGeom prst="bentConnector3">
              <a:avLst>
                <a:gd name="adj1" fmla="val 1110"/>
              </a:avLst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843668" y="3588693"/>
              <a:ext cx="338770" cy="338770"/>
              <a:chOff x="4800600" y="2362200"/>
              <a:chExt cx="457200" cy="457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>
                <a:endCxn id="21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1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>
              <a:off x="3182437" y="3751180"/>
              <a:ext cx="33839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16962" y="3211768"/>
              <a:ext cx="29132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1379" y="3768482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51308" y="3275509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16304" y="3469016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</a:t>
              </a:r>
              <a:r>
                <a:rPr lang="en-US" sz="2800" baseline="-25000" dirty="0" smtClean="0"/>
                <a:t>2</a:t>
              </a:r>
              <a:endParaRPr lang="en-US" sz="2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72128" y="4471546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4"/>
            <p:cNvCxnSpPr>
              <a:endCxn id="21" idx="4"/>
            </p:cNvCxnSpPr>
            <p:nvPr/>
          </p:nvCxnSpPr>
          <p:spPr>
            <a:xfrm rot="10800000">
              <a:off x="3013054" y="3927464"/>
              <a:ext cx="1659075" cy="79910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61495" y="4471346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25" y="4339991"/>
                <a:ext cx="8886349" cy="1031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with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=2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 1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  <a:ea typeface="Cambria Math"/>
                        </a:rPr>
                        <m:t>Hz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=0.1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5" y="4339991"/>
                <a:ext cx="8886349" cy="10311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8830" y="3778831"/>
                <a:ext cx="85949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zeros at 1, 10Hz; poles at 0, 100 Hz, k = 300</a:t>
                </a:r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0" y="3778831"/>
                <a:ext cx="859492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6788" y="5528837"/>
                <a:ext cx="8758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𝐻</m:t>
                      </m:r>
                      <m:r>
                        <a:rPr lang="en-US" sz="3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88" y="5528837"/>
                <a:ext cx="875869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5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" y="696040"/>
            <a:ext cx="8225049" cy="616878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511791" y="81888"/>
                <a:ext cx="8229600" cy="830783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1791" y="81888"/>
                <a:ext cx="8229600" cy="83078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eedback_example6.m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" y="696040"/>
            <a:ext cx="8225050" cy="61687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3638"/>
                <a:ext cx="8229600" cy="89902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3638"/>
                <a:ext cx="8229600" cy="89902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eedback_example6.m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9833" y="1070925"/>
                <a:ext cx="34520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Controller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has a low pass filter at 1kHz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833" y="1070925"/>
                <a:ext cx="345204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3534" t="-5769" r="-17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" y="696040"/>
            <a:ext cx="8225049" cy="616878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511791" y="0"/>
                <a:ext cx="8229600" cy="96726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Suppression factor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1791" y="0"/>
                <a:ext cx="8229600" cy="967262"/>
              </a:xfrm>
              <a:blipFill rotWithShape="1">
                <a:blip r:embed="rId3"/>
                <a:stretch>
                  <a:fillRect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eedback_example6.m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14900" y="1679289"/>
            <a:ext cx="193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Noise term suppression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70553" y="1366011"/>
            <a:ext cx="248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suppression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07474" y="2251252"/>
            <a:ext cx="5103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the DC gain is increased, so is the suppression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 rot="20593863">
            <a:off x="1446673" y="1788473"/>
            <a:ext cx="3452884" cy="1514287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14900" y="3436517"/>
            <a:ext cx="248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Bandwidth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65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" y="696040"/>
            <a:ext cx="8225050" cy="616878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4588"/>
                <a:ext cx="8229600" cy="776185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4588"/>
                <a:ext cx="8229600" cy="776185"/>
              </a:xfrm>
              <a:blipFill rotWithShape="1">
                <a:blip r:embed="rId3"/>
                <a:stretch>
                  <a:fillRect t="-5512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eedback_example6.m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2676" y="4973617"/>
            <a:ext cx="316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Control signal, at the output of H.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032" y="69680"/>
            <a:ext cx="692104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we correct an unstable loop? Typical compensators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04496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Integral controller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The output is proportional to the time integral of the input</a:t>
                </a:r>
              </a:p>
              <a:p>
                <a:r>
                  <a:rPr lang="en-US" dirty="0" smtClean="0"/>
                  <a:t>Derivative controller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/>
                  <a:t>The output </a:t>
                </a:r>
                <a:r>
                  <a:rPr lang="en-US" dirty="0" smtClean="0"/>
                  <a:t>is </a:t>
                </a:r>
                <a:r>
                  <a:rPr lang="en-US" dirty="0"/>
                  <a:t>proportional to the time </a:t>
                </a:r>
                <a:r>
                  <a:rPr lang="en-US" dirty="0" smtClean="0"/>
                  <a:t>derivative of </a:t>
                </a:r>
                <a:r>
                  <a:rPr lang="en-US" dirty="0"/>
                  <a:t>the input</a:t>
                </a:r>
              </a:p>
              <a:p>
                <a:pPr marL="400050" lvl="1" indent="0">
                  <a:buNone/>
                </a:pPr>
                <a:endParaRPr lang="en-US" dirty="0" smtClean="0"/>
              </a:p>
              <a:p>
                <a:pPr marL="457200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044966"/>
              </a:xfrm>
              <a:blipFill rotWithShape="1">
                <a:blip r:embed="rId2"/>
                <a:stretch>
                  <a:fillRect l="-1630" t="-157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682388"/>
            <a:ext cx="8230754" cy="61730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3"/>
            <a:ext cx="8229600" cy="803480"/>
          </a:xfrm>
        </p:spPr>
        <p:txBody>
          <a:bodyPr>
            <a:normAutofit/>
          </a:bodyPr>
          <a:lstStyle/>
          <a:p>
            <a:r>
              <a:rPr lang="en-US" dirty="0" smtClean="0"/>
              <a:t>Phase-lag compensator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ompensator_phaselag.m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62422" y="2129026"/>
                <a:ext cx="3564887" cy="1114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22" y="2129026"/>
                <a:ext cx="3564887" cy="11148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90285" y="1250707"/>
                <a:ext cx="15081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85" y="1250707"/>
                <a:ext cx="15081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682388"/>
            <a:ext cx="8230754" cy="61730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3"/>
            <a:ext cx="8229600" cy="803480"/>
          </a:xfrm>
        </p:spPr>
        <p:txBody>
          <a:bodyPr>
            <a:normAutofit/>
          </a:bodyPr>
          <a:lstStyle/>
          <a:p>
            <a:r>
              <a:rPr lang="en-US" dirty="0" smtClean="0"/>
              <a:t>Phase-lead compensator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342704" y="3302548"/>
            <a:ext cx="279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compensator_phaselead.m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0338" y="1951606"/>
                <a:ext cx="3564887" cy="1114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338" y="1951606"/>
                <a:ext cx="3564887" cy="11148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0165" y="1366831"/>
                <a:ext cx="15081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65" y="1366831"/>
                <a:ext cx="150810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09" y="110780"/>
            <a:ext cx="8229600" cy="899023"/>
          </a:xfrm>
        </p:spPr>
        <p:txBody>
          <a:bodyPr/>
          <a:lstStyle/>
          <a:p>
            <a:r>
              <a:rPr lang="en-US" dirty="0" smtClean="0"/>
              <a:t>Frequency response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2764"/>
                <a:ext cx="7253785" cy="4993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It can be shown that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is the amplitude response and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is the phase shift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2764"/>
                <a:ext cx="7253785" cy="4993399"/>
              </a:xfrm>
              <a:blipFill rotWithShape="1">
                <a:blip r:embed="rId2"/>
                <a:stretch>
                  <a:fillRect l="-2101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784812" y="5215299"/>
            <a:ext cx="3942415" cy="892082"/>
            <a:chOff x="2535710" y="3936744"/>
            <a:chExt cx="3942415" cy="892082"/>
          </a:xfrm>
        </p:grpSpPr>
        <p:sp>
          <p:nvSpPr>
            <p:cNvPr id="4" name="Rectangle 3"/>
            <p:cNvSpPr/>
            <p:nvPr/>
          </p:nvSpPr>
          <p:spPr>
            <a:xfrm>
              <a:off x="3412009" y="4140481"/>
              <a:ext cx="2250797" cy="68834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endCxn id="4" idx="1"/>
            </p:cNvCxnSpPr>
            <p:nvPr/>
          </p:nvCxnSpPr>
          <p:spPr>
            <a:xfrm>
              <a:off x="2535710" y="4483381"/>
              <a:ext cx="876299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V="1">
              <a:off x="5662806" y="4483381"/>
              <a:ext cx="736875" cy="127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402396" y="4235214"/>
                  <a:ext cx="2300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396" y="4235214"/>
                  <a:ext cx="230075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48220" y="3963084"/>
                  <a:ext cx="98654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0" dirty="0" smtClean="0"/>
                    <a:t>X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220" y="3963084"/>
                  <a:ext cx="986549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963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60096" y="3936744"/>
                  <a:ext cx="8180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Y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096" y="3936744"/>
                  <a:ext cx="81802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/>
          <p:cNvSpPr txBox="1"/>
          <p:nvPr/>
        </p:nvSpPr>
        <p:spPr>
          <a:xfrm rot="3682334">
            <a:off x="6136893" y="1978924"/>
            <a:ext cx="3030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This is how we measure transfer functions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682388"/>
            <a:ext cx="8230753" cy="61730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3"/>
            <a:ext cx="8229600" cy="803480"/>
          </a:xfrm>
        </p:spPr>
        <p:txBody>
          <a:bodyPr>
            <a:normAutofit/>
          </a:bodyPr>
          <a:lstStyle/>
          <a:p>
            <a:r>
              <a:rPr lang="en-US" dirty="0" smtClean="0"/>
              <a:t>“Boost”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424382" y="3220871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compensator_boost.m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87257" y="1442748"/>
                <a:ext cx="3770776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𝑠</m:t>
                      </m:r>
                      <m:r>
                        <a:rPr lang="en-US" sz="3200" i="1">
                          <a:latin typeface="Cambria Math"/>
                        </a:rPr>
                        <m:t>+2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257" y="1442748"/>
                <a:ext cx="3770776" cy="10177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a system has an open loop transfer function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design a compensator that would make the system stable with an UGF at 100 Hz. Use MATLAB to confirm this.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43" y="48228"/>
            <a:ext cx="7362488" cy="871728"/>
          </a:xfrm>
        </p:spPr>
        <p:txBody>
          <a:bodyPr>
            <a:normAutofit/>
          </a:bodyPr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953465" y="1505973"/>
            <a:ext cx="6907649" cy="4451048"/>
            <a:chOff x="776041" y="2092837"/>
            <a:chExt cx="6907649" cy="4451048"/>
          </a:xfrm>
        </p:grpSpPr>
        <p:sp>
          <p:nvSpPr>
            <p:cNvPr id="5" name="Rectangle 4"/>
            <p:cNvSpPr/>
            <p:nvPr/>
          </p:nvSpPr>
          <p:spPr>
            <a:xfrm>
              <a:off x="4737517" y="3344485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7" idx="4"/>
            </p:cNvCxnSpPr>
            <p:nvPr/>
          </p:nvCxnSpPr>
          <p:spPr>
            <a:xfrm flipH="1" flipV="1">
              <a:off x="4441721" y="5233699"/>
              <a:ext cx="3425" cy="92657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9" idx="1"/>
              <a:endCxn id="47" idx="6"/>
            </p:cNvCxnSpPr>
            <p:nvPr/>
          </p:nvCxnSpPr>
          <p:spPr>
            <a:xfrm flipH="1">
              <a:off x="4611106" y="5060268"/>
              <a:ext cx="585480" cy="40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196586" y="4805248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𝑙𝑎𝑠𝑒𝑟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3476807" y="3430121"/>
              <a:ext cx="338769" cy="33877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659839" y="2634978"/>
              <a:ext cx="3426" cy="7861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3835600" y="3593572"/>
              <a:ext cx="90191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25635" y="3515676"/>
              <a:ext cx="268192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3637" y="3064404"/>
              <a:ext cx="26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9" name="Straight Arrow Connector 44"/>
            <p:cNvCxnSpPr>
              <a:endCxn id="9" idx="3"/>
            </p:cNvCxnSpPr>
            <p:nvPr/>
          </p:nvCxnSpPr>
          <p:spPr>
            <a:xfrm rot="5400000">
              <a:off x="5672265" y="3976891"/>
              <a:ext cx="1472642" cy="69411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168933" y="3431085"/>
              <a:ext cx="338770" cy="33877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2507702" y="3593572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42000" y="3139916"/>
              <a:ext cx="29132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26644" y="3610874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8333" y="3117901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27" name="Straight Arrow Connector 44"/>
            <p:cNvCxnSpPr>
              <a:stCxn id="60" idx="1"/>
              <a:endCxn id="29" idx="4"/>
            </p:cNvCxnSpPr>
            <p:nvPr/>
          </p:nvCxnSpPr>
          <p:spPr>
            <a:xfrm rot="10800000">
              <a:off x="2338318" y="3769856"/>
              <a:ext cx="388508" cy="1292105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186118" y="3595844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914048" y="3326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489280" y="3587624"/>
              <a:ext cx="219441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272336" y="4894929"/>
              <a:ext cx="338770" cy="338770"/>
              <a:chOff x="4800600" y="2362200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endCxn id="47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/>
            <p:nvPr/>
          </p:nvSpPr>
          <p:spPr>
            <a:xfrm>
              <a:off x="2726826" y="4806940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47" idx="2"/>
            </p:cNvCxnSpPr>
            <p:nvPr/>
          </p:nvCxnSpPr>
          <p:spPr>
            <a:xfrm flipH="1">
              <a:off x="3571830" y="5064314"/>
              <a:ext cx="700506" cy="342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434944" y="4815918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91996" y="4791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endParaRPr lang="en-US" sz="28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5019" y="687440"/>
            <a:ext cx="3565674" cy="1982849"/>
            <a:chOff x="76779" y="687440"/>
            <a:chExt cx="3133585" cy="1982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6779" y="687440"/>
                  <a:ext cx="313358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Reference signal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u="sng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u="sng" smtClean="0">
                              <a:latin typeface="Cambria Math"/>
                            </a:rPr>
                            <m:t>𝑙𝑎𝑠𝑒𝑟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: the cavity “locks” to the laser frequency. For simplicity, units of length.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9" y="687440"/>
                  <a:ext cx="3133585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735" t="-3113" b="-81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>
              <a:off x="709681" y="2175212"/>
              <a:ext cx="156949" cy="4950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993000" y="923719"/>
            <a:ext cx="4311593" cy="1200329"/>
            <a:chOff x="-578749" y="687440"/>
            <a:chExt cx="3789113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6779" y="687440"/>
                  <a:ext cx="313358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Noise term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u="sng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u="sng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:  Mirror motion due to seismic noise, units of length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9" y="687440"/>
                  <a:ext cx="3133585" cy="12003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564" t="-4082" b="-1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/>
            <p:cNvCxnSpPr/>
            <p:nvPr/>
          </p:nvCxnSpPr>
          <p:spPr>
            <a:xfrm flipH="1">
              <a:off x="-578749" y="1005667"/>
              <a:ext cx="655529" cy="4230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26"/>
            <a:ext cx="8229600" cy="871728"/>
          </a:xfrm>
        </p:spPr>
        <p:txBody>
          <a:bodyPr>
            <a:normAutofit/>
          </a:bodyPr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953465" y="1505973"/>
            <a:ext cx="6907649" cy="4451048"/>
            <a:chOff x="776041" y="2092837"/>
            <a:chExt cx="6907649" cy="4451048"/>
          </a:xfrm>
        </p:grpSpPr>
        <p:sp>
          <p:nvSpPr>
            <p:cNvPr id="5" name="Rectangle 4"/>
            <p:cNvSpPr/>
            <p:nvPr/>
          </p:nvSpPr>
          <p:spPr>
            <a:xfrm>
              <a:off x="4737517" y="3344485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7" idx="4"/>
            </p:cNvCxnSpPr>
            <p:nvPr/>
          </p:nvCxnSpPr>
          <p:spPr>
            <a:xfrm flipH="1" flipV="1">
              <a:off x="4441721" y="5233699"/>
              <a:ext cx="3425" cy="92657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9" idx="1"/>
              <a:endCxn id="47" idx="6"/>
            </p:cNvCxnSpPr>
            <p:nvPr/>
          </p:nvCxnSpPr>
          <p:spPr>
            <a:xfrm flipH="1">
              <a:off x="4611106" y="5060268"/>
              <a:ext cx="585480" cy="40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196586" y="4805248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𝑙𝑎𝑠𝑒𝑟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3476807" y="3430121"/>
              <a:ext cx="338769" cy="33877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659839" y="2634978"/>
              <a:ext cx="3426" cy="7861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3835600" y="3593572"/>
              <a:ext cx="90191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25635" y="3515676"/>
              <a:ext cx="268192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3637" y="3064404"/>
              <a:ext cx="26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9" name="Straight Arrow Connector 44"/>
            <p:cNvCxnSpPr>
              <a:endCxn id="9" idx="3"/>
            </p:cNvCxnSpPr>
            <p:nvPr/>
          </p:nvCxnSpPr>
          <p:spPr>
            <a:xfrm rot="5400000">
              <a:off x="5672265" y="3976891"/>
              <a:ext cx="1472642" cy="69411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168933" y="3431085"/>
              <a:ext cx="338770" cy="33877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2507702" y="3593572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42000" y="3139916"/>
              <a:ext cx="29132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26644" y="3610874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8333" y="3117901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27" name="Straight Arrow Connector 44"/>
            <p:cNvCxnSpPr>
              <a:stCxn id="60" idx="1"/>
              <a:endCxn id="29" idx="4"/>
            </p:cNvCxnSpPr>
            <p:nvPr/>
          </p:nvCxnSpPr>
          <p:spPr>
            <a:xfrm rot="10800000">
              <a:off x="2338318" y="3769856"/>
              <a:ext cx="388508" cy="1292105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186118" y="3595844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914048" y="3326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489280" y="3587624"/>
              <a:ext cx="219441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272336" y="4894929"/>
              <a:ext cx="338770" cy="338770"/>
              <a:chOff x="4800600" y="2362200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endCxn id="47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/>
            <p:nvPr/>
          </p:nvSpPr>
          <p:spPr>
            <a:xfrm>
              <a:off x="2726826" y="4806940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47" idx="2"/>
            </p:cNvCxnSpPr>
            <p:nvPr/>
          </p:nvCxnSpPr>
          <p:spPr>
            <a:xfrm flipH="1">
              <a:off x="3571830" y="5064314"/>
              <a:ext cx="700506" cy="342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434944" y="4815918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91996" y="4791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endParaRPr lang="en-US" sz="2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38919" y="923719"/>
            <a:ext cx="3565674" cy="1746570"/>
            <a:chOff x="76779" y="687440"/>
            <a:chExt cx="3133585" cy="1746570"/>
          </a:xfrm>
        </p:grpSpPr>
        <p:sp>
          <p:nvSpPr>
            <p:cNvPr id="80" name="TextBox 79"/>
            <p:cNvSpPr txBox="1"/>
            <p:nvPr/>
          </p:nvSpPr>
          <p:spPr>
            <a:xfrm>
              <a:off x="76779" y="687440"/>
              <a:ext cx="31335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 smtClean="0"/>
                <a:t>Ligo</a:t>
              </a:r>
              <a:r>
                <a:rPr lang="en-US" sz="2400" u="sng" dirty="0" smtClean="0"/>
                <a:t> arm cavity </a:t>
              </a:r>
              <a:r>
                <a:rPr lang="en-US" sz="2400" i="1" u="sng" dirty="0" smtClean="0"/>
                <a:t>C</a:t>
              </a:r>
              <a:r>
                <a:rPr lang="en-US" sz="2400" dirty="0" smtClean="0"/>
                <a:t>: a cavity length change is converted to electronic signal </a:t>
              </a:r>
              <a:r>
                <a:rPr lang="en-US" sz="2400" i="1" dirty="0" smtClean="0"/>
                <a:t>e</a:t>
              </a:r>
              <a:endParaRPr lang="en-US" sz="2400" i="1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937810" y="1833177"/>
              <a:ext cx="376599" cy="6008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024126" y="4875107"/>
            <a:ext cx="3928808" cy="1662174"/>
            <a:chOff x="76779" y="345136"/>
            <a:chExt cx="3133585" cy="2281296"/>
          </a:xfrm>
        </p:grpSpPr>
        <p:sp>
          <p:nvSpPr>
            <p:cNvPr id="51" name="TextBox 50"/>
            <p:cNvSpPr txBox="1"/>
            <p:nvPr/>
          </p:nvSpPr>
          <p:spPr>
            <a:xfrm>
              <a:off x="76779" y="687440"/>
              <a:ext cx="31335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Controller </a:t>
              </a:r>
              <a:r>
                <a:rPr lang="en-US" sz="2400" i="1" u="sng" dirty="0" smtClean="0"/>
                <a:t>H</a:t>
              </a:r>
              <a:r>
                <a:rPr lang="en-US" sz="2400" dirty="0" smtClean="0"/>
                <a:t>: designed in the control room, processes signal </a:t>
              </a:r>
              <a:r>
                <a:rPr lang="en-US" sz="2400" i="1" dirty="0" smtClean="0"/>
                <a:t>e</a:t>
              </a:r>
              <a:r>
                <a:rPr lang="en-US" sz="2400" dirty="0" smtClean="0"/>
                <a:t> and sends commands to the suspension </a:t>
              </a:r>
              <a:r>
                <a:rPr lang="en-US" sz="2400" i="1" dirty="0" smtClean="0"/>
                <a:t>S</a:t>
              </a:r>
              <a:endParaRPr lang="en-US" sz="2400" i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534553" y="345136"/>
              <a:ext cx="96194" cy="4884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00054" y="3326087"/>
            <a:ext cx="2969370" cy="2365019"/>
            <a:chOff x="76779" y="687440"/>
            <a:chExt cx="4304136" cy="1647424"/>
          </a:xfrm>
        </p:grpSpPr>
        <p:sp>
          <p:nvSpPr>
            <p:cNvPr id="57" name="TextBox 56"/>
            <p:cNvSpPr txBox="1"/>
            <p:nvPr/>
          </p:nvSpPr>
          <p:spPr>
            <a:xfrm>
              <a:off x="76779" y="687440"/>
              <a:ext cx="3133585" cy="1647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Suspension </a:t>
              </a:r>
              <a:r>
                <a:rPr lang="en-US" sz="2400" i="1" u="sng" dirty="0" smtClean="0"/>
                <a:t>S</a:t>
              </a:r>
              <a:r>
                <a:rPr lang="en-US" sz="2400" dirty="0" smtClean="0"/>
                <a:t>: receives the signal from H and drives the mirror, units of length</a:t>
              </a:r>
              <a:endParaRPr lang="en-US" sz="2400" i="1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1643572" y="1766456"/>
              <a:ext cx="2737343" cy="389177"/>
            </a:xfrm>
            <a:prstGeom prst="curvedConnector3">
              <a:avLst>
                <a:gd name="adj1" fmla="val 998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20539" y="5657472"/>
            <a:ext cx="3667970" cy="830997"/>
            <a:chOff x="76779" y="687440"/>
            <a:chExt cx="2930946" cy="1412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6779" y="687440"/>
                  <a:ext cx="2353752" cy="1412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Noise term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u="sng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u="sng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u="sng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: Noise from coil drivers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9" y="687440"/>
                  <a:ext cx="2353752" cy="141208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106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/>
            <p:nvPr/>
          </p:nvCxnSpPr>
          <p:spPr>
            <a:xfrm flipV="1">
              <a:off x="2220287" y="848182"/>
              <a:ext cx="787438" cy="1527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26"/>
            <a:ext cx="8229600" cy="871728"/>
          </a:xfrm>
        </p:spPr>
        <p:txBody>
          <a:bodyPr>
            <a:normAutofit/>
          </a:bodyPr>
          <a:lstStyle/>
          <a:p>
            <a:r>
              <a:rPr lang="en-US" dirty="0" smtClean="0"/>
              <a:t>Example: no lock 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61332" y="2265140"/>
            <a:ext cx="6907649" cy="4451048"/>
            <a:chOff x="776041" y="2092837"/>
            <a:chExt cx="6907649" cy="4451048"/>
          </a:xfrm>
        </p:grpSpPr>
        <p:sp>
          <p:nvSpPr>
            <p:cNvPr id="5" name="Rectangle 4"/>
            <p:cNvSpPr/>
            <p:nvPr/>
          </p:nvSpPr>
          <p:spPr>
            <a:xfrm>
              <a:off x="4737517" y="3344485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7" idx="4"/>
            </p:cNvCxnSpPr>
            <p:nvPr/>
          </p:nvCxnSpPr>
          <p:spPr>
            <a:xfrm flipH="1" flipV="1">
              <a:off x="4441721" y="5233699"/>
              <a:ext cx="3425" cy="92657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9" idx="1"/>
              <a:endCxn id="47" idx="6"/>
            </p:cNvCxnSpPr>
            <p:nvPr/>
          </p:nvCxnSpPr>
          <p:spPr>
            <a:xfrm flipH="1">
              <a:off x="4611106" y="5060268"/>
              <a:ext cx="585480" cy="40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196586" y="4805248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𝑙𝑎𝑠𝑒𝑟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3476807" y="3430121"/>
              <a:ext cx="338769" cy="33877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659839" y="2634978"/>
              <a:ext cx="3426" cy="7861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3835600" y="3593572"/>
              <a:ext cx="90191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25635" y="3515676"/>
              <a:ext cx="268192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3637" y="3064404"/>
              <a:ext cx="26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9" name="Straight Arrow Connector 44"/>
            <p:cNvCxnSpPr>
              <a:endCxn id="9" idx="3"/>
            </p:cNvCxnSpPr>
            <p:nvPr/>
          </p:nvCxnSpPr>
          <p:spPr>
            <a:xfrm rot="5400000">
              <a:off x="5672265" y="3976891"/>
              <a:ext cx="1472642" cy="69411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168933" y="3431085"/>
              <a:ext cx="338770" cy="33877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2507702" y="3593572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42000" y="3139916"/>
              <a:ext cx="29132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26644" y="3610874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8333" y="3117901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186118" y="3595844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914048" y="3326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489280" y="3587624"/>
              <a:ext cx="219441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272336" y="4894929"/>
              <a:ext cx="338770" cy="338770"/>
              <a:chOff x="4800600" y="2362200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endCxn id="47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/>
            <p:nvPr/>
          </p:nvSpPr>
          <p:spPr>
            <a:xfrm>
              <a:off x="2726826" y="4806940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47" idx="2"/>
            </p:cNvCxnSpPr>
            <p:nvPr/>
          </p:nvCxnSpPr>
          <p:spPr>
            <a:xfrm flipH="1">
              <a:off x="3571830" y="5064314"/>
              <a:ext cx="700506" cy="342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434944" y="4815918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91996" y="4791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19141" y="1478170"/>
                <a:ext cx="3607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3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𝑙𝑎𝑠𝑒𝑟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41" y="1478170"/>
                <a:ext cx="360733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26"/>
            <a:ext cx="8229600" cy="871728"/>
          </a:xfrm>
        </p:spPr>
        <p:txBody>
          <a:bodyPr>
            <a:normAutofit/>
          </a:bodyPr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61332" y="2265140"/>
            <a:ext cx="6907649" cy="4451048"/>
            <a:chOff x="776041" y="2092837"/>
            <a:chExt cx="6907649" cy="4451048"/>
          </a:xfrm>
        </p:grpSpPr>
        <p:sp>
          <p:nvSpPr>
            <p:cNvPr id="5" name="Rectangle 4"/>
            <p:cNvSpPr/>
            <p:nvPr/>
          </p:nvSpPr>
          <p:spPr>
            <a:xfrm>
              <a:off x="4737517" y="3344485"/>
              <a:ext cx="734001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7" idx="4"/>
            </p:cNvCxnSpPr>
            <p:nvPr/>
          </p:nvCxnSpPr>
          <p:spPr>
            <a:xfrm flipH="1" flipV="1">
              <a:off x="4441721" y="5233699"/>
              <a:ext cx="3425" cy="92657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9" idx="1"/>
              <a:endCxn id="47" idx="6"/>
            </p:cNvCxnSpPr>
            <p:nvPr/>
          </p:nvCxnSpPr>
          <p:spPr>
            <a:xfrm flipH="1">
              <a:off x="4611106" y="5060268"/>
              <a:ext cx="585480" cy="404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196586" y="4805248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𝑙𝑎𝑠𝑒𝑟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41" y="3110360"/>
                  <a:ext cx="101181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3476807" y="3430121"/>
              <a:ext cx="338769" cy="338770"/>
              <a:chOff x="4800600" y="2362200"/>
              <a:chExt cx="457200" cy="457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2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2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3659839" y="2634978"/>
              <a:ext cx="3426" cy="78616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181" y="2092837"/>
                  <a:ext cx="54008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3835600" y="3593572"/>
              <a:ext cx="90191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25635" y="3515676"/>
              <a:ext cx="268192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03637" y="3064404"/>
              <a:ext cx="26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19" name="Straight Arrow Connector 44"/>
            <p:cNvCxnSpPr>
              <a:endCxn id="9" idx="3"/>
            </p:cNvCxnSpPr>
            <p:nvPr/>
          </p:nvCxnSpPr>
          <p:spPr>
            <a:xfrm rot="5400000">
              <a:off x="5672265" y="3976891"/>
              <a:ext cx="1472642" cy="694113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168933" y="3431085"/>
              <a:ext cx="338770" cy="338770"/>
              <a:chOff x="4800600" y="2362200"/>
              <a:chExt cx="457200" cy="4572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9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9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2507702" y="3593572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42000" y="3108384"/>
              <a:ext cx="29132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26644" y="3610874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8333" y="3117901"/>
              <a:ext cx="268193" cy="387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cxnSp>
          <p:nvCxnSpPr>
            <p:cNvPr id="27" name="Straight Arrow Connector 44"/>
            <p:cNvCxnSpPr>
              <a:stCxn id="60" idx="1"/>
              <a:endCxn id="29" idx="4"/>
            </p:cNvCxnSpPr>
            <p:nvPr/>
          </p:nvCxnSpPr>
          <p:spPr>
            <a:xfrm rot="10800000">
              <a:off x="2338318" y="3769856"/>
              <a:ext cx="388508" cy="1292105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186118" y="3595844"/>
              <a:ext cx="95882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084" y="6020665"/>
                  <a:ext cx="540081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4914048" y="3326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489280" y="3587624"/>
              <a:ext cx="219441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>
              <a:off x="4272336" y="4894929"/>
              <a:ext cx="338770" cy="338770"/>
              <a:chOff x="4800600" y="2362200"/>
              <a:chExt cx="457200" cy="4572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800600" y="2362200"/>
                <a:ext cx="457200" cy="457200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endCxn id="47" idx="5"/>
              </p:cNvCxnSpPr>
              <p:nvPr/>
            </p:nvCxnSpPr>
            <p:spPr>
              <a:xfrm>
                <a:off x="4876800" y="2438400"/>
                <a:ext cx="314045" cy="31404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7"/>
              </p:cNvCxnSpPr>
              <p:nvPr/>
            </p:nvCxnSpPr>
            <p:spPr>
              <a:xfrm flipH="1">
                <a:off x="4876800" y="2429155"/>
                <a:ext cx="314045" cy="32329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/>
            <p:cNvSpPr/>
            <p:nvPr/>
          </p:nvSpPr>
          <p:spPr>
            <a:xfrm>
              <a:off x="2726826" y="4806940"/>
              <a:ext cx="864943" cy="51004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47" idx="2"/>
            </p:cNvCxnSpPr>
            <p:nvPr/>
          </p:nvCxnSpPr>
          <p:spPr>
            <a:xfrm flipH="1">
              <a:off x="3571830" y="5064314"/>
              <a:ext cx="700506" cy="342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434944" y="4815918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991996" y="4791014"/>
              <a:ext cx="61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6521" y="831779"/>
                <a:ext cx="8801640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𝐶𝐻𝑆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∙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∙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𝑙𝑎𝑠𝑒𝑟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1" y="831779"/>
                <a:ext cx="8801640" cy="11988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82548" y="1934596"/>
                <a:ext cx="4089486" cy="70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/>
                  <a:t>Suppression factor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1+</m:t>
                        </m:r>
                        <m:r>
                          <a:rPr lang="en-US" sz="2800" i="1">
                            <a:latin typeface="Cambria Math"/>
                          </a:rPr>
                          <m:t>𝐶𝐻𝑆</m:t>
                        </m:r>
                      </m:den>
                    </m:f>
                  </m:oMath>
                </a14:m>
                <a:r>
                  <a:rPr lang="en-US" sz="2800" u="sng" dirty="0" smtClean="0"/>
                  <a:t> 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48" y="1934596"/>
                <a:ext cx="4089486" cy="703526"/>
              </a:xfrm>
              <a:prstGeom prst="rect">
                <a:avLst/>
              </a:prstGeom>
              <a:blipFill rotWithShape="1">
                <a:blip r:embed="rId6"/>
                <a:stretch>
                  <a:fillRect l="-3134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89137" y="2691883"/>
                <a:ext cx="3900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/>
                  <a:t>Open Loop </a:t>
                </a:r>
                <a:r>
                  <a:rPr lang="en-US" sz="2800" u="sng" dirty="0" err="1" smtClean="0"/>
                  <a:t>gain</a:t>
                </a:r>
                <a:r>
                  <a:rPr lang="en-US" sz="2800" u="sng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37" y="2691883"/>
                <a:ext cx="390030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286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39287" y="3892547"/>
                <a:ext cx="251057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/>
                  <a:t>Note on noise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u="sng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u="sng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u="sng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: Noise term appears only when mirrors are driven → </a:t>
                </a:r>
                <a:r>
                  <a:rPr lang="en-US" sz="2400" i="1" dirty="0" smtClean="0"/>
                  <a:t>limited bandwidth desired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87" y="3892547"/>
                <a:ext cx="2510575" cy="2308324"/>
              </a:xfrm>
              <a:prstGeom prst="rect">
                <a:avLst/>
              </a:prstGeom>
              <a:blipFill rotWithShape="1">
                <a:blip r:embed="rId8"/>
                <a:stretch>
                  <a:fillRect l="-3893" t="-2116" r="-340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6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design H so as to have</a:t>
            </a:r>
          </a:p>
          <a:p>
            <a:pPr lvl="1"/>
            <a:r>
              <a:rPr lang="en-US" dirty="0" smtClean="0"/>
              <a:t>Enough suppression of noise terms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“Small” bandwidth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7" cy="49618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326524" cy="564405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Cavity transfer function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Pole at 100 Hz</a:t>
                </a:r>
              </a:p>
              <a:p>
                <a:r>
                  <a:rPr lang="en-US" dirty="0" smtClean="0"/>
                  <a:t>Suspension transfer function </a:t>
                </a:r>
                <a:r>
                  <a:rPr lang="en-US" i="1" dirty="0" smtClean="0"/>
                  <a:t>S</a:t>
                </a:r>
              </a:p>
              <a:p>
                <a:pPr lvl="1"/>
                <a:r>
                  <a:rPr lang="en-US" dirty="0" smtClean="0"/>
                  <a:t>Simple harmonic oscillator (SHO)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  <m:r>
                      <a:rPr lang="en-US" b="0" i="1" smtClean="0">
                        <a:latin typeface="Cambria Math"/>
                      </a:rPr>
                      <m:t>𝐻𝑧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and</a:t>
                </a:r>
                <a:r>
                  <a:rPr lang="en-US" b="0" i="1" dirty="0" smtClean="0">
                    <a:latin typeface="Cambria Math"/>
                  </a:rPr>
                  <a:t> </a:t>
                </a:r>
                <a:r>
                  <a:rPr lang="en-US" b="0" dirty="0" smtClean="0">
                    <a:latin typeface="Cambria Math"/>
                  </a:rPr>
                  <a:t>quality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Shown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What controller 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 can we use?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326524" cy="5644055"/>
              </a:xfrm>
              <a:blipFill rotWithShape="1">
                <a:blip r:embed="rId3"/>
                <a:stretch>
                  <a:fillRect l="-3114" t="-1730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avityfeedback_exampleA.m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6" cy="49618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Set UGF at 100 Hz</a:t>
                </a:r>
              </a:p>
              <a:p>
                <a:r>
                  <a:rPr lang="en-US" sz="2400" dirty="0" smtClean="0"/>
                  <a:t>Need </a:t>
                </a:r>
                <a:r>
                  <a:rPr lang="en-US" sz="2400" i="1" dirty="0" smtClean="0"/>
                  <a:t>H</a:t>
                </a:r>
                <a:r>
                  <a:rPr lang="en-US" sz="2400" dirty="0" smtClean="0"/>
                  <a:t> with a zero after 1 Hz and before 100 Hz</a:t>
                </a:r>
              </a:p>
              <a:p>
                <a:r>
                  <a:rPr lang="en-US" sz="2400" dirty="0" smtClean="0"/>
                  <a:t>Try phase lead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 smtClean="0"/>
              </a:p>
              <a:p>
                <a:pPr marL="400050" lvl="1" indent="0">
                  <a:buNone/>
                </a:pPr>
                <a:r>
                  <a:rPr lang="en-US" sz="20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</a:rPr>
                      <m:t>=1500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10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Hz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dirty="0" smtClean="0"/>
                  <a:t>Bode plot of OL</a:t>
                </a:r>
              </a:p>
              <a:p>
                <a:pPr lvl="1"/>
                <a:r>
                  <a:rPr lang="en-US" dirty="0" smtClean="0"/>
                  <a:t>UGF at 100 Hz</a:t>
                </a:r>
              </a:p>
              <a:p>
                <a:pPr lvl="1"/>
                <a:r>
                  <a:rPr lang="en-US" dirty="0" smtClean="0"/>
                  <a:t>PM ~40 </a:t>
                </a:r>
                <a:r>
                  <a:rPr lang="en-US" dirty="0" err="1" smtClean="0"/>
                  <a:t>deg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Stable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  <a:blipFill rotWithShape="1">
                <a:blip r:embed="rId3"/>
                <a:stretch>
                  <a:fillRect l="-2881" t="-834" r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avityfeedback_exampleA.m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6" cy="49618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Double check stability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Step response plot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Step is driven to zero as it should (it is a suppression factor)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In about 10 </a:t>
                </a:r>
                <a:r>
                  <a:rPr lang="en-US" sz="2000" dirty="0" err="1" smtClean="0"/>
                  <a:t>ms</a:t>
                </a:r>
                <a:r>
                  <a:rPr lang="en-US" sz="2000" dirty="0" smtClean="0"/>
                  <a:t> (~1/UGF) response is close to zero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Two oscillation cycles – little ringing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  <a:blipFill rotWithShape="1">
                <a:blip r:embed="rId3"/>
                <a:stretch>
                  <a:fillRect l="-2542" t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avityfeedback_exampleA.m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response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dynamic behavior of a physical system can be determined by measuring its transfer function with a sinusoidal excitation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Magnitude and phase response are a function of frequency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Frequency-response helps to understand the stability criteria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202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5" cy="49618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Bode plot of the suppression factor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000" dirty="0" smtClean="0"/>
                  <a:t>Suppression of ~1500x at 100 </a:t>
                </a:r>
                <a:r>
                  <a:rPr lang="en-US" sz="2000" dirty="0" err="1" smtClean="0"/>
                  <a:t>mHz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 suppression above 100 Hz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Notice spike at 100 Hz</a:t>
                </a:r>
              </a:p>
              <a:p>
                <a:pPr lvl="1"/>
                <a:r>
                  <a:rPr lang="en-US" sz="1600" dirty="0" smtClean="0"/>
                  <a:t>This spike is responsible of the ringing in the step response</a:t>
                </a:r>
              </a:p>
              <a:p>
                <a:pPr lvl="1"/>
                <a:r>
                  <a:rPr lang="en-US" sz="1600" dirty="0" smtClean="0"/>
                  <a:t>decreased if phase margin is increased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  <a:blipFill rotWithShape="1">
                <a:blip r:embed="rId3"/>
                <a:stretch>
                  <a:fillRect l="-2524" t="-834" r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avityfeedback_exampleA.m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5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310756" cy="58490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Let’s increase the low frequency gain with a “boost”</a:t>
                </a:r>
              </a:p>
              <a:p>
                <a:r>
                  <a:rPr lang="en-US" sz="2400" dirty="0"/>
                  <a:t>Try 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=7000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10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1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dirty="0" smtClean="0"/>
                  <a:t>OL </a:t>
                </a:r>
                <a:r>
                  <a:rPr lang="en-US" dirty="0"/>
                  <a:t>b</a:t>
                </a:r>
                <a:r>
                  <a:rPr lang="en-US" dirty="0" smtClean="0"/>
                  <a:t>ode plot</a:t>
                </a:r>
                <a:endParaRPr lang="en-US" dirty="0"/>
              </a:p>
              <a:p>
                <a:pPr lvl="1"/>
                <a:r>
                  <a:rPr lang="en-US" dirty="0"/>
                  <a:t>UGF at 100 Hz</a:t>
                </a:r>
              </a:p>
              <a:p>
                <a:pPr lvl="1"/>
                <a:r>
                  <a:rPr lang="en-US" dirty="0"/>
                  <a:t>PM ~40 </a:t>
                </a:r>
                <a:r>
                  <a:rPr lang="en-US" dirty="0" err="1"/>
                  <a:t>deg</a:t>
                </a:r>
                <a:endParaRPr lang="en-US" dirty="0"/>
              </a:p>
              <a:p>
                <a:pPr lvl="1"/>
                <a:r>
                  <a:rPr lang="en-US" dirty="0"/>
                  <a:t>Stable</a:t>
                </a:r>
              </a:p>
              <a:p>
                <a:pPr marL="40005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310756" cy="5849007"/>
              </a:xfrm>
              <a:blipFill rotWithShape="1">
                <a:blip r:embed="rId3"/>
                <a:stretch>
                  <a:fillRect l="-3131" t="-1460" r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cavityfeedback_exampleB.m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5" cy="49618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Double check stability</a:t>
                </a:r>
              </a:p>
              <a:p>
                <a:r>
                  <a:rPr lang="en-US" sz="2400" dirty="0" smtClean="0"/>
                  <a:t>Step response plot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000" dirty="0"/>
                  <a:t>Very similar </a:t>
                </a:r>
                <a:r>
                  <a:rPr lang="en-US" sz="2000" dirty="0" smtClean="0"/>
                  <a:t>response</a:t>
                </a:r>
              </a:p>
              <a:p>
                <a:r>
                  <a:rPr lang="en-US" sz="2000" dirty="0" smtClean="0"/>
                  <a:t>Step is driven to zero as it should (it is a suppression factor)</a:t>
                </a:r>
              </a:p>
              <a:p>
                <a:r>
                  <a:rPr lang="en-US" sz="2000" dirty="0" smtClean="0"/>
                  <a:t>In about 10 </a:t>
                </a:r>
                <a:r>
                  <a:rPr lang="en-US" sz="2000" dirty="0" err="1" smtClean="0"/>
                  <a:t>ms</a:t>
                </a:r>
                <a:r>
                  <a:rPr lang="en-US" sz="2000" dirty="0" smtClean="0"/>
                  <a:t> (~1/UGF) response is close to zero</a:t>
                </a:r>
              </a:p>
              <a:p>
                <a:r>
                  <a:rPr lang="en-US" sz="2000" dirty="0" smtClean="0"/>
                  <a:t>Two oscillation cycles – little ringing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  <a:blipFill rotWithShape="1">
                <a:blip r:embed="rId3"/>
                <a:stretch>
                  <a:fillRect l="-2542" t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cavityfeedback_exampleB.m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5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Bode plot of the suppression factor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000" dirty="0" smtClean="0"/>
                  <a:t>More suppression at low frequencies: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 smtClean="0"/>
                  <a:t> at 100 </a:t>
                </a:r>
                <a:r>
                  <a:rPr lang="en-US" sz="2000" dirty="0" err="1" smtClean="0"/>
                  <a:t>mHz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 suppression above 100 Hz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Notice spike at 100 Hz</a:t>
                </a:r>
              </a:p>
              <a:p>
                <a:pPr lvl="1"/>
                <a:r>
                  <a:rPr lang="en-US" sz="1600" dirty="0" smtClean="0"/>
                  <a:t>Similar ringing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  <a:blipFill rotWithShape="1">
                <a:blip r:embed="rId3"/>
                <a:stretch>
                  <a:fillRect l="-2524" t="-834" r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cavityfeedback_exampleB.m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4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310756" cy="584900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400" dirty="0" smtClean="0"/>
                  <a:t>Let’s also “cut-off” the drive to the coils at high frequency</a:t>
                </a:r>
              </a:p>
              <a:p>
                <a:r>
                  <a:rPr lang="en-US" sz="2400" dirty="0" smtClean="0"/>
                  <a:t>Introduce a low pass LP 6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order Butterworth filter with cut-off frequency at 2 kHz.</a:t>
                </a:r>
              </a:p>
              <a:p>
                <a:r>
                  <a:rPr lang="en-US" sz="2400" dirty="0" smtClean="0"/>
                  <a:t>Try </a:t>
                </a:r>
                <a:r>
                  <a:rPr lang="en-US" sz="2400" dirty="0"/>
                  <a:t>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LP</m:t>
                      </m:r>
                    </m:oMath>
                  </m:oMathPara>
                </a14:m>
                <a:endParaRPr lang="en-US" sz="2400" dirty="0"/>
              </a:p>
              <a:p>
                <a:pPr marL="400050" lvl="1" indent="0">
                  <a:buNone/>
                </a:pP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=7000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10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=2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1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dirty="0" smtClean="0"/>
                  <a:t>OL </a:t>
                </a:r>
                <a:r>
                  <a:rPr lang="en-US" dirty="0"/>
                  <a:t>b</a:t>
                </a:r>
                <a:r>
                  <a:rPr lang="en-US" dirty="0" smtClean="0"/>
                  <a:t>ode plot</a:t>
                </a:r>
                <a:endParaRPr lang="en-US" dirty="0"/>
              </a:p>
              <a:p>
                <a:pPr lvl="1"/>
                <a:r>
                  <a:rPr lang="en-US" dirty="0"/>
                  <a:t>UGF at 100 Hz</a:t>
                </a:r>
              </a:p>
              <a:p>
                <a:pPr lvl="1"/>
                <a:r>
                  <a:rPr lang="en-US" dirty="0"/>
                  <a:t>PM </a:t>
                </a:r>
                <a:r>
                  <a:rPr lang="en-US" dirty="0" smtClean="0"/>
                  <a:t>~30 </a:t>
                </a:r>
                <a:r>
                  <a:rPr lang="en-US" dirty="0" err="1"/>
                  <a:t>deg</a:t>
                </a:r>
                <a:endParaRPr lang="en-US" dirty="0"/>
              </a:p>
              <a:p>
                <a:pPr lvl="1"/>
                <a:r>
                  <a:rPr lang="en-US" dirty="0"/>
                  <a:t>Stable</a:t>
                </a:r>
              </a:p>
              <a:p>
                <a:pPr marL="40005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310756" cy="5849007"/>
              </a:xfrm>
              <a:blipFill rotWithShape="1">
                <a:blip r:embed="rId3"/>
                <a:stretch>
                  <a:fillRect l="-2394" t="-1043" r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cavityfeedback_exampleC.m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5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Double check stability</a:t>
                </a:r>
              </a:p>
              <a:p>
                <a:r>
                  <a:rPr lang="en-US" sz="2400" dirty="0" smtClean="0"/>
                  <a:t>Step response plot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000" dirty="0"/>
                  <a:t>Very similar </a:t>
                </a:r>
                <a:r>
                  <a:rPr lang="en-US" sz="2000" dirty="0" smtClean="0"/>
                  <a:t>response</a:t>
                </a:r>
              </a:p>
              <a:p>
                <a:r>
                  <a:rPr lang="en-US" sz="2000" dirty="0" smtClean="0"/>
                  <a:t>Step is driven to zero as it should (it is a suppression factor)</a:t>
                </a:r>
              </a:p>
              <a:p>
                <a:r>
                  <a:rPr lang="en-US" sz="2000" dirty="0" smtClean="0"/>
                  <a:t>In about 10 </a:t>
                </a:r>
                <a:r>
                  <a:rPr lang="en-US" sz="2000" dirty="0" err="1" smtClean="0"/>
                  <a:t>ms</a:t>
                </a:r>
                <a:r>
                  <a:rPr lang="en-US" sz="2000" dirty="0" smtClean="0"/>
                  <a:t> (~1/UGF) response is close to zero</a:t>
                </a:r>
              </a:p>
              <a:p>
                <a:r>
                  <a:rPr lang="en-US" sz="2000" dirty="0" smtClean="0"/>
                  <a:t>~Two oscillation cycles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  <a:blipFill rotWithShape="1">
                <a:blip r:embed="rId3"/>
                <a:stretch>
                  <a:fillRect l="-2542" t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cavityfeedback_exampleC.m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4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Bode plot of the suppression factor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000" dirty="0" smtClean="0"/>
                  <a:t>Same suppression: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 smtClean="0"/>
                  <a:t> at 100 </a:t>
                </a:r>
                <a:r>
                  <a:rPr lang="en-US" sz="2000" dirty="0" err="1" smtClean="0"/>
                  <a:t>mHz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 suppression above 100 Hz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Notice spike at 100 Hz</a:t>
                </a:r>
              </a:p>
              <a:p>
                <a:pPr lvl="1"/>
                <a:r>
                  <a:rPr lang="en-US" sz="1600" dirty="0" smtClean="0"/>
                  <a:t>A little higher than before</a:t>
                </a:r>
              </a:p>
              <a:p>
                <a:pPr lvl="1"/>
                <a:r>
                  <a:rPr lang="en-US" sz="1600" dirty="0" smtClean="0"/>
                  <a:t>Similar ringing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  <a:blipFill rotWithShape="1">
                <a:blip r:embed="rId3"/>
                <a:stretch>
                  <a:fillRect l="-2524" t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cavityfeedback_exampleC.m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4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310756" cy="58490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Increasing the gain by 2x: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=14000</m:t>
                    </m:r>
                  </m:oMath>
                </a14:m>
                <a:endParaRPr lang="en-US" sz="2400" b="0" dirty="0" smtClean="0"/>
              </a:p>
              <a:p>
                <a:r>
                  <a:rPr lang="en-US" dirty="0" smtClean="0"/>
                  <a:t>OL </a:t>
                </a:r>
                <a:r>
                  <a:rPr lang="en-US" dirty="0"/>
                  <a:t>b</a:t>
                </a:r>
                <a:r>
                  <a:rPr lang="en-US" dirty="0" smtClean="0"/>
                  <a:t>ode plot</a:t>
                </a:r>
                <a:endParaRPr lang="en-US" dirty="0"/>
              </a:p>
              <a:p>
                <a:pPr lvl="1"/>
                <a:r>
                  <a:rPr lang="en-US" dirty="0"/>
                  <a:t>UGF at </a:t>
                </a:r>
                <a:r>
                  <a:rPr lang="en-US" dirty="0" smtClean="0"/>
                  <a:t>~133 Hz</a:t>
                </a:r>
              </a:p>
              <a:p>
                <a:pPr lvl="2"/>
                <a:r>
                  <a:rPr lang="en-US" dirty="0" smtClean="0"/>
                  <a:t>Should have gone to 200 Hz but the slope is not 1/f (because of the cavity pole at 100 Hz)</a:t>
                </a:r>
                <a:endParaRPr lang="en-US" dirty="0"/>
              </a:p>
              <a:p>
                <a:pPr lvl="1"/>
                <a:r>
                  <a:rPr lang="en-US" dirty="0"/>
                  <a:t>PM </a:t>
                </a:r>
                <a:r>
                  <a:rPr lang="en-US" dirty="0" smtClean="0"/>
                  <a:t>~20 </a:t>
                </a:r>
                <a:r>
                  <a:rPr lang="en-US" dirty="0" err="1"/>
                  <a:t>deg</a:t>
                </a:r>
                <a:endParaRPr lang="en-US" dirty="0"/>
              </a:p>
              <a:p>
                <a:pPr lvl="1"/>
                <a:r>
                  <a:rPr lang="en-US" dirty="0" smtClean="0"/>
                  <a:t>Stable but with little phase margin left </a:t>
                </a:r>
                <a:endParaRPr lang="en-US" dirty="0"/>
              </a:p>
              <a:p>
                <a:pPr marL="40005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310756" cy="5849007"/>
              </a:xfrm>
              <a:blipFill rotWithShape="1">
                <a:blip r:embed="rId3"/>
                <a:stretch>
                  <a:fillRect l="-3131" t="-834" r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cavityfeedback_exampleD.m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4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Step response plot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000" dirty="0" smtClean="0"/>
                  <a:t>Ringing has increased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594536" cy="5849007"/>
              </a:xfrm>
              <a:blipFill rotWithShape="1">
                <a:blip r:embed="rId3"/>
                <a:stretch>
                  <a:fillRect l="-2203" t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cavityfeedback_exampleD.m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51390"/>
            <a:ext cx="6615784" cy="49618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944672"/>
          </a:xfrm>
        </p:spPr>
        <p:txBody>
          <a:bodyPr/>
          <a:lstStyle/>
          <a:p>
            <a:r>
              <a:rPr lang="en-US" dirty="0" smtClean="0"/>
              <a:t>Example: locking one LIGO arm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Bode plot of the suppression factor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r>
                            <a:rPr lang="en-US" sz="2400" i="1">
                              <a:latin typeface="Cambria Math"/>
                            </a:rPr>
                            <m:t>𝐶𝐻𝑆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000" dirty="0" smtClean="0"/>
                  <a:t>Suppression has increased</a:t>
                </a:r>
              </a:p>
              <a:p>
                <a:pPr lvl="1"/>
                <a:r>
                  <a:rPr lang="en-US" sz="1600" dirty="0" smtClean="0"/>
                  <a:t>Gain was increased by factor 2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Notice spike at 100 Hz is more pronounced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3065" y="1008993"/>
                <a:ext cx="3137335" cy="5849007"/>
              </a:xfrm>
              <a:blipFill rotWithShape="1">
                <a:blip r:embed="rId3"/>
                <a:stretch>
                  <a:fillRect l="-2524" t="-834" r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5400000">
            <a:off x="7394029" y="3294993"/>
            <a:ext cx="3153103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cavityfeedback_exampleD.m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93" y="27292"/>
            <a:ext cx="7663218" cy="9382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Graphical analysis tool: Bode Plot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0752"/>
                <a:ext cx="8229600" cy="54591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Common graphical representation of transfer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complex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lot of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phase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Convention</a:t>
                </a:r>
              </a:p>
              <a:p>
                <a:pPr lvl="1"/>
                <a:r>
                  <a:rPr lang="en-US" dirty="0" smtClean="0"/>
                  <a:t>Log-log scale for magnitude vs. frequency (Hz)</a:t>
                </a:r>
              </a:p>
              <a:p>
                <a:pPr lvl="1"/>
                <a:r>
                  <a:rPr lang="en-US" dirty="0" smtClean="0"/>
                  <a:t>Semi-log scale for phase (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) vs. frequency (Hz)</a:t>
                </a:r>
              </a:p>
              <a:p>
                <a:r>
                  <a:rPr lang="en-US" dirty="0" smtClean="0"/>
                  <a:t>Other conventions</a:t>
                </a:r>
              </a:p>
              <a:p>
                <a:pPr lvl="1"/>
                <a:r>
                  <a:rPr lang="en-US" dirty="0" smtClean="0"/>
                  <a:t>Magnitude in dB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=20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) vs. angular frequency (rad/s)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0752"/>
                <a:ext cx="8229600" cy="5459105"/>
              </a:xfrm>
              <a:blipFill rotWithShape="1">
                <a:blip r:embed="rId2"/>
                <a:stretch>
                  <a:fillRect l="-1630" t="-1453" r="-2000" b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1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5" y="0"/>
            <a:ext cx="8229600" cy="92890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82869"/>
                <a:ext cx="8229600" cy="561252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have explored the stability criteria</a:t>
                </a:r>
              </a:p>
              <a:p>
                <a:pPr lvl="1"/>
                <a:r>
                  <a:rPr lang="en-US" dirty="0"/>
                  <a:t>The feedback control system is </a:t>
                </a:r>
                <a:r>
                  <a:rPr lang="en-US" u="sng" dirty="0"/>
                  <a:t>stable</a:t>
                </a:r>
                <a:r>
                  <a:rPr lang="en-US" dirty="0"/>
                  <a:t> if and only if all the </a:t>
                </a:r>
                <a:r>
                  <a:rPr lang="en-US" i="1" dirty="0"/>
                  <a:t>poles of the </a:t>
                </a:r>
                <a:r>
                  <a:rPr lang="en-US" b="1" i="1" dirty="0"/>
                  <a:t>closed loop transfer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𝐶𝐿</m:t>
                        </m:r>
                      </m:sub>
                    </m:sSub>
                  </m:oMath>
                </a14:m>
                <a:r>
                  <a:rPr lang="en-US" dirty="0"/>
                  <a:t> have a negative real part. Otherwise the system is unstable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Stability in terms of the </a:t>
                </a:r>
                <a:r>
                  <a:rPr lang="en-US" b="1" dirty="0" smtClean="0"/>
                  <a:t>open loop gain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closed loop system is stable if the unity gain frequency is lower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−180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crossing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Rule of thumb: the </a:t>
                </a:r>
                <a:r>
                  <a:rPr lang="en-US" dirty="0"/>
                  <a:t>system is (almost always) stable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𝑂𝐿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dirty="0"/>
                  <a:t> at the unity gain </a:t>
                </a:r>
                <a:r>
                  <a:rPr lang="en-US" dirty="0" smtClean="0"/>
                  <a:t>frequency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2869"/>
                <a:ext cx="8229600" cy="5612523"/>
              </a:xfrm>
              <a:blipFill rotWithShape="1">
                <a:blip r:embed="rId2"/>
                <a:stretch>
                  <a:fillRect l="-1630" t="-141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0"/>
            <a:ext cx="8229600" cy="7554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30621"/>
                <a:ext cx="8229600" cy="5943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Noise suppression</a:t>
                </a:r>
              </a:p>
              <a:p>
                <a:r>
                  <a:rPr lang="en-US" dirty="0" smtClean="0"/>
                  <a:t>How close to instability is a system? Gain </a:t>
                </a:r>
                <a:r>
                  <a:rPr lang="en-US" dirty="0"/>
                  <a:t>and phase margin</a:t>
                </a:r>
              </a:p>
              <a:p>
                <a:pPr lvl="1"/>
                <a:r>
                  <a:rPr lang="en-US" dirty="0"/>
                  <a:t>Measure of “relative” stability</a:t>
                </a:r>
              </a:p>
              <a:p>
                <a:pPr lvl="1"/>
                <a:r>
                  <a:rPr lang="en-US" dirty="0"/>
                  <a:t>The larger they are → the “safer we are</a:t>
                </a:r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/>
                  <a:t>Rule of thumb: keep the phase margin to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Typical compensators</a:t>
                </a:r>
              </a:p>
              <a:p>
                <a:pPr lvl="1"/>
                <a:r>
                  <a:rPr lang="en-US" dirty="0" smtClean="0"/>
                  <a:t>Phase-lag</a:t>
                </a:r>
              </a:p>
              <a:p>
                <a:pPr lvl="1"/>
                <a:r>
                  <a:rPr lang="en-US" dirty="0" smtClean="0"/>
                  <a:t>Phase-lead</a:t>
                </a:r>
              </a:p>
              <a:p>
                <a:pPr lvl="1"/>
                <a:r>
                  <a:rPr lang="en-US" dirty="0" smtClean="0"/>
                  <a:t>“Boost”</a:t>
                </a:r>
              </a:p>
              <a:p>
                <a:r>
                  <a:rPr lang="en-US" dirty="0" smtClean="0"/>
                  <a:t>Cavity lock example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30621"/>
                <a:ext cx="8229600" cy="5943600"/>
              </a:xfrm>
              <a:blipFill rotWithShape="1">
                <a:blip r:embed="rId2"/>
                <a:stretch>
                  <a:fillRect l="-1630" t="-2154" b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28"/>
            <a:ext cx="8229600" cy="708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for the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980"/>
            <a:ext cx="8229600" cy="56440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Identify a (single-input-single-output) control system at LIGO – its plant TF along with its controller TF (LSC, ASC, SUS, MC, PSL, …)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Sketch the block diagram and model the system with MATLAB. Generate the corresponding bode plot.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measure its OL TF? Where is the UGF and how does it compare </a:t>
            </a:r>
            <a:r>
              <a:rPr lang="en-US" dirty="0" smtClean="0"/>
              <a:t>with the </a:t>
            </a:r>
            <a:r>
              <a:rPr lang="en-US" dirty="0"/>
              <a:t>model?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what range of frequencies can the UGF be placed at by simply adjusting the systems’ gain? What DC gain does it have, what suppression?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63058"/>
            <a:ext cx="8229600" cy="850079"/>
          </a:xfrm>
        </p:spPr>
        <p:txBody>
          <a:bodyPr/>
          <a:lstStyle/>
          <a:p>
            <a:r>
              <a:rPr lang="en-US" dirty="0" smtClean="0"/>
              <a:t>Problem for the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634"/>
            <a:ext cx="8229600" cy="55179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Optical levers are/were used to damp the fundamental mode of the suspensions. The controller has no DC gain (check this).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Sketch the block diagram and model the system with MATLAB. Generate the corresponding bode plot.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measure its OL TF? Where is the UGF and how does it compare with the model?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what range of frequencies can the UGF be </a:t>
            </a:r>
            <a:r>
              <a:rPr lang="en-US" dirty="0" smtClean="0"/>
              <a:t>placed at by simply adjusting </a:t>
            </a:r>
            <a:r>
              <a:rPr lang="en-US" dirty="0"/>
              <a:t>the systems’ gain? What DC gain does it have, what suppression?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00773" y="3119860"/>
            <a:ext cx="1658742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pticallever.m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0752"/>
                <a:ext cx="8229600" cy="54181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is the transfer function of a system whose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/>
                  <a:t>related by the following differential equation?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+3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𝑢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Sol: Taking the Laplace transform of the equation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+3 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+2 </m:t>
                      </m:r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can be re-written as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0752"/>
                <a:ext cx="8229600" cy="5418161"/>
              </a:xfrm>
              <a:blipFill rotWithShape="1">
                <a:blip r:embed="rId2"/>
                <a:stretch>
                  <a:fillRect l="-118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68740"/>
                <a:ext cx="8229600" cy="56638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 smtClean="0"/>
                  <a:t>, determine the system’s differential equation to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o</a:t>
                </a:r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𝐷𝑦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 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o</a:t>
                </a:r>
                <a:r>
                  <a:rPr lang="en-US" dirty="0" smtClean="0"/>
                  <a:t>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68740"/>
                <a:ext cx="8229600" cy="5663821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181" y="723332"/>
                <a:ext cx="8952931" cy="57184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Determine which of the following transfer functions represent stable systems and which represent unstable systems. Use MATLAB’s </a:t>
                </a:r>
                <a:r>
                  <a:rPr lang="en-US" dirty="0" smtClean="0">
                    <a:latin typeface="Courier" pitchFamily="49" charset="0"/>
                  </a:rPr>
                  <a:t>step</a:t>
                </a:r>
                <a:r>
                  <a:rPr lang="en-US" dirty="0" smtClean="0"/>
                  <a:t> to verify your answer.</a:t>
                </a:r>
              </a:p>
              <a:p>
                <a:pPr marL="91440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unstable</a:t>
                </a:r>
              </a:p>
              <a:p>
                <a:pPr marL="91440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stable</a:t>
                </a:r>
              </a:p>
              <a:p>
                <a:pPr marL="91440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s</m:t>
                            </m:r>
                            <m:r>
                              <a:rPr lang="en-US" i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+4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unstable</a:t>
                </a:r>
              </a:p>
              <a:p>
                <a:pPr marL="91440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6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</m:t>
                                </m:r>
                                <m:r>
                                  <a:rPr lang="en-US" b="0" i="0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stable</a:t>
                </a:r>
              </a:p>
              <a:p>
                <a:pPr marL="914400" lvl="1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5 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+10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i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s</m:t>
                            </m:r>
                            <m:r>
                              <a:rPr lang="en-US" i="0">
                                <a:latin typeface="Cambria Math"/>
                              </a:rPr>
                              <m:t>+10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s</m:t>
                            </m:r>
                            <m:r>
                              <a:rPr lang="en-US" i="0">
                                <a:latin typeface="Cambria Math"/>
                              </a:rPr>
                              <m:t>+5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unstable</a:t>
                </a:r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81" y="723332"/>
                <a:ext cx="8952931" cy="5718412"/>
              </a:xfrm>
              <a:blipFill rotWithShape="1">
                <a:blip r:embed="rId2"/>
                <a:stretch>
                  <a:fillRect l="-1770" t="-2239" r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648" y="900752"/>
                <a:ext cx="5534167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A simple mechanical accelerometer is shown below. The position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 is with respect of the case, the case’s position is </a:t>
                </a:r>
                <a:r>
                  <a:rPr lang="en-US" sz="2800" i="1" dirty="0" smtClean="0"/>
                  <a:t>x</a:t>
                </a:r>
                <a:r>
                  <a:rPr lang="en-US" sz="2800" dirty="0" smtClean="0"/>
                  <a:t>. What is the transfer function between the input acceleration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the output </a:t>
                </a:r>
                <a:r>
                  <a:rPr lang="en-US" sz="2800" i="1" dirty="0" smtClean="0"/>
                  <a:t>Y</a:t>
                </a:r>
                <a:r>
                  <a:rPr lang="en-US" sz="2800" dirty="0" smtClean="0"/>
                  <a:t>?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648" y="900752"/>
                <a:ext cx="5534167" cy="5486400"/>
              </a:xfrm>
              <a:blipFill rotWithShape="1">
                <a:blip r:embed="rId2"/>
                <a:stretch>
                  <a:fillRect l="-220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98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47713" y="3952211"/>
            <a:ext cx="5065692" cy="2871675"/>
            <a:chOff x="311489" y="3774787"/>
            <a:chExt cx="5065692" cy="2871675"/>
          </a:xfrm>
        </p:grpSpPr>
        <p:grpSp>
          <p:nvGrpSpPr>
            <p:cNvPr id="48" name="Group 47"/>
            <p:cNvGrpSpPr/>
            <p:nvPr/>
          </p:nvGrpSpPr>
          <p:grpSpPr>
            <a:xfrm>
              <a:off x="368453" y="3903260"/>
              <a:ext cx="5008728" cy="2238233"/>
              <a:chOff x="368453" y="3903260"/>
              <a:chExt cx="5008728" cy="223823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68453" y="3903260"/>
                <a:ext cx="5008728" cy="22382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64019" y="3971494"/>
                <a:ext cx="4833545" cy="20903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64019" y="4861319"/>
                <a:ext cx="2423410" cy="310731"/>
                <a:chOff x="4520221" y="4281158"/>
                <a:chExt cx="2423410" cy="310731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308966" y="4281158"/>
                  <a:ext cx="844780" cy="310731"/>
                  <a:chOff x="4529478" y="3732352"/>
                  <a:chExt cx="844780" cy="310731"/>
                </a:xfrm>
              </p:grpSpPr>
              <p:sp>
                <p:nvSpPr>
                  <p:cNvPr id="28" name="Arc 27"/>
                  <p:cNvSpPr/>
                  <p:nvPr/>
                </p:nvSpPr>
                <p:spPr>
                  <a:xfrm rot="16200000">
                    <a:off x="4502850" y="3770946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Arc 28"/>
                  <p:cNvSpPr/>
                  <p:nvPr/>
                </p:nvSpPr>
                <p:spPr>
                  <a:xfrm rot="16200000">
                    <a:off x="4704648" y="3766543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Arc 29"/>
                  <p:cNvSpPr/>
                  <p:nvPr/>
                </p:nvSpPr>
                <p:spPr>
                  <a:xfrm rot="16200000">
                    <a:off x="4904006" y="3763782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Arc 30"/>
                  <p:cNvSpPr/>
                  <p:nvPr/>
                </p:nvSpPr>
                <p:spPr>
                  <a:xfrm rot="16200000">
                    <a:off x="5102121" y="3758980"/>
                    <a:ext cx="298765" cy="245509"/>
                  </a:xfrm>
                  <a:prstGeom prst="arc">
                    <a:avLst>
                      <a:gd name="adj1" fmla="val 16200000"/>
                      <a:gd name="adj2" fmla="val 5125594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Arc 31"/>
                  <p:cNvSpPr/>
                  <p:nvPr/>
                </p:nvSpPr>
                <p:spPr>
                  <a:xfrm rot="5400000">
                    <a:off x="4690961" y="3861036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Arc 32"/>
                  <p:cNvSpPr/>
                  <p:nvPr/>
                </p:nvSpPr>
                <p:spPr>
                  <a:xfrm rot="5400000">
                    <a:off x="4892406" y="3854761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>
                    <a:off x="5090966" y="3854256"/>
                    <a:ext cx="122284" cy="45719"/>
                  </a:xfrm>
                  <a:prstGeom prst="arc">
                    <a:avLst>
                      <a:gd name="adj1" fmla="val 16200000"/>
                      <a:gd name="adj2" fmla="val 474461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20221" y="4437514"/>
                  <a:ext cx="78663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156996" y="4435539"/>
                  <a:ext cx="78663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/>
              <p:cNvSpPr/>
              <p:nvPr/>
            </p:nvSpPr>
            <p:spPr>
              <a:xfrm>
                <a:off x="2887429" y="4640239"/>
                <a:ext cx="961240" cy="76427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835021" y="5022376"/>
                <a:ext cx="600501" cy="29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435522" y="4873285"/>
                <a:ext cx="0" cy="29876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324350" y="4880369"/>
                <a:ext cx="33337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324350" y="5172050"/>
                <a:ext cx="333375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657725" y="4866121"/>
                <a:ext cx="0" cy="30592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7" idx="3"/>
              </p:cNvCxnSpPr>
              <p:nvPr/>
            </p:nvCxnSpPr>
            <p:spPr>
              <a:xfrm flipV="1">
                <a:off x="4657725" y="5016686"/>
                <a:ext cx="639839" cy="2399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>
              <a:off x="464019" y="4305300"/>
              <a:ext cx="24087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124200" y="4706815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en-US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14628" y="377478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  <a:endParaRPr lang="en-US" sz="32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872817" y="4210050"/>
              <a:ext cx="0" cy="430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18429" y="498753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k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30142" y="4288956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68453" y="6141493"/>
              <a:ext cx="0" cy="450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11489" y="6061687"/>
              <a:ext cx="342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297564" y="1487606"/>
                <a:ext cx="3846436" cy="177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𝑘𝑦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𝑀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4" y="1487606"/>
                <a:ext cx="3846436" cy="17749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24860" y="4310861"/>
                <a:ext cx="3684899" cy="121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60" y="4310861"/>
                <a:ext cx="3684899" cy="1217769"/>
              </a:xfrm>
              <a:prstGeom prst="rect">
                <a:avLst/>
              </a:prstGeom>
              <a:blipFill rotWithShape="1">
                <a:blip r:embed="rId4"/>
                <a:stretch>
                  <a:fillRect l="-2649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" y="13650"/>
            <a:ext cx="9120965" cy="6840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10180" y="875055"/>
                <a:ext cx="4599296" cy="26203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Sketch bode plot for the following TF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=100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+50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+100</m:t>
                          </m:r>
                        </m:den>
                      </m:f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:r>
                  <a:rPr lang="en-US" sz="2000" b="0" dirty="0" smtClean="0"/>
                  <a:t>What is the DC gain (gain </a:t>
                </a:r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en-US" sz="2000" b="0" dirty="0" smtClean="0"/>
                  <a:t>)? What is the gain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2000" b="0" dirty="0" smtClean="0"/>
                  <a:t>? </a:t>
                </a:r>
                <a:r>
                  <a:rPr lang="en-US" sz="2000" dirty="0" smtClean="0"/>
                  <a:t>Conf</a:t>
                </a:r>
                <a:r>
                  <a:rPr lang="en-US" sz="2000" b="0" dirty="0" smtClean="0"/>
                  <a:t>irm results with MATLAB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0180" y="875055"/>
                <a:ext cx="4599296" cy="2620371"/>
              </a:xfrm>
              <a:blipFill rotWithShape="1">
                <a:blip r:embed="rId3"/>
                <a:stretch>
                  <a:fillRect l="-1459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506269" y="3357350"/>
            <a:ext cx="25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bodeexcercise1.m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3786</TotalTime>
  <Words>8338</Words>
  <Application>Microsoft Office PowerPoint</Application>
  <PresentationFormat>On-screen Show (4:3)</PresentationFormat>
  <Paragraphs>1131</Paragraphs>
  <Slides>103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Office Theme</vt:lpstr>
      <vt:lpstr>To recap</vt:lpstr>
      <vt:lpstr>Recall</vt:lpstr>
      <vt:lpstr>Recall</vt:lpstr>
      <vt:lpstr>Recall</vt:lpstr>
      <vt:lpstr>Another example</vt:lpstr>
      <vt:lpstr>Control Theory 2 </vt:lpstr>
      <vt:lpstr>Frequency response</vt:lpstr>
      <vt:lpstr>Frequency response</vt:lpstr>
      <vt:lpstr>Graphical analysis tool: Bode Plot</vt:lpstr>
      <vt:lpstr>Bode plot: G(s)=1⁄s</vt:lpstr>
      <vt:lpstr>"Bode plot: " G(s)=1⁄s</vt:lpstr>
      <vt:lpstr>Bode plot: G(s)=1⁄s^2 </vt:lpstr>
      <vt:lpstr>"Bode plot: " G(s)=1⁄s^2 </vt:lpstr>
      <vt:lpstr>Bode plot: G(s)=s</vt:lpstr>
      <vt:lpstr>"Bode plot: " G(s)=s</vt:lpstr>
      <vt:lpstr>Bode plot: G(s)=s^2</vt:lpstr>
      <vt:lpstr>"Bode plot: " G(s)=s^2</vt:lpstr>
      <vt:lpstr>Bode plot: G(s)=a⁄((s+a))</vt:lpstr>
      <vt:lpstr>"Bode plot: " G(s)=a⁄((s+a))</vt:lpstr>
      <vt:lpstr>"Bode plot: " G(s)=a⁄((s+a))</vt:lpstr>
      <vt:lpstr>"Bode plot: " G(s)=a⁄((s+a))</vt:lpstr>
      <vt:lpstr>Bode plot: SHO</vt:lpstr>
      <vt:lpstr>"Bode plot:" G(s)=(ω_0 )^2/((s^2+2δω_0∙s+(ω_0 )_^2))</vt:lpstr>
      <vt:lpstr>"Bode plot:" G(s)=(ω_0 )^2/((s^2+2δω_0∙s+(ω_0 )_^2))</vt:lpstr>
      <vt:lpstr>"Bode plot:" G(s)=(ω_0 )^2/((s^2+2δω_0∙s+(ω_0 )_^2))</vt:lpstr>
      <vt:lpstr>Bode plots for more complicated TFs? Break it into simpler parts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Exercise</vt:lpstr>
      <vt:lpstr>Exercise</vt:lpstr>
      <vt:lpstr>Exercise</vt:lpstr>
      <vt:lpstr>So far…</vt:lpstr>
      <vt:lpstr>General Stability Criterion</vt:lpstr>
      <vt:lpstr>In general</vt:lpstr>
      <vt:lpstr>Loop stability and design</vt:lpstr>
      <vt:lpstr>The problem</vt:lpstr>
      <vt:lpstr>The general shape of G_OL</vt:lpstr>
      <vt:lpstr>The general shape of G_OL</vt:lpstr>
      <vt:lpstr>Stability Criteria</vt:lpstr>
      <vt:lpstr>Stability Criteria: Rule of Thumb</vt:lpstr>
      <vt:lpstr>Nyquist stability criterion</vt:lpstr>
      <vt:lpstr>Nyquist stability criterion</vt:lpstr>
      <vt:lpstr>Back to cruise control</vt:lpstr>
      <vt:lpstr>Cruise control: Bode plot of G_OL</vt:lpstr>
      <vt:lpstr>Cruise control: Nyquist plot of G_OL</vt:lpstr>
      <vt:lpstr>G_CL</vt:lpstr>
      <vt:lpstr>Let’s check step response of G_CL</vt:lpstr>
      <vt:lpstr>Example</vt:lpstr>
      <vt:lpstr>PowerPoint Presentation</vt:lpstr>
      <vt:lpstr>G_OL (s)=k∙1/s^2 ∙((s+2π 10))/(s+2π 100)(s+2π 500) </vt:lpstr>
      <vt:lpstr>Problem</vt:lpstr>
      <vt:lpstr>Relative stability</vt:lpstr>
      <vt:lpstr>G_OL (s)=k∙1/s^2 ∙((s+2π 10))/(s+2π 100)(s+2π 500) </vt:lpstr>
      <vt:lpstr>G_OL (s)=k∙1/s^2 ∙((s+2π 10))/(s+2π 100)(s+2π 500) </vt:lpstr>
      <vt:lpstr>G_OL (s)=k∙1/s^2 ∙((s+2π 10))/(s+2π 100)(s+2π 500) </vt:lpstr>
      <vt:lpstr>Performance to noise input d:  with no feedback</vt:lpstr>
      <vt:lpstr>Performance to noise input d:  with feedback</vt:lpstr>
      <vt:lpstr>Setting the parameters</vt:lpstr>
      <vt:lpstr>G_OL=G_1∙G_2∙H</vt:lpstr>
      <vt:lpstr>G_OL=G_1∙G_2∙H</vt:lpstr>
      <vt:lpstr>Suppression factor 1⁄(1+G_OL )</vt:lpstr>
      <vt:lpstr>G_CL=G_OL⁄(1+G_OL )</vt:lpstr>
      <vt:lpstr>How can we correct an unstable loop? Typical compensators</vt:lpstr>
      <vt:lpstr>Phase-lag compensator</vt:lpstr>
      <vt:lpstr>Phase-lead compensator</vt:lpstr>
      <vt:lpstr>“Boost”</vt:lpstr>
      <vt:lpstr>Problem</vt:lpstr>
      <vt:lpstr>Example: locking one LIGO arm</vt:lpstr>
      <vt:lpstr>Example: locking one LIGO arm</vt:lpstr>
      <vt:lpstr>Example: no lock 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Example: locking one LIGO arm</vt:lpstr>
      <vt:lpstr>Summary</vt:lpstr>
      <vt:lpstr>Summary</vt:lpstr>
      <vt:lpstr>Problem for the afternoon</vt:lpstr>
      <vt:lpstr>Problem for the afternoon</vt:lpstr>
      <vt:lpstr>Solutions to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Solution</vt:lpstr>
    </vt:vector>
  </TitlesOfParts>
  <Company>GECo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Control Theory and Digital Signal Processing</dc:title>
  <dc:creator/>
  <cp:lastModifiedBy>lmatone</cp:lastModifiedBy>
  <cp:revision>298</cp:revision>
  <dcterms:created xsi:type="dcterms:W3CDTF">2011-06-08T20:04:26Z</dcterms:created>
  <dcterms:modified xsi:type="dcterms:W3CDTF">2011-08-09T16:52:55Z</dcterms:modified>
</cp:coreProperties>
</file>