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5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 showGuides="1">
      <p:cViewPr varScale="1">
        <p:scale>
          <a:sx n="117" d="100"/>
          <a:sy n="117" d="100"/>
        </p:scale>
        <p:origin x="-448" y="-96"/>
      </p:cViewPr>
      <p:guideLst>
        <p:guide orient="horz" pos="2064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89644-8A59-6E46-8533-A2845BA4BA40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E5659-2C78-A340-BCDE-ECD7EBD826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0680D-11FF-9D46-BF39-434474AFCB01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06797-21C0-7848-B2C5-A8260E232D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6797-21C0-7848-B2C5-A8260E232D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6797-21C0-7848-B2C5-A8260E232D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 All of the staff have</a:t>
            </a:r>
            <a:r>
              <a:rPr lang="en-US" baseline="0" dirty="0" smtClean="0"/>
              <a:t> been trained at the Exploratorium’s Institute for Inquiry.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6797-21C0-7848-B2C5-A8260E232D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6797-21C0-7848-B2C5-A8260E232D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Orally note again that the exhibits were designed by the Exploratorium.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06797-21C0-7848-B2C5-A8260E232D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4A59CD-A47E-D644-A122-CC6958002DD3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5CDD765-0CFC-D64C-AF09-522B6CF53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62000" y="6019800"/>
            <a:ext cx="387926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Helvetica" pitchFamily="-65" charset="0"/>
              </a:rPr>
              <a:t>LIGO</a:t>
            </a:r>
            <a:r>
              <a:rPr lang="en-US" sz="900" dirty="0" smtClean="0">
                <a:solidFill>
                  <a:schemeClr val="tx2"/>
                </a:solidFill>
                <a:latin typeface="Helvetica" pitchFamily="-65" charset="0"/>
              </a:rPr>
              <a:t>-G1100859-</a:t>
            </a:r>
            <a:r>
              <a:rPr lang="en-US" sz="900" dirty="0" smtClean="0">
                <a:solidFill>
                  <a:schemeClr val="tx2"/>
                </a:solidFill>
                <a:latin typeface="Helvetica" pitchFamily="-65" charset="0"/>
              </a:rPr>
              <a:t>v1</a:t>
            </a:r>
            <a:r>
              <a:rPr lang="en-US" sz="1400" dirty="0" smtClean="0">
                <a:solidFill>
                  <a:schemeClr val="tx2"/>
                </a:solidFill>
                <a:latin typeface="Helvetica" pitchFamily="-65" charset="0"/>
              </a:rPr>
              <a:t> </a:t>
            </a:r>
            <a:r>
              <a:rPr lang="en-US" sz="1400" dirty="0">
                <a:solidFill>
                  <a:schemeClr val="tx2"/>
                </a:solidFill>
                <a:latin typeface="Helvetica" pitchFamily="-65" charset="0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54274" name="Photo Editor Photo" r:id="rId14" imgW="4409524" imgH="3219899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-65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-65" charset="2"/>
        <a:buChar char="l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781050"/>
          </a:xfrm>
        </p:spPr>
        <p:txBody>
          <a:bodyPr/>
          <a:lstStyle/>
          <a:p>
            <a:r>
              <a:rPr lang="en-US" b="1" dirty="0" smtClean="0"/>
              <a:t>Gravitational Waves from the Ground </a:t>
            </a:r>
            <a:r>
              <a:rPr lang="en-US" b="1" dirty="0" smtClean="0"/>
              <a:t>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 smtClean="0"/>
              <a:t>Kathy Holt &amp; Amber </a:t>
            </a:r>
            <a:r>
              <a:rPr lang="en-US" dirty="0" smtClean="0"/>
              <a:t>L. Stuver</a:t>
            </a:r>
          </a:p>
          <a:p>
            <a:r>
              <a:rPr lang="en-US" dirty="0" smtClean="0"/>
              <a:t>LIGO Livingston Observatory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/>
          <a:srcRect l="16364" t="9810" b="14714"/>
          <a:stretch>
            <a:fillRect/>
          </a:stretch>
        </p:blipFill>
        <p:spPr bwMode="auto">
          <a:xfrm>
            <a:off x="4572000" y="4257675"/>
            <a:ext cx="4191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group3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743" y="3505200"/>
            <a:ext cx="17637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25" y="1752600"/>
            <a:ext cx="8686800" cy="4114800"/>
          </a:xfrm>
        </p:spPr>
        <p:txBody>
          <a:bodyPr/>
          <a:lstStyle/>
          <a:p>
            <a:r>
              <a:rPr lang="en-US" dirty="0" smtClean="0"/>
              <a:t>NSF </a:t>
            </a:r>
            <a:r>
              <a:rPr lang="en-US" dirty="0"/>
              <a:t>l</a:t>
            </a:r>
            <a:r>
              <a:rPr lang="en-US" dirty="0" smtClean="0"/>
              <a:t>arge facility seeking to directly detect gravitational waves (GW) originating from massive, energetic events in the universe.</a:t>
            </a:r>
          </a:p>
          <a:p>
            <a:r>
              <a:rPr lang="en-US" dirty="0" smtClean="0"/>
              <a:t>Two facilities: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dirty="0" smtClean="0"/>
              <a:t>Hanford, WA                                 Livingston, LA</a:t>
            </a:r>
          </a:p>
          <a:p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Along with detection, education is one of LIGO’s central goals.</a:t>
            </a:r>
            <a:endParaRPr lang="en-US" dirty="0"/>
          </a:p>
        </p:txBody>
      </p:sp>
      <p:pic>
        <p:nvPicPr>
          <p:cNvPr id="4" name="Picture 3" descr="LLOaeri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375" y="3267042"/>
            <a:ext cx="2265425" cy="2034052"/>
          </a:xfrm>
          <a:prstGeom prst="rect">
            <a:avLst/>
          </a:prstGeom>
        </p:spPr>
      </p:pic>
      <p:pic>
        <p:nvPicPr>
          <p:cNvPr id="5" name="Picture 4" descr="botharm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3429000"/>
            <a:ext cx="2562986" cy="1872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Science Education Center (SEC)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81000" y="1752600"/>
            <a:ext cx="647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65" charset="2"/>
              <a:buChar char="l"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class outreach program </a:t>
            </a:r>
            <a:r>
              <a:rPr lang="en-US" sz="2400" dirty="0" smtClean="0"/>
              <a:t>complements</a:t>
            </a:r>
            <a:r>
              <a:rPr lang="en-US" sz="2400" kern="0" dirty="0" smtClean="0"/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LIGO as an NSF </a:t>
            </a:r>
            <a:r>
              <a:rPr lang="en-US" sz="2400" kern="0" dirty="0" smtClean="0"/>
              <a:t>large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facility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65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Built on a partnership with the Exploratorium, SUBR,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LaSIP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La GEAR UP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65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Informal learning environment housing 50 hands-on exhibits focusing on LIGO science, all but ~10 made by the Exploratorium 	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65" charset="2"/>
              <a:buChar char="l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Exposes students, teachers and the public to LIGO concepts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scientists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while being a platform for educational research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038600"/>
            <a:ext cx="3200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029200"/>
            <a:ext cx="16764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752600"/>
            <a:ext cx="1346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3200400"/>
            <a:ext cx="1079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 and Structure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600200"/>
            <a:ext cx="746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65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Leverage the scale, technology and science backdrop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65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Observatories to create rich visitor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65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experiences: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pitchFamily="-65" charset="2"/>
              <a:buNone/>
              <a:tabLst/>
              <a:defRPr/>
            </a:pP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Student field trips integrate hands-on standards-based activities with explorations of LIGO science and technology.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Teacher professional development programs emphasize science inquiry along with key LIGO science concepts.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Programs for the general public address a variety of interests and ages.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</a:rPr>
              <a:t>Outreach programs are built on partnerships.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400800" y="4953000"/>
            <a:ext cx="2743200" cy="1905000"/>
            <a:chOff x="144" y="2928"/>
            <a:chExt cx="1680" cy="1296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" y="3024"/>
              <a:ext cx="1440" cy="10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680" y="2928"/>
              <a:ext cx="144" cy="124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bg1"/>
                </a:solidFill>
                <a:latin typeface="Times New Roman" pitchFamily="-65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44" y="4080"/>
              <a:ext cx="1632" cy="14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" name="Picture 8" descr="cropped_exhibitpl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14938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 descr="dcp_2402_v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273675"/>
            <a:ext cx="342900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Inquiry Based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Classroom Activities</a:t>
            </a:r>
          </a:p>
          <a:p>
            <a:pPr lvl="1"/>
            <a:r>
              <a:rPr lang="en-US" dirty="0" smtClean="0"/>
              <a:t>Hands-on, staff member facilitated inquiry activities are available</a:t>
            </a:r>
          </a:p>
          <a:p>
            <a:pPr lvl="1"/>
            <a:r>
              <a:rPr lang="en-US" dirty="0" smtClean="0"/>
              <a:t>Most focus on light and wave properties (e.g. interference, refraction, etc.) with a few on gravity (e.g. gravity blanket)</a:t>
            </a:r>
          </a:p>
          <a:p>
            <a:r>
              <a:rPr lang="en-US" dirty="0" smtClean="0"/>
              <a:t>Exhibit Hall Exploration</a:t>
            </a:r>
          </a:p>
          <a:p>
            <a:pPr lvl="1"/>
            <a:r>
              <a:rPr lang="en-US" dirty="0" smtClean="0"/>
              <a:t>About 45 minutes is allotted for free exploration of the hands-on exhibits housed in the SEC.</a:t>
            </a:r>
          </a:p>
          <a:p>
            <a:pPr lvl="1"/>
            <a:r>
              <a:rPr lang="en-US" dirty="0" smtClean="0"/>
              <a:t>Students are given 4 “rules” for their experience: </a:t>
            </a:r>
            <a:r>
              <a:rPr lang="en-US" b="1" dirty="0" smtClean="0"/>
              <a:t>interact</a:t>
            </a:r>
            <a:r>
              <a:rPr lang="en-US" dirty="0" smtClean="0"/>
              <a:t> with the exhibits, </a:t>
            </a:r>
            <a:r>
              <a:rPr lang="en-US" b="1" dirty="0" smtClean="0"/>
              <a:t>learn</a:t>
            </a:r>
            <a:r>
              <a:rPr lang="en-US" dirty="0" smtClean="0"/>
              <a:t> something, </a:t>
            </a:r>
            <a:r>
              <a:rPr lang="en-US" b="1" dirty="0" smtClean="0"/>
              <a:t>share</a:t>
            </a:r>
            <a:r>
              <a:rPr lang="en-US" dirty="0" smtClean="0"/>
              <a:t> something, and </a:t>
            </a:r>
            <a:r>
              <a:rPr lang="en-US" i="1" dirty="0" smtClean="0"/>
              <a:t>have fun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short exhibit demo is performed by a staff member not </a:t>
            </a:r>
          </a:p>
          <a:p>
            <a:pPr lvl="1">
              <a:buNone/>
            </a:pPr>
            <a:r>
              <a:rPr lang="en-US" dirty="0" smtClean="0"/>
              <a:t>    only to teach a targeted concept, but to show students </a:t>
            </a:r>
          </a:p>
          <a:p>
            <a:pPr lvl="1">
              <a:buNone/>
            </a:pPr>
            <a:r>
              <a:rPr lang="en-US" dirty="0" smtClean="0"/>
              <a:t>    that there are multiple ways to use the exhibits.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l="21600" t="7924" r="20700" b="22641"/>
          <a:stretch>
            <a:fillRect/>
          </a:stretch>
        </p:blipFill>
        <p:spPr bwMode="auto">
          <a:xfrm>
            <a:off x="6858000" y="4658518"/>
            <a:ext cx="22098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O_LSC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LIGO_LSC.pot</Template>
  <TotalTime>7989</TotalTime>
  <Words>367</Words>
  <Application>Microsoft Macintosh PowerPoint</Application>
  <PresentationFormat>On-screen Show (4:3)</PresentationFormat>
  <Paragraphs>43</Paragraphs>
  <Slides>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LIGO_LSC</vt:lpstr>
      <vt:lpstr>Photo Editor Photo</vt:lpstr>
      <vt:lpstr>Gravitational Waves from the Ground Up</vt:lpstr>
      <vt:lpstr>LIGO</vt:lpstr>
      <vt:lpstr>LIGO Science Education Center (SEC)</vt:lpstr>
      <vt:lpstr>Mission and Structure</vt:lpstr>
      <vt:lpstr>Inquiry Based Activities</vt:lpstr>
    </vt:vector>
  </TitlesOfParts>
  <Company>LIGO Livingston/Caltech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Immersing Southeastern Louisiana Middle School Students in Physics at the LIGO Livingston Science Education Center</dc:title>
  <dc:creator>Amber Stuver</dc:creator>
  <cp:lastModifiedBy>Kathy Holt</cp:lastModifiedBy>
  <cp:revision>13</cp:revision>
  <cp:lastPrinted>2010-03-12T00:01:59Z</cp:lastPrinted>
  <dcterms:created xsi:type="dcterms:W3CDTF">2011-07-31T22:58:32Z</dcterms:created>
  <dcterms:modified xsi:type="dcterms:W3CDTF">2011-08-01T01:55:20Z</dcterms:modified>
</cp:coreProperties>
</file>